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6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0058400" cy="7772400"/>
  <p:notesSz cx="10058400" cy="7772400"/>
  <p:defaultTextStyle>
    <a:defPPr>
      <a:defRPr lang="en-US"/>
    </a:defPPr>
    <a:lvl1pPr marL="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2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5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1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7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5411" y="0"/>
            <a:ext cx="2522989" cy="7772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2240" y="4058920"/>
            <a:ext cx="4358640" cy="2418080"/>
          </a:xfrm>
        </p:spPr>
        <p:txBody>
          <a:bodyPr anchor="t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682240" y="1640840"/>
            <a:ext cx="4358640" cy="241808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941287" y="7283028"/>
            <a:ext cx="3101339" cy="14393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056474" y="7254240"/>
            <a:ext cx="502920" cy="172720"/>
          </a:xfrm>
        </p:spPr>
        <p:txBody>
          <a:bodyPr/>
          <a:lstStyle>
            <a:lvl1pPr algn="r">
              <a:defRPr/>
            </a:lvl1pPr>
          </a:lstStyle>
          <a:p>
            <a:pPr marL="114273">
              <a:spcBef>
                <a:spcPts val="30"/>
              </a:spcBef>
            </a:pPr>
            <a:fld id="{81D60167-4931-47E6-BA6A-407CBD079E47}" type="slidenum">
              <a:rPr lang="en-US" smtClean="0"/>
              <a:pPr marL="114273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939540" y="7135748"/>
            <a:ext cx="3103086" cy="1727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14273">
              <a:spcBef>
                <a:spcPts val="30"/>
              </a:spcBef>
            </a:pPr>
            <a:fld id="{81D60167-4931-47E6-BA6A-407CBD079E47}" type="slidenum">
              <a:rPr lang="en-US" smtClean="0"/>
              <a:pPr marL="114273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14273">
              <a:spcBef>
                <a:spcPts val="30"/>
              </a:spcBef>
            </a:pPr>
            <a:fld id="{81D60167-4931-47E6-BA6A-407CBD079E47}" type="slidenum">
              <a:rPr lang="en-US" smtClean="0"/>
              <a:pPr marL="114273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18161"/>
            <a:ext cx="4023360" cy="6476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14273">
              <a:spcBef>
                <a:spcPts val="30"/>
              </a:spcBef>
            </a:pPr>
            <a:fld id="{81D60167-4931-47E6-BA6A-407CBD079E47}" type="slidenum">
              <a:rPr lang="en-US" smtClean="0"/>
              <a:pPr marL="114273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2522989" cy="77724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923767" y="7283028"/>
            <a:ext cx="3101339" cy="14393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528027" y="7254240"/>
            <a:ext cx="586740" cy="172720"/>
          </a:xfrm>
        </p:spPr>
        <p:txBody>
          <a:bodyPr/>
          <a:lstStyle/>
          <a:p>
            <a:pPr marL="114273">
              <a:spcBef>
                <a:spcPts val="30"/>
              </a:spcBef>
            </a:pPr>
            <a:fld id="{81D60167-4931-47E6-BA6A-407CBD079E47}" type="slidenum">
              <a:rPr lang="en-US" smtClean="0"/>
              <a:pPr marL="114273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922020" y="7135748"/>
            <a:ext cx="3103086" cy="1727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02920" y="2072640"/>
            <a:ext cx="3520440" cy="198628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2920" y="4055321"/>
            <a:ext cx="3520710" cy="1654403"/>
          </a:xfrm>
        </p:spPr>
        <p:txBody>
          <a:bodyPr anchor="t">
            <a:normAutofit/>
          </a:bodyPr>
          <a:lstStyle>
            <a:lvl1pPr marL="0" indent="0" algn="r" defTabSz="1018824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3886200"/>
            <a:ext cx="3436620" cy="3022600"/>
          </a:xfrm>
        </p:spPr>
        <p:txBody>
          <a:bodyPr>
            <a:normAutofit/>
          </a:bodyPr>
          <a:lstStyle>
            <a:lvl1pPr marL="254706" indent="-203765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518160"/>
            <a:ext cx="3436620" cy="3022600"/>
          </a:xfrm>
        </p:spPr>
        <p:txBody>
          <a:bodyPr>
            <a:normAutofit/>
          </a:bodyPr>
          <a:lstStyle>
            <a:lvl1pPr marL="254706" indent="-203765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64480" y="518161"/>
            <a:ext cx="3101340" cy="6476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14273">
              <a:spcBef>
                <a:spcPts val="30"/>
              </a:spcBef>
            </a:pPr>
            <a:fld id="{81D60167-4931-47E6-BA6A-407CBD079E47}" type="slidenum">
              <a:rPr lang="en-US" smtClean="0"/>
              <a:pPr marL="114273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11936"/>
            <a:ext cx="3939540" cy="46598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765326"/>
            <a:ext cx="3939540" cy="2861794"/>
          </a:xfrm>
        </p:spPr>
        <p:txBody>
          <a:bodyPr anchor="t">
            <a:normAutofit/>
          </a:bodyPr>
          <a:lstStyle>
            <a:lvl1pPr marL="254706" indent="-203765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 baseline="0"/>
            </a:lvl4pPr>
            <a:lvl5pPr>
              <a:buFont typeface="Wingdings" pitchFamily="2" charset="2"/>
              <a:buChar char="§"/>
              <a:defRPr sz="1600"/>
            </a:lvl5pPr>
            <a:lvl6pPr>
              <a:buFont typeface="Wingdings" pitchFamily="2" charset="2"/>
              <a:buChar char="§"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" y="3886200"/>
            <a:ext cx="3939540" cy="46598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19" y="4352183"/>
            <a:ext cx="3939540" cy="2850558"/>
          </a:xfrm>
        </p:spPr>
        <p:txBody>
          <a:bodyPr anchor="t">
            <a:normAutofit/>
          </a:bodyPr>
          <a:lstStyle>
            <a:lvl1pPr marL="254706" indent="-203765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64480" y="518161"/>
            <a:ext cx="3101340" cy="6476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14273">
              <a:spcBef>
                <a:spcPts val="30"/>
              </a:spcBef>
            </a:pPr>
            <a:fld id="{81D60167-4931-47E6-BA6A-407CBD079E47}" type="slidenum">
              <a:rPr lang="en-US" smtClean="0"/>
              <a:pPr marL="114273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180" y="518160"/>
            <a:ext cx="4358640" cy="6477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14273">
              <a:spcBef>
                <a:spcPts val="30"/>
              </a:spcBef>
            </a:pPr>
            <a:fld id="{81D60167-4931-47E6-BA6A-407CBD079E47}" type="slidenum">
              <a:rPr lang="en-US" smtClean="0"/>
              <a:pPr marL="114273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14273">
              <a:spcBef>
                <a:spcPts val="30"/>
              </a:spcBef>
            </a:pPr>
            <a:fld id="{81D60167-4931-47E6-BA6A-407CBD079E47}" type="slidenum">
              <a:rPr lang="en-US" smtClean="0"/>
              <a:pPr marL="114273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760" y="1899921"/>
            <a:ext cx="2766060" cy="2124815"/>
          </a:xfrm>
        </p:spPr>
        <p:txBody>
          <a:bodyPr anchor="b">
            <a:normAutofit/>
          </a:bodyPr>
          <a:lstStyle>
            <a:lvl1pPr algn="r">
              <a:defRPr sz="22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899920"/>
            <a:ext cx="5170018" cy="3972560"/>
          </a:xfrm>
        </p:spPr>
        <p:txBody>
          <a:bodyPr>
            <a:normAutofit/>
          </a:bodyPr>
          <a:lstStyle>
            <a:lvl1pPr marL="254706" indent="-203765"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040" y="4026022"/>
            <a:ext cx="2430780" cy="1846458"/>
          </a:xfrm>
        </p:spPr>
        <p:txBody>
          <a:bodyPr anchor="t">
            <a:normAutofit/>
          </a:bodyPr>
          <a:lstStyle>
            <a:lvl1pPr marL="0" indent="0" algn="r">
              <a:buNone/>
              <a:defRPr sz="1300">
                <a:solidFill>
                  <a:schemeClr val="tx2"/>
                </a:solidFill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14273">
              <a:spcBef>
                <a:spcPts val="30"/>
              </a:spcBef>
            </a:pPr>
            <a:fld id="{81D60167-4931-47E6-BA6A-407CBD079E47}" type="slidenum">
              <a:rPr lang="en-US" smtClean="0"/>
              <a:pPr marL="114273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280" y="1899920"/>
            <a:ext cx="5166664" cy="397256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99760" y="1899920"/>
            <a:ext cx="2766060" cy="2126102"/>
          </a:xfrm>
        </p:spPr>
        <p:txBody>
          <a:bodyPr anchor="b">
            <a:normAutofit/>
          </a:bodyPr>
          <a:lstStyle>
            <a:lvl1pPr algn="r">
              <a:defRPr sz="22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040" y="4026022"/>
            <a:ext cx="2430780" cy="1846458"/>
          </a:xfrm>
        </p:spPr>
        <p:txBody>
          <a:bodyPr anchor="t">
            <a:normAutofit/>
          </a:bodyPr>
          <a:lstStyle>
            <a:lvl1pPr marL="0" indent="0" algn="r">
              <a:buNone/>
              <a:defRPr sz="1300">
                <a:solidFill>
                  <a:schemeClr val="tx2"/>
                </a:solidFill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14273">
              <a:spcBef>
                <a:spcPts val="30"/>
              </a:spcBef>
            </a:pPr>
            <a:fld id="{81D60167-4931-47E6-BA6A-407CBD079E47}" type="slidenum">
              <a:rPr lang="en-US" smtClean="0"/>
              <a:pPr marL="114273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06063" y="0"/>
            <a:ext cx="352338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64480" y="518160"/>
            <a:ext cx="3101340" cy="6477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518161"/>
            <a:ext cx="4023360" cy="6476999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9640" y="7254240"/>
            <a:ext cx="586740" cy="17272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14273">
              <a:spcBef>
                <a:spcPts val="30"/>
              </a:spcBef>
            </a:pPr>
            <a:fld id="{81D60167-4931-47E6-BA6A-407CBD079E47}" type="slidenum">
              <a:rPr lang="en-US" smtClean="0"/>
              <a:pPr marL="114273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5364482" y="7283028"/>
            <a:ext cx="3101339" cy="14393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362735" y="7135748"/>
            <a:ext cx="3103086" cy="172720"/>
          </a:xfrm>
          <a:prstGeom prst="rect">
            <a:avLst/>
          </a:prstGeom>
        </p:spPr>
        <p:txBody>
          <a:bodyPr vert="horz" lIns="101882" tIns="50941" rIns="101882" bIns="50941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txStyles>
    <p:titleStyle>
      <a:lvl1pPr algn="r" defTabSz="1018824" rtl="0" eaLnBrk="1" latinLnBrk="0" hangingPunct="1">
        <a:spcBef>
          <a:spcPct val="0"/>
        </a:spcBef>
        <a:buNone/>
        <a:defRPr sz="31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203765" indent="-203765" algn="l" defTabSz="101882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58471" indent="-203765" algn="l" defTabSz="101882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662236" indent="-203765" algn="l" defTabSz="101882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866001" indent="-203765" algn="l" defTabSz="101882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069766" indent="-203765" algn="l" defTabSz="101882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273531" indent="-203765" algn="l" defTabSz="1018824" rtl="0" eaLnBrk="1" latinLnBrk="0" hangingPunct="1">
        <a:spcBef>
          <a:spcPts val="321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77295" indent="-203765" algn="l" defTabSz="1018824" rtl="0" eaLnBrk="1" latinLnBrk="0" hangingPunct="1">
        <a:spcBef>
          <a:spcPts val="321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81060" indent="-203765" algn="l" defTabSz="1018824" rtl="0" eaLnBrk="1" latinLnBrk="0" hangingPunct="1">
        <a:spcBef>
          <a:spcPts val="321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4825" indent="-203765" algn="l" defTabSz="1018824" rtl="0" eaLnBrk="1" latinLnBrk="0" hangingPunct="1">
        <a:spcBef>
          <a:spcPts val="321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6.png"/><Relationship Id="rId18" Type="http://schemas.openxmlformats.org/officeDocument/2006/relationships/image" Target="../media/image129.png"/><Relationship Id="rId3" Type="http://schemas.openxmlformats.org/officeDocument/2006/relationships/image" Target="../media/image120.png"/><Relationship Id="rId21" Type="http://schemas.openxmlformats.org/officeDocument/2006/relationships/image" Target="../media/image132.png"/><Relationship Id="rId7" Type="http://schemas.openxmlformats.org/officeDocument/2006/relationships/image" Target="../media/image115.png"/><Relationship Id="rId12" Type="http://schemas.openxmlformats.org/officeDocument/2006/relationships/image" Target="../media/image117.png"/><Relationship Id="rId17" Type="http://schemas.openxmlformats.org/officeDocument/2006/relationships/image" Target="../media/image128.png"/><Relationship Id="rId2" Type="http://schemas.openxmlformats.org/officeDocument/2006/relationships/image" Target="../media/image119.png"/><Relationship Id="rId16" Type="http://schemas.openxmlformats.org/officeDocument/2006/relationships/image" Target="../media/image106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5.png"/><Relationship Id="rId24" Type="http://schemas.openxmlformats.org/officeDocument/2006/relationships/image" Target="../media/image134.png"/><Relationship Id="rId5" Type="http://schemas.openxmlformats.org/officeDocument/2006/relationships/image" Target="../media/image122.png"/><Relationship Id="rId15" Type="http://schemas.openxmlformats.org/officeDocument/2006/relationships/image" Target="../media/image102.png"/><Relationship Id="rId23" Type="http://schemas.openxmlformats.org/officeDocument/2006/relationships/image" Target="../media/image112.png"/><Relationship Id="rId10" Type="http://schemas.openxmlformats.org/officeDocument/2006/relationships/image" Target="../media/image118.png"/><Relationship Id="rId19" Type="http://schemas.openxmlformats.org/officeDocument/2006/relationships/image" Target="../media/image130.png"/><Relationship Id="rId4" Type="http://schemas.openxmlformats.org/officeDocument/2006/relationships/image" Target="../media/image121.png"/><Relationship Id="rId9" Type="http://schemas.openxmlformats.org/officeDocument/2006/relationships/image" Target="../media/image124.png"/><Relationship Id="rId14" Type="http://schemas.openxmlformats.org/officeDocument/2006/relationships/image" Target="../media/image127.png"/><Relationship Id="rId22" Type="http://schemas.openxmlformats.org/officeDocument/2006/relationships/image" Target="../media/image1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49.png"/><Relationship Id="rId3" Type="http://schemas.openxmlformats.org/officeDocument/2006/relationships/image" Target="../media/image136.png"/><Relationship Id="rId21" Type="http://schemas.openxmlformats.org/officeDocument/2006/relationships/image" Target="../media/image152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48.png"/><Relationship Id="rId2" Type="http://schemas.openxmlformats.org/officeDocument/2006/relationships/image" Target="../media/image135.png"/><Relationship Id="rId16" Type="http://schemas.openxmlformats.org/officeDocument/2006/relationships/image" Target="../media/image106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24" Type="http://schemas.openxmlformats.org/officeDocument/2006/relationships/image" Target="../media/image154.png"/><Relationship Id="rId5" Type="http://schemas.openxmlformats.org/officeDocument/2006/relationships/image" Target="../media/image138.png"/><Relationship Id="rId15" Type="http://schemas.openxmlformats.org/officeDocument/2006/relationships/image" Target="../media/image102.png"/><Relationship Id="rId23" Type="http://schemas.openxmlformats.org/officeDocument/2006/relationships/image" Target="../media/image112.png"/><Relationship Id="rId10" Type="http://schemas.openxmlformats.org/officeDocument/2006/relationships/image" Target="../media/image143.png"/><Relationship Id="rId19" Type="http://schemas.openxmlformats.org/officeDocument/2006/relationships/image" Target="../media/image150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1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g"/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26" Type="http://schemas.openxmlformats.org/officeDocument/2006/relationships/image" Target="../media/image181.png"/><Relationship Id="rId3" Type="http://schemas.openxmlformats.org/officeDocument/2006/relationships/image" Target="../media/image158.png"/><Relationship Id="rId21" Type="http://schemas.openxmlformats.org/officeDocument/2006/relationships/image" Target="../media/image176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5" Type="http://schemas.openxmlformats.org/officeDocument/2006/relationships/image" Target="../media/image180.png"/><Relationship Id="rId2" Type="http://schemas.openxmlformats.org/officeDocument/2006/relationships/image" Target="../media/image157.png"/><Relationship Id="rId16" Type="http://schemas.openxmlformats.org/officeDocument/2006/relationships/image" Target="../media/image171.png"/><Relationship Id="rId20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24" Type="http://schemas.openxmlformats.org/officeDocument/2006/relationships/image" Target="../media/image179.png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23" Type="http://schemas.openxmlformats.org/officeDocument/2006/relationships/image" Target="../media/image178.png"/><Relationship Id="rId28" Type="http://schemas.openxmlformats.org/officeDocument/2006/relationships/image" Target="../media/image183.jpg"/><Relationship Id="rId10" Type="http://schemas.openxmlformats.org/officeDocument/2006/relationships/image" Target="../media/image165.png"/><Relationship Id="rId19" Type="http://schemas.openxmlformats.org/officeDocument/2006/relationships/image" Target="../media/image174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Relationship Id="rId22" Type="http://schemas.openxmlformats.org/officeDocument/2006/relationships/image" Target="../media/image177.png"/><Relationship Id="rId27" Type="http://schemas.openxmlformats.org/officeDocument/2006/relationships/image" Target="../media/image1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5.png"/><Relationship Id="rId18" Type="http://schemas.openxmlformats.org/officeDocument/2006/relationships/image" Target="../media/image31.png"/><Relationship Id="rId26" Type="http://schemas.openxmlformats.org/officeDocument/2006/relationships/image" Target="../media/image37.png"/><Relationship Id="rId3" Type="http://schemas.openxmlformats.org/officeDocument/2006/relationships/image" Target="../media/image185.png"/><Relationship Id="rId21" Type="http://schemas.openxmlformats.org/officeDocument/2006/relationships/image" Target="../media/image202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17" Type="http://schemas.openxmlformats.org/officeDocument/2006/relationships/image" Target="../media/image199.png"/><Relationship Id="rId25" Type="http://schemas.openxmlformats.org/officeDocument/2006/relationships/image" Target="../media/image205.png"/><Relationship Id="rId2" Type="http://schemas.openxmlformats.org/officeDocument/2006/relationships/image" Target="../media/image184.png"/><Relationship Id="rId16" Type="http://schemas.openxmlformats.org/officeDocument/2006/relationships/image" Target="../media/image198.png"/><Relationship Id="rId20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24" Type="http://schemas.openxmlformats.org/officeDocument/2006/relationships/image" Target="../media/image34.png"/><Relationship Id="rId5" Type="http://schemas.openxmlformats.org/officeDocument/2006/relationships/image" Target="../media/image187.png"/><Relationship Id="rId15" Type="http://schemas.openxmlformats.org/officeDocument/2006/relationships/image" Target="../media/image197.png"/><Relationship Id="rId23" Type="http://schemas.openxmlformats.org/officeDocument/2006/relationships/image" Target="../media/image204.png"/><Relationship Id="rId10" Type="http://schemas.openxmlformats.org/officeDocument/2006/relationships/image" Target="../media/image192.png"/><Relationship Id="rId19" Type="http://schemas.openxmlformats.org/officeDocument/2006/relationships/image" Target="../media/image200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Relationship Id="rId14" Type="http://schemas.openxmlformats.org/officeDocument/2006/relationships/image" Target="../media/image196.png"/><Relationship Id="rId22" Type="http://schemas.openxmlformats.org/officeDocument/2006/relationships/image" Target="../media/image203.png"/><Relationship Id="rId27" Type="http://schemas.openxmlformats.org/officeDocument/2006/relationships/image" Target="../media/image20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18" Type="http://schemas.openxmlformats.org/officeDocument/2006/relationships/image" Target="../media/image223.png"/><Relationship Id="rId26" Type="http://schemas.openxmlformats.org/officeDocument/2006/relationships/image" Target="../media/image231.png"/><Relationship Id="rId3" Type="http://schemas.openxmlformats.org/officeDocument/2006/relationships/image" Target="../media/image208.png"/><Relationship Id="rId21" Type="http://schemas.openxmlformats.org/officeDocument/2006/relationships/image" Target="../media/image226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17" Type="http://schemas.openxmlformats.org/officeDocument/2006/relationships/image" Target="../media/image222.png"/><Relationship Id="rId25" Type="http://schemas.openxmlformats.org/officeDocument/2006/relationships/image" Target="../media/image230.png"/><Relationship Id="rId2" Type="http://schemas.openxmlformats.org/officeDocument/2006/relationships/image" Target="../media/image207.png"/><Relationship Id="rId16" Type="http://schemas.openxmlformats.org/officeDocument/2006/relationships/image" Target="../media/image221.png"/><Relationship Id="rId20" Type="http://schemas.openxmlformats.org/officeDocument/2006/relationships/image" Target="../media/image2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24" Type="http://schemas.openxmlformats.org/officeDocument/2006/relationships/image" Target="../media/image229.png"/><Relationship Id="rId5" Type="http://schemas.openxmlformats.org/officeDocument/2006/relationships/image" Target="../media/image210.png"/><Relationship Id="rId15" Type="http://schemas.openxmlformats.org/officeDocument/2006/relationships/image" Target="../media/image220.png"/><Relationship Id="rId23" Type="http://schemas.openxmlformats.org/officeDocument/2006/relationships/image" Target="../media/image228.png"/><Relationship Id="rId28" Type="http://schemas.openxmlformats.org/officeDocument/2006/relationships/image" Target="../media/image233.png"/><Relationship Id="rId10" Type="http://schemas.openxmlformats.org/officeDocument/2006/relationships/image" Target="../media/image215.png"/><Relationship Id="rId19" Type="http://schemas.openxmlformats.org/officeDocument/2006/relationships/image" Target="../media/image224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Relationship Id="rId22" Type="http://schemas.openxmlformats.org/officeDocument/2006/relationships/image" Target="../media/image227.png"/><Relationship Id="rId27" Type="http://schemas.openxmlformats.org/officeDocument/2006/relationships/image" Target="../media/image2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20.png"/><Relationship Id="rId18" Type="http://schemas.openxmlformats.org/officeDocument/2006/relationships/image" Target="../media/image244.png"/><Relationship Id="rId26" Type="http://schemas.openxmlformats.org/officeDocument/2006/relationships/image" Target="../media/image248.png"/><Relationship Id="rId3" Type="http://schemas.openxmlformats.org/officeDocument/2006/relationships/image" Target="../media/image235.png"/><Relationship Id="rId21" Type="http://schemas.openxmlformats.org/officeDocument/2006/relationships/image" Target="../media/image216.png"/><Relationship Id="rId7" Type="http://schemas.openxmlformats.org/officeDocument/2006/relationships/image" Target="../media/image239.png"/><Relationship Id="rId12" Type="http://schemas.openxmlformats.org/officeDocument/2006/relationships/image" Target="../media/image214.png"/><Relationship Id="rId17" Type="http://schemas.openxmlformats.org/officeDocument/2006/relationships/image" Target="../media/image222.png"/><Relationship Id="rId25" Type="http://schemas.openxmlformats.org/officeDocument/2006/relationships/image" Target="../media/image247.png"/><Relationship Id="rId2" Type="http://schemas.openxmlformats.org/officeDocument/2006/relationships/image" Target="../media/image234.jpg"/><Relationship Id="rId16" Type="http://schemas.openxmlformats.org/officeDocument/2006/relationships/image" Target="../media/image243.png"/><Relationship Id="rId20" Type="http://schemas.openxmlformats.org/officeDocument/2006/relationships/image" Target="../media/image246.png"/><Relationship Id="rId29" Type="http://schemas.openxmlformats.org/officeDocument/2006/relationships/image" Target="../media/image2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8.png"/><Relationship Id="rId11" Type="http://schemas.openxmlformats.org/officeDocument/2006/relationships/image" Target="../media/image241.png"/><Relationship Id="rId24" Type="http://schemas.openxmlformats.org/officeDocument/2006/relationships/image" Target="../media/image232.png"/><Relationship Id="rId5" Type="http://schemas.openxmlformats.org/officeDocument/2006/relationships/image" Target="../media/image237.png"/><Relationship Id="rId15" Type="http://schemas.openxmlformats.org/officeDocument/2006/relationships/image" Target="../media/image242.png"/><Relationship Id="rId23" Type="http://schemas.openxmlformats.org/officeDocument/2006/relationships/image" Target="../media/image217.png"/><Relationship Id="rId28" Type="http://schemas.openxmlformats.org/officeDocument/2006/relationships/image" Target="../media/image249.png"/><Relationship Id="rId10" Type="http://schemas.openxmlformats.org/officeDocument/2006/relationships/image" Target="../media/image230.png"/><Relationship Id="rId19" Type="http://schemas.openxmlformats.org/officeDocument/2006/relationships/image" Target="../media/image245.png"/><Relationship Id="rId4" Type="http://schemas.openxmlformats.org/officeDocument/2006/relationships/image" Target="../media/image236.png"/><Relationship Id="rId9" Type="http://schemas.openxmlformats.org/officeDocument/2006/relationships/image" Target="../media/image229.png"/><Relationship Id="rId14" Type="http://schemas.openxmlformats.org/officeDocument/2006/relationships/image" Target="../media/image233.png"/><Relationship Id="rId22" Type="http://schemas.openxmlformats.org/officeDocument/2006/relationships/image" Target="../media/image231.png"/><Relationship Id="rId27" Type="http://schemas.openxmlformats.org/officeDocument/2006/relationships/image" Target="../media/image2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image" Target="../media/image261.png"/><Relationship Id="rId18" Type="http://schemas.openxmlformats.org/officeDocument/2006/relationships/image" Target="../media/image266.png"/><Relationship Id="rId26" Type="http://schemas.openxmlformats.org/officeDocument/2006/relationships/image" Target="../media/image274.png"/><Relationship Id="rId3" Type="http://schemas.openxmlformats.org/officeDocument/2006/relationships/image" Target="../media/image251.png"/><Relationship Id="rId21" Type="http://schemas.openxmlformats.org/officeDocument/2006/relationships/image" Target="../media/image269.png"/><Relationship Id="rId7" Type="http://schemas.openxmlformats.org/officeDocument/2006/relationships/image" Target="../media/image255.png"/><Relationship Id="rId12" Type="http://schemas.openxmlformats.org/officeDocument/2006/relationships/image" Target="../media/image260.png"/><Relationship Id="rId17" Type="http://schemas.openxmlformats.org/officeDocument/2006/relationships/image" Target="../media/image265.png"/><Relationship Id="rId25" Type="http://schemas.openxmlformats.org/officeDocument/2006/relationships/image" Target="../media/image273.png"/><Relationship Id="rId2" Type="http://schemas.openxmlformats.org/officeDocument/2006/relationships/image" Target="../media/image250.png"/><Relationship Id="rId16" Type="http://schemas.openxmlformats.org/officeDocument/2006/relationships/image" Target="../media/image264.png"/><Relationship Id="rId20" Type="http://schemas.openxmlformats.org/officeDocument/2006/relationships/image" Target="../media/image2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png"/><Relationship Id="rId11" Type="http://schemas.openxmlformats.org/officeDocument/2006/relationships/image" Target="../media/image259.png"/><Relationship Id="rId24" Type="http://schemas.openxmlformats.org/officeDocument/2006/relationships/image" Target="../media/image272.png"/><Relationship Id="rId5" Type="http://schemas.openxmlformats.org/officeDocument/2006/relationships/image" Target="../media/image253.png"/><Relationship Id="rId15" Type="http://schemas.openxmlformats.org/officeDocument/2006/relationships/image" Target="../media/image263.png"/><Relationship Id="rId23" Type="http://schemas.openxmlformats.org/officeDocument/2006/relationships/image" Target="../media/image271.png"/><Relationship Id="rId10" Type="http://schemas.openxmlformats.org/officeDocument/2006/relationships/image" Target="../media/image258.png"/><Relationship Id="rId19" Type="http://schemas.openxmlformats.org/officeDocument/2006/relationships/image" Target="../media/image267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Relationship Id="rId14" Type="http://schemas.openxmlformats.org/officeDocument/2006/relationships/image" Target="../media/image262.png"/><Relationship Id="rId22" Type="http://schemas.openxmlformats.org/officeDocument/2006/relationships/image" Target="../media/image270.png"/><Relationship Id="rId27" Type="http://schemas.openxmlformats.org/officeDocument/2006/relationships/image" Target="../media/image27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287.png"/><Relationship Id="rId18" Type="http://schemas.openxmlformats.org/officeDocument/2006/relationships/image" Target="../media/image292.png"/><Relationship Id="rId26" Type="http://schemas.openxmlformats.org/officeDocument/2006/relationships/image" Target="../media/image300.png"/><Relationship Id="rId3" Type="http://schemas.openxmlformats.org/officeDocument/2006/relationships/image" Target="../media/image277.png"/><Relationship Id="rId21" Type="http://schemas.openxmlformats.org/officeDocument/2006/relationships/image" Target="../media/image295.png"/><Relationship Id="rId7" Type="http://schemas.openxmlformats.org/officeDocument/2006/relationships/image" Target="../media/image281.png"/><Relationship Id="rId12" Type="http://schemas.openxmlformats.org/officeDocument/2006/relationships/image" Target="../media/image286.png"/><Relationship Id="rId17" Type="http://schemas.openxmlformats.org/officeDocument/2006/relationships/image" Target="../media/image291.png"/><Relationship Id="rId25" Type="http://schemas.openxmlformats.org/officeDocument/2006/relationships/image" Target="../media/image299.png"/><Relationship Id="rId2" Type="http://schemas.openxmlformats.org/officeDocument/2006/relationships/image" Target="../media/image276.png"/><Relationship Id="rId16" Type="http://schemas.openxmlformats.org/officeDocument/2006/relationships/image" Target="../media/image290.png"/><Relationship Id="rId20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285.png"/><Relationship Id="rId24" Type="http://schemas.openxmlformats.org/officeDocument/2006/relationships/image" Target="../media/image298.png"/><Relationship Id="rId5" Type="http://schemas.openxmlformats.org/officeDocument/2006/relationships/image" Target="../media/image279.png"/><Relationship Id="rId15" Type="http://schemas.openxmlformats.org/officeDocument/2006/relationships/image" Target="../media/image289.png"/><Relationship Id="rId23" Type="http://schemas.openxmlformats.org/officeDocument/2006/relationships/image" Target="../media/image297.png"/><Relationship Id="rId28" Type="http://schemas.openxmlformats.org/officeDocument/2006/relationships/image" Target="../media/image302.jpg"/><Relationship Id="rId10" Type="http://schemas.openxmlformats.org/officeDocument/2006/relationships/image" Target="../media/image284.png"/><Relationship Id="rId19" Type="http://schemas.openxmlformats.org/officeDocument/2006/relationships/image" Target="../media/image293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Relationship Id="rId14" Type="http://schemas.openxmlformats.org/officeDocument/2006/relationships/image" Target="../media/image288.png"/><Relationship Id="rId22" Type="http://schemas.openxmlformats.org/officeDocument/2006/relationships/image" Target="../media/image296.png"/><Relationship Id="rId27" Type="http://schemas.openxmlformats.org/officeDocument/2006/relationships/image" Target="../media/image30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jpg"/><Relationship Id="rId2" Type="http://schemas.openxmlformats.org/officeDocument/2006/relationships/image" Target="../media/image30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315.png"/><Relationship Id="rId18" Type="http://schemas.openxmlformats.org/officeDocument/2006/relationships/image" Target="../media/image31.png"/><Relationship Id="rId26" Type="http://schemas.openxmlformats.org/officeDocument/2006/relationships/image" Target="../media/image37.png"/><Relationship Id="rId3" Type="http://schemas.openxmlformats.org/officeDocument/2006/relationships/image" Target="../media/image307.png"/><Relationship Id="rId21" Type="http://schemas.openxmlformats.org/officeDocument/2006/relationships/image" Target="../media/image320.png"/><Relationship Id="rId7" Type="http://schemas.openxmlformats.org/officeDocument/2006/relationships/image" Target="../media/image311.png"/><Relationship Id="rId12" Type="http://schemas.openxmlformats.org/officeDocument/2006/relationships/image" Target="../media/image194.png"/><Relationship Id="rId17" Type="http://schemas.openxmlformats.org/officeDocument/2006/relationships/image" Target="../media/image317.png"/><Relationship Id="rId25" Type="http://schemas.openxmlformats.org/officeDocument/2006/relationships/image" Target="../media/image205.png"/><Relationship Id="rId2" Type="http://schemas.openxmlformats.org/officeDocument/2006/relationships/image" Target="../media/image306.png"/><Relationship Id="rId16" Type="http://schemas.openxmlformats.org/officeDocument/2006/relationships/image" Target="../media/image198.png"/><Relationship Id="rId20" Type="http://schemas.openxmlformats.org/officeDocument/2006/relationships/image" Target="../media/image3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11" Type="http://schemas.openxmlformats.org/officeDocument/2006/relationships/image" Target="../media/image314.png"/><Relationship Id="rId24" Type="http://schemas.openxmlformats.org/officeDocument/2006/relationships/image" Target="../media/image34.png"/><Relationship Id="rId5" Type="http://schemas.openxmlformats.org/officeDocument/2006/relationships/image" Target="../media/image309.png"/><Relationship Id="rId15" Type="http://schemas.openxmlformats.org/officeDocument/2006/relationships/image" Target="../media/image316.png"/><Relationship Id="rId23" Type="http://schemas.openxmlformats.org/officeDocument/2006/relationships/image" Target="../media/image204.png"/><Relationship Id="rId28" Type="http://schemas.openxmlformats.org/officeDocument/2006/relationships/image" Target="../media/image322.jpg"/><Relationship Id="rId10" Type="http://schemas.openxmlformats.org/officeDocument/2006/relationships/image" Target="../media/image313.png"/><Relationship Id="rId19" Type="http://schemas.openxmlformats.org/officeDocument/2006/relationships/image" Target="../media/image318.png"/><Relationship Id="rId4" Type="http://schemas.openxmlformats.org/officeDocument/2006/relationships/image" Target="../media/image308.png"/><Relationship Id="rId9" Type="http://schemas.openxmlformats.org/officeDocument/2006/relationships/image" Target="../media/image312.png"/><Relationship Id="rId14" Type="http://schemas.openxmlformats.org/officeDocument/2006/relationships/image" Target="../media/image196.png"/><Relationship Id="rId22" Type="http://schemas.openxmlformats.org/officeDocument/2006/relationships/image" Target="../media/image321.png"/><Relationship Id="rId27" Type="http://schemas.openxmlformats.org/officeDocument/2006/relationships/image" Target="../media/image20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14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35.png"/><Relationship Id="rId2" Type="http://schemas.openxmlformats.org/officeDocument/2006/relationships/image" Target="../media/image76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11.png"/><Relationship Id="rId10" Type="http://schemas.openxmlformats.org/officeDocument/2006/relationships/image" Target="../media/image84.png"/><Relationship Id="rId19" Type="http://schemas.openxmlformats.org/officeDocument/2006/relationships/image" Target="../media/image37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14.png"/><Relationship Id="rId3" Type="http://schemas.openxmlformats.org/officeDocument/2006/relationships/image" Target="../media/image92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35.png"/><Relationship Id="rId2" Type="http://schemas.openxmlformats.org/officeDocument/2006/relationships/image" Target="../media/image91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85.png"/><Relationship Id="rId5" Type="http://schemas.openxmlformats.org/officeDocument/2006/relationships/image" Target="../media/image94.png"/><Relationship Id="rId15" Type="http://schemas.openxmlformats.org/officeDocument/2006/relationships/image" Target="../media/image11.png"/><Relationship Id="rId10" Type="http://schemas.openxmlformats.org/officeDocument/2006/relationships/image" Target="../media/image84.png"/><Relationship Id="rId19" Type="http://schemas.openxmlformats.org/officeDocument/2006/relationships/image" Target="../media/image37.png"/><Relationship Id="rId4" Type="http://schemas.openxmlformats.org/officeDocument/2006/relationships/image" Target="../media/image93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abatee\Desktop\medstudy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08" y="3124200"/>
            <a:ext cx="5867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42021" y="1219200"/>
            <a:ext cx="57386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Pericarditis</a:t>
            </a:r>
            <a:endParaRPr lang="en-US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0267" y="1219200"/>
            <a:ext cx="59021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accent3"/>
                </a:solidFill>
              </a:rPr>
              <a:t>P</a:t>
            </a:r>
            <a:r>
              <a:rPr lang="en-US" sz="9600" b="1" cap="none" spc="0" dirty="0" smtClean="0">
                <a:ln/>
                <a:solidFill>
                  <a:schemeClr val="accent3"/>
                </a:solidFill>
                <a:effectLst/>
              </a:rPr>
              <a:t>ericarditis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0267" y="1228165"/>
            <a:ext cx="59021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>
                    <a:alpha val="33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Pericarditis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>
                  <a:alpha val="33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4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47491" y="2163451"/>
            <a:ext cx="8165465" cy="4038717"/>
          </a:xfrm>
          <a:prstGeom prst="rect">
            <a:avLst/>
          </a:prstGeom>
        </p:spPr>
        <p:txBody>
          <a:bodyPr vert="horz" wrap="square" lIns="0" tIns="10792" rIns="0" bIns="0" rtlCol="0">
            <a:spAutoFit/>
          </a:bodyPr>
          <a:lstStyle/>
          <a:p>
            <a:pPr marL="12697" marR="900220">
              <a:lnSpc>
                <a:spcPct val="126400"/>
              </a:lnSpc>
              <a:spcBef>
                <a:spcPts val="85"/>
              </a:spcBef>
            </a:pPr>
            <a:r>
              <a:rPr spc="14" dirty="0"/>
              <a:t>With the onset of an </a:t>
            </a:r>
            <a:r>
              <a:rPr spc="4" dirty="0"/>
              <a:t>effusion the </a:t>
            </a:r>
            <a:r>
              <a:rPr spc="10" dirty="0"/>
              <a:t>heart </a:t>
            </a:r>
            <a:r>
              <a:rPr spc="14" dirty="0"/>
              <a:t>sounds may become </a:t>
            </a:r>
            <a:r>
              <a:rPr spc="20" dirty="0"/>
              <a:t> </a:t>
            </a:r>
            <a:r>
              <a:rPr spc="-4" dirty="0"/>
              <a:t>quieter, </a:t>
            </a:r>
            <a:r>
              <a:rPr spc="20" dirty="0"/>
              <a:t>and </a:t>
            </a:r>
            <a:r>
              <a:rPr spc="14" dirty="0"/>
              <a:t>a </a:t>
            </a:r>
            <a:r>
              <a:rPr spc="10" dirty="0"/>
              <a:t>friction rub, </a:t>
            </a:r>
            <a:r>
              <a:rPr spc="4" dirty="0"/>
              <a:t>if </a:t>
            </a:r>
            <a:r>
              <a:rPr spc="10" dirty="0"/>
              <a:t>present, may diminish </a:t>
            </a:r>
            <a:r>
              <a:rPr spc="14" dirty="0"/>
              <a:t>in intensity but </a:t>
            </a:r>
            <a:r>
              <a:rPr spc="-530" dirty="0"/>
              <a:t> </a:t>
            </a:r>
            <a:r>
              <a:rPr spc="4" dirty="0"/>
              <a:t>is </a:t>
            </a:r>
            <a:r>
              <a:rPr spc="14" dirty="0"/>
              <a:t>not</a:t>
            </a:r>
            <a:r>
              <a:rPr spc="-4" dirty="0"/>
              <a:t> </a:t>
            </a:r>
            <a:r>
              <a:rPr spc="14" dirty="0"/>
              <a:t>always</a:t>
            </a:r>
            <a:r>
              <a:rPr spc="30" dirty="0"/>
              <a:t> </a:t>
            </a:r>
            <a:r>
              <a:rPr spc="14" dirty="0"/>
              <a:t>abolished.</a:t>
            </a:r>
          </a:p>
          <a:p>
            <a:pPr marL="12697" marR="95227">
              <a:lnSpc>
                <a:spcPct val="101800"/>
              </a:lnSpc>
              <a:spcBef>
                <a:spcPts val="575"/>
              </a:spcBef>
            </a:pPr>
            <a:r>
              <a:rPr spc="10" dirty="0"/>
              <a:t>Larger</a:t>
            </a:r>
            <a:r>
              <a:rPr spc="25" dirty="0"/>
              <a:t> </a:t>
            </a:r>
            <a:r>
              <a:rPr spc="4" dirty="0"/>
              <a:t>effusions</a:t>
            </a:r>
            <a:r>
              <a:rPr spc="10" dirty="0"/>
              <a:t> </a:t>
            </a:r>
            <a:r>
              <a:rPr spc="14" dirty="0"/>
              <a:t>may</a:t>
            </a:r>
            <a:r>
              <a:rPr spc="10" dirty="0"/>
              <a:t> </a:t>
            </a:r>
            <a:r>
              <a:rPr spc="14" dirty="0"/>
              <a:t>be</a:t>
            </a:r>
            <a:r>
              <a:rPr dirty="0"/>
              <a:t> </a:t>
            </a:r>
            <a:r>
              <a:rPr spc="14" dirty="0"/>
              <a:t>accompanied</a:t>
            </a:r>
            <a:r>
              <a:rPr spc="20" dirty="0"/>
              <a:t> </a:t>
            </a:r>
            <a:r>
              <a:rPr spc="14" dirty="0"/>
              <a:t>by</a:t>
            </a:r>
            <a:r>
              <a:rPr spc="10" dirty="0"/>
              <a:t> </a:t>
            </a:r>
            <a:r>
              <a:rPr spc="14" dirty="0"/>
              <a:t>a</a:t>
            </a:r>
            <a:r>
              <a:rPr dirty="0"/>
              <a:t> </a:t>
            </a:r>
            <a:r>
              <a:rPr spc="14" dirty="0"/>
              <a:t>sensation</a:t>
            </a:r>
            <a:r>
              <a:rPr spc="20" dirty="0"/>
              <a:t> </a:t>
            </a:r>
            <a:r>
              <a:rPr spc="4" dirty="0"/>
              <a:t>of</a:t>
            </a:r>
            <a:r>
              <a:rPr spc="14" dirty="0"/>
              <a:t> </a:t>
            </a:r>
            <a:r>
              <a:rPr spc="10" dirty="0"/>
              <a:t>retrosternal </a:t>
            </a:r>
            <a:r>
              <a:rPr spc="14" dirty="0"/>
              <a:t> oppression. While most </a:t>
            </a:r>
            <a:r>
              <a:rPr spc="4" dirty="0"/>
              <a:t>effusions </a:t>
            </a:r>
            <a:r>
              <a:rPr spc="14" dirty="0"/>
              <a:t>do not </a:t>
            </a:r>
            <a:r>
              <a:rPr spc="10" dirty="0"/>
              <a:t>have significant </a:t>
            </a:r>
            <a:r>
              <a:rPr spc="14" dirty="0"/>
              <a:t>haemodynamic </a:t>
            </a:r>
            <a:r>
              <a:rPr spc="-530" dirty="0"/>
              <a:t> </a:t>
            </a:r>
            <a:r>
              <a:rPr spc="4" dirty="0"/>
              <a:t>effects.</a:t>
            </a:r>
          </a:p>
          <a:p>
            <a:pPr marL="12697">
              <a:spcBef>
                <a:spcPts val="618"/>
              </a:spcBef>
            </a:pPr>
            <a:r>
              <a:rPr spc="14" dirty="0"/>
              <a:t>Large</a:t>
            </a:r>
            <a:r>
              <a:rPr dirty="0"/>
              <a:t> </a:t>
            </a:r>
            <a:r>
              <a:rPr spc="14" dirty="0"/>
              <a:t>or</a:t>
            </a:r>
            <a:r>
              <a:rPr spc="4" dirty="0"/>
              <a:t> </a:t>
            </a:r>
            <a:r>
              <a:rPr spc="10" dirty="0"/>
              <a:t>rapidly </a:t>
            </a:r>
            <a:r>
              <a:rPr spc="14" dirty="0"/>
              <a:t>developing</a:t>
            </a:r>
            <a:r>
              <a:rPr spc="4" dirty="0"/>
              <a:t> </a:t>
            </a:r>
            <a:r>
              <a:rPr spc="10" dirty="0"/>
              <a:t>effusions</a:t>
            </a:r>
            <a:r>
              <a:rPr spc="-10" dirty="0"/>
              <a:t> </a:t>
            </a:r>
            <a:r>
              <a:rPr spc="14" dirty="0"/>
              <a:t>may</a:t>
            </a:r>
            <a:r>
              <a:rPr spc="10" dirty="0"/>
              <a:t> </a:t>
            </a:r>
            <a:r>
              <a:rPr spc="20" dirty="0"/>
              <a:t>cause</a:t>
            </a:r>
            <a:r>
              <a:rPr spc="4" dirty="0"/>
              <a:t> </a:t>
            </a:r>
            <a:r>
              <a:rPr spc="14" dirty="0"/>
              <a:t>cardiac</a:t>
            </a:r>
            <a:r>
              <a:rPr spc="-10" dirty="0"/>
              <a:t> </a:t>
            </a:r>
            <a:r>
              <a:rPr spc="10" dirty="0"/>
              <a:t>tamponade.</a:t>
            </a:r>
          </a:p>
          <a:p>
            <a:pPr marL="12697" marR="5080">
              <a:lnSpc>
                <a:spcPct val="101600"/>
              </a:lnSpc>
              <a:spcBef>
                <a:spcPts val="589"/>
              </a:spcBef>
            </a:pPr>
            <a:r>
              <a:rPr spc="-4" dirty="0"/>
              <a:t>Typical</a:t>
            </a:r>
            <a:r>
              <a:rPr spc="14" dirty="0"/>
              <a:t> </a:t>
            </a:r>
            <a:r>
              <a:rPr spc="10" dirty="0"/>
              <a:t>physical</a:t>
            </a:r>
            <a:r>
              <a:rPr spc="14" dirty="0"/>
              <a:t> </a:t>
            </a:r>
            <a:r>
              <a:rPr spc="10" dirty="0"/>
              <a:t>findings</a:t>
            </a:r>
            <a:r>
              <a:rPr spc="20" dirty="0"/>
              <a:t> </a:t>
            </a:r>
            <a:r>
              <a:rPr spc="10" dirty="0"/>
              <a:t>are: </a:t>
            </a:r>
            <a:r>
              <a:rPr spc="14" dirty="0"/>
              <a:t>a</a:t>
            </a:r>
            <a:r>
              <a:rPr spc="30" dirty="0"/>
              <a:t> </a:t>
            </a:r>
            <a:r>
              <a:rPr spc="10" dirty="0"/>
              <a:t>markedly</a:t>
            </a:r>
            <a:r>
              <a:rPr spc="20" dirty="0"/>
              <a:t> </a:t>
            </a:r>
            <a:r>
              <a:rPr spc="14" dirty="0"/>
              <a:t>raised</a:t>
            </a:r>
            <a:r>
              <a:rPr spc="35" dirty="0"/>
              <a:t> </a:t>
            </a:r>
            <a:r>
              <a:rPr spc="-50" dirty="0"/>
              <a:t>JVP,</a:t>
            </a:r>
            <a:r>
              <a:rPr spc="4" dirty="0"/>
              <a:t> </a:t>
            </a:r>
            <a:r>
              <a:rPr spc="10" dirty="0"/>
              <a:t>hypotension,</a:t>
            </a:r>
            <a:r>
              <a:rPr spc="50" dirty="0"/>
              <a:t> </a:t>
            </a:r>
            <a:r>
              <a:rPr spc="14" dirty="0"/>
              <a:t>pulsus </a:t>
            </a:r>
            <a:r>
              <a:rPr spc="-530" dirty="0"/>
              <a:t> </a:t>
            </a:r>
            <a:r>
              <a:rPr spc="14" dirty="0"/>
              <a:t>paradoxus</a:t>
            </a:r>
            <a:r>
              <a:rPr spc="4" dirty="0"/>
              <a:t> </a:t>
            </a:r>
            <a:r>
              <a:rPr spc="20" dirty="0"/>
              <a:t>and </a:t>
            </a:r>
            <a:r>
              <a:rPr spc="10" dirty="0"/>
              <a:t>oliguria.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11"/>
          </p:nvPr>
        </p:nvSpPr>
        <p:spPr>
          <a:xfrm>
            <a:off x="7333447" y="6731219"/>
            <a:ext cx="229235" cy="195758"/>
          </a:xfrm>
          <a:prstGeom prst="rect">
            <a:avLst/>
          </a:prstGeom>
        </p:spPr>
        <p:txBody>
          <a:bodyPr vert="horz" wrap="square" lIns="0" tIns="3808" rIns="0" bIns="0" rtlCol="0">
            <a:spAutoFit/>
          </a:bodyPr>
          <a:lstStyle/>
          <a:p>
            <a:pPr marL="38091">
              <a:spcBef>
                <a:spcPts val="30"/>
              </a:spcBef>
            </a:pPr>
            <a:fld id="{81D60167-4931-47E6-BA6A-407CBD079E47}" type="slidenum">
              <a:rPr dirty="0"/>
              <a:pPr marL="38091">
                <a:spcBef>
                  <a:spcPts val="30"/>
                </a:spcBef>
              </a:pPr>
              <a:t>10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1454562" y="1197008"/>
            <a:ext cx="1413510" cy="378460"/>
            <a:chOff x="1454562" y="1197006"/>
            <a:chExt cx="1413510" cy="3784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944" y="1201927"/>
              <a:ext cx="313943" cy="3708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20" y="1205991"/>
              <a:ext cx="361187" cy="360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7608" y="1205991"/>
              <a:ext cx="324611" cy="3606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1843" y="1205483"/>
              <a:ext cx="303275" cy="3611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26336" y="1289303"/>
              <a:ext cx="99060" cy="134620"/>
            </a:xfrm>
            <a:custGeom>
              <a:avLst/>
              <a:gdLst/>
              <a:ahLst/>
              <a:cxnLst/>
              <a:rect l="l" t="t" r="r" b="b"/>
              <a:pathLst>
                <a:path w="99060" h="134619">
                  <a:moveTo>
                    <a:pt x="48767" y="0"/>
                  </a:moveTo>
                  <a:lnTo>
                    <a:pt x="0" y="134112"/>
                  </a:lnTo>
                  <a:lnTo>
                    <a:pt x="99059" y="134112"/>
                  </a:lnTo>
                  <a:lnTo>
                    <a:pt x="48767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8378" y="1264062"/>
              <a:ext cx="152590" cy="962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32614" y="1264062"/>
              <a:ext cx="158686" cy="24403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56944" y="1199387"/>
              <a:ext cx="1408430" cy="373380"/>
            </a:xfrm>
            <a:custGeom>
              <a:avLst/>
              <a:gdLst/>
              <a:ahLst/>
              <a:cxnLst/>
              <a:rect l="l" t="t" r="r" b="b"/>
              <a:pathLst>
                <a:path w="1408430" h="373380">
                  <a:moveTo>
                    <a:pt x="1104899" y="6095"/>
                  </a:moveTo>
                  <a:lnTo>
                    <a:pt x="1237487" y="6095"/>
                  </a:lnTo>
                  <a:lnTo>
                    <a:pt x="1258942" y="6405"/>
                  </a:lnTo>
                  <a:lnTo>
                    <a:pt x="1307591" y="12191"/>
                  </a:lnTo>
                  <a:lnTo>
                    <a:pt x="1348954" y="34909"/>
                  </a:lnTo>
                  <a:lnTo>
                    <a:pt x="1381315" y="71818"/>
                  </a:lnTo>
                  <a:lnTo>
                    <a:pt x="1401103" y="122539"/>
                  </a:lnTo>
                  <a:lnTo>
                    <a:pt x="1407342" y="164925"/>
                  </a:lnTo>
                  <a:lnTo>
                    <a:pt x="1408175" y="188975"/>
                  </a:lnTo>
                  <a:lnTo>
                    <a:pt x="1407342" y="210978"/>
                  </a:lnTo>
                  <a:lnTo>
                    <a:pt x="1401103" y="249840"/>
                  </a:lnTo>
                  <a:lnTo>
                    <a:pt x="1379791" y="302133"/>
                  </a:lnTo>
                  <a:lnTo>
                    <a:pt x="1347858" y="339304"/>
                  </a:lnTo>
                  <a:lnTo>
                    <a:pt x="1306067" y="359663"/>
                  </a:lnTo>
                  <a:lnTo>
                    <a:pt x="1261490" y="366736"/>
                  </a:lnTo>
                  <a:lnTo>
                    <a:pt x="1242059" y="367283"/>
                  </a:lnTo>
                  <a:lnTo>
                    <a:pt x="1104899" y="367283"/>
                  </a:lnTo>
                  <a:lnTo>
                    <a:pt x="1104899" y="6095"/>
                  </a:lnTo>
                  <a:close/>
                </a:path>
                <a:path w="1408430" h="373380">
                  <a:moveTo>
                    <a:pt x="740663" y="6095"/>
                  </a:moveTo>
                  <a:lnTo>
                    <a:pt x="894587" y="6095"/>
                  </a:lnTo>
                  <a:lnTo>
                    <a:pt x="921400" y="6667"/>
                  </a:lnTo>
                  <a:lnTo>
                    <a:pt x="963596" y="11239"/>
                  </a:lnTo>
                  <a:lnTo>
                    <a:pt x="1002601" y="28765"/>
                  </a:lnTo>
                  <a:lnTo>
                    <a:pt x="1027961" y="63174"/>
                  </a:lnTo>
                  <a:lnTo>
                    <a:pt x="1036320" y="106679"/>
                  </a:lnTo>
                  <a:lnTo>
                    <a:pt x="1034867" y="126372"/>
                  </a:lnTo>
                  <a:lnTo>
                    <a:pt x="1011936" y="173736"/>
                  </a:lnTo>
                  <a:lnTo>
                    <a:pt x="963501" y="202668"/>
                  </a:lnTo>
                  <a:lnTo>
                    <a:pt x="941831" y="207263"/>
                  </a:lnTo>
                  <a:lnTo>
                    <a:pt x="952714" y="214383"/>
                  </a:lnTo>
                  <a:lnTo>
                    <a:pt x="988504" y="247435"/>
                  </a:lnTo>
                  <a:lnTo>
                    <a:pt x="1021079" y="295656"/>
                  </a:lnTo>
                  <a:lnTo>
                    <a:pt x="1065275" y="367283"/>
                  </a:lnTo>
                  <a:lnTo>
                    <a:pt x="978407" y="367283"/>
                  </a:lnTo>
                  <a:lnTo>
                    <a:pt x="926591" y="288036"/>
                  </a:lnTo>
                  <a:lnTo>
                    <a:pt x="913114" y="269200"/>
                  </a:lnTo>
                  <a:lnTo>
                    <a:pt x="886967" y="234696"/>
                  </a:lnTo>
                  <a:lnTo>
                    <a:pt x="850772" y="217360"/>
                  </a:lnTo>
                  <a:lnTo>
                    <a:pt x="829055" y="216408"/>
                  </a:lnTo>
                  <a:lnTo>
                    <a:pt x="813815" y="216408"/>
                  </a:lnTo>
                  <a:lnTo>
                    <a:pt x="813815" y="367283"/>
                  </a:lnTo>
                  <a:lnTo>
                    <a:pt x="740663" y="367283"/>
                  </a:lnTo>
                  <a:lnTo>
                    <a:pt x="740663" y="6095"/>
                  </a:lnTo>
                  <a:close/>
                </a:path>
                <a:path w="1408430" h="373380">
                  <a:moveTo>
                    <a:pt x="480059" y="6095"/>
                  </a:moveTo>
                  <a:lnTo>
                    <a:pt x="557783" y="6095"/>
                  </a:lnTo>
                  <a:lnTo>
                    <a:pt x="702563" y="367283"/>
                  </a:lnTo>
                  <a:lnTo>
                    <a:pt x="623315" y="367283"/>
                  </a:lnTo>
                  <a:lnTo>
                    <a:pt x="591311" y="284987"/>
                  </a:lnTo>
                  <a:lnTo>
                    <a:pt x="446531" y="284987"/>
                  </a:lnTo>
                  <a:lnTo>
                    <a:pt x="417575" y="367283"/>
                  </a:lnTo>
                  <a:lnTo>
                    <a:pt x="339851" y="367283"/>
                  </a:lnTo>
                  <a:lnTo>
                    <a:pt x="480059" y="6095"/>
                  </a:lnTo>
                  <a:close/>
                </a:path>
                <a:path w="1408430" h="373380">
                  <a:moveTo>
                    <a:pt x="169163" y="0"/>
                  </a:moveTo>
                  <a:lnTo>
                    <a:pt x="228790" y="9334"/>
                  </a:lnTo>
                  <a:lnTo>
                    <a:pt x="275843" y="38100"/>
                  </a:lnTo>
                  <a:lnTo>
                    <a:pt x="306490" y="84605"/>
                  </a:lnTo>
                  <a:lnTo>
                    <a:pt x="313943" y="105156"/>
                  </a:lnTo>
                  <a:lnTo>
                    <a:pt x="240791" y="121920"/>
                  </a:lnTo>
                  <a:lnTo>
                    <a:pt x="236743" y="108799"/>
                  </a:lnTo>
                  <a:lnTo>
                    <a:pt x="231266" y="96964"/>
                  </a:lnTo>
                  <a:lnTo>
                    <a:pt x="192023" y="66103"/>
                  </a:lnTo>
                  <a:lnTo>
                    <a:pt x="164591" y="62483"/>
                  </a:lnTo>
                  <a:lnTo>
                    <a:pt x="145780" y="64198"/>
                  </a:lnTo>
                  <a:lnTo>
                    <a:pt x="99059" y="89916"/>
                  </a:lnTo>
                  <a:lnTo>
                    <a:pt x="81152" y="128016"/>
                  </a:lnTo>
                  <a:lnTo>
                    <a:pt x="74675" y="184404"/>
                  </a:lnTo>
                  <a:lnTo>
                    <a:pt x="76128" y="216146"/>
                  </a:lnTo>
                  <a:lnTo>
                    <a:pt x="88177" y="264771"/>
                  </a:lnTo>
                  <a:lnTo>
                    <a:pt x="112490" y="294179"/>
                  </a:lnTo>
                  <a:lnTo>
                    <a:pt x="163067" y="310896"/>
                  </a:lnTo>
                  <a:lnTo>
                    <a:pt x="177355" y="309753"/>
                  </a:lnTo>
                  <a:lnTo>
                    <a:pt x="213359" y="292608"/>
                  </a:lnTo>
                  <a:lnTo>
                    <a:pt x="238434" y="252317"/>
                  </a:lnTo>
                  <a:lnTo>
                    <a:pt x="243839" y="233171"/>
                  </a:lnTo>
                  <a:lnTo>
                    <a:pt x="313943" y="256032"/>
                  </a:lnTo>
                  <a:lnTo>
                    <a:pt x="292417" y="307657"/>
                  </a:lnTo>
                  <a:lnTo>
                    <a:pt x="260604" y="344424"/>
                  </a:lnTo>
                  <a:lnTo>
                    <a:pt x="217169" y="365759"/>
                  </a:lnTo>
                  <a:lnTo>
                    <a:pt x="164591" y="373379"/>
                  </a:lnTo>
                  <a:lnTo>
                    <a:pt x="129730" y="370236"/>
                  </a:lnTo>
                  <a:lnTo>
                    <a:pt x="70294" y="345090"/>
                  </a:lnTo>
                  <a:lnTo>
                    <a:pt x="25717" y="296775"/>
                  </a:lnTo>
                  <a:lnTo>
                    <a:pt x="2857" y="229862"/>
                  </a:lnTo>
                  <a:lnTo>
                    <a:pt x="0" y="188975"/>
                  </a:lnTo>
                  <a:lnTo>
                    <a:pt x="2857" y="146708"/>
                  </a:lnTo>
                  <a:lnTo>
                    <a:pt x="11429" y="109156"/>
                  </a:lnTo>
                  <a:lnTo>
                    <a:pt x="45719" y="48767"/>
                  </a:lnTo>
                  <a:lnTo>
                    <a:pt x="100012" y="12382"/>
                  </a:lnTo>
                  <a:lnTo>
                    <a:pt x="132516" y="3119"/>
                  </a:lnTo>
                  <a:lnTo>
                    <a:pt x="169163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160932" y="1197008"/>
            <a:ext cx="299085" cy="378460"/>
            <a:chOff x="5160930" y="1197006"/>
            <a:chExt cx="299085" cy="37846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63311" y="1201927"/>
              <a:ext cx="294132" cy="3708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163311" y="1199387"/>
              <a:ext cx="294640" cy="373380"/>
            </a:xfrm>
            <a:custGeom>
              <a:avLst/>
              <a:gdLst/>
              <a:ahLst/>
              <a:cxnLst/>
              <a:rect l="l" t="t" r="r" b="b"/>
              <a:pathLst>
                <a:path w="294639" h="373380">
                  <a:moveTo>
                    <a:pt x="144780" y="0"/>
                  </a:moveTo>
                  <a:lnTo>
                    <a:pt x="204406" y="7048"/>
                  </a:lnTo>
                  <a:lnTo>
                    <a:pt x="246887" y="28956"/>
                  </a:lnTo>
                  <a:lnTo>
                    <a:pt x="273176" y="64007"/>
                  </a:lnTo>
                  <a:lnTo>
                    <a:pt x="283464" y="108204"/>
                  </a:lnTo>
                  <a:lnTo>
                    <a:pt x="210311" y="111252"/>
                  </a:lnTo>
                  <a:lnTo>
                    <a:pt x="207430" y="98631"/>
                  </a:lnTo>
                  <a:lnTo>
                    <a:pt x="203263" y="88010"/>
                  </a:lnTo>
                  <a:lnTo>
                    <a:pt x="171068" y="62674"/>
                  </a:lnTo>
                  <a:lnTo>
                    <a:pt x="144780" y="59436"/>
                  </a:lnTo>
                  <a:lnTo>
                    <a:pt x="129635" y="60293"/>
                  </a:lnTo>
                  <a:lnTo>
                    <a:pt x="86867" y="77724"/>
                  </a:lnTo>
                  <a:lnTo>
                    <a:pt x="82295" y="85344"/>
                  </a:lnTo>
                  <a:lnTo>
                    <a:pt x="82295" y="94487"/>
                  </a:lnTo>
                  <a:lnTo>
                    <a:pt x="82295" y="103632"/>
                  </a:lnTo>
                  <a:lnTo>
                    <a:pt x="117347" y="128968"/>
                  </a:lnTo>
                  <a:lnTo>
                    <a:pt x="160019" y="141732"/>
                  </a:lnTo>
                  <a:lnTo>
                    <a:pt x="185475" y="147708"/>
                  </a:lnTo>
                  <a:lnTo>
                    <a:pt x="207073" y="154114"/>
                  </a:lnTo>
                  <a:lnTo>
                    <a:pt x="251245" y="175069"/>
                  </a:lnTo>
                  <a:lnTo>
                    <a:pt x="278891" y="204216"/>
                  </a:lnTo>
                  <a:lnTo>
                    <a:pt x="293250" y="245578"/>
                  </a:lnTo>
                  <a:lnTo>
                    <a:pt x="294132" y="262128"/>
                  </a:lnTo>
                  <a:lnTo>
                    <a:pt x="292989" y="276963"/>
                  </a:lnTo>
                  <a:lnTo>
                    <a:pt x="275843" y="320040"/>
                  </a:lnTo>
                  <a:lnTo>
                    <a:pt x="242196" y="352186"/>
                  </a:lnTo>
                  <a:lnTo>
                    <a:pt x="192214" y="369950"/>
                  </a:lnTo>
                  <a:lnTo>
                    <a:pt x="149351" y="373379"/>
                  </a:lnTo>
                  <a:lnTo>
                    <a:pt x="117062" y="371379"/>
                  </a:lnTo>
                  <a:lnTo>
                    <a:pt x="64484" y="355377"/>
                  </a:lnTo>
                  <a:lnTo>
                    <a:pt x="27645" y="323659"/>
                  </a:lnTo>
                  <a:lnTo>
                    <a:pt x="5405" y="277939"/>
                  </a:lnTo>
                  <a:lnTo>
                    <a:pt x="0" y="249936"/>
                  </a:lnTo>
                  <a:lnTo>
                    <a:pt x="71627" y="242316"/>
                  </a:lnTo>
                  <a:lnTo>
                    <a:pt x="75032" y="259199"/>
                  </a:lnTo>
                  <a:lnTo>
                    <a:pt x="80581" y="273367"/>
                  </a:lnTo>
                  <a:lnTo>
                    <a:pt x="107775" y="301894"/>
                  </a:lnTo>
                  <a:lnTo>
                    <a:pt x="149351" y="310896"/>
                  </a:lnTo>
                  <a:lnTo>
                    <a:pt x="166258" y="310038"/>
                  </a:lnTo>
                  <a:lnTo>
                    <a:pt x="202691" y="297179"/>
                  </a:lnTo>
                  <a:lnTo>
                    <a:pt x="220980" y="262128"/>
                  </a:lnTo>
                  <a:lnTo>
                    <a:pt x="220980" y="252983"/>
                  </a:lnTo>
                  <a:lnTo>
                    <a:pt x="187451" y="224028"/>
                  </a:lnTo>
                  <a:lnTo>
                    <a:pt x="148875" y="213955"/>
                  </a:lnTo>
                  <a:lnTo>
                    <a:pt x="128016" y="208787"/>
                  </a:lnTo>
                  <a:lnTo>
                    <a:pt x="78866" y="192214"/>
                  </a:lnTo>
                  <a:lnTo>
                    <a:pt x="45719" y="172212"/>
                  </a:lnTo>
                  <a:lnTo>
                    <a:pt x="21716" y="139255"/>
                  </a:lnTo>
                  <a:lnTo>
                    <a:pt x="13716" y="100583"/>
                  </a:lnTo>
                  <a:lnTo>
                    <a:pt x="14597" y="86915"/>
                  </a:lnTo>
                  <a:lnTo>
                    <a:pt x="28955" y="48767"/>
                  </a:lnTo>
                  <a:lnTo>
                    <a:pt x="60031" y="18764"/>
                  </a:lnTo>
                  <a:lnTo>
                    <a:pt x="106108" y="2666"/>
                  </a:lnTo>
                  <a:lnTo>
                    <a:pt x="124801" y="619"/>
                  </a:lnTo>
                  <a:lnTo>
                    <a:pt x="14478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640992" y="1197008"/>
            <a:ext cx="355600" cy="378460"/>
            <a:chOff x="5640990" y="1197006"/>
            <a:chExt cx="355600" cy="37846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43371" y="1201927"/>
              <a:ext cx="350520" cy="3708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17190" y="1259490"/>
              <a:ext cx="204406" cy="25317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643371" y="1199387"/>
              <a:ext cx="350520" cy="373380"/>
            </a:xfrm>
            <a:custGeom>
              <a:avLst/>
              <a:gdLst/>
              <a:ahLst/>
              <a:cxnLst/>
              <a:rect l="l" t="t" r="r" b="b"/>
              <a:pathLst>
                <a:path w="350520" h="373380">
                  <a:moveTo>
                    <a:pt x="175260" y="0"/>
                  </a:moveTo>
                  <a:lnTo>
                    <a:pt x="213264" y="2905"/>
                  </a:lnTo>
                  <a:lnTo>
                    <a:pt x="277273" y="27003"/>
                  </a:lnTo>
                  <a:lnTo>
                    <a:pt x="324159" y="76199"/>
                  </a:lnTo>
                  <a:lnTo>
                    <a:pt x="347639" y="144780"/>
                  </a:lnTo>
                  <a:lnTo>
                    <a:pt x="350520" y="185928"/>
                  </a:lnTo>
                  <a:lnTo>
                    <a:pt x="347639" y="227933"/>
                  </a:lnTo>
                  <a:lnTo>
                    <a:pt x="324159" y="296513"/>
                  </a:lnTo>
                  <a:lnTo>
                    <a:pt x="277511" y="345090"/>
                  </a:lnTo>
                  <a:lnTo>
                    <a:pt x="214550" y="370236"/>
                  </a:lnTo>
                  <a:lnTo>
                    <a:pt x="176783" y="373379"/>
                  </a:lnTo>
                  <a:lnTo>
                    <a:pt x="137922" y="370236"/>
                  </a:lnTo>
                  <a:lnTo>
                    <a:pt x="73914" y="345090"/>
                  </a:lnTo>
                  <a:lnTo>
                    <a:pt x="27646" y="296560"/>
                  </a:lnTo>
                  <a:lnTo>
                    <a:pt x="3119" y="229219"/>
                  </a:lnTo>
                  <a:lnTo>
                    <a:pt x="0" y="188975"/>
                  </a:lnTo>
                  <a:lnTo>
                    <a:pt x="1119" y="161805"/>
                  </a:lnTo>
                  <a:lnTo>
                    <a:pt x="9644" y="115466"/>
                  </a:lnTo>
                  <a:lnTo>
                    <a:pt x="31813" y="69723"/>
                  </a:lnTo>
                  <a:lnTo>
                    <a:pt x="61746" y="36004"/>
                  </a:lnTo>
                  <a:lnTo>
                    <a:pt x="97535" y="13716"/>
                  </a:lnTo>
                  <a:lnTo>
                    <a:pt x="154114" y="857"/>
                  </a:lnTo>
                  <a:lnTo>
                    <a:pt x="17526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88704" y="1203104"/>
            <a:ext cx="282575" cy="366395"/>
            <a:chOff x="288702" y="1203102"/>
            <a:chExt cx="282575" cy="366395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1084" y="1205483"/>
              <a:ext cx="277368" cy="3611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1854" y="1264062"/>
              <a:ext cx="132778" cy="10687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91084" y="1205483"/>
              <a:ext cx="277495" cy="361315"/>
            </a:xfrm>
            <a:custGeom>
              <a:avLst/>
              <a:gdLst/>
              <a:ahLst/>
              <a:cxnLst/>
              <a:rect l="l" t="t" r="r" b="b"/>
              <a:pathLst>
                <a:path w="277495" h="361315">
                  <a:moveTo>
                    <a:pt x="0" y="0"/>
                  </a:moveTo>
                  <a:lnTo>
                    <a:pt x="117348" y="0"/>
                  </a:lnTo>
                  <a:lnTo>
                    <a:pt x="147637" y="285"/>
                  </a:lnTo>
                  <a:lnTo>
                    <a:pt x="191071" y="2571"/>
                  </a:lnTo>
                  <a:lnTo>
                    <a:pt x="232410" y="18097"/>
                  </a:lnTo>
                  <a:lnTo>
                    <a:pt x="265152" y="54459"/>
                  </a:lnTo>
                  <a:lnTo>
                    <a:pt x="277368" y="111252"/>
                  </a:lnTo>
                  <a:lnTo>
                    <a:pt x="276534" y="126682"/>
                  </a:lnTo>
                  <a:lnTo>
                    <a:pt x="265176" y="166116"/>
                  </a:lnTo>
                  <a:lnTo>
                    <a:pt x="234696" y="202691"/>
                  </a:lnTo>
                  <a:lnTo>
                    <a:pt x="196596" y="219456"/>
                  </a:lnTo>
                  <a:lnTo>
                    <a:pt x="143875" y="223742"/>
                  </a:lnTo>
                  <a:lnTo>
                    <a:pt x="120396" y="224028"/>
                  </a:lnTo>
                  <a:lnTo>
                    <a:pt x="73152" y="224028"/>
                  </a:lnTo>
                  <a:lnTo>
                    <a:pt x="73152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25506" y="1203104"/>
            <a:ext cx="279400" cy="366395"/>
            <a:chOff x="625506" y="1203102"/>
            <a:chExt cx="279400" cy="366395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7887" y="1205483"/>
              <a:ext cx="274320" cy="36118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27887" y="1205483"/>
              <a:ext cx="274320" cy="361315"/>
            </a:xfrm>
            <a:custGeom>
              <a:avLst/>
              <a:gdLst/>
              <a:ahLst/>
              <a:cxnLst/>
              <a:rect l="l" t="t" r="r" b="b"/>
              <a:pathLst>
                <a:path w="274319" h="361315">
                  <a:moveTo>
                    <a:pt x="0" y="0"/>
                  </a:moveTo>
                  <a:lnTo>
                    <a:pt x="268224" y="0"/>
                  </a:lnTo>
                  <a:lnTo>
                    <a:pt x="268224" y="60960"/>
                  </a:lnTo>
                  <a:lnTo>
                    <a:pt x="73151" y="60960"/>
                  </a:lnTo>
                  <a:lnTo>
                    <a:pt x="73151" y="140208"/>
                  </a:lnTo>
                  <a:lnTo>
                    <a:pt x="254508" y="140208"/>
                  </a:lnTo>
                  <a:lnTo>
                    <a:pt x="254508" y="201167"/>
                  </a:lnTo>
                  <a:lnTo>
                    <a:pt x="73151" y="201167"/>
                  </a:lnTo>
                  <a:lnTo>
                    <a:pt x="73151" y="300228"/>
                  </a:lnTo>
                  <a:lnTo>
                    <a:pt x="274320" y="300228"/>
                  </a:lnTo>
                  <a:lnTo>
                    <a:pt x="274320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962310" y="1203104"/>
            <a:ext cx="440690" cy="366395"/>
            <a:chOff x="962310" y="1203102"/>
            <a:chExt cx="440690" cy="366395"/>
          </a:xfrm>
        </p:grpSpPr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4691" y="1205991"/>
              <a:ext cx="324612" cy="3606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27404" y="1205483"/>
              <a:ext cx="73151" cy="3611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5462" y="1264062"/>
              <a:ext cx="152590" cy="962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64691" y="1205483"/>
              <a:ext cx="436245" cy="361315"/>
            </a:xfrm>
            <a:custGeom>
              <a:avLst/>
              <a:gdLst/>
              <a:ahLst/>
              <a:cxnLst/>
              <a:rect l="l" t="t" r="r" b="b"/>
              <a:pathLst>
                <a:path w="436244" h="361315">
                  <a:moveTo>
                    <a:pt x="362712" y="0"/>
                  </a:moveTo>
                  <a:lnTo>
                    <a:pt x="435863" y="0"/>
                  </a:lnTo>
                  <a:lnTo>
                    <a:pt x="435863" y="361187"/>
                  </a:lnTo>
                  <a:lnTo>
                    <a:pt x="362712" y="361187"/>
                  </a:lnTo>
                  <a:lnTo>
                    <a:pt x="362712" y="0"/>
                  </a:lnTo>
                  <a:close/>
                </a:path>
                <a:path w="436244" h="361315">
                  <a:moveTo>
                    <a:pt x="0" y="0"/>
                  </a:moveTo>
                  <a:lnTo>
                    <a:pt x="153924" y="0"/>
                  </a:lnTo>
                  <a:lnTo>
                    <a:pt x="180736" y="571"/>
                  </a:lnTo>
                  <a:lnTo>
                    <a:pt x="222932" y="5143"/>
                  </a:lnTo>
                  <a:lnTo>
                    <a:pt x="261937" y="22669"/>
                  </a:lnTo>
                  <a:lnTo>
                    <a:pt x="287297" y="57078"/>
                  </a:lnTo>
                  <a:lnTo>
                    <a:pt x="295656" y="100583"/>
                  </a:lnTo>
                  <a:lnTo>
                    <a:pt x="294203" y="120276"/>
                  </a:lnTo>
                  <a:lnTo>
                    <a:pt x="271271" y="167640"/>
                  </a:lnTo>
                  <a:lnTo>
                    <a:pt x="222837" y="196572"/>
                  </a:lnTo>
                  <a:lnTo>
                    <a:pt x="201168" y="201167"/>
                  </a:lnTo>
                  <a:lnTo>
                    <a:pt x="212050" y="208287"/>
                  </a:lnTo>
                  <a:lnTo>
                    <a:pt x="247840" y="241339"/>
                  </a:lnTo>
                  <a:lnTo>
                    <a:pt x="280416" y="289560"/>
                  </a:lnTo>
                  <a:lnTo>
                    <a:pt x="324612" y="361187"/>
                  </a:lnTo>
                  <a:lnTo>
                    <a:pt x="237743" y="361187"/>
                  </a:lnTo>
                  <a:lnTo>
                    <a:pt x="185928" y="281940"/>
                  </a:lnTo>
                  <a:lnTo>
                    <a:pt x="172450" y="263104"/>
                  </a:lnTo>
                  <a:lnTo>
                    <a:pt x="146303" y="228599"/>
                  </a:lnTo>
                  <a:lnTo>
                    <a:pt x="110109" y="211264"/>
                  </a:lnTo>
                  <a:lnTo>
                    <a:pt x="88391" y="210312"/>
                  </a:lnTo>
                  <a:lnTo>
                    <a:pt x="73151" y="210312"/>
                  </a:lnTo>
                  <a:lnTo>
                    <a:pt x="73151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922176" y="1203104"/>
            <a:ext cx="765810" cy="366395"/>
            <a:chOff x="2922174" y="1203102"/>
            <a:chExt cx="765810" cy="366395"/>
          </a:xfrm>
        </p:grpSpPr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24556" y="1205483"/>
              <a:ext cx="73151" cy="3611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31235" y="1205991"/>
              <a:ext cx="361188" cy="3606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30524" y="1208531"/>
              <a:ext cx="254508" cy="3581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924556" y="1205483"/>
              <a:ext cx="760730" cy="361315"/>
            </a:xfrm>
            <a:custGeom>
              <a:avLst/>
              <a:gdLst/>
              <a:ahLst/>
              <a:cxnLst/>
              <a:rect l="l" t="t" r="r" b="b"/>
              <a:pathLst>
                <a:path w="760729" h="361315">
                  <a:moveTo>
                    <a:pt x="283463" y="83820"/>
                  </a:moveTo>
                  <a:lnTo>
                    <a:pt x="234695" y="217932"/>
                  </a:lnTo>
                  <a:lnTo>
                    <a:pt x="333755" y="217932"/>
                  </a:lnTo>
                  <a:lnTo>
                    <a:pt x="283463" y="83820"/>
                  </a:lnTo>
                  <a:close/>
                </a:path>
                <a:path w="760729" h="361315">
                  <a:moveTo>
                    <a:pt x="505967" y="3047"/>
                  </a:moveTo>
                  <a:lnTo>
                    <a:pt x="579119" y="3047"/>
                  </a:lnTo>
                  <a:lnTo>
                    <a:pt x="579119" y="300228"/>
                  </a:lnTo>
                  <a:lnTo>
                    <a:pt x="760475" y="300228"/>
                  </a:lnTo>
                  <a:lnTo>
                    <a:pt x="760475" y="361187"/>
                  </a:lnTo>
                  <a:lnTo>
                    <a:pt x="505967" y="361187"/>
                  </a:lnTo>
                  <a:lnTo>
                    <a:pt x="505967" y="3047"/>
                  </a:lnTo>
                  <a:close/>
                </a:path>
                <a:path w="760729" h="361315">
                  <a:moveTo>
                    <a:pt x="245363" y="0"/>
                  </a:moveTo>
                  <a:lnTo>
                    <a:pt x="323087" y="0"/>
                  </a:lnTo>
                  <a:lnTo>
                    <a:pt x="467867" y="361187"/>
                  </a:lnTo>
                  <a:lnTo>
                    <a:pt x="388619" y="361187"/>
                  </a:lnTo>
                  <a:lnTo>
                    <a:pt x="356616" y="278891"/>
                  </a:lnTo>
                  <a:lnTo>
                    <a:pt x="211835" y="278891"/>
                  </a:lnTo>
                  <a:lnTo>
                    <a:pt x="182879" y="361187"/>
                  </a:lnTo>
                  <a:lnTo>
                    <a:pt x="105155" y="361187"/>
                  </a:lnTo>
                  <a:lnTo>
                    <a:pt x="245363" y="0"/>
                  </a:lnTo>
                  <a:close/>
                </a:path>
                <a:path w="760729" h="361315">
                  <a:moveTo>
                    <a:pt x="0" y="0"/>
                  </a:moveTo>
                  <a:lnTo>
                    <a:pt x="73151" y="0"/>
                  </a:lnTo>
                  <a:lnTo>
                    <a:pt x="73151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862482" y="1203104"/>
            <a:ext cx="279400" cy="366395"/>
            <a:chOff x="3862482" y="1203102"/>
            <a:chExt cx="279400" cy="366395"/>
          </a:xfrm>
        </p:grpSpPr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64864" y="1205483"/>
              <a:ext cx="274319" cy="36118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864864" y="1205483"/>
              <a:ext cx="274320" cy="361315"/>
            </a:xfrm>
            <a:custGeom>
              <a:avLst/>
              <a:gdLst/>
              <a:ahLst/>
              <a:cxnLst/>
              <a:rect l="l" t="t" r="r" b="b"/>
              <a:pathLst>
                <a:path w="274320" h="361315">
                  <a:moveTo>
                    <a:pt x="0" y="0"/>
                  </a:moveTo>
                  <a:lnTo>
                    <a:pt x="268224" y="0"/>
                  </a:lnTo>
                  <a:lnTo>
                    <a:pt x="268224" y="60960"/>
                  </a:lnTo>
                  <a:lnTo>
                    <a:pt x="73151" y="60960"/>
                  </a:lnTo>
                  <a:lnTo>
                    <a:pt x="73151" y="140208"/>
                  </a:lnTo>
                  <a:lnTo>
                    <a:pt x="254508" y="140208"/>
                  </a:lnTo>
                  <a:lnTo>
                    <a:pt x="254508" y="201167"/>
                  </a:lnTo>
                  <a:lnTo>
                    <a:pt x="73151" y="201167"/>
                  </a:lnTo>
                  <a:lnTo>
                    <a:pt x="73151" y="300228"/>
                  </a:lnTo>
                  <a:lnTo>
                    <a:pt x="274319" y="300228"/>
                  </a:lnTo>
                  <a:lnTo>
                    <a:pt x="274319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4200812" y="1203104"/>
            <a:ext cx="252095" cy="366395"/>
            <a:chOff x="4200810" y="1203102"/>
            <a:chExt cx="252095" cy="366395"/>
          </a:xfrm>
        </p:grpSpPr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03191" y="1205483"/>
              <a:ext cx="246888" cy="36118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203191" y="1205483"/>
              <a:ext cx="247015" cy="361315"/>
            </a:xfrm>
            <a:custGeom>
              <a:avLst/>
              <a:gdLst/>
              <a:ahLst/>
              <a:cxnLst/>
              <a:rect l="l" t="t" r="r" b="b"/>
              <a:pathLst>
                <a:path w="247014" h="361315">
                  <a:moveTo>
                    <a:pt x="0" y="0"/>
                  </a:moveTo>
                  <a:lnTo>
                    <a:pt x="246888" y="0"/>
                  </a:lnTo>
                  <a:lnTo>
                    <a:pt x="246888" y="60960"/>
                  </a:lnTo>
                  <a:lnTo>
                    <a:pt x="71627" y="60960"/>
                  </a:lnTo>
                  <a:lnTo>
                    <a:pt x="71627" y="146303"/>
                  </a:lnTo>
                  <a:lnTo>
                    <a:pt x="222504" y="146303"/>
                  </a:lnTo>
                  <a:lnTo>
                    <a:pt x="222504" y="207264"/>
                  </a:lnTo>
                  <a:lnTo>
                    <a:pt x="71627" y="207264"/>
                  </a:lnTo>
                  <a:lnTo>
                    <a:pt x="71627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4508661" y="1203104"/>
            <a:ext cx="252095" cy="366395"/>
            <a:chOff x="4508658" y="1203102"/>
            <a:chExt cx="252095" cy="366395"/>
          </a:xfrm>
        </p:grpSpPr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11040" y="1205483"/>
              <a:ext cx="246887" cy="36118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511040" y="1205483"/>
              <a:ext cx="247015" cy="361315"/>
            </a:xfrm>
            <a:custGeom>
              <a:avLst/>
              <a:gdLst/>
              <a:ahLst/>
              <a:cxnLst/>
              <a:rect l="l" t="t" r="r" b="b"/>
              <a:pathLst>
                <a:path w="247014" h="361315">
                  <a:moveTo>
                    <a:pt x="0" y="0"/>
                  </a:moveTo>
                  <a:lnTo>
                    <a:pt x="246887" y="0"/>
                  </a:lnTo>
                  <a:lnTo>
                    <a:pt x="246887" y="60960"/>
                  </a:lnTo>
                  <a:lnTo>
                    <a:pt x="71627" y="60960"/>
                  </a:lnTo>
                  <a:lnTo>
                    <a:pt x="71627" y="146303"/>
                  </a:lnTo>
                  <a:lnTo>
                    <a:pt x="222503" y="146303"/>
                  </a:lnTo>
                  <a:lnTo>
                    <a:pt x="222503" y="207264"/>
                  </a:lnTo>
                  <a:lnTo>
                    <a:pt x="71627" y="207264"/>
                  </a:lnTo>
                  <a:lnTo>
                    <a:pt x="71627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814982" y="1203102"/>
            <a:ext cx="293370" cy="372110"/>
            <a:chOff x="4814982" y="1203102"/>
            <a:chExt cx="293370" cy="372110"/>
          </a:xfrm>
        </p:grpSpPr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17364" y="1205483"/>
              <a:ext cx="288035" cy="36728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817364" y="1205483"/>
              <a:ext cx="288290" cy="367665"/>
            </a:xfrm>
            <a:custGeom>
              <a:avLst/>
              <a:gdLst/>
              <a:ahLst/>
              <a:cxnLst/>
              <a:rect l="l" t="t" r="r" b="b"/>
              <a:pathLst>
                <a:path w="288289" h="367665">
                  <a:moveTo>
                    <a:pt x="0" y="0"/>
                  </a:moveTo>
                  <a:lnTo>
                    <a:pt x="73151" y="0"/>
                  </a:lnTo>
                  <a:lnTo>
                    <a:pt x="73151" y="195071"/>
                  </a:lnTo>
                  <a:lnTo>
                    <a:pt x="73175" y="216169"/>
                  </a:lnTo>
                  <a:lnTo>
                    <a:pt x="74675" y="256032"/>
                  </a:lnTo>
                  <a:lnTo>
                    <a:pt x="97535" y="291083"/>
                  </a:lnTo>
                  <a:lnTo>
                    <a:pt x="146303" y="304799"/>
                  </a:lnTo>
                  <a:lnTo>
                    <a:pt x="160520" y="303942"/>
                  </a:lnTo>
                  <a:lnTo>
                    <a:pt x="199191" y="284821"/>
                  </a:lnTo>
                  <a:lnTo>
                    <a:pt x="213931" y="235838"/>
                  </a:lnTo>
                  <a:lnTo>
                    <a:pt x="214883" y="199644"/>
                  </a:lnTo>
                  <a:lnTo>
                    <a:pt x="214883" y="0"/>
                  </a:lnTo>
                  <a:lnTo>
                    <a:pt x="288035" y="0"/>
                  </a:lnTo>
                  <a:lnTo>
                    <a:pt x="288035" y="188975"/>
                  </a:lnTo>
                  <a:lnTo>
                    <a:pt x="287726" y="219551"/>
                  </a:lnTo>
                  <a:lnTo>
                    <a:pt x="284821" y="265271"/>
                  </a:lnTo>
                  <a:lnTo>
                    <a:pt x="273557" y="305562"/>
                  </a:lnTo>
                  <a:lnTo>
                    <a:pt x="241554" y="342900"/>
                  </a:lnTo>
                  <a:lnTo>
                    <a:pt x="203334" y="360211"/>
                  </a:lnTo>
                  <a:lnTo>
                    <a:pt x="147828" y="367283"/>
                  </a:lnTo>
                  <a:lnTo>
                    <a:pt x="123896" y="366450"/>
                  </a:lnTo>
                  <a:lnTo>
                    <a:pt x="84605" y="360211"/>
                  </a:lnTo>
                  <a:lnTo>
                    <a:pt x="45910" y="341375"/>
                  </a:lnTo>
                  <a:lnTo>
                    <a:pt x="14668" y="303847"/>
                  </a:lnTo>
                  <a:lnTo>
                    <a:pt x="3857" y="266604"/>
                  </a:lnTo>
                  <a:lnTo>
                    <a:pt x="333" y="220884"/>
                  </a:lnTo>
                  <a:lnTo>
                    <a:pt x="0" y="192024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5514498" y="1203104"/>
            <a:ext cx="78106" cy="366395"/>
            <a:chOff x="5514498" y="1203102"/>
            <a:chExt cx="78105" cy="366395"/>
          </a:xfrm>
        </p:grpSpPr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16879" y="1205483"/>
              <a:ext cx="73151" cy="36118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516879" y="1205483"/>
              <a:ext cx="73660" cy="361315"/>
            </a:xfrm>
            <a:custGeom>
              <a:avLst/>
              <a:gdLst/>
              <a:ahLst/>
              <a:cxnLst/>
              <a:rect l="l" t="t" r="r" b="b"/>
              <a:pathLst>
                <a:path w="73660" h="361315">
                  <a:moveTo>
                    <a:pt x="0" y="0"/>
                  </a:moveTo>
                  <a:lnTo>
                    <a:pt x="73151" y="0"/>
                  </a:lnTo>
                  <a:lnTo>
                    <a:pt x="73151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6049422" y="1203104"/>
            <a:ext cx="291465" cy="366395"/>
            <a:chOff x="6049422" y="1203102"/>
            <a:chExt cx="291465" cy="366395"/>
          </a:xfrm>
        </p:grpSpPr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51803" y="1205991"/>
              <a:ext cx="286512" cy="36067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051803" y="1205483"/>
              <a:ext cx="287020" cy="361315"/>
            </a:xfrm>
            <a:custGeom>
              <a:avLst/>
              <a:gdLst/>
              <a:ahLst/>
              <a:cxnLst/>
              <a:rect l="l" t="t" r="r" b="b"/>
              <a:pathLst>
                <a:path w="287020" h="361315">
                  <a:moveTo>
                    <a:pt x="0" y="0"/>
                  </a:moveTo>
                  <a:lnTo>
                    <a:pt x="70103" y="0"/>
                  </a:lnTo>
                  <a:lnTo>
                    <a:pt x="217932" y="240791"/>
                  </a:lnTo>
                  <a:lnTo>
                    <a:pt x="217932" y="0"/>
                  </a:lnTo>
                  <a:lnTo>
                    <a:pt x="286512" y="0"/>
                  </a:lnTo>
                  <a:lnTo>
                    <a:pt x="286512" y="361187"/>
                  </a:lnTo>
                  <a:lnTo>
                    <a:pt x="213360" y="361187"/>
                  </a:lnTo>
                  <a:lnTo>
                    <a:pt x="67056" y="124967"/>
                  </a:lnTo>
                  <a:lnTo>
                    <a:pt x="67056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425196" y="1286531"/>
            <a:ext cx="3101340" cy="1828800"/>
          </a:xfrm>
        </p:spPr>
        <p:txBody>
          <a:bodyPr/>
          <a:lstStyle/>
          <a:p>
            <a:pPr algn="l"/>
            <a:r>
              <a:rPr lang="en-US" dirty="0" smtClean="0"/>
              <a:t>Clinical features: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145" y="6796510"/>
            <a:ext cx="178435" cy="18745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100"/>
              </a:spcBef>
            </a:pPr>
            <a:r>
              <a:rPr sz="1100" spc="-10" dirty="0">
                <a:solidFill>
                  <a:srgbClr val="B13F9A"/>
                </a:solidFill>
                <a:latin typeface="Trebuchet MS"/>
                <a:cs typeface="Trebuchet MS"/>
              </a:rPr>
              <a:t>1</a:t>
            </a:r>
            <a:r>
              <a:rPr sz="1100" dirty="0">
                <a:solidFill>
                  <a:srgbClr val="B13F9A"/>
                </a:solidFill>
                <a:latin typeface="Trebuchet MS"/>
                <a:cs typeface="Trebuchet MS"/>
              </a:rPr>
              <a:t>1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38028" y="1197008"/>
            <a:ext cx="1413510" cy="378460"/>
            <a:chOff x="1738026" y="1197006"/>
            <a:chExt cx="1413510" cy="378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0407" y="1201927"/>
              <a:ext cx="315467" cy="3708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3307" y="1205991"/>
              <a:ext cx="359664" cy="360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2596" y="1205991"/>
              <a:ext cx="324611" cy="360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6831" y="1205483"/>
              <a:ext cx="301751" cy="3611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11323" y="1289303"/>
              <a:ext cx="97790" cy="134620"/>
            </a:xfrm>
            <a:custGeom>
              <a:avLst/>
              <a:gdLst/>
              <a:ahLst/>
              <a:cxnLst/>
              <a:rect l="l" t="t" r="r" b="b"/>
              <a:pathLst>
                <a:path w="97789" h="134619">
                  <a:moveTo>
                    <a:pt x="48767" y="0"/>
                  </a:moveTo>
                  <a:lnTo>
                    <a:pt x="0" y="134112"/>
                  </a:lnTo>
                  <a:lnTo>
                    <a:pt x="97535" y="134112"/>
                  </a:lnTo>
                  <a:lnTo>
                    <a:pt x="48767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6078" y="1264062"/>
              <a:ext cx="160210" cy="2440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3366" y="1264062"/>
              <a:ext cx="151066" cy="962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40407" y="1199387"/>
              <a:ext cx="1408430" cy="373380"/>
            </a:xfrm>
            <a:custGeom>
              <a:avLst/>
              <a:gdLst/>
              <a:ahLst/>
              <a:cxnLst/>
              <a:rect l="l" t="t" r="r" b="b"/>
              <a:pathLst>
                <a:path w="1408430" h="373380">
                  <a:moveTo>
                    <a:pt x="1106424" y="6095"/>
                  </a:moveTo>
                  <a:lnTo>
                    <a:pt x="1239011" y="6095"/>
                  </a:lnTo>
                  <a:lnTo>
                    <a:pt x="1260443" y="6405"/>
                  </a:lnTo>
                  <a:lnTo>
                    <a:pt x="1307591" y="12191"/>
                  </a:lnTo>
                  <a:lnTo>
                    <a:pt x="1350454" y="34909"/>
                  </a:lnTo>
                  <a:lnTo>
                    <a:pt x="1382077" y="71818"/>
                  </a:lnTo>
                  <a:lnTo>
                    <a:pt x="1401746" y="122539"/>
                  </a:lnTo>
                  <a:lnTo>
                    <a:pt x="1407556" y="164925"/>
                  </a:lnTo>
                  <a:lnTo>
                    <a:pt x="1408175" y="188975"/>
                  </a:lnTo>
                  <a:lnTo>
                    <a:pt x="1407580" y="210978"/>
                  </a:lnTo>
                  <a:lnTo>
                    <a:pt x="1402389" y="249840"/>
                  </a:lnTo>
                  <a:lnTo>
                    <a:pt x="1380553" y="302133"/>
                  </a:lnTo>
                  <a:lnTo>
                    <a:pt x="1347882" y="339304"/>
                  </a:lnTo>
                  <a:lnTo>
                    <a:pt x="1307591" y="359663"/>
                  </a:lnTo>
                  <a:lnTo>
                    <a:pt x="1262157" y="366736"/>
                  </a:lnTo>
                  <a:lnTo>
                    <a:pt x="1243583" y="367283"/>
                  </a:lnTo>
                  <a:lnTo>
                    <a:pt x="1106424" y="367283"/>
                  </a:lnTo>
                  <a:lnTo>
                    <a:pt x="1106424" y="6095"/>
                  </a:lnTo>
                  <a:close/>
                </a:path>
                <a:path w="1408430" h="373380">
                  <a:moveTo>
                    <a:pt x="742188" y="6095"/>
                  </a:moveTo>
                  <a:lnTo>
                    <a:pt x="896111" y="6095"/>
                  </a:lnTo>
                  <a:lnTo>
                    <a:pt x="922710" y="6667"/>
                  </a:lnTo>
                  <a:lnTo>
                    <a:pt x="964477" y="11239"/>
                  </a:lnTo>
                  <a:lnTo>
                    <a:pt x="1002791" y="28765"/>
                  </a:lnTo>
                  <a:lnTo>
                    <a:pt x="1028200" y="63174"/>
                  </a:lnTo>
                  <a:lnTo>
                    <a:pt x="1037843" y="106679"/>
                  </a:lnTo>
                  <a:lnTo>
                    <a:pt x="1036177" y="126372"/>
                  </a:lnTo>
                  <a:lnTo>
                    <a:pt x="1013459" y="173736"/>
                  </a:lnTo>
                  <a:lnTo>
                    <a:pt x="964168" y="202668"/>
                  </a:lnTo>
                  <a:lnTo>
                    <a:pt x="941832" y="207263"/>
                  </a:lnTo>
                  <a:lnTo>
                    <a:pt x="952952" y="214383"/>
                  </a:lnTo>
                  <a:lnTo>
                    <a:pt x="989171" y="247435"/>
                  </a:lnTo>
                  <a:lnTo>
                    <a:pt x="1022603" y="295656"/>
                  </a:lnTo>
                  <a:lnTo>
                    <a:pt x="1066800" y="367283"/>
                  </a:lnTo>
                  <a:lnTo>
                    <a:pt x="979932" y="367283"/>
                  </a:lnTo>
                  <a:lnTo>
                    <a:pt x="926591" y="288036"/>
                  </a:lnTo>
                  <a:lnTo>
                    <a:pt x="913780" y="269200"/>
                  </a:lnTo>
                  <a:lnTo>
                    <a:pt x="888491" y="234696"/>
                  </a:lnTo>
                  <a:lnTo>
                    <a:pt x="850772" y="217360"/>
                  </a:lnTo>
                  <a:lnTo>
                    <a:pt x="829056" y="216408"/>
                  </a:lnTo>
                  <a:lnTo>
                    <a:pt x="815340" y="216408"/>
                  </a:lnTo>
                  <a:lnTo>
                    <a:pt x="815340" y="367283"/>
                  </a:lnTo>
                  <a:lnTo>
                    <a:pt x="742188" y="367283"/>
                  </a:lnTo>
                  <a:lnTo>
                    <a:pt x="742188" y="6095"/>
                  </a:lnTo>
                  <a:close/>
                </a:path>
                <a:path w="1408430" h="373380">
                  <a:moveTo>
                    <a:pt x="481583" y="6095"/>
                  </a:moveTo>
                  <a:lnTo>
                    <a:pt x="557783" y="6095"/>
                  </a:lnTo>
                  <a:lnTo>
                    <a:pt x="702564" y="367283"/>
                  </a:lnTo>
                  <a:lnTo>
                    <a:pt x="623316" y="367283"/>
                  </a:lnTo>
                  <a:lnTo>
                    <a:pt x="592836" y="284987"/>
                  </a:lnTo>
                  <a:lnTo>
                    <a:pt x="448055" y="284987"/>
                  </a:lnTo>
                  <a:lnTo>
                    <a:pt x="417575" y="367283"/>
                  </a:lnTo>
                  <a:lnTo>
                    <a:pt x="341375" y="367283"/>
                  </a:lnTo>
                  <a:lnTo>
                    <a:pt x="481583" y="6095"/>
                  </a:lnTo>
                  <a:close/>
                </a:path>
                <a:path w="1408430" h="373380">
                  <a:moveTo>
                    <a:pt x="169163" y="0"/>
                  </a:moveTo>
                  <a:lnTo>
                    <a:pt x="229552" y="9334"/>
                  </a:lnTo>
                  <a:lnTo>
                    <a:pt x="277367" y="38100"/>
                  </a:lnTo>
                  <a:lnTo>
                    <a:pt x="307371" y="84605"/>
                  </a:lnTo>
                  <a:lnTo>
                    <a:pt x="313943" y="105156"/>
                  </a:lnTo>
                  <a:lnTo>
                    <a:pt x="242316" y="121920"/>
                  </a:lnTo>
                  <a:lnTo>
                    <a:pt x="238029" y="108799"/>
                  </a:lnTo>
                  <a:lnTo>
                    <a:pt x="232028" y="96964"/>
                  </a:lnTo>
                  <a:lnTo>
                    <a:pt x="204049" y="70842"/>
                  </a:lnTo>
                  <a:lnTo>
                    <a:pt x="166116" y="62483"/>
                  </a:lnTo>
                  <a:lnTo>
                    <a:pt x="146661" y="64198"/>
                  </a:lnTo>
                  <a:lnTo>
                    <a:pt x="100583" y="89916"/>
                  </a:lnTo>
                  <a:lnTo>
                    <a:pt x="82105" y="128016"/>
                  </a:lnTo>
                  <a:lnTo>
                    <a:pt x="76200" y="184404"/>
                  </a:lnTo>
                  <a:lnTo>
                    <a:pt x="77652" y="216146"/>
                  </a:lnTo>
                  <a:lnTo>
                    <a:pt x="89701" y="264771"/>
                  </a:lnTo>
                  <a:lnTo>
                    <a:pt x="128015" y="303276"/>
                  </a:lnTo>
                  <a:lnTo>
                    <a:pt x="164591" y="310896"/>
                  </a:lnTo>
                  <a:lnTo>
                    <a:pt x="178022" y="309753"/>
                  </a:lnTo>
                  <a:lnTo>
                    <a:pt x="214883" y="292608"/>
                  </a:lnTo>
                  <a:lnTo>
                    <a:pt x="238672" y="252317"/>
                  </a:lnTo>
                  <a:lnTo>
                    <a:pt x="243840" y="233171"/>
                  </a:lnTo>
                  <a:lnTo>
                    <a:pt x="315467" y="256032"/>
                  </a:lnTo>
                  <a:lnTo>
                    <a:pt x="293751" y="307657"/>
                  </a:lnTo>
                  <a:lnTo>
                    <a:pt x="260604" y="344424"/>
                  </a:lnTo>
                  <a:lnTo>
                    <a:pt x="218313" y="365759"/>
                  </a:lnTo>
                  <a:lnTo>
                    <a:pt x="164591" y="373379"/>
                  </a:lnTo>
                  <a:lnTo>
                    <a:pt x="130611" y="370236"/>
                  </a:lnTo>
                  <a:lnTo>
                    <a:pt x="71794" y="345090"/>
                  </a:lnTo>
                  <a:lnTo>
                    <a:pt x="26360" y="296775"/>
                  </a:lnTo>
                  <a:lnTo>
                    <a:pt x="2881" y="229862"/>
                  </a:lnTo>
                  <a:lnTo>
                    <a:pt x="0" y="188975"/>
                  </a:lnTo>
                  <a:lnTo>
                    <a:pt x="2881" y="146708"/>
                  </a:lnTo>
                  <a:lnTo>
                    <a:pt x="11620" y="109156"/>
                  </a:lnTo>
                  <a:lnTo>
                    <a:pt x="47243" y="48767"/>
                  </a:lnTo>
                  <a:lnTo>
                    <a:pt x="100774" y="12382"/>
                  </a:lnTo>
                  <a:lnTo>
                    <a:pt x="133183" y="3119"/>
                  </a:lnTo>
                  <a:lnTo>
                    <a:pt x="169163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445920" y="1197008"/>
            <a:ext cx="297815" cy="378460"/>
            <a:chOff x="5445918" y="1197006"/>
            <a:chExt cx="297815" cy="37846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8300" y="1201927"/>
              <a:ext cx="292607" cy="3708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448300" y="1199387"/>
              <a:ext cx="292735" cy="373380"/>
            </a:xfrm>
            <a:custGeom>
              <a:avLst/>
              <a:gdLst/>
              <a:ahLst/>
              <a:cxnLst/>
              <a:rect l="l" t="t" r="r" b="b"/>
              <a:pathLst>
                <a:path w="292735" h="373380">
                  <a:moveTo>
                    <a:pt x="144780" y="0"/>
                  </a:moveTo>
                  <a:lnTo>
                    <a:pt x="203835" y="7048"/>
                  </a:lnTo>
                  <a:lnTo>
                    <a:pt x="246887" y="28956"/>
                  </a:lnTo>
                  <a:lnTo>
                    <a:pt x="272986" y="64007"/>
                  </a:lnTo>
                  <a:lnTo>
                    <a:pt x="281939" y="108204"/>
                  </a:lnTo>
                  <a:lnTo>
                    <a:pt x="210312" y="111252"/>
                  </a:lnTo>
                  <a:lnTo>
                    <a:pt x="207192" y="98631"/>
                  </a:lnTo>
                  <a:lnTo>
                    <a:pt x="202501" y="88010"/>
                  </a:lnTo>
                  <a:lnTo>
                    <a:pt x="170688" y="62674"/>
                  </a:lnTo>
                  <a:lnTo>
                    <a:pt x="143255" y="59436"/>
                  </a:lnTo>
                  <a:lnTo>
                    <a:pt x="128111" y="60293"/>
                  </a:lnTo>
                  <a:lnTo>
                    <a:pt x="114680" y="62865"/>
                  </a:lnTo>
                  <a:lnTo>
                    <a:pt x="102965" y="67151"/>
                  </a:lnTo>
                  <a:lnTo>
                    <a:pt x="92964" y="73152"/>
                  </a:lnTo>
                  <a:lnTo>
                    <a:pt x="85344" y="77724"/>
                  </a:lnTo>
                  <a:lnTo>
                    <a:pt x="82296" y="85344"/>
                  </a:lnTo>
                  <a:lnTo>
                    <a:pt x="82296" y="94487"/>
                  </a:lnTo>
                  <a:lnTo>
                    <a:pt x="82296" y="103632"/>
                  </a:lnTo>
                  <a:lnTo>
                    <a:pt x="116776" y="128968"/>
                  </a:lnTo>
                  <a:lnTo>
                    <a:pt x="160019" y="141732"/>
                  </a:lnTo>
                  <a:lnTo>
                    <a:pt x="184618" y="147708"/>
                  </a:lnTo>
                  <a:lnTo>
                    <a:pt x="205930" y="154114"/>
                  </a:lnTo>
                  <a:lnTo>
                    <a:pt x="251031" y="175069"/>
                  </a:lnTo>
                  <a:lnTo>
                    <a:pt x="278892" y="204216"/>
                  </a:lnTo>
                  <a:lnTo>
                    <a:pt x="291750" y="245578"/>
                  </a:lnTo>
                  <a:lnTo>
                    <a:pt x="292607" y="262128"/>
                  </a:lnTo>
                  <a:lnTo>
                    <a:pt x="291488" y="276963"/>
                  </a:lnTo>
                  <a:lnTo>
                    <a:pt x="275844" y="320040"/>
                  </a:lnTo>
                  <a:lnTo>
                    <a:pt x="241982" y="352186"/>
                  </a:lnTo>
                  <a:lnTo>
                    <a:pt x="191452" y="369950"/>
                  </a:lnTo>
                  <a:lnTo>
                    <a:pt x="147828" y="373379"/>
                  </a:lnTo>
                  <a:lnTo>
                    <a:pt x="115538" y="371379"/>
                  </a:lnTo>
                  <a:lnTo>
                    <a:pt x="62960" y="355377"/>
                  </a:lnTo>
                  <a:lnTo>
                    <a:pt x="26360" y="323659"/>
                  </a:lnTo>
                  <a:lnTo>
                    <a:pt x="5167" y="277939"/>
                  </a:lnTo>
                  <a:lnTo>
                    <a:pt x="0" y="249936"/>
                  </a:lnTo>
                  <a:lnTo>
                    <a:pt x="70103" y="242316"/>
                  </a:lnTo>
                  <a:lnTo>
                    <a:pt x="74366" y="259199"/>
                  </a:lnTo>
                  <a:lnTo>
                    <a:pt x="80200" y="273367"/>
                  </a:lnTo>
                  <a:lnTo>
                    <a:pt x="106918" y="301894"/>
                  </a:lnTo>
                  <a:lnTo>
                    <a:pt x="149351" y="310896"/>
                  </a:lnTo>
                  <a:lnTo>
                    <a:pt x="165615" y="310038"/>
                  </a:lnTo>
                  <a:lnTo>
                    <a:pt x="202692" y="297179"/>
                  </a:lnTo>
                  <a:lnTo>
                    <a:pt x="219455" y="262128"/>
                  </a:lnTo>
                  <a:lnTo>
                    <a:pt x="219455" y="252983"/>
                  </a:lnTo>
                  <a:lnTo>
                    <a:pt x="185928" y="224028"/>
                  </a:lnTo>
                  <a:lnTo>
                    <a:pt x="148851" y="213955"/>
                  </a:lnTo>
                  <a:lnTo>
                    <a:pt x="128016" y="208787"/>
                  </a:lnTo>
                  <a:lnTo>
                    <a:pt x="100584" y="200715"/>
                  </a:lnTo>
                  <a:lnTo>
                    <a:pt x="59436" y="182856"/>
                  </a:lnTo>
                  <a:lnTo>
                    <a:pt x="30837" y="156519"/>
                  </a:lnTo>
                  <a:lnTo>
                    <a:pt x="14216" y="120562"/>
                  </a:lnTo>
                  <a:lnTo>
                    <a:pt x="12192" y="100583"/>
                  </a:lnTo>
                  <a:lnTo>
                    <a:pt x="13287" y="86915"/>
                  </a:lnTo>
                  <a:lnTo>
                    <a:pt x="27432" y="48767"/>
                  </a:lnTo>
                  <a:lnTo>
                    <a:pt x="59150" y="18764"/>
                  </a:lnTo>
                  <a:lnTo>
                    <a:pt x="105536" y="2666"/>
                  </a:lnTo>
                  <a:lnTo>
                    <a:pt x="124158" y="619"/>
                  </a:lnTo>
                  <a:lnTo>
                    <a:pt x="14478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925980" y="1197008"/>
            <a:ext cx="355600" cy="378460"/>
            <a:chOff x="5925978" y="1197006"/>
            <a:chExt cx="355600" cy="37846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28360" y="1201927"/>
              <a:ext cx="350519" cy="3708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00654" y="1259490"/>
              <a:ext cx="204406" cy="25317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928360" y="1199387"/>
              <a:ext cx="350520" cy="373380"/>
            </a:xfrm>
            <a:custGeom>
              <a:avLst/>
              <a:gdLst/>
              <a:ahLst/>
              <a:cxnLst/>
              <a:rect l="l" t="t" r="r" b="b"/>
              <a:pathLst>
                <a:path w="350520" h="373380">
                  <a:moveTo>
                    <a:pt x="175259" y="0"/>
                  </a:moveTo>
                  <a:lnTo>
                    <a:pt x="245935" y="11810"/>
                  </a:lnTo>
                  <a:lnTo>
                    <a:pt x="301751" y="48767"/>
                  </a:lnTo>
                  <a:lnTo>
                    <a:pt x="338137" y="108204"/>
                  </a:lnTo>
                  <a:lnTo>
                    <a:pt x="350519" y="185928"/>
                  </a:lnTo>
                  <a:lnTo>
                    <a:pt x="347424" y="227933"/>
                  </a:lnTo>
                  <a:lnTo>
                    <a:pt x="323516" y="296513"/>
                  </a:lnTo>
                  <a:lnTo>
                    <a:pt x="277272" y="345090"/>
                  </a:lnTo>
                  <a:lnTo>
                    <a:pt x="213264" y="370236"/>
                  </a:lnTo>
                  <a:lnTo>
                    <a:pt x="175259" y="373379"/>
                  </a:lnTo>
                  <a:lnTo>
                    <a:pt x="137254" y="370236"/>
                  </a:lnTo>
                  <a:lnTo>
                    <a:pt x="73246" y="345090"/>
                  </a:lnTo>
                  <a:lnTo>
                    <a:pt x="26360" y="296560"/>
                  </a:lnTo>
                  <a:lnTo>
                    <a:pt x="2881" y="229219"/>
                  </a:lnTo>
                  <a:lnTo>
                    <a:pt x="0" y="188975"/>
                  </a:lnTo>
                  <a:lnTo>
                    <a:pt x="1119" y="161805"/>
                  </a:lnTo>
                  <a:lnTo>
                    <a:pt x="9643" y="115466"/>
                  </a:lnTo>
                  <a:lnTo>
                    <a:pt x="31241" y="69723"/>
                  </a:lnTo>
                  <a:lnTo>
                    <a:pt x="60864" y="36004"/>
                  </a:lnTo>
                  <a:lnTo>
                    <a:pt x="96011" y="13716"/>
                  </a:lnTo>
                  <a:lnTo>
                    <a:pt x="132778" y="3429"/>
                  </a:lnTo>
                  <a:lnTo>
                    <a:pt x="175259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73691" y="1203104"/>
            <a:ext cx="280671" cy="366395"/>
            <a:chOff x="573690" y="1203102"/>
            <a:chExt cx="280670" cy="366395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6072" y="1205483"/>
              <a:ext cx="275844" cy="3611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6842" y="1264062"/>
              <a:ext cx="132778" cy="10687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6072" y="1205483"/>
              <a:ext cx="276225" cy="361315"/>
            </a:xfrm>
            <a:custGeom>
              <a:avLst/>
              <a:gdLst/>
              <a:ahLst/>
              <a:cxnLst/>
              <a:rect l="l" t="t" r="r" b="b"/>
              <a:pathLst>
                <a:path w="276225" h="361315">
                  <a:moveTo>
                    <a:pt x="0" y="0"/>
                  </a:moveTo>
                  <a:lnTo>
                    <a:pt x="115823" y="0"/>
                  </a:lnTo>
                  <a:lnTo>
                    <a:pt x="146756" y="285"/>
                  </a:lnTo>
                  <a:lnTo>
                    <a:pt x="189761" y="2571"/>
                  </a:lnTo>
                  <a:lnTo>
                    <a:pt x="231457" y="18097"/>
                  </a:lnTo>
                  <a:lnTo>
                    <a:pt x="264271" y="54459"/>
                  </a:lnTo>
                  <a:lnTo>
                    <a:pt x="275844" y="111252"/>
                  </a:lnTo>
                  <a:lnTo>
                    <a:pt x="275224" y="126682"/>
                  </a:lnTo>
                  <a:lnTo>
                    <a:pt x="263652" y="166116"/>
                  </a:lnTo>
                  <a:lnTo>
                    <a:pt x="233171" y="202691"/>
                  </a:lnTo>
                  <a:lnTo>
                    <a:pt x="195071" y="219456"/>
                  </a:lnTo>
                  <a:lnTo>
                    <a:pt x="143208" y="223742"/>
                  </a:lnTo>
                  <a:lnTo>
                    <a:pt x="120396" y="224028"/>
                  </a:lnTo>
                  <a:lnTo>
                    <a:pt x="73152" y="224028"/>
                  </a:lnTo>
                  <a:lnTo>
                    <a:pt x="73152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910494" y="1203104"/>
            <a:ext cx="279400" cy="366395"/>
            <a:chOff x="910494" y="1203102"/>
            <a:chExt cx="279400" cy="366395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2875" y="1205483"/>
              <a:ext cx="274320" cy="36118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12875" y="1205483"/>
              <a:ext cx="274320" cy="361315"/>
            </a:xfrm>
            <a:custGeom>
              <a:avLst/>
              <a:gdLst/>
              <a:ahLst/>
              <a:cxnLst/>
              <a:rect l="l" t="t" r="r" b="b"/>
              <a:pathLst>
                <a:path w="274319" h="361315">
                  <a:moveTo>
                    <a:pt x="0" y="0"/>
                  </a:moveTo>
                  <a:lnTo>
                    <a:pt x="266700" y="0"/>
                  </a:lnTo>
                  <a:lnTo>
                    <a:pt x="266700" y="60960"/>
                  </a:lnTo>
                  <a:lnTo>
                    <a:pt x="73152" y="60960"/>
                  </a:lnTo>
                  <a:lnTo>
                    <a:pt x="73152" y="140208"/>
                  </a:lnTo>
                  <a:lnTo>
                    <a:pt x="252984" y="140208"/>
                  </a:lnTo>
                  <a:lnTo>
                    <a:pt x="252984" y="201167"/>
                  </a:lnTo>
                  <a:lnTo>
                    <a:pt x="73152" y="201167"/>
                  </a:lnTo>
                  <a:lnTo>
                    <a:pt x="73152" y="300228"/>
                  </a:lnTo>
                  <a:lnTo>
                    <a:pt x="274320" y="300228"/>
                  </a:lnTo>
                  <a:lnTo>
                    <a:pt x="274320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247298" y="1203104"/>
            <a:ext cx="439420" cy="366395"/>
            <a:chOff x="1247298" y="1203102"/>
            <a:chExt cx="439420" cy="366395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49680" y="1205991"/>
              <a:ext cx="324612" cy="3606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10868" y="1205483"/>
              <a:ext cx="73152" cy="3611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0450" y="1264062"/>
              <a:ext cx="151066" cy="962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249680" y="1205483"/>
              <a:ext cx="434340" cy="361315"/>
            </a:xfrm>
            <a:custGeom>
              <a:avLst/>
              <a:gdLst/>
              <a:ahLst/>
              <a:cxnLst/>
              <a:rect l="l" t="t" r="r" b="b"/>
              <a:pathLst>
                <a:path w="434339" h="361315">
                  <a:moveTo>
                    <a:pt x="361187" y="0"/>
                  </a:moveTo>
                  <a:lnTo>
                    <a:pt x="434340" y="0"/>
                  </a:lnTo>
                  <a:lnTo>
                    <a:pt x="434340" y="361187"/>
                  </a:lnTo>
                  <a:lnTo>
                    <a:pt x="361187" y="361187"/>
                  </a:lnTo>
                  <a:lnTo>
                    <a:pt x="361187" y="0"/>
                  </a:lnTo>
                  <a:close/>
                </a:path>
                <a:path w="434339" h="361315">
                  <a:moveTo>
                    <a:pt x="0" y="0"/>
                  </a:moveTo>
                  <a:lnTo>
                    <a:pt x="153924" y="0"/>
                  </a:lnTo>
                  <a:lnTo>
                    <a:pt x="180522" y="571"/>
                  </a:lnTo>
                  <a:lnTo>
                    <a:pt x="222289" y="5143"/>
                  </a:lnTo>
                  <a:lnTo>
                    <a:pt x="260604" y="22669"/>
                  </a:lnTo>
                  <a:lnTo>
                    <a:pt x="286011" y="57078"/>
                  </a:lnTo>
                  <a:lnTo>
                    <a:pt x="295656" y="100583"/>
                  </a:lnTo>
                  <a:lnTo>
                    <a:pt x="293989" y="120276"/>
                  </a:lnTo>
                  <a:lnTo>
                    <a:pt x="271271" y="167640"/>
                  </a:lnTo>
                  <a:lnTo>
                    <a:pt x="221980" y="196572"/>
                  </a:lnTo>
                  <a:lnTo>
                    <a:pt x="199644" y="201167"/>
                  </a:lnTo>
                  <a:lnTo>
                    <a:pt x="210764" y="208287"/>
                  </a:lnTo>
                  <a:lnTo>
                    <a:pt x="246983" y="241339"/>
                  </a:lnTo>
                  <a:lnTo>
                    <a:pt x="280416" y="289560"/>
                  </a:lnTo>
                  <a:lnTo>
                    <a:pt x="324612" y="361187"/>
                  </a:lnTo>
                  <a:lnTo>
                    <a:pt x="237744" y="361187"/>
                  </a:lnTo>
                  <a:lnTo>
                    <a:pt x="184404" y="281940"/>
                  </a:lnTo>
                  <a:lnTo>
                    <a:pt x="171592" y="263104"/>
                  </a:lnTo>
                  <a:lnTo>
                    <a:pt x="146304" y="228599"/>
                  </a:lnTo>
                  <a:lnTo>
                    <a:pt x="108585" y="211264"/>
                  </a:lnTo>
                  <a:lnTo>
                    <a:pt x="86868" y="210312"/>
                  </a:lnTo>
                  <a:lnTo>
                    <a:pt x="73152" y="210312"/>
                  </a:lnTo>
                  <a:lnTo>
                    <a:pt x="73152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205640" y="1203104"/>
            <a:ext cx="767080" cy="366395"/>
            <a:chOff x="3205638" y="1203102"/>
            <a:chExt cx="767080" cy="366395"/>
          </a:xfrm>
        </p:grpSpPr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08019" y="1205483"/>
              <a:ext cx="73152" cy="3611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16224" y="1205991"/>
              <a:ext cx="359664" cy="3606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15511" y="1208531"/>
              <a:ext cx="254508" cy="35813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208019" y="1205483"/>
              <a:ext cx="762000" cy="361315"/>
            </a:xfrm>
            <a:custGeom>
              <a:avLst/>
              <a:gdLst/>
              <a:ahLst/>
              <a:cxnLst/>
              <a:rect l="l" t="t" r="r" b="b"/>
              <a:pathLst>
                <a:path w="762000" h="361315">
                  <a:moveTo>
                    <a:pt x="284988" y="83820"/>
                  </a:moveTo>
                  <a:lnTo>
                    <a:pt x="236220" y="217932"/>
                  </a:lnTo>
                  <a:lnTo>
                    <a:pt x="333756" y="217932"/>
                  </a:lnTo>
                  <a:lnTo>
                    <a:pt x="284988" y="83820"/>
                  </a:lnTo>
                  <a:close/>
                </a:path>
                <a:path w="762000" h="361315">
                  <a:moveTo>
                    <a:pt x="507491" y="3047"/>
                  </a:moveTo>
                  <a:lnTo>
                    <a:pt x="580644" y="3047"/>
                  </a:lnTo>
                  <a:lnTo>
                    <a:pt x="580644" y="300228"/>
                  </a:lnTo>
                  <a:lnTo>
                    <a:pt x="762000" y="300228"/>
                  </a:lnTo>
                  <a:lnTo>
                    <a:pt x="762000" y="361187"/>
                  </a:lnTo>
                  <a:lnTo>
                    <a:pt x="507491" y="361187"/>
                  </a:lnTo>
                  <a:lnTo>
                    <a:pt x="507491" y="3047"/>
                  </a:lnTo>
                  <a:close/>
                </a:path>
                <a:path w="762000" h="361315">
                  <a:moveTo>
                    <a:pt x="246888" y="0"/>
                  </a:moveTo>
                  <a:lnTo>
                    <a:pt x="323088" y="0"/>
                  </a:lnTo>
                  <a:lnTo>
                    <a:pt x="467868" y="361187"/>
                  </a:lnTo>
                  <a:lnTo>
                    <a:pt x="388620" y="361187"/>
                  </a:lnTo>
                  <a:lnTo>
                    <a:pt x="358140" y="278891"/>
                  </a:lnTo>
                  <a:lnTo>
                    <a:pt x="213360" y="278891"/>
                  </a:lnTo>
                  <a:lnTo>
                    <a:pt x="182880" y="361187"/>
                  </a:lnTo>
                  <a:lnTo>
                    <a:pt x="106680" y="361187"/>
                  </a:lnTo>
                  <a:lnTo>
                    <a:pt x="246888" y="0"/>
                  </a:lnTo>
                  <a:close/>
                </a:path>
                <a:path w="762000" h="361315">
                  <a:moveTo>
                    <a:pt x="0" y="0"/>
                  </a:moveTo>
                  <a:lnTo>
                    <a:pt x="73152" y="0"/>
                  </a:lnTo>
                  <a:lnTo>
                    <a:pt x="73152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4147470" y="1203104"/>
            <a:ext cx="279400" cy="366395"/>
            <a:chOff x="4147470" y="1203102"/>
            <a:chExt cx="279400" cy="366395"/>
          </a:xfrm>
        </p:grpSpPr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49852" y="1205483"/>
              <a:ext cx="274320" cy="36118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149852" y="1205483"/>
              <a:ext cx="274320" cy="361315"/>
            </a:xfrm>
            <a:custGeom>
              <a:avLst/>
              <a:gdLst/>
              <a:ahLst/>
              <a:cxnLst/>
              <a:rect l="l" t="t" r="r" b="b"/>
              <a:pathLst>
                <a:path w="274320" h="361315">
                  <a:moveTo>
                    <a:pt x="0" y="0"/>
                  </a:moveTo>
                  <a:lnTo>
                    <a:pt x="266700" y="0"/>
                  </a:lnTo>
                  <a:lnTo>
                    <a:pt x="266700" y="60960"/>
                  </a:lnTo>
                  <a:lnTo>
                    <a:pt x="73151" y="60960"/>
                  </a:lnTo>
                  <a:lnTo>
                    <a:pt x="73151" y="140208"/>
                  </a:lnTo>
                  <a:lnTo>
                    <a:pt x="252983" y="140208"/>
                  </a:lnTo>
                  <a:lnTo>
                    <a:pt x="252983" y="201167"/>
                  </a:lnTo>
                  <a:lnTo>
                    <a:pt x="73151" y="201167"/>
                  </a:lnTo>
                  <a:lnTo>
                    <a:pt x="73151" y="300228"/>
                  </a:lnTo>
                  <a:lnTo>
                    <a:pt x="274320" y="300228"/>
                  </a:lnTo>
                  <a:lnTo>
                    <a:pt x="274320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484276" y="1203104"/>
            <a:ext cx="252095" cy="366395"/>
            <a:chOff x="4484274" y="1203102"/>
            <a:chExt cx="252095" cy="366395"/>
          </a:xfrm>
        </p:grpSpPr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86655" y="1205483"/>
              <a:ext cx="246887" cy="36118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486655" y="1205483"/>
              <a:ext cx="247015" cy="361315"/>
            </a:xfrm>
            <a:custGeom>
              <a:avLst/>
              <a:gdLst/>
              <a:ahLst/>
              <a:cxnLst/>
              <a:rect l="l" t="t" r="r" b="b"/>
              <a:pathLst>
                <a:path w="247014" h="361315">
                  <a:moveTo>
                    <a:pt x="0" y="0"/>
                  </a:moveTo>
                  <a:lnTo>
                    <a:pt x="246887" y="0"/>
                  </a:lnTo>
                  <a:lnTo>
                    <a:pt x="246887" y="60960"/>
                  </a:lnTo>
                  <a:lnTo>
                    <a:pt x="73151" y="60960"/>
                  </a:lnTo>
                  <a:lnTo>
                    <a:pt x="73151" y="146303"/>
                  </a:lnTo>
                  <a:lnTo>
                    <a:pt x="224027" y="146303"/>
                  </a:lnTo>
                  <a:lnTo>
                    <a:pt x="224027" y="207264"/>
                  </a:lnTo>
                  <a:lnTo>
                    <a:pt x="73151" y="207264"/>
                  </a:lnTo>
                  <a:lnTo>
                    <a:pt x="73151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4792124" y="1203104"/>
            <a:ext cx="252095" cy="366395"/>
            <a:chOff x="4792122" y="1203102"/>
            <a:chExt cx="252095" cy="366395"/>
          </a:xfrm>
        </p:grpSpPr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94503" y="1205483"/>
              <a:ext cx="246888" cy="3611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794503" y="1205483"/>
              <a:ext cx="247015" cy="361315"/>
            </a:xfrm>
            <a:custGeom>
              <a:avLst/>
              <a:gdLst/>
              <a:ahLst/>
              <a:cxnLst/>
              <a:rect l="l" t="t" r="r" b="b"/>
              <a:pathLst>
                <a:path w="247014" h="361315">
                  <a:moveTo>
                    <a:pt x="0" y="0"/>
                  </a:moveTo>
                  <a:lnTo>
                    <a:pt x="246888" y="0"/>
                  </a:lnTo>
                  <a:lnTo>
                    <a:pt x="246888" y="60960"/>
                  </a:lnTo>
                  <a:lnTo>
                    <a:pt x="73152" y="60960"/>
                  </a:lnTo>
                  <a:lnTo>
                    <a:pt x="73152" y="146303"/>
                  </a:lnTo>
                  <a:lnTo>
                    <a:pt x="224028" y="146303"/>
                  </a:lnTo>
                  <a:lnTo>
                    <a:pt x="224028" y="207264"/>
                  </a:lnTo>
                  <a:lnTo>
                    <a:pt x="73152" y="207264"/>
                  </a:lnTo>
                  <a:lnTo>
                    <a:pt x="73152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5098446" y="1203102"/>
            <a:ext cx="293370" cy="372110"/>
            <a:chOff x="5098446" y="1203102"/>
            <a:chExt cx="293370" cy="372110"/>
          </a:xfrm>
        </p:grpSpPr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00828" y="1205483"/>
              <a:ext cx="288035" cy="36728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100828" y="1205483"/>
              <a:ext cx="288290" cy="367665"/>
            </a:xfrm>
            <a:custGeom>
              <a:avLst/>
              <a:gdLst/>
              <a:ahLst/>
              <a:cxnLst/>
              <a:rect l="l" t="t" r="r" b="b"/>
              <a:pathLst>
                <a:path w="288289" h="367665">
                  <a:moveTo>
                    <a:pt x="0" y="0"/>
                  </a:moveTo>
                  <a:lnTo>
                    <a:pt x="73151" y="0"/>
                  </a:lnTo>
                  <a:lnTo>
                    <a:pt x="73151" y="195071"/>
                  </a:lnTo>
                  <a:lnTo>
                    <a:pt x="73413" y="216169"/>
                  </a:lnTo>
                  <a:lnTo>
                    <a:pt x="76200" y="256032"/>
                  </a:lnTo>
                  <a:lnTo>
                    <a:pt x="99059" y="291083"/>
                  </a:lnTo>
                  <a:lnTo>
                    <a:pt x="146303" y="304799"/>
                  </a:lnTo>
                  <a:lnTo>
                    <a:pt x="161186" y="303942"/>
                  </a:lnTo>
                  <a:lnTo>
                    <a:pt x="200691" y="284821"/>
                  </a:lnTo>
                  <a:lnTo>
                    <a:pt x="214502" y="235838"/>
                  </a:lnTo>
                  <a:lnTo>
                    <a:pt x="214883" y="199644"/>
                  </a:lnTo>
                  <a:lnTo>
                    <a:pt x="214883" y="0"/>
                  </a:lnTo>
                  <a:lnTo>
                    <a:pt x="288035" y="0"/>
                  </a:lnTo>
                  <a:lnTo>
                    <a:pt x="288035" y="188975"/>
                  </a:lnTo>
                  <a:lnTo>
                    <a:pt x="287726" y="219551"/>
                  </a:lnTo>
                  <a:lnTo>
                    <a:pt x="284821" y="265271"/>
                  </a:lnTo>
                  <a:lnTo>
                    <a:pt x="274129" y="305562"/>
                  </a:lnTo>
                  <a:lnTo>
                    <a:pt x="242125" y="342900"/>
                  </a:lnTo>
                  <a:lnTo>
                    <a:pt x="204001" y="360211"/>
                  </a:lnTo>
                  <a:lnTo>
                    <a:pt x="149351" y="367283"/>
                  </a:lnTo>
                  <a:lnTo>
                    <a:pt x="124753" y="366450"/>
                  </a:lnTo>
                  <a:lnTo>
                    <a:pt x="85272" y="360211"/>
                  </a:lnTo>
                  <a:lnTo>
                    <a:pt x="45910" y="341375"/>
                  </a:lnTo>
                  <a:lnTo>
                    <a:pt x="15239" y="303847"/>
                  </a:lnTo>
                  <a:lnTo>
                    <a:pt x="4500" y="266604"/>
                  </a:lnTo>
                  <a:lnTo>
                    <a:pt x="547" y="220884"/>
                  </a:lnTo>
                  <a:lnTo>
                    <a:pt x="0" y="192024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797965" y="1203104"/>
            <a:ext cx="78106" cy="366395"/>
            <a:chOff x="5797963" y="1203102"/>
            <a:chExt cx="78105" cy="366395"/>
          </a:xfrm>
        </p:grpSpPr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00344" y="1205483"/>
              <a:ext cx="73151" cy="36118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800344" y="1205483"/>
              <a:ext cx="73660" cy="361315"/>
            </a:xfrm>
            <a:custGeom>
              <a:avLst/>
              <a:gdLst/>
              <a:ahLst/>
              <a:cxnLst/>
              <a:rect l="l" t="t" r="r" b="b"/>
              <a:pathLst>
                <a:path w="73660" h="361315">
                  <a:moveTo>
                    <a:pt x="0" y="0"/>
                  </a:moveTo>
                  <a:lnTo>
                    <a:pt x="73151" y="0"/>
                  </a:lnTo>
                  <a:lnTo>
                    <a:pt x="73151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6332888" y="1203104"/>
            <a:ext cx="291465" cy="366395"/>
            <a:chOff x="6332886" y="1203102"/>
            <a:chExt cx="291465" cy="366395"/>
          </a:xfrm>
        </p:grpSpPr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35267" y="1205991"/>
              <a:ext cx="286512" cy="36067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335267" y="1205483"/>
              <a:ext cx="287020" cy="361315"/>
            </a:xfrm>
            <a:custGeom>
              <a:avLst/>
              <a:gdLst/>
              <a:ahLst/>
              <a:cxnLst/>
              <a:rect l="l" t="t" r="r" b="b"/>
              <a:pathLst>
                <a:path w="287020" h="361315">
                  <a:moveTo>
                    <a:pt x="0" y="0"/>
                  </a:moveTo>
                  <a:lnTo>
                    <a:pt x="71628" y="0"/>
                  </a:lnTo>
                  <a:lnTo>
                    <a:pt x="219455" y="240791"/>
                  </a:lnTo>
                  <a:lnTo>
                    <a:pt x="219455" y="0"/>
                  </a:lnTo>
                  <a:lnTo>
                    <a:pt x="286512" y="0"/>
                  </a:lnTo>
                  <a:lnTo>
                    <a:pt x="286512" y="361187"/>
                  </a:lnTo>
                  <a:lnTo>
                    <a:pt x="213360" y="361187"/>
                  </a:lnTo>
                  <a:lnTo>
                    <a:pt x="68580" y="124967"/>
                  </a:lnTo>
                  <a:lnTo>
                    <a:pt x="68580" y="361187"/>
                  </a:lnTo>
                  <a:lnTo>
                    <a:pt x="0" y="361187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52093" y="2544581"/>
            <a:ext cx="8286750" cy="3194050"/>
          </a:xfrm>
          <a:prstGeom prst="rect">
            <a:avLst/>
          </a:prstGeom>
        </p:spPr>
        <p:txBody>
          <a:bodyPr vert="horz" wrap="square" lIns="0" tIns="12061" rIns="0" bIns="0" rtlCol="0">
            <a:spAutoFit/>
          </a:bodyPr>
          <a:lstStyle/>
          <a:p>
            <a:pPr marL="295841" marR="466616" indent="-283779">
              <a:lnSpc>
                <a:spcPct val="101499"/>
              </a:lnSpc>
              <a:spcBef>
                <a:spcPts val="95"/>
              </a:spcBef>
              <a:buClr>
                <a:srgbClr val="B13F9A"/>
              </a:buClr>
              <a:buSzPct val="74358"/>
              <a:buChar char="•"/>
              <a:tabLst>
                <a:tab pos="295841" algn="l"/>
                <a:tab pos="296475" algn="l"/>
              </a:tabLst>
            </a:pPr>
            <a:r>
              <a:rPr sz="1900" spc="14" dirty="0">
                <a:latin typeface="Arial MT"/>
                <a:cs typeface="Arial MT"/>
              </a:rPr>
              <a:t>Echocardiography is the </a:t>
            </a:r>
            <a:r>
              <a:rPr sz="1900" spc="10" dirty="0">
                <a:latin typeface="Arial MT"/>
                <a:cs typeface="Arial MT"/>
              </a:rPr>
              <a:t>definitive investigation </a:t>
            </a:r>
            <a:r>
              <a:rPr sz="1900" spc="20" dirty="0">
                <a:latin typeface="Arial MT"/>
                <a:cs typeface="Arial MT"/>
              </a:rPr>
              <a:t>and </a:t>
            </a:r>
            <a:r>
              <a:rPr sz="1900" spc="14" dirty="0">
                <a:latin typeface="Arial MT"/>
                <a:cs typeface="Arial MT"/>
              </a:rPr>
              <a:t>is </a:t>
            </a:r>
            <a:r>
              <a:rPr sz="1900" spc="10" dirty="0">
                <a:latin typeface="Arial MT"/>
                <a:cs typeface="Arial MT"/>
              </a:rPr>
              <a:t>helpful </a:t>
            </a:r>
            <a:r>
              <a:rPr sz="1900" spc="14" dirty="0">
                <a:latin typeface="Arial MT"/>
                <a:cs typeface="Arial MT"/>
              </a:rPr>
              <a:t>in 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10" dirty="0">
                <a:latin typeface="Arial MT"/>
                <a:cs typeface="Arial MT"/>
              </a:rPr>
              <a:t>monitoring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14" dirty="0">
                <a:latin typeface="Arial MT"/>
                <a:cs typeface="Arial MT"/>
              </a:rPr>
              <a:t>the</a:t>
            </a:r>
            <a:r>
              <a:rPr sz="1900" spc="4" dirty="0">
                <a:latin typeface="Arial MT"/>
                <a:cs typeface="Arial MT"/>
              </a:rPr>
              <a:t> </a:t>
            </a:r>
            <a:r>
              <a:rPr sz="1900" spc="14" dirty="0">
                <a:latin typeface="Arial MT"/>
                <a:cs typeface="Arial MT"/>
              </a:rPr>
              <a:t>size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4" dirty="0">
                <a:latin typeface="Arial MT"/>
                <a:cs typeface="Arial MT"/>
              </a:rPr>
              <a:t>of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4" dirty="0">
                <a:latin typeface="Arial MT"/>
                <a:cs typeface="Arial MT"/>
              </a:rPr>
              <a:t>the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4" dirty="0">
                <a:latin typeface="Arial MT"/>
                <a:cs typeface="Arial MT"/>
              </a:rPr>
              <a:t>effusion </a:t>
            </a:r>
            <a:r>
              <a:rPr sz="1900" spc="10" dirty="0">
                <a:latin typeface="Arial MT"/>
                <a:cs typeface="Arial MT"/>
              </a:rPr>
              <a:t>and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4" dirty="0">
                <a:latin typeface="Arial MT"/>
                <a:cs typeface="Arial MT"/>
              </a:rPr>
              <a:t>its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4" dirty="0">
                <a:latin typeface="Arial MT"/>
                <a:cs typeface="Arial MT"/>
              </a:rPr>
              <a:t>effect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spc="14" dirty="0">
                <a:latin typeface="Arial MT"/>
                <a:cs typeface="Arial MT"/>
              </a:rPr>
              <a:t>on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10" dirty="0">
                <a:latin typeface="Arial MT"/>
                <a:cs typeface="Arial MT"/>
              </a:rPr>
              <a:t>cardiac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10" dirty="0">
                <a:latin typeface="Arial MT"/>
                <a:cs typeface="Arial MT"/>
              </a:rPr>
              <a:t>function.</a:t>
            </a:r>
            <a:endParaRPr sz="1900" dirty="0">
              <a:latin typeface="Arial MT"/>
              <a:cs typeface="Arial MT"/>
            </a:endParaRPr>
          </a:p>
          <a:p>
            <a:pPr marL="295841" marR="5080" indent="-283779">
              <a:lnSpc>
                <a:spcPct val="101699"/>
              </a:lnSpc>
              <a:spcBef>
                <a:spcPts val="585"/>
              </a:spcBef>
              <a:buClr>
                <a:srgbClr val="B13F9A"/>
              </a:buClr>
              <a:buSzPct val="74358"/>
              <a:buChar char="•"/>
              <a:tabLst>
                <a:tab pos="295841" algn="l"/>
                <a:tab pos="296475" algn="l"/>
              </a:tabLst>
            </a:pPr>
            <a:r>
              <a:rPr sz="1900" spc="14" dirty="0">
                <a:latin typeface="Arial MT"/>
                <a:cs typeface="Arial MT"/>
              </a:rPr>
              <a:t>The </a:t>
            </a:r>
            <a:r>
              <a:rPr sz="1900" spc="10" dirty="0">
                <a:latin typeface="Arial MT"/>
                <a:cs typeface="Arial MT"/>
              </a:rPr>
              <a:t>QRS </a:t>
            </a:r>
            <a:r>
              <a:rPr sz="1900" spc="14" dirty="0">
                <a:latin typeface="Arial MT"/>
                <a:cs typeface="Arial MT"/>
              </a:rPr>
              <a:t>voltages </a:t>
            </a:r>
            <a:r>
              <a:rPr sz="1900" spc="4" dirty="0">
                <a:latin typeface="Arial MT"/>
                <a:cs typeface="Arial MT"/>
              </a:rPr>
              <a:t>on </a:t>
            </a:r>
            <a:r>
              <a:rPr sz="1900" spc="14" dirty="0">
                <a:latin typeface="Arial MT"/>
                <a:cs typeface="Arial MT"/>
              </a:rPr>
              <a:t>the </a:t>
            </a:r>
            <a:r>
              <a:rPr sz="1900" spc="20" dirty="0">
                <a:latin typeface="Arial MT"/>
                <a:cs typeface="Arial MT"/>
              </a:rPr>
              <a:t>ECG </a:t>
            </a:r>
            <a:r>
              <a:rPr sz="1900" spc="10" dirty="0">
                <a:latin typeface="Arial MT"/>
                <a:cs typeface="Arial MT"/>
              </a:rPr>
              <a:t>are </a:t>
            </a:r>
            <a:r>
              <a:rPr sz="1900" spc="14" dirty="0">
                <a:latin typeface="Arial MT"/>
                <a:cs typeface="Arial MT"/>
              </a:rPr>
              <a:t>often </a:t>
            </a:r>
            <a:r>
              <a:rPr sz="1900" spc="10" dirty="0">
                <a:latin typeface="Arial MT"/>
                <a:cs typeface="Arial MT"/>
              </a:rPr>
              <a:t>reduced </a:t>
            </a:r>
            <a:r>
              <a:rPr sz="1900" spc="4" dirty="0">
                <a:latin typeface="Arial MT"/>
                <a:cs typeface="Arial MT"/>
              </a:rPr>
              <a:t>in </a:t>
            </a:r>
            <a:r>
              <a:rPr sz="1900" spc="14" dirty="0">
                <a:latin typeface="Arial MT"/>
                <a:cs typeface="Arial MT"/>
              </a:rPr>
              <a:t>the presence of a 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10" dirty="0">
                <a:latin typeface="Arial MT"/>
                <a:cs typeface="Arial MT"/>
              </a:rPr>
              <a:t>large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4" dirty="0">
                <a:latin typeface="Arial MT"/>
                <a:cs typeface="Arial MT"/>
              </a:rPr>
              <a:t>effusion.</a:t>
            </a:r>
            <a:r>
              <a:rPr sz="1900" spc="-40" dirty="0">
                <a:latin typeface="Arial MT"/>
                <a:cs typeface="Arial MT"/>
              </a:rPr>
              <a:t> </a:t>
            </a:r>
            <a:r>
              <a:rPr sz="1900" spc="14" dirty="0">
                <a:latin typeface="Arial MT"/>
                <a:cs typeface="Arial MT"/>
              </a:rPr>
              <a:t>The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10" dirty="0">
                <a:latin typeface="Arial MT"/>
                <a:cs typeface="Arial MT"/>
              </a:rPr>
              <a:t>QRS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14" dirty="0">
                <a:latin typeface="Arial MT"/>
                <a:cs typeface="Arial MT"/>
              </a:rPr>
              <a:t>complexes </a:t>
            </a:r>
            <a:r>
              <a:rPr sz="1900" spc="10" dirty="0">
                <a:latin typeface="Arial MT"/>
                <a:cs typeface="Arial MT"/>
              </a:rPr>
              <a:t>may</a:t>
            </a:r>
            <a:r>
              <a:rPr sz="1900" spc="35" dirty="0">
                <a:latin typeface="Arial MT"/>
                <a:cs typeface="Arial MT"/>
              </a:rPr>
              <a:t> </a:t>
            </a:r>
            <a:r>
              <a:rPr sz="1900" spc="10" dirty="0">
                <a:latin typeface="Arial MT"/>
                <a:cs typeface="Arial MT"/>
              </a:rPr>
              <a:t>alternate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4" dirty="0">
                <a:latin typeface="Arial MT"/>
                <a:cs typeface="Arial MT"/>
              </a:rPr>
              <a:t>in </a:t>
            </a:r>
            <a:r>
              <a:rPr sz="1900" spc="10" dirty="0">
                <a:latin typeface="Arial MT"/>
                <a:cs typeface="Arial MT"/>
              </a:rPr>
              <a:t>amplitude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20" dirty="0">
                <a:latin typeface="Arial MT"/>
                <a:cs typeface="Arial MT"/>
              </a:rPr>
              <a:t>due</a:t>
            </a:r>
            <a:r>
              <a:rPr sz="1900" spc="4" dirty="0">
                <a:latin typeface="Arial MT"/>
                <a:cs typeface="Arial MT"/>
              </a:rPr>
              <a:t> </a:t>
            </a:r>
            <a:r>
              <a:rPr sz="1900" spc="10" dirty="0">
                <a:latin typeface="Arial MT"/>
                <a:cs typeface="Arial MT"/>
              </a:rPr>
              <a:t>to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14" dirty="0">
                <a:latin typeface="Arial MT"/>
                <a:cs typeface="Arial MT"/>
              </a:rPr>
              <a:t>a </a:t>
            </a:r>
            <a:r>
              <a:rPr sz="1900" spc="-525" dirty="0">
                <a:latin typeface="Arial MT"/>
                <a:cs typeface="Arial MT"/>
              </a:rPr>
              <a:t> </a:t>
            </a:r>
            <a:r>
              <a:rPr sz="1900" spc="10" dirty="0">
                <a:latin typeface="Arial MT"/>
                <a:cs typeface="Arial MT"/>
              </a:rPr>
              <a:t>to-and-fro motion </a:t>
            </a:r>
            <a:r>
              <a:rPr sz="1900" spc="14" dirty="0">
                <a:latin typeface="Arial MT"/>
                <a:cs typeface="Arial MT"/>
              </a:rPr>
              <a:t>of the </a:t>
            </a:r>
            <a:r>
              <a:rPr sz="1900" spc="10" dirty="0">
                <a:latin typeface="Arial MT"/>
                <a:cs typeface="Arial MT"/>
              </a:rPr>
              <a:t>heart within </a:t>
            </a:r>
            <a:r>
              <a:rPr sz="1900" spc="14" dirty="0">
                <a:latin typeface="Arial MT"/>
                <a:cs typeface="Arial MT"/>
              </a:rPr>
              <a:t>the </a:t>
            </a:r>
            <a:r>
              <a:rPr sz="1900" spc="10" dirty="0">
                <a:latin typeface="Arial MT"/>
                <a:cs typeface="Arial MT"/>
              </a:rPr>
              <a:t>fluid-filled pericardial </a:t>
            </a:r>
            <a:r>
              <a:rPr sz="1900" spc="14" dirty="0">
                <a:latin typeface="Arial MT"/>
                <a:cs typeface="Arial MT"/>
              </a:rPr>
              <a:t>sac 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10" dirty="0">
                <a:latin typeface="Arial MT"/>
                <a:cs typeface="Arial MT"/>
              </a:rPr>
              <a:t>(electrical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10" dirty="0">
                <a:latin typeface="Arial MT"/>
                <a:cs typeface="Arial MT"/>
              </a:rPr>
              <a:t>alternans</a:t>
            </a:r>
            <a:r>
              <a:rPr sz="1900" spc="10" dirty="0">
                <a:latin typeface="Arial MT"/>
                <a:cs typeface="Arial MT"/>
              </a:rPr>
              <a:t>).</a:t>
            </a:r>
            <a:endParaRPr sz="1900" dirty="0">
              <a:latin typeface="Arial MT"/>
              <a:cs typeface="Arial MT"/>
            </a:endParaRPr>
          </a:p>
          <a:p>
            <a:pPr marL="295841" marR="292666" indent="-283779">
              <a:lnSpc>
                <a:spcPct val="101699"/>
              </a:lnSpc>
              <a:spcBef>
                <a:spcPts val="570"/>
              </a:spcBef>
              <a:buClr>
                <a:srgbClr val="B13F9A"/>
              </a:buClr>
              <a:buSzPct val="74358"/>
              <a:buChar char="•"/>
              <a:tabLst>
                <a:tab pos="295841" algn="l"/>
                <a:tab pos="296475" algn="l"/>
              </a:tabLst>
            </a:pPr>
            <a:r>
              <a:rPr sz="1900" spc="14" dirty="0">
                <a:latin typeface="Arial MT"/>
                <a:cs typeface="Arial MT"/>
              </a:rPr>
              <a:t>The chest </a:t>
            </a:r>
            <a:r>
              <a:rPr sz="1900" spc="4" dirty="0">
                <a:latin typeface="Arial MT"/>
                <a:cs typeface="Arial MT"/>
              </a:rPr>
              <a:t>X-ray </a:t>
            </a:r>
            <a:r>
              <a:rPr sz="1900" spc="10" dirty="0">
                <a:latin typeface="Arial MT"/>
                <a:cs typeface="Arial MT"/>
              </a:rPr>
              <a:t>may </a:t>
            </a:r>
            <a:r>
              <a:rPr sz="1900" spc="20" dirty="0">
                <a:latin typeface="Arial MT"/>
                <a:cs typeface="Arial MT"/>
              </a:rPr>
              <a:t>show </a:t>
            </a:r>
            <a:r>
              <a:rPr sz="1900" spc="14" dirty="0">
                <a:latin typeface="Arial MT"/>
                <a:cs typeface="Arial MT"/>
              </a:rPr>
              <a:t>an increase </a:t>
            </a:r>
            <a:r>
              <a:rPr sz="1900" spc="4" dirty="0">
                <a:latin typeface="Arial MT"/>
                <a:cs typeface="Arial MT"/>
              </a:rPr>
              <a:t>in </a:t>
            </a:r>
            <a:r>
              <a:rPr sz="1900" spc="14" dirty="0">
                <a:latin typeface="Arial MT"/>
                <a:cs typeface="Arial MT"/>
              </a:rPr>
              <a:t>the size of the </a:t>
            </a:r>
            <a:r>
              <a:rPr sz="1900" spc="10" dirty="0">
                <a:latin typeface="Arial MT"/>
                <a:cs typeface="Arial MT"/>
              </a:rPr>
              <a:t>cardiac </a:t>
            </a:r>
            <a:r>
              <a:rPr sz="1900" spc="14" dirty="0">
                <a:latin typeface="Arial MT"/>
                <a:cs typeface="Arial MT"/>
              </a:rPr>
              <a:t> </a:t>
            </a:r>
            <a:r>
              <a:rPr sz="1900" spc="10" dirty="0">
                <a:latin typeface="Arial MT"/>
                <a:cs typeface="Arial MT"/>
              </a:rPr>
              <a:t>silhouette and, </a:t>
            </a:r>
            <a:r>
              <a:rPr sz="1900" spc="14" dirty="0">
                <a:latin typeface="Arial MT"/>
                <a:cs typeface="Arial MT"/>
              </a:rPr>
              <a:t>when </a:t>
            </a:r>
            <a:r>
              <a:rPr sz="1900" spc="10" dirty="0">
                <a:latin typeface="Arial MT"/>
                <a:cs typeface="Arial MT"/>
              </a:rPr>
              <a:t>there </a:t>
            </a:r>
            <a:r>
              <a:rPr sz="1900" spc="14" dirty="0">
                <a:latin typeface="Arial MT"/>
                <a:cs typeface="Arial MT"/>
              </a:rPr>
              <a:t>is a </a:t>
            </a:r>
            <a:r>
              <a:rPr sz="1900" spc="10" dirty="0">
                <a:latin typeface="Arial MT"/>
                <a:cs typeface="Arial MT"/>
              </a:rPr>
              <a:t>large </a:t>
            </a:r>
            <a:r>
              <a:rPr sz="1900" spc="4" dirty="0">
                <a:latin typeface="Arial MT"/>
                <a:cs typeface="Arial MT"/>
              </a:rPr>
              <a:t>effusion, </a:t>
            </a:r>
            <a:r>
              <a:rPr sz="1900" spc="10" dirty="0">
                <a:latin typeface="Arial MT"/>
                <a:cs typeface="Arial MT"/>
              </a:rPr>
              <a:t>this </a:t>
            </a:r>
            <a:r>
              <a:rPr sz="1900" spc="14" dirty="0">
                <a:latin typeface="Arial MT"/>
                <a:cs typeface="Arial MT"/>
              </a:rPr>
              <a:t>has a globular 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14" dirty="0">
                <a:latin typeface="Arial MT"/>
                <a:cs typeface="Arial MT"/>
              </a:rPr>
              <a:t>appearance. </a:t>
            </a:r>
            <a:r>
              <a:rPr sz="1900" spc="10" dirty="0">
                <a:latin typeface="Arial MT"/>
                <a:cs typeface="Arial MT"/>
              </a:rPr>
              <a:t>Aspiration </a:t>
            </a:r>
            <a:r>
              <a:rPr sz="1900" spc="14" dirty="0">
                <a:latin typeface="Arial MT"/>
                <a:cs typeface="Arial MT"/>
              </a:rPr>
              <a:t>of </a:t>
            </a:r>
            <a:r>
              <a:rPr sz="1900" spc="4" dirty="0">
                <a:latin typeface="Arial MT"/>
                <a:cs typeface="Arial MT"/>
              </a:rPr>
              <a:t>the effusion </a:t>
            </a:r>
            <a:r>
              <a:rPr sz="1900" spc="14" dirty="0">
                <a:latin typeface="Arial MT"/>
                <a:cs typeface="Arial MT"/>
              </a:rPr>
              <a:t>may be required </a:t>
            </a:r>
            <a:r>
              <a:rPr sz="1900" spc="4" dirty="0">
                <a:latin typeface="Arial MT"/>
                <a:cs typeface="Arial MT"/>
              </a:rPr>
              <a:t>for </a:t>
            </a:r>
            <a:r>
              <a:rPr sz="1900" spc="10" dirty="0">
                <a:latin typeface="Arial MT"/>
                <a:cs typeface="Arial MT"/>
              </a:rPr>
              <a:t>diagnostic </a:t>
            </a:r>
            <a:r>
              <a:rPr sz="1900" spc="-530" dirty="0">
                <a:latin typeface="Arial MT"/>
                <a:cs typeface="Arial MT"/>
              </a:rPr>
              <a:t> </a:t>
            </a:r>
            <a:r>
              <a:rPr sz="1900" spc="10" dirty="0">
                <a:latin typeface="Arial MT"/>
                <a:cs typeface="Arial MT"/>
              </a:rPr>
              <a:t>purposes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10" dirty="0">
                <a:latin typeface="Arial MT"/>
                <a:cs typeface="Arial MT"/>
              </a:rPr>
              <a:t>and,</a:t>
            </a:r>
            <a:r>
              <a:rPr sz="1900" spc="-4" dirty="0">
                <a:latin typeface="Arial MT"/>
                <a:cs typeface="Arial MT"/>
              </a:rPr>
              <a:t> </a:t>
            </a:r>
            <a:r>
              <a:rPr sz="1900" spc="4" dirty="0">
                <a:latin typeface="Arial MT"/>
                <a:cs typeface="Arial MT"/>
              </a:rPr>
              <a:t>if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necessary,</a:t>
            </a:r>
            <a:r>
              <a:rPr sz="1900" spc="-4" dirty="0">
                <a:latin typeface="Arial MT"/>
                <a:cs typeface="Arial MT"/>
              </a:rPr>
              <a:t> </a:t>
            </a:r>
            <a:r>
              <a:rPr sz="1900" spc="10" dirty="0">
                <a:latin typeface="Arial MT"/>
                <a:cs typeface="Arial MT"/>
              </a:rPr>
              <a:t>for treatment</a:t>
            </a:r>
            <a:r>
              <a:rPr sz="1900" spc="14" dirty="0">
                <a:latin typeface="Arial MT"/>
                <a:cs typeface="Arial MT"/>
              </a:rPr>
              <a:t> of</a:t>
            </a:r>
            <a:r>
              <a:rPr sz="1900" spc="-4" dirty="0">
                <a:latin typeface="Arial MT"/>
                <a:cs typeface="Arial MT"/>
              </a:rPr>
              <a:t> </a:t>
            </a:r>
            <a:r>
              <a:rPr sz="1900" spc="10" dirty="0">
                <a:latin typeface="Arial MT"/>
                <a:cs typeface="Arial MT"/>
              </a:rPr>
              <a:t>large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4" dirty="0">
                <a:latin typeface="Arial MT"/>
                <a:cs typeface="Arial MT"/>
              </a:rPr>
              <a:t>effusions.</a:t>
            </a:r>
            <a:endParaRPr sz="1900" dirty="0">
              <a:latin typeface="Arial MT"/>
              <a:cs typeface="Arial MT"/>
            </a:endParaRPr>
          </a:p>
        </p:txBody>
      </p:sp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-138684" y="1351033"/>
            <a:ext cx="3101340" cy="1696211"/>
          </a:xfrm>
        </p:spPr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8846" y="6731011"/>
            <a:ext cx="178435" cy="18745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100"/>
              </a:spcBef>
            </a:pPr>
            <a:r>
              <a:rPr sz="1100" spc="-10" dirty="0">
                <a:solidFill>
                  <a:srgbClr val="B13F9A"/>
                </a:solidFill>
                <a:latin typeface="Trebuchet MS"/>
                <a:cs typeface="Trebuchet MS"/>
              </a:rPr>
              <a:t>1</a:t>
            </a:r>
            <a:r>
              <a:rPr sz="1100" dirty="0">
                <a:solidFill>
                  <a:srgbClr val="B13F9A"/>
                </a:solidFill>
                <a:latin typeface="Trebuchet MS"/>
                <a:cs typeface="Trebuchet MS"/>
              </a:rPr>
              <a:t>2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9" y="1618490"/>
            <a:ext cx="4032503" cy="403402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471160" y="1807464"/>
            <a:ext cx="3426460" cy="3474720"/>
            <a:chOff x="5471160" y="1807463"/>
            <a:chExt cx="3426460" cy="34747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1160" y="1807463"/>
              <a:ext cx="3425951" cy="33406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52388" y="1985771"/>
              <a:ext cx="2295525" cy="3296920"/>
            </a:xfrm>
            <a:custGeom>
              <a:avLst/>
              <a:gdLst/>
              <a:ahLst/>
              <a:cxnLst/>
              <a:rect l="l" t="t" r="r" b="b"/>
              <a:pathLst>
                <a:path w="2295525" h="3296920">
                  <a:moveTo>
                    <a:pt x="768096" y="768096"/>
                  </a:moveTo>
                  <a:lnTo>
                    <a:pt x="764870" y="755904"/>
                  </a:lnTo>
                  <a:lnTo>
                    <a:pt x="733044" y="635508"/>
                  </a:lnTo>
                  <a:lnTo>
                    <a:pt x="731520" y="627888"/>
                  </a:lnTo>
                  <a:lnTo>
                    <a:pt x="722376" y="621792"/>
                  </a:lnTo>
                  <a:lnTo>
                    <a:pt x="714756" y="624840"/>
                  </a:lnTo>
                  <a:lnTo>
                    <a:pt x="705612" y="626364"/>
                  </a:lnTo>
                  <a:lnTo>
                    <a:pt x="701040" y="635508"/>
                  </a:lnTo>
                  <a:lnTo>
                    <a:pt x="702564" y="643128"/>
                  </a:lnTo>
                  <a:lnTo>
                    <a:pt x="716178" y="693331"/>
                  </a:lnTo>
                  <a:lnTo>
                    <a:pt x="22860" y="0"/>
                  </a:lnTo>
                  <a:lnTo>
                    <a:pt x="0" y="22860"/>
                  </a:lnTo>
                  <a:lnTo>
                    <a:pt x="694016" y="715454"/>
                  </a:lnTo>
                  <a:lnTo>
                    <a:pt x="644652" y="702576"/>
                  </a:lnTo>
                  <a:lnTo>
                    <a:pt x="623316" y="722376"/>
                  </a:lnTo>
                  <a:lnTo>
                    <a:pt x="627888" y="729996"/>
                  </a:lnTo>
                  <a:lnTo>
                    <a:pt x="635508" y="733044"/>
                  </a:lnTo>
                  <a:lnTo>
                    <a:pt x="768096" y="768096"/>
                  </a:lnTo>
                  <a:close/>
                </a:path>
                <a:path w="2295525" h="3296920">
                  <a:moveTo>
                    <a:pt x="2295144" y="3281172"/>
                  </a:moveTo>
                  <a:lnTo>
                    <a:pt x="1830959" y="2413381"/>
                  </a:lnTo>
                  <a:lnTo>
                    <a:pt x="1876044" y="2441448"/>
                  </a:lnTo>
                  <a:lnTo>
                    <a:pt x="1883664" y="2446020"/>
                  </a:lnTo>
                  <a:lnTo>
                    <a:pt x="1892808" y="2442972"/>
                  </a:lnTo>
                  <a:lnTo>
                    <a:pt x="1897380" y="2436876"/>
                  </a:lnTo>
                  <a:lnTo>
                    <a:pt x="1899666" y="2430742"/>
                  </a:lnTo>
                  <a:lnTo>
                    <a:pt x="1899666" y="2424303"/>
                  </a:lnTo>
                  <a:lnTo>
                    <a:pt x="1897380" y="2418448"/>
                  </a:lnTo>
                  <a:lnTo>
                    <a:pt x="1892808" y="2414016"/>
                  </a:lnTo>
                  <a:lnTo>
                    <a:pt x="1811477" y="2363724"/>
                  </a:lnTo>
                  <a:lnTo>
                    <a:pt x="1776984" y="2342388"/>
                  </a:lnTo>
                  <a:lnTo>
                    <a:pt x="1770888" y="2479548"/>
                  </a:lnTo>
                  <a:lnTo>
                    <a:pt x="1770888" y="2488692"/>
                  </a:lnTo>
                  <a:lnTo>
                    <a:pt x="1776984" y="2494788"/>
                  </a:lnTo>
                  <a:lnTo>
                    <a:pt x="1786128" y="2496312"/>
                  </a:lnTo>
                  <a:lnTo>
                    <a:pt x="1795272" y="2496312"/>
                  </a:lnTo>
                  <a:lnTo>
                    <a:pt x="1802892" y="2488692"/>
                  </a:lnTo>
                  <a:lnTo>
                    <a:pt x="1802955" y="2479548"/>
                  </a:lnTo>
                  <a:lnTo>
                    <a:pt x="1805012" y="2430107"/>
                  </a:lnTo>
                  <a:lnTo>
                    <a:pt x="2266188" y="3296412"/>
                  </a:lnTo>
                  <a:lnTo>
                    <a:pt x="2295144" y="3281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37014" y="3626577"/>
            <a:ext cx="237490" cy="290830"/>
          </a:xfrm>
          <a:prstGeom prst="rect">
            <a:avLst/>
          </a:prstGeom>
        </p:spPr>
        <p:txBody>
          <a:bodyPr vert="horz" wrap="square" lIns="0" tIns="11426" rIns="0" bIns="0" rtlCol="0">
            <a:spAutoFit/>
          </a:bodyPr>
          <a:lstStyle/>
          <a:p>
            <a:pPr marL="12697">
              <a:spcBef>
                <a:spcPts val="90"/>
              </a:spcBef>
            </a:pPr>
            <a:r>
              <a:rPr spc="-250" dirty="0">
                <a:solidFill>
                  <a:srgbClr val="E4C6D4"/>
                </a:solidFill>
                <a:latin typeface="Trebuchet MS"/>
                <a:cs typeface="Trebuchet MS"/>
              </a:rPr>
              <a:t>L</a:t>
            </a:r>
            <a:r>
              <a:rPr spc="-10" dirty="0">
                <a:solidFill>
                  <a:srgbClr val="E4C6D4"/>
                </a:solidFill>
                <a:latin typeface="Trebuchet MS"/>
                <a:cs typeface="Trebuchet MS"/>
              </a:rPr>
              <a:t>V</a:t>
            </a:r>
            <a:endParaRPr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6" y="1386331"/>
            <a:ext cx="307848" cy="3632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9013" y="1386586"/>
            <a:ext cx="309371" cy="3568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324" y="1386842"/>
            <a:ext cx="268224" cy="3627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4735" y="1386842"/>
            <a:ext cx="213359" cy="3627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78381" y="1386842"/>
            <a:ext cx="268223" cy="3627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64023" y="1386842"/>
            <a:ext cx="268224" cy="3627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73013" y="1386842"/>
            <a:ext cx="213359" cy="3627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56232" y="1389127"/>
            <a:ext cx="365759" cy="35432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94961" y="1389127"/>
            <a:ext cx="271271" cy="35432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71900" y="1389889"/>
            <a:ext cx="234696" cy="35356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41877" y="1389127"/>
            <a:ext cx="365759" cy="35432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96713" y="1389889"/>
            <a:ext cx="262127" cy="35356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72314" y="1391414"/>
            <a:ext cx="257555" cy="35813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22475" y="1391414"/>
            <a:ext cx="292608" cy="35204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564894" y="1391412"/>
            <a:ext cx="1003300" cy="358140"/>
            <a:chOff x="2564892" y="1391412"/>
            <a:chExt cx="1003300" cy="358140"/>
          </a:xfrm>
        </p:grpSpPr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64892" y="1391412"/>
              <a:ext cx="292608" cy="3520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00172" y="1391412"/>
              <a:ext cx="62483" cy="3520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00756" y="1392681"/>
              <a:ext cx="304800" cy="35687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42132" y="1391412"/>
              <a:ext cx="225551" cy="352043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061459" y="1391414"/>
            <a:ext cx="225551" cy="352043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6015228" y="1391414"/>
            <a:ext cx="501650" cy="352425"/>
            <a:chOff x="6015228" y="1391412"/>
            <a:chExt cx="501650" cy="352425"/>
          </a:xfrm>
        </p:grpSpPr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15228" y="1391412"/>
              <a:ext cx="62483" cy="35204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18860" y="1391412"/>
              <a:ext cx="292607" cy="35204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54139" y="1391412"/>
              <a:ext cx="62483" cy="352043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5160264" y="1493521"/>
            <a:ext cx="83820" cy="131445"/>
          </a:xfrm>
          <a:custGeom>
            <a:avLst/>
            <a:gdLst/>
            <a:ahLst/>
            <a:cxnLst/>
            <a:rect l="l" t="t" r="r" b="b"/>
            <a:pathLst>
              <a:path w="83820" h="131444">
                <a:moveTo>
                  <a:pt x="41148" y="0"/>
                </a:moveTo>
                <a:lnTo>
                  <a:pt x="0" y="131063"/>
                </a:lnTo>
                <a:lnTo>
                  <a:pt x="83819" y="131063"/>
                </a:lnTo>
                <a:lnTo>
                  <a:pt x="4114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756814" y="1442370"/>
            <a:ext cx="138874" cy="24860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832002" y="1442372"/>
            <a:ext cx="112966" cy="12058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458112" y="1440848"/>
            <a:ext cx="106871" cy="10687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405027" y="1440848"/>
            <a:ext cx="106871" cy="10687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919384" y="1440848"/>
            <a:ext cx="106871" cy="106870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673608" y="1440180"/>
            <a:ext cx="178435" cy="254635"/>
          </a:xfrm>
          <a:custGeom>
            <a:avLst/>
            <a:gdLst/>
            <a:ahLst/>
            <a:cxnLst/>
            <a:rect l="l" t="t" r="r" b="b"/>
            <a:pathLst>
              <a:path w="178434" h="254635">
                <a:moveTo>
                  <a:pt x="85343" y="0"/>
                </a:moveTo>
                <a:lnTo>
                  <a:pt x="33908" y="18645"/>
                </a:lnTo>
                <a:lnTo>
                  <a:pt x="11572" y="52101"/>
                </a:lnTo>
                <a:lnTo>
                  <a:pt x="1190" y="97821"/>
                </a:lnTo>
                <a:lnTo>
                  <a:pt x="0" y="124968"/>
                </a:lnTo>
                <a:lnTo>
                  <a:pt x="1166" y="154090"/>
                </a:lnTo>
                <a:lnTo>
                  <a:pt x="10929" y="201477"/>
                </a:lnTo>
                <a:lnTo>
                  <a:pt x="31480" y="234576"/>
                </a:lnTo>
                <a:lnTo>
                  <a:pt x="80771" y="254508"/>
                </a:lnTo>
                <a:lnTo>
                  <a:pt x="103322" y="252483"/>
                </a:lnTo>
                <a:lnTo>
                  <a:pt x="139279" y="235862"/>
                </a:lnTo>
                <a:lnTo>
                  <a:pt x="163520" y="202120"/>
                </a:lnTo>
                <a:lnTo>
                  <a:pt x="176617" y="154114"/>
                </a:lnTo>
                <a:lnTo>
                  <a:pt x="178308" y="124968"/>
                </a:lnTo>
                <a:lnTo>
                  <a:pt x="172569" y="70080"/>
                </a:lnTo>
                <a:lnTo>
                  <a:pt x="155257" y="31051"/>
                </a:lnTo>
                <a:lnTo>
                  <a:pt x="126230" y="7739"/>
                </a:lnTo>
                <a:lnTo>
                  <a:pt x="8534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15228" y="1391414"/>
            <a:ext cx="501650" cy="352425"/>
          </a:xfrm>
          <a:custGeom>
            <a:avLst/>
            <a:gdLst/>
            <a:ahLst/>
            <a:cxnLst/>
            <a:rect l="l" t="t" r="r" b="b"/>
            <a:pathLst>
              <a:path w="501650" h="352425">
                <a:moveTo>
                  <a:pt x="438911" y="0"/>
                </a:moveTo>
                <a:lnTo>
                  <a:pt x="501395" y="0"/>
                </a:lnTo>
                <a:lnTo>
                  <a:pt x="501395" y="352043"/>
                </a:lnTo>
                <a:lnTo>
                  <a:pt x="438911" y="352043"/>
                </a:lnTo>
                <a:lnTo>
                  <a:pt x="438911" y="0"/>
                </a:lnTo>
                <a:close/>
              </a:path>
              <a:path w="501650" h="352425">
                <a:moveTo>
                  <a:pt x="103632" y="0"/>
                </a:moveTo>
                <a:lnTo>
                  <a:pt x="396239" y="0"/>
                </a:lnTo>
                <a:lnTo>
                  <a:pt x="396239" y="54863"/>
                </a:lnTo>
                <a:lnTo>
                  <a:pt x="278891" y="54863"/>
                </a:lnTo>
                <a:lnTo>
                  <a:pt x="278891" y="352043"/>
                </a:lnTo>
                <a:lnTo>
                  <a:pt x="216407" y="352043"/>
                </a:lnTo>
                <a:lnTo>
                  <a:pt x="216407" y="54863"/>
                </a:lnTo>
                <a:lnTo>
                  <a:pt x="103632" y="54863"/>
                </a:lnTo>
                <a:lnTo>
                  <a:pt x="103632" y="0"/>
                </a:lnTo>
                <a:close/>
              </a:path>
              <a:path w="501650" h="352425">
                <a:moveTo>
                  <a:pt x="0" y="0"/>
                </a:moveTo>
                <a:lnTo>
                  <a:pt x="62483" y="0"/>
                </a:lnTo>
                <a:lnTo>
                  <a:pt x="62483" y="352043"/>
                </a:lnTo>
                <a:lnTo>
                  <a:pt x="0" y="35204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45154" y="1391414"/>
            <a:ext cx="62865" cy="352425"/>
          </a:xfrm>
          <a:custGeom>
            <a:avLst/>
            <a:gdLst/>
            <a:ahLst/>
            <a:cxnLst/>
            <a:rect l="l" t="t" r="r" b="b"/>
            <a:pathLst>
              <a:path w="62864" h="352425">
                <a:moveTo>
                  <a:pt x="0" y="0"/>
                </a:moveTo>
                <a:lnTo>
                  <a:pt x="62483" y="0"/>
                </a:lnTo>
                <a:lnTo>
                  <a:pt x="62483" y="352043"/>
                </a:lnTo>
                <a:lnTo>
                  <a:pt x="0" y="35204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1460" y="1391414"/>
            <a:ext cx="226060" cy="352425"/>
          </a:xfrm>
          <a:custGeom>
            <a:avLst/>
            <a:gdLst/>
            <a:ahLst/>
            <a:cxnLst/>
            <a:rect l="l" t="t" r="r" b="b"/>
            <a:pathLst>
              <a:path w="226060" h="352425">
                <a:moveTo>
                  <a:pt x="0" y="0"/>
                </a:moveTo>
                <a:lnTo>
                  <a:pt x="225551" y="0"/>
                </a:lnTo>
                <a:lnTo>
                  <a:pt x="225551" y="54863"/>
                </a:lnTo>
                <a:lnTo>
                  <a:pt x="62483" y="54863"/>
                </a:lnTo>
                <a:lnTo>
                  <a:pt x="62483" y="137159"/>
                </a:lnTo>
                <a:lnTo>
                  <a:pt x="179832" y="137159"/>
                </a:lnTo>
                <a:lnTo>
                  <a:pt x="179832" y="190500"/>
                </a:lnTo>
                <a:lnTo>
                  <a:pt x="62483" y="190500"/>
                </a:lnTo>
                <a:lnTo>
                  <a:pt x="62483" y="297179"/>
                </a:lnTo>
                <a:lnTo>
                  <a:pt x="222504" y="297179"/>
                </a:lnTo>
                <a:lnTo>
                  <a:pt x="222504" y="352043"/>
                </a:lnTo>
                <a:lnTo>
                  <a:pt x="0" y="35204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64894" y="1391412"/>
            <a:ext cx="1003300" cy="358140"/>
          </a:xfrm>
          <a:custGeom>
            <a:avLst/>
            <a:gdLst/>
            <a:ahLst/>
            <a:cxnLst/>
            <a:rect l="l" t="t" r="r" b="b"/>
            <a:pathLst>
              <a:path w="1003300" h="358139">
                <a:moveTo>
                  <a:pt x="777240" y="0"/>
                </a:moveTo>
                <a:lnTo>
                  <a:pt x="1002791" y="0"/>
                </a:lnTo>
                <a:lnTo>
                  <a:pt x="1002791" y="54863"/>
                </a:lnTo>
                <a:lnTo>
                  <a:pt x="839724" y="54863"/>
                </a:lnTo>
                <a:lnTo>
                  <a:pt x="839724" y="137159"/>
                </a:lnTo>
                <a:lnTo>
                  <a:pt x="957072" y="137159"/>
                </a:lnTo>
                <a:lnTo>
                  <a:pt x="957072" y="190500"/>
                </a:lnTo>
                <a:lnTo>
                  <a:pt x="839724" y="190500"/>
                </a:lnTo>
                <a:lnTo>
                  <a:pt x="839724" y="297179"/>
                </a:lnTo>
                <a:lnTo>
                  <a:pt x="999743" y="297179"/>
                </a:lnTo>
                <a:lnTo>
                  <a:pt x="999743" y="352043"/>
                </a:lnTo>
                <a:lnTo>
                  <a:pt x="777240" y="352043"/>
                </a:lnTo>
                <a:lnTo>
                  <a:pt x="777240" y="0"/>
                </a:lnTo>
                <a:close/>
              </a:path>
              <a:path w="1003300" h="358139">
                <a:moveTo>
                  <a:pt x="435864" y="0"/>
                </a:moveTo>
                <a:lnTo>
                  <a:pt x="504443" y="0"/>
                </a:lnTo>
                <a:lnTo>
                  <a:pt x="586740" y="237743"/>
                </a:lnTo>
                <a:lnTo>
                  <a:pt x="672083" y="0"/>
                </a:lnTo>
                <a:lnTo>
                  <a:pt x="740664" y="0"/>
                </a:lnTo>
                <a:lnTo>
                  <a:pt x="601980" y="358139"/>
                </a:lnTo>
                <a:lnTo>
                  <a:pt x="568451" y="358139"/>
                </a:lnTo>
                <a:lnTo>
                  <a:pt x="435864" y="0"/>
                </a:lnTo>
                <a:close/>
              </a:path>
              <a:path w="1003300" h="358139">
                <a:moveTo>
                  <a:pt x="335280" y="0"/>
                </a:moveTo>
                <a:lnTo>
                  <a:pt x="397764" y="0"/>
                </a:lnTo>
                <a:lnTo>
                  <a:pt x="397764" y="352043"/>
                </a:lnTo>
                <a:lnTo>
                  <a:pt x="335280" y="352043"/>
                </a:lnTo>
                <a:lnTo>
                  <a:pt x="335280" y="0"/>
                </a:lnTo>
                <a:close/>
              </a:path>
              <a:path w="1003300" h="358139">
                <a:moveTo>
                  <a:pt x="0" y="0"/>
                </a:moveTo>
                <a:lnTo>
                  <a:pt x="292608" y="0"/>
                </a:lnTo>
                <a:lnTo>
                  <a:pt x="292608" y="54863"/>
                </a:lnTo>
                <a:lnTo>
                  <a:pt x="175259" y="54863"/>
                </a:lnTo>
                <a:lnTo>
                  <a:pt x="175259" y="352043"/>
                </a:lnTo>
                <a:lnTo>
                  <a:pt x="112775" y="352043"/>
                </a:lnTo>
                <a:lnTo>
                  <a:pt x="112775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59509" y="1391414"/>
            <a:ext cx="62865" cy="352425"/>
          </a:xfrm>
          <a:custGeom>
            <a:avLst/>
            <a:gdLst/>
            <a:ahLst/>
            <a:cxnLst/>
            <a:rect l="l" t="t" r="r" b="b"/>
            <a:pathLst>
              <a:path w="62864" h="352425">
                <a:moveTo>
                  <a:pt x="0" y="0"/>
                </a:moveTo>
                <a:lnTo>
                  <a:pt x="62483" y="0"/>
                </a:lnTo>
                <a:lnTo>
                  <a:pt x="62483" y="352043"/>
                </a:lnTo>
                <a:lnTo>
                  <a:pt x="0" y="35204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22478" y="1391414"/>
            <a:ext cx="292735" cy="352425"/>
          </a:xfrm>
          <a:custGeom>
            <a:avLst/>
            <a:gdLst/>
            <a:ahLst/>
            <a:cxnLst/>
            <a:rect l="l" t="t" r="r" b="b"/>
            <a:pathLst>
              <a:path w="292735" h="352425">
                <a:moveTo>
                  <a:pt x="0" y="0"/>
                </a:moveTo>
                <a:lnTo>
                  <a:pt x="292608" y="0"/>
                </a:lnTo>
                <a:lnTo>
                  <a:pt x="292608" y="54863"/>
                </a:lnTo>
                <a:lnTo>
                  <a:pt x="175260" y="54863"/>
                </a:lnTo>
                <a:lnTo>
                  <a:pt x="175260" y="352043"/>
                </a:lnTo>
                <a:lnTo>
                  <a:pt x="112775" y="352043"/>
                </a:lnTo>
                <a:lnTo>
                  <a:pt x="112775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2314" y="1391412"/>
            <a:ext cx="257810" cy="358140"/>
          </a:xfrm>
          <a:custGeom>
            <a:avLst/>
            <a:gdLst/>
            <a:ahLst/>
            <a:cxnLst/>
            <a:rect l="l" t="t" r="r" b="b"/>
            <a:pathLst>
              <a:path w="257809" h="358139">
                <a:moveTo>
                  <a:pt x="0" y="0"/>
                </a:moveTo>
                <a:lnTo>
                  <a:pt x="30479" y="0"/>
                </a:lnTo>
                <a:lnTo>
                  <a:pt x="196595" y="211836"/>
                </a:lnTo>
                <a:lnTo>
                  <a:pt x="196595" y="0"/>
                </a:lnTo>
                <a:lnTo>
                  <a:pt x="257555" y="0"/>
                </a:lnTo>
                <a:lnTo>
                  <a:pt x="257555" y="358139"/>
                </a:lnTo>
                <a:lnTo>
                  <a:pt x="231648" y="358139"/>
                </a:lnTo>
                <a:lnTo>
                  <a:pt x="59435" y="134112"/>
                </a:lnTo>
                <a:lnTo>
                  <a:pt x="59435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96711" y="1388365"/>
            <a:ext cx="262255" cy="355600"/>
          </a:xfrm>
          <a:custGeom>
            <a:avLst/>
            <a:gdLst/>
            <a:ahLst/>
            <a:cxnLst/>
            <a:rect l="l" t="t" r="r" b="b"/>
            <a:pathLst>
              <a:path w="262254" h="355600">
                <a:moveTo>
                  <a:pt x="94487" y="0"/>
                </a:moveTo>
                <a:lnTo>
                  <a:pt x="163448" y="11430"/>
                </a:lnTo>
                <a:lnTo>
                  <a:pt x="216407" y="45720"/>
                </a:lnTo>
                <a:lnTo>
                  <a:pt x="250697" y="97726"/>
                </a:lnTo>
                <a:lnTo>
                  <a:pt x="262127" y="164591"/>
                </a:lnTo>
                <a:lnTo>
                  <a:pt x="258390" y="215452"/>
                </a:lnTo>
                <a:lnTo>
                  <a:pt x="247163" y="258342"/>
                </a:lnTo>
                <a:lnTo>
                  <a:pt x="228417" y="293314"/>
                </a:lnTo>
                <a:lnTo>
                  <a:pt x="168266" y="339718"/>
                </a:lnTo>
                <a:lnTo>
                  <a:pt x="126807" y="351257"/>
                </a:lnTo>
                <a:lnTo>
                  <a:pt x="77723" y="355091"/>
                </a:lnTo>
                <a:lnTo>
                  <a:pt x="0" y="355091"/>
                </a:lnTo>
                <a:lnTo>
                  <a:pt x="0" y="3048"/>
                </a:lnTo>
                <a:lnTo>
                  <a:pt x="34051" y="1928"/>
                </a:lnTo>
                <a:lnTo>
                  <a:pt x="60959" y="952"/>
                </a:lnTo>
                <a:lnTo>
                  <a:pt x="81009" y="261"/>
                </a:lnTo>
                <a:lnTo>
                  <a:pt x="94487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71902" y="1388365"/>
            <a:ext cx="234950" cy="355600"/>
          </a:xfrm>
          <a:custGeom>
            <a:avLst/>
            <a:gdLst/>
            <a:ahLst/>
            <a:cxnLst/>
            <a:rect l="l" t="t" r="r" b="b"/>
            <a:pathLst>
              <a:path w="234950" h="355600">
                <a:moveTo>
                  <a:pt x="73151" y="0"/>
                </a:moveTo>
                <a:lnTo>
                  <a:pt x="112347" y="1690"/>
                </a:lnTo>
                <a:lnTo>
                  <a:pt x="173021" y="14787"/>
                </a:lnTo>
                <a:lnTo>
                  <a:pt x="212193" y="40433"/>
                </a:lnTo>
                <a:lnTo>
                  <a:pt x="232148" y="80343"/>
                </a:lnTo>
                <a:lnTo>
                  <a:pt x="234696" y="105156"/>
                </a:lnTo>
                <a:lnTo>
                  <a:pt x="228868" y="149437"/>
                </a:lnTo>
                <a:lnTo>
                  <a:pt x="211482" y="183623"/>
                </a:lnTo>
                <a:lnTo>
                  <a:pt x="182684" y="207861"/>
                </a:lnTo>
                <a:lnTo>
                  <a:pt x="142622" y="222296"/>
                </a:lnTo>
                <a:lnTo>
                  <a:pt x="91440" y="227076"/>
                </a:lnTo>
                <a:lnTo>
                  <a:pt x="85415" y="227052"/>
                </a:lnTo>
                <a:lnTo>
                  <a:pt x="78676" y="226885"/>
                </a:lnTo>
                <a:lnTo>
                  <a:pt x="71080" y="226433"/>
                </a:lnTo>
                <a:lnTo>
                  <a:pt x="62483" y="225552"/>
                </a:lnTo>
                <a:lnTo>
                  <a:pt x="62483" y="355091"/>
                </a:lnTo>
                <a:lnTo>
                  <a:pt x="0" y="355091"/>
                </a:lnTo>
                <a:lnTo>
                  <a:pt x="0" y="3048"/>
                </a:lnTo>
                <a:lnTo>
                  <a:pt x="27717" y="1928"/>
                </a:lnTo>
                <a:lnTo>
                  <a:pt x="49149" y="952"/>
                </a:lnTo>
                <a:lnTo>
                  <a:pt x="64293" y="261"/>
                </a:lnTo>
                <a:lnTo>
                  <a:pt x="7315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94962" y="1386841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79" h="356869">
                <a:moveTo>
                  <a:pt x="97535" y="0"/>
                </a:moveTo>
                <a:lnTo>
                  <a:pt x="156424" y="6572"/>
                </a:lnTo>
                <a:lnTo>
                  <a:pt x="198310" y="26288"/>
                </a:lnTo>
                <a:lnTo>
                  <a:pt x="223337" y="59150"/>
                </a:lnTo>
                <a:lnTo>
                  <a:pt x="231647" y="105155"/>
                </a:lnTo>
                <a:lnTo>
                  <a:pt x="230504" y="119967"/>
                </a:lnTo>
                <a:lnTo>
                  <a:pt x="213359" y="161543"/>
                </a:lnTo>
                <a:lnTo>
                  <a:pt x="180784" y="191547"/>
                </a:lnTo>
                <a:lnTo>
                  <a:pt x="167639" y="198119"/>
                </a:lnTo>
                <a:lnTo>
                  <a:pt x="271271" y="356615"/>
                </a:lnTo>
                <a:lnTo>
                  <a:pt x="199643" y="356615"/>
                </a:lnTo>
                <a:lnTo>
                  <a:pt x="105155" y="211835"/>
                </a:lnTo>
                <a:lnTo>
                  <a:pt x="96821" y="211597"/>
                </a:lnTo>
                <a:lnTo>
                  <a:pt x="87629" y="211073"/>
                </a:lnTo>
                <a:lnTo>
                  <a:pt x="77295" y="210550"/>
                </a:lnTo>
                <a:lnTo>
                  <a:pt x="65532" y="210311"/>
                </a:lnTo>
                <a:lnTo>
                  <a:pt x="65532" y="356615"/>
                </a:lnTo>
                <a:lnTo>
                  <a:pt x="0" y="356615"/>
                </a:lnTo>
                <a:lnTo>
                  <a:pt x="0" y="4571"/>
                </a:lnTo>
                <a:lnTo>
                  <a:pt x="4285" y="4310"/>
                </a:lnTo>
                <a:lnTo>
                  <a:pt x="12572" y="3619"/>
                </a:lnTo>
                <a:lnTo>
                  <a:pt x="24859" y="2643"/>
                </a:lnTo>
                <a:lnTo>
                  <a:pt x="41147" y="1523"/>
                </a:lnTo>
                <a:lnTo>
                  <a:pt x="57673" y="1285"/>
                </a:lnTo>
                <a:lnTo>
                  <a:pt x="72770" y="761"/>
                </a:lnTo>
                <a:lnTo>
                  <a:pt x="86153" y="238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41878" y="1386841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79" h="356869">
                <a:moveTo>
                  <a:pt x="97535" y="0"/>
                </a:moveTo>
                <a:lnTo>
                  <a:pt x="156424" y="6572"/>
                </a:lnTo>
                <a:lnTo>
                  <a:pt x="198310" y="26288"/>
                </a:lnTo>
                <a:lnTo>
                  <a:pt x="223337" y="59150"/>
                </a:lnTo>
                <a:lnTo>
                  <a:pt x="231648" y="105155"/>
                </a:lnTo>
                <a:lnTo>
                  <a:pt x="230505" y="119967"/>
                </a:lnTo>
                <a:lnTo>
                  <a:pt x="213359" y="161543"/>
                </a:lnTo>
                <a:lnTo>
                  <a:pt x="180784" y="191547"/>
                </a:lnTo>
                <a:lnTo>
                  <a:pt x="167640" y="198119"/>
                </a:lnTo>
                <a:lnTo>
                  <a:pt x="271272" y="356615"/>
                </a:lnTo>
                <a:lnTo>
                  <a:pt x="199643" y="356615"/>
                </a:lnTo>
                <a:lnTo>
                  <a:pt x="105156" y="211835"/>
                </a:lnTo>
                <a:lnTo>
                  <a:pt x="96821" y="211597"/>
                </a:lnTo>
                <a:lnTo>
                  <a:pt x="87630" y="211073"/>
                </a:lnTo>
                <a:lnTo>
                  <a:pt x="77295" y="210550"/>
                </a:lnTo>
                <a:lnTo>
                  <a:pt x="65532" y="210311"/>
                </a:lnTo>
                <a:lnTo>
                  <a:pt x="65532" y="356615"/>
                </a:lnTo>
                <a:lnTo>
                  <a:pt x="0" y="356615"/>
                </a:lnTo>
                <a:lnTo>
                  <a:pt x="0" y="4571"/>
                </a:lnTo>
                <a:lnTo>
                  <a:pt x="4286" y="4310"/>
                </a:lnTo>
                <a:lnTo>
                  <a:pt x="12573" y="3619"/>
                </a:lnTo>
                <a:lnTo>
                  <a:pt x="24860" y="2643"/>
                </a:lnTo>
                <a:lnTo>
                  <a:pt x="41148" y="1523"/>
                </a:lnTo>
                <a:lnTo>
                  <a:pt x="57673" y="1285"/>
                </a:lnTo>
                <a:lnTo>
                  <a:pt x="72771" y="761"/>
                </a:lnTo>
                <a:lnTo>
                  <a:pt x="86153" y="238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56233" y="1386841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80" h="356869">
                <a:moveTo>
                  <a:pt x="97535" y="0"/>
                </a:moveTo>
                <a:lnTo>
                  <a:pt x="156424" y="6572"/>
                </a:lnTo>
                <a:lnTo>
                  <a:pt x="198310" y="26288"/>
                </a:lnTo>
                <a:lnTo>
                  <a:pt x="223337" y="59150"/>
                </a:lnTo>
                <a:lnTo>
                  <a:pt x="231647" y="105155"/>
                </a:lnTo>
                <a:lnTo>
                  <a:pt x="230504" y="119967"/>
                </a:lnTo>
                <a:lnTo>
                  <a:pt x="213359" y="161543"/>
                </a:lnTo>
                <a:lnTo>
                  <a:pt x="180784" y="191547"/>
                </a:lnTo>
                <a:lnTo>
                  <a:pt x="167639" y="198119"/>
                </a:lnTo>
                <a:lnTo>
                  <a:pt x="271271" y="356615"/>
                </a:lnTo>
                <a:lnTo>
                  <a:pt x="199643" y="356615"/>
                </a:lnTo>
                <a:lnTo>
                  <a:pt x="105155" y="211835"/>
                </a:lnTo>
                <a:lnTo>
                  <a:pt x="97464" y="211597"/>
                </a:lnTo>
                <a:lnTo>
                  <a:pt x="88201" y="211073"/>
                </a:lnTo>
                <a:lnTo>
                  <a:pt x="77509" y="210550"/>
                </a:lnTo>
                <a:lnTo>
                  <a:pt x="65531" y="210311"/>
                </a:lnTo>
                <a:lnTo>
                  <a:pt x="65531" y="356615"/>
                </a:lnTo>
                <a:lnTo>
                  <a:pt x="0" y="356615"/>
                </a:lnTo>
                <a:lnTo>
                  <a:pt x="0" y="4571"/>
                </a:lnTo>
                <a:lnTo>
                  <a:pt x="4286" y="4310"/>
                </a:lnTo>
                <a:lnTo>
                  <a:pt x="12572" y="3619"/>
                </a:lnTo>
                <a:lnTo>
                  <a:pt x="24860" y="2643"/>
                </a:lnTo>
                <a:lnTo>
                  <a:pt x="41147" y="1523"/>
                </a:lnTo>
                <a:lnTo>
                  <a:pt x="57673" y="1285"/>
                </a:lnTo>
                <a:lnTo>
                  <a:pt x="72770" y="761"/>
                </a:lnTo>
                <a:lnTo>
                  <a:pt x="86153" y="238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47488" y="1385316"/>
            <a:ext cx="311150" cy="358140"/>
          </a:xfrm>
          <a:custGeom>
            <a:avLst/>
            <a:gdLst/>
            <a:ahLst/>
            <a:cxnLst/>
            <a:rect l="l" t="t" r="r" b="b"/>
            <a:pathLst>
              <a:path w="311150" h="358139">
                <a:moveTo>
                  <a:pt x="140208" y="0"/>
                </a:moveTo>
                <a:lnTo>
                  <a:pt x="167640" y="0"/>
                </a:lnTo>
                <a:lnTo>
                  <a:pt x="310896" y="358139"/>
                </a:lnTo>
                <a:lnTo>
                  <a:pt x="240792" y="358139"/>
                </a:lnTo>
                <a:lnTo>
                  <a:pt x="214883" y="286512"/>
                </a:lnTo>
                <a:lnTo>
                  <a:pt x="94488" y="286512"/>
                </a:lnTo>
                <a:lnTo>
                  <a:pt x="70104" y="358139"/>
                </a:lnTo>
                <a:lnTo>
                  <a:pt x="0" y="358139"/>
                </a:lnTo>
                <a:lnTo>
                  <a:pt x="14020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73011" y="1385317"/>
            <a:ext cx="213360" cy="364490"/>
          </a:xfrm>
          <a:custGeom>
            <a:avLst/>
            <a:gdLst/>
            <a:ahLst/>
            <a:cxnLst/>
            <a:rect l="l" t="t" r="r" b="b"/>
            <a:pathLst>
              <a:path w="213359" h="364489">
                <a:moveTo>
                  <a:pt x="108203" y="0"/>
                </a:moveTo>
                <a:lnTo>
                  <a:pt x="136183" y="1428"/>
                </a:lnTo>
                <a:lnTo>
                  <a:pt x="160591" y="5715"/>
                </a:lnTo>
                <a:lnTo>
                  <a:pt x="181284" y="12858"/>
                </a:lnTo>
                <a:lnTo>
                  <a:pt x="198119" y="22859"/>
                </a:lnTo>
                <a:lnTo>
                  <a:pt x="178307" y="76200"/>
                </a:lnTo>
                <a:lnTo>
                  <a:pt x="161781" y="66198"/>
                </a:lnTo>
                <a:lnTo>
                  <a:pt x="144398" y="59054"/>
                </a:lnTo>
                <a:lnTo>
                  <a:pt x="126444" y="54768"/>
                </a:lnTo>
                <a:lnTo>
                  <a:pt x="108203" y="53339"/>
                </a:lnTo>
                <a:lnTo>
                  <a:pt x="98250" y="53935"/>
                </a:lnTo>
                <a:lnTo>
                  <a:pt x="65722" y="77533"/>
                </a:lnTo>
                <a:lnTo>
                  <a:pt x="62483" y="94487"/>
                </a:lnTo>
                <a:lnTo>
                  <a:pt x="66770" y="109608"/>
                </a:lnTo>
                <a:lnTo>
                  <a:pt x="79628" y="125158"/>
                </a:lnTo>
                <a:lnTo>
                  <a:pt x="101060" y="140993"/>
                </a:lnTo>
                <a:lnTo>
                  <a:pt x="131064" y="156971"/>
                </a:lnTo>
                <a:lnTo>
                  <a:pt x="147065" y="165830"/>
                </a:lnTo>
                <a:lnTo>
                  <a:pt x="181355" y="188975"/>
                </a:lnTo>
                <a:lnTo>
                  <a:pt x="205739" y="222504"/>
                </a:lnTo>
                <a:lnTo>
                  <a:pt x="213359" y="266700"/>
                </a:lnTo>
                <a:lnTo>
                  <a:pt x="211335" y="287297"/>
                </a:lnTo>
                <a:lnTo>
                  <a:pt x="194714" y="322206"/>
                </a:lnTo>
                <a:lnTo>
                  <a:pt x="161258" y="348805"/>
                </a:lnTo>
                <a:lnTo>
                  <a:pt x="115537" y="362521"/>
                </a:lnTo>
                <a:lnTo>
                  <a:pt x="88391" y="364235"/>
                </a:lnTo>
                <a:lnTo>
                  <a:pt x="64722" y="362783"/>
                </a:lnTo>
                <a:lnTo>
                  <a:pt x="41909" y="358330"/>
                </a:lnTo>
                <a:lnTo>
                  <a:pt x="20240" y="350734"/>
                </a:lnTo>
                <a:lnTo>
                  <a:pt x="0" y="339851"/>
                </a:lnTo>
                <a:lnTo>
                  <a:pt x="22859" y="283463"/>
                </a:lnTo>
                <a:lnTo>
                  <a:pt x="41147" y="294584"/>
                </a:lnTo>
                <a:lnTo>
                  <a:pt x="59435" y="302704"/>
                </a:lnTo>
                <a:lnTo>
                  <a:pt x="77723" y="307681"/>
                </a:lnTo>
                <a:lnTo>
                  <a:pt x="96011" y="309371"/>
                </a:lnTo>
                <a:lnTo>
                  <a:pt x="120014" y="306824"/>
                </a:lnTo>
                <a:lnTo>
                  <a:pt x="137159" y="299275"/>
                </a:lnTo>
                <a:lnTo>
                  <a:pt x="147446" y="286869"/>
                </a:lnTo>
                <a:lnTo>
                  <a:pt x="150875" y="269747"/>
                </a:lnTo>
                <a:lnTo>
                  <a:pt x="150042" y="261508"/>
                </a:lnTo>
                <a:lnTo>
                  <a:pt x="130111" y="227933"/>
                </a:lnTo>
                <a:lnTo>
                  <a:pt x="83819" y="199643"/>
                </a:lnTo>
                <a:lnTo>
                  <a:pt x="65841" y="189690"/>
                </a:lnTo>
                <a:lnTo>
                  <a:pt x="30480" y="166116"/>
                </a:lnTo>
                <a:lnTo>
                  <a:pt x="7619" y="134112"/>
                </a:lnTo>
                <a:lnTo>
                  <a:pt x="0" y="94487"/>
                </a:lnTo>
                <a:lnTo>
                  <a:pt x="1976" y="74771"/>
                </a:lnTo>
                <a:lnTo>
                  <a:pt x="30480" y="25908"/>
                </a:lnTo>
                <a:lnTo>
                  <a:pt x="64769" y="6667"/>
                </a:lnTo>
                <a:lnTo>
                  <a:pt x="85343" y="1690"/>
                </a:lnTo>
                <a:lnTo>
                  <a:pt x="10820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64025" y="1385317"/>
            <a:ext cx="268605" cy="364490"/>
          </a:xfrm>
          <a:custGeom>
            <a:avLst/>
            <a:gdLst/>
            <a:ahLst/>
            <a:cxnLst/>
            <a:rect l="l" t="t" r="r" b="b"/>
            <a:pathLst>
              <a:path w="268604" h="364489">
                <a:moveTo>
                  <a:pt x="161543" y="0"/>
                </a:moveTo>
                <a:lnTo>
                  <a:pt x="190714" y="1452"/>
                </a:lnTo>
                <a:lnTo>
                  <a:pt x="216598" y="5905"/>
                </a:lnTo>
                <a:lnTo>
                  <a:pt x="239339" y="13501"/>
                </a:lnTo>
                <a:lnTo>
                  <a:pt x="259079" y="24383"/>
                </a:lnTo>
                <a:lnTo>
                  <a:pt x="233172" y="76200"/>
                </a:lnTo>
                <a:lnTo>
                  <a:pt x="221194" y="67079"/>
                </a:lnTo>
                <a:lnTo>
                  <a:pt x="205930" y="60388"/>
                </a:lnTo>
                <a:lnTo>
                  <a:pt x="187523" y="56268"/>
                </a:lnTo>
                <a:lnTo>
                  <a:pt x="166115" y="54863"/>
                </a:lnTo>
                <a:lnTo>
                  <a:pt x="144398" y="57149"/>
                </a:lnTo>
                <a:lnTo>
                  <a:pt x="107823" y="75437"/>
                </a:lnTo>
                <a:lnTo>
                  <a:pt x="80962" y="111775"/>
                </a:lnTo>
                <a:lnTo>
                  <a:pt x="67246" y="158734"/>
                </a:lnTo>
                <a:lnTo>
                  <a:pt x="65532" y="185928"/>
                </a:lnTo>
                <a:lnTo>
                  <a:pt x="67008" y="212836"/>
                </a:lnTo>
                <a:lnTo>
                  <a:pt x="79676" y="257508"/>
                </a:lnTo>
                <a:lnTo>
                  <a:pt x="105179" y="290726"/>
                </a:lnTo>
                <a:lnTo>
                  <a:pt x="140088" y="307347"/>
                </a:lnTo>
                <a:lnTo>
                  <a:pt x="161543" y="309371"/>
                </a:lnTo>
                <a:lnTo>
                  <a:pt x="184403" y="307085"/>
                </a:lnTo>
                <a:lnTo>
                  <a:pt x="204977" y="300227"/>
                </a:lnTo>
                <a:lnTo>
                  <a:pt x="223266" y="288797"/>
                </a:lnTo>
                <a:lnTo>
                  <a:pt x="239268" y="272796"/>
                </a:lnTo>
                <a:lnTo>
                  <a:pt x="268224" y="324612"/>
                </a:lnTo>
                <a:lnTo>
                  <a:pt x="246745" y="341733"/>
                </a:lnTo>
                <a:lnTo>
                  <a:pt x="220979" y="354139"/>
                </a:lnTo>
                <a:lnTo>
                  <a:pt x="190642" y="361687"/>
                </a:lnTo>
                <a:lnTo>
                  <a:pt x="155447" y="364235"/>
                </a:lnTo>
                <a:lnTo>
                  <a:pt x="120872" y="361330"/>
                </a:lnTo>
                <a:lnTo>
                  <a:pt x="63722" y="337232"/>
                </a:lnTo>
                <a:lnTo>
                  <a:pt x="23145" y="289178"/>
                </a:lnTo>
                <a:lnTo>
                  <a:pt x="2571" y="222884"/>
                </a:lnTo>
                <a:lnTo>
                  <a:pt x="0" y="182879"/>
                </a:lnTo>
                <a:lnTo>
                  <a:pt x="2857" y="145470"/>
                </a:lnTo>
                <a:lnTo>
                  <a:pt x="25717" y="79795"/>
                </a:lnTo>
                <a:lnTo>
                  <a:pt x="70032" y="28932"/>
                </a:lnTo>
                <a:lnTo>
                  <a:pt x="127801" y="3167"/>
                </a:lnTo>
                <a:lnTo>
                  <a:pt x="16154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78379" y="1385317"/>
            <a:ext cx="268605" cy="364490"/>
          </a:xfrm>
          <a:custGeom>
            <a:avLst/>
            <a:gdLst/>
            <a:ahLst/>
            <a:cxnLst/>
            <a:rect l="l" t="t" r="r" b="b"/>
            <a:pathLst>
              <a:path w="268605" h="364489">
                <a:moveTo>
                  <a:pt x="161544" y="0"/>
                </a:moveTo>
                <a:lnTo>
                  <a:pt x="190714" y="1452"/>
                </a:lnTo>
                <a:lnTo>
                  <a:pt x="216598" y="5905"/>
                </a:lnTo>
                <a:lnTo>
                  <a:pt x="239339" y="13501"/>
                </a:lnTo>
                <a:lnTo>
                  <a:pt x="259079" y="24383"/>
                </a:lnTo>
                <a:lnTo>
                  <a:pt x="233171" y="76200"/>
                </a:lnTo>
                <a:lnTo>
                  <a:pt x="221194" y="67079"/>
                </a:lnTo>
                <a:lnTo>
                  <a:pt x="205930" y="60388"/>
                </a:lnTo>
                <a:lnTo>
                  <a:pt x="187523" y="56268"/>
                </a:lnTo>
                <a:lnTo>
                  <a:pt x="166116" y="54863"/>
                </a:lnTo>
                <a:lnTo>
                  <a:pt x="144399" y="57149"/>
                </a:lnTo>
                <a:lnTo>
                  <a:pt x="107823" y="75437"/>
                </a:lnTo>
                <a:lnTo>
                  <a:pt x="80962" y="111775"/>
                </a:lnTo>
                <a:lnTo>
                  <a:pt x="67246" y="158734"/>
                </a:lnTo>
                <a:lnTo>
                  <a:pt x="65532" y="185928"/>
                </a:lnTo>
                <a:lnTo>
                  <a:pt x="67008" y="212836"/>
                </a:lnTo>
                <a:lnTo>
                  <a:pt x="79676" y="257508"/>
                </a:lnTo>
                <a:lnTo>
                  <a:pt x="105179" y="290726"/>
                </a:lnTo>
                <a:lnTo>
                  <a:pt x="140089" y="307347"/>
                </a:lnTo>
                <a:lnTo>
                  <a:pt x="161544" y="309371"/>
                </a:lnTo>
                <a:lnTo>
                  <a:pt x="184403" y="307085"/>
                </a:lnTo>
                <a:lnTo>
                  <a:pt x="204977" y="300227"/>
                </a:lnTo>
                <a:lnTo>
                  <a:pt x="223266" y="288797"/>
                </a:lnTo>
                <a:lnTo>
                  <a:pt x="239268" y="272796"/>
                </a:lnTo>
                <a:lnTo>
                  <a:pt x="268223" y="324612"/>
                </a:lnTo>
                <a:lnTo>
                  <a:pt x="246745" y="341733"/>
                </a:lnTo>
                <a:lnTo>
                  <a:pt x="220980" y="354139"/>
                </a:lnTo>
                <a:lnTo>
                  <a:pt x="190642" y="361687"/>
                </a:lnTo>
                <a:lnTo>
                  <a:pt x="155448" y="364235"/>
                </a:lnTo>
                <a:lnTo>
                  <a:pt x="120872" y="361330"/>
                </a:lnTo>
                <a:lnTo>
                  <a:pt x="63722" y="337232"/>
                </a:lnTo>
                <a:lnTo>
                  <a:pt x="23145" y="289178"/>
                </a:lnTo>
                <a:lnTo>
                  <a:pt x="2571" y="222884"/>
                </a:lnTo>
                <a:lnTo>
                  <a:pt x="0" y="182879"/>
                </a:lnTo>
                <a:lnTo>
                  <a:pt x="2857" y="145470"/>
                </a:lnTo>
                <a:lnTo>
                  <a:pt x="25717" y="79795"/>
                </a:lnTo>
                <a:lnTo>
                  <a:pt x="70032" y="28932"/>
                </a:lnTo>
                <a:lnTo>
                  <a:pt x="127801" y="3167"/>
                </a:lnTo>
                <a:lnTo>
                  <a:pt x="161544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84732" y="1385317"/>
            <a:ext cx="213360" cy="364490"/>
          </a:xfrm>
          <a:custGeom>
            <a:avLst/>
            <a:gdLst/>
            <a:ahLst/>
            <a:cxnLst/>
            <a:rect l="l" t="t" r="r" b="b"/>
            <a:pathLst>
              <a:path w="213359" h="364489">
                <a:moveTo>
                  <a:pt x="108203" y="0"/>
                </a:moveTo>
                <a:lnTo>
                  <a:pt x="136183" y="1428"/>
                </a:lnTo>
                <a:lnTo>
                  <a:pt x="160591" y="5715"/>
                </a:lnTo>
                <a:lnTo>
                  <a:pt x="181284" y="12858"/>
                </a:lnTo>
                <a:lnTo>
                  <a:pt x="198119" y="22859"/>
                </a:lnTo>
                <a:lnTo>
                  <a:pt x="178308" y="76200"/>
                </a:lnTo>
                <a:lnTo>
                  <a:pt x="161782" y="66198"/>
                </a:lnTo>
                <a:lnTo>
                  <a:pt x="144398" y="59054"/>
                </a:lnTo>
                <a:lnTo>
                  <a:pt x="126444" y="54768"/>
                </a:lnTo>
                <a:lnTo>
                  <a:pt x="108203" y="53339"/>
                </a:lnTo>
                <a:lnTo>
                  <a:pt x="98250" y="53935"/>
                </a:lnTo>
                <a:lnTo>
                  <a:pt x="65722" y="77533"/>
                </a:lnTo>
                <a:lnTo>
                  <a:pt x="62483" y="94487"/>
                </a:lnTo>
                <a:lnTo>
                  <a:pt x="66770" y="109608"/>
                </a:lnTo>
                <a:lnTo>
                  <a:pt x="79628" y="125158"/>
                </a:lnTo>
                <a:lnTo>
                  <a:pt x="101060" y="140993"/>
                </a:lnTo>
                <a:lnTo>
                  <a:pt x="131063" y="156971"/>
                </a:lnTo>
                <a:lnTo>
                  <a:pt x="147065" y="165830"/>
                </a:lnTo>
                <a:lnTo>
                  <a:pt x="181355" y="188975"/>
                </a:lnTo>
                <a:lnTo>
                  <a:pt x="205739" y="222504"/>
                </a:lnTo>
                <a:lnTo>
                  <a:pt x="213359" y="266700"/>
                </a:lnTo>
                <a:lnTo>
                  <a:pt x="211335" y="287297"/>
                </a:lnTo>
                <a:lnTo>
                  <a:pt x="194714" y="322206"/>
                </a:lnTo>
                <a:lnTo>
                  <a:pt x="161258" y="348805"/>
                </a:lnTo>
                <a:lnTo>
                  <a:pt x="115538" y="362521"/>
                </a:lnTo>
                <a:lnTo>
                  <a:pt x="88391" y="364235"/>
                </a:lnTo>
                <a:lnTo>
                  <a:pt x="64722" y="362783"/>
                </a:lnTo>
                <a:lnTo>
                  <a:pt x="41909" y="358330"/>
                </a:lnTo>
                <a:lnTo>
                  <a:pt x="20240" y="350734"/>
                </a:lnTo>
                <a:lnTo>
                  <a:pt x="0" y="339851"/>
                </a:lnTo>
                <a:lnTo>
                  <a:pt x="22859" y="283463"/>
                </a:lnTo>
                <a:lnTo>
                  <a:pt x="41147" y="294584"/>
                </a:lnTo>
                <a:lnTo>
                  <a:pt x="59435" y="302704"/>
                </a:lnTo>
                <a:lnTo>
                  <a:pt x="77723" y="307681"/>
                </a:lnTo>
                <a:lnTo>
                  <a:pt x="96012" y="309371"/>
                </a:lnTo>
                <a:lnTo>
                  <a:pt x="120014" y="306824"/>
                </a:lnTo>
                <a:lnTo>
                  <a:pt x="137159" y="299275"/>
                </a:lnTo>
                <a:lnTo>
                  <a:pt x="147446" y="286869"/>
                </a:lnTo>
                <a:lnTo>
                  <a:pt x="150875" y="269747"/>
                </a:lnTo>
                <a:lnTo>
                  <a:pt x="150042" y="261508"/>
                </a:lnTo>
                <a:lnTo>
                  <a:pt x="130111" y="227933"/>
                </a:lnTo>
                <a:lnTo>
                  <a:pt x="83819" y="199643"/>
                </a:lnTo>
                <a:lnTo>
                  <a:pt x="65841" y="189690"/>
                </a:lnTo>
                <a:lnTo>
                  <a:pt x="30479" y="166116"/>
                </a:lnTo>
                <a:lnTo>
                  <a:pt x="7619" y="134112"/>
                </a:lnTo>
                <a:lnTo>
                  <a:pt x="0" y="94487"/>
                </a:lnTo>
                <a:lnTo>
                  <a:pt x="1976" y="74771"/>
                </a:lnTo>
                <a:lnTo>
                  <a:pt x="30479" y="25908"/>
                </a:lnTo>
                <a:lnTo>
                  <a:pt x="64769" y="6667"/>
                </a:lnTo>
                <a:lnTo>
                  <a:pt x="85343" y="1690"/>
                </a:lnTo>
                <a:lnTo>
                  <a:pt x="10820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6324" y="1383791"/>
            <a:ext cx="609600" cy="365760"/>
          </a:xfrm>
          <a:custGeom>
            <a:avLst/>
            <a:gdLst/>
            <a:ahLst/>
            <a:cxnLst/>
            <a:rect l="l" t="t" r="r" b="b"/>
            <a:pathLst>
              <a:path w="609600" h="365760">
                <a:moveTo>
                  <a:pt x="161543" y="1524"/>
                </a:moveTo>
                <a:lnTo>
                  <a:pt x="190714" y="2976"/>
                </a:lnTo>
                <a:lnTo>
                  <a:pt x="216598" y="7429"/>
                </a:lnTo>
                <a:lnTo>
                  <a:pt x="239339" y="15025"/>
                </a:lnTo>
                <a:lnTo>
                  <a:pt x="259080" y="25908"/>
                </a:lnTo>
                <a:lnTo>
                  <a:pt x="233171" y="77724"/>
                </a:lnTo>
                <a:lnTo>
                  <a:pt x="221194" y="68603"/>
                </a:lnTo>
                <a:lnTo>
                  <a:pt x="205930" y="61912"/>
                </a:lnTo>
                <a:lnTo>
                  <a:pt x="187523" y="57792"/>
                </a:lnTo>
                <a:lnTo>
                  <a:pt x="166115" y="56387"/>
                </a:lnTo>
                <a:lnTo>
                  <a:pt x="144398" y="58673"/>
                </a:lnTo>
                <a:lnTo>
                  <a:pt x="107822" y="76961"/>
                </a:lnTo>
                <a:lnTo>
                  <a:pt x="80962" y="113299"/>
                </a:lnTo>
                <a:lnTo>
                  <a:pt x="67246" y="160258"/>
                </a:lnTo>
                <a:lnTo>
                  <a:pt x="65532" y="187452"/>
                </a:lnTo>
                <a:lnTo>
                  <a:pt x="67008" y="214360"/>
                </a:lnTo>
                <a:lnTo>
                  <a:pt x="79676" y="259032"/>
                </a:lnTo>
                <a:lnTo>
                  <a:pt x="105179" y="292250"/>
                </a:lnTo>
                <a:lnTo>
                  <a:pt x="140088" y="308871"/>
                </a:lnTo>
                <a:lnTo>
                  <a:pt x="161543" y="310895"/>
                </a:lnTo>
                <a:lnTo>
                  <a:pt x="184403" y="308609"/>
                </a:lnTo>
                <a:lnTo>
                  <a:pt x="204978" y="301751"/>
                </a:lnTo>
                <a:lnTo>
                  <a:pt x="223265" y="290322"/>
                </a:lnTo>
                <a:lnTo>
                  <a:pt x="239267" y="274320"/>
                </a:lnTo>
                <a:lnTo>
                  <a:pt x="268224" y="326136"/>
                </a:lnTo>
                <a:lnTo>
                  <a:pt x="246745" y="343257"/>
                </a:lnTo>
                <a:lnTo>
                  <a:pt x="220979" y="355663"/>
                </a:lnTo>
                <a:lnTo>
                  <a:pt x="190642" y="363212"/>
                </a:lnTo>
                <a:lnTo>
                  <a:pt x="155448" y="365759"/>
                </a:lnTo>
                <a:lnTo>
                  <a:pt x="120872" y="362854"/>
                </a:lnTo>
                <a:lnTo>
                  <a:pt x="63722" y="338756"/>
                </a:lnTo>
                <a:lnTo>
                  <a:pt x="23145" y="290702"/>
                </a:lnTo>
                <a:lnTo>
                  <a:pt x="2571" y="224408"/>
                </a:lnTo>
                <a:lnTo>
                  <a:pt x="0" y="184403"/>
                </a:lnTo>
                <a:lnTo>
                  <a:pt x="2857" y="146994"/>
                </a:lnTo>
                <a:lnTo>
                  <a:pt x="25717" y="81319"/>
                </a:lnTo>
                <a:lnTo>
                  <a:pt x="70032" y="30456"/>
                </a:lnTo>
                <a:lnTo>
                  <a:pt x="127801" y="4691"/>
                </a:lnTo>
                <a:lnTo>
                  <a:pt x="161543" y="1524"/>
                </a:lnTo>
                <a:close/>
              </a:path>
              <a:path w="609600" h="365760">
                <a:moveTo>
                  <a:pt x="452628" y="0"/>
                </a:moveTo>
                <a:lnTo>
                  <a:pt x="520446" y="12382"/>
                </a:lnTo>
                <a:lnTo>
                  <a:pt x="569976" y="48767"/>
                </a:lnTo>
                <a:lnTo>
                  <a:pt x="600075" y="104775"/>
                </a:lnTo>
                <a:lnTo>
                  <a:pt x="609600" y="181356"/>
                </a:lnTo>
                <a:lnTo>
                  <a:pt x="607028" y="221384"/>
                </a:lnTo>
                <a:lnTo>
                  <a:pt x="586454" y="288297"/>
                </a:lnTo>
                <a:lnTo>
                  <a:pt x="544710" y="337470"/>
                </a:lnTo>
                <a:lnTo>
                  <a:pt x="484655" y="362616"/>
                </a:lnTo>
                <a:lnTo>
                  <a:pt x="448055" y="365759"/>
                </a:lnTo>
                <a:lnTo>
                  <a:pt x="414647" y="362640"/>
                </a:lnTo>
                <a:lnTo>
                  <a:pt x="360402" y="338113"/>
                </a:lnTo>
                <a:lnTo>
                  <a:pt x="322968" y="289583"/>
                </a:lnTo>
                <a:lnTo>
                  <a:pt x="304061" y="221622"/>
                </a:lnTo>
                <a:lnTo>
                  <a:pt x="301752" y="181356"/>
                </a:lnTo>
                <a:lnTo>
                  <a:pt x="304323" y="145065"/>
                </a:lnTo>
                <a:lnTo>
                  <a:pt x="324897" y="81057"/>
                </a:lnTo>
                <a:lnTo>
                  <a:pt x="365188" y="30218"/>
                </a:lnTo>
                <a:lnTo>
                  <a:pt x="420052" y="3405"/>
                </a:lnTo>
                <a:lnTo>
                  <a:pt x="45262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31327" y="1886203"/>
            <a:ext cx="7945120" cy="4398010"/>
          </a:xfrm>
          <a:prstGeom prst="rect">
            <a:avLst/>
          </a:prstGeom>
        </p:spPr>
        <p:txBody>
          <a:bodyPr vert="horz" wrap="square" lIns="0" tIns="90784" rIns="0" bIns="0" rtlCol="0">
            <a:spAutoFit/>
          </a:bodyPr>
          <a:lstStyle/>
          <a:p>
            <a:pPr marL="291397" indent="-279336">
              <a:spcBef>
                <a:spcPts val="715"/>
              </a:spcBef>
              <a:buClr>
                <a:srgbClr val="B13F9A"/>
              </a:buClr>
              <a:buSzPct val="74358"/>
              <a:buFont typeface="Times New Roman"/>
              <a:buChar char="◉"/>
              <a:tabLst>
                <a:tab pos="292032" algn="l"/>
              </a:tabLst>
            </a:pPr>
            <a:r>
              <a:rPr sz="1900" b="1" spc="14" dirty="0">
                <a:latin typeface="Trebuchet MS"/>
                <a:cs typeface="Trebuchet MS"/>
              </a:rPr>
              <a:t>1.</a:t>
            </a:r>
            <a:r>
              <a:rPr sz="1900" b="1" spc="-20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Definition</a:t>
            </a:r>
            <a:endParaRPr sz="1900" dirty="0">
              <a:latin typeface="Trebuchet MS"/>
              <a:cs typeface="Trebuchet MS"/>
            </a:endParaRPr>
          </a:p>
          <a:p>
            <a:pPr marL="126970" marR="27299">
              <a:lnSpc>
                <a:spcPct val="101600"/>
              </a:lnSpc>
              <a:spcBef>
                <a:spcPts val="589"/>
              </a:spcBef>
            </a:pPr>
            <a:r>
              <a:rPr sz="1900" spc="10" dirty="0">
                <a:latin typeface="Trebuchet MS"/>
                <a:cs typeface="Trebuchet MS"/>
              </a:rPr>
              <a:t>Fibrous</a:t>
            </a:r>
            <a:r>
              <a:rPr sz="1900" spc="3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scaring</a:t>
            </a:r>
            <a:r>
              <a:rPr sz="1900" spc="25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of</a:t>
            </a:r>
            <a:r>
              <a:rPr sz="1900" spc="10" dirty="0">
                <a:latin typeface="Trebuchet MS"/>
                <a:cs typeface="Trebuchet MS"/>
              </a:rPr>
              <a:t> the</a:t>
            </a:r>
            <a:r>
              <a:rPr sz="1900" spc="14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pericardium</a:t>
            </a:r>
            <a:r>
              <a:rPr sz="1900" spc="50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leads</a:t>
            </a:r>
            <a:r>
              <a:rPr sz="1900" spc="20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to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rigidity</a:t>
            </a:r>
            <a:r>
              <a:rPr sz="1900" spc="25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and </a:t>
            </a:r>
            <a:r>
              <a:rPr sz="1900" spc="10" dirty="0">
                <a:latin typeface="Trebuchet MS"/>
                <a:cs typeface="Trebuchet MS"/>
              </a:rPr>
              <a:t>thickening</a:t>
            </a:r>
            <a:r>
              <a:rPr sz="1900" spc="40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of </a:t>
            </a:r>
            <a:r>
              <a:rPr sz="1900" spc="-570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pericardium,</a:t>
            </a:r>
            <a:r>
              <a:rPr sz="1900" spc="45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with</a:t>
            </a:r>
            <a:r>
              <a:rPr sz="1900" spc="30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obliteration</a:t>
            </a:r>
            <a:r>
              <a:rPr sz="1900" spc="30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of</a:t>
            </a:r>
            <a:r>
              <a:rPr sz="1900" spc="4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the</a:t>
            </a:r>
            <a:r>
              <a:rPr sz="1900" spc="3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pericardial</a:t>
            </a:r>
            <a:r>
              <a:rPr sz="1900" spc="3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cavity</a:t>
            </a:r>
            <a:r>
              <a:rPr sz="1900" spc="20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.</a:t>
            </a:r>
            <a:endParaRPr sz="1900" dirty="0">
              <a:latin typeface="Trebuchet MS"/>
              <a:cs typeface="Trebuchet MS"/>
            </a:endParaRPr>
          </a:p>
          <a:p>
            <a:pPr marL="410114" lvl="1" indent="-283779">
              <a:spcBef>
                <a:spcPts val="618"/>
              </a:spcBef>
              <a:buClr>
                <a:srgbClr val="B13F9A"/>
              </a:buClr>
              <a:buSzPct val="74358"/>
              <a:buFont typeface="Times New Roman"/>
              <a:buChar char="◉"/>
              <a:tabLst>
                <a:tab pos="410749" algn="l"/>
              </a:tabLst>
            </a:pPr>
            <a:r>
              <a:rPr sz="1900" spc="14" dirty="0">
                <a:latin typeface="Trebuchet MS"/>
                <a:cs typeface="Trebuchet MS"/>
              </a:rPr>
              <a:t>2.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Pathophysiology</a:t>
            </a:r>
            <a:endParaRPr sz="1900" dirty="0">
              <a:latin typeface="Trebuchet MS"/>
              <a:cs typeface="Trebuchet MS"/>
            </a:endParaRPr>
          </a:p>
          <a:p>
            <a:pPr marL="504707" marR="215850" indent="-378372">
              <a:lnSpc>
                <a:spcPct val="101499"/>
              </a:lnSpc>
              <a:spcBef>
                <a:spcPts val="589"/>
              </a:spcBef>
              <a:buClr>
                <a:srgbClr val="B13F9A"/>
              </a:buClr>
              <a:buSzPct val="74358"/>
              <a:buAutoNum type="alphaLcPeriod"/>
              <a:tabLst>
                <a:tab pos="504707" algn="l"/>
                <a:tab pos="505341" algn="l"/>
              </a:tabLst>
            </a:pPr>
            <a:r>
              <a:rPr sz="1900" spc="14" dirty="0">
                <a:latin typeface="Trebuchet MS"/>
                <a:cs typeface="Trebuchet MS"/>
              </a:rPr>
              <a:t>A</a:t>
            </a:r>
            <a:r>
              <a:rPr sz="1900" spc="-95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fibrotic</a:t>
            </a:r>
            <a:r>
              <a:rPr sz="1900" spc="5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, </a:t>
            </a:r>
            <a:r>
              <a:rPr sz="1900" spc="4" dirty="0">
                <a:latin typeface="Trebuchet MS"/>
                <a:cs typeface="Trebuchet MS"/>
              </a:rPr>
              <a:t>rigid</a:t>
            </a:r>
            <a:r>
              <a:rPr sz="1900" spc="30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pericardium</a:t>
            </a:r>
            <a:r>
              <a:rPr sz="1900" spc="45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restricts</a:t>
            </a:r>
            <a:r>
              <a:rPr sz="1900" spc="60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the</a:t>
            </a:r>
            <a:r>
              <a:rPr sz="1900" spc="3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diastolic</a:t>
            </a:r>
            <a:r>
              <a:rPr sz="1900" spc="14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filling</a:t>
            </a:r>
            <a:r>
              <a:rPr sz="1900" spc="40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of</a:t>
            </a:r>
            <a:r>
              <a:rPr sz="1900" spc="4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the </a:t>
            </a:r>
            <a:r>
              <a:rPr sz="1900" spc="-570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heart</a:t>
            </a:r>
            <a:r>
              <a:rPr sz="1900" spc="2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.</a:t>
            </a:r>
            <a:endParaRPr sz="1900" dirty="0">
              <a:latin typeface="Trebuchet MS"/>
              <a:cs typeface="Trebuchet MS"/>
            </a:endParaRPr>
          </a:p>
          <a:p>
            <a:pPr marL="504707" marR="5080" indent="-378372">
              <a:lnSpc>
                <a:spcPct val="101800"/>
              </a:lnSpc>
              <a:spcBef>
                <a:spcPts val="585"/>
              </a:spcBef>
              <a:buClr>
                <a:srgbClr val="B13F9A"/>
              </a:buClr>
              <a:buSzPct val="74358"/>
              <a:buAutoNum type="alphaLcPeriod"/>
              <a:tabLst>
                <a:tab pos="504707" algn="l"/>
                <a:tab pos="505341" algn="l"/>
              </a:tabLst>
            </a:pPr>
            <a:r>
              <a:rPr sz="1900" spc="10" dirty="0">
                <a:latin typeface="Trebuchet MS"/>
                <a:cs typeface="Trebuchet MS"/>
              </a:rPr>
              <a:t>Constrictive</a:t>
            </a:r>
            <a:r>
              <a:rPr sz="1900" spc="55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pericarditis</a:t>
            </a:r>
            <a:r>
              <a:rPr sz="1900" spc="6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is</a:t>
            </a:r>
            <a:r>
              <a:rPr sz="1900" spc="20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characterized</a:t>
            </a:r>
            <a:r>
              <a:rPr sz="1900" spc="75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by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compromised </a:t>
            </a:r>
            <a:r>
              <a:rPr sz="1900" spc="10" dirty="0">
                <a:latin typeface="Trebuchet MS"/>
                <a:cs typeface="Trebuchet MS"/>
              </a:rPr>
              <a:t>cardiac </a:t>
            </a:r>
            <a:r>
              <a:rPr sz="1900" spc="-570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function</a:t>
            </a:r>
            <a:r>
              <a:rPr sz="1900" spc="3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caused</a:t>
            </a:r>
            <a:r>
              <a:rPr sz="1900" spc="14" dirty="0">
                <a:latin typeface="Trebuchet MS"/>
                <a:cs typeface="Trebuchet MS"/>
              </a:rPr>
              <a:t> by</a:t>
            </a:r>
            <a:r>
              <a:rPr sz="1900" spc="25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a</a:t>
            </a:r>
            <a:r>
              <a:rPr sz="1900" spc="20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thickened,</a:t>
            </a:r>
            <a:r>
              <a:rPr sz="1900" spc="75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rigid,</a:t>
            </a:r>
            <a:r>
              <a:rPr sz="1900" spc="5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and</a:t>
            </a:r>
            <a:r>
              <a:rPr sz="1900" spc="14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fibrous</a:t>
            </a:r>
            <a:r>
              <a:rPr sz="1900" spc="20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pericardium </a:t>
            </a:r>
            <a:r>
              <a:rPr sz="1900" spc="14" dirty="0">
                <a:latin typeface="Trebuchet MS"/>
                <a:cs typeface="Trebuchet MS"/>
              </a:rPr>
              <a:t> secondary to</a:t>
            </a:r>
            <a:r>
              <a:rPr sz="1900" spc="10" dirty="0">
                <a:latin typeface="Trebuchet MS"/>
                <a:cs typeface="Trebuchet MS"/>
              </a:rPr>
              <a:t> acute</a:t>
            </a:r>
            <a:r>
              <a:rPr sz="1900" spc="35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pericarditis.</a:t>
            </a:r>
            <a:endParaRPr sz="1900" dirty="0">
              <a:latin typeface="Trebuchet MS"/>
              <a:cs typeface="Trebuchet MS"/>
            </a:endParaRPr>
          </a:p>
          <a:p>
            <a:pPr marL="504707" marR="2232138" indent="-378372">
              <a:lnSpc>
                <a:spcPct val="101699"/>
              </a:lnSpc>
              <a:spcBef>
                <a:spcPts val="570"/>
              </a:spcBef>
              <a:buClr>
                <a:srgbClr val="B13F9A"/>
              </a:buClr>
              <a:buSzPct val="74358"/>
              <a:buAutoNum type="alphaLcPeriod"/>
              <a:tabLst>
                <a:tab pos="504707" algn="l"/>
                <a:tab pos="505341" algn="l"/>
              </a:tabLst>
            </a:pPr>
            <a:r>
              <a:rPr sz="1900" spc="14" dirty="0">
                <a:latin typeface="Trebuchet MS"/>
                <a:cs typeface="Trebuchet MS"/>
              </a:rPr>
              <a:t>The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rigid</a:t>
            </a:r>
            <a:r>
              <a:rPr sz="1900" spc="10" dirty="0">
                <a:latin typeface="Trebuchet MS"/>
                <a:cs typeface="Trebuchet MS"/>
              </a:rPr>
              <a:t> thickened</a:t>
            </a:r>
            <a:r>
              <a:rPr sz="1900" spc="50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pericardium</a:t>
            </a:r>
            <a:r>
              <a:rPr sz="1900" spc="45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limits</a:t>
            </a:r>
            <a:r>
              <a:rPr sz="1900" spc="3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the </a:t>
            </a:r>
            <a:r>
              <a:rPr sz="1900" spc="14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ventricular</a:t>
            </a:r>
            <a:r>
              <a:rPr sz="1900" spc="20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filling</a:t>
            </a:r>
            <a:r>
              <a:rPr sz="1900" spc="40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as</a:t>
            </a:r>
            <a:r>
              <a:rPr sz="1900" spc="10" dirty="0">
                <a:latin typeface="Trebuchet MS"/>
                <a:cs typeface="Trebuchet MS"/>
              </a:rPr>
              <a:t> the</a:t>
            </a:r>
            <a:r>
              <a:rPr sz="1900" spc="35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elastic</a:t>
            </a:r>
            <a:r>
              <a:rPr sz="1900" spc="3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limit</a:t>
            </a:r>
            <a:r>
              <a:rPr sz="1900" spc="4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of</a:t>
            </a:r>
            <a:r>
              <a:rPr sz="1900" spc="4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the </a:t>
            </a:r>
            <a:r>
              <a:rPr sz="1900" spc="14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diseased</a:t>
            </a:r>
            <a:r>
              <a:rPr sz="1900" spc="4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pericardium</a:t>
            </a:r>
            <a:r>
              <a:rPr sz="1900" spc="4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is</a:t>
            </a:r>
            <a:r>
              <a:rPr sz="1900" spc="3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much lesser</a:t>
            </a:r>
            <a:r>
              <a:rPr sz="1900" spc="2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than that </a:t>
            </a:r>
            <a:r>
              <a:rPr sz="1900" spc="-570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of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a </a:t>
            </a:r>
            <a:r>
              <a:rPr sz="1900" spc="10" dirty="0">
                <a:latin typeface="Trebuchet MS"/>
                <a:cs typeface="Trebuchet MS"/>
              </a:rPr>
              <a:t>normal</a:t>
            </a:r>
            <a:r>
              <a:rPr sz="1900" spc="14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pericardium.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82578" y="6796510"/>
            <a:ext cx="178435" cy="18745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100"/>
              </a:spcBef>
            </a:pPr>
            <a:r>
              <a:rPr sz="1100" spc="-10" dirty="0">
                <a:solidFill>
                  <a:srgbClr val="B13F9A"/>
                </a:solidFill>
                <a:latin typeface="Trebuchet MS"/>
                <a:cs typeface="Trebuchet MS"/>
              </a:rPr>
              <a:t>1</a:t>
            </a:r>
            <a:r>
              <a:rPr sz="1100" dirty="0">
                <a:solidFill>
                  <a:srgbClr val="B13F9A"/>
                </a:solidFill>
                <a:latin typeface="Trebuchet MS"/>
                <a:cs typeface="Trebuchet MS"/>
              </a:rPr>
              <a:t>3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53" name="object 5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118860" y="4966474"/>
            <a:ext cx="3154680" cy="2031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9976" y="1638302"/>
            <a:ext cx="609600" cy="364490"/>
            <a:chOff x="569976" y="1638300"/>
            <a:chExt cx="609600" cy="364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976" y="1638300"/>
              <a:ext cx="268223" cy="3642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727" y="1639316"/>
              <a:ext cx="307847" cy="36322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8383" y="1639316"/>
            <a:ext cx="213360" cy="3632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42032" y="1638302"/>
            <a:ext cx="268224" cy="36423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027676" y="1638302"/>
            <a:ext cx="593090" cy="364490"/>
            <a:chOff x="5027676" y="1638300"/>
            <a:chExt cx="593090" cy="36449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7676" y="1638300"/>
              <a:ext cx="268223" cy="3642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2664" y="1638300"/>
              <a:ext cx="307848" cy="35813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36666" y="1639316"/>
            <a:ext cx="213359" cy="36322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19885" y="1640841"/>
            <a:ext cx="271271" cy="3556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05529" y="1640841"/>
            <a:ext cx="271272" cy="3556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58611" y="1640841"/>
            <a:ext cx="271271" cy="3556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35553" y="1641348"/>
            <a:ext cx="233173" cy="35509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60364" y="1641348"/>
            <a:ext cx="260603" cy="35509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35963" y="1642872"/>
            <a:ext cx="256032" cy="35814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86129" y="1642872"/>
            <a:ext cx="292608" cy="35356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21638" y="1642872"/>
            <a:ext cx="64007" cy="353568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2828545" y="1642872"/>
            <a:ext cx="1003300" cy="358140"/>
            <a:chOff x="2828543" y="1642872"/>
            <a:chExt cx="1003300" cy="358140"/>
          </a:xfrm>
        </p:grpSpPr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28543" y="1642872"/>
              <a:ext cx="292608" cy="3535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62299" y="1642872"/>
              <a:ext cx="64008" cy="3535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64407" y="1642872"/>
              <a:ext cx="304800" cy="3581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05783" y="1642872"/>
              <a:ext cx="225551" cy="353568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325111" y="1642872"/>
            <a:ext cx="225552" cy="35356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907279" y="1642872"/>
            <a:ext cx="64007" cy="353568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6277355" y="1642872"/>
            <a:ext cx="502920" cy="353695"/>
            <a:chOff x="6277355" y="1642872"/>
            <a:chExt cx="502920" cy="353695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77355" y="1642872"/>
              <a:ext cx="64008" cy="35356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82511" y="1642872"/>
              <a:ext cx="292607" cy="3535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16267" y="1642872"/>
              <a:ext cx="64008" cy="353568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5422394" y="1746506"/>
            <a:ext cx="85725" cy="129539"/>
          </a:xfrm>
          <a:custGeom>
            <a:avLst/>
            <a:gdLst/>
            <a:ahLst/>
            <a:cxnLst/>
            <a:rect l="l" t="t" r="r" b="b"/>
            <a:pathLst>
              <a:path w="85725" h="129539">
                <a:moveTo>
                  <a:pt x="42671" y="0"/>
                </a:moveTo>
                <a:lnTo>
                  <a:pt x="0" y="129540"/>
                </a:lnTo>
                <a:lnTo>
                  <a:pt x="85343" y="129540"/>
                </a:lnTo>
                <a:lnTo>
                  <a:pt x="4267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020468" y="1693832"/>
            <a:ext cx="138874" cy="24860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095656" y="1693830"/>
            <a:ext cx="111442" cy="12058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720239" y="1693830"/>
            <a:ext cx="106871" cy="10534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667155" y="1693830"/>
            <a:ext cx="106871" cy="10534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181512" y="1693830"/>
            <a:ext cx="106871" cy="105346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935736" y="1691639"/>
            <a:ext cx="178435" cy="254635"/>
          </a:xfrm>
          <a:custGeom>
            <a:avLst/>
            <a:gdLst/>
            <a:ahLst/>
            <a:cxnLst/>
            <a:rect l="l" t="t" r="r" b="b"/>
            <a:pathLst>
              <a:path w="178434" h="254635">
                <a:moveTo>
                  <a:pt x="86868" y="0"/>
                </a:moveTo>
                <a:lnTo>
                  <a:pt x="35433" y="19931"/>
                </a:lnTo>
                <a:lnTo>
                  <a:pt x="12858" y="52744"/>
                </a:lnTo>
                <a:lnTo>
                  <a:pt x="1428" y="97845"/>
                </a:lnTo>
                <a:lnTo>
                  <a:pt x="0" y="124967"/>
                </a:lnTo>
                <a:lnTo>
                  <a:pt x="1404" y="154114"/>
                </a:lnTo>
                <a:lnTo>
                  <a:pt x="12215" y="202120"/>
                </a:lnTo>
                <a:lnTo>
                  <a:pt x="33004" y="235862"/>
                </a:lnTo>
                <a:lnTo>
                  <a:pt x="82295" y="254508"/>
                </a:lnTo>
                <a:lnTo>
                  <a:pt x="104632" y="252483"/>
                </a:lnTo>
                <a:lnTo>
                  <a:pt x="140160" y="235862"/>
                </a:lnTo>
                <a:lnTo>
                  <a:pt x="164806" y="202977"/>
                </a:lnTo>
                <a:lnTo>
                  <a:pt x="176855" y="154971"/>
                </a:lnTo>
                <a:lnTo>
                  <a:pt x="178308" y="124967"/>
                </a:lnTo>
                <a:lnTo>
                  <a:pt x="172593" y="70723"/>
                </a:lnTo>
                <a:lnTo>
                  <a:pt x="155448" y="31622"/>
                </a:lnTo>
                <a:lnTo>
                  <a:pt x="126873" y="7953"/>
                </a:lnTo>
                <a:lnTo>
                  <a:pt x="8686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77355" y="1642872"/>
            <a:ext cx="502920" cy="353695"/>
          </a:xfrm>
          <a:custGeom>
            <a:avLst/>
            <a:gdLst/>
            <a:ahLst/>
            <a:cxnLst/>
            <a:rect l="l" t="t" r="r" b="b"/>
            <a:pathLst>
              <a:path w="502920" h="353694">
                <a:moveTo>
                  <a:pt x="438912" y="0"/>
                </a:moveTo>
                <a:lnTo>
                  <a:pt x="502920" y="0"/>
                </a:lnTo>
                <a:lnTo>
                  <a:pt x="502920" y="353568"/>
                </a:lnTo>
                <a:lnTo>
                  <a:pt x="438912" y="353568"/>
                </a:lnTo>
                <a:lnTo>
                  <a:pt x="438912" y="0"/>
                </a:lnTo>
                <a:close/>
              </a:path>
              <a:path w="502920" h="353694">
                <a:moveTo>
                  <a:pt x="105156" y="0"/>
                </a:moveTo>
                <a:lnTo>
                  <a:pt x="397764" y="0"/>
                </a:lnTo>
                <a:lnTo>
                  <a:pt x="397764" y="56387"/>
                </a:lnTo>
                <a:lnTo>
                  <a:pt x="280416" y="56387"/>
                </a:lnTo>
                <a:lnTo>
                  <a:pt x="280416" y="353568"/>
                </a:lnTo>
                <a:lnTo>
                  <a:pt x="217932" y="353568"/>
                </a:lnTo>
                <a:lnTo>
                  <a:pt x="217932" y="56387"/>
                </a:lnTo>
                <a:lnTo>
                  <a:pt x="105156" y="56387"/>
                </a:lnTo>
                <a:lnTo>
                  <a:pt x="105156" y="0"/>
                </a:lnTo>
                <a:close/>
              </a:path>
              <a:path w="502920" h="353694">
                <a:moveTo>
                  <a:pt x="0" y="0"/>
                </a:moveTo>
                <a:lnTo>
                  <a:pt x="64008" y="0"/>
                </a:lnTo>
                <a:lnTo>
                  <a:pt x="64008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07281" y="1642872"/>
            <a:ext cx="64136" cy="353695"/>
          </a:xfrm>
          <a:custGeom>
            <a:avLst/>
            <a:gdLst/>
            <a:ahLst/>
            <a:cxnLst/>
            <a:rect l="l" t="t" r="r" b="b"/>
            <a:pathLst>
              <a:path w="64135" h="353694">
                <a:moveTo>
                  <a:pt x="0" y="0"/>
                </a:moveTo>
                <a:lnTo>
                  <a:pt x="64007" y="0"/>
                </a:lnTo>
                <a:lnTo>
                  <a:pt x="64007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25111" y="1642872"/>
            <a:ext cx="226060" cy="353695"/>
          </a:xfrm>
          <a:custGeom>
            <a:avLst/>
            <a:gdLst/>
            <a:ahLst/>
            <a:cxnLst/>
            <a:rect l="l" t="t" r="r" b="b"/>
            <a:pathLst>
              <a:path w="226060" h="353694">
                <a:moveTo>
                  <a:pt x="0" y="0"/>
                </a:moveTo>
                <a:lnTo>
                  <a:pt x="225552" y="0"/>
                </a:lnTo>
                <a:lnTo>
                  <a:pt x="225552" y="56387"/>
                </a:lnTo>
                <a:lnTo>
                  <a:pt x="62484" y="56387"/>
                </a:lnTo>
                <a:lnTo>
                  <a:pt x="62484" y="138683"/>
                </a:lnTo>
                <a:lnTo>
                  <a:pt x="178308" y="138683"/>
                </a:lnTo>
                <a:lnTo>
                  <a:pt x="178308" y="192024"/>
                </a:lnTo>
                <a:lnTo>
                  <a:pt x="62484" y="192024"/>
                </a:lnTo>
                <a:lnTo>
                  <a:pt x="62484" y="297179"/>
                </a:lnTo>
                <a:lnTo>
                  <a:pt x="222504" y="297179"/>
                </a:lnTo>
                <a:lnTo>
                  <a:pt x="222504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28545" y="1642872"/>
            <a:ext cx="1003300" cy="358140"/>
          </a:xfrm>
          <a:custGeom>
            <a:avLst/>
            <a:gdLst/>
            <a:ahLst/>
            <a:cxnLst/>
            <a:rect l="l" t="t" r="r" b="b"/>
            <a:pathLst>
              <a:path w="1003300" h="358139">
                <a:moveTo>
                  <a:pt x="777240" y="0"/>
                </a:moveTo>
                <a:lnTo>
                  <a:pt x="1002791" y="0"/>
                </a:lnTo>
                <a:lnTo>
                  <a:pt x="1002791" y="56387"/>
                </a:lnTo>
                <a:lnTo>
                  <a:pt x="839724" y="56387"/>
                </a:lnTo>
                <a:lnTo>
                  <a:pt x="839724" y="138683"/>
                </a:lnTo>
                <a:lnTo>
                  <a:pt x="955548" y="138683"/>
                </a:lnTo>
                <a:lnTo>
                  <a:pt x="955548" y="192024"/>
                </a:lnTo>
                <a:lnTo>
                  <a:pt x="839724" y="192024"/>
                </a:lnTo>
                <a:lnTo>
                  <a:pt x="839724" y="297179"/>
                </a:lnTo>
                <a:lnTo>
                  <a:pt x="999744" y="297179"/>
                </a:lnTo>
                <a:lnTo>
                  <a:pt x="999744" y="353568"/>
                </a:lnTo>
                <a:lnTo>
                  <a:pt x="777240" y="353568"/>
                </a:lnTo>
                <a:lnTo>
                  <a:pt x="777240" y="0"/>
                </a:lnTo>
                <a:close/>
              </a:path>
              <a:path w="1003300" h="358139">
                <a:moveTo>
                  <a:pt x="435864" y="0"/>
                </a:moveTo>
                <a:lnTo>
                  <a:pt x="504444" y="0"/>
                </a:lnTo>
                <a:lnTo>
                  <a:pt x="586740" y="239268"/>
                </a:lnTo>
                <a:lnTo>
                  <a:pt x="672083" y="0"/>
                </a:lnTo>
                <a:lnTo>
                  <a:pt x="740664" y="0"/>
                </a:lnTo>
                <a:lnTo>
                  <a:pt x="601980" y="358140"/>
                </a:lnTo>
                <a:lnTo>
                  <a:pt x="566928" y="358140"/>
                </a:lnTo>
                <a:lnTo>
                  <a:pt x="435864" y="0"/>
                </a:lnTo>
                <a:close/>
              </a:path>
              <a:path w="1003300" h="358139">
                <a:moveTo>
                  <a:pt x="333756" y="0"/>
                </a:moveTo>
                <a:lnTo>
                  <a:pt x="397764" y="0"/>
                </a:lnTo>
                <a:lnTo>
                  <a:pt x="397764" y="353568"/>
                </a:lnTo>
                <a:lnTo>
                  <a:pt x="333756" y="353568"/>
                </a:lnTo>
                <a:lnTo>
                  <a:pt x="333756" y="0"/>
                </a:lnTo>
                <a:close/>
              </a:path>
              <a:path w="1003300" h="358139">
                <a:moveTo>
                  <a:pt x="0" y="0"/>
                </a:moveTo>
                <a:lnTo>
                  <a:pt x="292608" y="0"/>
                </a:lnTo>
                <a:lnTo>
                  <a:pt x="292608" y="56387"/>
                </a:lnTo>
                <a:lnTo>
                  <a:pt x="175259" y="56387"/>
                </a:lnTo>
                <a:lnTo>
                  <a:pt x="175259" y="353568"/>
                </a:lnTo>
                <a:lnTo>
                  <a:pt x="112775" y="353568"/>
                </a:lnTo>
                <a:lnTo>
                  <a:pt x="112775" y="56387"/>
                </a:lnTo>
                <a:lnTo>
                  <a:pt x="0" y="5638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21637" y="1642872"/>
            <a:ext cx="64136" cy="353695"/>
          </a:xfrm>
          <a:custGeom>
            <a:avLst/>
            <a:gdLst/>
            <a:ahLst/>
            <a:cxnLst/>
            <a:rect l="l" t="t" r="r" b="b"/>
            <a:pathLst>
              <a:path w="64135" h="353694">
                <a:moveTo>
                  <a:pt x="0" y="0"/>
                </a:moveTo>
                <a:lnTo>
                  <a:pt x="64007" y="0"/>
                </a:lnTo>
                <a:lnTo>
                  <a:pt x="64007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86129" y="1642872"/>
            <a:ext cx="292735" cy="353695"/>
          </a:xfrm>
          <a:custGeom>
            <a:avLst/>
            <a:gdLst/>
            <a:ahLst/>
            <a:cxnLst/>
            <a:rect l="l" t="t" r="r" b="b"/>
            <a:pathLst>
              <a:path w="292735" h="353694">
                <a:moveTo>
                  <a:pt x="0" y="0"/>
                </a:moveTo>
                <a:lnTo>
                  <a:pt x="292608" y="0"/>
                </a:lnTo>
                <a:lnTo>
                  <a:pt x="292608" y="56387"/>
                </a:lnTo>
                <a:lnTo>
                  <a:pt x="175259" y="56387"/>
                </a:lnTo>
                <a:lnTo>
                  <a:pt x="175259" y="353568"/>
                </a:lnTo>
                <a:lnTo>
                  <a:pt x="112775" y="353568"/>
                </a:lnTo>
                <a:lnTo>
                  <a:pt x="112775" y="56387"/>
                </a:lnTo>
                <a:lnTo>
                  <a:pt x="0" y="5638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35963" y="1642872"/>
            <a:ext cx="256540" cy="358140"/>
          </a:xfrm>
          <a:custGeom>
            <a:avLst/>
            <a:gdLst/>
            <a:ahLst/>
            <a:cxnLst/>
            <a:rect l="l" t="t" r="r" b="b"/>
            <a:pathLst>
              <a:path w="256540" h="358139">
                <a:moveTo>
                  <a:pt x="0" y="0"/>
                </a:moveTo>
                <a:lnTo>
                  <a:pt x="28956" y="0"/>
                </a:lnTo>
                <a:lnTo>
                  <a:pt x="196595" y="213360"/>
                </a:lnTo>
                <a:lnTo>
                  <a:pt x="196595" y="0"/>
                </a:lnTo>
                <a:lnTo>
                  <a:pt x="256032" y="0"/>
                </a:lnTo>
                <a:lnTo>
                  <a:pt x="256032" y="358140"/>
                </a:lnTo>
                <a:lnTo>
                  <a:pt x="231648" y="358140"/>
                </a:lnTo>
                <a:lnTo>
                  <a:pt x="59436" y="134112"/>
                </a:lnTo>
                <a:lnTo>
                  <a:pt x="59436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60366" y="1639826"/>
            <a:ext cx="260985" cy="356870"/>
          </a:xfrm>
          <a:custGeom>
            <a:avLst/>
            <a:gdLst/>
            <a:ahLst/>
            <a:cxnLst/>
            <a:rect l="l" t="t" r="r" b="b"/>
            <a:pathLst>
              <a:path w="260985" h="356869">
                <a:moveTo>
                  <a:pt x="94487" y="0"/>
                </a:moveTo>
                <a:lnTo>
                  <a:pt x="162877" y="11429"/>
                </a:lnTo>
                <a:lnTo>
                  <a:pt x="216407" y="45720"/>
                </a:lnTo>
                <a:lnTo>
                  <a:pt x="249935" y="98488"/>
                </a:lnTo>
                <a:lnTo>
                  <a:pt x="260603" y="166116"/>
                </a:lnTo>
                <a:lnTo>
                  <a:pt x="256871" y="216496"/>
                </a:lnTo>
                <a:lnTo>
                  <a:pt x="245674" y="259199"/>
                </a:lnTo>
                <a:lnTo>
                  <a:pt x="227013" y="294198"/>
                </a:lnTo>
                <a:lnTo>
                  <a:pt x="167297" y="340976"/>
                </a:lnTo>
                <a:lnTo>
                  <a:pt x="126242" y="352701"/>
                </a:lnTo>
                <a:lnTo>
                  <a:pt x="77723" y="356616"/>
                </a:lnTo>
                <a:lnTo>
                  <a:pt x="0" y="356616"/>
                </a:lnTo>
                <a:lnTo>
                  <a:pt x="0" y="3047"/>
                </a:lnTo>
                <a:lnTo>
                  <a:pt x="33408" y="1928"/>
                </a:lnTo>
                <a:lnTo>
                  <a:pt x="60388" y="952"/>
                </a:lnTo>
                <a:lnTo>
                  <a:pt x="80795" y="261"/>
                </a:lnTo>
                <a:lnTo>
                  <a:pt x="94487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5554" y="1639826"/>
            <a:ext cx="233679" cy="356870"/>
          </a:xfrm>
          <a:custGeom>
            <a:avLst/>
            <a:gdLst/>
            <a:ahLst/>
            <a:cxnLst/>
            <a:rect l="l" t="t" r="r" b="b"/>
            <a:pathLst>
              <a:path w="233679" h="356869">
                <a:moveTo>
                  <a:pt x="73151" y="0"/>
                </a:moveTo>
                <a:lnTo>
                  <a:pt x="111704" y="1690"/>
                </a:lnTo>
                <a:lnTo>
                  <a:pt x="172807" y="14787"/>
                </a:lnTo>
                <a:lnTo>
                  <a:pt x="211955" y="41100"/>
                </a:lnTo>
                <a:lnTo>
                  <a:pt x="230862" y="81200"/>
                </a:lnTo>
                <a:lnTo>
                  <a:pt x="233172" y="106679"/>
                </a:lnTo>
                <a:lnTo>
                  <a:pt x="227490" y="150376"/>
                </a:lnTo>
                <a:lnTo>
                  <a:pt x="210397" y="184489"/>
                </a:lnTo>
                <a:lnTo>
                  <a:pt x="181819" y="208946"/>
                </a:lnTo>
                <a:lnTo>
                  <a:pt x="141683" y="223674"/>
                </a:lnTo>
                <a:lnTo>
                  <a:pt x="89916" y="228600"/>
                </a:lnTo>
                <a:lnTo>
                  <a:pt x="84772" y="228361"/>
                </a:lnTo>
                <a:lnTo>
                  <a:pt x="78486" y="227837"/>
                </a:lnTo>
                <a:lnTo>
                  <a:pt x="71056" y="227314"/>
                </a:lnTo>
                <a:lnTo>
                  <a:pt x="62483" y="227075"/>
                </a:lnTo>
                <a:lnTo>
                  <a:pt x="62483" y="356616"/>
                </a:lnTo>
                <a:lnTo>
                  <a:pt x="0" y="356616"/>
                </a:lnTo>
                <a:lnTo>
                  <a:pt x="0" y="3047"/>
                </a:lnTo>
                <a:lnTo>
                  <a:pt x="27717" y="1928"/>
                </a:lnTo>
                <a:lnTo>
                  <a:pt x="49149" y="952"/>
                </a:lnTo>
                <a:lnTo>
                  <a:pt x="64293" y="261"/>
                </a:lnTo>
                <a:lnTo>
                  <a:pt x="7315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58613" y="1639826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79" h="356869">
                <a:moveTo>
                  <a:pt x="97535" y="0"/>
                </a:moveTo>
                <a:lnTo>
                  <a:pt x="156424" y="6334"/>
                </a:lnTo>
                <a:lnTo>
                  <a:pt x="198310" y="25526"/>
                </a:lnTo>
                <a:lnTo>
                  <a:pt x="223337" y="57864"/>
                </a:lnTo>
                <a:lnTo>
                  <a:pt x="231648" y="103631"/>
                </a:lnTo>
                <a:lnTo>
                  <a:pt x="230505" y="119086"/>
                </a:lnTo>
                <a:lnTo>
                  <a:pt x="213359" y="160020"/>
                </a:lnTo>
                <a:lnTo>
                  <a:pt x="180141" y="190880"/>
                </a:lnTo>
                <a:lnTo>
                  <a:pt x="166116" y="196595"/>
                </a:lnTo>
                <a:lnTo>
                  <a:pt x="271271" y="356616"/>
                </a:lnTo>
                <a:lnTo>
                  <a:pt x="198119" y="356616"/>
                </a:lnTo>
                <a:lnTo>
                  <a:pt x="103632" y="210312"/>
                </a:lnTo>
                <a:lnTo>
                  <a:pt x="96154" y="210288"/>
                </a:lnTo>
                <a:lnTo>
                  <a:pt x="87248" y="210121"/>
                </a:lnTo>
                <a:lnTo>
                  <a:pt x="76628" y="209669"/>
                </a:lnTo>
                <a:lnTo>
                  <a:pt x="64007" y="208787"/>
                </a:lnTo>
                <a:lnTo>
                  <a:pt x="64007" y="356616"/>
                </a:lnTo>
                <a:lnTo>
                  <a:pt x="0" y="356616"/>
                </a:lnTo>
                <a:lnTo>
                  <a:pt x="0" y="3047"/>
                </a:lnTo>
                <a:lnTo>
                  <a:pt x="4262" y="3024"/>
                </a:lnTo>
                <a:lnTo>
                  <a:pt x="12382" y="2857"/>
                </a:lnTo>
                <a:lnTo>
                  <a:pt x="24217" y="2405"/>
                </a:lnTo>
                <a:lnTo>
                  <a:pt x="39623" y="1524"/>
                </a:lnTo>
                <a:lnTo>
                  <a:pt x="56816" y="642"/>
                </a:lnTo>
                <a:lnTo>
                  <a:pt x="72008" y="190"/>
                </a:lnTo>
                <a:lnTo>
                  <a:pt x="85486" y="23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05529" y="1639826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79" h="356869">
                <a:moveTo>
                  <a:pt x="97536" y="0"/>
                </a:moveTo>
                <a:lnTo>
                  <a:pt x="156424" y="6334"/>
                </a:lnTo>
                <a:lnTo>
                  <a:pt x="198310" y="25526"/>
                </a:lnTo>
                <a:lnTo>
                  <a:pt x="223337" y="57864"/>
                </a:lnTo>
                <a:lnTo>
                  <a:pt x="231648" y="103631"/>
                </a:lnTo>
                <a:lnTo>
                  <a:pt x="230505" y="119086"/>
                </a:lnTo>
                <a:lnTo>
                  <a:pt x="213360" y="160020"/>
                </a:lnTo>
                <a:lnTo>
                  <a:pt x="180141" y="190880"/>
                </a:lnTo>
                <a:lnTo>
                  <a:pt x="166116" y="196595"/>
                </a:lnTo>
                <a:lnTo>
                  <a:pt x="271272" y="356616"/>
                </a:lnTo>
                <a:lnTo>
                  <a:pt x="198120" y="356616"/>
                </a:lnTo>
                <a:lnTo>
                  <a:pt x="103632" y="210312"/>
                </a:lnTo>
                <a:lnTo>
                  <a:pt x="96154" y="210288"/>
                </a:lnTo>
                <a:lnTo>
                  <a:pt x="87249" y="210121"/>
                </a:lnTo>
                <a:lnTo>
                  <a:pt x="76628" y="209669"/>
                </a:lnTo>
                <a:lnTo>
                  <a:pt x="64008" y="208787"/>
                </a:lnTo>
                <a:lnTo>
                  <a:pt x="64008" y="356616"/>
                </a:lnTo>
                <a:lnTo>
                  <a:pt x="0" y="356616"/>
                </a:lnTo>
                <a:lnTo>
                  <a:pt x="0" y="3047"/>
                </a:lnTo>
                <a:lnTo>
                  <a:pt x="4262" y="3024"/>
                </a:lnTo>
                <a:lnTo>
                  <a:pt x="12382" y="2857"/>
                </a:lnTo>
                <a:lnTo>
                  <a:pt x="24217" y="2405"/>
                </a:lnTo>
                <a:lnTo>
                  <a:pt x="39624" y="1524"/>
                </a:lnTo>
                <a:lnTo>
                  <a:pt x="56816" y="642"/>
                </a:lnTo>
                <a:lnTo>
                  <a:pt x="72009" y="190"/>
                </a:lnTo>
                <a:lnTo>
                  <a:pt x="85487" y="23"/>
                </a:lnTo>
                <a:lnTo>
                  <a:pt x="97536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19883" y="1639826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80" h="356869">
                <a:moveTo>
                  <a:pt x="97536" y="0"/>
                </a:moveTo>
                <a:lnTo>
                  <a:pt x="156424" y="6334"/>
                </a:lnTo>
                <a:lnTo>
                  <a:pt x="198310" y="25526"/>
                </a:lnTo>
                <a:lnTo>
                  <a:pt x="223337" y="57864"/>
                </a:lnTo>
                <a:lnTo>
                  <a:pt x="231648" y="103631"/>
                </a:lnTo>
                <a:lnTo>
                  <a:pt x="230505" y="119086"/>
                </a:lnTo>
                <a:lnTo>
                  <a:pt x="213360" y="160020"/>
                </a:lnTo>
                <a:lnTo>
                  <a:pt x="180141" y="190880"/>
                </a:lnTo>
                <a:lnTo>
                  <a:pt x="166116" y="196595"/>
                </a:lnTo>
                <a:lnTo>
                  <a:pt x="271271" y="356616"/>
                </a:lnTo>
                <a:lnTo>
                  <a:pt x="198120" y="356616"/>
                </a:lnTo>
                <a:lnTo>
                  <a:pt x="103632" y="210312"/>
                </a:lnTo>
                <a:lnTo>
                  <a:pt x="96154" y="210288"/>
                </a:lnTo>
                <a:lnTo>
                  <a:pt x="87248" y="210121"/>
                </a:lnTo>
                <a:lnTo>
                  <a:pt x="76628" y="209669"/>
                </a:lnTo>
                <a:lnTo>
                  <a:pt x="64008" y="208787"/>
                </a:lnTo>
                <a:lnTo>
                  <a:pt x="64008" y="356616"/>
                </a:lnTo>
                <a:lnTo>
                  <a:pt x="0" y="356616"/>
                </a:lnTo>
                <a:lnTo>
                  <a:pt x="0" y="3047"/>
                </a:lnTo>
                <a:lnTo>
                  <a:pt x="4262" y="3024"/>
                </a:lnTo>
                <a:lnTo>
                  <a:pt x="12382" y="2857"/>
                </a:lnTo>
                <a:lnTo>
                  <a:pt x="24217" y="2405"/>
                </a:lnTo>
                <a:lnTo>
                  <a:pt x="39624" y="1524"/>
                </a:lnTo>
                <a:lnTo>
                  <a:pt x="56816" y="642"/>
                </a:lnTo>
                <a:lnTo>
                  <a:pt x="72009" y="190"/>
                </a:lnTo>
                <a:lnTo>
                  <a:pt x="85486" y="23"/>
                </a:lnTo>
                <a:lnTo>
                  <a:pt x="97536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11139" y="1638300"/>
            <a:ext cx="309880" cy="358140"/>
          </a:xfrm>
          <a:custGeom>
            <a:avLst/>
            <a:gdLst/>
            <a:ahLst/>
            <a:cxnLst/>
            <a:rect l="l" t="t" r="r" b="b"/>
            <a:pathLst>
              <a:path w="309879" h="358139">
                <a:moveTo>
                  <a:pt x="140208" y="0"/>
                </a:moveTo>
                <a:lnTo>
                  <a:pt x="167640" y="0"/>
                </a:lnTo>
                <a:lnTo>
                  <a:pt x="309372" y="358140"/>
                </a:lnTo>
                <a:lnTo>
                  <a:pt x="240792" y="358140"/>
                </a:lnTo>
                <a:lnTo>
                  <a:pt x="214883" y="286512"/>
                </a:lnTo>
                <a:lnTo>
                  <a:pt x="94488" y="286512"/>
                </a:lnTo>
                <a:lnTo>
                  <a:pt x="68580" y="358140"/>
                </a:lnTo>
                <a:lnTo>
                  <a:pt x="0" y="358140"/>
                </a:lnTo>
                <a:lnTo>
                  <a:pt x="14020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36664" y="1636775"/>
            <a:ext cx="213360" cy="365760"/>
          </a:xfrm>
          <a:custGeom>
            <a:avLst/>
            <a:gdLst/>
            <a:ahLst/>
            <a:cxnLst/>
            <a:rect l="l" t="t" r="r" b="b"/>
            <a:pathLst>
              <a:path w="213359" h="365760">
                <a:moveTo>
                  <a:pt x="106680" y="0"/>
                </a:moveTo>
                <a:lnTo>
                  <a:pt x="135517" y="1428"/>
                </a:lnTo>
                <a:lnTo>
                  <a:pt x="160210" y="5715"/>
                </a:lnTo>
                <a:lnTo>
                  <a:pt x="180617" y="12858"/>
                </a:lnTo>
                <a:lnTo>
                  <a:pt x="196596" y="22860"/>
                </a:lnTo>
                <a:lnTo>
                  <a:pt x="178307" y="77724"/>
                </a:lnTo>
                <a:lnTo>
                  <a:pt x="161139" y="66841"/>
                </a:lnTo>
                <a:lnTo>
                  <a:pt x="143827" y="59245"/>
                </a:lnTo>
                <a:lnTo>
                  <a:pt x="126229" y="54792"/>
                </a:lnTo>
                <a:lnTo>
                  <a:pt x="108203" y="53340"/>
                </a:lnTo>
                <a:lnTo>
                  <a:pt x="98250" y="54173"/>
                </a:lnTo>
                <a:lnTo>
                  <a:pt x="65722" y="78295"/>
                </a:lnTo>
                <a:lnTo>
                  <a:pt x="62483" y="94487"/>
                </a:lnTo>
                <a:lnTo>
                  <a:pt x="66746" y="109632"/>
                </a:lnTo>
                <a:lnTo>
                  <a:pt x="79438" y="125349"/>
                </a:lnTo>
                <a:lnTo>
                  <a:pt x="100417" y="141636"/>
                </a:lnTo>
                <a:lnTo>
                  <a:pt x="129539" y="158495"/>
                </a:lnTo>
                <a:lnTo>
                  <a:pt x="146422" y="166473"/>
                </a:lnTo>
                <a:lnTo>
                  <a:pt x="160591" y="174307"/>
                </a:lnTo>
                <a:lnTo>
                  <a:pt x="195262" y="205359"/>
                </a:lnTo>
                <a:lnTo>
                  <a:pt x="211264" y="244221"/>
                </a:lnTo>
                <a:lnTo>
                  <a:pt x="213359" y="266700"/>
                </a:lnTo>
                <a:lnTo>
                  <a:pt x="211335" y="287321"/>
                </a:lnTo>
                <a:lnTo>
                  <a:pt x="194714" y="322849"/>
                </a:lnTo>
                <a:lnTo>
                  <a:pt x="161258" y="350329"/>
                </a:lnTo>
                <a:lnTo>
                  <a:pt x="115537" y="364045"/>
                </a:lnTo>
                <a:lnTo>
                  <a:pt x="88391" y="365760"/>
                </a:lnTo>
                <a:lnTo>
                  <a:pt x="64722" y="364069"/>
                </a:lnTo>
                <a:lnTo>
                  <a:pt x="41909" y="359092"/>
                </a:lnTo>
                <a:lnTo>
                  <a:pt x="20240" y="350972"/>
                </a:lnTo>
                <a:lnTo>
                  <a:pt x="0" y="339852"/>
                </a:lnTo>
                <a:lnTo>
                  <a:pt x="22859" y="283464"/>
                </a:lnTo>
                <a:lnTo>
                  <a:pt x="41147" y="295227"/>
                </a:lnTo>
                <a:lnTo>
                  <a:pt x="59435" y="303276"/>
                </a:lnTo>
                <a:lnTo>
                  <a:pt x="77724" y="307895"/>
                </a:lnTo>
                <a:lnTo>
                  <a:pt x="96012" y="309372"/>
                </a:lnTo>
                <a:lnTo>
                  <a:pt x="120014" y="307062"/>
                </a:lnTo>
                <a:lnTo>
                  <a:pt x="137159" y="300037"/>
                </a:lnTo>
                <a:lnTo>
                  <a:pt x="147446" y="288155"/>
                </a:lnTo>
                <a:lnTo>
                  <a:pt x="150875" y="271272"/>
                </a:lnTo>
                <a:lnTo>
                  <a:pt x="150018" y="262151"/>
                </a:lnTo>
                <a:lnTo>
                  <a:pt x="129468" y="227933"/>
                </a:lnTo>
                <a:lnTo>
                  <a:pt x="83819" y="199644"/>
                </a:lnTo>
                <a:lnTo>
                  <a:pt x="64960" y="189904"/>
                </a:lnTo>
                <a:lnTo>
                  <a:pt x="49529" y="181165"/>
                </a:lnTo>
                <a:lnTo>
                  <a:pt x="16573" y="152019"/>
                </a:lnTo>
                <a:lnTo>
                  <a:pt x="2095" y="116205"/>
                </a:lnTo>
                <a:lnTo>
                  <a:pt x="0" y="94487"/>
                </a:lnTo>
                <a:lnTo>
                  <a:pt x="1976" y="75009"/>
                </a:lnTo>
                <a:lnTo>
                  <a:pt x="30480" y="27432"/>
                </a:lnTo>
                <a:lnTo>
                  <a:pt x="64579" y="6858"/>
                </a:lnTo>
                <a:lnTo>
                  <a:pt x="84701" y="1714"/>
                </a:lnTo>
                <a:lnTo>
                  <a:pt x="10668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27676" y="1636775"/>
            <a:ext cx="268605" cy="365760"/>
          </a:xfrm>
          <a:custGeom>
            <a:avLst/>
            <a:gdLst/>
            <a:ahLst/>
            <a:cxnLst/>
            <a:rect l="l" t="t" r="r" b="b"/>
            <a:pathLst>
              <a:path w="268604" h="365760">
                <a:moveTo>
                  <a:pt x="161543" y="0"/>
                </a:moveTo>
                <a:lnTo>
                  <a:pt x="190071" y="1452"/>
                </a:lnTo>
                <a:lnTo>
                  <a:pt x="216026" y="5905"/>
                </a:lnTo>
                <a:lnTo>
                  <a:pt x="239124" y="13501"/>
                </a:lnTo>
                <a:lnTo>
                  <a:pt x="259079" y="24383"/>
                </a:lnTo>
                <a:lnTo>
                  <a:pt x="233171" y="76200"/>
                </a:lnTo>
                <a:lnTo>
                  <a:pt x="220527" y="67317"/>
                </a:lnTo>
                <a:lnTo>
                  <a:pt x="205168" y="61150"/>
                </a:lnTo>
                <a:lnTo>
                  <a:pt x="186665" y="57554"/>
                </a:lnTo>
                <a:lnTo>
                  <a:pt x="164591" y="56387"/>
                </a:lnTo>
                <a:lnTo>
                  <a:pt x="143755" y="58673"/>
                </a:lnTo>
                <a:lnTo>
                  <a:pt x="107798" y="76962"/>
                </a:lnTo>
                <a:lnTo>
                  <a:pt x="80081" y="112633"/>
                </a:lnTo>
                <a:lnTo>
                  <a:pt x="65746" y="159400"/>
                </a:lnTo>
                <a:lnTo>
                  <a:pt x="64007" y="185928"/>
                </a:lnTo>
                <a:lnTo>
                  <a:pt x="65698" y="213050"/>
                </a:lnTo>
                <a:lnTo>
                  <a:pt x="78795" y="258151"/>
                </a:lnTo>
                <a:lnTo>
                  <a:pt x="104512" y="290726"/>
                </a:lnTo>
                <a:lnTo>
                  <a:pt x="139421" y="307348"/>
                </a:lnTo>
                <a:lnTo>
                  <a:pt x="160019" y="309372"/>
                </a:lnTo>
                <a:lnTo>
                  <a:pt x="183760" y="307109"/>
                </a:lnTo>
                <a:lnTo>
                  <a:pt x="204787" y="300418"/>
                </a:lnTo>
                <a:lnTo>
                  <a:pt x="223242" y="289440"/>
                </a:lnTo>
                <a:lnTo>
                  <a:pt x="239267" y="274320"/>
                </a:lnTo>
                <a:lnTo>
                  <a:pt x="268223" y="324612"/>
                </a:lnTo>
                <a:lnTo>
                  <a:pt x="246530" y="342614"/>
                </a:lnTo>
                <a:lnTo>
                  <a:pt x="220408" y="355473"/>
                </a:lnTo>
                <a:lnTo>
                  <a:pt x="189999" y="363188"/>
                </a:lnTo>
                <a:lnTo>
                  <a:pt x="155447" y="365760"/>
                </a:lnTo>
                <a:lnTo>
                  <a:pt x="120633" y="362640"/>
                </a:lnTo>
                <a:lnTo>
                  <a:pt x="62436" y="338113"/>
                </a:lnTo>
                <a:lnTo>
                  <a:pt x="22502" y="289845"/>
                </a:lnTo>
                <a:lnTo>
                  <a:pt x="2547" y="223551"/>
                </a:lnTo>
                <a:lnTo>
                  <a:pt x="0" y="184404"/>
                </a:lnTo>
                <a:lnTo>
                  <a:pt x="2833" y="146351"/>
                </a:lnTo>
                <a:lnTo>
                  <a:pt x="25074" y="81105"/>
                </a:lnTo>
                <a:lnTo>
                  <a:pt x="68746" y="30218"/>
                </a:lnTo>
                <a:lnTo>
                  <a:pt x="127563" y="3405"/>
                </a:lnTo>
                <a:lnTo>
                  <a:pt x="16154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2034" y="1636775"/>
            <a:ext cx="268605" cy="365760"/>
          </a:xfrm>
          <a:custGeom>
            <a:avLst/>
            <a:gdLst/>
            <a:ahLst/>
            <a:cxnLst/>
            <a:rect l="l" t="t" r="r" b="b"/>
            <a:pathLst>
              <a:path w="268605" h="365760">
                <a:moveTo>
                  <a:pt x="161543" y="0"/>
                </a:moveTo>
                <a:lnTo>
                  <a:pt x="190071" y="1452"/>
                </a:lnTo>
                <a:lnTo>
                  <a:pt x="216026" y="5905"/>
                </a:lnTo>
                <a:lnTo>
                  <a:pt x="239124" y="13501"/>
                </a:lnTo>
                <a:lnTo>
                  <a:pt x="259079" y="24383"/>
                </a:lnTo>
                <a:lnTo>
                  <a:pt x="233171" y="76200"/>
                </a:lnTo>
                <a:lnTo>
                  <a:pt x="220527" y="67317"/>
                </a:lnTo>
                <a:lnTo>
                  <a:pt x="205168" y="61150"/>
                </a:lnTo>
                <a:lnTo>
                  <a:pt x="186666" y="57554"/>
                </a:lnTo>
                <a:lnTo>
                  <a:pt x="164591" y="56387"/>
                </a:lnTo>
                <a:lnTo>
                  <a:pt x="143756" y="58673"/>
                </a:lnTo>
                <a:lnTo>
                  <a:pt x="107799" y="76962"/>
                </a:lnTo>
                <a:lnTo>
                  <a:pt x="80081" y="112633"/>
                </a:lnTo>
                <a:lnTo>
                  <a:pt x="65746" y="159400"/>
                </a:lnTo>
                <a:lnTo>
                  <a:pt x="64008" y="185928"/>
                </a:lnTo>
                <a:lnTo>
                  <a:pt x="65698" y="213050"/>
                </a:lnTo>
                <a:lnTo>
                  <a:pt x="78795" y="258151"/>
                </a:lnTo>
                <a:lnTo>
                  <a:pt x="104513" y="290726"/>
                </a:lnTo>
                <a:lnTo>
                  <a:pt x="139422" y="307348"/>
                </a:lnTo>
                <a:lnTo>
                  <a:pt x="160019" y="309372"/>
                </a:lnTo>
                <a:lnTo>
                  <a:pt x="183761" y="307109"/>
                </a:lnTo>
                <a:lnTo>
                  <a:pt x="204787" y="300418"/>
                </a:lnTo>
                <a:lnTo>
                  <a:pt x="223242" y="289440"/>
                </a:lnTo>
                <a:lnTo>
                  <a:pt x="239267" y="274320"/>
                </a:lnTo>
                <a:lnTo>
                  <a:pt x="268224" y="324612"/>
                </a:lnTo>
                <a:lnTo>
                  <a:pt x="246530" y="342614"/>
                </a:lnTo>
                <a:lnTo>
                  <a:pt x="220408" y="355473"/>
                </a:lnTo>
                <a:lnTo>
                  <a:pt x="189999" y="363188"/>
                </a:lnTo>
                <a:lnTo>
                  <a:pt x="155448" y="365760"/>
                </a:lnTo>
                <a:lnTo>
                  <a:pt x="120634" y="362640"/>
                </a:lnTo>
                <a:lnTo>
                  <a:pt x="62436" y="338113"/>
                </a:lnTo>
                <a:lnTo>
                  <a:pt x="22502" y="289845"/>
                </a:lnTo>
                <a:lnTo>
                  <a:pt x="2547" y="223551"/>
                </a:lnTo>
                <a:lnTo>
                  <a:pt x="0" y="184404"/>
                </a:lnTo>
                <a:lnTo>
                  <a:pt x="2833" y="146351"/>
                </a:lnTo>
                <a:lnTo>
                  <a:pt x="25074" y="81105"/>
                </a:lnTo>
                <a:lnTo>
                  <a:pt x="68746" y="30218"/>
                </a:lnTo>
                <a:lnTo>
                  <a:pt x="127563" y="3405"/>
                </a:lnTo>
                <a:lnTo>
                  <a:pt x="16154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48383" y="1636775"/>
            <a:ext cx="213360" cy="365760"/>
          </a:xfrm>
          <a:custGeom>
            <a:avLst/>
            <a:gdLst/>
            <a:ahLst/>
            <a:cxnLst/>
            <a:rect l="l" t="t" r="r" b="b"/>
            <a:pathLst>
              <a:path w="213360" h="365760">
                <a:moveTo>
                  <a:pt x="106679" y="0"/>
                </a:moveTo>
                <a:lnTo>
                  <a:pt x="135516" y="1428"/>
                </a:lnTo>
                <a:lnTo>
                  <a:pt x="160210" y="5715"/>
                </a:lnTo>
                <a:lnTo>
                  <a:pt x="180617" y="12858"/>
                </a:lnTo>
                <a:lnTo>
                  <a:pt x="196595" y="22860"/>
                </a:lnTo>
                <a:lnTo>
                  <a:pt x="178308" y="77724"/>
                </a:lnTo>
                <a:lnTo>
                  <a:pt x="161139" y="66841"/>
                </a:lnTo>
                <a:lnTo>
                  <a:pt x="143827" y="59245"/>
                </a:lnTo>
                <a:lnTo>
                  <a:pt x="126230" y="54792"/>
                </a:lnTo>
                <a:lnTo>
                  <a:pt x="108203" y="53340"/>
                </a:lnTo>
                <a:lnTo>
                  <a:pt x="98250" y="54173"/>
                </a:lnTo>
                <a:lnTo>
                  <a:pt x="65722" y="78295"/>
                </a:lnTo>
                <a:lnTo>
                  <a:pt x="62483" y="94487"/>
                </a:lnTo>
                <a:lnTo>
                  <a:pt x="66746" y="109632"/>
                </a:lnTo>
                <a:lnTo>
                  <a:pt x="79438" y="125349"/>
                </a:lnTo>
                <a:lnTo>
                  <a:pt x="100417" y="141636"/>
                </a:lnTo>
                <a:lnTo>
                  <a:pt x="129540" y="158495"/>
                </a:lnTo>
                <a:lnTo>
                  <a:pt x="146423" y="166473"/>
                </a:lnTo>
                <a:lnTo>
                  <a:pt x="160591" y="174307"/>
                </a:lnTo>
                <a:lnTo>
                  <a:pt x="195262" y="205359"/>
                </a:lnTo>
                <a:lnTo>
                  <a:pt x="211264" y="244221"/>
                </a:lnTo>
                <a:lnTo>
                  <a:pt x="213360" y="266700"/>
                </a:lnTo>
                <a:lnTo>
                  <a:pt x="211336" y="287321"/>
                </a:lnTo>
                <a:lnTo>
                  <a:pt x="194714" y="322849"/>
                </a:lnTo>
                <a:lnTo>
                  <a:pt x="161258" y="350329"/>
                </a:lnTo>
                <a:lnTo>
                  <a:pt x="115538" y="364045"/>
                </a:lnTo>
                <a:lnTo>
                  <a:pt x="88391" y="365760"/>
                </a:lnTo>
                <a:lnTo>
                  <a:pt x="64722" y="364069"/>
                </a:lnTo>
                <a:lnTo>
                  <a:pt x="41909" y="359092"/>
                </a:lnTo>
                <a:lnTo>
                  <a:pt x="20240" y="350972"/>
                </a:lnTo>
                <a:lnTo>
                  <a:pt x="0" y="339852"/>
                </a:lnTo>
                <a:lnTo>
                  <a:pt x="22860" y="283464"/>
                </a:lnTo>
                <a:lnTo>
                  <a:pt x="41148" y="295227"/>
                </a:lnTo>
                <a:lnTo>
                  <a:pt x="59436" y="303276"/>
                </a:lnTo>
                <a:lnTo>
                  <a:pt x="77724" y="307895"/>
                </a:lnTo>
                <a:lnTo>
                  <a:pt x="96012" y="309372"/>
                </a:lnTo>
                <a:lnTo>
                  <a:pt x="120014" y="307062"/>
                </a:lnTo>
                <a:lnTo>
                  <a:pt x="137159" y="300037"/>
                </a:lnTo>
                <a:lnTo>
                  <a:pt x="147446" y="288155"/>
                </a:lnTo>
                <a:lnTo>
                  <a:pt x="150875" y="271272"/>
                </a:lnTo>
                <a:lnTo>
                  <a:pt x="150018" y="262151"/>
                </a:lnTo>
                <a:lnTo>
                  <a:pt x="129468" y="227933"/>
                </a:lnTo>
                <a:lnTo>
                  <a:pt x="83820" y="199644"/>
                </a:lnTo>
                <a:lnTo>
                  <a:pt x="64960" y="189904"/>
                </a:lnTo>
                <a:lnTo>
                  <a:pt x="49530" y="181165"/>
                </a:lnTo>
                <a:lnTo>
                  <a:pt x="16573" y="152019"/>
                </a:lnTo>
                <a:lnTo>
                  <a:pt x="2095" y="116205"/>
                </a:lnTo>
                <a:lnTo>
                  <a:pt x="0" y="94487"/>
                </a:lnTo>
                <a:lnTo>
                  <a:pt x="1976" y="75009"/>
                </a:lnTo>
                <a:lnTo>
                  <a:pt x="30479" y="27432"/>
                </a:lnTo>
                <a:lnTo>
                  <a:pt x="64579" y="6858"/>
                </a:lnTo>
                <a:lnTo>
                  <a:pt x="84701" y="1714"/>
                </a:lnTo>
                <a:lnTo>
                  <a:pt x="106679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9976" y="1636775"/>
            <a:ext cx="609600" cy="365760"/>
          </a:xfrm>
          <a:custGeom>
            <a:avLst/>
            <a:gdLst/>
            <a:ahLst/>
            <a:cxnLst/>
            <a:rect l="l" t="t" r="r" b="b"/>
            <a:pathLst>
              <a:path w="609600" h="365760">
                <a:moveTo>
                  <a:pt x="161544" y="0"/>
                </a:moveTo>
                <a:lnTo>
                  <a:pt x="190071" y="1452"/>
                </a:lnTo>
                <a:lnTo>
                  <a:pt x="216027" y="5905"/>
                </a:lnTo>
                <a:lnTo>
                  <a:pt x="239125" y="13501"/>
                </a:lnTo>
                <a:lnTo>
                  <a:pt x="259080" y="24383"/>
                </a:lnTo>
                <a:lnTo>
                  <a:pt x="233171" y="76200"/>
                </a:lnTo>
                <a:lnTo>
                  <a:pt x="220527" y="67317"/>
                </a:lnTo>
                <a:lnTo>
                  <a:pt x="205168" y="61150"/>
                </a:lnTo>
                <a:lnTo>
                  <a:pt x="186666" y="57554"/>
                </a:lnTo>
                <a:lnTo>
                  <a:pt x="164592" y="56387"/>
                </a:lnTo>
                <a:lnTo>
                  <a:pt x="143756" y="58673"/>
                </a:lnTo>
                <a:lnTo>
                  <a:pt x="107799" y="76962"/>
                </a:lnTo>
                <a:lnTo>
                  <a:pt x="80081" y="112633"/>
                </a:lnTo>
                <a:lnTo>
                  <a:pt x="65746" y="159400"/>
                </a:lnTo>
                <a:lnTo>
                  <a:pt x="64007" y="185928"/>
                </a:lnTo>
                <a:lnTo>
                  <a:pt x="65698" y="213050"/>
                </a:lnTo>
                <a:lnTo>
                  <a:pt x="78795" y="258151"/>
                </a:lnTo>
                <a:lnTo>
                  <a:pt x="104513" y="290726"/>
                </a:lnTo>
                <a:lnTo>
                  <a:pt x="139422" y="307348"/>
                </a:lnTo>
                <a:lnTo>
                  <a:pt x="160019" y="309372"/>
                </a:lnTo>
                <a:lnTo>
                  <a:pt x="183761" y="307109"/>
                </a:lnTo>
                <a:lnTo>
                  <a:pt x="204787" y="300418"/>
                </a:lnTo>
                <a:lnTo>
                  <a:pt x="223242" y="289440"/>
                </a:lnTo>
                <a:lnTo>
                  <a:pt x="239267" y="274320"/>
                </a:lnTo>
                <a:lnTo>
                  <a:pt x="268223" y="324612"/>
                </a:lnTo>
                <a:lnTo>
                  <a:pt x="246530" y="342614"/>
                </a:lnTo>
                <a:lnTo>
                  <a:pt x="220408" y="355473"/>
                </a:lnTo>
                <a:lnTo>
                  <a:pt x="189999" y="363188"/>
                </a:lnTo>
                <a:lnTo>
                  <a:pt x="155448" y="365760"/>
                </a:lnTo>
                <a:lnTo>
                  <a:pt x="120657" y="362640"/>
                </a:lnTo>
                <a:lnTo>
                  <a:pt x="63079" y="338113"/>
                </a:lnTo>
                <a:lnTo>
                  <a:pt x="23145" y="289845"/>
                </a:lnTo>
                <a:lnTo>
                  <a:pt x="2571" y="223551"/>
                </a:lnTo>
                <a:lnTo>
                  <a:pt x="0" y="184404"/>
                </a:lnTo>
                <a:lnTo>
                  <a:pt x="2833" y="146351"/>
                </a:lnTo>
                <a:lnTo>
                  <a:pt x="25074" y="81105"/>
                </a:lnTo>
                <a:lnTo>
                  <a:pt x="68746" y="30218"/>
                </a:lnTo>
                <a:lnTo>
                  <a:pt x="127563" y="3405"/>
                </a:lnTo>
                <a:lnTo>
                  <a:pt x="161544" y="0"/>
                </a:lnTo>
                <a:close/>
              </a:path>
              <a:path w="609600" h="365760">
                <a:moveTo>
                  <a:pt x="452628" y="0"/>
                </a:moveTo>
                <a:lnTo>
                  <a:pt x="520446" y="11620"/>
                </a:lnTo>
                <a:lnTo>
                  <a:pt x="569976" y="47244"/>
                </a:lnTo>
                <a:lnTo>
                  <a:pt x="599503" y="104394"/>
                </a:lnTo>
                <a:lnTo>
                  <a:pt x="609599" y="179832"/>
                </a:lnTo>
                <a:lnTo>
                  <a:pt x="607004" y="220098"/>
                </a:lnTo>
                <a:lnTo>
                  <a:pt x="585811" y="288059"/>
                </a:lnTo>
                <a:lnTo>
                  <a:pt x="544068" y="337470"/>
                </a:lnTo>
                <a:lnTo>
                  <a:pt x="484631" y="362616"/>
                </a:lnTo>
                <a:lnTo>
                  <a:pt x="448055" y="365760"/>
                </a:lnTo>
                <a:lnTo>
                  <a:pt x="414647" y="362616"/>
                </a:lnTo>
                <a:lnTo>
                  <a:pt x="360402" y="337470"/>
                </a:lnTo>
                <a:lnTo>
                  <a:pt x="322968" y="288274"/>
                </a:lnTo>
                <a:lnTo>
                  <a:pt x="304061" y="220741"/>
                </a:lnTo>
                <a:lnTo>
                  <a:pt x="301751" y="179832"/>
                </a:lnTo>
                <a:lnTo>
                  <a:pt x="304323" y="143541"/>
                </a:lnTo>
                <a:lnTo>
                  <a:pt x="324897" y="79533"/>
                </a:lnTo>
                <a:lnTo>
                  <a:pt x="365188" y="28932"/>
                </a:lnTo>
                <a:lnTo>
                  <a:pt x="420052" y="3167"/>
                </a:lnTo>
                <a:lnTo>
                  <a:pt x="45262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84653" y="2265627"/>
            <a:ext cx="7292340" cy="363432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91397" indent="-279336">
              <a:spcBef>
                <a:spcPts val="100"/>
              </a:spcBef>
              <a:buClr>
                <a:srgbClr val="B13F9A"/>
              </a:buClr>
              <a:buSzPct val="71698"/>
              <a:buFont typeface="Times New Roman"/>
              <a:buChar char="◉"/>
              <a:tabLst>
                <a:tab pos="292032" algn="l"/>
              </a:tabLst>
            </a:pPr>
            <a:r>
              <a:rPr sz="2700" spc="-14" dirty="0">
                <a:latin typeface="Trebuchet MS"/>
                <a:cs typeface="Trebuchet MS"/>
              </a:rPr>
              <a:t>Pericarditis</a:t>
            </a:r>
            <a:r>
              <a:rPr sz="2700" spc="-20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can</a:t>
            </a:r>
            <a:r>
              <a:rPr sz="2700" spc="-20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cause</a:t>
            </a:r>
            <a:r>
              <a:rPr sz="2700" spc="4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chest</a:t>
            </a:r>
            <a:r>
              <a:rPr sz="2700" spc="4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pain</a:t>
            </a:r>
            <a:r>
              <a:rPr sz="2700" spc="-14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that:</a:t>
            </a:r>
            <a:endParaRPr sz="2700">
              <a:latin typeface="Trebuchet MS"/>
              <a:cs typeface="Trebuchet MS"/>
            </a:endParaRPr>
          </a:p>
          <a:p>
            <a:pPr>
              <a:spcBef>
                <a:spcPts val="25"/>
              </a:spcBef>
              <a:buClr>
                <a:srgbClr val="B13F9A"/>
              </a:buClr>
              <a:buFont typeface="Times New Roman"/>
              <a:buChar char="◉"/>
            </a:pPr>
            <a:endParaRPr sz="3700">
              <a:latin typeface="Trebuchet MS"/>
              <a:cs typeface="Trebuchet MS"/>
            </a:endParaRPr>
          </a:p>
          <a:p>
            <a:pPr marL="291397" marR="594222" indent="-279336">
              <a:buClr>
                <a:srgbClr val="B13F9A"/>
              </a:buClr>
              <a:buSzPct val="71698"/>
              <a:buFont typeface="Times New Roman"/>
              <a:buChar char="◉"/>
              <a:tabLst>
                <a:tab pos="292032" algn="l"/>
              </a:tabLst>
            </a:pPr>
            <a:r>
              <a:rPr sz="2700" dirty="0">
                <a:latin typeface="Trebuchet MS"/>
                <a:cs typeface="Trebuchet MS"/>
              </a:rPr>
              <a:t>Is sharp </a:t>
            </a:r>
            <a:r>
              <a:rPr sz="2700" spc="-4" dirty="0">
                <a:latin typeface="Trebuchet MS"/>
                <a:cs typeface="Trebuchet MS"/>
              </a:rPr>
              <a:t>and stabbing (caused </a:t>
            </a:r>
            <a:r>
              <a:rPr sz="2700" dirty="0">
                <a:latin typeface="Trebuchet MS"/>
                <a:cs typeface="Trebuchet MS"/>
              </a:rPr>
              <a:t>by the heart </a:t>
            </a:r>
            <a:r>
              <a:rPr sz="2700" spc="-784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rubbing</a:t>
            </a:r>
            <a:r>
              <a:rPr sz="2700" spc="-14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against</a:t>
            </a:r>
            <a:r>
              <a:rPr sz="2700" spc="4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the</a:t>
            </a:r>
            <a:r>
              <a:rPr sz="2700" spc="4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pericardium)</a:t>
            </a:r>
            <a:endParaRPr sz="2700">
              <a:latin typeface="Trebuchet MS"/>
              <a:cs typeface="Trebuchet MS"/>
            </a:endParaRPr>
          </a:p>
          <a:p>
            <a:pPr marL="291397" marR="52692" indent="-279336">
              <a:lnSpc>
                <a:spcPts val="3170"/>
              </a:lnSpc>
              <a:spcBef>
                <a:spcPts val="690"/>
              </a:spcBef>
              <a:buClr>
                <a:srgbClr val="B13F9A"/>
              </a:buClr>
              <a:buSzPct val="71698"/>
              <a:buFont typeface="Times New Roman"/>
              <a:buChar char="◉"/>
              <a:tabLst>
                <a:tab pos="292032" algn="l"/>
              </a:tabLst>
            </a:pPr>
            <a:r>
              <a:rPr sz="2700" spc="-4" dirty="0">
                <a:latin typeface="Trebuchet MS"/>
                <a:cs typeface="Trebuchet MS"/>
              </a:rPr>
              <a:t>May </a:t>
            </a:r>
            <a:r>
              <a:rPr sz="2700" dirty="0">
                <a:latin typeface="Trebuchet MS"/>
                <a:cs typeface="Trebuchet MS"/>
              </a:rPr>
              <a:t>get worse when </a:t>
            </a:r>
            <a:r>
              <a:rPr sz="2700" spc="-4" dirty="0">
                <a:latin typeface="Trebuchet MS"/>
                <a:cs typeface="Trebuchet MS"/>
              </a:rPr>
              <a:t>you cough, </a:t>
            </a:r>
            <a:r>
              <a:rPr sz="2700" spc="-40" dirty="0">
                <a:latin typeface="Trebuchet MS"/>
                <a:cs typeface="Trebuchet MS"/>
              </a:rPr>
              <a:t>swallow, </a:t>
            </a:r>
            <a:r>
              <a:rPr sz="2700" spc="-10" dirty="0">
                <a:latin typeface="Trebuchet MS"/>
                <a:cs typeface="Trebuchet MS"/>
              </a:rPr>
              <a:t>take </a:t>
            </a:r>
            <a:r>
              <a:rPr sz="2700" spc="-784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deep</a:t>
            </a:r>
            <a:r>
              <a:rPr sz="2700" spc="-4" dirty="0">
                <a:latin typeface="Trebuchet MS"/>
                <a:cs typeface="Trebuchet MS"/>
              </a:rPr>
              <a:t> breaths</a:t>
            </a:r>
            <a:r>
              <a:rPr sz="2700" spc="-20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or</a:t>
            </a:r>
            <a:r>
              <a:rPr sz="2700" spc="-30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lie</a:t>
            </a:r>
            <a:r>
              <a:rPr sz="2700" spc="4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flat</a:t>
            </a:r>
            <a:endParaRPr sz="2700">
              <a:latin typeface="Trebuchet MS"/>
              <a:cs typeface="Trebuchet MS"/>
            </a:endParaRPr>
          </a:p>
          <a:p>
            <a:pPr marL="291397" indent="-279336">
              <a:spcBef>
                <a:spcPts val="470"/>
              </a:spcBef>
              <a:buClr>
                <a:srgbClr val="B13F9A"/>
              </a:buClr>
              <a:buSzPct val="71698"/>
              <a:buFont typeface="Times New Roman"/>
              <a:buChar char="◉"/>
              <a:tabLst>
                <a:tab pos="292032" algn="l"/>
              </a:tabLst>
            </a:pPr>
            <a:r>
              <a:rPr sz="2700" spc="-4" dirty="0">
                <a:latin typeface="Trebuchet MS"/>
                <a:cs typeface="Trebuchet MS"/>
              </a:rPr>
              <a:t>Feels</a:t>
            </a:r>
            <a:r>
              <a:rPr sz="2700" spc="10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better</a:t>
            </a:r>
            <a:r>
              <a:rPr sz="2700" dirty="0">
                <a:latin typeface="Trebuchet MS"/>
                <a:cs typeface="Trebuchet MS"/>
              </a:rPr>
              <a:t> </a:t>
            </a:r>
            <a:r>
              <a:rPr sz="2700" spc="-10" dirty="0">
                <a:latin typeface="Trebuchet MS"/>
                <a:cs typeface="Trebuchet MS"/>
              </a:rPr>
              <a:t>when</a:t>
            </a:r>
            <a:r>
              <a:rPr sz="2700" spc="4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you</a:t>
            </a:r>
            <a:r>
              <a:rPr sz="2700" spc="-14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sit</a:t>
            </a:r>
            <a:r>
              <a:rPr sz="2700" spc="-20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up </a:t>
            </a:r>
            <a:r>
              <a:rPr sz="2700" spc="-4" dirty="0">
                <a:latin typeface="Trebuchet MS"/>
                <a:cs typeface="Trebuchet MS"/>
              </a:rPr>
              <a:t>and</a:t>
            </a:r>
            <a:r>
              <a:rPr sz="2700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lean</a:t>
            </a:r>
            <a:r>
              <a:rPr sz="2700" spc="10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forward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11"/>
          </p:nvPr>
        </p:nvSpPr>
        <p:spPr>
          <a:xfrm>
            <a:off x="7333447" y="6731219"/>
            <a:ext cx="229235" cy="195758"/>
          </a:xfrm>
          <a:prstGeom prst="rect">
            <a:avLst/>
          </a:prstGeom>
        </p:spPr>
        <p:txBody>
          <a:bodyPr vert="horz" wrap="square" lIns="0" tIns="3808" rIns="0" bIns="0" rtlCol="0">
            <a:spAutoFit/>
          </a:bodyPr>
          <a:lstStyle/>
          <a:p>
            <a:pPr marL="38091">
              <a:spcBef>
                <a:spcPts val="30"/>
              </a:spcBef>
            </a:pPr>
            <a:fld id="{81D60167-4931-47E6-BA6A-407CBD079E47}" type="slidenum">
              <a:rPr dirty="0"/>
              <a:pPr marL="38091">
                <a:spcBef>
                  <a:spcPts val="30"/>
                </a:spcBef>
              </a:pPr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2" y="1311655"/>
            <a:ext cx="309371" cy="3632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1496" y="1311911"/>
            <a:ext cx="309371" cy="3568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811" y="1312163"/>
            <a:ext cx="268223" cy="3627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7216" y="1312163"/>
            <a:ext cx="214883" cy="3627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0863" y="1312163"/>
            <a:ext cx="268224" cy="3627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26509" y="1312163"/>
            <a:ext cx="268224" cy="3627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35498" y="1312163"/>
            <a:ext cx="214883" cy="3627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18718" y="1314452"/>
            <a:ext cx="365759" cy="35432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57444" y="1314452"/>
            <a:ext cx="271271" cy="35432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34384" y="1315215"/>
            <a:ext cx="234696" cy="35356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04359" y="1314452"/>
            <a:ext cx="365759" cy="35432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59198" y="1315215"/>
            <a:ext cx="262127" cy="35356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34797" y="1316736"/>
            <a:ext cx="257555" cy="3566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86483" y="1316736"/>
            <a:ext cx="292608" cy="35204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628900" y="1316738"/>
            <a:ext cx="1001394" cy="356870"/>
            <a:chOff x="2628900" y="1316736"/>
            <a:chExt cx="1001394" cy="356870"/>
          </a:xfrm>
        </p:grpSpPr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28900" y="1316736"/>
              <a:ext cx="292608" cy="3520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62656" y="1316736"/>
              <a:ext cx="62483" cy="3520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63240" y="1317751"/>
              <a:ext cx="304799" cy="3556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04616" y="1316736"/>
              <a:ext cx="225551" cy="352043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123944" y="1316736"/>
            <a:ext cx="225552" cy="352043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6077713" y="1316738"/>
            <a:ext cx="501650" cy="352425"/>
            <a:chOff x="6077711" y="1316736"/>
            <a:chExt cx="501650" cy="352425"/>
          </a:xfrm>
        </p:grpSpPr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77711" y="1316736"/>
              <a:ext cx="62483" cy="35204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82867" y="1316736"/>
              <a:ext cx="292608" cy="35204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16623" y="1316736"/>
              <a:ext cx="62483" cy="352043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5222747" y="1418847"/>
            <a:ext cx="85725" cy="131445"/>
          </a:xfrm>
          <a:custGeom>
            <a:avLst/>
            <a:gdLst/>
            <a:ahLst/>
            <a:cxnLst/>
            <a:rect l="l" t="t" r="r" b="b"/>
            <a:pathLst>
              <a:path w="85725" h="131444">
                <a:moveTo>
                  <a:pt x="42671" y="0"/>
                </a:moveTo>
                <a:lnTo>
                  <a:pt x="0" y="131063"/>
                </a:lnTo>
                <a:lnTo>
                  <a:pt x="85344" y="131063"/>
                </a:lnTo>
                <a:lnTo>
                  <a:pt x="4267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819300" y="1366170"/>
            <a:ext cx="138874" cy="25012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520597" y="1366170"/>
            <a:ext cx="106871" cy="10687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894486" y="1366170"/>
            <a:ext cx="112966" cy="12211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467512" y="1366170"/>
            <a:ext cx="106871" cy="10687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981867" y="1366170"/>
            <a:ext cx="106871" cy="106870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736093" y="1365506"/>
            <a:ext cx="178435" cy="254635"/>
          </a:xfrm>
          <a:custGeom>
            <a:avLst/>
            <a:gdLst/>
            <a:ahLst/>
            <a:cxnLst/>
            <a:rect l="l" t="t" r="r" b="b"/>
            <a:pathLst>
              <a:path w="178434" h="254634">
                <a:moveTo>
                  <a:pt x="86868" y="0"/>
                </a:moveTo>
                <a:lnTo>
                  <a:pt x="49149" y="8191"/>
                </a:lnTo>
                <a:lnTo>
                  <a:pt x="12858" y="52077"/>
                </a:lnTo>
                <a:lnTo>
                  <a:pt x="1428" y="97178"/>
                </a:lnTo>
                <a:lnTo>
                  <a:pt x="0" y="123444"/>
                </a:lnTo>
                <a:lnTo>
                  <a:pt x="1190" y="153447"/>
                </a:lnTo>
                <a:lnTo>
                  <a:pt x="11572" y="201453"/>
                </a:lnTo>
                <a:lnTo>
                  <a:pt x="32789" y="234576"/>
                </a:lnTo>
                <a:lnTo>
                  <a:pt x="82295" y="254508"/>
                </a:lnTo>
                <a:lnTo>
                  <a:pt x="103989" y="252269"/>
                </a:lnTo>
                <a:lnTo>
                  <a:pt x="139946" y="235219"/>
                </a:lnTo>
                <a:lnTo>
                  <a:pt x="164806" y="202096"/>
                </a:lnTo>
                <a:lnTo>
                  <a:pt x="176855" y="153471"/>
                </a:lnTo>
                <a:lnTo>
                  <a:pt x="178308" y="123444"/>
                </a:lnTo>
                <a:lnTo>
                  <a:pt x="172593" y="69437"/>
                </a:lnTo>
                <a:lnTo>
                  <a:pt x="155448" y="30860"/>
                </a:lnTo>
                <a:lnTo>
                  <a:pt x="126873" y="7715"/>
                </a:lnTo>
                <a:lnTo>
                  <a:pt x="8686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77713" y="1316738"/>
            <a:ext cx="501650" cy="352425"/>
          </a:xfrm>
          <a:custGeom>
            <a:avLst/>
            <a:gdLst/>
            <a:ahLst/>
            <a:cxnLst/>
            <a:rect l="l" t="t" r="r" b="b"/>
            <a:pathLst>
              <a:path w="501650" h="352425">
                <a:moveTo>
                  <a:pt x="438911" y="0"/>
                </a:moveTo>
                <a:lnTo>
                  <a:pt x="501395" y="0"/>
                </a:lnTo>
                <a:lnTo>
                  <a:pt x="501395" y="352043"/>
                </a:lnTo>
                <a:lnTo>
                  <a:pt x="438911" y="352043"/>
                </a:lnTo>
                <a:lnTo>
                  <a:pt x="438911" y="0"/>
                </a:lnTo>
                <a:close/>
              </a:path>
              <a:path w="501650" h="352425">
                <a:moveTo>
                  <a:pt x="105155" y="0"/>
                </a:moveTo>
                <a:lnTo>
                  <a:pt x="397764" y="0"/>
                </a:lnTo>
                <a:lnTo>
                  <a:pt x="397764" y="54863"/>
                </a:lnTo>
                <a:lnTo>
                  <a:pt x="280416" y="54863"/>
                </a:lnTo>
                <a:lnTo>
                  <a:pt x="280416" y="352043"/>
                </a:lnTo>
                <a:lnTo>
                  <a:pt x="216407" y="352043"/>
                </a:lnTo>
                <a:lnTo>
                  <a:pt x="216407" y="54863"/>
                </a:lnTo>
                <a:lnTo>
                  <a:pt x="105155" y="54863"/>
                </a:lnTo>
                <a:lnTo>
                  <a:pt x="105155" y="0"/>
                </a:lnTo>
                <a:close/>
              </a:path>
              <a:path w="501650" h="352425">
                <a:moveTo>
                  <a:pt x="0" y="0"/>
                </a:moveTo>
                <a:lnTo>
                  <a:pt x="62483" y="0"/>
                </a:lnTo>
                <a:lnTo>
                  <a:pt x="62483" y="352043"/>
                </a:lnTo>
                <a:lnTo>
                  <a:pt x="0" y="35204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07637" y="1316738"/>
            <a:ext cx="62865" cy="352425"/>
          </a:xfrm>
          <a:custGeom>
            <a:avLst/>
            <a:gdLst/>
            <a:ahLst/>
            <a:cxnLst/>
            <a:rect l="l" t="t" r="r" b="b"/>
            <a:pathLst>
              <a:path w="62864" h="352425">
                <a:moveTo>
                  <a:pt x="0" y="0"/>
                </a:moveTo>
                <a:lnTo>
                  <a:pt x="62483" y="0"/>
                </a:lnTo>
                <a:lnTo>
                  <a:pt x="62483" y="352043"/>
                </a:lnTo>
                <a:lnTo>
                  <a:pt x="0" y="35204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23946" y="1316738"/>
            <a:ext cx="226060" cy="352425"/>
          </a:xfrm>
          <a:custGeom>
            <a:avLst/>
            <a:gdLst/>
            <a:ahLst/>
            <a:cxnLst/>
            <a:rect l="l" t="t" r="r" b="b"/>
            <a:pathLst>
              <a:path w="226060" h="352425">
                <a:moveTo>
                  <a:pt x="0" y="0"/>
                </a:moveTo>
                <a:lnTo>
                  <a:pt x="225552" y="0"/>
                </a:lnTo>
                <a:lnTo>
                  <a:pt x="225552" y="54863"/>
                </a:lnTo>
                <a:lnTo>
                  <a:pt x="62483" y="54863"/>
                </a:lnTo>
                <a:lnTo>
                  <a:pt x="62483" y="137159"/>
                </a:lnTo>
                <a:lnTo>
                  <a:pt x="179832" y="137159"/>
                </a:lnTo>
                <a:lnTo>
                  <a:pt x="179832" y="190500"/>
                </a:lnTo>
                <a:lnTo>
                  <a:pt x="62483" y="190500"/>
                </a:lnTo>
                <a:lnTo>
                  <a:pt x="62483" y="297179"/>
                </a:lnTo>
                <a:lnTo>
                  <a:pt x="222504" y="297179"/>
                </a:lnTo>
                <a:lnTo>
                  <a:pt x="222504" y="352043"/>
                </a:lnTo>
                <a:lnTo>
                  <a:pt x="0" y="35204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28900" y="1316738"/>
            <a:ext cx="1001394" cy="356870"/>
          </a:xfrm>
          <a:custGeom>
            <a:avLst/>
            <a:gdLst/>
            <a:ahLst/>
            <a:cxnLst/>
            <a:rect l="l" t="t" r="r" b="b"/>
            <a:pathLst>
              <a:path w="1001395" h="356869">
                <a:moveTo>
                  <a:pt x="775716" y="0"/>
                </a:moveTo>
                <a:lnTo>
                  <a:pt x="1001267" y="0"/>
                </a:lnTo>
                <a:lnTo>
                  <a:pt x="1001267" y="54863"/>
                </a:lnTo>
                <a:lnTo>
                  <a:pt x="838200" y="54863"/>
                </a:lnTo>
                <a:lnTo>
                  <a:pt x="838200" y="137159"/>
                </a:lnTo>
                <a:lnTo>
                  <a:pt x="955548" y="137159"/>
                </a:lnTo>
                <a:lnTo>
                  <a:pt x="955548" y="190500"/>
                </a:lnTo>
                <a:lnTo>
                  <a:pt x="838200" y="190500"/>
                </a:lnTo>
                <a:lnTo>
                  <a:pt x="838200" y="297179"/>
                </a:lnTo>
                <a:lnTo>
                  <a:pt x="998219" y="297179"/>
                </a:lnTo>
                <a:lnTo>
                  <a:pt x="998219" y="352043"/>
                </a:lnTo>
                <a:lnTo>
                  <a:pt x="775716" y="352043"/>
                </a:lnTo>
                <a:lnTo>
                  <a:pt x="775716" y="0"/>
                </a:lnTo>
                <a:close/>
              </a:path>
              <a:path w="1001395" h="356869">
                <a:moveTo>
                  <a:pt x="434340" y="0"/>
                </a:moveTo>
                <a:lnTo>
                  <a:pt x="504443" y="0"/>
                </a:lnTo>
                <a:lnTo>
                  <a:pt x="585216" y="237743"/>
                </a:lnTo>
                <a:lnTo>
                  <a:pt x="672083" y="0"/>
                </a:lnTo>
                <a:lnTo>
                  <a:pt x="739140" y="0"/>
                </a:lnTo>
                <a:lnTo>
                  <a:pt x="601980" y="356615"/>
                </a:lnTo>
                <a:lnTo>
                  <a:pt x="566927" y="356615"/>
                </a:lnTo>
                <a:lnTo>
                  <a:pt x="434340" y="0"/>
                </a:lnTo>
                <a:close/>
              </a:path>
              <a:path w="1001395" h="356869">
                <a:moveTo>
                  <a:pt x="333756" y="0"/>
                </a:moveTo>
                <a:lnTo>
                  <a:pt x="396240" y="0"/>
                </a:lnTo>
                <a:lnTo>
                  <a:pt x="396240" y="352043"/>
                </a:lnTo>
                <a:lnTo>
                  <a:pt x="333756" y="352043"/>
                </a:lnTo>
                <a:lnTo>
                  <a:pt x="333756" y="0"/>
                </a:lnTo>
                <a:close/>
              </a:path>
              <a:path w="1001395" h="356869">
                <a:moveTo>
                  <a:pt x="0" y="0"/>
                </a:moveTo>
                <a:lnTo>
                  <a:pt x="292608" y="0"/>
                </a:lnTo>
                <a:lnTo>
                  <a:pt x="292608" y="54863"/>
                </a:lnTo>
                <a:lnTo>
                  <a:pt x="175259" y="54863"/>
                </a:lnTo>
                <a:lnTo>
                  <a:pt x="175259" y="352043"/>
                </a:lnTo>
                <a:lnTo>
                  <a:pt x="111251" y="352043"/>
                </a:lnTo>
                <a:lnTo>
                  <a:pt x="111251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21992" y="1316738"/>
            <a:ext cx="62865" cy="352425"/>
          </a:xfrm>
          <a:custGeom>
            <a:avLst/>
            <a:gdLst/>
            <a:ahLst/>
            <a:cxnLst/>
            <a:rect l="l" t="t" r="r" b="b"/>
            <a:pathLst>
              <a:path w="62864" h="352425">
                <a:moveTo>
                  <a:pt x="0" y="0"/>
                </a:moveTo>
                <a:lnTo>
                  <a:pt x="62483" y="0"/>
                </a:lnTo>
                <a:lnTo>
                  <a:pt x="62483" y="352043"/>
                </a:lnTo>
                <a:lnTo>
                  <a:pt x="0" y="35204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86486" y="1316738"/>
            <a:ext cx="292735" cy="352425"/>
          </a:xfrm>
          <a:custGeom>
            <a:avLst/>
            <a:gdLst/>
            <a:ahLst/>
            <a:cxnLst/>
            <a:rect l="l" t="t" r="r" b="b"/>
            <a:pathLst>
              <a:path w="292735" h="352425">
                <a:moveTo>
                  <a:pt x="0" y="0"/>
                </a:moveTo>
                <a:lnTo>
                  <a:pt x="292608" y="0"/>
                </a:lnTo>
                <a:lnTo>
                  <a:pt x="292608" y="54863"/>
                </a:lnTo>
                <a:lnTo>
                  <a:pt x="175260" y="54863"/>
                </a:lnTo>
                <a:lnTo>
                  <a:pt x="175260" y="352043"/>
                </a:lnTo>
                <a:lnTo>
                  <a:pt x="111252" y="352043"/>
                </a:lnTo>
                <a:lnTo>
                  <a:pt x="111252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34797" y="1316738"/>
            <a:ext cx="257810" cy="356870"/>
          </a:xfrm>
          <a:custGeom>
            <a:avLst/>
            <a:gdLst/>
            <a:ahLst/>
            <a:cxnLst/>
            <a:rect l="l" t="t" r="r" b="b"/>
            <a:pathLst>
              <a:path w="257809" h="356869">
                <a:moveTo>
                  <a:pt x="0" y="0"/>
                </a:moveTo>
                <a:lnTo>
                  <a:pt x="30479" y="0"/>
                </a:lnTo>
                <a:lnTo>
                  <a:pt x="198120" y="211835"/>
                </a:lnTo>
                <a:lnTo>
                  <a:pt x="198120" y="0"/>
                </a:lnTo>
                <a:lnTo>
                  <a:pt x="257555" y="0"/>
                </a:lnTo>
                <a:lnTo>
                  <a:pt x="257555" y="356615"/>
                </a:lnTo>
                <a:lnTo>
                  <a:pt x="231648" y="356615"/>
                </a:lnTo>
                <a:lnTo>
                  <a:pt x="60960" y="134112"/>
                </a:lnTo>
                <a:lnTo>
                  <a:pt x="60960" y="352043"/>
                </a:lnTo>
                <a:lnTo>
                  <a:pt x="0" y="35204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59198" y="1313687"/>
            <a:ext cx="262255" cy="355600"/>
          </a:xfrm>
          <a:custGeom>
            <a:avLst/>
            <a:gdLst/>
            <a:ahLst/>
            <a:cxnLst/>
            <a:rect l="l" t="t" r="r" b="b"/>
            <a:pathLst>
              <a:path w="262254" h="355600">
                <a:moveTo>
                  <a:pt x="94487" y="0"/>
                </a:moveTo>
                <a:lnTo>
                  <a:pt x="164020" y="11430"/>
                </a:lnTo>
                <a:lnTo>
                  <a:pt x="216407" y="45720"/>
                </a:lnTo>
                <a:lnTo>
                  <a:pt x="250697" y="97726"/>
                </a:lnTo>
                <a:lnTo>
                  <a:pt x="262127" y="164591"/>
                </a:lnTo>
                <a:lnTo>
                  <a:pt x="258395" y="215452"/>
                </a:lnTo>
                <a:lnTo>
                  <a:pt x="247198" y="258342"/>
                </a:lnTo>
                <a:lnTo>
                  <a:pt x="228537" y="293314"/>
                </a:lnTo>
                <a:lnTo>
                  <a:pt x="168821" y="339718"/>
                </a:lnTo>
                <a:lnTo>
                  <a:pt x="127767" y="351257"/>
                </a:lnTo>
                <a:lnTo>
                  <a:pt x="79248" y="355091"/>
                </a:lnTo>
                <a:lnTo>
                  <a:pt x="0" y="355091"/>
                </a:lnTo>
                <a:lnTo>
                  <a:pt x="0" y="3048"/>
                </a:lnTo>
                <a:lnTo>
                  <a:pt x="34266" y="1928"/>
                </a:lnTo>
                <a:lnTo>
                  <a:pt x="61531" y="952"/>
                </a:lnTo>
                <a:lnTo>
                  <a:pt x="81653" y="261"/>
                </a:lnTo>
                <a:lnTo>
                  <a:pt x="94487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34385" y="1313687"/>
            <a:ext cx="234950" cy="355600"/>
          </a:xfrm>
          <a:custGeom>
            <a:avLst/>
            <a:gdLst/>
            <a:ahLst/>
            <a:cxnLst/>
            <a:rect l="l" t="t" r="r" b="b"/>
            <a:pathLst>
              <a:path w="234950" h="355600">
                <a:moveTo>
                  <a:pt x="73151" y="0"/>
                </a:moveTo>
                <a:lnTo>
                  <a:pt x="112585" y="1690"/>
                </a:lnTo>
                <a:lnTo>
                  <a:pt x="174307" y="14787"/>
                </a:lnTo>
                <a:lnTo>
                  <a:pt x="213479" y="40433"/>
                </a:lnTo>
                <a:lnTo>
                  <a:pt x="232386" y="80343"/>
                </a:lnTo>
                <a:lnTo>
                  <a:pt x="234696" y="105156"/>
                </a:lnTo>
                <a:lnTo>
                  <a:pt x="229014" y="149437"/>
                </a:lnTo>
                <a:lnTo>
                  <a:pt x="211921" y="183623"/>
                </a:lnTo>
                <a:lnTo>
                  <a:pt x="183343" y="207861"/>
                </a:lnTo>
                <a:lnTo>
                  <a:pt x="143207" y="222296"/>
                </a:lnTo>
                <a:lnTo>
                  <a:pt x="91440" y="227075"/>
                </a:lnTo>
                <a:lnTo>
                  <a:pt x="85415" y="227052"/>
                </a:lnTo>
                <a:lnTo>
                  <a:pt x="78676" y="226885"/>
                </a:lnTo>
                <a:lnTo>
                  <a:pt x="71080" y="226433"/>
                </a:lnTo>
                <a:lnTo>
                  <a:pt x="62483" y="225552"/>
                </a:lnTo>
                <a:lnTo>
                  <a:pt x="62483" y="355091"/>
                </a:lnTo>
                <a:lnTo>
                  <a:pt x="0" y="355091"/>
                </a:lnTo>
                <a:lnTo>
                  <a:pt x="0" y="3048"/>
                </a:lnTo>
                <a:lnTo>
                  <a:pt x="28575" y="1928"/>
                </a:lnTo>
                <a:lnTo>
                  <a:pt x="50292" y="952"/>
                </a:lnTo>
                <a:lnTo>
                  <a:pt x="65151" y="261"/>
                </a:lnTo>
                <a:lnTo>
                  <a:pt x="7315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57445" y="1312165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79" h="356869">
                <a:moveTo>
                  <a:pt x="97535" y="0"/>
                </a:moveTo>
                <a:lnTo>
                  <a:pt x="156662" y="6548"/>
                </a:lnTo>
                <a:lnTo>
                  <a:pt x="199072" y="26098"/>
                </a:lnTo>
                <a:lnTo>
                  <a:pt x="224623" y="58507"/>
                </a:lnTo>
                <a:lnTo>
                  <a:pt x="233171" y="103632"/>
                </a:lnTo>
                <a:lnTo>
                  <a:pt x="232028" y="119324"/>
                </a:lnTo>
                <a:lnTo>
                  <a:pt x="214883" y="161544"/>
                </a:lnTo>
                <a:lnTo>
                  <a:pt x="180808" y="191547"/>
                </a:lnTo>
                <a:lnTo>
                  <a:pt x="167639" y="198120"/>
                </a:lnTo>
                <a:lnTo>
                  <a:pt x="271271" y="356616"/>
                </a:lnTo>
                <a:lnTo>
                  <a:pt x="199643" y="356616"/>
                </a:lnTo>
                <a:lnTo>
                  <a:pt x="105155" y="211836"/>
                </a:lnTo>
                <a:lnTo>
                  <a:pt x="97464" y="210931"/>
                </a:lnTo>
                <a:lnTo>
                  <a:pt x="88201" y="210312"/>
                </a:lnTo>
                <a:lnTo>
                  <a:pt x="77509" y="209692"/>
                </a:lnTo>
                <a:lnTo>
                  <a:pt x="65532" y="208787"/>
                </a:lnTo>
                <a:lnTo>
                  <a:pt x="65532" y="356616"/>
                </a:lnTo>
                <a:lnTo>
                  <a:pt x="0" y="356616"/>
                </a:lnTo>
                <a:lnTo>
                  <a:pt x="0" y="4572"/>
                </a:lnTo>
                <a:lnTo>
                  <a:pt x="4929" y="4310"/>
                </a:lnTo>
                <a:lnTo>
                  <a:pt x="13144" y="3619"/>
                </a:lnTo>
                <a:lnTo>
                  <a:pt x="25074" y="2643"/>
                </a:lnTo>
                <a:lnTo>
                  <a:pt x="41148" y="1524"/>
                </a:lnTo>
                <a:lnTo>
                  <a:pt x="57673" y="1285"/>
                </a:lnTo>
                <a:lnTo>
                  <a:pt x="72770" y="762"/>
                </a:lnTo>
                <a:lnTo>
                  <a:pt x="86153" y="238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04361" y="1312165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79" h="356869">
                <a:moveTo>
                  <a:pt x="97536" y="0"/>
                </a:moveTo>
                <a:lnTo>
                  <a:pt x="156662" y="6548"/>
                </a:lnTo>
                <a:lnTo>
                  <a:pt x="199072" y="26098"/>
                </a:lnTo>
                <a:lnTo>
                  <a:pt x="224623" y="58507"/>
                </a:lnTo>
                <a:lnTo>
                  <a:pt x="233172" y="103632"/>
                </a:lnTo>
                <a:lnTo>
                  <a:pt x="232029" y="119324"/>
                </a:lnTo>
                <a:lnTo>
                  <a:pt x="214883" y="161544"/>
                </a:lnTo>
                <a:lnTo>
                  <a:pt x="180808" y="191547"/>
                </a:lnTo>
                <a:lnTo>
                  <a:pt x="167640" y="198120"/>
                </a:lnTo>
                <a:lnTo>
                  <a:pt x="271272" y="356616"/>
                </a:lnTo>
                <a:lnTo>
                  <a:pt x="199643" y="356616"/>
                </a:lnTo>
                <a:lnTo>
                  <a:pt x="105156" y="211836"/>
                </a:lnTo>
                <a:lnTo>
                  <a:pt x="97464" y="210931"/>
                </a:lnTo>
                <a:lnTo>
                  <a:pt x="88201" y="210312"/>
                </a:lnTo>
                <a:lnTo>
                  <a:pt x="77509" y="209692"/>
                </a:lnTo>
                <a:lnTo>
                  <a:pt x="65532" y="208787"/>
                </a:lnTo>
                <a:lnTo>
                  <a:pt x="65532" y="356616"/>
                </a:lnTo>
                <a:lnTo>
                  <a:pt x="0" y="356616"/>
                </a:lnTo>
                <a:lnTo>
                  <a:pt x="0" y="4572"/>
                </a:lnTo>
                <a:lnTo>
                  <a:pt x="4929" y="4310"/>
                </a:lnTo>
                <a:lnTo>
                  <a:pt x="13144" y="3619"/>
                </a:lnTo>
                <a:lnTo>
                  <a:pt x="25074" y="2643"/>
                </a:lnTo>
                <a:lnTo>
                  <a:pt x="41148" y="1524"/>
                </a:lnTo>
                <a:lnTo>
                  <a:pt x="57673" y="1285"/>
                </a:lnTo>
                <a:lnTo>
                  <a:pt x="72771" y="762"/>
                </a:lnTo>
                <a:lnTo>
                  <a:pt x="86153" y="238"/>
                </a:lnTo>
                <a:lnTo>
                  <a:pt x="97536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18716" y="1312165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80" h="356869">
                <a:moveTo>
                  <a:pt x="97535" y="0"/>
                </a:moveTo>
                <a:lnTo>
                  <a:pt x="156662" y="6548"/>
                </a:lnTo>
                <a:lnTo>
                  <a:pt x="199072" y="26098"/>
                </a:lnTo>
                <a:lnTo>
                  <a:pt x="224623" y="58507"/>
                </a:lnTo>
                <a:lnTo>
                  <a:pt x="233171" y="103632"/>
                </a:lnTo>
                <a:lnTo>
                  <a:pt x="232028" y="119324"/>
                </a:lnTo>
                <a:lnTo>
                  <a:pt x="214883" y="161544"/>
                </a:lnTo>
                <a:lnTo>
                  <a:pt x="180808" y="191547"/>
                </a:lnTo>
                <a:lnTo>
                  <a:pt x="167639" y="198120"/>
                </a:lnTo>
                <a:lnTo>
                  <a:pt x="271271" y="356616"/>
                </a:lnTo>
                <a:lnTo>
                  <a:pt x="199643" y="356616"/>
                </a:lnTo>
                <a:lnTo>
                  <a:pt x="105155" y="211836"/>
                </a:lnTo>
                <a:lnTo>
                  <a:pt x="97464" y="210931"/>
                </a:lnTo>
                <a:lnTo>
                  <a:pt x="88201" y="210312"/>
                </a:lnTo>
                <a:lnTo>
                  <a:pt x="77509" y="209692"/>
                </a:lnTo>
                <a:lnTo>
                  <a:pt x="65532" y="208787"/>
                </a:lnTo>
                <a:lnTo>
                  <a:pt x="65532" y="356616"/>
                </a:lnTo>
                <a:lnTo>
                  <a:pt x="0" y="356616"/>
                </a:lnTo>
                <a:lnTo>
                  <a:pt x="0" y="4572"/>
                </a:lnTo>
                <a:lnTo>
                  <a:pt x="4929" y="4310"/>
                </a:lnTo>
                <a:lnTo>
                  <a:pt x="13144" y="3619"/>
                </a:lnTo>
                <a:lnTo>
                  <a:pt x="25074" y="2643"/>
                </a:lnTo>
                <a:lnTo>
                  <a:pt x="41147" y="1524"/>
                </a:lnTo>
                <a:lnTo>
                  <a:pt x="57673" y="1285"/>
                </a:lnTo>
                <a:lnTo>
                  <a:pt x="72770" y="762"/>
                </a:lnTo>
                <a:lnTo>
                  <a:pt x="86153" y="238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09971" y="1310640"/>
            <a:ext cx="311150" cy="358140"/>
          </a:xfrm>
          <a:custGeom>
            <a:avLst/>
            <a:gdLst/>
            <a:ahLst/>
            <a:cxnLst/>
            <a:rect l="l" t="t" r="r" b="b"/>
            <a:pathLst>
              <a:path w="311150" h="358139">
                <a:moveTo>
                  <a:pt x="141732" y="0"/>
                </a:moveTo>
                <a:lnTo>
                  <a:pt x="169164" y="0"/>
                </a:lnTo>
                <a:lnTo>
                  <a:pt x="310896" y="358139"/>
                </a:lnTo>
                <a:lnTo>
                  <a:pt x="242316" y="358139"/>
                </a:lnTo>
                <a:lnTo>
                  <a:pt x="216408" y="286511"/>
                </a:lnTo>
                <a:lnTo>
                  <a:pt x="94488" y="286511"/>
                </a:lnTo>
                <a:lnTo>
                  <a:pt x="70104" y="358139"/>
                </a:lnTo>
                <a:lnTo>
                  <a:pt x="0" y="358139"/>
                </a:lnTo>
                <a:lnTo>
                  <a:pt x="14173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35498" y="1310642"/>
            <a:ext cx="215265" cy="364490"/>
          </a:xfrm>
          <a:custGeom>
            <a:avLst/>
            <a:gdLst/>
            <a:ahLst/>
            <a:cxnLst/>
            <a:rect l="l" t="t" r="r" b="b"/>
            <a:pathLst>
              <a:path w="215265" h="364489">
                <a:moveTo>
                  <a:pt x="108203" y="0"/>
                </a:moveTo>
                <a:lnTo>
                  <a:pt x="136826" y="1428"/>
                </a:lnTo>
                <a:lnTo>
                  <a:pt x="161162" y="5714"/>
                </a:lnTo>
                <a:lnTo>
                  <a:pt x="181498" y="12858"/>
                </a:lnTo>
                <a:lnTo>
                  <a:pt x="198119" y="22859"/>
                </a:lnTo>
                <a:lnTo>
                  <a:pt x="178307" y="76200"/>
                </a:lnTo>
                <a:lnTo>
                  <a:pt x="162019" y="66198"/>
                </a:lnTo>
                <a:lnTo>
                  <a:pt x="145160" y="59054"/>
                </a:lnTo>
                <a:lnTo>
                  <a:pt x="127729" y="54768"/>
                </a:lnTo>
                <a:lnTo>
                  <a:pt x="109727" y="53339"/>
                </a:lnTo>
                <a:lnTo>
                  <a:pt x="99131" y="53935"/>
                </a:lnTo>
                <a:lnTo>
                  <a:pt x="66674" y="77533"/>
                </a:lnTo>
                <a:lnTo>
                  <a:pt x="64007" y="94487"/>
                </a:lnTo>
                <a:lnTo>
                  <a:pt x="68270" y="109608"/>
                </a:lnTo>
                <a:lnTo>
                  <a:pt x="80962" y="125158"/>
                </a:lnTo>
                <a:lnTo>
                  <a:pt x="101941" y="140993"/>
                </a:lnTo>
                <a:lnTo>
                  <a:pt x="131064" y="156971"/>
                </a:lnTo>
                <a:lnTo>
                  <a:pt x="147280" y="165830"/>
                </a:lnTo>
                <a:lnTo>
                  <a:pt x="161353" y="174116"/>
                </a:lnTo>
                <a:lnTo>
                  <a:pt x="195833" y="204596"/>
                </a:lnTo>
                <a:lnTo>
                  <a:pt x="212597" y="243458"/>
                </a:lnTo>
                <a:lnTo>
                  <a:pt x="214883" y="266700"/>
                </a:lnTo>
                <a:lnTo>
                  <a:pt x="212621" y="286654"/>
                </a:lnTo>
                <a:lnTo>
                  <a:pt x="194952" y="321992"/>
                </a:lnTo>
                <a:lnTo>
                  <a:pt x="161496" y="348805"/>
                </a:lnTo>
                <a:lnTo>
                  <a:pt x="116824" y="362521"/>
                </a:lnTo>
                <a:lnTo>
                  <a:pt x="89916" y="364235"/>
                </a:lnTo>
                <a:lnTo>
                  <a:pt x="65579" y="362759"/>
                </a:lnTo>
                <a:lnTo>
                  <a:pt x="42671" y="358139"/>
                </a:lnTo>
                <a:lnTo>
                  <a:pt x="20907" y="350091"/>
                </a:lnTo>
                <a:lnTo>
                  <a:pt x="0" y="338327"/>
                </a:lnTo>
                <a:lnTo>
                  <a:pt x="22859" y="283463"/>
                </a:lnTo>
                <a:lnTo>
                  <a:pt x="42005" y="294584"/>
                </a:lnTo>
                <a:lnTo>
                  <a:pt x="60578" y="302704"/>
                </a:lnTo>
                <a:lnTo>
                  <a:pt x="78581" y="307681"/>
                </a:lnTo>
                <a:lnTo>
                  <a:pt x="96011" y="309371"/>
                </a:lnTo>
                <a:lnTo>
                  <a:pt x="120252" y="306824"/>
                </a:lnTo>
                <a:lnTo>
                  <a:pt x="137921" y="299275"/>
                </a:lnTo>
                <a:lnTo>
                  <a:pt x="148732" y="286869"/>
                </a:lnTo>
                <a:lnTo>
                  <a:pt x="152400" y="269747"/>
                </a:lnTo>
                <a:lnTo>
                  <a:pt x="151542" y="260865"/>
                </a:lnTo>
                <a:lnTo>
                  <a:pt x="130349" y="227933"/>
                </a:lnTo>
                <a:lnTo>
                  <a:pt x="85343" y="199643"/>
                </a:lnTo>
                <a:lnTo>
                  <a:pt x="66484" y="189690"/>
                </a:lnTo>
                <a:lnTo>
                  <a:pt x="51053" y="180593"/>
                </a:lnTo>
                <a:lnTo>
                  <a:pt x="18097" y="151256"/>
                </a:lnTo>
                <a:lnTo>
                  <a:pt x="3047" y="114871"/>
                </a:lnTo>
                <a:lnTo>
                  <a:pt x="1523" y="94487"/>
                </a:lnTo>
                <a:lnTo>
                  <a:pt x="3262" y="74771"/>
                </a:lnTo>
                <a:lnTo>
                  <a:pt x="30480" y="25908"/>
                </a:lnTo>
                <a:lnTo>
                  <a:pt x="64769" y="6095"/>
                </a:lnTo>
                <a:lnTo>
                  <a:pt x="85343" y="1476"/>
                </a:lnTo>
                <a:lnTo>
                  <a:pt x="10820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26508" y="1310642"/>
            <a:ext cx="268605" cy="364490"/>
          </a:xfrm>
          <a:custGeom>
            <a:avLst/>
            <a:gdLst/>
            <a:ahLst/>
            <a:cxnLst/>
            <a:rect l="l" t="t" r="r" b="b"/>
            <a:pathLst>
              <a:path w="268604" h="364489">
                <a:moveTo>
                  <a:pt x="161543" y="0"/>
                </a:moveTo>
                <a:lnTo>
                  <a:pt x="190714" y="1452"/>
                </a:lnTo>
                <a:lnTo>
                  <a:pt x="216598" y="5905"/>
                </a:lnTo>
                <a:lnTo>
                  <a:pt x="239339" y="13501"/>
                </a:lnTo>
                <a:lnTo>
                  <a:pt x="259079" y="24383"/>
                </a:lnTo>
                <a:lnTo>
                  <a:pt x="233172" y="76200"/>
                </a:lnTo>
                <a:lnTo>
                  <a:pt x="221194" y="67079"/>
                </a:lnTo>
                <a:lnTo>
                  <a:pt x="205930" y="60388"/>
                </a:lnTo>
                <a:lnTo>
                  <a:pt x="187523" y="56268"/>
                </a:lnTo>
                <a:lnTo>
                  <a:pt x="166115" y="54863"/>
                </a:lnTo>
                <a:lnTo>
                  <a:pt x="145256" y="57149"/>
                </a:lnTo>
                <a:lnTo>
                  <a:pt x="108680" y="75437"/>
                </a:lnTo>
                <a:lnTo>
                  <a:pt x="80962" y="111775"/>
                </a:lnTo>
                <a:lnTo>
                  <a:pt x="67246" y="158734"/>
                </a:lnTo>
                <a:lnTo>
                  <a:pt x="65531" y="185927"/>
                </a:lnTo>
                <a:lnTo>
                  <a:pt x="67222" y="212836"/>
                </a:lnTo>
                <a:lnTo>
                  <a:pt x="80319" y="257508"/>
                </a:lnTo>
                <a:lnTo>
                  <a:pt x="106037" y="290083"/>
                </a:lnTo>
                <a:lnTo>
                  <a:pt x="140946" y="307133"/>
                </a:lnTo>
                <a:lnTo>
                  <a:pt x="161543" y="309371"/>
                </a:lnTo>
                <a:lnTo>
                  <a:pt x="185261" y="307085"/>
                </a:lnTo>
                <a:lnTo>
                  <a:pt x="206120" y="300227"/>
                </a:lnTo>
                <a:lnTo>
                  <a:pt x="224123" y="288797"/>
                </a:lnTo>
                <a:lnTo>
                  <a:pt x="239268" y="272795"/>
                </a:lnTo>
                <a:lnTo>
                  <a:pt x="268224" y="324611"/>
                </a:lnTo>
                <a:lnTo>
                  <a:pt x="246768" y="341733"/>
                </a:lnTo>
                <a:lnTo>
                  <a:pt x="221170" y="354139"/>
                </a:lnTo>
                <a:lnTo>
                  <a:pt x="191285" y="361687"/>
                </a:lnTo>
                <a:lnTo>
                  <a:pt x="156972" y="364235"/>
                </a:lnTo>
                <a:lnTo>
                  <a:pt x="121515" y="361330"/>
                </a:lnTo>
                <a:lnTo>
                  <a:pt x="63745" y="337232"/>
                </a:lnTo>
                <a:lnTo>
                  <a:pt x="23145" y="289178"/>
                </a:lnTo>
                <a:lnTo>
                  <a:pt x="2571" y="222884"/>
                </a:lnTo>
                <a:lnTo>
                  <a:pt x="0" y="182879"/>
                </a:lnTo>
                <a:lnTo>
                  <a:pt x="2857" y="145470"/>
                </a:lnTo>
                <a:lnTo>
                  <a:pt x="25717" y="79795"/>
                </a:lnTo>
                <a:lnTo>
                  <a:pt x="70032" y="28932"/>
                </a:lnTo>
                <a:lnTo>
                  <a:pt x="127801" y="3167"/>
                </a:lnTo>
                <a:lnTo>
                  <a:pt x="16154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40865" y="1310642"/>
            <a:ext cx="268605" cy="364490"/>
          </a:xfrm>
          <a:custGeom>
            <a:avLst/>
            <a:gdLst/>
            <a:ahLst/>
            <a:cxnLst/>
            <a:rect l="l" t="t" r="r" b="b"/>
            <a:pathLst>
              <a:path w="268605" h="364489">
                <a:moveTo>
                  <a:pt x="161544" y="0"/>
                </a:moveTo>
                <a:lnTo>
                  <a:pt x="190714" y="1452"/>
                </a:lnTo>
                <a:lnTo>
                  <a:pt x="216598" y="5905"/>
                </a:lnTo>
                <a:lnTo>
                  <a:pt x="239339" y="13501"/>
                </a:lnTo>
                <a:lnTo>
                  <a:pt x="259079" y="24383"/>
                </a:lnTo>
                <a:lnTo>
                  <a:pt x="233171" y="76200"/>
                </a:lnTo>
                <a:lnTo>
                  <a:pt x="221194" y="67079"/>
                </a:lnTo>
                <a:lnTo>
                  <a:pt x="205930" y="60388"/>
                </a:lnTo>
                <a:lnTo>
                  <a:pt x="187523" y="56268"/>
                </a:lnTo>
                <a:lnTo>
                  <a:pt x="166116" y="54863"/>
                </a:lnTo>
                <a:lnTo>
                  <a:pt x="145256" y="57149"/>
                </a:lnTo>
                <a:lnTo>
                  <a:pt x="108680" y="75437"/>
                </a:lnTo>
                <a:lnTo>
                  <a:pt x="80962" y="111775"/>
                </a:lnTo>
                <a:lnTo>
                  <a:pt x="67246" y="158734"/>
                </a:lnTo>
                <a:lnTo>
                  <a:pt x="65532" y="185927"/>
                </a:lnTo>
                <a:lnTo>
                  <a:pt x="67222" y="212836"/>
                </a:lnTo>
                <a:lnTo>
                  <a:pt x="80319" y="257508"/>
                </a:lnTo>
                <a:lnTo>
                  <a:pt x="106037" y="290083"/>
                </a:lnTo>
                <a:lnTo>
                  <a:pt x="140946" y="307133"/>
                </a:lnTo>
                <a:lnTo>
                  <a:pt x="161544" y="309371"/>
                </a:lnTo>
                <a:lnTo>
                  <a:pt x="185261" y="307085"/>
                </a:lnTo>
                <a:lnTo>
                  <a:pt x="206120" y="300227"/>
                </a:lnTo>
                <a:lnTo>
                  <a:pt x="224123" y="288797"/>
                </a:lnTo>
                <a:lnTo>
                  <a:pt x="239268" y="272795"/>
                </a:lnTo>
                <a:lnTo>
                  <a:pt x="268224" y="324611"/>
                </a:lnTo>
                <a:lnTo>
                  <a:pt x="246769" y="341733"/>
                </a:lnTo>
                <a:lnTo>
                  <a:pt x="221170" y="354139"/>
                </a:lnTo>
                <a:lnTo>
                  <a:pt x="191285" y="361687"/>
                </a:lnTo>
                <a:lnTo>
                  <a:pt x="156971" y="364235"/>
                </a:lnTo>
                <a:lnTo>
                  <a:pt x="121515" y="361330"/>
                </a:lnTo>
                <a:lnTo>
                  <a:pt x="63746" y="337232"/>
                </a:lnTo>
                <a:lnTo>
                  <a:pt x="23145" y="289178"/>
                </a:lnTo>
                <a:lnTo>
                  <a:pt x="2571" y="222884"/>
                </a:lnTo>
                <a:lnTo>
                  <a:pt x="0" y="182879"/>
                </a:lnTo>
                <a:lnTo>
                  <a:pt x="2857" y="145470"/>
                </a:lnTo>
                <a:lnTo>
                  <a:pt x="25717" y="79795"/>
                </a:lnTo>
                <a:lnTo>
                  <a:pt x="70032" y="28932"/>
                </a:lnTo>
                <a:lnTo>
                  <a:pt x="127801" y="3167"/>
                </a:lnTo>
                <a:lnTo>
                  <a:pt x="161544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47219" y="1310642"/>
            <a:ext cx="215265" cy="364490"/>
          </a:xfrm>
          <a:custGeom>
            <a:avLst/>
            <a:gdLst/>
            <a:ahLst/>
            <a:cxnLst/>
            <a:rect l="l" t="t" r="r" b="b"/>
            <a:pathLst>
              <a:path w="215265" h="364489">
                <a:moveTo>
                  <a:pt x="108204" y="0"/>
                </a:moveTo>
                <a:lnTo>
                  <a:pt x="136826" y="1428"/>
                </a:lnTo>
                <a:lnTo>
                  <a:pt x="161162" y="5714"/>
                </a:lnTo>
                <a:lnTo>
                  <a:pt x="181498" y="12858"/>
                </a:lnTo>
                <a:lnTo>
                  <a:pt x="198120" y="22859"/>
                </a:lnTo>
                <a:lnTo>
                  <a:pt x="178308" y="76200"/>
                </a:lnTo>
                <a:lnTo>
                  <a:pt x="162020" y="66198"/>
                </a:lnTo>
                <a:lnTo>
                  <a:pt x="145161" y="59054"/>
                </a:lnTo>
                <a:lnTo>
                  <a:pt x="127730" y="54768"/>
                </a:lnTo>
                <a:lnTo>
                  <a:pt x="109728" y="53339"/>
                </a:lnTo>
                <a:lnTo>
                  <a:pt x="99131" y="53935"/>
                </a:lnTo>
                <a:lnTo>
                  <a:pt x="66674" y="77533"/>
                </a:lnTo>
                <a:lnTo>
                  <a:pt x="64008" y="94487"/>
                </a:lnTo>
                <a:lnTo>
                  <a:pt x="68270" y="109608"/>
                </a:lnTo>
                <a:lnTo>
                  <a:pt x="80962" y="125158"/>
                </a:lnTo>
                <a:lnTo>
                  <a:pt x="101941" y="140993"/>
                </a:lnTo>
                <a:lnTo>
                  <a:pt x="131063" y="156971"/>
                </a:lnTo>
                <a:lnTo>
                  <a:pt x="147280" y="165830"/>
                </a:lnTo>
                <a:lnTo>
                  <a:pt x="161353" y="174116"/>
                </a:lnTo>
                <a:lnTo>
                  <a:pt x="195833" y="204596"/>
                </a:lnTo>
                <a:lnTo>
                  <a:pt x="212597" y="243458"/>
                </a:lnTo>
                <a:lnTo>
                  <a:pt x="214883" y="266700"/>
                </a:lnTo>
                <a:lnTo>
                  <a:pt x="212621" y="286654"/>
                </a:lnTo>
                <a:lnTo>
                  <a:pt x="194952" y="321992"/>
                </a:lnTo>
                <a:lnTo>
                  <a:pt x="161496" y="348805"/>
                </a:lnTo>
                <a:lnTo>
                  <a:pt x="116824" y="362521"/>
                </a:lnTo>
                <a:lnTo>
                  <a:pt x="89916" y="364235"/>
                </a:lnTo>
                <a:lnTo>
                  <a:pt x="65579" y="362759"/>
                </a:lnTo>
                <a:lnTo>
                  <a:pt x="42672" y="358139"/>
                </a:lnTo>
                <a:lnTo>
                  <a:pt x="20907" y="350091"/>
                </a:lnTo>
                <a:lnTo>
                  <a:pt x="0" y="338327"/>
                </a:lnTo>
                <a:lnTo>
                  <a:pt x="22859" y="283463"/>
                </a:lnTo>
                <a:lnTo>
                  <a:pt x="42005" y="294584"/>
                </a:lnTo>
                <a:lnTo>
                  <a:pt x="60578" y="302704"/>
                </a:lnTo>
                <a:lnTo>
                  <a:pt x="78581" y="307681"/>
                </a:lnTo>
                <a:lnTo>
                  <a:pt x="96012" y="309371"/>
                </a:lnTo>
                <a:lnTo>
                  <a:pt x="120253" y="306824"/>
                </a:lnTo>
                <a:lnTo>
                  <a:pt x="137921" y="299275"/>
                </a:lnTo>
                <a:lnTo>
                  <a:pt x="148732" y="286869"/>
                </a:lnTo>
                <a:lnTo>
                  <a:pt x="152400" y="269747"/>
                </a:lnTo>
                <a:lnTo>
                  <a:pt x="151542" y="260865"/>
                </a:lnTo>
                <a:lnTo>
                  <a:pt x="130349" y="227933"/>
                </a:lnTo>
                <a:lnTo>
                  <a:pt x="85343" y="199643"/>
                </a:lnTo>
                <a:lnTo>
                  <a:pt x="66484" y="189690"/>
                </a:lnTo>
                <a:lnTo>
                  <a:pt x="51054" y="180593"/>
                </a:lnTo>
                <a:lnTo>
                  <a:pt x="18097" y="151256"/>
                </a:lnTo>
                <a:lnTo>
                  <a:pt x="3047" y="114871"/>
                </a:lnTo>
                <a:lnTo>
                  <a:pt x="1524" y="94487"/>
                </a:lnTo>
                <a:lnTo>
                  <a:pt x="3262" y="74771"/>
                </a:lnTo>
                <a:lnTo>
                  <a:pt x="30479" y="25908"/>
                </a:lnTo>
                <a:lnTo>
                  <a:pt x="64769" y="6095"/>
                </a:lnTo>
                <a:lnTo>
                  <a:pt x="85344" y="1476"/>
                </a:lnTo>
                <a:lnTo>
                  <a:pt x="108204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8808" y="1309117"/>
            <a:ext cx="611505" cy="365760"/>
          </a:xfrm>
          <a:custGeom>
            <a:avLst/>
            <a:gdLst/>
            <a:ahLst/>
            <a:cxnLst/>
            <a:rect l="l" t="t" r="r" b="b"/>
            <a:pathLst>
              <a:path w="611505" h="365760">
                <a:moveTo>
                  <a:pt x="161543" y="1524"/>
                </a:moveTo>
                <a:lnTo>
                  <a:pt x="190714" y="2976"/>
                </a:lnTo>
                <a:lnTo>
                  <a:pt x="216598" y="7429"/>
                </a:lnTo>
                <a:lnTo>
                  <a:pt x="239339" y="15025"/>
                </a:lnTo>
                <a:lnTo>
                  <a:pt x="259079" y="25908"/>
                </a:lnTo>
                <a:lnTo>
                  <a:pt x="233172" y="77724"/>
                </a:lnTo>
                <a:lnTo>
                  <a:pt x="221194" y="68603"/>
                </a:lnTo>
                <a:lnTo>
                  <a:pt x="205930" y="61912"/>
                </a:lnTo>
                <a:lnTo>
                  <a:pt x="187523" y="57792"/>
                </a:lnTo>
                <a:lnTo>
                  <a:pt x="166115" y="56387"/>
                </a:lnTo>
                <a:lnTo>
                  <a:pt x="145256" y="58673"/>
                </a:lnTo>
                <a:lnTo>
                  <a:pt x="108680" y="76961"/>
                </a:lnTo>
                <a:lnTo>
                  <a:pt x="80962" y="113299"/>
                </a:lnTo>
                <a:lnTo>
                  <a:pt x="67246" y="160258"/>
                </a:lnTo>
                <a:lnTo>
                  <a:pt x="65531" y="187451"/>
                </a:lnTo>
                <a:lnTo>
                  <a:pt x="67222" y="214360"/>
                </a:lnTo>
                <a:lnTo>
                  <a:pt x="80319" y="259032"/>
                </a:lnTo>
                <a:lnTo>
                  <a:pt x="106037" y="291607"/>
                </a:lnTo>
                <a:lnTo>
                  <a:pt x="140946" y="308657"/>
                </a:lnTo>
                <a:lnTo>
                  <a:pt x="161543" y="310896"/>
                </a:lnTo>
                <a:lnTo>
                  <a:pt x="185261" y="308610"/>
                </a:lnTo>
                <a:lnTo>
                  <a:pt x="206120" y="301752"/>
                </a:lnTo>
                <a:lnTo>
                  <a:pt x="224123" y="290322"/>
                </a:lnTo>
                <a:lnTo>
                  <a:pt x="239267" y="274320"/>
                </a:lnTo>
                <a:lnTo>
                  <a:pt x="268223" y="326135"/>
                </a:lnTo>
                <a:lnTo>
                  <a:pt x="246768" y="343257"/>
                </a:lnTo>
                <a:lnTo>
                  <a:pt x="221170" y="355663"/>
                </a:lnTo>
                <a:lnTo>
                  <a:pt x="191285" y="363212"/>
                </a:lnTo>
                <a:lnTo>
                  <a:pt x="156972" y="365759"/>
                </a:lnTo>
                <a:lnTo>
                  <a:pt x="121515" y="362854"/>
                </a:lnTo>
                <a:lnTo>
                  <a:pt x="63746" y="338756"/>
                </a:lnTo>
                <a:lnTo>
                  <a:pt x="23145" y="290702"/>
                </a:lnTo>
                <a:lnTo>
                  <a:pt x="2571" y="224408"/>
                </a:lnTo>
                <a:lnTo>
                  <a:pt x="0" y="184404"/>
                </a:lnTo>
                <a:lnTo>
                  <a:pt x="2857" y="146994"/>
                </a:lnTo>
                <a:lnTo>
                  <a:pt x="25717" y="81319"/>
                </a:lnTo>
                <a:lnTo>
                  <a:pt x="70032" y="30456"/>
                </a:lnTo>
                <a:lnTo>
                  <a:pt x="127801" y="4691"/>
                </a:lnTo>
                <a:lnTo>
                  <a:pt x="161543" y="1524"/>
                </a:lnTo>
                <a:close/>
              </a:path>
              <a:path w="611505" h="365760">
                <a:moveTo>
                  <a:pt x="454152" y="0"/>
                </a:moveTo>
                <a:lnTo>
                  <a:pt x="521207" y="12191"/>
                </a:lnTo>
                <a:lnTo>
                  <a:pt x="569975" y="47243"/>
                </a:lnTo>
                <a:lnTo>
                  <a:pt x="600836" y="104393"/>
                </a:lnTo>
                <a:lnTo>
                  <a:pt x="611123" y="179832"/>
                </a:lnTo>
                <a:lnTo>
                  <a:pt x="608314" y="220741"/>
                </a:lnTo>
                <a:lnTo>
                  <a:pt x="586692" y="288274"/>
                </a:lnTo>
                <a:lnTo>
                  <a:pt x="545591" y="337470"/>
                </a:lnTo>
                <a:lnTo>
                  <a:pt x="486155" y="362616"/>
                </a:lnTo>
                <a:lnTo>
                  <a:pt x="449579" y="365759"/>
                </a:lnTo>
                <a:lnTo>
                  <a:pt x="416147" y="362640"/>
                </a:lnTo>
                <a:lnTo>
                  <a:pt x="361283" y="338113"/>
                </a:lnTo>
                <a:lnTo>
                  <a:pt x="322968" y="289559"/>
                </a:lnTo>
                <a:lnTo>
                  <a:pt x="304061" y="220979"/>
                </a:lnTo>
                <a:lnTo>
                  <a:pt x="301752" y="179832"/>
                </a:lnTo>
                <a:lnTo>
                  <a:pt x="304323" y="143565"/>
                </a:lnTo>
                <a:lnTo>
                  <a:pt x="324897" y="80176"/>
                </a:lnTo>
                <a:lnTo>
                  <a:pt x="365426" y="30218"/>
                </a:lnTo>
                <a:lnTo>
                  <a:pt x="421338" y="3405"/>
                </a:lnTo>
                <a:lnTo>
                  <a:pt x="45415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84741" y="2331464"/>
            <a:ext cx="7872730" cy="3233235"/>
          </a:xfrm>
          <a:prstGeom prst="rect">
            <a:avLst/>
          </a:prstGeom>
        </p:spPr>
        <p:txBody>
          <a:bodyPr vert="horz" wrap="square" lIns="0" tIns="97768" rIns="0" bIns="0" rtlCol="0">
            <a:spAutoFit/>
          </a:bodyPr>
          <a:lstStyle/>
          <a:p>
            <a:pPr marL="291397" indent="-279336" algn="just">
              <a:spcBef>
                <a:spcPts val="770"/>
              </a:spcBef>
              <a:buClr>
                <a:srgbClr val="B13F9A"/>
              </a:buClr>
              <a:buSzPct val="73913"/>
              <a:buFont typeface="Times New Roman"/>
              <a:buChar char="◉"/>
              <a:tabLst>
                <a:tab pos="292032" algn="l"/>
              </a:tabLst>
            </a:pPr>
            <a:r>
              <a:rPr sz="2300" b="1" spc="10" dirty="0">
                <a:latin typeface="Trebuchet MS"/>
                <a:cs typeface="Trebuchet MS"/>
              </a:rPr>
              <a:t>4.</a:t>
            </a:r>
            <a:r>
              <a:rPr sz="2300" b="1" spc="-60" dirty="0">
                <a:latin typeface="Trebuchet MS"/>
                <a:cs typeface="Trebuchet MS"/>
              </a:rPr>
              <a:t> </a:t>
            </a:r>
            <a:r>
              <a:rPr sz="2700" b="1" spc="-4" dirty="0">
                <a:latin typeface="Trebuchet MS"/>
                <a:cs typeface="Trebuchet MS"/>
              </a:rPr>
              <a:t>Causes</a:t>
            </a:r>
            <a:endParaRPr sz="2700">
              <a:latin typeface="Trebuchet MS"/>
              <a:cs typeface="Trebuchet MS"/>
            </a:endParaRPr>
          </a:p>
          <a:p>
            <a:pPr marL="291397" marR="172045" indent="-279336" algn="just">
              <a:lnSpc>
                <a:spcPct val="100400"/>
              </a:lnSpc>
              <a:spcBef>
                <a:spcPts val="589"/>
              </a:spcBef>
              <a:buClr>
                <a:srgbClr val="B13F9A"/>
              </a:buClr>
              <a:buSzPct val="73913"/>
              <a:buFont typeface="Times New Roman"/>
              <a:buChar char="◉"/>
              <a:tabLst>
                <a:tab pos="292032" algn="l"/>
              </a:tabLst>
            </a:pPr>
            <a:r>
              <a:rPr sz="2300" b="1" spc="4" dirty="0">
                <a:latin typeface="Trebuchet MS"/>
                <a:cs typeface="Trebuchet MS"/>
              </a:rPr>
              <a:t>In</a:t>
            </a:r>
            <a:r>
              <a:rPr sz="2300" b="1" spc="-4" dirty="0">
                <a:latin typeface="Trebuchet MS"/>
                <a:cs typeface="Trebuchet MS"/>
              </a:rPr>
              <a:t> </a:t>
            </a:r>
            <a:r>
              <a:rPr sz="2300" b="1" spc="4" dirty="0">
                <a:latin typeface="Trebuchet MS"/>
                <a:cs typeface="Trebuchet MS"/>
              </a:rPr>
              <a:t>many</a:t>
            </a:r>
            <a:r>
              <a:rPr sz="2300" b="1" spc="-10" dirty="0">
                <a:latin typeface="Trebuchet MS"/>
                <a:cs typeface="Trebuchet MS"/>
              </a:rPr>
              <a:t> </a:t>
            </a:r>
            <a:r>
              <a:rPr sz="2300" b="1" spc="4" dirty="0">
                <a:latin typeface="Trebuchet MS"/>
                <a:cs typeface="Trebuchet MS"/>
              </a:rPr>
              <a:t>patients</a:t>
            </a:r>
            <a:r>
              <a:rPr sz="2300" b="1" spc="-25" dirty="0">
                <a:latin typeface="Trebuchet MS"/>
                <a:cs typeface="Trebuchet MS"/>
              </a:rPr>
              <a:t> </a:t>
            </a:r>
            <a:r>
              <a:rPr sz="2300" b="1" spc="4" dirty="0">
                <a:latin typeface="Trebuchet MS"/>
                <a:cs typeface="Trebuchet MS"/>
              </a:rPr>
              <a:t>,</a:t>
            </a:r>
            <a:r>
              <a:rPr sz="2300" b="1" spc="-14" dirty="0">
                <a:latin typeface="Trebuchet MS"/>
                <a:cs typeface="Trebuchet MS"/>
              </a:rPr>
              <a:t> </a:t>
            </a:r>
            <a:r>
              <a:rPr sz="2300" b="1" spc="4" dirty="0">
                <a:latin typeface="Trebuchet MS"/>
                <a:cs typeface="Trebuchet MS"/>
              </a:rPr>
              <a:t>the</a:t>
            </a:r>
            <a:r>
              <a:rPr sz="2300" b="1" spc="10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cause</a:t>
            </a:r>
            <a:r>
              <a:rPr sz="2300" b="1" spc="-10" dirty="0">
                <a:latin typeface="Trebuchet MS"/>
                <a:cs typeface="Trebuchet MS"/>
              </a:rPr>
              <a:t> </a:t>
            </a:r>
            <a:r>
              <a:rPr sz="2300" b="1" spc="4" dirty="0">
                <a:latin typeface="Trebuchet MS"/>
                <a:cs typeface="Trebuchet MS"/>
              </a:rPr>
              <a:t>is</a:t>
            </a:r>
            <a:r>
              <a:rPr sz="2300" b="1" dirty="0">
                <a:latin typeface="Trebuchet MS"/>
                <a:cs typeface="Trebuchet MS"/>
              </a:rPr>
              <a:t> </a:t>
            </a:r>
            <a:r>
              <a:rPr sz="2300" b="1" spc="4" dirty="0">
                <a:latin typeface="Trebuchet MS"/>
                <a:cs typeface="Trebuchet MS"/>
              </a:rPr>
              <a:t>never</a:t>
            </a:r>
            <a:r>
              <a:rPr sz="2300" b="1" spc="-14" dirty="0">
                <a:latin typeface="Trebuchet MS"/>
                <a:cs typeface="Trebuchet MS"/>
              </a:rPr>
              <a:t> </a:t>
            </a:r>
            <a:r>
              <a:rPr sz="2300" b="1" spc="4" dirty="0">
                <a:latin typeface="Trebuchet MS"/>
                <a:cs typeface="Trebuchet MS"/>
              </a:rPr>
              <a:t>identified</a:t>
            </a:r>
            <a:r>
              <a:rPr sz="2300" b="1" spc="-25" dirty="0">
                <a:latin typeface="Trebuchet MS"/>
                <a:cs typeface="Trebuchet MS"/>
              </a:rPr>
              <a:t> </a:t>
            </a:r>
            <a:r>
              <a:rPr sz="2300" b="1" spc="10" dirty="0">
                <a:latin typeface="Trebuchet MS"/>
                <a:cs typeface="Trebuchet MS"/>
              </a:rPr>
              <a:t>and</a:t>
            </a:r>
            <a:r>
              <a:rPr sz="2300" b="1" spc="-30" dirty="0">
                <a:latin typeface="Trebuchet MS"/>
                <a:cs typeface="Trebuchet MS"/>
              </a:rPr>
              <a:t> </a:t>
            </a:r>
            <a:r>
              <a:rPr sz="2300" b="1" spc="14" dirty="0">
                <a:latin typeface="Trebuchet MS"/>
                <a:cs typeface="Trebuchet MS"/>
              </a:rPr>
              <a:t>is </a:t>
            </a:r>
            <a:r>
              <a:rPr sz="2300" b="1" spc="-680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idiopathic</a:t>
            </a:r>
            <a:r>
              <a:rPr sz="2300" b="1" spc="-4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or</a:t>
            </a:r>
            <a:r>
              <a:rPr sz="2300" b="1" spc="4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related </a:t>
            </a:r>
            <a:r>
              <a:rPr sz="2300" b="1" spc="10" dirty="0">
                <a:latin typeface="Trebuchet MS"/>
                <a:cs typeface="Trebuchet MS"/>
              </a:rPr>
              <a:t>to</a:t>
            </a:r>
            <a:r>
              <a:rPr sz="2300" b="1" spc="14" dirty="0">
                <a:latin typeface="Trebuchet MS"/>
                <a:cs typeface="Trebuchet MS"/>
              </a:rPr>
              <a:t> </a:t>
            </a:r>
            <a:r>
              <a:rPr sz="2300" b="1" spc="4" dirty="0">
                <a:latin typeface="Trebuchet MS"/>
                <a:cs typeface="Trebuchet MS"/>
              </a:rPr>
              <a:t>a</a:t>
            </a:r>
            <a:r>
              <a:rPr sz="2300" b="1" spc="-4" dirty="0">
                <a:latin typeface="Trebuchet MS"/>
                <a:cs typeface="Trebuchet MS"/>
              </a:rPr>
              <a:t> </a:t>
            </a:r>
            <a:r>
              <a:rPr sz="2300" b="1" spc="10" dirty="0">
                <a:latin typeface="Trebuchet MS"/>
                <a:cs typeface="Trebuchet MS"/>
              </a:rPr>
              <a:t>previous</a:t>
            </a:r>
            <a:r>
              <a:rPr sz="2300" b="1" dirty="0">
                <a:latin typeface="Trebuchet MS"/>
                <a:cs typeface="Trebuchet MS"/>
              </a:rPr>
              <a:t> viral</a:t>
            </a:r>
            <a:r>
              <a:rPr sz="2300" b="1" spc="10" dirty="0">
                <a:latin typeface="Trebuchet MS"/>
                <a:cs typeface="Trebuchet MS"/>
              </a:rPr>
              <a:t> </a:t>
            </a:r>
            <a:r>
              <a:rPr sz="2300" b="1" spc="4" dirty="0">
                <a:latin typeface="Trebuchet MS"/>
                <a:cs typeface="Trebuchet MS"/>
              </a:rPr>
              <a:t>infection.</a:t>
            </a:r>
            <a:endParaRPr sz="2300">
              <a:latin typeface="Trebuchet MS"/>
              <a:cs typeface="Trebuchet MS"/>
            </a:endParaRPr>
          </a:p>
          <a:p>
            <a:pPr marL="291397" marR="5080" indent="-279336" algn="just">
              <a:lnSpc>
                <a:spcPct val="100600"/>
              </a:lnSpc>
              <a:spcBef>
                <a:spcPts val="585"/>
              </a:spcBef>
              <a:buClr>
                <a:srgbClr val="B13F9A"/>
              </a:buClr>
              <a:buSzPct val="73913"/>
              <a:buFont typeface="Times New Roman"/>
              <a:buChar char="◉"/>
              <a:tabLst>
                <a:tab pos="292032" algn="l"/>
              </a:tabLst>
            </a:pPr>
            <a:r>
              <a:rPr sz="2300" b="1" spc="4" dirty="0">
                <a:latin typeface="Trebuchet MS"/>
                <a:cs typeface="Trebuchet MS"/>
              </a:rPr>
              <a:t>Other causes include </a:t>
            </a:r>
            <a:r>
              <a:rPr sz="2300" b="1" dirty="0">
                <a:latin typeface="Trebuchet MS"/>
                <a:cs typeface="Trebuchet MS"/>
              </a:rPr>
              <a:t>recurrent pericarditis </a:t>
            </a:r>
            <a:r>
              <a:rPr sz="2300" b="1" spc="4" dirty="0">
                <a:latin typeface="Trebuchet MS"/>
                <a:cs typeface="Trebuchet MS"/>
              </a:rPr>
              <a:t>, uremia , </a:t>
            </a:r>
            <a:r>
              <a:rPr sz="2300" b="1" spc="10" dirty="0">
                <a:latin typeface="Trebuchet MS"/>
                <a:cs typeface="Trebuchet MS"/>
              </a:rPr>
              <a:t> </a:t>
            </a:r>
            <a:r>
              <a:rPr sz="2300" b="1" spc="-4" dirty="0">
                <a:latin typeface="Trebuchet MS"/>
                <a:cs typeface="Trebuchet MS"/>
              </a:rPr>
              <a:t>radiation </a:t>
            </a:r>
            <a:r>
              <a:rPr sz="2300" b="1" spc="-10" dirty="0">
                <a:latin typeface="Trebuchet MS"/>
                <a:cs typeface="Trebuchet MS"/>
              </a:rPr>
              <a:t>therapy </a:t>
            </a:r>
            <a:r>
              <a:rPr sz="2300" b="1" spc="4" dirty="0">
                <a:latin typeface="Trebuchet MS"/>
                <a:cs typeface="Trebuchet MS"/>
              </a:rPr>
              <a:t>, </a:t>
            </a:r>
            <a:r>
              <a:rPr sz="2300" b="1" spc="10" dirty="0">
                <a:latin typeface="Trebuchet MS"/>
                <a:cs typeface="Trebuchet MS"/>
              </a:rPr>
              <a:t>tumor </a:t>
            </a:r>
            <a:r>
              <a:rPr sz="2300" b="1" spc="4" dirty="0">
                <a:latin typeface="Trebuchet MS"/>
                <a:cs typeface="Trebuchet MS"/>
              </a:rPr>
              <a:t>invasion , connective tissue </a:t>
            </a:r>
            <a:r>
              <a:rPr sz="2300" b="1" spc="10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disorders</a:t>
            </a:r>
            <a:r>
              <a:rPr sz="2300" b="1" spc="4" dirty="0">
                <a:latin typeface="Trebuchet MS"/>
                <a:cs typeface="Trebuchet MS"/>
              </a:rPr>
              <a:t> ,</a:t>
            </a:r>
            <a:r>
              <a:rPr sz="2300" b="1" spc="10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and</a:t>
            </a:r>
            <a:r>
              <a:rPr sz="2300" b="1" spc="-20" dirty="0">
                <a:latin typeface="Trebuchet MS"/>
                <a:cs typeface="Trebuchet MS"/>
              </a:rPr>
              <a:t> </a:t>
            </a:r>
            <a:r>
              <a:rPr sz="2300" b="1" spc="4" dirty="0">
                <a:latin typeface="Trebuchet MS"/>
                <a:cs typeface="Trebuchet MS"/>
              </a:rPr>
              <a:t>prior</a:t>
            </a:r>
            <a:r>
              <a:rPr sz="2300" b="1" spc="14" dirty="0">
                <a:latin typeface="Trebuchet MS"/>
                <a:cs typeface="Trebuchet MS"/>
              </a:rPr>
              <a:t> </a:t>
            </a:r>
            <a:r>
              <a:rPr sz="2300" b="1" spc="4" dirty="0">
                <a:latin typeface="Trebuchet MS"/>
                <a:cs typeface="Trebuchet MS"/>
              </a:rPr>
              <a:t>surgery</a:t>
            </a:r>
            <a:r>
              <a:rPr sz="2300" b="1" spc="-4" dirty="0">
                <a:latin typeface="Trebuchet MS"/>
                <a:cs typeface="Trebuchet MS"/>
              </a:rPr>
              <a:t> </a:t>
            </a:r>
            <a:r>
              <a:rPr sz="2300" b="1" spc="10" dirty="0">
                <a:latin typeface="Trebuchet MS"/>
                <a:cs typeface="Trebuchet MS"/>
              </a:rPr>
              <a:t>involving</a:t>
            </a:r>
            <a:r>
              <a:rPr sz="2300" b="1" spc="-25" dirty="0">
                <a:latin typeface="Trebuchet MS"/>
                <a:cs typeface="Trebuchet MS"/>
              </a:rPr>
              <a:t> </a:t>
            </a:r>
            <a:r>
              <a:rPr sz="2300" b="1" spc="4" dirty="0">
                <a:latin typeface="Trebuchet MS"/>
                <a:cs typeface="Trebuchet MS"/>
              </a:rPr>
              <a:t>the</a:t>
            </a:r>
            <a:r>
              <a:rPr sz="2300" b="1" spc="20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pericardium</a:t>
            </a:r>
            <a:endParaRPr sz="2300">
              <a:latin typeface="Trebuchet MS"/>
              <a:cs typeface="Trebuchet MS"/>
            </a:endParaRPr>
          </a:p>
          <a:p>
            <a:pPr marL="291397" marR="64754" indent="-279336" algn="just">
              <a:lnSpc>
                <a:spcPct val="100400"/>
              </a:lnSpc>
              <a:spcBef>
                <a:spcPts val="589"/>
              </a:spcBef>
              <a:buClr>
                <a:srgbClr val="B13F9A"/>
              </a:buClr>
              <a:buSzPct val="73913"/>
              <a:buFont typeface="Times New Roman"/>
              <a:buChar char="◉"/>
              <a:tabLst>
                <a:tab pos="292032" algn="l"/>
              </a:tabLst>
            </a:pPr>
            <a:r>
              <a:rPr sz="2300" b="1" spc="-14" dirty="0">
                <a:latin typeface="Trebuchet MS"/>
                <a:cs typeface="Trebuchet MS"/>
              </a:rPr>
              <a:t>Tuberculosis </a:t>
            </a:r>
            <a:r>
              <a:rPr sz="2300" b="1" spc="4" dirty="0">
                <a:latin typeface="Trebuchet MS"/>
                <a:cs typeface="Trebuchet MS"/>
              </a:rPr>
              <a:t>is the most </a:t>
            </a:r>
            <a:r>
              <a:rPr sz="2300" b="1" spc="10" dirty="0">
                <a:latin typeface="Trebuchet MS"/>
                <a:cs typeface="Trebuchet MS"/>
              </a:rPr>
              <a:t>common </a:t>
            </a:r>
            <a:r>
              <a:rPr sz="2300" b="1" spc="4" dirty="0">
                <a:latin typeface="Trebuchet MS"/>
                <a:cs typeface="Trebuchet MS"/>
              </a:rPr>
              <a:t>cause </a:t>
            </a:r>
            <a:r>
              <a:rPr sz="2300" b="1" dirty="0">
                <a:latin typeface="Trebuchet MS"/>
                <a:cs typeface="Trebuchet MS"/>
              </a:rPr>
              <a:t>of </a:t>
            </a:r>
            <a:r>
              <a:rPr sz="2300" b="1" spc="4" dirty="0">
                <a:latin typeface="Trebuchet MS"/>
                <a:cs typeface="Trebuchet MS"/>
              </a:rPr>
              <a:t>constrictive </a:t>
            </a:r>
            <a:r>
              <a:rPr sz="2300" b="1" spc="-680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pericarditis</a:t>
            </a:r>
            <a:r>
              <a:rPr sz="2300" b="1" spc="-4" dirty="0">
                <a:latin typeface="Trebuchet MS"/>
                <a:cs typeface="Trebuchet MS"/>
              </a:rPr>
              <a:t> </a:t>
            </a:r>
            <a:r>
              <a:rPr sz="2300" b="1" spc="4" dirty="0">
                <a:latin typeface="Trebuchet MS"/>
                <a:cs typeface="Trebuchet MS"/>
              </a:rPr>
              <a:t>in</a:t>
            </a:r>
            <a:r>
              <a:rPr sz="2300" b="1" spc="-25" dirty="0">
                <a:latin typeface="Trebuchet MS"/>
                <a:cs typeface="Trebuchet MS"/>
              </a:rPr>
              <a:t> </a:t>
            </a:r>
            <a:r>
              <a:rPr sz="2300" b="1" spc="4" dirty="0">
                <a:latin typeface="Trebuchet MS"/>
                <a:cs typeface="Trebuchet MS"/>
              </a:rPr>
              <a:t>developing</a:t>
            </a:r>
            <a:r>
              <a:rPr sz="2300" b="1" spc="-30" dirty="0">
                <a:latin typeface="Trebuchet MS"/>
                <a:cs typeface="Trebuchet MS"/>
              </a:rPr>
              <a:t> </a:t>
            </a:r>
            <a:r>
              <a:rPr sz="2300" b="1" spc="4" dirty="0">
                <a:latin typeface="Trebuchet MS"/>
                <a:cs typeface="Trebuchet MS"/>
              </a:rPr>
              <a:t>countries.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11"/>
          </p:nvPr>
        </p:nvSpPr>
        <p:spPr>
          <a:xfrm>
            <a:off x="7333447" y="6731219"/>
            <a:ext cx="229235" cy="195758"/>
          </a:xfrm>
          <a:prstGeom prst="rect">
            <a:avLst/>
          </a:prstGeom>
        </p:spPr>
        <p:txBody>
          <a:bodyPr vert="horz" wrap="square" lIns="0" tIns="3808" rIns="0" bIns="0" rtlCol="0">
            <a:spAutoFit/>
          </a:bodyPr>
          <a:lstStyle/>
          <a:p>
            <a:pPr marL="38091">
              <a:spcBef>
                <a:spcPts val="30"/>
              </a:spcBef>
            </a:pPr>
            <a:fld id="{81D60167-4931-47E6-BA6A-407CBD079E47}" type="slidenum">
              <a:rPr dirty="0"/>
              <a:pPr marL="38091">
                <a:spcBef>
                  <a:spcPts val="30"/>
                </a:spcBef>
              </a:pPr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732" y="2393672"/>
            <a:ext cx="2580640" cy="313447"/>
          </a:xfrm>
          <a:prstGeom prst="rect">
            <a:avLst/>
          </a:prstGeom>
        </p:spPr>
        <p:txBody>
          <a:bodyPr vert="horz" wrap="square" lIns="0" tIns="16506" rIns="0" bIns="0" rtlCol="0">
            <a:spAutoFit/>
          </a:bodyPr>
          <a:lstStyle/>
          <a:p>
            <a:pPr marL="291397" indent="-279336">
              <a:spcBef>
                <a:spcPts val="130"/>
              </a:spcBef>
              <a:buClr>
                <a:srgbClr val="EFAC00"/>
              </a:buClr>
              <a:buSzPct val="74358"/>
              <a:buFont typeface="Times New Roman"/>
              <a:buChar char="◉"/>
              <a:tabLst>
                <a:tab pos="292032" algn="l"/>
              </a:tabLst>
            </a:pPr>
            <a:r>
              <a:rPr sz="1900" b="1" spc="14" dirty="0">
                <a:latin typeface="Trebuchet MS"/>
                <a:cs typeface="Trebuchet MS"/>
              </a:rPr>
              <a:t>5.</a:t>
            </a:r>
            <a:r>
              <a:rPr sz="1900" b="1" spc="-10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Clinical</a:t>
            </a:r>
            <a:r>
              <a:rPr sz="1900" b="1" spc="14" dirty="0">
                <a:latin typeface="Trebuchet MS"/>
                <a:cs typeface="Trebuchet MS"/>
              </a:rPr>
              <a:t> </a:t>
            </a:r>
            <a:r>
              <a:rPr sz="1900" b="1" spc="-4" dirty="0">
                <a:latin typeface="Trebuchet MS"/>
                <a:cs typeface="Trebuchet MS"/>
              </a:rPr>
              <a:t>Features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085" y="2826454"/>
            <a:ext cx="171450" cy="206194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/>
          <a:p>
            <a:pPr marL="12697">
              <a:spcBef>
                <a:spcPts val="110"/>
              </a:spcBef>
            </a:pPr>
            <a:r>
              <a:rPr sz="1200" b="1" spc="-4" dirty="0">
                <a:solidFill>
                  <a:srgbClr val="EFAC00"/>
                </a:solidFill>
                <a:latin typeface="Trebuchet MS"/>
                <a:cs typeface="Trebuchet MS"/>
              </a:rPr>
              <a:t>1</a:t>
            </a:r>
            <a:r>
              <a:rPr sz="1200" b="1" dirty="0">
                <a:solidFill>
                  <a:srgbClr val="EFAC00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8004" y="2770142"/>
            <a:ext cx="4609465" cy="1748873"/>
          </a:xfrm>
          <a:prstGeom prst="rect">
            <a:avLst/>
          </a:prstGeom>
        </p:spPr>
        <p:txBody>
          <a:bodyPr vert="horz" wrap="square" lIns="0" tIns="12061" rIns="0" bIns="0" rtlCol="0">
            <a:spAutoFit/>
          </a:bodyPr>
          <a:lstStyle/>
          <a:p>
            <a:pPr marL="59677" marR="5080">
              <a:lnSpc>
                <a:spcPct val="100600"/>
              </a:lnSpc>
              <a:spcBef>
                <a:spcPts val="95"/>
              </a:spcBef>
            </a:pPr>
            <a:r>
              <a:rPr sz="1700" b="1" dirty="0">
                <a:latin typeface="Trebuchet MS"/>
                <a:cs typeface="Trebuchet MS"/>
              </a:rPr>
              <a:t>Symptoms</a:t>
            </a:r>
            <a:r>
              <a:rPr sz="1700" b="1" spc="-25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of </a:t>
            </a:r>
            <a:r>
              <a:rPr sz="1700" b="1" dirty="0">
                <a:latin typeface="Trebuchet MS"/>
                <a:cs typeface="Trebuchet MS"/>
              </a:rPr>
              <a:t>reduced</a:t>
            </a:r>
            <a:r>
              <a:rPr sz="1700" b="1" spc="-1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cardiac</a:t>
            </a:r>
            <a:r>
              <a:rPr sz="1700" b="1" spc="-40" dirty="0">
                <a:latin typeface="Trebuchet MS"/>
                <a:cs typeface="Trebuchet MS"/>
              </a:rPr>
              <a:t> </a:t>
            </a:r>
            <a:r>
              <a:rPr sz="1700" b="1" spc="4" dirty="0">
                <a:latin typeface="Trebuchet MS"/>
                <a:cs typeface="Trebuchet MS"/>
              </a:rPr>
              <a:t>output</a:t>
            </a:r>
            <a:r>
              <a:rPr sz="1700" b="1" spc="-3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(forward </a:t>
            </a:r>
            <a:r>
              <a:rPr sz="1700" b="1" spc="-484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failure):</a:t>
            </a:r>
            <a:r>
              <a:rPr sz="1700" b="1" spc="-2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Fatigue,</a:t>
            </a:r>
            <a:r>
              <a:rPr sz="1700" b="1" spc="-30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dyspnea on</a:t>
            </a:r>
            <a:r>
              <a:rPr sz="1700" b="1" spc="14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exertion.</a:t>
            </a:r>
            <a:endParaRPr sz="1700" dirty="0">
              <a:latin typeface="Trebuchet MS"/>
              <a:cs typeface="Trebuchet MS"/>
            </a:endParaRPr>
          </a:p>
          <a:p>
            <a:pPr marL="59677" marR="24759">
              <a:lnSpc>
                <a:spcPct val="100600"/>
              </a:lnSpc>
              <a:spcBef>
                <a:spcPts val="560"/>
              </a:spcBef>
            </a:pPr>
            <a:r>
              <a:rPr sz="1700" b="1" dirty="0">
                <a:latin typeface="Trebuchet MS"/>
                <a:cs typeface="Trebuchet MS"/>
              </a:rPr>
              <a:t>patients</a:t>
            </a:r>
            <a:r>
              <a:rPr sz="1700" b="1" spc="-3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with</a:t>
            </a:r>
            <a:r>
              <a:rPr sz="1700" b="1" spc="-3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constrictive</a:t>
            </a:r>
            <a:r>
              <a:rPr sz="1700" b="1" spc="-3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pericarditis</a:t>
            </a:r>
            <a:r>
              <a:rPr sz="1700" b="1" spc="-45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present </a:t>
            </a:r>
            <a:r>
              <a:rPr sz="1700" b="1" spc="-484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in</a:t>
            </a:r>
            <a:r>
              <a:rPr sz="1700" b="1" spc="-10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one</a:t>
            </a:r>
            <a:r>
              <a:rPr sz="1700" b="1" spc="-10" dirty="0">
                <a:latin typeface="Trebuchet MS"/>
                <a:cs typeface="Trebuchet MS"/>
              </a:rPr>
              <a:t> </a:t>
            </a:r>
            <a:r>
              <a:rPr sz="1700" b="1" spc="4" dirty="0">
                <a:latin typeface="Trebuchet MS"/>
                <a:cs typeface="Trebuchet MS"/>
              </a:rPr>
              <a:t>of</a:t>
            </a:r>
            <a:r>
              <a:rPr sz="1700" b="1" dirty="0">
                <a:latin typeface="Trebuchet MS"/>
                <a:cs typeface="Trebuchet MS"/>
              </a:rPr>
              <a:t> two</a:t>
            </a:r>
            <a:r>
              <a:rPr sz="1700" b="1" spc="-20" dirty="0">
                <a:latin typeface="Trebuchet MS"/>
                <a:cs typeface="Trebuchet MS"/>
              </a:rPr>
              <a:t> </a:t>
            </a:r>
            <a:r>
              <a:rPr sz="1700" b="1" spc="4" dirty="0">
                <a:latin typeface="Trebuchet MS"/>
                <a:cs typeface="Trebuchet MS"/>
              </a:rPr>
              <a:t>ways</a:t>
            </a:r>
            <a:r>
              <a:rPr sz="1700" b="1" spc="-3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:</a:t>
            </a:r>
            <a:endParaRPr sz="1700" dirty="0">
              <a:latin typeface="Trebuchet MS"/>
              <a:cs typeface="Trebuchet MS"/>
            </a:endParaRPr>
          </a:p>
          <a:p>
            <a:pPr marL="12697">
              <a:spcBef>
                <a:spcPts val="579"/>
              </a:spcBef>
            </a:pPr>
            <a:r>
              <a:rPr sz="1700" b="1" spc="4" dirty="0">
                <a:latin typeface="Trebuchet MS"/>
                <a:cs typeface="Trebuchet MS"/>
              </a:rPr>
              <a:t>a.</a:t>
            </a:r>
            <a:r>
              <a:rPr sz="1700" b="1" spc="-20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with</a:t>
            </a:r>
            <a:r>
              <a:rPr sz="1700" b="1" spc="1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symptoms</a:t>
            </a:r>
            <a:r>
              <a:rPr sz="1700" b="1" spc="-40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characteristic</a:t>
            </a:r>
            <a:r>
              <a:rPr sz="1700" b="1" spc="-40" dirty="0">
                <a:latin typeface="Trebuchet MS"/>
                <a:cs typeface="Trebuchet MS"/>
              </a:rPr>
              <a:t> </a:t>
            </a:r>
            <a:r>
              <a:rPr sz="1700" b="1" spc="4" dirty="0">
                <a:latin typeface="Trebuchet MS"/>
                <a:cs typeface="Trebuchet MS"/>
              </a:rPr>
              <a:t>of</a:t>
            </a:r>
            <a:r>
              <a:rPr sz="1700" b="1" dirty="0">
                <a:latin typeface="Trebuchet MS"/>
                <a:cs typeface="Trebuchet MS"/>
              </a:rPr>
              <a:t> fluid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085" y="3404115"/>
            <a:ext cx="171450" cy="206194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/>
          <a:p>
            <a:pPr marL="12697">
              <a:spcBef>
                <a:spcPts val="110"/>
              </a:spcBef>
            </a:pPr>
            <a:r>
              <a:rPr sz="1200" b="1" spc="-4" dirty="0">
                <a:solidFill>
                  <a:srgbClr val="EFAC00"/>
                </a:solidFill>
                <a:latin typeface="Trebuchet MS"/>
                <a:cs typeface="Trebuchet MS"/>
              </a:rPr>
              <a:t>2</a:t>
            </a:r>
            <a:r>
              <a:rPr sz="1200" b="1" dirty="0">
                <a:solidFill>
                  <a:srgbClr val="EFAC00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043" y="4176813"/>
            <a:ext cx="5245100" cy="2905471"/>
          </a:xfrm>
          <a:prstGeom prst="rect">
            <a:avLst/>
          </a:prstGeom>
        </p:spPr>
        <p:txBody>
          <a:bodyPr vert="horz" wrap="square" lIns="0" tIns="12061" rIns="0" bIns="0" rtlCol="0">
            <a:spAutoFit/>
          </a:bodyPr>
          <a:lstStyle/>
          <a:p>
            <a:pPr marL="12697" marR="592952">
              <a:lnSpc>
                <a:spcPct val="100600"/>
              </a:lnSpc>
              <a:spcBef>
                <a:spcPts val="95"/>
              </a:spcBef>
            </a:pPr>
            <a:endParaRPr lang="en-US" sz="1700" b="1" dirty="0" smtClean="0">
              <a:latin typeface="Trebuchet MS"/>
              <a:cs typeface="Trebuchet MS"/>
            </a:endParaRPr>
          </a:p>
          <a:p>
            <a:pPr marL="12697" marR="592952">
              <a:lnSpc>
                <a:spcPct val="100600"/>
              </a:lnSpc>
              <a:spcBef>
                <a:spcPts val="95"/>
              </a:spcBef>
            </a:pPr>
            <a:r>
              <a:rPr sz="1700" b="1" dirty="0" smtClean="0">
                <a:latin typeface="Trebuchet MS"/>
                <a:cs typeface="Trebuchet MS"/>
              </a:rPr>
              <a:t>overload </a:t>
            </a:r>
            <a:r>
              <a:rPr sz="1700" b="1" dirty="0">
                <a:latin typeface="Trebuchet MS"/>
                <a:cs typeface="Trebuchet MS"/>
              </a:rPr>
              <a:t>(systemic venous </a:t>
            </a:r>
            <a:r>
              <a:rPr sz="1700" b="1" spc="-4" dirty="0">
                <a:latin typeface="Trebuchet MS"/>
                <a:cs typeface="Trebuchet MS"/>
              </a:rPr>
              <a:t>congestion)</a:t>
            </a:r>
            <a:r>
              <a:rPr sz="1700" b="1" dirty="0">
                <a:latin typeface="Trebuchet MS"/>
                <a:cs typeface="Trebuchet MS"/>
              </a:rPr>
              <a:t> such </a:t>
            </a:r>
            <a:r>
              <a:rPr sz="1700" b="1" spc="4" dirty="0">
                <a:latin typeface="Trebuchet MS"/>
                <a:cs typeface="Trebuchet MS"/>
              </a:rPr>
              <a:t>as </a:t>
            </a:r>
            <a:r>
              <a:rPr sz="1700" b="1" spc="-484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edema,</a:t>
            </a:r>
            <a:r>
              <a:rPr sz="1700" b="1" spc="-4" dirty="0">
                <a:latin typeface="Trebuchet MS"/>
                <a:cs typeface="Trebuchet MS"/>
              </a:rPr>
              <a:t> ascites,</a:t>
            </a:r>
            <a:r>
              <a:rPr sz="1700" b="1" spc="-14" dirty="0">
                <a:latin typeface="Trebuchet MS"/>
                <a:cs typeface="Trebuchet MS"/>
              </a:rPr>
              <a:t> </a:t>
            </a:r>
            <a:r>
              <a:rPr sz="1700" b="1" spc="4" dirty="0">
                <a:latin typeface="Trebuchet MS"/>
                <a:cs typeface="Trebuchet MS"/>
              </a:rPr>
              <a:t>and</a:t>
            </a:r>
            <a:r>
              <a:rPr sz="1700" b="1" spc="-20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pleural</a:t>
            </a:r>
            <a:r>
              <a:rPr sz="1700" b="1" spc="-25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effusions.</a:t>
            </a:r>
            <a:endParaRPr sz="1700" dirty="0">
              <a:latin typeface="Trebuchet MS"/>
              <a:cs typeface="Trebuchet MS"/>
            </a:endParaRPr>
          </a:p>
          <a:p>
            <a:pPr marL="516768" marR="366944">
              <a:lnSpc>
                <a:spcPts val="2568"/>
              </a:lnSpc>
              <a:spcBef>
                <a:spcPts val="170"/>
              </a:spcBef>
            </a:pPr>
            <a:r>
              <a:rPr sz="1700" b="1" dirty="0">
                <a:latin typeface="Trebuchet MS"/>
                <a:cs typeface="Trebuchet MS"/>
              </a:rPr>
              <a:t>b. </a:t>
            </a:r>
            <a:r>
              <a:rPr sz="1700" b="1" spc="-4" dirty="0">
                <a:latin typeface="Trebuchet MS"/>
                <a:cs typeface="Trebuchet MS"/>
              </a:rPr>
              <a:t>with </a:t>
            </a:r>
            <a:r>
              <a:rPr sz="1700" b="1" dirty="0">
                <a:latin typeface="Trebuchet MS"/>
                <a:cs typeface="Trebuchet MS"/>
              </a:rPr>
              <a:t>symptoms related </a:t>
            </a:r>
            <a:r>
              <a:rPr sz="1700" b="1" spc="4" dirty="0">
                <a:latin typeface="Trebuchet MS"/>
                <a:cs typeface="Trebuchet MS"/>
              </a:rPr>
              <a:t>to the </a:t>
            </a:r>
            <a:r>
              <a:rPr sz="1700" b="1" dirty="0">
                <a:latin typeface="Trebuchet MS"/>
                <a:cs typeface="Trebuchet MS"/>
              </a:rPr>
              <a:t>diminished </a:t>
            </a:r>
            <a:r>
              <a:rPr sz="1700" b="1" spc="-484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cardiac</a:t>
            </a:r>
            <a:r>
              <a:rPr sz="1700" b="1" spc="-2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output</a:t>
            </a:r>
            <a:r>
              <a:rPr sz="1700" b="1" spc="-3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such</a:t>
            </a:r>
            <a:r>
              <a:rPr sz="1700" b="1" spc="-4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as </a:t>
            </a:r>
            <a:r>
              <a:rPr sz="1700" b="1" spc="-4" dirty="0">
                <a:latin typeface="Trebuchet MS"/>
                <a:cs typeface="Trebuchet MS"/>
              </a:rPr>
              <a:t>dyspnea</a:t>
            </a:r>
            <a:r>
              <a:rPr sz="1700" b="1" spc="10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on exertion,</a:t>
            </a:r>
            <a:endParaRPr sz="1700" dirty="0">
              <a:latin typeface="Trebuchet MS"/>
              <a:cs typeface="Trebuchet MS"/>
            </a:endParaRPr>
          </a:p>
          <a:p>
            <a:pPr marL="12697">
              <a:lnSpc>
                <a:spcPts val="1795"/>
              </a:lnSpc>
            </a:pPr>
            <a:r>
              <a:rPr sz="1700" b="1" dirty="0">
                <a:latin typeface="Trebuchet MS"/>
                <a:cs typeface="Trebuchet MS"/>
              </a:rPr>
              <a:t>fatigue,</a:t>
            </a:r>
            <a:r>
              <a:rPr sz="1700" b="1" spc="-14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decreased</a:t>
            </a:r>
            <a:r>
              <a:rPr sz="1700" b="1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exercise tolerance,</a:t>
            </a:r>
            <a:r>
              <a:rPr sz="1700" b="1" spc="-25" dirty="0">
                <a:latin typeface="Trebuchet MS"/>
                <a:cs typeface="Trebuchet MS"/>
              </a:rPr>
              <a:t> </a:t>
            </a:r>
            <a:r>
              <a:rPr sz="1700" b="1" spc="4" dirty="0">
                <a:latin typeface="Trebuchet MS"/>
                <a:cs typeface="Trebuchet MS"/>
              </a:rPr>
              <a:t>and</a:t>
            </a:r>
            <a:r>
              <a:rPr sz="1700" b="1" spc="-14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cachexia.</a:t>
            </a:r>
            <a:endParaRPr sz="1700" dirty="0">
              <a:latin typeface="Trebuchet MS"/>
              <a:cs typeface="Trebuchet MS"/>
            </a:endParaRPr>
          </a:p>
          <a:p>
            <a:pPr marL="12697" marR="274256" indent="566287">
              <a:spcBef>
                <a:spcPts val="585"/>
              </a:spcBef>
            </a:pPr>
            <a:r>
              <a:rPr sz="1700" b="1" dirty="0">
                <a:latin typeface="Trebuchet MS"/>
                <a:cs typeface="Trebuchet MS"/>
              </a:rPr>
              <a:t>c.</a:t>
            </a:r>
            <a:r>
              <a:rPr sz="1700" b="1" spc="-4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patient</a:t>
            </a:r>
            <a:r>
              <a:rPr sz="1700" b="1" spc="-3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can</a:t>
            </a:r>
            <a:r>
              <a:rPr sz="1700" b="1" spc="-25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present</a:t>
            </a:r>
            <a:r>
              <a:rPr sz="1700" b="1" spc="-14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with</a:t>
            </a:r>
            <a:r>
              <a:rPr sz="1700" b="1" spc="-1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</a:t>
            </a:r>
            <a:r>
              <a:rPr sz="1700" b="1" spc="-1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combination</a:t>
            </a:r>
            <a:r>
              <a:rPr sz="1700" b="1" spc="-10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of </a:t>
            </a:r>
            <a:r>
              <a:rPr sz="1700" b="1" spc="-480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both</a:t>
            </a:r>
            <a:r>
              <a:rPr sz="1700" b="1" spc="4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these</a:t>
            </a:r>
            <a:r>
              <a:rPr sz="1700" b="1" spc="-10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findings</a:t>
            </a:r>
            <a:endParaRPr sz="170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0450" y="2374394"/>
            <a:ext cx="4050791" cy="409651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66427" y="1306733"/>
            <a:ext cx="615951" cy="370840"/>
            <a:chOff x="366426" y="1306734"/>
            <a:chExt cx="615950" cy="3708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" y="1311655"/>
              <a:ext cx="309371" cy="3632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808" y="1312163"/>
              <a:ext cx="268223" cy="3627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8808" y="1309116"/>
              <a:ext cx="611505" cy="365760"/>
            </a:xfrm>
            <a:custGeom>
              <a:avLst/>
              <a:gdLst/>
              <a:ahLst/>
              <a:cxnLst/>
              <a:rect l="l" t="t" r="r" b="b"/>
              <a:pathLst>
                <a:path w="611505" h="365760">
                  <a:moveTo>
                    <a:pt x="454152" y="56387"/>
                  </a:moveTo>
                  <a:lnTo>
                    <a:pt x="416433" y="64579"/>
                  </a:lnTo>
                  <a:lnTo>
                    <a:pt x="380142" y="108465"/>
                  </a:lnTo>
                  <a:lnTo>
                    <a:pt x="368712" y="153566"/>
                  </a:lnTo>
                  <a:lnTo>
                    <a:pt x="367283" y="179832"/>
                  </a:lnTo>
                  <a:lnTo>
                    <a:pt x="368474" y="209835"/>
                  </a:lnTo>
                  <a:lnTo>
                    <a:pt x="378856" y="257841"/>
                  </a:lnTo>
                  <a:lnTo>
                    <a:pt x="400073" y="290964"/>
                  </a:lnTo>
                  <a:lnTo>
                    <a:pt x="449579" y="310896"/>
                  </a:lnTo>
                  <a:lnTo>
                    <a:pt x="471273" y="308657"/>
                  </a:lnTo>
                  <a:lnTo>
                    <a:pt x="507230" y="291607"/>
                  </a:lnTo>
                  <a:lnTo>
                    <a:pt x="532090" y="258484"/>
                  </a:lnTo>
                  <a:lnTo>
                    <a:pt x="544139" y="209859"/>
                  </a:lnTo>
                  <a:lnTo>
                    <a:pt x="545591" y="179832"/>
                  </a:lnTo>
                  <a:lnTo>
                    <a:pt x="539876" y="125825"/>
                  </a:lnTo>
                  <a:lnTo>
                    <a:pt x="522732" y="87248"/>
                  </a:lnTo>
                  <a:lnTo>
                    <a:pt x="494157" y="64103"/>
                  </a:lnTo>
                  <a:lnTo>
                    <a:pt x="454152" y="56387"/>
                  </a:lnTo>
                  <a:close/>
                </a:path>
                <a:path w="611505" h="365760">
                  <a:moveTo>
                    <a:pt x="161543" y="1524"/>
                  </a:moveTo>
                  <a:lnTo>
                    <a:pt x="190714" y="2976"/>
                  </a:lnTo>
                  <a:lnTo>
                    <a:pt x="216598" y="7429"/>
                  </a:lnTo>
                  <a:lnTo>
                    <a:pt x="239339" y="15025"/>
                  </a:lnTo>
                  <a:lnTo>
                    <a:pt x="259079" y="25908"/>
                  </a:lnTo>
                  <a:lnTo>
                    <a:pt x="233172" y="77724"/>
                  </a:lnTo>
                  <a:lnTo>
                    <a:pt x="221194" y="68603"/>
                  </a:lnTo>
                  <a:lnTo>
                    <a:pt x="205930" y="61912"/>
                  </a:lnTo>
                  <a:lnTo>
                    <a:pt x="187523" y="57792"/>
                  </a:lnTo>
                  <a:lnTo>
                    <a:pt x="166115" y="56387"/>
                  </a:lnTo>
                  <a:lnTo>
                    <a:pt x="145256" y="58673"/>
                  </a:lnTo>
                  <a:lnTo>
                    <a:pt x="108680" y="76961"/>
                  </a:lnTo>
                  <a:lnTo>
                    <a:pt x="80962" y="113299"/>
                  </a:lnTo>
                  <a:lnTo>
                    <a:pt x="67246" y="160258"/>
                  </a:lnTo>
                  <a:lnTo>
                    <a:pt x="65531" y="187451"/>
                  </a:lnTo>
                  <a:lnTo>
                    <a:pt x="67222" y="214360"/>
                  </a:lnTo>
                  <a:lnTo>
                    <a:pt x="80319" y="259032"/>
                  </a:lnTo>
                  <a:lnTo>
                    <a:pt x="106037" y="291607"/>
                  </a:lnTo>
                  <a:lnTo>
                    <a:pt x="140946" y="308657"/>
                  </a:lnTo>
                  <a:lnTo>
                    <a:pt x="161543" y="310896"/>
                  </a:lnTo>
                  <a:lnTo>
                    <a:pt x="185261" y="308610"/>
                  </a:lnTo>
                  <a:lnTo>
                    <a:pt x="206120" y="301752"/>
                  </a:lnTo>
                  <a:lnTo>
                    <a:pt x="224123" y="290322"/>
                  </a:lnTo>
                  <a:lnTo>
                    <a:pt x="239267" y="274320"/>
                  </a:lnTo>
                  <a:lnTo>
                    <a:pt x="268223" y="326135"/>
                  </a:lnTo>
                  <a:lnTo>
                    <a:pt x="246768" y="343257"/>
                  </a:lnTo>
                  <a:lnTo>
                    <a:pt x="221170" y="355663"/>
                  </a:lnTo>
                  <a:lnTo>
                    <a:pt x="191285" y="363212"/>
                  </a:lnTo>
                  <a:lnTo>
                    <a:pt x="156972" y="365759"/>
                  </a:lnTo>
                  <a:lnTo>
                    <a:pt x="121515" y="362854"/>
                  </a:lnTo>
                  <a:lnTo>
                    <a:pt x="63746" y="338756"/>
                  </a:lnTo>
                  <a:lnTo>
                    <a:pt x="23145" y="290702"/>
                  </a:lnTo>
                  <a:lnTo>
                    <a:pt x="2571" y="224408"/>
                  </a:lnTo>
                  <a:lnTo>
                    <a:pt x="0" y="184404"/>
                  </a:lnTo>
                  <a:lnTo>
                    <a:pt x="2857" y="146994"/>
                  </a:lnTo>
                  <a:lnTo>
                    <a:pt x="25717" y="81319"/>
                  </a:lnTo>
                  <a:lnTo>
                    <a:pt x="70032" y="30456"/>
                  </a:lnTo>
                  <a:lnTo>
                    <a:pt x="127801" y="4691"/>
                  </a:lnTo>
                  <a:lnTo>
                    <a:pt x="161543" y="1524"/>
                  </a:lnTo>
                  <a:close/>
                </a:path>
                <a:path w="611505" h="365760">
                  <a:moveTo>
                    <a:pt x="454152" y="0"/>
                  </a:moveTo>
                  <a:lnTo>
                    <a:pt x="521207" y="12191"/>
                  </a:lnTo>
                  <a:lnTo>
                    <a:pt x="569975" y="47243"/>
                  </a:lnTo>
                  <a:lnTo>
                    <a:pt x="600836" y="104393"/>
                  </a:lnTo>
                  <a:lnTo>
                    <a:pt x="611123" y="179832"/>
                  </a:lnTo>
                  <a:lnTo>
                    <a:pt x="608314" y="220741"/>
                  </a:lnTo>
                  <a:lnTo>
                    <a:pt x="586692" y="288274"/>
                  </a:lnTo>
                  <a:lnTo>
                    <a:pt x="545591" y="337470"/>
                  </a:lnTo>
                  <a:lnTo>
                    <a:pt x="486155" y="362616"/>
                  </a:lnTo>
                  <a:lnTo>
                    <a:pt x="449579" y="365759"/>
                  </a:lnTo>
                  <a:lnTo>
                    <a:pt x="416147" y="362640"/>
                  </a:lnTo>
                  <a:lnTo>
                    <a:pt x="361283" y="338113"/>
                  </a:lnTo>
                  <a:lnTo>
                    <a:pt x="322968" y="289559"/>
                  </a:lnTo>
                  <a:lnTo>
                    <a:pt x="304061" y="220979"/>
                  </a:lnTo>
                  <a:lnTo>
                    <a:pt x="301752" y="179832"/>
                  </a:lnTo>
                  <a:lnTo>
                    <a:pt x="304323" y="143565"/>
                  </a:lnTo>
                  <a:lnTo>
                    <a:pt x="324897" y="80176"/>
                  </a:lnTo>
                  <a:lnTo>
                    <a:pt x="365426" y="30218"/>
                  </a:lnTo>
                  <a:lnTo>
                    <a:pt x="421338" y="3405"/>
                  </a:lnTo>
                  <a:lnTo>
                    <a:pt x="454152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824126" y="1308258"/>
            <a:ext cx="1200150" cy="369570"/>
            <a:chOff x="4824126" y="1308258"/>
            <a:chExt cx="1200150" cy="36957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1496" y="1311909"/>
              <a:ext cx="309371" cy="3568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6508" y="1312163"/>
              <a:ext cx="268224" cy="3627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57444" y="1314449"/>
              <a:ext cx="271271" cy="35432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59196" y="1315212"/>
              <a:ext cx="262127" cy="35356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222748" y="1418844"/>
              <a:ext cx="85725" cy="131445"/>
            </a:xfrm>
            <a:custGeom>
              <a:avLst/>
              <a:gdLst/>
              <a:ahLst/>
              <a:cxnLst/>
              <a:rect l="l" t="t" r="r" b="b"/>
              <a:pathLst>
                <a:path w="85725" h="131444">
                  <a:moveTo>
                    <a:pt x="42671" y="0"/>
                  </a:moveTo>
                  <a:lnTo>
                    <a:pt x="0" y="131063"/>
                  </a:lnTo>
                  <a:lnTo>
                    <a:pt x="85344" y="131063"/>
                  </a:lnTo>
                  <a:lnTo>
                    <a:pt x="42671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19298" y="1366170"/>
              <a:ext cx="138874" cy="25012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20595" y="1366170"/>
              <a:ext cx="106870" cy="10687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26508" y="1310640"/>
              <a:ext cx="1195070" cy="364490"/>
            </a:xfrm>
            <a:custGeom>
              <a:avLst/>
              <a:gdLst/>
              <a:ahLst/>
              <a:cxnLst/>
              <a:rect l="l" t="t" r="r" b="b"/>
              <a:pathLst>
                <a:path w="1195070" h="364489">
                  <a:moveTo>
                    <a:pt x="1027175" y="3047"/>
                  </a:moveTo>
                  <a:lnTo>
                    <a:pt x="1096708" y="14477"/>
                  </a:lnTo>
                  <a:lnTo>
                    <a:pt x="1149095" y="48767"/>
                  </a:lnTo>
                  <a:lnTo>
                    <a:pt x="1183385" y="100774"/>
                  </a:lnTo>
                  <a:lnTo>
                    <a:pt x="1194815" y="167639"/>
                  </a:lnTo>
                  <a:lnTo>
                    <a:pt x="1191083" y="218500"/>
                  </a:lnTo>
                  <a:lnTo>
                    <a:pt x="1179886" y="261390"/>
                  </a:lnTo>
                  <a:lnTo>
                    <a:pt x="1161225" y="296362"/>
                  </a:lnTo>
                  <a:lnTo>
                    <a:pt x="1101509" y="342766"/>
                  </a:lnTo>
                  <a:lnTo>
                    <a:pt x="1060455" y="354305"/>
                  </a:lnTo>
                  <a:lnTo>
                    <a:pt x="1011936" y="358139"/>
                  </a:lnTo>
                  <a:lnTo>
                    <a:pt x="932688" y="358139"/>
                  </a:lnTo>
                  <a:lnTo>
                    <a:pt x="932688" y="6095"/>
                  </a:lnTo>
                  <a:lnTo>
                    <a:pt x="966954" y="4976"/>
                  </a:lnTo>
                  <a:lnTo>
                    <a:pt x="994219" y="4000"/>
                  </a:lnTo>
                  <a:lnTo>
                    <a:pt x="1014341" y="3309"/>
                  </a:lnTo>
                  <a:lnTo>
                    <a:pt x="1027175" y="3047"/>
                  </a:lnTo>
                  <a:close/>
                </a:path>
                <a:path w="1195070" h="364489">
                  <a:moveTo>
                    <a:pt x="728472" y="1523"/>
                  </a:moveTo>
                  <a:lnTo>
                    <a:pt x="787598" y="8072"/>
                  </a:lnTo>
                  <a:lnTo>
                    <a:pt x="830008" y="27622"/>
                  </a:lnTo>
                  <a:lnTo>
                    <a:pt x="855559" y="60031"/>
                  </a:lnTo>
                  <a:lnTo>
                    <a:pt x="864108" y="105155"/>
                  </a:lnTo>
                  <a:lnTo>
                    <a:pt x="862964" y="120848"/>
                  </a:lnTo>
                  <a:lnTo>
                    <a:pt x="845820" y="163067"/>
                  </a:lnTo>
                  <a:lnTo>
                    <a:pt x="811744" y="193071"/>
                  </a:lnTo>
                  <a:lnTo>
                    <a:pt x="798575" y="199643"/>
                  </a:lnTo>
                  <a:lnTo>
                    <a:pt x="902208" y="358139"/>
                  </a:lnTo>
                  <a:lnTo>
                    <a:pt x="830579" y="358139"/>
                  </a:lnTo>
                  <a:lnTo>
                    <a:pt x="736091" y="213359"/>
                  </a:lnTo>
                  <a:lnTo>
                    <a:pt x="728400" y="212455"/>
                  </a:lnTo>
                  <a:lnTo>
                    <a:pt x="719137" y="211835"/>
                  </a:lnTo>
                  <a:lnTo>
                    <a:pt x="708445" y="211216"/>
                  </a:lnTo>
                  <a:lnTo>
                    <a:pt x="696468" y="210311"/>
                  </a:lnTo>
                  <a:lnTo>
                    <a:pt x="696468" y="358139"/>
                  </a:lnTo>
                  <a:lnTo>
                    <a:pt x="630936" y="358139"/>
                  </a:lnTo>
                  <a:lnTo>
                    <a:pt x="630936" y="6095"/>
                  </a:lnTo>
                  <a:lnTo>
                    <a:pt x="635865" y="5834"/>
                  </a:lnTo>
                  <a:lnTo>
                    <a:pt x="644080" y="5143"/>
                  </a:lnTo>
                  <a:lnTo>
                    <a:pt x="656010" y="4167"/>
                  </a:lnTo>
                  <a:lnTo>
                    <a:pt x="672084" y="3047"/>
                  </a:lnTo>
                  <a:lnTo>
                    <a:pt x="688609" y="2809"/>
                  </a:lnTo>
                  <a:lnTo>
                    <a:pt x="703707" y="2285"/>
                  </a:lnTo>
                  <a:lnTo>
                    <a:pt x="717089" y="1762"/>
                  </a:lnTo>
                  <a:lnTo>
                    <a:pt x="728472" y="1523"/>
                  </a:lnTo>
                  <a:close/>
                </a:path>
                <a:path w="1195070" h="364489">
                  <a:moveTo>
                    <a:pt x="425195" y="0"/>
                  </a:moveTo>
                  <a:lnTo>
                    <a:pt x="452627" y="0"/>
                  </a:lnTo>
                  <a:lnTo>
                    <a:pt x="594359" y="358139"/>
                  </a:lnTo>
                  <a:lnTo>
                    <a:pt x="525779" y="358139"/>
                  </a:lnTo>
                  <a:lnTo>
                    <a:pt x="499872" y="286511"/>
                  </a:lnTo>
                  <a:lnTo>
                    <a:pt x="377952" y="286511"/>
                  </a:lnTo>
                  <a:lnTo>
                    <a:pt x="353568" y="358139"/>
                  </a:lnTo>
                  <a:lnTo>
                    <a:pt x="283463" y="358139"/>
                  </a:lnTo>
                  <a:lnTo>
                    <a:pt x="425195" y="0"/>
                  </a:lnTo>
                  <a:close/>
                </a:path>
                <a:path w="1195070" h="364489">
                  <a:moveTo>
                    <a:pt x="161543" y="0"/>
                  </a:moveTo>
                  <a:lnTo>
                    <a:pt x="190714" y="1452"/>
                  </a:lnTo>
                  <a:lnTo>
                    <a:pt x="216598" y="5905"/>
                  </a:lnTo>
                  <a:lnTo>
                    <a:pt x="239339" y="13501"/>
                  </a:lnTo>
                  <a:lnTo>
                    <a:pt x="259079" y="24383"/>
                  </a:lnTo>
                  <a:lnTo>
                    <a:pt x="233172" y="76200"/>
                  </a:lnTo>
                  <a:lnTo>
                    <a:pt x="221194" y="67079"/>
                  </a:lnTo>
                  <a:lnTo>
                    <a:pt x="205930" y="60388"/>
                  </a:lnTo>
                  <a:lnTo>
                    <a:pt x="187523" y="56268"/>
                  </a:lnTo>
                  <a:lnTo>
                    <a:pt x="166115" y="54863"/>
                  </a:lnTo>
                  <a:lnTo>
                    <a:pt x="145256" y="57149"/>
                  </a:lnTo>
                  <a:lnTo>
                    <a:pt x="108680" y="75437"/>
                  </a:lnTo>
                  <a:lnTo>
                    <a:pt x="80962" y="111775"/>
                  </a:lnTo>
                  <a:lnTo>
                    <a:pt x="67246" y="158734"/>
                  </a:lnTo>
                  <a:lnTo>
                    <a:pt x="65531" y="185927"/>
                  </a:lnTo>
                  <a:lnTo>
                    <a:pt x="67222" y="212836"/>
                  </a:lnTo>
                  <a:lnTo>
                    <a:pt x="80319" y="257508"/>
                  </a:lnTo>
                  <a:lnTo>
                    <a:pt x="106037" y="290083"/>
                  </a:lnTo>
                  <a:lnTo>
                    <a:pt x="140946" y="307133"/>
                  </a:lnTo>
                  <a:lnTo>
                    <a:pt x="161543" y="309371"/>
                  </a:lnTo>
                  <a:lnTo>
                    <a:pt x="185261" y="307085"/>
                  </a:lnTo>
                  <a:lnTo>
                    <a:pt x="206120" y="300227"/>
                  </a:lnTo>
                  <a:lnTo>
                    <a:pt x="224123" y="288797"/>
                  </a:lnTo>
                  <a:lnTo>
                    <a:pt x="239268" y="272795"/>
                  </a:lnTo>
                  <a:lnTo>
                    <a:pt x="268224" y="324611"/>
                  </a:lnTo>
                  <a:lnTo>
                    <a:pt x="246768" y="341733"/>
                  </a:lnTo>
                  <a:lnTo>
                    <a:pt x="221170" y="354139"/>
                  </a:lnTo>
                  <a:lnTo>
                    <a:pt x="191285" y="361687"/>
                  </a:lnTo>
                  <a:lnTo>
                    <a:pt x="156972" y="364235"/>
                  </a:lnTo>
                  <a:lnTo>
                    <a:pt x="121515" y="361330"/>
                  </a:lnTo>
                  <a:lnTo>
                    <a:pt x="63745" y="337232"/>
                  </a:lnTo>
                  <a:lnTo>
                    <a:pt x="23145" y="289178"/>
                  </a:lnTo>
                  <a:lnTo>
                    <a:pt x="2571" y="222884"/>
                  </a:lnTo>
                  <a:lnTo>
                    <a:pt x="0" y="182879"/>
                  </a:lnTo>
                  <a:lnTo>
                    <a:pt x="2857" y="145470"/>
                  </a:lnTo>
                  <a:lnTo>
                    <a:pt x="25717" y="79795"/>
                  </a:lnTo>
                  <a:lnTo>
                    <a:pt x="70032" y="28932"/>
                  </a:lnTo>
                  <a:lnTo>
                    <a:pt x="127801" y="3167"/>
                  </a:lnTo>
                  <a:lnTo>
                    <a:pt x="161543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344834" y="1308258"/>
            <a:ext cx="942340" cy="369570"/>
            <a:chOff x="1344834" y="1308258"/>
            <a:chExt cx="942340" cy="36957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7216" y="1312163"/>
              <a:ext cx="214883" cy="3627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716" y="1314449"/>
              <a:ext cx="365759" cy="3543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86483" y="1316736"/>
              <a:ext cx="292608" cy="35204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81866" y="1366170"/>
              <a:ext cx="106870" cy="10687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47216" y="1310640"/>
              <a:ext cx="937260" cy="364490"/>
            </a:xfrm>
            <a:custGeom>
              <a:avLst/>
              <a:gdLst/>
              <a:ahLst/>
              <a:cxnLst/>
              <a:rect l="l" t="t" r="r" b="b"/>
              <a:pathLst>
                <a:path w="937260" h="364489">
                  <a:moveTo>
                    <a:pt x="874775" y="6095"/>
                  </a:moveTo>
                  <a:lnTo>
                    <a:pt x="937259" y="6095"/>
                  </a:lnTo>
                  <a:lnTo>
                    <a:pt x="937259" y="358139"/>
                  </a:lnTo>
                  <a:lnTo>
                    <a:pt x="874775" y="358139"/>
                  </a:lnTo>
                  <a:lnTo>
                    <a:pt x="874775" y="6095"/>
                  </a:lnTo>
                  <a:close/>
                </a:path>
                <a:path w="937260" h="364489">
                  <a:moveTo>
                    <a:pt x="239267" y="6095"/>
                  </a:moveTo>
                  <a:lnTo>
                    <a:pt x="531875" y="6095"/>
                  </a:lnTo>
                  <a:lnTo>
                    <a:pt x="531875" y="60959"/>
                  </a:lnTo>
                  <a:lnTo>
                    <a:pt x="414528" y="60959"/>
                  </a:lnTo>
                  <a:lnTo>
                    <a:pt x="414528" y="358139"/>
                  </a:lnTo>
                  <a:lnTo>
                    <a:pt x="350520" y="358139"/>
                  </a:lnTo>
                  <a:lnTo>
                    <a:pt x="350520" y="60959"/>
                  </a:lnTo>
                  <a:lnTo>
                    <a:pt x="239267" y="60959"/>
                  </a:lnTo>
                  <a:lnTo>
                    <a:pt x="239267" y="6095"/>
                  </a:lnTo>
                  <a:close/>
                </a:path>
                <a:path w="937260" h="364489">
                  <a:moveTo>
                    <a:pt x="669035" y="1523"/>
                  </a:moveTo>
                  <a:lnTo>
                    <a:pt x="728162" y="8072"/>
                  </a:lnTo>
                  <a:lnTo>
                    <a:pt x="770572" y="27622"/>
                  </a:lnTo>
                  <a:lnTo>
                    <a:pt x="796123" y="60031"/>
                  </a:lnTo>
                  <a:lnTo>
                    <a:pt x="804671" y="105155"/>
                  </a:lnTo>
                  <a:lnTo>
                    <a:pt x="803528" y="120848"/>
                  </a:lnTo>
                  <a:lnTo>
                    <a:pt x="786383" y="163067"/>
                  </a:lnTo>
                  <a:lnTo>
                    <a:pt x="752308" y="193071"/>
                  </a:lnTo>
                  <a:lnTo>
                    <a:pt x="739139" y="199643"/>
                  </a:lnTo>
                  <a:lnTo>
                    <a:pt x="842771" y="358139"/>
                  </a:lnTo>
                  <a:lnTo>
                    <a:pt x="771143" y="358139"/>
                  </a:lnTo>
                  <a:lnTo>
                    <a:pt x="676655" y="213359"/>
                  </a:lnTo>
                  <a:lnTo>
                    <a:pt x="668964" y="212455"/>
                  </a:lnTo>
                  <a:lnTo>
                    <a:pt x="659701" y="211835"/>
                  </a:lnTo>
                  <a:lnTo>
                    <a:pt x="649009" y="211216"/>
                  </a:lnTo>
                  <a:lnTo>
                    <a:pt x="637032" y="210311"/>
                  </a:lnTo>
                  <a:lnTo>
                    <a:pt x="637032" y="358139"/>
                  </a:lnTo>
                  <a:lnTo>
                    <a:pt x="571499" y="358139"/>
                  </a:lnTo>
                  <a:lnTo>
                    <a:pt x="571499" y="6095"/>
                  </a:lnTo>
                  <a:lnTo>
                    <a:pt x="576429" y="5834"/>
                  </a:lnTo>
                  <a:lnTo>
                    <a:pt x="584644" y="5143"/>
                  </a:lnTo>
                  <a:lnTo>
                    <a:pt x="596574" y="4167"/>
                  </a:lnTo>
                  <a:lnTo>
                    <a:pt x="612647" y="3047"/>
                  </a:lnTo>
                  <a:lnTo>
                    <a:pt x="629173" y="2809"/>
                  </a:lnTo>
                  <a:lnTo>
                    <a:pt x="644270" y="2285"/>
                  </a:lnTo>
                  <a:lnTo>
                    <a:pt x="657653" y="1762"/>
                  </a:lnTo>
                  <a:lnTo>
                    <a:pt x="669035" y="1523"/>
                  </a:lnTo>
                  <a:close/>
                </a:path>
                <a:path w="937260" h="364489">
                  <a:moveTo>
                    <a:pt x="108204" y="0"/>
                  </a:moveTo>
                  <a:lnTo>
                    <a:pt x="136826" y="1428"/>
                  </a:lnTo>
                  <a:lnTo>
                    <a:pt x="161162" y="5714"/>
                  </a:lnTo>
                  <a:lnTo>
                    <a:pt x="181498" y="12858"/>
                  </a:lnTo>
                  <a:lnTo>
                    <a:pt x="198120" y="22859"/>
                  </a:lnTo>
                  <a:lnTo>
                    <a:pt x="178308" y="76200"/>
                  </a:lnTo>
                  <a:lnTo>
                    <a:pt x="162020" y="66198"/>
                  </a:lnTo>
                  <a:lnTo>
                    <a:pt x="145161" y="59054"/>
                  </a:lnTo>
                  <a:lnTo>
                    <a:pt x="127730" y="54768"/>
                  </a:lnTo>
                  <a:lnTo>
                    <a:pt x="109728" y="53339"/>
                  </a:lnTo>
                  <a:lnTo>
                    <a:pt x="99131" y="53935"/>
                  </a:lnTo>
                  <a:lnTo>
                    <a:pt x="66674" y="77533"/>
                  </a:lnTo>
                  <a:lnTo>
                    <a:pt x="64008" y="94487"/>
                  </a:lnTo>
                  <a:lnTo>
                    <a:pt x="68270" y="109608"/>
                  </a:lnTo>
                  <a:lnTo>
                    <a:pt x="80962" y="125158"/>
                  </a:lnTo>
                  <a:lnTo>
                    <a:pt x="101941" y="140993"/>
                  </a:lnTo>
                  <a:lnTo>
                    <a:pt x="131063" y="156971"/>
                  </a:lnTo>
                  <a:lnTo>
                    <a:pt x="147280" y="165830"/>
                  </a:lnTo>
                  <a:lnTo>
                    <a:pt x="161353" y="174116"/>
                  </a:lnTo>
                  <a:lnTo>
                    <a:pt x="195833" y="204596"/>
                  </a:lnTo>
                  <a:lnTo>
                    <a:pt x="212597" y="243458"/>
                  </a:lnTo>
                  <a:lnTo>
                    <a:pt x="214883" y="266700"/>
                  </a:lnTo>
                  <a:lnTo>
                    <a:pt x="212621" y="286654"/>
                  </a:lnTo>
                  <a:lnTo>
                    <a:pt x="194952" y="321992"/>
                  </a:lnTo>
                  <a:lnTo>
                    <a:pt x="161496" y="348805"/>
                  </a:lnTo>
                  <a:lnTo>
                    <a:pt x="116824" y="362521"/>
                  </a:lnTo>
                  <a:lnTo>
                    <a:pt x="89916" y="364235"/>
                  </a:lnTo>
                  <a:lnTo>
                    <a:pt x="65579" y="362759"/>
                  </a:lnTo>
                  <a:lnTo>
                    <a:pt x="42672" y="358139"/>
                  </a:lnTo>
                  <a:lnTo>
                    <a:pt x="20907" y="350091"/>
                  </a:lnTo>
                  <a:lnTo>
                    <a:pt x="0" y="338327"/>
                  </a:lnTo>
                  <a:lnTo>
                    <a:pt x="22859" y="283463"/>
                  </a:lnTo>
                  <a:lnTo>
                    <a:pt x="42005" y="294584"/>
                  </a:lnTo>
                  <a:lnTo>
                    <a:pt x="60578" y="302704"/>
                  </a:lnTo>
                  <a:lnTo>
                    <a:pt x="78581" y="307681"/>
                  </a:lnTo>
                  <a:lnTo>
                    <a:pt x="96012" y="309371"/>
                  </a:lnTo>
                  <a:lnTo>
                    <a:pt x="120253" y="306824"/>
                  </a:lnTo>
                  <a:lnTo>
                    <a:pt x="137921" y="299275"/>
                  </a:lnTo>
                  <a:lnTo>
                    <a:pt x="148732" y="286869"/>
                  </a:lnTo>
                  <a:lnTo>
                    <a:pt x="152400" y="269747"/>
                  </a:lnTo>
                  <a:lnTo>
                    <a:pt x="151542" y="260865"/>
                  </a:lnTo>
                  <a:lnTo>
                    <a:pt x="130349" y="227933"/>
                  </a:lnTo>
                  <a:lnTo>
                    <a:pt x="85343" y="199643"/>
                  </a:lnTo>
                  <a:lnTo>
                    <a:pt x="66484" y="189690"/>
                  </a:lnTo>
                  <a:lnTo>
                    <a:pt x="51054" y="180593"/>
                  </a:lnTo>
                  <a:lnTo>
                    <a:pt x="18097" y="151256"/>
                  </a:lnTo>
                  <a:lnTo>
                    <a:pt x="3047" y="114871"/>
                  </a:lnTo>
                  <a:lnTo>
                    <a:pt x="1524" y="94487"/>
                  </a:lnTo>
                  <a:lnTo>
                    <a:pt x="3262" y="74771"/>
                  </a:lnTo>
                  <a:lnTo>
                    <a:pt x="30479" y="25908"/>
                  </a:lnTo>
                  <a:lnTo>
                    <a:pt x="64769" y="6095"/>
                  </a:lnTo>
                  <a:lnTo>
                    <a:pt x="85344" y="1476"/>
                  </a:lnTo>
                  <a:lnTo>
                    <a:pt x="108204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338482" y="1308258"/>
            <a:ext cx="1294130" cy="369570"/>
            <a:chOff x="2338482" y="1308258"/>
            <a:chExt cx="1294130" cy="369570"/>
          </a:xfrm>
        </p:grpSpPr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40863" y="1313681"/>
              <a:ext cx="268224" cy="36119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28899" y="1316736"/>
              <a:ext cx="292608" cy="35204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62656" y="1316736"/>
              <a:ext cx="62483" cy="3520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63240" y="1317751"/>
              <a:ext cx="304799" cy="3556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04615" y="1316736"/>
              <a:ext cx="225551" cy="35204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40863" y="1310640"/>
              <a:ext cx="1289685" cy="364490"/>
            </a:xfrm>
            <a:custGeom>
              <a:avLst/>
              <a:gdLst/>
              <a:ahLst/>
              <a:cxnLst/>
              <a:rect l="l" t="t" r="r" b="b"/>
              <a:pathLst>
                <a:path w="1289685" h="364489">
                  <a:moveTo>
                    <a:pt x="1063752" y="6095"/>
                  </a:moveTo>
                  <a:lnTo>
                    <a:pt x="1289304" y="6095"/>
                  </a:lnTo>
                  <a:lnTo>
                    <a:pt x="1289304" y="60959"/>
                  </a:lnTo>
                  <a:lnTo>
                    <a:pt x="1126236" y="60959"/>
                  </a:lnTo>
                  <a:lnTo>
                    <a:pt x="1126236" y="143255"/>
                  </a:lnTo>
                  <a:lnTo>
                    <a:pt x="1243584" y="143255"/>
                  </a:lnTo>
                  <a:lnTo>
                    <a:pt x="1243584" y="196595"/>
                  </a:lnTo>
                  <a:lnTo>
                    <a:pt x="1126236" y="196595"/>
                  </a:lnTo>
                  <a:lnTo>
                    <a:pt x="1126236" y="303275"/>
                  </a:lnTo>
                  <a:lnTo>
                    <a:pt x="1286255" y="303275"/>
                  </a:lnTo>
                  <a:lnTo>
                    <a:pt x="1286255" y="358139"/>
                  </a:lnTo>
                  <a:lnTo>
                    <a:pt x="1063752" y="358139"/>
                  </a:lnTo>
                  <a:lnTo>
                    <a:pt x="1063752" y="6095"/>
                  </a:lnTo>
                  <a:close/>
                </a:path>
                <a:path w="1289685" h="364489">
                  <a:moveTo>
                    <a:pt x="722376" y="6095"/>
                  </a:moveTo>
                  <a:lnTo>
                    <a:pt x="792479" y="6095"/>
                  </a:lnTo>
                  <a:lnTo>
                    <a:pt x="873252" y="243839"/>
                  </a:lnTo>
                  <a:lnTo>
                    <a:pt x="960120" y="6095"/>
                  </a:lnTo>
                  <a:lnTo>
                    <a:pt x="1027176" y="6095"/>
                  </a:lnTo>
                  <a:lnTo>
                    <a:pt x="890016" y="362711"/>
                  </a:lnTo>
                  <a:lnTo>
                    <a:pt x="854963" y="362711"/>
                  </a:lnTo>
                  <a:lnTo>
                    <a:pt x="722376" y="6095"/>
                  </a:lnTo>
                  <a:close/>
                </a:path>
                <a:path w="1289685" h="364489">
                  <a:moveTo>
                    <a:pt x="621792" y="6095"/>
                  </a:moveTo>
                  <a:lnTo>
                    <a:pt x="684276" y="6095"/>
                  </a:lnTo>
                  <a:lnTo>
                    <a:pt x="684276" y="358139"/>
                  </a:lnTo>
                  <a:lnTo>
                    <a:pt x="621792" y="358139"/>
                  </a:lnTo>
                  <a:lnTo>
                    <a:pt x="621792" y="6095"/>
                  </a:lnTo>
                  <a:close/>
                </a:path>
                <a:path w="1289685" h="364489">
                  <a:moveTo>
                    <a:pt x="288036" y="6095"/>
                  </a:moveTo>
                  <a:lnTo>
                    <a:pt x="580644" y="6095"/>
                  </a:lnTo>
                  <a:lnTo>
                    <a:pt x="580644" y="60959"/>
                  </a:lnTo>
                  <a:lnTo>
                    <a:pt x="463295" y="60959"/>
                  </a:lnTo>
                  <a:lnTo>
                    <a:pt x="463295" y="358139"/>
                  </a:lnTo>
                  <a:lnTo>
                    <a:pt x="399287" y="358139"/>
                  </a:lnTo>
                  <a:lnTo>
                    <a:pt x="399287" y="60959"/>
                  </a:lnTo>
                  <a:lnTo>
                    <a:pt x="288036" y="60959"/>
                  </a:lnTo>
                  <a:lnTo>
                    <a:pt x="288036" y="6095"/>
                  </a:lnTo>
                  <a:close/>
                </a:path>
                <a:path w="1289685" h="364489">
                  <a:moveTo>
                    <a:pt x="161544" y="0"/>
                  </a:moveTo>
                  <a:lnTo>
                    <a:pt x="190714" y="1452"/>
                  </a:lnTo>
                  <a:lnTo>
                    <a:pt x="216598" y="5905"/>
                  </a:lnTo>
                  <a:lnTo>
                    <a:pt x="239339" y="13501"/>
                  </a:lnTo>
                  <a:lnTo>
                    <a:pt x="259079" y="24383"/>
                  </a:lnTo>
                  <a:lnTo>
                    <a:pt x="233171" y="76200"/>
                  </a:lnTo>
                  <a:lnTo>
                    <a:pt x="221194" y="67079"/>
                  </a:lnTo>
                  <a:lnTo>
                    <a:pt x="205930" y="60388"/>
                  </a:lnTo>
                  <a:lnTo>
                    <a:pt x="187523" y="56268"/>
                  </a:lnTo>
                  <a:lnTo>
                    <a:pt x="166116" y="54863"/>
                  </a:lnTo>
                  <a:lnTo>
                    <a:pt x="145256" y="57149"/>
                  </a:lnTo>
                  <a:lnTo>
                    <a:pt x="108680" y="75437"/>
                  </a:lnTo>
                  <a:lnTo>
                    <a:pt x="80962" y="111775"/>
                  </a:lnTo>
                  <a:lnTo>
                    <a:pt x="67246" y="158734"/>
                  </a:lnTo>
                  <a:lnTo>
                    <a:pt x="65532" y="185927"/>
                  </a:lnTo>
                  <a:lnTo>
                    <a:pt x="67222" y="212836"/>
                  </a:lnTo>
                  <a:lnTo>
                    <a:pt x="80319" y="257508"/>
                  </a:lnTo>
                  <a:lnTo>
                    <a:pt x="106037" y="290083"/>
                  </a:lnTo>
                  <a:lnTo>
                    <a:pt x="140946" y="307133"/>
                  </a:lnTo>
                  <a:lnTo>
                    <a:pt x="161544" y="309371"/>
                  </a:lnTo>
                  <a:lnTo>
                    <a:pt x="185261" y="307085"/>
                  </a:lnTo>
                  <a:lnTo>
                    <a:pt x="206120" y="300227"/>
                  </a:lnTo>
                  <a:lnTo>
                    <a:pt x="224123" y="288797"/>
                  </a:lnTo>
                  <a:lnTo>
                    <a:pt x="239268" y="272795"/>
                  </a:lnTo>
                  <a:lnTo>
                    <a:pt x="268224" y="324611"/>
                  </a:lnTo>
                  <a:lnTo>
                    <a:pt x="246769" y="341733"/>
                  </a:lnTo>
                  <a:lnTo>
                    <a:pt x="221170" y="354139"/>
                  </a:lnTo>
                  <a:lnTo>
                    <a:pt x="191285" y="361687"/>
                  </a:lnTo>
                  <a:lnTo>
                    <a:pt x="156971" y="364235"/>
                  </a:lnTo>
                  <a:lnTo>
                    <a:pt x="121515" y="361330"/>
                  </a:lnTo>
                  <a:lnTo>
                    <a:pt x="63746" y="337232"/>
                  </a:lnTo>
                  <a:lnTo>
                    <a:pt x="23145" y="289178"/>
                  </a:lnTo>
                  <a:lnTo>
                    <a:pt x="2571" y="222884"/>
                  </a:lnTo>
                  <a:lnTo>
                    <a:pt x="0" y="182879"/>
                  </a:lnTo>
                  <a:lnTo>
                    <a:pt x="2857" y="145470"/>
                  </a:lnTo>
                  <a:lnTo>
                    <a:pt x="25717" y="79795"/>
                  </a:lnTo>
                  <a:lnTo>
                    <a:pt x="70032" y="28932"/>
                  </a:lnTo>
                  <a:lnTo>
                    <a:pt x="127801" y="3167"/>
                  </a:lnTo>
                  <a:lnTo>
                    <a:pt x="161544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633115" y="1308258"/>
            <a:ext cx="219710" cy="369570"/>
            <a:chOff x="6633115" y="1308258"/>
            <a:chExt cx="219710" cy="369570"/>
          </a:xfrm>
        </p:grpSpPr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35496" y="1312163"/>
              <a:ext cx="214883" cy="36271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635496" y="1310640"/>
              <a:ext cx="215265" cy="364490"/>
            </a:xfrm>
            <a:custGeom>
              <a:avLst/>
              <a:gdLst/>
              <a:ahLst/>
              <a:cxnLst/>
              <a:rect l="l" t="t" r="r" b="b"/>
              <a:pathLst>
                <a:path w="215265" h="364489">
                  <a:moveTo>
                    <a:pt x="108203" y="0"/>
                  </a:moveTo>
                  <a:lnTo>
                    <a:pt x="136826" y="1428"/>
                  </a:lnTo>
                  <a:lnTo>
                    <a:pt x="161162" y="5714"/>
                  </a:lnTo>
                  <a:lnTo>
                    <a:pt x="181498" y="12858"/>
                  </a:lnTo>
                  <a:lnTo>
                    <a:pt x="198119" y="22859"/>
                  </a:lnTo>
                  <a:lnTo>
                    <a:pt x="178307" y="76200"/>
                  </a:lnTo>
                  <a:lnTo>
                    <a:pt x="162019" y="66198"/>
                  </a:lnTo>
                  <a:lnTo>
                    <a:pt x="145160" y="59054"/>
                  </a:lnTo>
                  <a:lnTo>
                    <a:pt x="127729" y="54768"/>
                  </a:lnTo>
                  <a:lnTo>
                    <a:pt x="109727" y="53339"/>
                  </a:lnTo>
                  <a:lnTo>
                    <a:pt x="99131" y="53935"/>
                  </a:lnTo>
                  <a:lnTo>
                    <a:pt x="66674" y="77533"/>
                  </a:lnTo>
                  <a:lnTo>
                    <a:pt x="64007" y="94487"/>
                  </a:lnTo>
                  <a:lnTo>
                    <a:pt x="68270" y="109608"/>
                  </a:lnTo>
                  <a:lnTo>
                    <a:pt x="80962" y="125158"/>
                  </a:lnTo>
                  <a:lnTo>
                    <a:pt x="101941" y="140993"/>
                  </a:lnTo>
                  <a:lnTo>
                    <a:pt x="131064" y="156971"/>
                  </a:lnTo>
                  <a:lnTo>
                    <a:pt x="147280" y="165830"/>
                  </a:lnTo>
                  <a:lnTo>
                    <a:pt x="161353" y="174116"/>
                  </a:lnTo>
                  <a:lnTo>
                    <a:pt x="195833" y="204596"/>
                  </a:lnTo>
                  <a:lnTo>
                    <a:pt x="212597" y="243458"/>
                  </a:lnTo>
                  <a:lnTo>
                    <a:pt x="214883" y="266700"/>
                  </a:lnTo>
                  <a:lnTo>
                    <a:pt x="212621" y="286654"/>
                  </a:lnTo>
                  <a:lnTo>
                    <a:pt x="194952" y="321992"/>
                  </a:lnTo>
                  <a:lnTo>
                    <a:pt x="161496" y="348805"/>
                  </a:lnTo>
                  <a:lnTo>
                    <a:pt x="116824" y="362521"/>
                  </a:lnTo>
                  <a:lnTo>
                    <a:pt x="89916" y="364235"/>
                  </a:lnTo>
                  <a:lnTo>
                    <a:pt x="65579" y="362759"/>
                  </a:lnTo>
                  <a:lnTo>
                    <a:pt x="42671" y="358139"/>
                  </a:lnTo>
                  <a:lnTo>
                    <a:pt x="20907" y="350091"/>
                  </a:lnTo>
                  <a:lnTo>
                    <a:pt x="0" y="338327"/>
                  </a:lnTo>
                  <a:lnTo>
                    <a:pt x="22859" y="283463"/>
                  </a:lnTo>
                  <a:lnTo>
                    <a:pt x="42005" y="294584"/>
                  </a:lnTo>
                  <a:lnTo>
                    <a:pt x="60578" y="302704"/>
                  </a:lnTo>
                  <a:lnTo>
                    <a:pt x="78581" y="307681"/>
                  </a:lnTo>
                  <a:lnTo>
                    <a:pt x="96011" y="309371"/>
                  </a:lnTo>
                  <a:lnTo>
                    <a:pt x="120252" y="306824"/>
                  </a:lnTo>
                  <a:lnTo>
                    <a:pt x="137921" y="299275"/>
                  </a:lnTo>
                  <a:lnTo>
                    <a:pt x="148732" y="286869"/>
                  </a:lnTo>
                  <a:lnTo>
                    <a:pt x="152400" y="269747"/>
                  </a:lnTo>
                  <a:lnTo>
                    <a:pt x="151542" y="260865"/>
                  </a:lnTo>
                  <a:lnTo>
                    <a:pt x="130349" y="227933"/>
                  </a:lnTo>
                  <a:lnTo>
                    <a:pt x="85343" y="199643"/>
                  </a:lnTo>
                  <a:lnTo>
                    <a:pt x="66484" y="189690"/>
                  </a:lnTo>
                  <a:lnTo>
                    <a:pt x="51053" y="180593"/>
                  </a:lnTo>
                  <a:lnTo>
                    <a:pt x="18097" y="151256"/>
                  </a:lnTo>
                  <a:lnTo>
                    <a:pt x="3047" y="114871"/>
                  </a:lnTo>
                  <a:lnTo>
                    <a:pt x="1523" y="94487"/>
                  </a:lnTo>
                  <a:lnTo>
                    <a:pt x="3262" y="74771"/>
                  </a:lnTo>
                  <a:lnTo>
                    <a:pt x="30480" y="25908"/>
                  </a:lnTo>
                  <a:lnTo>
                    <a:pt x="64769" y="6095"/>
                  </a:lnTo>
                  <a:lnTo>
                    <a:pt x="85343" y="1476"/>
                  </a:lnTo>
                  <a:lnTo>
                    <a:pt x="108203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832004" y="1311308"/>
            <a:ext cx="240029" cy="360045"/>
            <a:chOff x="3832002" y="1311306"/>
            <a:chExt cx="240029" cy="360045"/>
          </a:xfrm>
        </p:grpSpPr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34384" y="1315211"/>
              <a:ext cx="234696" cy="35356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94486" y="1366170"/>
              <a:ext cx="112966" cy="12211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834384" y="1313687"/>
              <a:ext cx="234950" cy="355600"/>
            </a:xfrm>
            <a:custGeom>
              <a:avLst/>
              <a:gdLst/>
              <a:ahLst/>
              <a:cxnLst/>
              <a:rect l="l" t="t" r="r" b="b"/>
              <a:pathLst>
                <a:path w="234950" h="355600">
                  <a:moveTo>
                    <a:pt x="73151" y="0"/>
                  </a:moveTo>
                  <a:lnTo>
                    <a:pt x="112585" y="1690"/>
                  </a:lnTo>
                  <a:lnTo>
                    <a:pt x="174307" y="14787"/>
                  </a:lnTo>
                  <a:lnTo>
                    <a:pt x="213479" y="40433"/>
                  </a:lnTo>
                  <a:lnTo>
                    <a:pt x="232386" y="80343"/>
                  </a:lnTo>
                  <a:lnTo>
                    <a:pt x="234696" y="105156"/>
                  </a:lnTo>
                  <a:lnTo>
                    <a:pt x="229014" y="149437"/>
                  </a:lnTo>
                  <a:lnTo>
                    <a:pt x="211921" y="183623"/>
                  </a:lnTo>
                  <a:lnTo>
                    <a:pt x="183343" y="207861"/>
                  </a:lnTo>
                  <a:lnTo>
                    <a:pt x="143207" y="222296"/>
                  </a:lnTo>
                  <a:lnTo>
                    <a:pt x="91440" y="227075"/>
                  </a:lnTo>
                  <a:lnTo>
                    <a:pt x="85415" y="227052"/>
                  </a:lnTo>
                  <a:lnTo>
                    <a:pt x="78676" y="226885"/>
                  </a:lnTo>
                  <a:lnTo>
                    <a:pt x="71080" y="226433"/>
                  </a:lnTo>
                  <a:lnTo>
                    <a:pt x="62483" y="225552"/>
                  </a:lnTo>
                  <a:lnTo>
                    <a:pt x="62483" y="355091"/>
                  </a:lnTo>
                  <a:lnTo>
                    <a:pt x="0" y="355091"/>
                  </a:lnTo>
                  <a:lnTo>
                    <a:pt x="0" y="3048"/>
                  </a:lnTo>
                  <a:lnTo>
                    <a:pt x="28575" y="1928"/>
                  </a:lnTo>
                  <a:lnTo>
                    <a:pt x="50292" y="952"/>
                  </a:lnTo>
                  <a:lnTo>
                    <a:pt x="65151" y="261"/>
                  </a:lnTo>
                  <a:lnTo>
                    <a:pt x="73151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401978" y="1309782"/>
            <a:ext cx="370840" cy="361950"/>
            <a:chOff x="4401978" y="1309782"/>
            <a:chExt cx="370840" cy="361950"/>
          </a:xfrm>
        </p:grpSpPr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04359" y="1314450"/>
              <a:ext cx="365759" cy="35432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67510" y="1366170"/>
              <a:ext cx="106870" cy="10687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404359" y="1312163"/>
              <a:ext cx="365760" cy="356870"/>
            </a:xfrm>
            <a:custGeom>
              <a:avLst/>
              <a:gdLst/>
              <a:ahLst/>
              <a:cxnLst/>
              <a:rect l="l" t="t" r="r" b="b"/>
              <a:pathLst>
                <a:path w="365760" h="356869">
                  <a:moveTo>
                    <a:pt x="303275" y="4572"/>
                  </a:moveTo>
                  <a:lnTo>
                    <a:pt x="365759" y="4572"/>
                  </a:lnTo>
                  <a:lnTo>
                    <a:pt x="365759" y="356616"/>
                  </a:lnTo>
                  <a:lnTo>
                    <a:pt x="303275" y="356616"/>
                  </a:lnTo>
                  <a:lnTo>
                    <a:pt x="303275" y="4572"/>
                  </a:lnTo>
                  <a:close/>
                </a:path>
                <a:path w="365760" h="356869">
                  <a:moveTo>
                    <a:pt x="97536" y="0"/>
                  </a:moveTo>
                  <a:lnTo>
                    <a:pt x="156662" y="6548"/>
                  </a:lnTo>
                  <a:lnTo>
                    <a:pt x="199072" y="26098"/>
                  </a:lnTo>
                  <a:lnTo>
                    <a:pt x="224623" y="58507"/>
                  </a:lnTo>
                  <a:lnTo>
                    <a:pt x="233172" y="103632"/>
                  </a:lnTo>
                  <a:lnTo>
                    <a:pt x="232029" y="119324"/>
                  </a:lnTo>
                  <a:lnTo>
                    <a:pt x="214883" y="161544"/>
                  </a:lnTo>
                  <a:lnTo>
                    <a:pt x="180808" y="191547"/>
                  </a:lnTo>
                  <a:lnTo>
                    <a:pt x="167640" y="198120"/>
                  </a:lnTo>
                  <a:lnTo>
                    <a:pt x="271272" y="356616"/>
                  </a:lnTo>
                  <a:lnTo>
                    <a:pt x="199643" y="356616"/>
                  </a:lnTo>
                  <a:lnTo>
                    <a:pt x="105156" y="211836"/>
                  </a:lnTo>
                  <a:lnTo>
                    <a:pt x="97464" y="210931"/>
                  </a:lnTo>
                  <a:lnTo>
                    <a:pt x="88201" y="210312"/>
                  </a:lnTo>
                  <a:lnTo>
                    <a:pt x="77509" y="209692"/>
                  </a:lnTo>
                  <a:lnTo>
                    <a:pt x="65532" y="208787"/>
                  </a:lnTo>
                  <a:lnTo>
                    <a:pt x="65532" y="356616"/>
                  </a:lnTo>
                  <a:lnTo>
                    <a:pt x="0" y="356616"/>
                  </a:lnTo>
                  <a:lnTo>
                    <a:pt x="0" y="4572"/>
                  </a:lnTo>
                  <a:lnTo>
                    <a:pt x="4929" y="4310"/>
                  </a:lnTo>
                  <a:lnTo>
                    <a:pt x="13144" y="3619"/>
                  </a:lnTo>
                  <a:lnTo>
                    <a:pt x="25074" y="2643"/>
                  </a:lnTo>
                  <a:lnTo>
                    <a:pt x="41148" y="1524"/>
                  </a:lnTo>
                  <a:lnTo>
                    <a:pt x="57673" y="1285"/>
                  </a:lnTo>
                  <a:lnTo>
                    <a:pt x="72771" y="762"/>
                  </a:lnTo>
                  <a:lnTo>
                    <a:pt x="86153" y="238"/>
                  </a:lnTo>
                  <a:lnTo>
                    <a:pt x="97536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032414" y="1314354"/>
            <a:ext cx="262890" cy="361950"/>
            <a:chOff x="1032414" y="1314354"/>
            <a:chExt cx="262890" cy="361950"/>
          </a:xfrm>
        </p:grpSpPr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34795" y="1316736"/>
              <a:ext cx="257555" cy="35661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34795" y="1316736"/>
              <a:ext cx="257810" cy="356870"/>
            </a:xfrm>
            <a:custGeom>
              <a:avLst/>
              <a:gdLst/>
              <a:ahLst/>
              <a:cxnLst/>
              <a:rect l="l" t="t" r="r" b="b"/>
              <a:pathLst>
                <a:path w="257809" h="356869">
                  <a:moveTo>
                    <a:pt x="0" y="0"/>
                  </a:moveTo>
                  <a:lnTo>
                    <a:pt x="30479" y="0"/>
                  </a:lnTo>
                  <a:lnTo>
                    <a:pt x="198120" y="211835"/>
                  </a:lnTo>
                  <a:lnTo>
                    <a:pt x="198120" y="0"/>
                  </a:lnTo>
                  <a:lnTo>
                    <a:pt x="257555" y="0"/>
                  </a:lnTo>
                  <a:lnTo>
                    <a:pt x="257555" y="356615"/>
                  </a:lnTo>
                  <a:lnTo>
                    <a:pt x="231648" y="356615"/>
                  </a:lnTo>
                  <a:lnTo>
                    <a:pt x="60960" y="134112"/>
                  </a:lnTo>
                  <a:lnTo>
                    <a:pt x="60960" y="352043"/>
                  </a:lnTo>
                  <a:lnTo>
                    <a:pt x="0" y="352043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4121564" y="1314354"/>
            <a:ext cx="230504" cy="356870"/>
            <a:chOff x="4121562" y="1314354"/>
            <a:chExt cx="230504" cy="356870"/>
          </a:xfrm>
        </p:grpSpPr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23944" y="1316736"/>
              <a:ext cx="225552" cy="35204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123944" y="1316736"/>
              <a:ext cx="226060" cy="352425"/>
            </a:xfrm>
            <a:custGeom>
              <a:avLst/>
              <a:gdLst/>
              <a:ahLst/>
              <a:cxnLst/>
              <a:rect l="l" t="t" r="r" b="b"/>
              <a:pathLst>
                <a:path w="226060" h="352425">
                  <a:moveTo>
                    <a:pt x="0" y="0"/>
                  </a:moveTo>
                  <a:lnTo>
                    <a:pt x="225552" y="0"/>
                  </a:lnTo>
                  <a:lnTo>
                    <a:pt x="225552" y="54863"/>
                  </a:lnTo>
                  <a:lnTo>
                    <a:pt x="62483" y="54863"/>
                  </a:lnTo>
                  <a:lnTo>
                    <a:pt x="62483" y="137159"/>
                  </a:lnTo>
                  <a:lnTo>
                    <a:pt x="179832" y="137159"/>
                  </a:lnTo>
                  <a:lnTo>
                    <a:pt x="179832" y="190500"/>
                  </a:lnTo>
                  <a:lnTo>
                    <a:pt x="62483" y="190500"/>
                  </a:lnTo>
                  <a:lnTo>
                    <a:pt x="62483" y="297179"/>
                  </a:lnTo>
                  <a:lnTo>
                    <a:pt x="222504" y="297179"/>
                  </a:lnTo>
                  <a:lnTo>
                    <a:pt x="222504" y="352043"/>
                  </a:lnTo>
                  <a:lnTo>
                    <a:pt x="0" y="352043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6075330" y="1314354"/>
            <a:ext cx="506730" cy="356870"/>
            <a:chOff x="6075330" y="1314354"/>
            <a:chExt cx="506730" cy="356870"/>
          </a:xfrm>
        </p:grpSpPr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77711" y="1316736"/>
              <a:ext cx="62483" cy="35204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82867" y="1316736"/>
              <a:ext cx="292608" cy="35204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16623" y="1316736"/>
              <a:ext cx="62483" cy="35204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077711" y="1316736"/>
              <a:ext cx="501650" cy="352425"/>
            </a:xfrm>
            <a:custGeom>
              <a:avLst/>
              <a:gdLst/>
              <a:ahLst/>
              <a:cxnLst/>
              <a:rect l="l" t="t" r="r" b="b"/>
              <a:pathLst>
                <a:path w="501650" h="352425">
                  <a:moveTo>
                    <a:pt x="438911" y="0"/>
                  </a:moveTo>
                  <a:lnTo>
                    <a:pt x="501395" y="0"/>
                  </a:lnTo>
                  <a:lnTo>
                    <a:pt x="501395" y="352043"/>
                  </a:lnTo>
                  <a:lnTo>
                    <a:pt x="438911" y="352043"/>
                  </a:lnTo>
                  <a:lnTo>
                    <a:pt x="438911" y="0"/>
                  </a:lnTo>
                  <a:close/>
                </a:path>
                <a:path w="501650" h="352425">
                  <a:moveTo>
                    <a:pt x="105155" y="0"/>
                  </a:moveTo>
                  <a:lnTo>
                    <a:pt x="397764" y="0"/>
                  </a:lnTo>
                  <a:lnTo>
                    <a:pt x="397764" y="54863"/>
                  </a:lnTo>
                  <a:lnTo>
                    <a:pt x="280416" y="54863"/>
                  </a:lnTo>
                  <a:lnTo>
                    <a:pt x="280416" y="352043"/>
                  </a:lnTo>
                  <a:lnTo>
                    <a:pt x="216407" y="352043"/>
                  </a:lnTo>
                  <a:lnTo>
                    <a:pt x="216407" y="54863"/>
                  </a:lnTo>
                  <a:lnTo>
                    <a:pt x="105155" y="54863"/>
                  </a:lnTo>
                  <a:lnTo>
                    <a:pt x="105155" y="0"/>
                  </a:lnTo>
                  <a:close/>
                </a:path>
                <a:path w="501650" h="352425">
                  <a:moveTo>
                    <a:pt x="0" y="0"/>
                  </a:moveTo>
                  <a:lnTo>
                    <a:pt x="62483" y="0"/>
                  </a:lnTo>
                  <a:lnTo>
                    <a:pt x="62483" y="352043"/>
                  </a:lnTo>
                  <a:lnTo>
                    <a:pt x="0" y="352043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5913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sldNum" sz="quarter" idx="11"/>
          </p:nvPr>
        </p:nvSpPr>
        <p:spPr>
          <a:xfrm>
            <a:off x="7333447" y="6731219"/>
            <a:ext cx="229235" cy="195758"/>
          </a:xfrm>
          <a:prstGeom prst="rect">
            <a:avLst/>
          </a:prstGeom>
        </p:spPr>
        <p:txBody>
          <a:bodyPr vert="horz" wrap="square" lIns="0" tIns="3808" rIns="0" bIns="0" rtlCol="0">
            <a:spAutoFit/>
          </a:bodyPr>
          <a:lstStyle/>
          <a:p>
            <a:pPr marL="38091">
              <a:spcBef>
                <a:spcPts val="30"/>
              </a:spcBef>
            </a:pPr>
            <a:fld id="{81D60167-4931-47E6-BA6A-407CBD079E47}" type="slidenum">
              <a:rPr dirty="0"/>
              <a:pPr marL="38091">
                <a:spcBef>
                  <a:spcPts val="30"/>
                </a:spcBef>
              </a:pPr>
              <a:t>16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927" y="1500631"/>
            <a:ext cx="309372" cy="3632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7864" y="1500885"/>
            <a:ext cx="309371" cy="3568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175" y="1501142"/>
            <a:ext cx="268224" cy="3627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3584" y="1501142"/>
            <a:ext cx="214883" cy="3627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37232" y="1501142"/>
            <a:ext cx="268224" cy="3627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22876" y="1501142"/>
            <a:ext cx="268224" cy="3627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31866" y="1501142"/>
            <a:ext cx="214883" cy="3627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15084" y="1503427"/>
            <a:ext cx="365760" cy="35432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53812" y="1503427"/>
            <a:ext cx="272795" cy="35432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30752" y="1504189"/>
            <a:ext cx="234696" cy="35356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00729" y="1503427"/>
            <a:ext cx="365760" cy="35432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55564" y="1504189"/>
            <a:ext cx="262128" cy="35356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31163" y="1505714"/>
            <a:ext cx="257556" cy="35813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82852" y="1505714"/>
            <a:ext cx="292608" cy="35204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525267" y="1505712"/>
            <a:ext cx="1001394" cy="358140"/>
            <a:chOff x="2525267" y="1505712"/>
            <a:chExt cx="1001394" cy="358140"/>
          </a:xfrm>
        </p:grpSpPr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25267" y="1505712"/>
              <a:ext cx="292608" cy="3520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59024" y="1505712"/>
              <a:ext cx="62483" cy="3520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59608" y="1506981"/>
              <a:ext cx="304799" cy="35687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00983" y="1505712"/>
              <a:ext cx="225551" cy="352043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020311" y="1505714"/>
            <a:ext cx="225552" cy="352043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5974079" y="1505714"/>
            <a:ext cx="501650" cy="352425"/>
            <a:chOff x="5974079" y="1505712"/>
            <a:chExt cx="501650" cy="352425"/>
          </a:xfrm>
        </p:grpSpPr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74079" y="1505712"/>
              <a:ext cx="62483" cy="35204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79235" y="1505712"/>
              <a:ext cx="292608" cy="35204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12992" y="1505712"/>
              <a:ext cx="62483" cy="352043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5119115" y="1607821"/>
            <a:ext cx="85725" cy="131445"/>
          </a:xfrm>
          <a:custGeom>
            <a:avLst/>
            <a:gdLst/>
            <a:ahLst/>
            <a:cxnLst/>
            <a:rect l="l" t="t" r="r" b="b"/>
            <a:pathLst>
              <a:path w="85725" h="131444">
                <a:moveTo>
                  <a:pt x="42671" y="0"/>
                </a:moveTo>
                <a:lnTo>
                  <a:pt x="0" y="131063"/>
                </a:lnTo>
                <a:lnTo>
                  <a:pt x="85344" y="131063"/>
                </a:lnTo>
                <a:lnTo>
                  <a:pt x="4267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792378" y="1556671"/>
            <a:ext cx="111442" cy="12058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717191" y="1556670"/>
            <a:ext cx="138874" cy="24860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416965" y="1555148"/>
            <a:ext cx="106871" cy="10687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363880" y="1555148"/>
            <a:ext cx="106871" cy="10687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878235" y="1555148"/>
            <a:ext cx="106871" cy="106870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632462" y="1554480"/>
            <a:ext cx="178435" cy="254635"/>
          </a:xfrm>
          <a:custGeom>
            <a:avLst/>
            <a:gdLst/>
            <a:ahLst/>
            <a:cxnLst/>
            <a:rect l="l" t="t" r="r" b="b"/>
            <a:pathLst>
              <a:path w="178434" h="254635">
                <a:moveTo>
                  <a:pt x="86867" y="0"/>
                </a:moveTo>
                <a:lnTo>
                  <a:pt x="35432" y="18645"/>
                </a:lnTo>
                <a:lnTo>
                  <a:pt x="12858" y="52077"/>
                </a:lnTo>
                <a:lnTo>
                  <a:pt x="1428" y="97178"/>
                </a:lnTo>
                <a:lnTo>
                  <a:pt x="0" y="123444"/>
                </a:lnTo>
                <a:lnTo>
                  <a:pt x="1404" y="153447"/>
                </a:lnTo>
                <a:lnTo>
                  <a:pt x="12215" y="201453"/>
                </a:lnTo>
                <a:lnTo>
                  <a:pt x="32789" y="234576"/>
                </a:lnTo>
                <a:lnTo>
                  <a:pt x="82295" y="254508"/>
                </a:lnTo>
                <a:lnTo>
                  <a:pt x="103989" y="252269"/>
                </a:lnTo>
                <a:lnTo>
                  <a:pt x="139946" y="235219"/>
                </a:lnTo>
                <a:lnTo>
                  <a:pt x="164806" y="202096"/>
                </a:lnTo>
                <a:lnTo>
                  <a:pt x="176855" y="153471"/>
                </a:lnTo>
                <a:lnTo>
                  <a:pt x="178308" y="123444"/>
                </a:lnTo>
                <a:lnTo>
                  <a:pt x="172593" y="69437"/>
                </a:lnTo>
                <a:lnTo>
                  <a:pt x="155447" y="30861"/>
                </a:lnTo>
                <a:lnTo>
                  <a:pt x="126872" y="7715"/>
                </a:lnTo>
                <a:lnTo>
                  <a:pt x="86867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4079" y="1505714"/>
            <a:ext cx="501650" cy="352425"/>
          </a:xfrm>
          <a:custGeom>
            <a:avLst/>
            <a:gdLst/>
            <a:ahLst/>
            <a:cxnLst/>
            <a:rect l="l" t="t" r="r" b="b"/>
            <a:pathLst>
              <a:path w="501650" h="352425">
                <a:moveTo>
                  <a:pt x="438912" y="0"/>
                </a:moveTo>
                <a:lnTo>
                  <a:pt x="501396" y="0"/>
                </a:lnTo>
                <a:lnTo>
                  <a:pt x="501396" y="352043"/>
                </a:lnTo>
                <a:lnTo>
                  <a:pt x="438912" y="352043"/>
                </a:lnTo>
                <a:lnTo>
                  <a:pt x="438912" y="0"/>
                </a:lnTo>
                <a:close/>
              </a:path>
              <a:path w="501650" h="352425">
                <a:moveTo>
                  <a:pt x="105155" y="0"/>
                </a:moveTo>
                <a:lnTo>
                  <a:pt x="397764" y="0"/>
                </a:lnTo>
                <a:lnTo>
                  <a:pt x="397764" y="54863"/>
                </a:lnTo>
                <a:lnTo>
                  <a:pt x="280416" y="54863"/>
                </a:lnTo>
                <a:lnTo>
                  <a:pt x="280416" y="352043"/>
                </a:lnTo>
                <a:lnTo>
                  <a:pt x="217932" y="352043"/>
                </a:lnTo>
                <a:lnTo>
                  <a:pt x="217932" y="54863"/>
                </a:lnTo>
                <a:lnTo>
                  <a:pt x="105155" y="54863"/>
                </a:lnTo>
                <a:lnTo>
                  <a:pt x="105155" y="0"/>
                </a:lnTo>
                <a:close/>
              </a:path>
              <a:path w="501650" h="352425">
                <a:moveTo>
                  <a:pt x="0" y="0"/>
                </a:moveTo>
                <a:lnTo>
                  <a:pt x="62483" y="0"/>
                </a:lnTo>
                <a:lnTo>
                  <a:pt x="62483" y="352043"/>
                </a:lnTo>
                <a:lnTo>
                  <a:pt x="0" y="35204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04005" y="1505714"/>
            <a:ext cx="62865" cy="352425"/>
          </a:xfrm>
          <a:custGeom>
            <a:avLst/>
            <a:gdLst/>
            <a:ahLst/>
            <a:cxnLst/>
            <a:rect l="l" t="t" r="r" b="b"/>
            <a:pathLst>
              <a:path w="62864" h="352425">
                <a:moveTo>
                  <a:pt x="0" y="0"/>
                </a:moveTo>
                <a:lnTo>
                  <a:pt x="62484" y="0"/>
                </a:lnTo>
                <a:lnTo>
                  <a:pt x="62484" y="352043"/>
                </a:lnTo>
                <a:lnTo>
                  <a:pt x="0" y="35204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20311" y="1505714"/>
            <a:ext cx="226060" cy="352425"/>
          </a:xfrm>
          <a:custGeom>
            <a:avLst/>
            <a:gdLst/>
            <a:ahLst/>
            <a:cxnLst/>
            <a:rect l="l" t="t" r="r" b="b"/>
            <a:pathLst>
              <a:path w="226060" h="352425">
                <a:moveTo>
                  <a:pt x="0" y="0"/>
                </a:moveTo>
                <a:lnTo>
                  <a:pt x="225552" y="0"/>
                </a:lnTo>
                <a:lnTo>
                  <a:pt x="225552" y="54863"/>
                </a:lnTo>
                <a:lnTo>
                  <a:pt x="64008" y="54863"/>
                </a:lnTo>
                <a:lnTo>
                  <a:pt x="64008" y="137159"/>
                </a:lnTo>
                <a:lnTo>
                  <a:pt x="179832" y="137159"/>
                </a:lnTo>
                <a:lnTo>
                  <a:pt x="179832" y="190500"/>
                </a:lnTo>
                <a:lnTo>
                  <a:pt x="64008" y="190500"/>
                </a:lnTo>
                <a:lnTo>
                  <a:pt x="64008" y="297179"/>
                </a:lnTo>
                <a:lnTo>
                  <a:pt x="224028" y="297179"/>
                </a:lnTo>
                <a:lnTo>
                  <a:pt x="224028" y="352043"/>
                </a:lnTo>
                <a:lnTo>
                  <a:pt x="0" y="35204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25267" y="1505712"/>
            <a:ext cx="1001394" cy="358140"/>
          </a:xfrm>
          <a:custGeom>
            <a:avLst/>
            <a:gdLst/>
            <a:ahLst/>
            <a:cxnLst/>
            <a:rect l="l" t="t" r="r" b="b"/>
            <a:pathLst>
              <a:path w="1001395" h="358139">
                <a:moveTo>
                  <a:pt x="775716" y="0"/>
                </a:moveTo>
                <a:lnTo>
                  <a:pt x="1001267" y="0"/>
                </a:lnTo>
                <a:lnTo>
                  <a:pt x="1001267" y="54863"/>
                </a:lnTo>
                <a:lnTo>
                  <a:pt x="839724" y="54863"/>
                </a:lnTo>
                <a:lnTo>
                  <a:pt x="839724" y="137159"/>
                </a:lnTo>
                <a:lnTo>
                  <a:pt x="955548" y="137159"/>
                </a:lnTo>
                <a:lnTo>
                  <a:pt x="955548" y="190500"/>
                </a:lnTo>
                <a:lnTo>
                  <a:pt x="839724" y="190500"/>
                </a:lnTo>
                <a:lnTo>
                  <a:pt x="839724" y="297179"/>
                </a:lnTo>
                <a:lnTo>
                  <a:pt x="999743" y="297179"/>
                </a:lnTo>
                <a:lnTo>
                  <a:pt x="999743" y="352043"/>
                </a:lnTo>
                <a:lnTo>
                  <a:pt x="775716" y="352043"/>
                </a:lnTo>
                <a:lnTo>
                  <a:pt x="775716" y="0"/>
                </a:lnTo>
                <a:close/>
              </a:path>
              <a:path w="1001395" h="358139">
                <a:moveTo>
                  <a:pt x="434340" y="0"/>
                </a:moveTo>
                <a:lnTo>
                  <a:pt x="504443" y="0"/>
                </a:lnTo>
                <a:lnTo>
                  <a:pt x="585216" y="237743"/>
                </a:lnTo>
                <a:lnTo>
                  <a:pt x="672083" y="0"/>
                </a:lnTo>
                <a:lnTo>
                  <a:pt x="739140" y="0"/>
                </a:lnTo>
                <a:lnTo>
                  <a:pt x="601980" y="358139"/>
                </a:lnTo>
                <a:lnTo>
                  <a:pt x="566928" y="358139"/>
                </a:lnTo>
                <a:lnTo>
                  <a:pt x="434340" y="0"/>
                </a:lnTo>
                <a:close/>
              </a:path>
              <a:path w="1001395" h="358139">
                <a:moveTo>
                  <a:pt x="333756" y="0"/>
                </a:moveTo>
                <a:lnTo>
                  <a:pt x="396240" y="0"/>
                </a:lnTo>
                <a:lnTo>
                  <a:pt x="396240" y="352043"/>
                </a:lnTo>
                <a:lnTo>
                  <a:pt x="333756" y="352043"/>
                </a:lnTo>
                <a:lnTo>
                  <a:pt x="333756" y="0"/>
                </a:lnTo>
                <a:close/>
              </a:path>
              <a:path w="1001395" h="358139">
                <a:moveTo>
                  <a:pt x="0" y="0"/>
                </a:moveTo>
                <a:lnTo>
                  <a:pt x="292608" y="0"/>
                </a:lnTo>
                <a:lnTo>
                  <a:pt x="292608" y="54863"/>
                </a:lnTo>
                <a:lnTo>
                  <a:pt x="175259" y="54863"/>
                </a:lnTo>
                <a:lnTo>
                  <a:pt x="175259" y="352043"/>
                </a:lnTo>
                <a:lnTo>
                  <a:pt x="112775" y="352043"/>
                </a:lnTo>
                <a:lnTo>
                  <a:pt x="112775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18360" y="1505714"/>
            <a:ext cx="62865" cy="352425"/>
          </a:xfrm>
          <a:custGeom>
            <a:avLst/>
            <a:gdLst/>
            <a:ahLst/>
            <a:cxnLst/>
            <a:rect l="l" t="t" r="r" b="b"/>
            <a:pathLst>
              <a:path w="62864" h="352425">
                <a:moveTo>
                  <a:pt x="0" y="0"/>
                </a:moveTo>
                <a:lnTo>
                  <a:pt x="62484" y="0"/>
                </a:lnTo>
                <a:lnTo>
                  <a:pt x="62484" y="352043"/>
                </a:lnTo>
                <a:lnTo>
                  <a:pt x="0" y="35204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82854" y="1505714"/>
            <a:ext cx="292735" cy="352425"/>
          </a:xfrm>
          <a:custGeom>
            <a:avLst/>
            <a:gdLst/>
            <a:ahLst/>
            <a:cxnLst/>
            <a:rect l="l" t="t" r="r" b="b"/>
            <a:pathLst>
              <a:path w="292735" h="352425">
                <a:moveTo>
                  <a:pt x="0" y="0"/>
                </a:moveTo>
                <a:lnTo>
                  <a:pt x="292608" y="0"/>
                </a:lnTo>
                <a:lnTo>
                  <a:pt x="292608" y="54863"/>
                </a:lnTo>
                <a:lnTo>
                  <a:pt x="175260" y="54863"/>
                </a:lnTo>
                <a:lnTo>
                  <a:pt x="175260" y="352043"/>
                </a:lnTo>
                <a:lnTo>
                  <a:pt x="112776" y="352043"/>
                </a:lnTo>
                <a:lnTo>
                  <a:pt x="112776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1165" y="1505712"/>
            <a:ext cx="257810" cy="358140"/>
          </a:xfrm>
          <a:custGeom>
            <a:avLst/>
            <a:gdLst/>
            <a:ahLst/>
            <a:cxnLst/>
            <a:rect l="l" t="t" r="r" b="b"/>
            <a:pathLst>
              <a:path w="257809" h="358139">
                <a:moveTo>
                  <a:pt x="0" y="0"/>
                </a:moveTo>
                <a:lnTo>
                  <a:pt x="30479" y="0"/>
                </a:lnTo>
                <a:lnTo>
                  <a:pt x="198119" y="211836"/>
                </a:lnTo>
                <a:lnTo>
                  <a:pt x="198119" y="0"/>
                </a:lnTo>
                <a:lnTo>
                  <a:pt x="257556" y="0"/>
                </a:lnTo>
                <a:lnTo>
                  <a:pt x="257556" y="358139"/>
                </a:lnTo>
                <a:lnTo>
                  <a:pt x="231647" y="358139"/>
                </a:lnTo>
                <a:lnTo>
                  <a:pt x="60960" y="134112"/>
                </a:lnTo>
                <a:lnTo>
                  <a:pt x="60960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55564" y="1502665"/>
            <a:ext cx="262255" cy="355600"/>
          </a:xfrm>
          <a:custGeom>
            <a:avLst/>
            <a:gdLst/>
            <a:ahLst/>
            <a:cxnLst/>
            <a:rect l="l" t="t" r="r" b="b"/>
            <a:pathLst>
              <a:path w="262254" h="355600">
                <a:moveTo>
                  <a:pt x="94487" y="0"/>
                </a:moveTo>
                <a:lnTo>
                  <a:pt x="164210" y="11430"/>
                </a:lnTo>
                <a:lnTo>
                  <a:pt x="217932" y="45720"/>
                </a:lnTo>
                <a:lnTo>
                  <a:pt x="250888" y="97726"/>
                </a:lnTo>
                <a:lnTo>
                  <a:pt x="262128" y="164591"/>
                </a:lnTo>
                <a:lnTo>
                  <a:pt x="258395" y="215452"/>
                </a:lnTo>
                <a:lnTo>
                  <a:pt x="247199" y="258342"/>
                </a:lnTo>
                <a:lnTo>
                  <a:pt x="228537" y="293314"/>
                </a:lnTo>
                <a:lnTo>
                  <a:pt x="168821" y="339718"/>
                </a:lnTo>
                <a:lnTo>
                  <a:pt x="127767" y="351257"/>
                </a:lnTo>
                <a:lnTo>
                  <a:pt x="79248" y="355091"/>
                </a:lnTo>
                <a:lnTo>
                  <a:pt x="0" y="355091"/>
                </a:lnTo>
                <a:lnTo>
                  <a:pt x="0" y="3048"/>
                </a:lnTo>
                <a:lnTo>
                  <a:pt x="34266" y="1928"/>
                </a:lnTo>
                <a:lnTo>
                  <a:pt x="61531" y="952"/>
                </a:lnTo>
                <a:lnTo>
                  <a:pt x="81653" y="261"/>
                </a:lnTo>
                <a:lnTo>
                  <a:pt x="94487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30754" y="1502665"/>
            <a:ext cx="234950" cy="355600"/>
          </a:xfrm>
          <a:custGeom>
            <a:avLst/>
            <a:gdLst/>
            <a:ahLst/>
            <a:cxnLst/>
            <a:rect l="l" t="t" r="r" b="b"/>
            <a:pathLst>
              <a:path w="234950" h="355600">
                <a:moveTo>
                  <a:pt x="74675" y="0"/>
                </a:moveTo>
                <a:lnTo>
                  <a:pt x="113228" y="1690"/>
                </a:lnTo>
                <a:lnTo>
                  <a:pt x="174331" y="14787"/>
                </a:lnTo>
                <a:lnTo>
                  <a:pt x="213479" y="40433"/>
                </a:lnTo>
                <a:lnTo>
                  <a:pt x="232386" y="80343"/>
                </a:lnTo>
                <a:lnTo>
                  <a:pt x="234696" y="105156"/>
                </a:lnTo>
                <a:lnTo>
                  <a:pt x="229014" y="149437"/>
                </a:lnTo>
                <a:lnTo>
                  <a:pt x="211921" y="183623"/>
                </a:lnTo>
                <a:lnTo>
                  <a:pt x="183343" y="207861"/>
                </a:lnTo>
                <a:lnTo>
                  <a:pt x="143207" y="222296"/>
                </a:lnTo>
                <a:lnTo>
                  <a:pt x="91440" y="227076"/>
                </a:lnTo>
                <a:lnTo>
                  <a:pt x="86082" y="227052"/>
                </a:lnTo>
                <a:lnTo>
                  <a:pt x="79438" y="226885"/>
                </a:lnTo>
                <a:lnTo>
                  <a:pt x="71937" y="226433"/>
                </a:lnTo>
                <a:lnTo>
                  <a:pt x="64008" y="225552"/>
                </a:lnTo>
                <a:lnTo>
                  <a:pt x="64008" y="355091"/>
                </a:lnTo>
                <a:lnTo>
                  <a:pt x="0" y="355091"/>
                </a:lnTo>
                <a:lnTo>
                  <a:pt x="0" y="3048"/>
                </a:lnTo>
                <a:lnTo>
                  <a:pt x="28598" y="1928"/>
                </a:lnTo>
                <a:lnTo>
                  <a:pt x="50482" y="952"/>
                </a:lnTo>
                <a:lnTo>
                  <a:pt x="65793" y="261"/>
                </a:lnTo>
                <a:lnTo>
                  <a:pt x="7467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53813" y="1501140"/>
            <a:ext cx="273050" cy="356870"/>
          </a:xfrm>
          <a:custGeom>
            <a:avLst/>
            <a:gdLst/>
            <a:ahLst/>
            <a:cxnLst/>
            <a:rect l="l" t="t" r="r" b="b"/>
            <a:pathLst>
              <a:path w="273050" h="356869">
                <a:moveTo>
                  <a:pt x="99059" y="0"/>
                </a:moveTo>
                <a:lnTo>
                  <a:pt x="157947" y="6572"/>
                </a:lnTo>
                <a:lnTo>
                  <a:pt x="199834" y="26288"/>
                </a:lnTo>
                <a:lnTo>
                  <a:pt x="224861" y="59150"/>
                </a:lnTo>
                <a:lnTo>
                  <a:pt x="233171" y="105155"/>
                </a:lnTo>
                <a:lnTo>
                  <a:pt x="232028" y="119967"/>
                </a:lnTo>
                <a:lnTo>
                  <a:pt x="214883" y="161543"/>
                </a:lnTo>
                <a:lnTo>
                  <a:pt x="181022" y="191547"/>
                </a:lnTo>
                <a:lnTo>
                  <a:pt x="167639" y="198119"/>
                </a:lnTo>
                <a:lnTo>
                  <a:pt x="272795" y="356615"/>
                </a:lnTo>
                <a:lnTo>
                  <a:pt x="199643" y="356615"/>
                </a:lnTo>
                <a:lnTo>
                  <a:pt x="105155" y="211835"/>
                </a:lnTo>
                <a:lnTo>
                  <a:pt x="97464" y="211597"/>
                </a:lnTo>
                <a:lnTo>
                  <a:pt x="88201" y="211073"/>
                </a:lnTo>
                <a:lnTo>
                  <a:pt x="77509" y="210550"/>
                </a:lnTo>
                <a:lnTo>
                  <a:pt x="65532" y="210311"/>
                </a:lnTo>
                <a:lnTo>
                  <a:pt x="65532" y="356615"/>
                </a:lnTo>
                <a:lnTo>
                  <a:pt x="0" y="356615"/>
                </a:lnTo>
                <a:lnTo>
                  <a:pt x="0" y="4571"/>
                </a:lnTo>
                <a:lnTo>
                  <a:pt x="5143" y="4310"/>
                </a:lnTo>
                <a:lnTo>
                  <a:pt x="13715" y="3619"/>
                </a:lnTo>
                <a:lnTo>
                  <a:pt x="25717" y="2643"/>
                </a:lnTo>
                <a:lnTo>
                  <a:pt x="41148" y="1523"/>
                </a:lnTo>
                <a:lnTo>
                  <a:pt x="58340" y="1285"/>
                </a:lnTo>
                <a:lnTo>
                  <a:pt x="73532" y="761"/>
                </a:lnTo>
                <a:lnTo>
                  <a:pt x="87010" y="238"/>
                </a:lnTo>
                <a:lnTo>
                  <a:pt x="99059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00729" y="1501140"/>
            <a:ext cx="273050" cy="356870"/>
          </a:xfrm>
          <a:custGeom>
            <a:avLst/>
            <a:gdLst/>
            <a:ahLst/>
            <a:cxnLst/>
            <a:rect l="l" t="t" r="r" b="b"/>
            <a:pathLst>
              <a:path w="273050" h="356869">
                <a:moveTo>
                  <a:pt x="99060" y="0"/>
                </a:moveTo>
                <a:lnTo>
                  <a:pt x="157948" y="6572"/>
                </a:lnTo>
                <a:lnTo>
                  <a:pt x="199834" y="26288"/>
                </a:lnTo>
                <a:lnTo>
                  <a:pt x="224861" y="59150"/>
                </a:lnTo>
                <a:lnTo>
                  <a:pt x="233172" y="105155"/>
                </a:lnTo>
                <a:lnTo>
                  <a:pt x="232029" y="119967"/>
                </a:lnTo>
                <a:lnTo>
                  <a:pt x="214883" y="161543"/>
                </a:lnTo>
                <a:lnTo>
                  <a:pt x="181022" y="191547"/>
                </a:lnTo>
                <a:lnTo>
                  <a:pt x="167640" y="198119"/>
                </a:lnTo>
                <a:lnTo>
                  <a:pt x="272796" y="356615"/>
                </a:lnTo>
                <a:lnTo>
                  <a:pt x="199644" y="356615"/>
                </a:lnTo>
                <a:lnTo>
                  <a:pt x="105156" y="211835"/>
                </a:lnTo>
                <a:lnTo>
                  <a:pt x="97464" y="211597"/>
                </a:lnTo>
                <a:lnTo>
                  <a:pt x="88201" y="211073"/>
                </a:lnTo>
                <a:lnTo>
                  <a:pt x="77509" y="210550"/>
                </a:lnTo>
                <a:lnTo>
                  <a:pt x="65532" y="210311"/>
                </a:lnTo>
                <a:lnTo>
                  <a:pt x="65532" y="356615"/>
                </a:lnTo>
                <a:lnTo>
                  <a:pt x="0" y="356615"/>
                </a:lnTo>
                <a:lnTo>
                  <a:pt x="0" y="4571"/>
                </a:lnTo>
                <a:lnTo>
                  <a:pt x="5143" y="4310"/>
                </a:lnTo>
                <a:lnTo>
                  <a:pt x="13716" y="3619"/>
                </a:lnTo>
                <a:lnTo>
                  <a:pt x="25717" y="2643"/>
                </a:lnTo>
                <a:lnTo>
                  <a:pt x="41148" y="1523"/>
                </a:lnTo>
                <a:lnTo>
                  <a:pt x="58340" y="1285"/>
                </a:lnTo>
                <a:lnTo>
                  <a:pt x="73533" y="761"/>
                </a:lnTo>
                <a:lnTo>
                  <a:pt x="87011" y="238"/>
                </a:lnTo>
                <a:lnTo>
                  <a:pt x="9906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5085" y="1501140"/>
            <a:ext cx="273050" cy="356870"/>
          </a:xfrm>
          <a:custGeom>
            <a:avLst/>
            <a:gdLst/>
            <a:ahLst/>
            <a:cxnLst/>
            <a:rect l="l" t="t" r="r" b="b"/>
            <a:pathLst>
              <a:path w="273050" h="356869">
                <a:moveTo>
                  <a:pt x="99060" y="0"/>
                </a:moveTo>
                <a:lnTo>
                  <a:pt x="157948" y="6572"/>
                </a:lnTo>
                <a:lnTo>
                  <a:pt x="199834" y="26288"/>
                </a:lnTo>
                <a:lnTo>
                  <a:pt x="224861" y="59150"/>
                </a:lnTo>
                <a:lnTo>
                  <a:pt x="233171" y="105155"/>
                </a:lnTo>
                <a:lnTo>
                  <a:pt x="232028" y="119967"/>
                </a:lnTo>
                <a:lnTo>
                  <a:pt x="214883" y="161543"/>
                </a:lnTo>
                <a:lnTo>
                  <a:pt x="181022" y="191547"/>
                </a:lnTo>
                <a:lnTo>
                  <a:pt x="167640" y="198119"/>
                </a:lnTo>
                <a:lnTo>
                  <a:pt x="272795" y="356615"/>
                </a:lnTo>
                <a:lnTo>
                  <a:pt x="199644" y="356615"/>
                </a:lnTo>
                <a:lnTo>
                  <a:pt x="105156" y="211835"/>
                </a:lnTo>
                <a:lnTo>
                  <a:pt x="97464" y="211597"/>
                </a:lnTo>
                <a:lnTo>
                  <a:pt x="88201" y="211073"/>
                </a:lnTo>
                <a:lnTo>
                  <a:pt x="77509" y="210550"/>
                </a:lnTo>
                <a:lnTo>
                  <a:pt x="65532" y="210311"/>
                </a:lnTo>
                <a:lnTo>
                  <a:pt x="65532" y="356615"/>
                </a:lnTo>
                <a:lnTo>
                  <a:pt x="0" y="356615"/>
                </a:lnTo>
                <a:lnTo>
                  <a:pt x="0" y="4571"/>
                </a:lnTo>
                <a:lnTo>
                  <a:pt x="5143" y="4310"/>
                </a:lnTo>
                <a:lnTo>
                  <a:pt x="13715" y="3619"/>
                </a:lnTo>
                <a:lnTo>
                  <a:pt x="25717" y="2643"/>
                </a:lnTo>
                <a:lnTo>
                  <a:pt x="41148" y="1523"/>
                </a:lnTo>
                <a:lnTo>
                  <a:pt x="58340" y="1285"/>
                </a:lnTo>
                <a:lnTo>
                  <a:pt x="73533" y="761"/>
                </a:lnTo>
                <a:lnTo>
                  <a:pt x="87010" y="238"/>
                </a:lnTo>
                <a:lnTo>
                  <a:pt x="9906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06339" y="1499617"/>
            <a:ext cx="311150" cy="358140"/>
          </a:xfrm>
          <a:custGeom>
            <a:avLst/>
            <a:gdLst/>
            <a:ahLst/>
            <a:cxnLst/>
            <a:rect l="l" t="t" r="r" b="b"/>
            <a:pathLst>
              <a:path w="311150" h="358139">
                <a:moveTo>
                  <a:pt x="141732" y="0"/>
                </a:moveTo>
                <a:lnTo>
                  <a:pt x="169164" y="0"/>
                </a:lnTo>
                <a:lnTo>
                  <a:pt x="310896" y="358139"/>
                </a:lnTo>
                <a:lnTo>
                  <a:pt x="242316" y="358139"/>
                </a:lnTo>
                <a:lnTo>
                  <a:pt x="216408" y="286512"/>
                </a:lnTo>
                <a:lnTo>
                  <a:pt x="94488" y="286512"/>
                </a:lnTo>
                <a:lnTo>
                  <a:pt x="70104" y="358139"/>
                </a:lnTo>
                <a:lnTo>
                  <a:pt x="0" y="358139"/>
                </a:lnTo>
                <a:lnTo>
                  <a:pt x="14173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31866" y="1499617"/>
            <a:ext cx="215265" cy="364490"/>
          </a:xfrm>
          <a:custGeom>
            <a:avLst/>
            <a:gdLst/>
            <a:ahLst/>
            <a:cxnLst/>
            <a:rect l="l" t="t" r="r" b="b"/>
            <a:pathLst>
              <a:path w="215265" h="364489">
                <a:moveTo>
                  <a:pt x="108203" y="0"/>
                </a:moveTo>
                <a:lnTo>
                  <a:pt x="137040" y="1428"/>
                </a:lnTo>
                <a:lnTo>
                  <a:pt x="161734" y="5715"/>
                </a:lnTo>
                <a:lnTo>
                  <a:pt x="182141" y="12858"/>
                </a:lnTo>
                <a:lnTo>
                  <a:pt x="198119" y="22859"/>
                </a:lnTo>
                <a:lnTo>
                  <a:pt x="179832" y="76200"/>
                </a:lnTo>
                <a:lnTo>
                  <a:pt x="162663" y="66198"/>
                </a:lnTo>
                <a:lnTo>
                  <a:pt x="145351" y="59054"/>
                </a:lnTo>
                <a:lnTo>
                  <a:pt x="127754" y="54768"/>
                </a:lnTo>
                <a:lnTo>
                  <a:pt x="109728" y="53339"/>
                </a:lnTo>
                <a:lnTo>
                  <a:pt x="99131" y="53935"/>
                </a:lnTo>
                <a:lnTo>
                  <a:pt x="67246" y="77533"/>
                </a:lnTo>
                <a:lnTo>
                  <a:pt x="64007" y="94487"/>
                </a:lnTo>
                <a:lnTo>
                  <a:pt x="68270" y="109608"/>
                </a:lnTo>
                <a:lnTo>
                  <a:pt x="80962" y="125158"/>
                </a:lnTo>
                <a:lnTo>
                  <a:pt x="101941" y="140993"/>
                </a:lnTo>
                <a:lnTo>
                  <a:pt x="131064" y="156971"/>
                </a:lnTo>
                <a:lnTo>
                  <a:pt x="147947" y="165830"/>
                </a:lnTo>
                <a:lnTo>
                  <a:pt x="162115" y="174116"/>
                </a:lnTo>
                <a:lnTo>
                  <a:pt x="196024" y="204597"/>
                </a:lnTo>
                <a:lnTo>
                  <a:pt x="212597" y="243458"/>
                </a:lnTo>
                <a:lnTo>
                  <a:pt x="214883" y="266700"/>
                </a:lnTo>
                <a:lnTo>
                  <a:pt x="212621" y="287297"/>
                </a:lnTo>
                <a:lnTo>
                  <a:pt x="194952" y="322206"/>
                </a:lnTo>
                <a:lnTo>
                  <a:pt x="162139" y="348805"/>
                </a:lnTo>
                <a:lnTo>
                  <a:pt x="117038" y="362521"/>
                </a:lnTo>
                <a:lnTo>
                  <a:pt x="89916" y="364235"/>
                </a:lnTo>
                <a:lnTo>
                  <a:pt x="65579" y="362783"/>
                </a:lnTo>
                <a:lnTo>
                  <a:pt x="42671" y="358330"/>
                </a:lnTo>
                <a:lnTo>
                  <a:pt x="20907" y="350734"/>
                </a:lnTo>
                <a:lnTo>
                  <a:pt x="0" y="339851"/>
                </a:lnTo>
                <a:lnTo>
                  <a:pt x="24383" y="283463"/>
                </a:lnTo>
                <a:lnTo>
                  <a:pt x="42648" y="294584"/>
                </a:lnTo>
                <a:lnTo>
                  <a:pt x="60769" y="302704"/>
                </a:lnTo>
                <a:lnTo>
                  <a:pt x="78605" y="307681"/>
                </a:lnTo>
                <a:lnTo>
                  <a:pt x="96012" y="309371"/>
                </a:lnTo>
                <a:lnTo>
                  <a:pt x="120896" y="306824"/>
                </a:lnTo>
                <a:lnTo>
                  <a:pt x="138493" y="299275"/>
                </a:lnTo>
                <a:lnTo>
                  <a:pt x="148947" y="286869"/>
                </a:lnTo>
                <a:lnTo>
                  <a:pt x="152400" y="269747"/>
                </a:lnTo>
                <a:lnTo>
                  <a:pt x="151542" y="261508"/>
                </a:lnTo>
                <a:lnTo>
                  <a:pt x="130349" y="227933"/>
                </a:lnTo>
                <a:lnTo>
                  <a:pt x="85343" y="199643"/>
                </a:lnTo>
                <a:lnTo>
                  <a:pt x="66484" y="189690"/>
                </a:lnTo>
                <a:lnTo>
                  <a:pt x="51053" y="180593"/>
                </a:lnTo>
                <a:lnTo>
                  <a:pt x="18097" y="151256"/>
                </a:lnTo>
                <a:lnTo>
                  <a:pt x="3047" y="115443"/>
                </a:lnTo>
                <a:lnTo>
                  <a:pt x="1523" y="94487"/>
                </a:lnTo>
                <a:lnTo>
                  <a:pt x="3285" y="74771"/>
                </a:lnTo>
                <a:lnTo>
                  <a:pt x="32003" y="25908"/>
                </a:lnTo>
                <a:lnTo>
                  <a:pt x="65531" y="6667"/>
                </a:lnTo>
                <a:lnTo>
                  <a:pt x="85582" y="1690"/>
                </a:lnTo>
                <a:lnTo>
                  <a:pt x="10820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22876" y="1499617"/>
            <a:ext cx="268605" cy="364490"/>
          </a:xfrm>
          <a:custGeom>
            <a:avLst/>
            <a:gdLst/>
            <a:ahLst/>
            <a:cxnLst/>
            <a:rect l="l" t="t" r="r" b="b"/>
            <a:pathLst>
              <a:path w="268604" h="364489">
                <a:moveTo>
                  <a:pt x="161543" y="0"/>
                </a:moveTo>
                <a:lnTo>
                  <a:pt x="190714" y="1452"/>
                </a:lnTo>
                <a:lnTo>
                  <a:pt x="216598" y="5905"/>
                </a:lnTo>
                <a:lnTo>
                  <a:pt x="239339" y="13501"/>
                </a:lnTo>
                <a:lnTo>
                  <a:pt x="259079" y="24383"/>
                </a:lnTo>
                <a:lnTo>
                  <a:pt x="233172" y="76200"/>
                </a:lnTo>
                <a:lnTo>
                  <a:pt x="221194" y="67079"/>
                </a:lnTo>
                <a:lnTo>
                  <a:pt x="205930" y="60388"/>
                </a:lnTo>
                <a:lnTo>
                  <a:pt x="187523" y="56268"/>
                </a:lnTo>
                <a:lnTo>
                  <a:pt x="166116" y="54863"/>
                </a:lnTo>
                <a:lnTo>
                  <a:pt x="145280" y="57149"/>
                </a:lnTo>
                <a:lnTo>
                  <a:pt x="109323" y="75437"/>
                </a:lnTo>
                <a:lnTo>
                  <a:pt x="81605" y="111775"/>
                </a:lnTo>
                <a:lnTo>
                  <a:pt x="67270" y="158734"/>
                </a:lnTo>
                <a:lnTo>
                  <a:pt x="65532" y="185928"/>
                </a:lnTo>
                <a:lnTo>
                  <a:pt x="67222" y="212836"/>
                </a:lnTo>
                <a:lnTo>
                  <a:pt x="80319" y="257508"/>
                </a:lnTo>
                <a:lnTo>
                  <a:pt x="106037" y="290083"/>
                </a:lnTo>
                <a:lnTo>
                  <a:pt x="140946" y="307133"/>
                </a:lnTo>
                <a:lnTo>
                  <a:pt x="161543" y="309371"/>
                </a:lnTo>
                <a:lnTo>
                  <a:pt x="185261" y="307085"/>
                </a:lnTo>
                <a:lnTo>
                  <a:pt x="206120" y="300227"/>
                </a:lnTo>
                <a:lnTo>
                  <a:pt x="224123" y="288797"/>
                </a:lnTo>
                <a:lnTo>
                  <a:pt x="239268" y="272796"/>
                </a:lnTo>
                <a:lnTo>
                  <a:pt x="268224" y="324612"/>
                </a:lnTo>
                <a:lnTo>
                  <a:pt x="247411" y="341733"/>
                </a:lnTo>
                <a:lnTo>
                  <a:pt x="221742" y="354139"/>
                </a:lnTo>
                <a:lnTo>
                  <a:pt x="191500" y="361687"/>
                </a:lnTo>
                <a:lnTo>
                  <a:pt x="156972" y="364235"/>
                </a:lnTo>
                <a:lnTo>
                  <a:pt x="121515" y="361330"/>
                </a:lnTo>
                <a:lnTo>
                  <a:pt x="63746" y="337232"/>
                </a:lnTo>
                <a:lnTo>
                  <a:pt x="23145" y="289178"/>
                </a:lnTo>
                <a:lnTo>
                  <a:pt x="2571" y="222884"/>
                </a:lnTo>
                <a:lnTo>
                  <a:pt x="0" y="182879"/>
                </a:lnTo>
                <a:lnTo>
                  <a:pt x="2857" y="145470"/>
                </a:lnTo>
                <a:lnTo>
                  <a:pt x="25717" y="79795"/>
                </a:lnTo>
                <a:lnTo>
                  <a:pt x="70032" y="28932"/>
                </a:lnTo>
                <a:lnTo>
                  <a:pt x="127801" y="3167"/>
                </a:lnTo>
                <a:lnTo>
                  <a:pt x="16154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37234" y="1499617"/>
            <a:ext cx="268605" cy="364490"/>
          </a:xfrm>
          <a:custGeom>
            <a:avLst/>
            <a:gdLst/>
            <a:ahLst/>
            <a:cxnLst/>
            <a:rect l="l" t="t" r="r" b="b"/>
            <a:pathLst>
              <a:path w="268605" h="364489">
                <a:moveTo>
                  <a:pt x="161543" y="0"/>
                </a:moveTo>
                <a:lnTo>
                  <a:pt x="190714" y="1452"/>
                </a:lnTo>
                <a:lnTo>
                  <a:pt x="216598" y="5905"/>
                </a:lnTo>
                <a:lnTo>
                  <a:pt x="239339" y="13501"/>
                </a:lnTo>
                <a:lnTo>
                  <a:pt x="259079" y="24383"/>
                </a:lnTo>
                <a:lnTo>
                  <a:pt x="233171" y="76200"/>
                </a:lnTo>
                <a:lnTo>
                  <a:pt x="221194" y="67079"/>
                </a:lnTo>
                <a:lnTo>
                  <a:pt x="205930" y="60388"/>
                </a:lnTo>
                <a:lnTo>
                  <a:pt x="187523" y="56268"/>
                </a:lnTo>
                <a:lnTo>
                  <a:pt x="166116" y="54863"/>
                </a:lnTo>
                <a:lnTo>
                  <a:pt x="145280" y="57149"/>
                </a:lnTo>
                <a:lnTo>
                  <a:pt x="109323" y="75437"/>
                </a:lnTo>
                <a:lnTo>
                  <a:pt x="81605" y="111775"/>
                </a:lnTo>
                <a:lnTo>
                  <a:pt x="67270" y="158734"/>
                </a:lnTo>
                <a:lnTo>
                  <a:pt x="65531" y="185928"/>
                </a:lnTo>
                <a:lnTo>
                  <a:pt x="67222" y="212836"/>
                </a:lnTo>
                <a:lnTo>
                  <a:pt x="80319" y="257508"/>
                </a:lnTo>
                <a:lnTo>
                  <a:pt x="106036" y="290083"/>
                </a:lnTo>
                <a:lnTo>
                  <a:pt x="140946" y="307133"/>
                </a:lnTo>
                <a:lnTo>
                  <a:pt x="161543" y="309371"/>
                </a:lnTo>
                <a:lnTo>
                  <a:pt x="185261" y="307085"/>
                </a:lnTo>
                <a:lnTo>
                  <a:pt x="206120" y="300227"/>
                </a:lnTo>
                <a:lnTo>
                  <a:pt x="224123" y="288797"/>
                </a:lnTo>
                <a:lnTo>
                  <a:pt x="239267" y="272796"/>
                </a:lnTo>
                <a:lnTo>
                  <a:pt x="268224" y="324612"/>
                </a:lnTo>
                <a:lnTo>
                  <a:pt x="247411" y="341733"/>
                </a:lnTo>
                <a:lnTo>
                  <a:pt x="221742" y="354139"/>
                </a:lnTo>
                <a:lnTo>
                  <a:pt x="191500" y="361687"/>
                </a:lnTo>
                <a:lnTo>
                  <a:pt x="156971" y="364235"/>
                </a:lnTo>
                <a:lnTo>
                  <a:pt x="121515" y="361330"/>
                </a:lnTo>
                <a:lnTo>
                  <a:pt x="63746" y="337232"/>
                </a:lnTo>
                <a:lnTo>
                  <a:pt x="23145" y="289178"/>
                </a:lnTo>
                <a:lnTo>
                  <a:pt x="2571" y="222884"/>
                </a:lnTo>
                <a:lnTo>
                  <a:pt x="0" y="182879"/>
                </a:lnTo>
                <a:lnTo>
                  <a:pt x="2857" y="145470"/>
                </a:lnTo>
                <a:lnTo>
                  <a:pt x="25717" y="79795"/>
                </a:lnTo>
                <a:lnTo>
                  <a:pt x="70032" y="28932"/>
                </a:lnTo>
                <a:lnTo>
                  <a:pt x="127801" y="3167"/>
                </a:lnTo>
                <a:lnTo>
                  <a:pt x="16154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586" y="1499617"/>
            <a:ext cx="215265" cy="364490"/>
          </a:xfrm>
          <a:custGeom>
            <a:avLst/>
            <a:gdLst/>
            <a:ahLst/>
            <a:cxnLst/>
            <a:rect l="l" t="t" r="r" b="b"/>
            <a:pathLst>
              <a:path w="215265" h="364489">
                <a:moveTo>
                  <a:pt x="108203" y="0"/>
                </a:moveTo>
                <a:lnTo>
                  <a:pt x="137040" y="1428"/>
                </a:lnTo>
                <a:lnTo>
                  <a:pt x="161734" y="5715"/>
                </a:lnTo>
                <a:lnTo>
                  <a:pt x="182141" y="12858"/>
                </a:lnTo>
                <a:lnTo>
                  <a:pt x="198120" y="22859"/>
                </a:lnTo>
                <a:lnTo>
                  <a:pt x="179832" y="76200"/>
                </a:lnTo>
                <a:lnTo>
                  <a:pt x="162663" y="66198"/>
                </a:lnTo>
                <a:lnTo>
                  <a:pt x="145351" y="59054"/>
                </a:lnTo>
                <a:lnTo>
                  <a:pt x="127754" y="54768"/>
                </a:lnTo>
                <a:lnTo>
                  <a:pt x="109728" y="53339"/>
                </a:lnTo>
                <a:lnTo>
                  <a:pt x="99131" y="53935"/>
                </a:lnTo>
                <a:lnTo>
                  <a:pt x="67246" y="77533"/>
                </a:lnTo>
                <a:lnTo>
                  <a:pt x="64008" y="94487"/>
                </a:lnTo>
                <a:lnTo>
                  <a:pt x="68270" y="109608"/>
                </a:lnTo>
                <a:lnTo>
                  <a:pt x="80962" y="125158"/>
                </a:lnTo>
                <a:lnTo>
                  <a:pt x="101941" y="140993"/>
                </a:lnTo>
                <a:lnTo>
                  <a:pt x="131064" y="156971"/>
                </a:lnTo>
                <a:lnTo>
                  <a:pt x="147947" y="165830"/>
                </a:lnTo>
                <a:lnTo>
                  <a:pt x="162115" y="174116"/>
                </a:lnTo>
                <a:lnTo>
                  <a:pt x="196024" y="204597"/>
                </a:lnTo>
                <a:lnTo>
                  <a:pt x="212598" y="243458"/>
                </a:lnTo>
                <a:lnTo>
                  <a:pt x="214883" y="266700"/>
                </a:lnTo>
                <a:lnTo>
                  <a:pt x="212621" y="287297"/>
                </a:lnTo>
                <a:lnTo>
                  <a:pt x="194952" y="322206"/>
                </a:lnTo>
                <a:lnTo>
                  <a:pt x="162139" y="348805"/>
                </a:lnTo>
                <a:lnTo>
                  <a:pt x="117038" y="362521"/>
                </a:lnTo>
                <a:lnTo>
                  <a:pt x="89916" y="364235"/>
                </a:lnTo>
                <a:lnTo>
                  <a:pt x="65579" y="362783"/>
                </a:lnTo>
                <a:lnTo>
                  <a:pt x="42672" y="358330"/>
                </a:lnTo>
                <a:lnTo>
                  <a:pt x="20907" y="350734"/>
                </a:lnTo>
                <a:lnTo>
                  <a:pt x="0" y="339851"/>
                </a:lnTo>
                <a:lnTo>
                  <a:pt x="24383" y="283463"/>
                </a:lnTo>
                <a:lnTo>
                  <a:pt x="42648" y="294584"/>
                </a:lnTo>
                <a:lnTo>
                  <a:pt x="60769" y="302704"/>
                </a:lnTo>
                <a:lnTo>
                  <a:pt x="78605" y="307681"/>
                </a:lnTo>
                <a:lnTo>
                  <a:pt x="96012" y="309371"/>
                </a:lnTo>
                <a:lnTo>
                  <a:pt x="120896" y="306824"/>
                </a:lnTo>
                <a:lnTo>
                  <a:pt x="138493" y="299275"/>
                </a:lnTo>
                <a:lnTo>
                  <a:pt x="148947" y="286869"/>
                </a:lnTo>
                <a:lnTo>
                  <a:pt x="152400" y="269747"/>
                </a:lnTo>
                <a:lnTo>
                  <a:pt x="151542" y="261508"/>
                </a:lnTo>
                <a:lnTo>
                  <a:pt x="130349" y="227933"/>
                </a:lnTo>
                <a:lnTo>
                  <a:pt x="85344" y="199643"/>
                </a:lnTo>
                <a:lnTo>
                  <a:pt x="66484" y="189690"/>
                </a:lnTo>
                <a:lnTo>
                  <a:pt x="51054" y="180593"/>
                </a:lnTo>
                <a:lnTo>
                  <a:pt x="18097" y="151256"/>
                </a:lnTo>
                <a:lnTo>
                  <a:pt x="3048" y="115443"/>
                </a:lnTo>
                <a:lnTo>
                  <a:pt x="1524" y="94487"/>
                </a:lnTo>
                <a:lnTo>
                  <a:pt x="3286" y="74771"/>
                </a:lnTo>
                <a:lnTo>
                  <a:pt x="32003" y="25908"/>
                </a:lnTo>
                <a:lnTo>
                  <a:pt x="65532" y="6667"/>
                </a:lnTo>
                <a:lnTo>
                  <a:pt x="85582" y="1690"/>
                </a:lnTo>
                <a:lnTo>
                  <a:pt x="10820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5175" y="1498091"/>
            <a:ext cx="611505" cy="365760"/>
          </a:xfrm>
          <a:custGeom>
            <a:avLst/>
            <a:gdLst/>
            <a:ahLst/>
            <a:cxnLst/>
            <a:rect l="l" t="t" r="r" b="b"/>
            <a:pathLst>
              <a:path w="611505" h="365760">
                <a:moveTo>
                  <a:pt x="161543" y="1524"/>
                </a:moveTo>
                <a:lnTo>
                  <a:pt x="190714" y="2976"/>
                </a:lnTo>
                <a:lnTo>
                  <a:pt x="216598" y="7429"/>
                </a:lnTo>
                <a:lnTo>
                  <a:pt x="239339" y="15025"/>
                </a:lnTo>
                <a:lnTo>
                  <a:pt x="259080" y="25908"/>
                </a:lnTo>
                <a:lnTo>
                  <a:pt x="233172" y="77724"/>
                </a:lnTo>
                <a:lnTo>
                  <a:pt x="221194" y="68603"/>
                </a:lnTo>
                <a:lnTo>
                  <a:pt x="205930" y="61912"/>
                </a:lnTo>
                <a:lnTo>
                  <a:pt x="187523" y="57792"/>
                </a:lnTo>
                <a:lnTo>
                  <a:pt x="166115" y="56387"/>
                </a:lnTo>
                <a:lnTo>
                  <a:pt x="145280" y="58673"/>
                </a:lnTo>
                <a:lnTo>
                  <a:pt x="109323" y="76961"/>
                </a:lnTo>
                <a:lnTo>
                  <a:pt x="81605" y="113299"/>
                </a:lnTo>
                <a:lnTo>
                  <a:pt x="67270" y="160258"/>
                </a:lnTo>
                <a:lnTo>
                  <a:pt x="65532" y="187452"/>
                </a:lnTo>
                <a:lnTo>
                  <a:pt x="67222" y="214360"/>
                </a:lnTo>
                <a:lnTo>
                  <a:pt x="80319" y="259032"/>
                </a:lnTo>
                <a:lnTo>
                  <a:pt x="106037" y="291607"/>
                </a:lnTo>
                <a:lnTo>
                  <a:pt x="140946" y="308657"/>
                </a:lnTo>
                <a:lnTo>
                  <a:pt x="161543" y="310895"/>
                </a:lnTo>
                <a:lnTo>
                  <a:pt x="185261" y="308609"/>
                </a:lnTo>
                <a:lnTo>
                  <a:pt x="206121" y="301751"/>
                </a:lnTo>
                <a:lnTo>
                  <a:pt x="224123" y="290322"/>
                </a:lnTo>
                <a:lnTo>
                  <a:pt x="239267" y="274320"/>
                </a:lnTo>
                <a:lnTo>
                  <a:pt x="268224" y="326136"/>
                </a:lnTo>
                <a:lnTo>
                  <a:pt x="247411" y="343257"/>
                </a:lnTo>
                <a:lnTo>
                  <a:pt x="221741" y="355663"/>
                </a:lnTo>
                <a:lnTo>
                  <a:pt x="191500" y="363212"/>
                </a:lnTo>
                <a:lnTo>
                  <a:pt x="156972" y="365759"/>
                </a:lnTo>
                <a:lnTo>
                  <a:pt x="121515" y="362854"/>
                </a:lnTo>
                <a:lnTo>
                  <a:pt x="63746" y="338756"/>
                </a:lnTo>
                <a:lnTo>
                  <a:pt x="23145" y="290702"/>
                </a:lnTo>
                <a:lnTo>
                  <a:pt x="2571" y="224408"/>
                </a:lnTo>
                <a:lnTo>
                  <a:pt x="0" y="184403"/>
                </a:lnTo>
                <a:lnTo>
                  <a:pt x="2857" y="146994"/>
                </a:lnTo>
                <a:lnTo>
                  <a:pt x="25717" y="81319"/>
                </a:lnTo>
                <a:lnTo>
                  <a:pt x="70032" y="30456"/>
                </a:lnTo>
                <a:lnTo>
                  <a:pt x="127801" y="4691"/>
                </a:lnTo>
                <a:lnTo>
                  <a:pt x="161543" y="1524"/>
                </a:lnTo>
                <a:close/>
              </a:path>
              <a:path w="611505" h="365760">
                <a:moveTo>
                  <a:pt x="454151" y="0"/>
                </a:moveTo>
                <a:lnTo>
                  <a:pt x="521208" y="12191"/>
                </a:lnTo>
                <a:lnTo>
                  <a:pt x="569976" y="47244"/>
                </a:lnTo>
                <a:lnTo>
                  <a:pt x="600836" y="104394"/>
                </a:lnTo>
                <a:lnTo>
                  <a:pt x="611124" y="179832"/>
                </a:lnTo>
                <a:lnTo>
                  <a:pt x="608528" y="220741"/>
                </a:lnTo>
                <a:lnTo>
                  <a:pt x="587335" y="288274"/>
                </a:lnTo>
                <a:lnTo>
                  <a:pt x="545591" y="337470"/>
                </a:lnTo>
                <a:lnTo>
                  <a:pt x="486156" y="362616"/>
                </a:lnTo>
                <a:lnTo>
                  <a:pt x="449580" y="365759"/>
                </a:lnTo>
                <a:lnTo>
                  <a:pt x="416147" y="362640"/>
                </a:lnTo>
                <a:lnTo>
                  <a:pt x="361283" y="338113"/>
                </a:lnTo>
                <a:lnTo>
                  <a:pt x="323611" y="289559"/>
                </a:lnTo>
                <a:lnTo>
                  <a:pt x="304276" y="220980"/>
                </a:lnTo>
                <a:lnTo>
                  <a:pt x="301752" y="179832"/>
                </a:lnTo>
                <a:lnTo>
                  <a:pt x="304323" y="143779"/>
                </a:lnTo>
                <a:lnTo>
                  <a:pt x="324897" y="80819"/>
                </a:lnTo>
                <a:lnTo>
                  <a:pt x="366069" y="30218"/>
                </a:lnTo>
                <a:lnTo>
                  <a:pt x="421552" y="3405"/>
                </a:lnTo>
                <a:lnTo>
                  <a:pt x="45415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74006" y="2090320"/>
            <a:ext cx="7355205" cy="2886075"/>
          </a:xfrm>
          <a:prstGeom prst="rect">
            <a:avLst/>
          </a:prstGeom>
        </p:spPr>
        <p:txBody>
          <a:bodyPr vert="horz" wrap="square" lIns="0" tIns="90784" rIns="0" bIns="0" rtlCol="0">
            <a:spAutoFit/>
          </a:bodyPr>
          <a:lstStyle/>
          <a:p>
            <a:pPr marL="291397" indent="-279336">
              <a:spcBef>
                <a:spcPts val="715"/>
              </a:spcBef>
              <a:buClr>
                <a:srgbClr val="B13F9A"/>
              </a:buClr>
              <a:buSzPct val="74358"/>
              <a:buFont typeface="Times New Roman"/>
              <a:buChar char="◉"/>
              <a:tabLst>
                <a:tab pos="292032" algn="l"/>
              </a:tabLst>
            </a:pPr>
            <a:r>
              <a:rPr sz="1900" b="1" spc="14" dirty="0">
                <a:latin typeface="Trebuchet MS"/>
                <a:cs typeface="Trebuchet MS"/>
              </a:rPr>
              <a:t>6.</a:t>
            </a:r>
            <a:r>
              <a:rPr sz="1900" b="1" spc="-14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Signs</a:t>
            </a:r>
            <a:r>
              <a:rPr sz="1900" b="1" spc="4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include</a:t>
            </a:r>
            <a:r>
              <a:rPr sz="1900" b="1" spc="-4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:</a:t>
            </a:r>
            <a:endParaRPr sz="1900">
              <a:latin typeface="Trebuchet MS"/>
              <a:cs typeface="Trebuchet MS"/>
            </a:endParaRPr>
          </a:p>
          <a:p>
            <a:pPr marL="888157" lvl="1" indent="-304729">
              <a:spcBef>
                <a:spcPts val="625"/>
              </a:spcBef>
              <a:buAutoNum type="alphaLcPeriod"/>
              <a:tabLst>
                <a:tab pos="888793" algn="l"/>
                <a:tab pos="1919790" algn="l"/>
              </a:tabLst>
            </a:pPr>
            <a:r>
              <a:rPr sz="1900" b="1" spc="10" dirty="0">
                <a:latin typeface="Trebuchet MS"/>
                <a:cs typeface="Trebuchet MS"/>
              </a:rPr>
              <a:t>JVD</a:t>
            </a:r>
            <a:r>
              <a:rPr sz="19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900" b="1" spc="10" dirty="0">
                <a:latin typeface="Trebuchet MS"/>
                <a:cs typeface="Trebuchet MS"/>
              </a:rPr>
              <a:t>most</a:t>
            </a:r>
            <a:r>
              <a:rPr sz="1900" b="1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prominent</a:t>
            </a:r>
            <a:r>
              <a:rPr sz="1900" b="1" spc="40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physical </a:t>
            </a:r>
            <a:r>
              <a:rPr sz="1900" b="1" spc="4" dirty="0">
                <a:latin typeface="Trebuchet MS"/>
                <a:cs typeface="Trebuchet MS"/>
              </a:rPr>
              <a:t>finding</a:t>
            </a:r>
            <a:r>
              <a:rPr sz="1900" b="1" spc="30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.</a:t>
            </a:r>
            <a:endParaRPr sz="1900">
              <a:latin typeface="Trebuchet MS"/>
              <a:cs typeface="Trebuchet MS"/>
            </a:endParaRPr>
          </a:p>
          <a:p>
            <a:pPr marL="126970" marR="39995" lvl="1" indent="456458">
              <a:lnSpc>
                <a:spcPct val="101499"/>
              </a:lnSpc>
              <a:spcBef>
                <a:spcPts val="589"/>
              </a:spcBef>
              <a:buAutoNum type="alphaLcPeriod"/>
              <a:tabLst>
                <a:tab pos="898315" algn="l"/>
                <a:tab pos="2963487" algn="l"/>
              </a:tabLst>
            </a:pPr>
            <a:r>
              <a:rPr sz="1900" b="1" spc="10" dirty="0">
                <a:latin typeface="Trebuchet MS"/>
                <a:cs typeface="Trebuchet MS"/>
              </a:rPr>
              <a:t>Kussmaul</a:t>
            </a:r>
            <a:r>
              <a:rPr sz="1900" b="1" spc="65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sign</a:t>
            </a:r>
            <a:r>
              <a:rPr sz="19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900" b="1" spc="14" dirty="0">
                <a:latin typeface="Trebuchet MS"/>
                <a:cs typeface="Trebuchet MS"/>
              </a:rPr>
              <a:t>JVP </a:t>
            </a:r>
            <a:r>
              <a:rPr sz="1900" b="1" spc="10" dirty="0">
                <a:latin typeface="Trebuchet MS"/>
                <a:cs typeface="Trebuchet MS"/>
              </a:rPr>
              <a:t>(venous pressure ) </a:t>
            </a:r>
            <a:r>
              <a:rPr sz="1900" b="1" spc="4" dirty="0">
                <a:latin typeface="Trebuchet MS"/>
                <a:cs typeface="Trebuchet MS"/>
              </a:rPr>
              <a:t>paradoxically </a:t>
            </a:r>
            <a:r>
              <a:rPr sz="1900" b="1" spc="-575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increases</a:t>
            </a:r>
            <a:r>
              <a:rPr sz="1900" b="1" spc="35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during</a:t>
            </a:r>
            <a:r>
              <a:rPr sz="1900" b="1" dirty="0">
                <a:latin typeface="Trebuchet MS"/>
                <a:cs typeface="Trebuchet MS"/>
              </a:rPr>
              <a:t> inspiration</a:t>
            </a:r>
            <a:endParaRPr sz="1900">
              <a:latin typeface="Trebuchet MS"/>
              <a:cs typeface="Trebuchet MS"/>
            </a:endParaRPr>
          </a:p>
          <a:p>
            <a:pPr marL="880538" lvl="1" indent="-297110">
              <a:spcBef>
                <a:spcPts val="625"/>
              </a:spcBef>
              <a:buAutoNum type="alphaLcPeriod"/>
              <a:tabLst>
                <a:tab pos="881173" algn="l"/>
              </a:tabLst>
            </a:pPr>
            <a:r>
              <a:rPr sz="1900" b="1" dirty="0">
                <a:latin typeface="Trebuchet MS"/>
                <a:cs typeface="Trebuchet MS"/>
              </a:rPr>
              <a:t>Pericardial</a:t>
            </a:r>
            <a:r>
              <a:rPr sz="1900" b="1" spc="20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knock</a:t>
            </a:r>
            <a:r>
              <a:rPr sz="1900" b="1" spc="55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(loud</a:t>
            </a:r>
            <a:r>
              <a:rPr sz="1900" b="1" spc="50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early</a:t>
            </a:r>
            <a:r>
              <a:rPr sz="1900" b="1" spc="4" dirty="0">
                <a:latin typeface="Trebuchet MS"/>
                <a:cs typeface="Trebuchet MS"/>
              </a:rPr>
              <a:t> third</a:t>
            </a:r>
            <a:r>
              <a:rPr sz="1900" b="1" spc="30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heart</a:t>
            </a:r>
            <a:r>
              <a:rPr sz="1900" b="1" spc="14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sound)</a:t>
            </a:r>
            <a:endParaRPr sz="1900">
              <a:latin typeface="Trebuchet MS"/>
              <a:cs typeface="Trebuchet MS"/>
            </a:endParaRPr>
          </a:p>
          <a:p>
            <a:pPr marL="126970">
              <a:spcBef>
                <a:spcPts val="35"/>
              </a:spcBef>
              <a:tabLst>
                <a:tab pos="423445" algn="l"/>
              </a:tabLst>
            </a:pPr>
            <a:r>
              <a:rPr sz="1900" u="heavy" spc="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900" b="1" spc="4" dirty="0">
                <a:latin typeface="Trebuchet MS"/>
                <a:cs typeface="Trebuchet MS"/>
              </a:rPr>
              <a:t>corresponding</a:t>
            </a:r>
            <a:r>
              <a:rPr sz="1900" b="1" spc="70" dirty="0">
                <a:latin typeface="Trebuchet MS"/>
                <a:cs typeface="Trebuchet MS"/>
              </a:rPr>
              <a:t> </a:t>
            </a:r>
            <a:r>
              <a:rPr sz="1900" b="1" spc="14" dirty="0">
                <a:latin typeface="Trebuchet MS"/>
                <a:cs typeface="Trebuchet MS"/>
              </a:rPr>
              <a:t>to</a:t>
            </a:r>
            <a:r>
              <a:rPr sz="1900" b="1" spc="45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the</a:t>
            </a:r>
            <a:r>
              <a:rPr sz="1900" b="1" spc="25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abrupt</a:t>
            </a:r>
            <a:r>
              <a:rPr sz="1900" b="1" spc="40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cessation</a:t>
            </a:r>
            <a:r>
              <a:rPr sz="1900" b="1" spc="60" dirty="0">
                <a:latin typeface="Trebuchet MS"/>
                <a:cs typeface="Trebuchet MS"/>
              </a:rPr>
              <a:t> </a:t>
            </a:r>
            <a:r>
              <a:rPr sz="1900" b="1" spc="14" dirty="0">
                <a:latin typeface="Trebuchet MS"/>
                <a:cs typeface="Trebuchet MS"/>
              </a:rPr>
              <a:t>of</a:t>
            </a:r>
            <a:r>
              <a:rPr sz="1900" b="1" spc="35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ventricular</a:t>
            </a:r>
            <a:r>
              <a:rPr sz="1900" b="1" spc="45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filling</a:t>
            </a:r>
            <a:endParaRPr sz="1900">
              <a:latin typeface="Trebuchet MS"/>
              <a:cs typeface="Trebuchet MS"/>
            </a:endParaRPr>
          </a:p>
          <a:p>
            <a:pPr marL="883079" lvl="1" indent="-299650">
              <a:spcBef>
                <a:spcPts val="625"/>
              </a:spcBef>
              <a:buAutoNum type="alphaLcPeriod" startAt="4"/>
              <a:tabLst>
                <a:tab pos="883712" algn="l"/>
              </a:tabLst>
            </a:pPr>
            <a:r>
              <a:rPr sz="1900" b="1" spc="10" dirty="0">
                <a:latin typeface="Trebuchet MS"/>
                <a:cs typeface="Trebuchet MS"/>
              </a:rPr>
              <a:t>Ascites</a:t>
            </a:r>
            <a:endParaRPr sz="1900">
              <a:latin typeface="Trebuchet MS"/>
              <a:cs typeface="Trebuchet MS"/>
            </a:endParaRPr>
          </a:p>
          <a:p>
            <a:pPr marL="895776" lvl="1" indent="-312347">
              <a:spcBef>
                <a:spcPts val="609"/>
              </a:spcBef>
              <a:buAutoNum type="alphaLcPeriod" startAt="4"/>
              <a:tabLst>
                <a:tab pos="896410" algn="l"/>
              </a:tabLst>
            </a:pPr>
            <a:r>
              <a:rPr sz="1900" b="1" spc="10" dirty="0">
                <a:latin typeface="Trebuchet MS"/>
                <a:cs typeface="Trebuchet MS"/>
              </a:rPr>
              <a:t>Dependent</a:t>
            </a:r>
            <a:r>
              <a:rPr sz="1900" b="1" spc="-14" dirty="0">
                <a:latin typeface="Trebuchet MS"/>
                <a:cs typeface="Trebuchet MS"/>
              </a:rPr>
              <a:t> </a:t>
            </a:r>
            <a:r>
              <a:rPr sz="1900" b="1" spc="20" dirty="0">
                <a:latin typeface="Trebuchet MS"/>
                <a:cs typeface="Trebuchet MS"/>
              </a:rPr>
              <a:t>edema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52" name="object 5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771646" y="4270248"/>
            <a:ext cx="2215895" cy="2567940"/>
          </a:xfrm>
          <a:prstGeom prst="rect">
            <a:avLst/>
          </a:prstGeom>
        </p:spPr>
      </p:pic>
      <p:sp>
        <p:nvSpPr>
          <p:cNvPr id="53" name="object 53"/>
          <p:cNvSpPr txBox="1">
            <a:spLocks noGrp="1"/>
          </p:cNvSpPr>
          <p:nvPr>
            <p:ph type="sldNum" sz="quarter" idx="11"/>
          </p:nvPr>
        </p:nvSpPr>
        <p:spPr>
          <a:xfrm>
            <a:off x="7333447" y="6731219"/>
            <a:ext cx="229235" cy="195758"/>
          </a:xfrm>
          <a:prstGeom prst="rect">
            <a:avLst/>
          </a:prstGeom>
        </p:spPr>
        <p:txBody>
          <a:bodyPr vert="horz" wrap="square" lIns="0" tIns="3808" rIns="0" bIns="0" rtlCol="0">
            <a:spAutoFit/>
          </a:bodyPr>
          <a:lstStyle/>
          <a:p>
            <a:pPr marL="38091">
              <a:spcBef>
                <a:spcPts val="30"/>
              </a:spcBef>
            </a:pPr>
            <a:fld id="{81D60167-4931-47E6-BA6A-407CBD079E47}" type="slidenum">
              <a:rPr dirty="0"/>
              <a:pPr marL="38091">
                <a:spcBef>
                  <a:spcPts val="30"/>
                </a:spcBef>
              </a:pPr>
              <a:t>17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317" y="1344169"/>
            <a:ext cx="611505" cy="364490"/>
            <a:chOff x="242315" y="1344167"/>
            <a:chExt cx="611505" cy="364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315" y="1344167"/>
              <a:ext cx="269747" cy="3642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067" y="1345184"/>
              <a:ext cx="309371" cy="36322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0726" y="1344168"/>
            <a:ext cx="214883" cy="3642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14374" y="1344168"/>
            <a:ext cx="269748" cy="36423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700017" y="1344169"/>
            <a:ext cx="594360" cy="364490"/>
            <a:chOff x="4700015" y="1344167"/>
            <a:chExt cx="594360" cy="36449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0015" y="1344167"/>
              <a:ext cx="269748" cy="3642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6527" y="1344168"/>
              <a:ext cx="307848" cy="35813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09005" y="1344168"/>
            <a:ext cx="214883" cy="3642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93750" y="1346710"/>
            <a:ext cx="364235" cy="3556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2478" y="1346710"/>
            <a:ext cx="271271" cy="3556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09416" y="1347216"/>
            <a:ext cx="233173" cy="35509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79393" y="1346710"/>
            <a:ext cx="364235" cy="3556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34230" y="1347216"/>
            <a:ext cx="260603" cy="35509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09827" y="1348742"/>
            <a:ext cx="256032" cy="3581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59993" y="1348742"/>
            <a:ext cx="292608" cy="353567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502408" y="1348740"/>
            <a:ext cx="1001394" cy="358140"/>
            <a:chOff x="2502407" y="1348740"/>
            <a:chExt cx="1001394" cy="358140"/>
          </a:xfrm>
        </p:grpSpPr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02407" y="1348740"/>
              <a:ext cx="292608" cy="3535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36163" y="1348740"/>
              <a:ext cx="62483" cy="3535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38272" y="1350009"/>
              <a:ext cx="303275" cy="35687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79647" y="1348740"/>
              <a:ext cx="224027" cy="353567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998978" y="1348742"/>
            <a:ext cx="224027" cy="353567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5951220" y="1348740"/>
            <a:ext cx="501650" cy="353695"/>
            <a:chOff x="5951220" y="1348740"/>
            <a:chExt cx="501650" cy="353695"/>
          </a:xfrm>
        </p:grpSpPr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51220" y="1348740"/>
              <a:ext cx="62483" cy="35356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56376" y="1348740"/>
              <a:ext cx="292607" cy="35356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90132" y="1348740"/>
              <a:ext cx="62483" cy="353567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5096255" y="1452374"/>
            <a:ext cx="85725" cy="129539"/>
          </a:xfrm>
          <a:custGeom>
            <a:avLst/>
            <a:gdLst/>
            <a:ahLst/>
            <a:cxnLst/>
            <a:rect l="l" t="t" r="r" b="b"/>
            <a:pathLst>
              <a:path w="85725" h="129540">
                <a:moveTo>
                  <a:pt x="42672" y="0"/>
                </a:moveTo>
                <a:lnTo>
                  <a:pt x="0" y="129540"/>
                </a:lnTo>
                <a:lnTo>
                  <a:pt x="85344" y="129540"/>
                </a:lnTo>
                <a:lnTo>
                  <a:pt x="4267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694332" y="1399699"/>
            <a:ext cx="138874" cy="24860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769519" y="1399700"/>
            <a:ext cx="111442" cy="12058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394103" y="1399698"/>
            <a:ext cx="106871" cy="10534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341019" y="1399698"/>
            <a:ext cx="106871" cy="10534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855375" y="1399698"/>
            <a:ext cx="106871" cy="105346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609600" y="1397510"/>
            <a:ext cx="178435" cy="254635"/>
          </a:xfrm>
          <a:custGeom>
            <a:avLst/>
            <a:gdLst/>
            <a:ahLst/>
            <a:cxnLst/>
            <a:rect l="l" t="t" r="r" b="b"/>
            <a:pathLst>
              <a:path w="178434" h="254635">
                <a:moveTo>
                  <a:pt x="86868" y="0"/>
                </a:moveTo>
                <a:lnTo>
                  <a:pt x="35433" y="19288"/>
                </a:lnTo>
                <a:lnTo>
                  <a:pt x="12858" y="52101"/>
                </a:lnTo>
                <a:lnTo>
                  <a:pt x="1428" y="97821"/>
                </a:lnTo>
                <a:lnTo>
                  <a:pt x="0" y="124967"/>
                </a:lnTo>
                <a:lnTo>
                  <a:pt x="1404" y="154114"/>
                </a:lnTo>
                <a:lnTo>
                  <a:pt x="12215" y="202120"/>
                </a:lnTo>
                <a:lnTo>
                  <a:pt x="32789" y="235862"/>
                </a:lnTo>
                <a:lnTo>
                  <a:pt x="82295" y="254508"/>
                </a:lnTo>
                <a:lnTo>
                  <a:pt x="104632" y="252483"/>
                </a:lnTo>
                <a:lnTo>
                  <a:pt x="140160" y="235862"/>
                </a:lnTo>
                <a:lnTo>
                  <a:pt x="164806" y="202763"/>
                </a:lnTo>
                <a:lnTo>
                  <a:pt x="176855" y="154328"/>
                </a:lnTo>
                <a:lnTo>
                  <a:pt x="178308" y="124967"/>
                </a:lnTo>
                <a:lnTo>
                  <a:pt x="172593" y="70080"/>
                </a:lnTo>
                <a:lnTo>
                  <a:pt x="155447" y="31051"/>
                </a:lnTo>
                <a:lnTo>
                  <a:pt x="126873" y="7739"/>
                </a:lnTo>
                <a:lnTo>
                  <a:pt x="8686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51220" y="1348740"/>
            <a:ext cx="501650" cy="353695"/>
          </a:xfrm>
          <a:custGeom>
            <a:avLst/>
            <a:gdLst/>
            <a:ahLst/>
            <a:cxnLst/>
            <a:rect l="l" t="t" r="r" b="b"/>
            <a:pathLst>
              <a:path w="501650" h="353694">
                <a:moveTo>
                  <a:pt x="438912" y="0"/>
                </a:moveTo>
                <a:lnTo>
                  <a:pt x="501396" y="0"/>
                </a:lnTo>
                <a:lnTo>
                  <a:pt x="501396" y="353567"/>
                </a:lnTo>
                <a:lnTo>
                  <a:pt x="438912" y="353567"/>
                </a:lnTo>
                <a:lnTo>
                  <a:pt x="438912" y="0"/>
                </a:lnTo>
                <a:close/>
              </a:path>
              <a:path w="501650" h="353694">
                <a:moveTo>
                  <a:pt x="105156" y="0"/>
                </a:moveTo>
                <a:lnTo>
                  <a:pt x="397764" y="0"/>
                </a:lnTo>
                <a:lnTo>
                  <a:pt x="397764" y="54863"/>
                </a:lnTo>
                <a:lnTo>
                  <a:pt x="280416" y="54863"/>
                </a:lnTo>
                <a:lnTo>
                  <a:pt x="280416" y="353567"/>
                </a:lnTo>
                <a:lnTo>
                  <a:pt x="217932" y="353567"/>
                </a:lnTo>
                <a:lnTo>
                  <a:pt x="217932" y="54863"/>
                </a:lnTo>
                <a:lnTo>
                  <a:pt x="105156" y="54863"/>
                </a:lnTo>
                <a:lnTo>
                  <a:pt x="105156" y="0"/>
                </a:lnTo>
                <a:close/>
              </a:path>
              <a:path w="501650" h="353694">
                <a:moveTo>
                  <a:pt x="0" y="0"/>
                </a:moveTo>
                <a:lnTo>
                  <a:pt x="62483" y="0"/>
                </a:lnTo>
                <a:lnTo>
                  <a:pt x="62483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81146" y="1348740"/>
            <a:ext cx="62865" cy="353695"/>
          </a:xfrm>
          <a:custGeom>
            <a:avLst/>
            <a:gdLst/>
            <a:ahLst/>
            <a:cxnLst/>
            <a:rect l="l" t="t" r="r" b="b"/>
            <a:pathLst>
              <a:path w="62864" h="353694">
                <a:moveTo>
                  <a:pt x="0" y="0"/>
                </a:moveTo>
                <a:lnTo>
                  <a:pt x="62483" y="0"/>
                </a:lnTo>
                <a:lnTo>
                  <a:pt x="62483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98976" y="1348740"/>
            <a:ext cx="224154" cy="353695"/>
          </a:xfrm>
          <a:custGeom>
            <a:avLst/>
            <a:gdLst/>
            <a:ahLst/>
            <a:cxnLst/>
            <a:rect l="l" t="t" r="r" b="b"/>
            <a:pathLst>
              <a:path w="224154" h="353694">
                <a:moveTo>
                  <a:pt x="0" y="0"/>
                </a:moveTo>
                <a:lnTo>
                  <a:pt x="224027" y="0"/>
                </a:lnTo>
                <a:lnTo>
                  <a:pt x="224027" y="54863"/>
                </a:lnTo>
                <a:lnTo>
                  <a:pt x="62483" y="54863"/>
                </a:lnTo>
                <a:lnTo>
                  <a:pt x="62483" y="138683"/>
                </a:lnTo>
                <a:lnTo>
                  <a:pt x="178308" y="138683"/>
                </a:lnTo>
                <a:lnTo>
                  <a:pt x="178308" y="192023"/>
                </a:lnTo>
                <a:lnTo>
                  <a:pt x="62483" y="192023"/>
                </a:lnTo>
                <a:lnTo>
                  <a:pt x="62483" y="297179"/>
                </a:lnTo>
                <a:lnTo>
                  <a:pt x="222504" y="297179"/>
                </a:lnTo>
                <a:lnTo>
                  <a:pt x="222504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02408" y="1348740"/>
            <a:ext cx="1001394" cy="358140"/>
          </a:xfrm>
          <a:custGeom>
            <a:avLst/>
            <a:gdLst/>
            <a:ahLst/>
            <a:cxnLst/>
            <a:rect l="l" t="t" r="r" b="b"/>
            <a:pathLst>
              <a:path w="1001395" h="358139">
                <a:moveTo>
                  <a:pt x="777240" y="0"/>
                </a:moveTo>
                <a:lnTo>
                  <a:pt x="1001267" y="0"/>
                </a:lnTo>
                <a:lnTo>
                  <a:pt x="1001267" y="54863"/>
                </a:lnTo>
                <a:lnTo>
                  <a:pt x="839724" y="54863"/>
                </a:lnTo>
                <a:lnTo>
                  <a:pt x="839724" y="138683"/>
                </a:lnTo>
                <a:lnTo>
                  <a:pt x="955548" y="138683"/>
                </a:lnTo>
                <a:lnTo>
                  <a:pt x="955548" y="192023"/>
                </a:lnTo>
                <a:lnTo>
                  <a:pt x="839724" y="192023"/>
                </a:lnTo>
                <a:lnTo>
                  <a:pt x="839724" y="297179"/>
                </a:lnTo>
                <a:lnTo>
                  <a:pt x="999743" y="297179"/>
                </a:lnTo>
                <a:lnTo>
                  <a:pt x="999743" y="353567"/>
                </a:lnTo>
                <a:lnTo>
                  <a:pt x="777240" y="353567"/>
                </a:lnTo>
                <a:lnTo>
                  <a:pt x="777240" y="0"/>
                </a:lnTo>
                <a:close/>
              </a:path>
              <a:path w="1001395" h="358139">
                <a:moveTo>
                  <a:pt x="435864" y="0"/>
                </a:moveTo>
                <a:lnTo>
                  <a:pt x="504443" y="0"/>
                </a:lnTo>
                <a:lnTo>
                  <a:pt x="585216" y="237743"/>
                </a:lnTo>
                <a:lnTo>
                  <a:pt x="672083" y="0"/>
                </a:lnTo>
                <a:lnTo>
                  <a:pt x="739140" y="0"/>
                </a:lnTo>
                <a:lnTo>
                  <a:pt x="601980" y="358139"/>
                </a:lnTo>
                <a:lnTo>
                  <a:pt x="566927" y="358139"/>
                </a:lnTo>
                <a:lnTo>
                  <a:pt x="435864" y="0"/>
                </a:lnTo>
                <a:close/>
              </a:path>
              <a:path w="1001395" h="358139">
                <a:moveTo>
                  <a:pt x="333756" y="0"/>
                </a:moveTo>
                <a:lnTo>
                  <a:pt x="396240" y="0"/>
                </a:lnTo>
                <a:lnTo>
                  <a:pt x="396240" y="353567"/>
                </a:lnTo>
                <a:lnTo>
                  <a:pt x="333756" y="353567"/>
                </a:lnTo>
                <a:lnTo>
                  <a:pt x="333756" y="0"/>
                </a:lnTo>
                <a:close/>
              </a:path>
              <a:path w="1001395" h="358139">
                <a:moveTo>
                  <a:pt x="0" y="0"/>
                </a:moveTo>
                <a:lnTo>
                  <a:pt x="292608" y="0"/>
                </a:lnTo>
                <a:lnTo>
                  <a:pt x="292608" y="54863"/>
                </a:lnTo>
                <a:lnTo>
                  <a:pt x="175259" y="54863"/>
                </a:lnTo>
                <a:lnTo>
                  <a:pt x="175259" y="353567"/>
                </a:lnTo>
                <a:lnTo>
                  <a:pt x="112775" y="353567"/>
                </a:lnTo>
                <a:lnTo>
                  <a:pt x="112775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95500" y="1348740"/>
            <a:ext cx="62865" cy="353695"/>
          </a:xfrm>
          <a:custGeom>
            <a:avLst/>
            <a:gdLst/>
            <a:ahLst/>
            <a:cxnLst/>
            <a:rect l="l" t="t" r="r" b="b"/>
            <a:pathLst>
              <a:path w="62864" h="353694">
                <a:moveTo>
                  <a:pt x="0" y="0"/>
                </a:moveTo>
                <a:lnTo>
                  <a:pt x="62483" y="0"/>
                </a:lnTo>
                <a:lnTo>
                  <a:pt x="62483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59993" y="1348740"/>
            <a:ext cx="292735" cy="353695"/>
          </a:xfrm>
          <a:custGeom>
            <a:avLst/>
            <a:gdLst/>
            <a:ahLst/>
            <a:cxnLst/>
            <a:rect l="l" t="t" r="r" b="b"/>
            <a:pathLst>
              <a:path w="292735" h="353694">
                <a:moveTo>
                  <a:pt x="0" y="0"/>
                </a:moveTo>
                <a:lnTo>
                  <a:pt x="292608" y="0"/>
                </a:lnTo>
                <a:lnTo>
                  <a:pt x="292608" y="54863"/>
                </a:lnTo>
                <a:lnTo>
                  <a:pt x="175259" y="54863"/>
                </a:lnTo>
                <a:lnTo>
                  <a:pt x="175259" y="353567"/>
                </a:lnTo>
                <a:lnTo>
                  <a:pt x="112775" y="353567"/>
                </a:lnTo>
                <a:lnTo>
                  <a:pt x="112775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9828" y="1348740"/>
            <a:ext cx="256540" cy="358140"/>
          </a:xfrm>
          <a:custGeom>
            <a:avLst/>
            <a:gdLst/>
            <a:ahLst/>
            <a:cxnLst/>
            <a:rect l="l" t="t" r="r" b="b"/>
            <a:pathLst>
              <a:path w="256540" h="358139">
                <a:moveTo>
                  <a:pt x="0" y="0"/>
                </a:moveTo>
                <a:lnTo>
                  <a:pt x="28956" y="0"/>
                </a:lnTo>
                <a:lnTo>
                  <a:pt x="196596" y="213359"/>
                </a:lnTo>
                <a:lnTo>
                  <a:pt x="196596" y="0"/>
                </a:lnTo>
                <a:lnTo>
                  <a:pt x="256032" y="0"/>
                </a:lnTo>
                <a:lnTo>
                  <a:pt x="256032" y="358139"/>
                </a:lnTo>
                <a:lnTo>
                  <a:pt x="231647" y="358139"/>
                </a:lnTo>
                <a:lnTo>
                  <a:pt x="59436" y="134111"/>
                </a:lnTo>
                <a:lnTo>
                  <a:pt x="59436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34230" y="1345692"/>
            <a:ext cx="260985" cy="356870"/>
          </a:xfrm>
          <a:custGeom>
            <a:avLst/>
            <a:gdLst/>
            <a:ahLst/>
            <a:cxnLst/>
            <a:rect l="l" t="t" r="r" b="b"/>
            <a:pathLst>
              <a:path w="260985" h="356869">
                <a:moveTo>
                  <a:pt x="92964" y="0"/>
                </a:moveTo>
                <a:lnTo>
                  <a:pt x="162686" y="11430"/>
                </a:lnTo>
                <a:lnTo>
                  <a:pt x="216407" y="45720"/>
                </a:lnTo>
                <a:lnTo>
                  <a:pt x="249364" y="98488"/>
                </a:lnTo>
                <a:lnTo>
                  <a:pt x="260603" y="166116"/>
                </a:lnTo>
                <a:lnTo>
                  <a:pt x="256871" y="216496"/>
                </a:lnTo>
                <a:lnTo>
                  <a:pt x="245674" y="259199"/>
                </a:lnTo>
                <a:lnTo>
                  <a:pt x="227013" y="294198"/>
                </a:lnTo>
                <a:lnTo>
                  <a:pt x="167297" y="340976"/>
                </a:lnTo>
                <a:lnTo>
                  <a:pt x="126242" y="352701"/>
                </a:lnTo>
                <a:lnTo>
                  <a:pt x="77723" y="356616"/>
                </a:lnTo>
                <a:lnTo>
                  <a:pt x="0" y="356616"/>
                </a:lnTo>
                <a:lnTo>
                  <a:pt x="0" y="3048"/>
                </a:lnTo>
                <a:lnTo>
                  <a:pt x="33385" y="1928"/>
                </a:lnTo>
                <a:lnTo>
                  <a:pt x="60197" y="952"/>
                </a:lnTo>
                <a:lnTo>
                  <a:pt x="80152" y="261"/>
                </a:lnTo>
                <a:lnTo>
                  <a:pt x="92964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09417" y="1345692"/>
            <a:ext cx="233679" cy="356870"/>
          </a:xfrm>
          <a:custGeom>
            <a:avLst/>
            <a:gdLst/>
            <a:ahLst/>
            <a:cxnLst/>
            <a:rect l="l" t="t" r="r" b="b"/>
            <a:pathLst>
              <a:path w="233679" h="356869">
                <a:moveTo>
                  <a:pt x="73151" y="0"/>
                </a:moveTo>
                <a:lnTo>
                  <a:pt x="111704" y="1690"/>
                </a:lnTo>
                <a:lnTo>
                  <a:pt x="172807" y="14787"/>
                </a:lnTo>
                <a:lnTo>
                  <a:pt x="211955" y="40457"/>
                </a:lnTo>
                <a:lnTo>
                  <a:pt x="230862" y="80986"/>
                </a:lnTo>
                <a:lnTo>
                  <a:pt x="233172" y="106679"/>
                </a:lnTo>
                <a:lnTo>
                  <a:pt x="227490" y="150217"/>
                </a:lnTo>
                <a:lnTo>
                  <a:pt x="210397" y="183952"/>
                </a:lnTo>
                <a:lnTo>
                  <a:pt x="181819" y="207958"/>
                </a:lnTo>
                <a:lnTo>
                  <a:pt x="141683" y="222308"/>
                </a:lnTo>
                <a:lnTo>
                  <a:pt x="89916" y="227075"/>
                </a:lnTo>
                <a:lnTo>
                  <a:pt x="84558" y="227052"/>
                </a:lnTo>
                <a:lnTo>
                  <a:pt x="77914" y="226885"/>
                </a:lnTo>
                <a:lnTo>
                  <a:pt x="70413" y="226433"/>
                </a:lnTo>
                <a:lnTo>
                  <a:pt x="62483" y="225552"/>
                </a:lnTo>
                <a:lnTo>
                  <a:pt x="62483" y="356616"/>
                </a:lnTo>
                <a:lnTo>
                  <a:pt x="0" y="356616"/>
                </a:lnTo>
                <a:lnTo>
                  <a:pt x="0" y="3048"/>
                </a:lnTo>
                <a:lnTo>
                  <a:pt x="27717" y="1928"/>
                </a:lnTo>
                <a:lnTo>
                  <a:pt x="49149" y="952"/>
                </a:lnTo>
                <a:lnTo>
                  <a:pt x="64293" y="261"/>
                </a:lnTo>
                <a:lnTo>
                  <a:pt x="7315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32476" y="1344167"/>
            <a:ext cx="271780" cy="358140"/>
          </a:xfrm>
          <a:custGeom>
            <a:avLst/>
            <a:gdLst/>
            <a:ahLst/>
            <a:cxnLst/>
            <a:rect l="l" t="t" r="r" b="b"/>
            <a:pathLst>
              <a:path w="271779" h="358139">
                <a:moveTo>
                  <a:pt x="97535" y="0"/>
                </a:moveTo>
                <a:lnTo>
                  <a:pt x="156424" y="6572"/>
                </a:lnTo>
                <a:lnTo>
                  <a:pt x="198310" y="26289"/>
                </a:lnTo>
                <a:lnTo>
                  <a:pt x="223336" y="59150"/>
                </a:lnTo>
                <a:lnTo>
                  <a:pt x="231647" y="105156"/>
                </a:lnTo>
                <a:lnTo>
                  <a:pt x="230504" y="119967"/>
                </a:lnTo>
                <a:lnTo>
                  <a:pt x="213359" y="161544"/>
                </a:lnTo>
                <a:lnTo>
                  <a:pt x="180141" y="192405"/>
                </a:lnTo>
                <a:lnTo>
                  <a:pt x="166116" y="198120"/>
                </a:lnTo>
                <a:lnTo>
                  <a:pt x="271271" y="358140"/>
                </a:lnTo>
                <a:lnTo>
                  <a:pt x="198119" y="358140"/>
                </a:lnTo>
                <a:lnTo>
                  <a:pt x="103631" y="211836"/>
                </a:lnTo>
                <a:lnTo>
                  <a:pt x="95940" y="211597"/>
                </a:lnTo>
                <a:lnTo>
                  <a:pt x="86677" y="211074"/>
                </a:lnTo>
                <a:lnTo>
                  <a:pt x="75985" y="210550"/>
                </a:lnTo>
                <a:lnTo>
                  <a:pt x="64007" y="210312"/>
                </a:lnTo>
                <a:lnTo>
                  <a:pt x="64007" y="358140"/>
                </a:lnTo>
                <a:lnTo>
                  <a:pt x="0" y="358140"/>
                </a:lnTo>
                <a:lnTo>
                  <a:pt x="0" y="4572"/>
                </a:lnTo>
                <a:lnTo>
                  <a:pt x="4262" y="4333"/>
                </a:lnTo>
                <a:lnTo>
                  <a:pt x="12382" y="3810"/>
                </a:lnTo>
                <a:lnTo>
                  <a:pt x="24216" y="3286"/>
                </a:lnTo>
                <a:lnTo>
                  <a:pt x="39623" y="3048"/>
                </a:lnTo>
                <a:lnTo>
                  <a:pt x="56816" y="1928"/>
                </a:lnTo>
                <a:lnTo>
                  <a:pt x="72008" y="952"/>
                </a:lnTo>
                <a:lnTo>
                  <a:pt x="85486" y="261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79391" y="1344167"/>
            <a:ext cx="271780" cy="358140"/>
          </a:xfrm>
          <a:custGeom>
            <a:avLst/>
            <a:gdLst/>
            <a:ahLst/>
            <a:cxnLst/>
            <a:rect l="l" t="t" r="r" b="b"/>
            <a:pathLst>
              <a:path w="271779" h="358139">
                <a:moveTo>
                  <a:pt x="97535" y="0"/>
                </a:moveTo>
                <a:lnTo>
                  <a:pt x="156424" y="6572"/>
                </a:lnTo>
                <a:lnTo>
                  <a:pt x="198310" y="26289"/>
                </a:lnTo>
                <a:lnTo>
                  <a:pt x="223337" y="59150"/>
                </a:lnTo>
                <a:lnTo>
                  <a:pt x="231648" y="105156"/>
                </a:lnTo>
                <a:lnTo>
                  <a:pt x="230505" y="119967"/>
                </a:lnTo>
                <a:lnTo>
                  <a:pt x="213359" y="161544"/>
                </a:lnTo>
                <a:lnTo>
                  <a:pt x="180141" y="192405"/>
                </a:lnTo>
                <a:lnTo>
                  <a:pt x="166116" y="198120"/>
                </a:lnTo>
                <a:lnTo>
                  <a:pt x="271272" y="358140"/>
                </a:lnTo>
                <a:lnTo>
                  <a:pt x="198119" y="358140"/>
                </a:lnTo>
                <a:lnTo>
                  <a:pt x="103632" y="211836"/>
                </a:lnTo>
                <a:lnTo>
                  <a:pt x="95940" y="211597"/>
                </a:lnTo>
                <a:lnTo>
                  <a:pt x="86677" y="211074"/>
                </a:lnTo>
                <a:lnTo>
                  <a:pt x="75985" y="210550"/>
                </a:lnTo>
                <a:lnTo>
                  <a:pt x="64008" y="210312"/>
                </a:lnTo>
                <a:lnTo>
                  <a:pt x="64008" y="358140"/>
                </a:lnTo>
                <a:lnTo>
                  <a:pt x="0" y="358140"/>
                </a:lnTo>
                <a:lnTo>
                  <a:pt x="0" y="4572"/>
                </a:lnTo>
                <a:lnTo>
                  <a:pt x="4262" y="4333"/>
                </a:lnTo>
                <a:lnTo>
                  <a:pt x="12382" y="3810"/>
                </a:lnTo>
                <a:lnTo>
                  <a:pt x="24217" y="3286"/>
                </a:lnTo>
                <a:lnTo>
                  <a:pt x="39624" y="3048"/>
                </a:lnTo>
                <a:lnTo>
                  <a:pt x="56816" y="1928"/>
                </a:lnTo>
                <a:lnTo>
                  <a:pt x="72009" y="952"/>
                </a:lnTo>
                <a:lnTo>
                  <a:pt x="85486" y="261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3750" y="1344167"/>
            <a:ext cx="271780" cy="358140"/>
          </a:xfrm>
          <a:custGeom>
            <a:avLst/>
            <a:gdLst/>
            <a:ahLst/>
            <a:cxnLst/>
            <a:rect l="l" t="t" r="r" b="b"/>
            <a:pathLst>
              <a:path w="271780" h="358139">
                <a:moveTo>
                  <a:pt x="97535" y="0"/>
                </a:moveTo>
                <a:lnTo>
                  <a:pt x="156424" y="6572"/>
                </a:lnTo>
                <a:lnTo>
                  <a:pt x="198310" y="26289"/>
                </a:lnTo>
                <a:lnTo>
                  <a:pt x="223337" y="59150"/>
                </a:lnTo>
                <a:lnTo>
                  <a:pt x="231647" y="105156"/>
                </a:lnTo>
                <a:lnTo>
                  <a:pt x="230504" y="119967"/>
                </a:lnTo>
                <a:lnTo>
                  <a:pt x="213359" y="161544"/>
                </a:lnTo>
                <a:lnTo>
                  <a:pt x="180141" y="192405"/>
                </a:lnTo>
                <a:lnTo>
                  <a:pt x="166115" y="198120"/>
                </a:lnTo>
                <a:lnTo>
                  <a:pt x="271271" y="358140"/>
                </a:lnTo>
                <a:lnTo>
                  <a:pt x="198119" y="358140"/>
                </a:lnTo>
                <a:lnTo>
                  <a:pt x="103631" y="211836"/>
                </a:lnTo>
                <a:lnTo>
                  <a:pt x="95940" y="211597"/>
                </a:lnTo>
                <a:lnTo>
                  <a:pt x="86677" y="211074"/>
                </a:lnTo>
                <a:lnTo>
                  <a:pt x="75985" y="210550"/>
                </a:lnTo>
                <a:lnTo>
                  <a:pt x="64007" y="210312"/>
                </a:lnTo>
                <a:lnTo>
                  <a:pt x="64007" y="358140"/>
                </a:lnTo>
                <a:lnTo>
                  <a:pt x="0" y="358140"/>
                </a:lnTo>
                <a:lnTo>
                  <a:pt x="0" y="4572"/>
                </a:lnTo>
                <a:lnTo>
                  <a:pt x="4262" y="4333"/>
                </a:lnTo>
                <a:lnTo>
                  <a:pt x="12382" y="3810"/>
                </a:lnTo>
                <a:lnTo>
                  <a:pt x="24217" y="3286"/>
                </a:lnTo>
                <a:lnTo>
                  <a:pt x="39623" y="3048"/>
                </a:lnTo>
                <a:lnTo>
                  <a:pt x="56816" y="1928"/>
                </a:lnTo>
                <a:lnTo>
                  <a:pt x="72008" y="952"/>
                </a:lnTo>
                <a:lnTo>
                  <a:pt x="85486" y="261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85005" y="1344167"/>
            <a:ext cx="309880" cy="358140"/>
          </a:xfrm>
          <a:custGeom>
            <a:avLst/>
            <a:gdLst/>
            <a:ahLst/>
            <a:cxnLst/>
            <a:rect l="l" t="t" r="r" b="b"/>
            <a:pathLst>
              <a:path w="309879" h="358139">
                <a:moveTo>
                  <a:pt x="140208" y="0"/>
                </a:moveTo>
                <a:lnTo>
                  <a:pt x="167640" y="0"/>
                </a:lnTo>
                <a:lnTo>
                  <a:pt x="309372" y="358140"/>
                </a:lnTo>
                <a:lnTo>
                  <a:pt x="240792" y="358140"/>
                </a:lnTo>
                <a:lnTo>
                  <a:pt x="214883" y="286512"/>
                </a:lnTo>
                <a:lnTo>
                  <a:pt x="92964" y="286512"/>
                </a:lnTo>
                <a:lnTo>
                  <a:pt x="68580" y="358140"/>
                </a:lnTo>
                <a:lnTo>
                  <a:pt x="0" y="358140"/>
                </a:lnTo>
                <a:lnTo>
                  <a:pt x="14020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09005" y="1342644"/>
            <a:ext cx="215265" cy="365760"/>
          </a:xfrm>
          <a:custGeom>
            <a:avLst/>
            <a:gdLst/>
            <a:ahLst/>
            <a:cxnLst/>
            <a:rect l="l" t="t" r="r" b="b"/>
            <a:pathLst>
              <a:path w="215265" h="365760">
                <a:moveTo>
                  <a:pt x="108203" y="0"/>
                </a:moveTo>
                <a:lnTo>
                  <a:pt x="137040" y="1428"/>
                </a:lnTo>
                <a:lnTo>
                  <a:pt x="161734" y="5714"/>
                </a:lnTo>
                <a:lnTo>
                  <a:pt x="182141" y="12858"/>
                </a:lnTo>
                <a:lnTo>
                  <a:pt x="198119" y="22859"/>
                </a:lnTo>
                <a:lnTo>
                  <a:pt x="179832" y="76200"/>
                </a:lnTo>
                <a:lnTo>
                  <a:pt x="162663" y="66198"/>
                </a:lnTo>
                <a:lnTo>
                  <a:pt x="145351" y="59054"/>
                </a:lnTo>
                <a:lnTo>
                  <a:pt x="127754" y="54768"/>
                </a:lnTo>
                <a:lnTo>
                  <a:pt x="109728" y="53339"/>
                </a:lnTo>
                <a:lnTo>
                  <a:pt x="99131" y="53935"/>
                </a:lnTo>
                <a:lnTo>
                  <a:pt x="67246" y="77533"/>
                </a:lnTo>
                <a:lnTo>
                  <a:pt x="64008" y="94487"/>
                </a:lnTo>
                <a:lnTo>
                  <a:pt x="68270" y="109608"/>
                </a:lnTo>
                <a:lnTo>
                  <a:pt x="80962" y="125158"/>
                </a:lnTo>
                <a:lnTo>
                  <a:pt x="101941" y="140993"/>
                </a:lnTo>
                <a:lnTo>
                  <a:pt x="131064" y="156971"/>
                </a:lnTo>
                <a:lnTo>
                  <a:pt x="147947" y="165830"/>
                </a:lnTo>
                <a:lnTo>
                  <a:pt x="162115" y="174116"/>
                </a:lnTo>
                <a:lnTo>
                  <a:pt x="196596" y="205358"/>
                </a:lnTo>
                <a:lnTo>
                  <a:pt x="205740" y="224027"/>
                </a:lnTo>
                <a:lnTo>
                  <a:pt x="209740" y="233695"/>
                </a:lnTo>
                <a:lnTo>
                  <a:pt x="212598" y="244220"/>
                </a:lnTo>
                <a:lnTo>
                  <a:pt x="214312" y="255317"/>
                </a:lnTo>
                <a:lnTo>
                  <a:pt x="214883" y="266700"/>
                </a:lnTo>
                <a:lnTo>
                  <a:pt x="212645" y="287297"/>
                </a:lnTo>
                <a:lnTo>
                  <a:pt x="195596" y="322206"/>
                </a:lnTo>
                <a:lnTo>
                  <a:pt x="162782" y="349043"/>
                </a:lnTo>
                <a:lnTo>
                  <a:pt x="117062" y="363807"/>
                </a:lnTo>
                <a:lnTo>
                  <a:pt x="89916" y="365759"/>
                </a:lnTo>
                <a:lnTo>
                  <a:pt x="65579" y="364069"/>
                </a:lnTo>
                <a:lnTo>
                  <a:pt x="42672" y="359092"/>
                </a:lnTo>
                <a:lnTo>
                  <a:pt x="20907" y="350972"/>
                </a:lnTo>
                <a:lnTo>
                  <a:pt x="0" y="339851"/>
                </a:lnTo>
                <a:lnTo>
                  <a:pt x="24383" y="283463"/>
                </a:lnTo>
                <a:lnTo>
                  <a:pt x="42671" y="294584"/>
                </a:lnTo>
                <a:lnTo>
                  <a:pt x="60959" y="302704"/>
                </a:lnTo>
                <a:lnTo>
                  <a:pt x="79247" y="307681"/>
                </a:lnTo>
                <a:lnTo>
                  <a:pt x="97535" y="309371"/>
                </a:lnTo>
                <a:lnTo>
                  <a:pt x="121539" y="307062"/>
                </a:lnTo>
                <a:lnTo>
                  <a:pt x="138684" y="300037"/>
                </a:lnTo>
                <a:lnTo>
                  <a:pt x="148971" y="288155"/>
                </a:lnTo>
                <a:lnTo>
                  <a:pt x="152400" y="271271"/>
                </a:lnTo>
                <a:lnTo>
                  <a:pt x="151542" y="262151"/>
                </a:lnTo>
                <a:lnTo>
                  <a:pt x="130992" y="227933"/>
                </a:lnTo>
                <a:lnTo>
                  <a:pt x="85344" y="199643"/>
                </a:lnTo>
                <a:lnTo>
                  <a:pt x="66484" y="189904"/>
                </a:lnTo>
                <a:lnTo>
                  <a:pt x="51054" y="181165"/>
                </a:lnTo>
                <a:lnTo>
                  <a:pt x="18097" y="151256"/>
                </a:lnTo>
                <a:lnTo>
                  <a:pt x="3619" y="116014"/>
                </a:lnTo>
                <a:lnTo>
                  <a:pt x="1524" y="94487"/>
                </a:lnTo>
                <a:lnTo>
                  <a:pt x="3500" y="74795"/>
                </a:lnTo>
                <a:lnTo>
                  <a:pt x="32003" y="27431"/>
                </a:lnTo>
                <a:lnTo>
                  <a:pt x="66103" y="6857"/>
                </a:lnTo>
                <a:lnTo>
                  <a:pt x="86225" y="1714"/>
                </a:lnTo>
                <a:lnTo>
                  <a:pt x="10820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00017" y="1342644"/>
            <a:ext cx="269875" cy="365760"/>
          </a:xfrm>
          <a:custGeom>
            <a:avLst/>
            <a:gdLst/>
            <a:ahLst/>
            <a:cxnLst/>
            <a:rect l="l" t="t" r="r" b="b"/>
            <a:pathLst>
              <a:path w="269875" h="365760">
                <a:moveTo>
                  <a:pt x="163067" y="0"/>
                </a:moveTo>
                <a:lnTo>
                  <a:pt x="191357" y="1452"/>
                </a:lnTo>
                <a:lnTo>
                  <a:pt x="216788" y="5905"/>
                </a:lnTo>
                <a:lnTo>
                  <a:pt x="239363" y="13501"/>
                </a:lnTo>
                <a:lnTo>
                  <a:pt x="259080" y="24383"/>
                </a:lnTo>
                <a:lnTo>
                  <a:pt x="233171" y="76200"/>
                </a:lnTo>
                <a:lnTo>
                  <a:pt x="221408" y="67079"/>
                </a:lnTo>
                <a:lnTo>
                  <a:pt x="206501" y="60388"/>
                </a:lnTo>
                <a:lnTo>
                  <a:pt x="188166" y="56268"/>
                </a:lnTo>
                <a:lnTo>
                  <a:pt x="166116" y="54863"/>
                </a:lnTo>
                <a:lnTo>
                  <a:pt x="145280" y="57173"/>
                </a:lnTo>
                <a:lnTo>
                  <a:pt x="109323" y="76080"/>
                </a:lnTo>
                <a:lnTo>
                  <a:pt x="81605" y="112418"/>
                </a:lnTo>
                <a:lnTo>
                  <a:pt x="67270" y="158757"/>
                </a:lnTo>
                <a:lnTo>
                  <a:pt x="65532" y="185927"/>
                </a:lnTo>
                <a:lnTo>
                  <a:pt x="67222" y="213050"/>
                </a:lnTo>
                <a:lnTo>
                  <a:pt x="80319" y="258151"/>
                </a:lnTo>
                <a:lnTo>
                  <a:pt x="106037" y="290726"/>
                </a:lnTo>
                <a:lnTo>
                  <a:pt x="140946" y="307347"/>
                </a:lnTo>
                <a:lnTo>
                  <a:pt x="161543" y="309371"/>
                </a:lnTo>
                <a:lnTo>
                  <a:pt x="185261" y="307109"/>
                </a:lnTo>
                <a:lnTo>
                  <a:pt x="206120" y="300418"/>
                </a:lnTo>
                <a:lnTo>
                  <a:pt x="224123" y="289440"/>
                </a:lnTo>
                <a:lnTo>
                  <a:pt x="239267" y="274319"/>
                </a:lnTo>
                <a:lnTo>
                  <a:pt x="269748" y="324611"/>
                </a:lnTo>
                <a:lnTo>
                  <a:pt x="248054" y="342614"/>
                </a:lnTo>
                <a:lnTo>
                  <a:pt x="221932" y="355472"/>
                </a:lnTo>
                <a:lnTo>
                  <a:pt x="191523" y="363188"/>
                </a:lnTo>
                <a:lnTo>
                  <a:pt x="156972" y="365759"/>
                </a:lnTo>
                <a:lnTo>
                  <a:pt x="121515" y="362640"/>
                </a:lnTo>
                <a:lnTo>
                  <a:pt x="63746" y="338113"/>
                </a:lnTo>
                <a:lnTo>
                  <a:pt x="23145" y="289821"/>
                </a:lnTo>
                <a:lnTo>
                  <a:pt x="2571" y="222908"/>
                </a:lnTo>
                <a:lnTo>
                  <a:pt x="0" y="182879"/>
                </a:lnTo>
                <a:lnTo>
                  <a:pt x="2857" y="145470"/>
                </a:lnTo>
                <a:lnTo>
                  <a:pt x="25717" y="79795"/>
                </a:lnTo>
                <a:lnTo>
                  <a:pt x="70270" y="28932"/>
                </a:lnTo>
                <a:lnTo>
                  <a:pt x="129087" y="3167"/>
                </a:lnTo>
                <a:lnTo>
                  <a:pt x="163067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14374" y="1342644"/>
            <a:ext cx="269875" cy="365760"/>
          </a:xfrm>
          <a:custGeom>
            <a:avLst/>
            <a:gdLst/>
            <a:ahLst/>
            <a:cxnLst/>
            <a:rect l="l" t="t" r="r" b="b"/>
            <a:pathLst>
              <a:path w="269875" h="365760">
                <a:moveTo>
                  <a:pt x="163068" y="0"/>
                </a:moveTo>
                <a:lnTo>
                  <a:pt x="191357" y="1452"/>
                </a:lnTo>
                <a:lnTo>
                  <a:pt x="216789" y="5905"/>
                </a:lnTo>
                <a:lnTo>
                  <a:pt x="239363" y="13501"/>
                </a:lnTo>
                <a:lnTo>
                  <a:pt x="259079" y="24383"/>
                </a:lnTo>
                <a:lnTo>
                  <a:pt x="233171" y="76200"/>
                </a:lnTo>
                <a:lnTo>
                  <a:pt x="221408" y="67079"/>
                </a:lnTo>
                <a:lnTo>
                  <a:pt x="206502" y="60388"/>
                </a:lnTo>
                <a:lnTo>
                  <a:pt x="188166" y="56268"/>
                </a:lnTo>
                <a:lnTo>
                  <a:pt x="166116" y="54863"/>
                </a:lnTo>
                <a:lnTo>
                  <a:pt x="145280" y="57173"/>
                </a:lnTo>
                <a:lnTo>
                  <a:pt x="109323" y="76080"/>
                </a:lnTo>
                <a:lnTo>
                  <a:pt x="81605" y="112418"/>
                </a:lnTo>
                <a:lnTo>
                  <a:pt x="67270" y="158757"/>
                </a:lnTo>
                <a:lnTo>
                  <a:pt x="65532" y="185927"/>
                </a:lnTo>
                <a:lnTo>
                  <a:pt x="67222" y="213050"/>
                </a:lnTo>
                <a:lnTo>
                  <a:pt x="80319" y="258151"/>
                </a:lnTo>
                <a:lnTo>
                  <a:pt x="106037" y="290726"/>
                </a:lnTo>
                <a:lnTo>
                  <a:pt x="140946" y="307347"/>
                </a:lnTo>
                <a:lnTo>
                  <a:pt x="161544" y="309371"/>
                </a:lnTo>
                <a:lnTo>
                  <a:pt x="185261" y="307109"/>
                </a:lnTo>
                <a:lnTo>
                  <a:pt x="206121" y="300418"/>
                </a:lnTo>
                <a:lnTo>
                  <a:pt x="224123" y="289440"/>
                </a:lnTo>
                <a:lnTo>
                  <a:pt x="239268" y="274319"/>
                </a:lnTo>
                <a:lnTo>
                  <a:pt x="269747" y="324611"/>
                </a:lnTo>
                <a:lnTo>
                  <a:pt x="248054" y="342614"/>
                </a:lnTo>
                <a:lnTo>
                  <a:pt x="221932" y="355472"/>
                </a:lnTo>
                <a:lnTo>
                  <a:pt x="191523" y="363188"/>
                </a:lnTo>
                <a:lnTo>
                  <a:pt x="156972" y="365759"/>
                </a:lnTo>
                <a:lnTo>
                  <a:pt x="121515" y="362640"/>
                </a:lnTo>
                <a:lnTo>
                  <a:pt x="63746" y="338113"/>
                </a:lnTo>
                <a:lnTo>
                  <a:pt x="23145" y="289821"/>
                </a:lnTo>
                <a:lnTo>
                  <a:pt x="2571" y="222908"/>
                </a:lnTo>
                <a:lnTo>
                  <a:pt x="0" y="182879"/>
                </a:lnTo>
                <a:lnTo>
                  <a:pt x="2857" y="145470"/>
                </a:lnTo>
                <a:lnTo>
                  <a:pt x="25717" y="79795"/>
                </a:lnTo>
                <a:lnTo>
                  <a:pt x="70270" y="28932"/>
                </a:lnTo>
                <a:lnTo>
                  <a:pt x="129087" y="3167"/>
                </a:lnTo>
                <a:lnTo>
                  <a:pt x="16306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20726" y="1342644"/>
            <a:ext cx="215265" cy="365760"/>
          </a:xfrm>
          <a:custGeom>
            <a:avLst/>
            <a:gdLst/>
            <a:ahLst/>
            <a:cxnLst/>
            <a:rect l="l" t="t" r="r" b="b"/>
            <a:pathLst>
              <a:path w="215265" h="365760">
                <a:moveTo>
                  <a:pt x="108204" y="0"/>
                </a:moveTo>
                <a:lnTo>
                  <a:pt x="137040" y="1428"/>
                </a:lnTo>
                <a:lnTo>
                  <a:pt x="161734" y="5714"/>
                </a:lnTo>
                <a:lnTo>
                  <a:pt x="182141" y="12858"/>
                </a:lnTo>
                <a:lnTo>
                  <a:pt x="198120" y="22859"/>
                </a:lnTo>
                <a:lnTo>
                  <a:pt x="179831" y="76200"/>
                </a:lnTo>
                <a:lnTo>
                  <a:pt x="162663" y="66198"/>
                </a:lnTo>
                <a:lnTo>
                  <a:pt x="145351" y="59054"/>
                </a:lnTo>
                <a:lnTo>
                  <a:pt x="127754" y="54768"/>
                </a:lnTo>
                <a:lnTo>
                  <a:pt x="109727" y="53339"/>
                </a:lnTo>
                <a:lnTo>
                  <a:pt x="99131" y="53935"/>
                </a:lnTo>
                <a:lnTo>
                  <a:pt x="67246" y="77533"/>
                </a:lnTo>
                <a:lnTo>
                  <a:pt x="64008" y="94487"/>
                </a:lnTo>
                <a:lnTo>
                  <a:pt x="68270" y="109608"/>
                </a:lnTo>
                <a:lnTo>
                  <a:pt x="80962" y="125158"/>
                </a:lnTo>
                <a:lnTo>
                  <a:pt x="101941" y="140993"/>
                </a:lnTo>
                <a:lnTo>
                  <a:pt x="131063" y="156971"/>
                </a:lnTo>
                <a:lnTo>
                  <a:pt x="147947" y="165830"/>
                </a:lnTo>
                <a:lnTo>
                  <a:pt x="162115" y="174116"/>
                </a:lnTo>
                <a:lnTo>
                  <a:pt x="196595" y="205358"/>
                </a:lnTo>
                <a:lnTo>
                  <a:pt x="205739" y="224027"/>
                </a:lnTo>
                <a:lnTo>
                  <a:pt x="209740" y="233695"/>
                </a:lnTo>
                <a:lnTo>
                  <a:pt x="212597" y="244220"/>
                </a:lnTo>
                <a:lnTo>
                  <a:pt x="214312" y="255317"/>
                </a:lnTo>
                <a:lnTo>
                  <a:pt x="214883" y="266700"/>
                </a:lnTo>
                <a:lnTo>
                  <a:pt x="212645" y="287297"/>
                </a:lnTo>
                <a:lnTo>
                  <a:pt x="195595" y="322206"/>
                </a:lnTo>
                <a:lnTo>
                  <a:pt x="162782" y="349043"/>
                </a:lnTo>
                <a:lnTo>
                  <a:pt x="117062" y="363807"/>
                </a:lnTo>
                <a:lnTo>
                  <a:pt x="89916" y="365759"/>
                </a:lnTo>
                <a:lnTo>
                  <a:pt x="65579" y="364069"/>
                </a:lnTo>
                <a:lnTo>
                  <a:pt x="42671" y="359092"/>
                </a:lnTo>
                <a:lnTo>
                  <a:pt x="20907" y="350972"/>
                </a:lnTo>
                <a:lnTo>
                  <a:pt x="0" y="339851"/>
                </a:lnTo>
                <a:lnTo>
                  <a:pt x="24383" y="283463"/>
                </a:lnTo>
                <a:lnTo>
                  <a:pt x="42671" y="294584"/>
                </a:lnTo>
                <a:lnTo>
                  <a:pt x="60959" y="302704"/>
                </a:lnTo>
                <a:lnTo>
                  <a:pt x="79247" y="307681"/>
                </a:lnTo>
                <a:lnTo>
                  <a:pt x="97535" y="309371"/>
                </a:lnTo>
                <a:lnTo>
                  <a:pt x="121538" y="307062"/>
                </a:lnTo>
                <a:lnTo>
                  <a:pt x="138683" y="300037"/>
                </a:lnTo>
                <a:lnTo>
                  <a:pt x="148970" y="288155"/>
                </a:lnTo>
                <a:lnTo>
                  <a:pt x="152400" y="271271"/>
                </a:lnTo>
                <a:lnTo>
                  <a:pt x="151542" y="262151"/>
                </a:lnTo>
                <a:lnTo>
                  <a:pt x="130992" y="227933"/>
                </a:lnTo>
                <a:lnTo>
                  <a:pt x="85343" y="199643"/>
                </a:lnTo>
                <a:lnTo>
                  <a:pt x="66484" y="189904"/>
                </a:lnTo>
                <a:lnTo>
                  <a:pt x="51054" y="181165"/>
                </a:lnTo>
                <a:lnTo>
                  <a:pt x="18097" y="151256"/>
                </a:lnTo>
                <a:lnTo>
                  <a:pt x="3619" y="116014"/>
                </a:lnTo>
                <a:lnTo>
                  <a:pt x="1524" y="94487"/>
                </a:lnTo>
                <a:lnTo>
                  <a:pt x="3500" y="74795"/>
                </a:lnTo>
                <a:lnTo>
                  <a:pt x="32004" y="27431"/>
                </a:lnTo>
                <a:lnTo>
                  <a:pt x="66103" y="6857"/>
                </a:lnTo>
                <a:lnTo>
                  <a:pt x="86225" y="1714"/>
                </a:lnTo>
                <a:lnTo>
                  <a:pt x="108204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2317" y="1342644"/>
            <a:ext cx="611505" cy="365760"/>
          </a:xfrm>
          <a:custGeom>
            <a:avLst/>
            <a:gdLst/>
            <a:ahLst/>
            <a:cxnLst/>
            <a:rect l="l" t="t" r="r" b="b"/>
            <a:pathLst>
              <a:path w="611505" h="365760">
                <a:moveTo>
                  <a:pt x="163068" y="0"/>
                </a:moveTo>
                <a:lnTo>
                  <a:pt x="191357" y="1452"/>
                </a:lnTo>
                <a:lnTo>
                  <a:pt x="216789" y="5905"/>
                </a:lnTo>
                <a:lnTo>
                  <a:pt x="239363" y="13501"/>
                </a:lnTo>
                <a:lnTo>
                  <a:pt x="259079" y="24383"/>
                </a:lnTo>
                <a:lnTo>
                  <a:pt x="233171" y="76200"/>
                </a:lnTo>
                <a:lnTo>
                  <a:pt x="221408" y="67079"/>
                </a:lnTo>
                <a:lnTo>
                  <a:pt x="206501" y="60388"/>
                </a:lnTo>
                <a:lnTo>
                  <a:pt x="188166" y="56268"/>
                </a:lnTo>
                <a:lnTo>
                  <a:pt x="166116" y="54863"/>
                </a:lnTo>
                <a:lnTo>
                  <a:pt x="145280" y="57173"/>
                </a:lnTo>
                <a:lnTo>
                  <a:pt x="109323" y="76080"/>
                </a:lnTo>
                <a:lnTo>
                  <a:pt x="81605" y="112418"/>
                </a:lnTo>
                <a:lnTo>
                  <a:pt x="67270" y="158757"/>
                </a:lnTo>
                <a:lnTo>
                  <a:pt x="65531" y="185927"/>
                </a:lnTo>
                <a:lnTo>
                  <a:pt x="67222" y="213050"/>
                </a:lnTo>
                <a:lnTo>
                  <a:pt x="80319" y="258151"/>
                </a:lnTo>
                <a:lnTo>
                  <a:pt x="106037" y="290726"/>
                </a:lnTo>
                <a:lnTo>
                  <a:pt x="140946" y="307347"/>
                </a:lnTo>
                <a:lnTo>
                  <a:pt x="161544" y="309371"/>
                </a:lnTo>
                <a:lnTo>
                  <a:pt x="185261" y="307109"/>
                </a:lnTo>
                <a:lnTo>
                  <a:pt x="206120" y="300418"/>
                </a:lnTo>
                <a:lnTo>
                  <a:pt x="224123" y="289440"/>
                </a:lnTo>
                <a:lnTo>
                  <a:pt x="239268" y="274319"/>
                </a:lnTo>
                <a:lnTo>
                  <a:pt x="269747" y="324611"/>
                </a:lnTo>
                <a:lnTo>
                  <a:pt x="248054" y="342614"/>
                </a:lnTo>
                <a:lnTo>
                  <a:pt x="221932" y="355472"/>
                </a:lnTo>
                <a:lnTo>
                  <a:pt x="191523" y="363188"/>
                </a:lnTo>
                <a:lnTo>
                  <a:pt x="156971" y="365759"/>
                </a:lnTo>
                <a:lnTo>
                  <a:pt x="121515" y="362640"/>
                </a:lnTo>
                <a:lnTo>
                  <a:pt x="63746" y="338113"/>
                </a:lnTo>
                <a:lnTo>
                  <a:pt x="23145" y="289821"/>
                </a:lnTo>
                <a:lnTo>
                  <a:pt x="2571" y="222908"/>
                </a:lnTo>
                <a:lnTo>
                  <a:pt x="0" y="182879"/>
                </a:lnTo>
                <a:lnTo>
                  <a:pt x="2857" y="145470"/>
                </a:lnTo>
                <a:lnTo>
                  <a:pt x="25717" y="79795"/>
                </a:lnTo>
                <a:lnTo>
                  <a:pt x="70270" y="28932"/>
                </a:lnTo>
                <a:lnTo>
                  <a:pt x="129087" y="3167"/>
                </a:lnTo>
                <a:lnTo>
                  <a:pt x="163068" y="0"/>
                </a:lnTo>
                <a:close/>
              </a:path>
              <a:path w="611505" h="365760">
                <a:moveTo>
                  <a:pt x="454152" y="0"/>
                </a:moveTo>
                <a:lnTo>
                  <a:pt x="521398" y="11620"/>
                </a:lnTo>
                <a:lnTo>
                  <a:pt x="571500" y="47243"/>
                </a:lnTo>
                <a:lnTo>
                  <a:pt x="601027" y="103250"/>
                </a:lnTo>
                <a:lnTo>
                  <a:pt x="611123" y="179831"/>
                </a:lnTo>
                <a:lnTo>
                  <a:pt x="608528" y="220098"/>
                </a:lnTo>
                <a:lnTo>
                  <a:pt x="587335" y="288059"/>
                </a:lnTo>
                <a:lnTo>
                  <a:pt x="545591" y="337470"/>
                </a:lnTo>
                <a:lnTo>
                  <a:pt x="486155" y="362616"/>
                </a:lnTo>
                <a:lnTo>
                  <a:pt x="449579" y="365759"/>
                </a:lnTo>
                <a:lnTo>
                  <a:pt x="416147" y="362616"/>
                </a:lnTo>
                <a:lnTo>
                  <a:pt x="361283" y="337470"/>
                </a:lnTo>
                <a:lnTo>
                  <a:pt x="323611" y="288059"/>
                </a:lnTo>
                <a:lnTo>
                  <a:pt x="304276" y="220098"/>
                </a:lnTo>
                <a:lnTo>
                  <a:pt x="301751" y="179831"/>
                </a:lnTo>
                <a:lnTo>
                  <a:pt x="304561" y="143541"/>
                </a:lnTo>
                <a:lnTo>
                  <a:pt x="326183" y="79533"/>
                </a:lnTo>
                <a:lnTo>
                  <a:pt x="366712" y="28932"/>
                </a:lnTo>
                <a:lnTo>
                  <a:pt x="421576" y="3167"/>
                </a:lnTo>
                <a:lnTo>
                  <a:pt x="45415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442956" y="1816713"/>
            <a:ext cx="2305685" cy="923216"/>
          </a:xfrm>
          <a:prstGeom prst="rect">
            <a:avLst/>
          </a:prstGeom>
        </p:spPr>
        <p:txBody>
          <a:bodyPr vert="horz" wrap="square" lIns="0" tIns="15871" rIns="0" bIns="0" rtlCol="0">
            <a:spAutoFit/>
          </a:bodyPr>
          <a:lstStyle/>
          <a:p>
            <a:pPr marL="12697">
              <a:spcBef>
                <a:spcPts val="125"/>
              </a:spcBef>
            </a:pPr>
            <a:r>
              <a:rPr sz="2100" spc="-215" dirty="0">
                <a:solidFill>
                  <a:srgbClr val="B13F9A"/>
                </a:solidFill>
                <a:latin typeface="Times New Roman"/>
                <a:cs typeface="Times New Roman"/>
              </a:rPr>
              <a:t></a:t>
            </a:r>
            <a:r>
              <a:rPr sz="2100" spc="-280" dirty="0">
                <a:solidFill>
                  <a:srgbClr val="B13F9A"/>
                </a:solidFill>
                <a:latin typeface="Times New Roman"/>
                <a:cs typeface="Times New Roman"/>
              </a:rPr>
              <a:t> </a:t>
            </a:r>
            <a:r>
              <a:rPr sz="2900" spc="-4" dirty="0">
                <a:latin typeface="Trebuchet MS"/>
                <a:cs typeface="Trebuchet MS"/>
              </a:rPr>
              <a:t>7</a:t>
            </a:r>
            <a:r>
              <a:rPr sz="2900" spc="4" dirty="0">
                <a:latin typeface="Trebuchet MS"/>
                <a:cs typeface="Trebuchet MS"/>
              </a:rPr>
              <a:t>.</a:t>
            </a:r>
            <a:r>
              <a:rPr sz="2900" spc="10" dirty="0">
                <a:latin typeface="Trebuchet MS"/>
                <a:cs typeface="Trebuchet MS"/>
              </a:rPr>
              <a:t> </a:t>
            </a:r>
            <a:r>
              <a:rPr sz="2900" spc="35" dirty="0">
                <a:latin typeface="Trebuchet MS"/>
                <a:cs typeface="Trebuchet MS"/>
              </a:rPr>
              <a:t>D</a:t>
            </a:r>
            <a:r>
              <a:rPr sz="2900" spc="-14" dirty="0">
                <a:latin typeface="Trebuchet MS"/>
                <a:cs typeface="Trebuchet MS"/>
              </a:rPr>
              <a:t>i</a:t>
            </a:r>
            <a:r>
              <a:rPr sz="2900" spc="20" dirty="0">
                <a:latin typeface="Trebuchet MS"/>
                <a:cs typeface="Trebuchet MS"/>
              </a:rPr>
              <a:t>a</a:t>
            </a:r>
            <a:r>
              <a:rPr sz="2900" dirty="0">
                <a:latin typeface="Trebuchet MS"/>
                <a:cs typeface="Trebuchet MS"/>
              </a:rPr>
              <a:t>g</a:t>
            </a:r>
            <a:r>
              <a:rPr sz="2900" spc="20" dirty="0">
                <a:latin typeface="Trebuchet MS"/>
                <a:cs typeface="Trebuchet MS"/>
              </a:rPr>
              <a:t>n</a:t>
            </a:r>
            <a:r>
              <a:rPr sz="2900" spc="-10" dirty="0">
                <a:latin typeface="Trebuchet MS"/>
                <a:cs typeface="Trebuchet MS"/>
              </a:rPr>
              <a:t>o</a:t>
            </a:r>
            <a:r>
              <a:rPr sz="2900" spc="-4" dirty="0">
                <a:latin typeface="Trebuchet MS"/>
                <a:cs typeface="Trebuchet MS"/>
              </a:rPr>
              <a:t>s</a:t>
            </a:r>
            <a:r>
              <a:rPr sz="2900" spc="14" dirty="0">
                <a:latin typeface="Trebuchet MS"/>
                <a:cs typeface="Trebuchet MS"/>
              </a:rPr>
              <a:t>i</a:t>
            </a:r>
            <a:r>
              <a:rPr sz="2900" spc="10" dirty="0">
                <a:latin typeface="Trebuchet MS"/>
                <a:cs typeface="Trebuchet MS"/>
              </a:rPr>
              <a:t>s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57258" y="2568927"/>
            <a:ext cx="5575935" cy="3040380"/>
          </a:xfrm>
          <a:prstGeom prst="rect">
            <a:avLst/>
          </a:prstGeom>
        </p:spPr>
        <p:txBody>
          <a:bodyPr vert="horz" wrap="square" lIns="0" tIns="10792" rIns="0" bIns="0" rtlCol="0">
            <a:spAutoFit/>
          </a:bodyPr>
          <a:lstStyle/>
          <a:p>
            <a:pPr marL="12697" marR="401227">
              <a:lnSpc>
                <a:spcPct val="101800"/>
              </a:lnSpc>
              <a:spcBef>
                <a:spcPts val="85"/>
              </a:spcBef>
              <a:buAutoNum type="arabicPeriod"/>
              <a:tabLst>
                <a:tab pos="314886" algn="l"/>
              </a:tabLst>
            </a:pPr>
            <a:r>
              <a:rPr sz="1900" spc="10" dirty="0">
                <a:latin typeface="Trebuchet MS"/>
                <a:cs typeface="Trebuchet MS"/>
              </a:rPr>
              <a:t>ECG:</a:t>
            </a:r>
            <a:r>
              <a:rPr sz="1900" spc="2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nonspecific </a:t>
            </a:r>
            <a:r>
              <a:rPr sz="1900" spc="14" dirty="0">
                <a:latin typeface="Trebuchet MS"/>
                <a:cs typeface="Trebuchet MS"/>
              </a:rPr>
              <a:t>changes </a:t>
            </a:r>
            <a:r>
              <a:rPr sz="1900" spc="10" dirty="0">
                <a:latin typeface="Trebuchet MS"/>
                <a:cs typeface="Trebuchet MS"/>
              </a:rPr>
              <a:t>such</a:t>
            </a:r>
            <a:r>
              <a:rPr sz="1900" spc="4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as </a:t>
            </a:r>
            <a:r>
              <a:rPr sz="1900" spc="20" dirty="0">
                <a:latin typeface="Trebuchet MS"/>
                <a:cs typeface="Trebuchet MS"/>
              </a:rPr>
              <a:t>low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QRS </a:t>
            </a:r>
            <a:r>
              <a:rPr sz="1900" spc="20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voltages, </a:t>
            </a:r>
            <a:r>
              <a:rPr sz="1900" spc="14" dirty="0">
                <a:latin typeface="Trebuchet MS"/>
                <a:cs typeface="Trebuchet MS"/>
              </a:rPr>
              <a:t>T </a:t>
            </a:r>
            <a:r>
              <a:rPr sz="1900" spc="20" dirty="0">
                <a:latin typeface="Trebuchet MS"/>
                <a:cs typeface="Trebuchet MS"/>
              </a:rPr>
              <a:t>–wave </a:t>
            </a:r>
            <a:r>
              <a:rPr sz="1900" spc="10" dirty="0">
                <a:latin typeface="Trebuchet MS"/>
                <a:cs typeface="Trebuchet MS"/>
              </a:rPr>
              <a:t>flattening </a:t>
            </a:r>
            <a:r>
              <a:rPr sz="1900" spc="14" dirty="0">
                <a:latin typeface="Trebuchet MS"/>
                <a:cs typeface="Trebuchet MS"/>
              </a:rPr>
              <a:t>or </a:t>
            </a:r>
            <a:r>
              <a:rPr sz="1900" spc="10" dirty="0">
                <a:latin typeface="Trebuchet MS"/>
                <a:cs typeface="Trebuchet MS"/>
              </a:rPr>
              <a:t>inversion, </a:t>
            </a:r>
            <a:r>
              <a:rPr sz="1900" spc="14" dirty="0">
                <a:latin typeface="Trebuchet MS"/>
                <a:cs typeface="Trebuchet MS"/>
              </a:rPr>
              <a:t>left </a:t>
            </a:r>
            <a:r>
              <a:rPr sz="1900" spc="-575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atrial</a:t>
            </a:r>
            <a:r>
              <a:rPr sz="1900" spc="30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abnormalities.</a:t>
            </a:r>
            <a:endParaRPr sz="1900">
              <a:latin typeface="Trebuchet MS"/>
              <a:cs typeface="Trebuchet MS"/>
            </a:endParaRPr>
          </a:p>
          <a:p>
            <a:pPr marL="848794">
              <a:spcBef>
                <a:spcPts val="625"/>
              </a:spcBef>
            </a:pPr>
            <a:r>
              <a:rPr sz="1900" spc="14" dirty="0">
                <a:latin typeface="Trebuchet MS"/>
                <a:cs typeface="Trebuchet MS"/>
              </a:rPr>
              <a:t>b.</a:t>
            </a:r>
            <a:r>
              <a:rPr sz="1900" spc="-105" dirty="0">
                <a:latin typeface="Trebuchet MS"/>
                <a:cs typeface="Trebuchet MS"/>
              </a:rPr>
              <a:t> </a:t>
            </a:r>
            <a:r>
              <a:rPr sz="1900" spc="4" dirty="0">
                <a:latin typeface="Trebuchet MS"/>
                <a:cs typeface="Trebuchet MS"/>
              </a:rPr>
              <a:t>Afib</a:t>
            </a:r>
            <a:r>
              <a:rPr sz="1900" spc="14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is</a:t>
            </a:r>
            <a:r>
              <a:rPr sz="1900" spc="14" dirty="0">
                <a:latin typeface="Trebuchet MS"/>
                <a:cs typeface="Trebuchet MS"/>
              </a:rPr>
              <a:t> common</a:t>
            </a:r>
            <a:endParaRPr sz="1900">
              <a:latin typeface="Trebuchet MS"/>
              <a:cs typeface="Trebuchet MS"/>
            </a:endParaRPr>
          </a:p>
          <a:p>
            <a:pPr marL="314251" indent="-302190">
              <a:spcBef>
                <a:spcPts val="609"/>
              </a:spcBef>
              <a:buAutoNum type="arabicPeriod" startAt="2"/>
              <a:tabLst>
                <a:tab pos="314886" algn="l"/>
              </a:tabLst>
            </a:pPr>
            <a:r>
              <a:rPr sz="1900" spc="10" dirty="0">
                <a:latin typeface="Trebuchet MS"/>
                <a:cs typeface="Trebuchet MS"/>
              </a:rPr>
              <a:t>Echocardiogram</a:t>
            </a:r>
            <a:endParaRPr sz="1900">
              <a:latin typeface="Trebuchet MS"/>
              <a:cs typeface="Trebuchet MS"/>
            </a:endParaRPr>
          </a:p>
          <a:p>
            <a:pPr marL="12697" marR="5080">
              <a:lnSpc>
                <a:spcPct val="101800"/>
              </a:lnSpc>
              <a:spcBef>
                <a:spcPts val="585"/>
              </a:spcBef>
              <a:buAutoNum type="arabicPeriod" startAt="2"/>
              <a:tabLst>
                <a:tab pos="314886" algn="l"/>
              </a:tabLst>
            </a:pPr>
            <a:r>
              <a:rPr sz="1900" spc="14" dirty="0">
                <a:latin typeface="Trebuchet MS"/>
                <a:cs typeface="Trebuchet MS"/>
              </a:rPr>
              <a:t>CT </a:t>
            </a:r>
            <a:r>
              <a:rPr sz="1900" spc="10" dirty="0">
                <a:latin typeface="Trebuchet MS"/>
                <a:cs typeface="Trebuchet MS"/>
              </a:rPr>
              <a:t>scan and MRI </a:t>
            </a:r>
            <a:r>
              <a:rPr sz="1900" spc="14" dirty="0">
                <a:latin typeface="Trebuchet MS"/>
                <a:cs typeface="Trebuchet MS"/>
              </a:rPr>
              <a:t>may </a:t>
            </a:r>
            <a:r>
              <a:rPr sz="1900" spc="10" dirty="0">
                <a:latin typeface="Trebuchet MS"/>
                <a:cs typeface="Trebuchet MS"/>
              </a:rPr>
              <a:t>also </a:t>
            </a:r>
            <a:r>
              <a:rPr sz="1900" spc="14" dirty="0">
                <a:latin typeface="Trebuchet MS"/>
                <a:cs typeface="Trebuchet MS"/>
              </a:rPr>
              <a:t>show </a:t>
            </a:r>
            <a:r>
              <a:rPr sz="1900" spc="10" dirty="0">
                <a:latin typeface="Trebuchet MS"/>
                <a:cs typeface="Trebuchet MS"/>
              </a:rPr>
              <a:t>pericardial </a:t>
            </a:r>
            <a:r>
              <a:rPr sz="1900" spc="14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thickening</a:t>
            </a:r>
            <a:r>
              <a:rPr sz="1900" spc="3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and</a:t>
            </a:r>
            <a:r>
              <a:rPr sz="1900" spc="4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calcification</a:t>
            </a:r>
            <a:r>
              <a:rPr sz="1900" spc="30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,</a:t>
            </a:r>
            <a:r>
              <a:rPr sz="1900" spc="2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and</a:t>
            </a:r>
            <a:r>
              <a:rPr sz="1900" spc="4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can aid</a:t>
            </a:r>
            <a:r>
              <a:rPr sz="1900" spc="2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greatly </a:t>
            </a:r>
            <a:r>
              <a:rPr sz="1900" spc="-575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in</a:t>
            </a:r>
            <a:r>
              <a:rPr sz="1900" spc="4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the</a:t>
            </a:r>
            <a:r>
              <a:rPr sz="1900" spc="14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diagnosis</a:t>
            </a:r>
            <a:r>
              <a:rPr sz="1900" spc="3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.</a:t>
            </a:r>
            <a:endParaRPr sz="1900">
              <a:latin typeface="Trebuchet MS"/>
              <a:cs typeface="Trebuchet MS"/>
            </a:endParaRPr>
          </a:p>
          <a:p>
            <a:pPr marL="314251" indent="-302190">
              <a:spcBef>
                <a:spcPts val="609"/>
              </a:spcBef>
              <a:buAutoNum type="arabicPeriod" startAt="2"/>
              <a:tabLst>
                <a:tab pos="314886" algn="l"/>
              </a:tabLst>
            </a:pPr>
            <a:r>
              <a:rPr sz="1900" spc="10" dirty="0">
                <a:latin typeface="Trebuchet MS"/>
                <a:cs typeface="Trebuchet MS"/>
              </a:rPr>
              <a:t>Chest </a:t>
            </a:r>
            <a:r>
              <a:rPr sz="1900" spc="-25" dirty="0">
                <a:latin typeface="Trebuchet MS"/>
                <a:cs typeface="Trebuchet MS"/>
              </a:rPr>
              <a:t>X-Ray,</a:t>
            </a:r>
            <a:r>
              <a:rPr sz="1900" spc="30" dirty="0">
                <a:latin typeface="Trebuchet MS"/>
                <a:cs typeface="Trebuchet MS"/>
              </a:rPr>
              <a:t> </a:t>
            </a:r>
            <a:r>
              <a:rPr sz="1900" spc="14" dirty="0">
                <a:latin typeface="Trebuchet MS"/>
                <a:cs typeface="Trebuchet MS"/>
              </a:rPr>
              <a:t>shows </a:t>
            </a:r>
            <a:r>
              <a:rPr sz="1900" spc="4" dirty="0">
                <a:latin typeface="Trebuchet MS"/>
                <a:cs typeface="Trebuchet MS"/>
              </a:rPr>
              <a:t>pericardial</a:t>
            </a:r>
            <a:r>
              <a:rPr sz="1900" spc="55" dirty="0">
                <a:latin typeface="Trebuchet MS"/>
                <a:cs typeface="Trebuchet MS"/>
              </a:rPr>
              <a:t> </a:t>
            </a:r>
            <a:r>
              <a:rPr sz="1900" spc="10" dirty="0">
                <a:latin typeface="Trebuchet MS"/>
                <a:cs typeface="Trebuchet MS"/>
              </a:rPr>
              <a:t>calcifications.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55" name="object 5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650735" y="2116838"/>
            <a:ext cx="3188207" cy="2211323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446522" y="4392169"/>
            <a:ext cx="3611880" cy="2595371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457178" y="6800886"/>
            <a:ext cx="229235" cy="182885"/>
          </a:xfrm>
          <a:prstGeom prst="rect">
            <a:avLst/>
          </a:prstGeom>
        </p:spPr>
        <p:txBody>
          <a:bodyPr vert="horz" wrap="square" lIns="0" tIns="8253" rIns="0" bIns="0" rtlCol="0">
            <a:spAutoFit/>
          </a:bodyPr>
          <a:lstStyle/>
          <a:p>
            <a:pPr marL="38091">
              <a:spcBef>
                <a:spcPts val="65"/>
              </a:spcBef>
            </a:pPr>
            <a:fld id="{81D60167-4931-47E6-BA6A-407CBD079E47}" type="slidenum">
              <a:rPr sz="1100" dirty="0">
                <a:solidFill>
                  <a:srgbClr val="B13F9A"/>
                </a:solidFill>
                <a:latin typeface="Trebuchet MS"/>
                <a:cs typeface="Trebuchet MS"/>
              </a:rPr>
              <a:pPr marL="38091">
                <a:spcBef>
                  <a:spcPts val="65"/>
                </a:spcBef>
              </a:pPr>
              <a:t>18</a:t>
            </a:fld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204" y="989077"/>
            <a:ext cx="2763011" cy="24719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2" y="3698747"/>
            <a:ext cx="5987796" cy="3124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5692" y="989077"/>
            <a:ext cx="3087623" cy="247192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869950" y="2816354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5">
                <a:moveTo>
                  <a:pt x="161544" y="50292"/>
                </a:moveTo>
                <a:lnTo>
                  <a:pt x="155448" y="47244"/>
                </a:lnTo>
                <a:lnTo>
                  <a:pt x="153924" y="39624"/>
                </a:lnTo>
                <a:lnTo>
                  <a:pt x="152400" y="33528"/>
                </a:lnTo>
                <a:lnTo>
                  <a:pt x="155448" y="27432"/>
                </a:lnTo>
                <a:lnTo>
                  <a:pt x="161544" y="25908"/>
                </a:lnTo>
                <a:lnTo>
                  <a:pt x="260604" y="0"/>
                </a:lnTo>
                <a:lnTo>
                  <a:pt x="258611" y="7620"/>
                </a:lnTo>
                <a:lnTo>
                  <a:pt x="236220" y="7620"/>
                </a:lnTo>
                <a:lnTo>
                  <a:pt x="205178" y="38661"/>
                </a:lnTo>
                <a:lnTo>
                  <a:pt x="167640" y="48768"/>
                </a:lnTo>
                <a:lnTo>
                  <a:pt x="161544" y="50292"/>
                </a:lnTo>
                <a:close/>
              </a:path>
              <a:path w="260985" h="260985">
                <a:moveTo>
                  <a:pt x="205178" y="38661"/>
                </a:moveTo>
                <a:lnTo>
                  <a:pt x="236220" y="7620"/>
                </a:lnTo>
                <a:lnTo>
                  <a:pt x="242316" y="13716"/>
                </a:lnTo>
                <a:lnTo>
                  <a:pt x="233171" y="13716"/>
                </a:lnTo>
                <a:lnTo>
                  <a:pt x="228118" y="32485"/>
                </a:lnTo>
                <a:lnTo>
                  <a:pt x="205178" y="38661"/>
                </a:lnTo>
                <a:close/>
              </a:path>
              <a:path w="260985" h="260985">
                <a:moveTo>
                  <a:pt x="227076" y="108204"/>
                </a:moveTo>
                <a:lnTo>
                  <a:pt x="214883" y="105156"/>
                </a:lnTo>
                <a:lnTo>
                  <a:pt x="210312" y="99060"/>
                </a:lnTo>
                <a:lnTo>
                  <a:pt x="211836" y="92964"/>
                </a:lnTo>
                <a:lnTo>
                  <a:pt x="221942" y="55425"/>
                </a:lnTo>
                <a:lnTo>
                  <a:pt x="252983" y="24384"/>
                </a:lnTo>
                <a:lnTo>
                  <a:pt x="236220" y="7620"/>
                </a:lnTo>
                <a:lnTo>
                  <a:pt x="258611" y="7620"/>
                </a:lnTo>
                <a:lnTo>
                  <a:pt x="234695" y="99060"/>
                </a:lnTo>
                <a:lnTo>
                  <a:pt x="233171" y="105156"/>
                </a:lnTo>
                <a:lnTo>
                  <a:pt x="227076" y="108204"/>
                </a:lnTo>
                <a:close/>
              </a:path>
              <a:path w="260985" h="260985">
                <a:moveTo>
                  <a:pt x="228118" y="32485"/>
                </a:moveTo>
                <a:lnTo>
                  <a:pt x="233171" y="13716"/>
                </a:lnTo>
                <a:lnTo>
                  <a:pt x="246888" y="27432"/>
                </a:lnTo>
                <a:lnTo>
                  <a:pt x="228118" y="32485"/>
                </a:lnTo>
                <a:close/>
              </a:path>
              <a:path w="260985" h="260985">
                <a:moveTo>
                  <a:pt x="221942" y="55425"/>
                </a:moveTo>
                <a:lnTo>
                  <a:pt x="228118" y="32485"/>
                </a:lnTo>
                <a:lnTo>
                  <a:pt x="246888" y="27432"/>
                </a:lnTo>
                <a:lnTo>
                  <a:pt x="233171" y="13716"/>
                </a:lnTo>
                <a:lnTo>
                  <a:pt x="242316" y="13716"/>
                </a:lnTo>
                <a:lnTo>
                  <a:pt x="252983" y="24384"/>
                </a:lnTo>
                <a:lnTo>
                  <a:pt x="221942" y="55425"/>
                </a:lnTo>
                <a:close/>
              </a:path>
              <a:path w="260985" h="260985">
                <a:moveTo>
                  <a:pt x="16764" y="260604"/>
                </a:moveTo>
                <a:lnTo>
                  <a:pt x="0" y="243840"/>
                </a:lnTo>
                <a:lnTo>
                  <a:pt x="205178" y="38661"/>
                </a:lnTo>
                <a:lnTo>
                  <a:pt x="228118" y="32485"/>
                </a:lnTo>
                <a:lnTo>
                  <a:pt x="221942" y="55425"/>
                </a:lnTo>
                <a:lnTo>
                  <a:pt x="16764" y="260604"/>
                </a:lnTo>
                <a:close/>
              </a:path>
            </a:pathLst>
          </a:custGeom>
          <a:solidFill>
            <a:srgbClr val="F4E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89550" y="2816354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4" h="260985">
                <a:moveTo>
                  <a:pt x="35052" y="108204"/>
                </a:moveTo>
                <a:lnTo>
                  <a:pt x="28956" y="105156"/>
                </a:lnTo>
                <a:lnTo>
                  <a:pt x="27432" y="99060"/>
                </a:lnTo>
                <a:lnTo>
                  <a:pt x="0" y="0"/>
                </a:lnTo>
                <a:lnTo>
                  <a:pt x="29135" y="7620"/>
                </a:lnTo>
                <a:lnTo>
                  <a:pt x="25908" y="7620"/>
                </a:lnTo>
                <a:lnTo>
                  <a:pt x="9144" y="24384"/>
                </a:lnTo>
                <a:lnTo>
                  <a:pt x="40259" y="55701"/>
                </a:lnTo>
                <a:lnTo>
                  <a:pt x="50292" y="92964"/>
                </a:lnTo>
                <a:lnTo>
                  <a:pt x="51816" y="99060"/>
                </a:lnTo>
                <a:lnTo>
                  <a:pt x="47244" y="105156"/>
                </a:lnTo>
                <a:lnTo>
                  <a:pt x="35052" y="108204"/>
                </a:lnTo>
                <a:close/>
              </a:path>
              <a:path w="260984" h="260985">
                <a:moveTo>
                  <a:pt x="40259" y="55701"/>
                </a:moveTo>
                <a:lnTo>
                  <a:pt x="9144" y="24384"/>
                </a:lnTo>
                <a:lnTo>
                  <a:pt x="25908" y="7620"/>
                </a:lnTo>
                <a:lnTo>
                  <a:pt x="31964" y="13716"/>
                </a:lnTo>
                <a:lnTo>
                  <a:pt x="28956" y="13716"/>
                </a:lnTo>
                <a:lnTo>
                  <a:pt x="13716" y="27432"/>
                </a:lnTo>
                <a:lnTo>
                  <a:pt x="34128" y="32927"/>
                </a:lnTo>
                <a:lnTo>
                  <a:pt x="40259" y="55701"/>
                </a:lnTo>
                <a:close/>
              </a:path>
              <a:path w="260984" h="260985">
                <a:moveTo>
                  <a:pt x="100584" y="50292"/>
                </a:moveTo>
                <a:lnTo>
                  <a:pt x="92964" y="48768"/>
                </a:lnTo>
                <a:lnTo>
                  <a:pt x="57232" y="39148"/>
                </a:lnTo>
                <a:lnTo>
                  <a:pt x="25908" y="7620"/>
                </a:lnTo>
                <a:lnTo>
                  <a:pt x="29135" y="7620"/>
                </a:lnTo>
                <a:lnTo>
                  <a:pt x="99060" y="25908"/>
                </a:lnTo>
                <a:lnTo>
                  <a:pt x="106680" y="27432"/>
                </a:lnTo>
                <a:lnTo>
                  <a:pt x="109728" y="33528"/>
                </a:lnTo>
                <a:lnTo>
                  <a:pt x="108204" y="39624"/>
                </a:lnTo>
                <a:lnTo>
                  <a:pt x="106680" y="47244"/>
                </a:lnTo>
                <a:lnTo>
                  <a:pt x="100584" y="50292"/>
                </a:lnTo>
                <a:close/>
              </a:path>
              <a:path w="260984" h="260985">
                <a:moveTo>
                  <a:pt x="34128" y="32927"/>
                </a:moveTo>
                <a:lnTo>
                  <a:pt x="13716" y="27432"/>
                </a:lnTo>
                <a:lnTo>
                  <a:pt x="28956" y="13716"/>
                </a:lnTo>
                <a:lnTo>
                  <a:pt x="34128" y="32927"/>
                </a:lnTo>
                <a:close/>
              </a:path>
              <a:path w="260984" h="260985">
                <a:moveTo>
                  <a:pt x="57232" y="39148"/>
                </a:moveTo>
                <a:lnTo>
                  <a:pt x="34128" y="32927"/>
                </a:lnTo>
                <a:lnTo>
                  <a:pt x="28956" y="13716"/>
                </a:lnTo>
                <a:lnTo>
                  <a:pt x="31964" y="13716"/>
                </a:lnTo>
                <a:lnTo>
                  <a:pt x="57232" y="39148"/>
                </a:lnTo>
                <a:close/>
              </a:path>
              <a:path w="260984" h="260985">
                <a:moveTo>
                  <a:pt x="243840" y="260604"/>
                </a:moveTo>
                <a:lnTo>
                  <a:pt x="40259" y="55701"/>
                </a:lnTo>
                <a:lnTo>
                  <a:pt x="34128" y="32927"/>
                </a:lnTo>
                <a:lnTo>
                  <a:pt x="57232" y="39148"/>
                </a:lnTo>
                <a:lnTo>
                  <a:pt x="260604" y="243840"/>
                </a:lnTo>
                <a:lnTo>
                  <a:pt x="243840" y="260604"/>
                </a:lnTo>
                <a:close/>
              </a:path>
            </a:pathLst>
          </a:custGeom>
          <a:solidFill>
            <a:srgbClr val="F4E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7050" y="5841494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5">
                <a:moveTo>
                  <a:pt x="161544" y="50292"/>
                </a:moveTo>
                <a:lnTo>
                  <a:pt x="153924" y="47244"/>
                </a:lnTo>
                <a:lnTo>
                  <a:pt x="152400" y="39624"/>
                </a:lnTo>
                <a:lnTo>
                  <a:pt x="150876" y="33528"/>
                </a:lnTo>
                <a:lnTo>
                  <a:pt x="155448" y="27432"/>
                </a:lnTo>
                <a:lnTo>
                  <a:pt x="161544" y="25908"/>
                </a:lnTo>
                <a:lnTo>
                  <a:pt x="260604" y="0"/>
                </a:lnTo>
                <a:lnTo>
                  <a:pt x="258611" y="7620"/>
                </a:lnTo>
                <a:lnTo>
                  <a:pt x="234695" y="7620"/>
                </a:lnTo>
                <a:lnTo>
                  <a:pt x="203371" y="39148"/>
                </a:lnTo>
                <a:lnTo>
                  <a:pt x="167640" y="48768"/>
                </a:lnTo>
                <a:lnTo>
                  <a:pt x="161544" y="50292"/>
                </a:lnTo>
                <a:close/>
              </a:path>
              <a:path w="260985" h="260985">
                <a:moveTo>
                  <a:pt x="203371" y="39148"/>
                </a:moveTo>
                <a:lnTo>
                  <a:pt x="234695" y="7620"/>
                </a:lnTo>
                <a:lnTo>
                  <a:pt x="240791" y="13716"/>
                </a:lnTo>
                <a:lnTo>
                  <a:pt x="231647" y="13716"/>
                </a:lnTo>
                <a:lnTo>
                  <a:pt x="226871" y="32821"/>
                </a:lnTo>
                <a:lnTo>
                  <a:pt x="203371" y="39148"/>
                </a:lnTo>
                <a:close/>
              </a:path>
              <a:path w="260985" h="260985">
                <a:moveTo>
                  <a:pt x="225552" y="108204"/>
                </a:moveTo>
                <a:lnTo>
                  <a:pt x="213359" y="105156"/>
                </a:lnTo>
                <a:lnTo>
                  <a:pt x="208788" y="99060"/>
                </a:lnTo>
                <a:lnTo>
                  <a:pt x="211836" y="92964"/>
                </a:lnTo>
                <a:lnTo>
                  <a:pt x="221422" y="54616"/>
                </a:lnTo>
                <a:lnTo>
                  <a:pt x="251459" y="24384"/>
                </a:lnTo>
                <a:lnTo>
                  <a:pt x="234695" y="7620"/>
                </a:lnTo>
                <a:lnTo>
                  <a:pt x="258611" y="7620"/>
                </a:lnTo>
                <a:lnTo>
                  <a:pt x="234695" y="99060"/>
                </a:lnTo>
                <a:lnTo>
                  <a:pt x="231647" y="105156"/>
                </a:lnTo>
                <a:lnTo>
                  <a:pt x="225552" y="108204"/>
                </a:lnTo>
                <a:close/>
              </a:path>
              <a:path w="260985" h="260985">
                <a:moveTo>
                  <a:pt x="226871" y="32821"/>
                </a:moveTo>
                <a:lnTo>
                  <a:pt x="231647" y="13716"/>
                </a:lnTo>
                <a:lnTo>
                  <a:pt x="246888" y="27432"/>
                </a:lnTo>
                <a:lnTo>
                  <a:pt x="226871" y="32821"/>
                </a:lnTo>
                <a:close/>
              </a:path>
              <a:path w="260985" h="260985">
                <a:moveTo>
                  <a:pt x="221422" y="54616"/>
                </a:moveTo>
                <a:lnTo>
                  <a:pt x="226871" y="32821"/>
                </a:lnTo>
                <a:lnTo>
                  <a:pt x="246888" y="27432"/>
                </a:lnTo>
                <a:lnTo>
                  <a:pt x="231647" y="13716"/>
                </a:lnTo>
                <a:lnTo>
                  <a:pt x="240791" y="13716"/>
                </a:lnTo>
                <a:lnTo>
                  <a:pt x="251459" y="24384"/>
                </a:lnTo>
                <a:lnTo>
                  <a:pt x="221422" y="54616"/>
                </a:lnTo>
                <a:close/>
              </a:path>
              <a:path w="260985" h="260985">
                <a:moveTo>
                  <a:pt x="16764" y="260604"/>
                </a:moveTo>
                <a:lnTo>
                  <a:pt x="0" y="243840"/>
                </a:lnTo>
                <a:lnTo>
                  <a:pt x="203371" y="39148"/>
                </a:lnTo>
                <a:lnTo>
                  <a:pt x="226871" y="32821"/>
                </a:lnTo>
                <a:lnTo>
                  <a:pt x="221422" y="54616"/>
                </a:lnTo>
                <a:lnTo>
                  <a:pt x="16764" y="260604"/>
                </a:lnTo>
                <a:close/>
              </a:path>
            </a:pathLst>
          </a:custGeom>
          <a:solidFill>
            <a:srgbClr val="F4E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7178" y="6800886"/>
            <a:ext cx="229235" cy="182885"/>
          </a:xfrm>
          <a:prstGeom prst="rect">
            <a:avLst/>
          </a:prstGeom>
        </p:spPr>
        <p:txBody>
          <a:bodyPr vert="horz" wrap="square" lIns="0" tIns="8253" rIns="0" bIns="0" rtlCol="0">
            <a:spAutoFit/>
          </a:bodyPr>
          <a:lstStyle/>
          <a:p>
            <a:pPr marL="38091">
              <a:spcBef>
                <a:spcPts val="65"/>
              </a:spcBef>
            </a:pPr>
            <a:fld id="{81D60167-4931-47E6-BA6A-407CBD079E47}" type="slidenum">
              <a:rPr sz="1100" dirty="0">
                <a:solidFill>
                  <a:srgbClr val="B13F9A"/>
                </a:solidFill>
                <a:latin typeface="Trebuchet MS"/>
                <a:cs typeface="Trebuchet MS"/>
              </a:rPr>
              <a:pPr marL="38091">
                <a:spcBef>
                  <a:spcPts val="65"/>
                </a:spcBef>
              </a:pPr>
              <a:t>19</a:t>
            </a:fld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8865" y="1638302"/>
            <a:ext cx="593090" cy="364490"/>
            <a:chOff x="1578863" y="1638300"/>
            <a:chExt cx="593090" cy="364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8863" y="1638300"/>
              <a:ext cx="268224" cy="3642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3851" y="1638300"/>
              <a:ext cx="307848" cy="35813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716" y="1640841"/>
            <a:ext cx="271271" cy="355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6740" y="1641348"/>
            <a:ext cx="233173" cy="3550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09800" y="1641348"/>
            <a:ext cx="260603" cy="3550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301" y="1642872"/>
            <a:ext cx="225552" cy="35356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58467" y="1642872"/>
            <a:ext cx="64008" cy="3535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6794" y="1642872"/>
            <a:ext cx="64008" cy="35356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636330" y="1712122"/>
            <a:ext cx="664846" cy="360045"/>
            <a:chOff x="2663951" y="1642872"/>
            <a:chExt cx="664845" cy="360045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3951" y="1642872"/>
              <a:ext cx="262128" cy="3596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68751" y="1642872"/>
              <a:ext cx="359664" cy="358139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973579" y="1746506"/>
            <a:ext cx="85725" cy="129539"/>
          </a:xfrm>
          <a:custGeom>
            <a:avLst/>
            <a:gdLst/>
            <a:ahLst/>
            <a:cxnLst/>
            <a:rect l="l" t="t" r="r" b="b"/>
            <a:pathLst>
              <a:path w="85725" h="129539">
                <a:moveTo>
                  <a:pt x="42672" y="0"/>
                </a:moveTo>
                <a:lnTo>
                  <a:pt x="0" y="129539"/>
                </a:lnTo>
                <a:lnTo>
                  <a:pt x="85344" y="129539"/>
                </a:lnTo>
                <a:lnTo>
                  <a:pt x="4267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69902" y="1693832"/>
            <a:ext cx="138874" cy="24860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6842" y="1693830"/>
            <a:ext cx="111442" cy="12058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18343" y="1693830"/>
            <a:ext cx="106871" cy="105346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2636330" y="1642874"/>
            <a:ext cx="664846" cy="360045"/>
          </a:xfrm>
          <a:custGeom>
            <a:avLst/>
            <a:gdLst/>
            <a:ahLst/>
            <a:cxnLst/>
            <a:rect l="l" t="t" r="r" b="b"/>
            <a:pathLst>
              <a:path w="664845" h="360044">
                <a:moveTo>
                  <a:pt x="374904" y="0"/>
                </a:moveTo>
                <a:lnTo>
                  <a:pt x="408431" y="0"/>
                </a:lnTo>
                <a:lnTo>
                  <a:pt x="484631" y="237744"/>
                </a:lnTo>
                <a:lnTo>
                  <a:pt x="559308" y="0"/>
                </a:lnTo>
                <a:lnTo>
                  <a:pt x="591312" y="0"/>
                </a:lnTo>
                <a:lnTo>
                  <a:pt x="664463" y="353568"/>
                </a:lnTo>
                <a:lnTo>
                  <a:pt x="603504" y="353568"/>
                </a:lnTo>
                <a:lnTo>
                  <a:pt x="566927" y="163068"/>
                </a:lnTo>
                <a:lnTo>
                  <a:pt x="495300" y="358139"/>
                </a:lnTo>
                <a:lnTo>
                  <a:pt x="472439" y="358139"/>
                </a:lnTo>
                <a:lnTo>
                  <a:pt x="402335" y="163068"/>
                </a:lnTo>
                <a:lnTo>
                  <a:pt x="364235" y="353568"/>
                </a:lnTo>
                <a:lnTo>
                  <a:pt x="303275" y="353568"/>
                </a:lnTo>
                <a:lnTo>
                  <a:pt x="374904" y="0"/>
                </a:lnTo>
                <a:close/>
              </a:path>
              <a:path w="664845" h="360044">
                <a:moveTo>
                  <a:pt x="0" y="0"/>
                </a:moveTo>
                <a:lnTo>
                  <a:pt x="62483" y="0"/>
                </a:lnTo>
                <a:lnTo>
                  <a:pt x="62483" y="239268"/>
                </a:lnTo>
                <a:lnTo>
                  <a:pt x="63603" y="253269"/>
                </a:lnTo>
                <a:lnTo>
                  <a:pt x="89011" y="292989"/>
                </a:lnTo>
                <a:lnTo>
                  <a:pt x="128016" y="303275"/>
                </a:lnTo>
                <a:lnTo>
                  <a:pt x="143398" y="302156"/>
                </a:lnTo>
                <a:lnTo>
                  <a:pt x="179831" y="286512"/>
                </a:lnTo>
                <a:lnTo>
                  <a:pt x="198477" y="252650"/>
                </a:lnTo>
                <a:lnTo>
                  <a:pt x="199643" y="237744"/>
                </a:lnTo>
                <a:lnTo>
                  <a:pt x="199643" y="0"/>
                </a:lnTo>
                <a:lnTo>
                  <a:pt x="262127" y="0"/>
                </a:lnTo>
                <a:lnTo>
                  <a:pt x="262127" y="242316"/>
                </a:lnTo>
                <a:lnTo>
                  <a:pt x="259841" y="268295"/>
                </a:lnTo>
                <a:lnTo>
                  <a:pt x="241553" y="311110"/>
                </a:lnTo>
                <a:lnTo>
                  <a:pt x="205811" y="341661"/>
                </a:lnTo>
                <a:lnTo>
                  <a:pt x="157186" y="357663"/>
                </a:lnTo>
                <a:lnTo>
                  <a:pt x="128016" y="359663"/>
                </a:lnTo>
                <a:lnTo>
                  <a:pt x="98893" y="357687"/>
                </a:lnTo>
                <a:lnTo>
                  <a:pt x="51506" y="342304"/>
                </a:lnTo>
                <a:lnTo>
                  <a:pt x="18645" y="312610"/>
                </a:lnTo>
                <a:lnTo>
                  <a:pt x="2024" y="269176"/>
                </a:lnTo>
                <a:lnTo>
                  <a:pt x="0" y="242316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26793" y="1642872"/>
            <a:ext cx="64136" cy="353695"/>
          </a:xfrm>
          <a:custGeom>
            <a:avLst/>
            <a:gdLst/>
            <a:ahLst/>
            <a:cxnLst/>
            <a:rect l="l" t="t" r="r" b="b"/>
            <a:pathLst>
              <a:path w="64135" h="353694">
                <a:moveTo>
                  <a:pt x="0" y="0"/>
                </a:moveTo>
                <a:lnTo>
                  <a:pt x="64008" y="0"/>
                </a:lnTo>
                <a:lnTo>
                  <a:pt x="64008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8467" y="1642872"/>
            <a:ext cx="64136" cy="353695"/>
          </a:xfrm>
          <a:custGeom>
            <a:avLst/>
            <a:gdLst/>
            <a:ahLst/>
            <a:cxnLst/>
            <a:rect l="l" t="t" r="r" b="b"/>
            <a:pathLst>
              <a:path w="64134" h="353694">
                <a:moveTo>
                  <a:pt x="0" y="0"/>
                </a:moveTo>
                <a:lnTo>
                  <a:pt x="64008" y="0"/>
                </a:lnTo>
                <a:lnTo>
                  <a:pt x="64008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6300" y="1642872"/>
            <a:ext cx="226060" cy="353695"/>
          </a:xfrm>
          <a:custGeom>
            <a:avLst/>
            <a:gdLst/>
            <a:ahLst/>
            <a:cxnLst/>
            <a:rect l="l" t="t" r="r" b="b"/>
            <a:pathLst>
              <a:path w="226059" h="353694">
                <a:moveTo>
                  <a:pt x="0" y="0"/>
                </a:moveTo>
                <a:lnTo>
                  <a:pt x="225552" y="0"/>
                </a:lnTo>
                <a:lnTo>
                  <a:pt x="225552" y="56388"/>
                </a:lnTo>
                <a:lnTo>
                  <a:pt x="62483" y="56388"/>
                </a:lnTo>
                <a:lnTo>
                  <a:pt x="62483" y="138684"/>
                </a:lnTo>
                <a:lnTo>
                  <a:pt x="178308" y="138684"/>
                </a:lnTo>
                <a:lnTo>
                  <a:pt x="178308" y="192024"/>
                </a:lnTo>
                <a:lnTo>
                  <a:pt x="62483" y="192024"/>
                </a:lnTo>
                <a:lnTo>
                  <a:pt x="62483" y="297180"/>
                </a:lnTo>
                <a:lnTo>
                  <a:pt x="222504" y="297180"/>
                </a:lnTo>
                <a:lnTo>
                  <a:pt x="222504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09803" y="1639825"/>
            <a:ext cx="260985" cy="356870"/>
          </a:xfrm>
          <a:custGeom>
            <a:avLst/>
            <a:gdLst/>
            <a:ahLst/>
            <a:cxnLst/>
            <a:rect l="l" t="t" r="r" b="b"/>
            <a:pathLst>
              <a:path w="260985" h="356869">
                <a:moveTo>
                  <a:pt x="94487" y="0"/>
                </a:moveTo>
                <a:lnTo>
                  <a:pt x="162877" y="11429"/>
                </a:lnTo>
                <a:lnTo>
                  <a:pt x="216408" y="45719"/>
                </a:lnTo>
                <a:lnTo>
                  <a:pt x="249936" y="98488"/>
                </a:lnTo>
                <a:lnTo>
                  <a:pt x="260603" y="166115"/>
                </a:lnTo>
                <a:lnTo>
                  <a:pt x="256871" y="216496"/>
                </a:lnTo>
                <a:lnTo>
                  <a:pt x="245675" y="259199"/>
                </a:lnTo>
                <a:lnTo>
                  <a:pt x="227013" y="294198"/>
                </a:lnTo>
                <a:lnTo>
                  <a:pt x="167297" y="340976"/>
                </a:lnTo>
                <a:lnTo>
                  <a:pt x="126243" y="352701"/>
                </a:lnTo>
                <a:lnTo>
                  <a:pt x="77723" y="356615"/>
                </a:lnTo>
                <a:lnTo>
                  <a:pt x="0" y="356615"/>
                </a:lnTo>
                <a:lnTo>
                  <a:pt x="0" y="3047"/>
                </a:lnTo>
                <a:lnTo>
                  <a:pt x="33408" y="1928"/>
                </a:lnTo>
                <a:lnTo>
                  <a:pt x="60388" y="952"/>
                </a:lnTo>
                <a:lnTo>
                  <a:pt x="80795" y="261"/>
                </a:lnTo>
                <a:lnTo>
                  <a:pt x="94487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6741" y="1639825"/>
            <a:ext cx="233679" cy="356870"/>
          </a:xfrm>
          <a:custGeom>
            <a:avLst/>
            <a:gdLst/>
            <a:ahLst/>
            <a:cxnLst/>
            <a:rect l="l" t="t" r="r" b="b"/>
            <a:pathLst>
              <a:path w="233680" h="356869">
                <a:moveTo>
                  <a:pt x="73152" y="0"/>
                </a:moveTo>
                <a:lnTo>
                  <a:pt x="111704" y="1690"/>
                </a:lnTo>
                <a:lnTo>
                  <a:pt x="172807" y="14787"/>
                </a:lnTo>
                <a:lnTo>
                  <a:pt x="211955" y="41100"/>
                </a:lnTo>
                <a:lnTo>
                  <a:pt x="230862" y="81200"/>
                </a:lnTo>
                <a:lnTo>
                  <a:pt x="233172" y="106679"/>
                </a:lnTo>
                <a:lnTo>
                  <a:pt x="227490" y="150376"/>
                </a:lnTo>
                <a:lnTo>
                  <a:pt x="210397" y="184489"/>
                </a:lnTo>
                <a:lnTo>
                  <a:pt x="181819" y="208946"/>
                </a:lnTo>
                <a:lnTo>
                  <a:pt x="141683" y="223674"/>
                </a:lnTo>
                <a:lnTo>
                  <a:pt x="89916" y="228599"/>
                </a:lnTo>
                <a:lnTo>
                  <a:pt x="84772" y="228361"/>
                </a:lnTo>
                <a:lnTo>
                  <a:pt x="78486" y="227837"/>
                </a:lnTo>
                <a:lnTo>
                  <a:pt x="71056" y="227314"/>
                </a:lnTo>
                <a:lnTo>
                  <a:pt x="62483" y="227075"/>
                </a:lnTo>
                <a:lnTo>
                  <a:pt x="62483" y="356615"/>
                </a:lnTo>
                <a:lnTo>
                  <a:pt x="0" y="356615"/>
                </a:lnTo>
                <a:lnTo>
                  <a:pt x="0" y="3047"/>
                </a:lnTo>
                <a:lnTo>
                  <a:pt x="27717" y="1928"/>
                </a:lnTo>
                <a:lnTo>
                  <a:pt x="49149" y="952"/>
                </a:lnTo>
                <a:lnTo>
                  <a:pt x="64293" y="261"/>
                </a:lnTo>
                <a:lnTo>
                  <a:pt x="7315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6717" y="1639825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80" h="356869">
                <a:moveTo>
                  <a:pt x="97535" y="0"/>
                </a:moveTo>
                <a:lnTo>
                  <a:pt x="156424" y="6334"/>
                </a:lnTo>
                <a:lnTo>
                  <a:pt x="198310" y="25526"/>
                </a:lnTo>
                <a:lnTo>
                  <a:pt x="223337" y="57864"/>
                </a:lnTo>
                <a:lnTo>
                  <a:pt x="231647" y="103631"/>
                </a:lnTo>
                <a:lnTo>
                  <a:pt x="230505" y="119086"/>
                </a:lnTo>
                <a:lnTo>
                  <a:pt x="213360" y="160019"/>
                </a:lnTo>
                <a:lnTo>
                  <a:pt x="180141" y="190880"/>
                </a:lnTo>
                <a:lnTo>
                  <a:pt x="166115" y="196595"/>
                </a:lnTo>
                <a:lnTo>
                  <a:pt x="271271" y="356615"/>
                </a:lnTo>
                <a:lnTo>
                  <a:pt x="198119" y="356615"/>
                </a:lnTo>
                <a:lnTo>
                  <a:pt x="103631" y="210311"/>
                </a:lnTo>
                <a:lnTo>
                  <a:pt x="96154" y="210288"/>
                </a:lnTo>
                <a:lnTo>
                  <a:pt x="87248" y="210121"/>
                </a:lnTo>
                <a:lnTo>
                  <a:pt x="76628" y="209669"/>
                </a:lnTo>
                <a:lnTo>
                  <a:pt x="64008" y="208787"/>
                </a:lnTo>
                <a:lnTo>
                  <a:pt x="64008" y="356615"/>
                </a:lnTo>
                <a:lnTo>
                  <a:pt x="0" y="356615"/>
                </a:lnTo>
                <a:lnTo>
                  <a:pt x="0" y="3047"/>
                </a:lnTo>
                <a:lnTo>
                  <a:pt x="4262" y="3024"/>
                </a:lnTo>
                <a:lnTo>
                  <a:pt x="12382" y="2857"/>
                </a:lnTo>
                <a:lnTo>
                  <a:pt x="24217" y="2405"/>
                </a:lnTo>
                <a:lnTo>
                  <a:pt x="39623" y="1523"/>
                </a:lnTo>
                <a:lnTo>
                  <a:pt x="56816" y="642"/>
                </a:lnTo>
                <a:lnTo>
                  <a:pt x="72008" y="190"/>
                </a:lnTo>
                <a:lnTo>
                  <a:pt x="85486" y="23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8865" y="1636776"/>
            <a:ext cx="593090" cy="365760"/>
          </a:xfrm>
          <a:custGeom>
            <a:avLst/>
            <a:gdLst/>
            <a:ahLst/>
            <a:cxnLst/>
            <a:rect l="l" t="t" r="r" b="b"/>
            <a:pathLst>
              <a:path w="593089" h="365760">
                <a:moveTo>
                  <a:pt x="423671" y="1523"/>
                </a:moveTo>
                <a:lnTo>
                  <a:pt x="451103" y="1523"/>
                </a:lnTo>
                <a:lnTo>
                  <a:pt x="592835" y="359663"/>
                </a:lnTo>
                <a:lnTo>
                  <a:pt x="524255" y="359663"/>
                </a:lnTo>
                <a:lnTo>
                  <a:pt x="498347" y="288035"/>
                </a:lnTo>
                <a:lnTo>
                  <a:pt x="377951" y="288035"/>
                </a:lnTo>
                <a:lnTo>
                  <a:pt x="352043" y="359663"/>
                </a:lnTo>
                <a:lnTo>
                  <a:pt x="283463" y="359663"/>
                </a:lnTo>
                <a:lnTo>
                  <a:pt x="423671" y="1523"/>
                </a:lnTo>
                <a:close/>
              </a:path>
              <a:path w="593089" h="365760">
                <a:moveTo>
                  <a:pt x="161543" y="0"/>
                </a:moveTo>
                <a:lnTo>
                  <a:pt x="190071" y="1452"/>
                </a:lnTo>
                <a:lnTo>
                  <a:pt x="216026" y="5905"/>
                </a:lnTo>
                <a:lnTo>
                  <a:pt x="239125" y="13501"/>
                </a:lnTo>
                <a:lnTo>
                  <a:pt x="259079" y="24383"/>
                </a:lnTo>
                <a:lnTo>
                  <a:pt x="233171" y="76199"/>
                </a:lnTo>
                <a:lnTo>
                  <a:pt x="220527" y="67317"/>
                </a:lnTo>
                <a:lnTo>
                  <a:pt x="205168" y="61150"/>
                </a:lnTo>
                <a:lnTo>
                  <a:pt x="186666" y="57554"/>
                </a:lnTo>
                <a:lnTo>
                  <a:pt x="164591" y="56387"/>
                </a:lnTo>
                <a:lnTo>
                  <a:pt x="143756" y="58673"/>
                </a:lnTo>
                <a:lnTo>
                  <a:pt x="107799" y="76961"/>
                </a:lnTo>
                <a:lnTo>
                  <a:pt x="80081" y="112633"/>
                </a:lnTo>
                <a:lnTo>
                  <a:pt x="65746" y="159400"/>
                </a:lnTo>
                <a:lnTo>
                  <a:pt x="64007" y="185927"/>
                </a:lnTo>
                <a:lnTo>
                  <a:pt x="65698" y="213050"/>
                </a:lnTo>
                <a:lnTo>
                  <a:pt x="78795" y="258151"/>
                </a:lnTo>
                <a:lnTo>
                  <a:pt x="104513" y="290726"/>
                </a:lnTo>
                <a:lnTo>
                  <a:pt x="139422" y="307347"/>
                </a:lnTo>
                <a:lnTo>
                  <a:pt x="160019" y="309371"/>
                </a:lnTo>
                <a:lnTo>
                  <a:pt x="183761" y="307109"/>
                </a:lnTo>
                <a:lnTo>
                  <a:pt x="204787" y="300418"/>
                </a:lnTo>
                <a:lnTo>
                  <a:pt x="223242" y="289440"/>
                </a:lnTo>
                <a:lnTo>
                  <a:pt x="239267" y="274320"/>
                </a:lnTo>
                <a:lnTo>
                  <a:pt x="268223" y="324611"/>
                </a:lnTo>
                <a:lnTo>
                  <a:pt x="246530" y="342614"/>
                </a:lnTo>
                <a:lnTo>
                  <a:pt x="220408" y="355472"/>
                </a:lnTo>
                <a:lnTo>
                  <a:pt x="189999" y="363188"/>
                </a:lnTo>
                <a:lnTo>
                  <a:pt x="155447" y="365759"/>
                </a:lnTo>
                <a:lnTo>
                  <a:pt x="120657" y="362640"/>
                </a:lnTo>
                <a:lnTo>
                  <a:pt x="63079" y="338113"/>
                </a:lnTo>
                <a:lnTo>
                  <a:pt x="23145" y="289845"/>
                </a:lnTo>
                <a:lnTo>
                  <a:pt x="2571" y="223551"/>
                </a:lnTo>
                <a:lnTo>
                  <a:pt x="0" y="184403"/>
                </a:lnTo>
                <a:lnTo>
                  <a:pt x="2833" y="146351"/>
                </a:lnTo>
                <a:lnTo>
                  <a:pt x="25074" y="81105"/>
                </a:lnTo>
                <a:lnTo>
                  <a:pt x="68746" y="30218"/>
                </a:lnTo>
                <a:lnTo>
                  <a:pt x="127563" y="3405"/>
                </a:lnTo>
                <a:lnTo>
                  <a:pt x="16154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2722" y="2727450"/>
            <a:ext cx="3940175" cy="629016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291397" indent="-279336">
              <a:spcBef>
                <a:spcPts val="105"/>
              </a:spcBef>
              <a:buClr>
                <a:srgbClr val="B13F9A"/>
              </a:buClr>
              <a:buSzPct val="72727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z="2000" spc="-4" dirty="0">
                <a:latin typeface="Trebuchet MS"/>
                <a:cs typeface="Trebuchet MS"/>
              </a:rPr>
              <a:t>15-50 </a:t>
            </a:r>
            <a:r>
              <a:rPr sz="2000" dirty="0">
                <a:latin typeface="Trebuchet MS"/>
                <a:cs typeface="Trebuchet MS"/>
              </a:rPr>
              <a:t>mL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4" dirty="0">
                <a:latin typeface="Trebuchet MS"/>
                <a:cs typeface="Trebuchet MS"/>
              </a:rPr>
              <a:t>of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4" dirty="0">
                <a:latin typeface="Trebuchet MS"/>
                <a:cs typeface="Trebuchet MS"/>
              </a:rPr>
              <a:t>an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ultrafiltrate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4" dirty="0">
                <a:latin typeface="Trebuchet MS"/>
                <a:cs typeface="Trebuchet MS"/>
              </a:rPr>
              <a:t>of</a:t>
            </a:r>
            <a:r>
              <a:rPr sz="2000" spc="4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plasma.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12721" y="3704274"/>
            <a:ext cx="4394836" cy="1243927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91397" marR="5080" indent="-279336">
              <a:lnSpc>
                <a:spcPct val="100299"/>
              </a:lnSpc>
              <a:spcBef>
                <a:spcPts val="100"/>
              </a:spcBef>
              <a:buClr>
                <a:srgbClr val="B13F9A"/>
              </a:buClr>
              <a:buSzPct val="72727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z="2000" spc="-4" dirty="0">
                <a:latin typeface="Trebuchet MS"/>
                <a:cs typeface="Trebuchet MS"/>
              </a:rPr>
              <a:t>The </a:t>
            </a:r>
            <a:r>
              <a:rPr sz="2000" dirty="0">
                <a:latin typeface="Trebuchet MS"/>
                <a:cs typeface="Trebuchet MS"/>
              </a:rPr>
              <a:t>pericardium </a:t>
            </a:r>
            <a:r>
              <a:rPr sz="2000" spc="-4" dirty="0">
                <a:latin typeface="Trebuchet MS"/>
                <a:cs typeface="Trebuchet MS"/>
              </a:rPr>
              <a:t>is </a:t>
            </a:r>
            <a:r>
              <a:rPr sz="2000" dirty="0">
                <a:latin typeface="Trebuchet MS"/>
                <a:cs typeface="Trebuchet MS"/>
              </a:rPr>
              <a:t>a fibroelastic</a:t>
            </a:r>
            <a:r>
              <a:rPr sz="2000" dirty="0">
                <a:latin typeface="Trebuchet MS"/>
                <a:cs typeface="Trebuchet MS"/>
              </a:rPr>
              <a:t> sac made </a:t>
            </a:r>
            <a:r>
              <a:rPr sz="2000" spc="4" dirty="0">
                <a:latin typeface="Trebuchet MS"/>
                <a:cs typeface="Trebuchet MS"/>
              </a:rPr>
              <a:t> </a:t>
            </a:r>
            <a:r>
              <a:rPr sz="2000" spc="-4" dirty="0">
                <a:latin typeface="Trebuchet MS"/>
                <a:cs typeface="Trebuchet MS"/>
              </a:rPr>
              <a:t>up of </a:t>
            </a:r>
            <a:r>
              <a:rPr sz="2000" dirty="0">
                <a:latin typeface="Trebuchet MS"/>
                <a:cs typeface="Trebuchet MS"/>
              </a:rPr>
              <a:t>visceral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4" dirty="0">
                <a:latin typeface="Trebuchet MS"/>
                <a:cs typeface="Trebuchet MS"/>
              </a:rPr>
              <a:t>and </a:t>
            </a:r>
            <a:r>
              <a:rPr sz="2000" dirty="0">
                <a:latin typeface="Trebuchet MS"/>
                <a:cs typeface="Trebuchet MS"/>
              </a:rPr>
              <a:t>parietal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layers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separated </a:t>
            </a:r>
            <a:r>
              <a:rPr sz="2000" spc="-484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by</a:t>
            </a:r>
            <a:r>
              <a:rPr sz="2000" spc="-14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space,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4" dirty="0">
                <a:latin typeface="Trebuchet MS"/>
                <a:cs typeface="Trebuchet MS"/>
              </a:rPr>
              <a:t>the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pericardial</a:t>
            </a:r>
            <a:r>
              <a:rPr sz="2000" spc="-30" dirty="0">
                <a:latin typeface="Trebuchet MS"/>
                <a:cs typeface="Trebuchet MS"/>
              </a:rPr>
              <a:t> cavity.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53000" y="4021979"/>
            <a:ext cx="4610100" cy="3721607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sldNum" sz="quarter" idx="11"/>
          </p:nvPr>
        </p:nvSpPr>
        <p:spPr>
          <a:xfrm>
            <a:off x="7333447" y="6731219"/>
            <a:ext cx="229235" cy="195758"/>
          </a:xfrm>
          <a:prstGeom prst="rect">
            <a:avLst/>
          </a:prstGeom>
        </p:spPr>
        <p:txBody>
          <a:bodyPr vert="horz" wrap="square" lIns="0" tIns="3808" rIns="0" bIns="0" rtlCol="0">
            <a:spAutoFit/>
          </a:bodyPr>
          <a:lstStyle/>
          <a:p>
            <a:pPr marL="114273">
              <a:spcBef>
                <a:spcPts val="30"/>
              </a:spcBef>
            </a:pPr>
            <a:fld id="{81D60167-4931-47E6-BA6A-407CBD079E47}" type="slidenum">
              <a:rPr dirty="0"/>
              <a:pPr marL="114273">
                <a:spcBef>
                  <a:spcPts val="30"/>
                </a:spcBef>
              </a:pPr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9976" y="1638302"/>
            <a:ext cx="609600" cy="364490"/>
            <a:chOff x="569976" y="1638300"/>
            <a:chExt cx="609600" cy="364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976" y="1638300"/>
              <a:ext cx="268223" cy="3642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727" y="1639316"/>
              <a:ext cx="307847" cy="36322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8383" y="1639316"/>
            <a:ext cx="213360" cy="3632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42032" y="1638302"/>
            <a:ext cx="268224" cy="36423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027676" y="1638302"/>
            <a:ext cx="593090" cy="364490"/>
            <a:chOff x="5027676" y="1638300"/>
            <a:chExt cx="593090" cy="36449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7676" y="1638300"/>
              <a:ext cx="268223" cy="3642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2664" y="1638300"/>
              <a:ext cx="307848" cy="35813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36666" y="1639316"/>
            <a:ext cx="213359" cy="36322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19885" y="1640841"/>
            <a:ext cx="271271" cy="3556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05529" y="1640841"/>
            <a:ext cx="271272" cy="3556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58611" y="1640841"/>
            <a:ext cx="271271" cy="3556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35553" y="1641348"/>
            <a:ext cx="233173" cy="35509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60364" y="1641348"/>
            <a:ext cx="260603" cy="35509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35963" y="1642872"/>
            <a:ext cx="256032" cy="35814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86129" y="1642872"/>
            <a:ext cx="292608" cy="35356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21638" y="1642872"/>
            <a:ext cx="64007" cy="353568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2828545" y="1642872"/>
            <a:ext cx="1003300" cy="358140"/>
            <a:chOff x="2828543" y="1642872"/>
            <a:chExt cx="1003300" cy="358140"/>
          </a:xfrm>
        </p:grpSpPr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28543" y="1642872"/>
              <a:ext cx="292608" cy="3535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62299" y="1642872"/>
              <a:ext cx="64008" cy="3535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64407" y="1642872"/>
              <a:ext cx="304800" cy="3581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05783" y="1642872"/>
              <a:ext cx="225551" cy="353568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325111" y="1642872"/>
            <a:ext cx="225552" cy="35356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907279" y="1642872"/>
            <a:ext cx="64007" cy="353568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6277355" y="1642872"/>
            <a:ext cx="502920" cy="353695"/>
            <a:chOff x="6277355" y="1642872"/>
            <a:chExt cx="502920" cy="353695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77355" y="1642872"/>
              <a:ext cx="64008" cy="35356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82511" y="1642872"/>
              <a:ext cx="292607" cy="3535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16267" y="1642872"/>
              <a:ext cx="64008" cy="353568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5422394" y="1746506"/>
            <a:ext cx="85725" cy="129539"/>
          </a:xfrm>
          <a:custGeom>
            <a:avLst/>
            <a:gdLst/>
            <a:ahLst/>
            <a:cxnLst/>
            <a:rect l="l" t="t" r="r" b="b"/>
            <a:pathLst>
              <a:path w="85725" h="129539">
                <a:moveTo>
                  <a:pt x="42671" y="0"/>
                </a:moveTo>
                <a:lnTo>
                  <a:pt x="0" y="129540"/>
                </a:lnTo>
                <a:lnTo>
                  <a:pt x="85343" y="129540"/>
                </a:lnTo>
                <a:lnTo>
                  <a:pt x="4267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020468" y="1693832"/>
            <a:ext cx="138874" cy="24860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095656" y="1693830"/>
            <a:ext cx="111442" cy="12058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720239" y="1693830"/>
            <a:ext cx="106871" cy="10534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667155" y="1693830"/>
            <a:ext cx="106871" cy="10534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181512" y="1693830"/>
            <a:ext cx="106871" cy="105346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935736" y="1691639"/>
            <a:ext cx="178435" cy="254635"/>
          </a:xfrm>
          <a:custGeom>
            <a:avLst/>
            <a:gdLst/>
            <a:ahLst/>
            <a:cxnLst/>
            <a:rect l="l" t="t" r="r" b="b"/>
            <a:pathLst>
              <a:path w="178434" h="254635">
                <a:moveTo>
                  <a:pt x="86868" y="0"/>
                </a:moveTo>
                <a:lnTo>
                  <a:pt x="35433" y="19931"/>
                </a:lnTo>
                <a:lnTo>
                  <a:pt x="12858" y="52744"/>
                </a:lnTo>
                <a:lnTo>
                  <a:pt x="1428" y="97845"/>
                </a:lnTo>
                <a:lnTo>
                  <a:pt x="0" y="124967"/>
                </a:lnTo>
                <a:lnTo>
                  <a:pt x="1404" y="154114"/>
                </a:lnTo>
                <a:lnTo>
                  <a:pt x="12215" y="202120"/>
                </a:lnTo>
                <a:lnTo>
                  <a:pt x="33004" y="235862"/>
                </a:lnTo>
                <a:lnTo>
                  <a:pt x="82295" y="254508"/>
                </a:lnTo>
                <a:lnTo>
                  <a:pt x="104632" y="252483"/>
                </a:lnTo>
                <a:lnTo>
                  <a:pt x="140160" y="235862"/>
                </a:lnTo>
                <a:lnTo>
                  <a:pt x="164806" y="202977"/>
                </a:lnTo>
                <a:lnTo>
                  <a:pt x="176855" y="154971"/>
                </a:lnTo>
                <a:lnTo>
                  <a:pt x="178308" y="124967"/>
                </a:lnTo>
                <a:lnTo>
                  <a:pt x="172593" y="70723"/>
                </a:lnTo>
                <a:lnTo>
                  <a:pt x="155448" y="31622"/>
                </a:lnTo>
                <a:lnTo>
                  <a:pt x="126873" y="7953"/>
                </a:lnTo>
                <a:lnTo>
                  <a:pt x="8686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77355" y="1642872"/>
            <a:ext cx="502920" cy="353695"/>
          </a:xfrm>
          <a:custGeom>
            <a:avLst/>
            <a:gdLst/>
            <a:ahLst/>
            <a:cxnLst/>
            <a:rect l="l" t="t" r="r" b="b"/>
            <a:pathLst>
              <a:path w="502920" h="353694">
                <a:moveTo>
                  <a:pt x="438912" y="0"/>
                </a:moveTo>
                <a:lnTo>
                  <a:pt x="502920" y="0"/>
                </a:lnTo>
                <a:lnTo>
                  <a:pt x="502920" y="353568"/>
                </a:lnTo>
                <a:lnTo>
                  <a:pt x="438912" y="353568"/>
                </a:lnTo>
                <a:lnTo>
                  <a:pt x="438912" y="0"/>
                </a:lnTo>
                <a:close/>
              </a:path>
              <a:path w="502920" h="353694">
                <a:moveTo>
                  <a:pt x="105156" y="0"/>
                </a:moveTo>
                <a:lnTo>
                  <a:pt x="397764" y="0"/>
                </a:lnTo>
                <a:lnTo>
                  <a:pt x="397764" y="56387"/>
                </a:lnTo>
                <a:lnTo>
                  <a:pt x="280416" y="56387"/>
                </a:lnTo>
                <a:lnTo>
                  <a:pt x="280416" y="353568"/>
                </a:lnTo>
                <a:lnTo>
                  <a:pt x="217932" y="353568"/>
                </a:lnTo>
                <a:lnTo>
                  <a:pt x="217932" y="56387"/>
                </a:lnTo>
                <a:lnTo>
                  <a:pt x="105156" y="56387"/>
                </a:lnTo>
                <a:lnTo>
                  <a:pt x="105156" y="0"/>
                </a:lnTo>
                <a:close/>
              </a:path>
              <a:path w="502920" h="353694">
                <a:moveTo>
                  <a:pt x="0" y="0"/>
                </a:moveTo>
                <a:lnTo>
                  <a:pt x="64008" y="0"/>
                </a:lnTo>
                <a:lnTo>
                  <a:pt x="64008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07281" y="1642872"/>
            <a:ext cx="64136" cy="353695"/>
          </a:xfrm>
          <a:custGeom>
            <a:avLst/>
            <a:gdLst/>
            <a:ahLst/>
            <a:cxnLst/>
            <a:rect l="l" t="t" r="r" b="b"/>
            <a:pathLst>
              <a:path w="64135" h="353694">
                <a:moveTo>
                  <a:pt x="0" y="0"/>
                </a:moveTo>
                <a:lnTo>
                  <a:pt x="64007" y="0"/>
                </a:lnTo>
                <a:lnTo>
                  <a:pt x="64007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25111" y="1642872"/>
            <a:ext cx="226060" cy="353695"/>
          </a:xfrm>
          <a:custGeom>
            <a:avLst/>
            <a:gdLst/>
            <a:ahLst/>
            <a:cxnLst/>
            <a:rect l="l" t="t" r="r" b="b"/>
            <a:pathLst>
              <a:path w="226060" h="353694">
                <a:moveTo>
                  <a:pt x="0" y="0"/>
                </a:moveTo>
                <a:lnTo>
                  <a:pt x="225552" y="0"/>
                </a:lnTo>
                <a:lnTo>
                  <a:pt x="225552" y="56387"/>
                </a:lnTo>
                <a:lnTo>
                  <a:pt x="62484" y="56387"/>
                </a:lnTo>
                <a:lnTo>
                  <a:pt x="62484" y="138683"/>
                </a:lnTo>
                <a:lnTo>
                  <a:pt x="178308" y="138683"/>
                </a:lnTo>
                <a:lnTo>
                  <a:pt x="178308" y="192024"/>
                </a:lnTo>
                <a:lnTo>
                  <a:pt x="62484" y="192024"/>
                </a:lnTo>
                <a:lnTo>
                  <a:pt x="62484" y="297179"/>
                </a:lnTo>
                <a:lnTo>
                  <a:pt x="222504" y="297179"/>
                </a:lnTo>
                <a:lnTo>
                  <a:pt x="222504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28545" y="1642872"/>
            <a:ext cx="1003300" cy="358140"/>
          </a:xfrm>
          <a:custGeom>
            <a:avLst/>
            <a:gdLst/>
            <a:ahLst/>
            <a:cxnLst/>
            <a:rect l="l" t="t" r="r" b="b"/>
            <a:pathLst>
              <a:path w="1003300" h="358139">
                <a:moveTo>
                  <a:pt x="777240" y="0"/>
                </a:moveTo>
                <a:lnTo>
                  <a:pt x="1002791" y="0"/>
                </a:lnTo>
                <a:lnTo>
                  <a:pt x="1002791" y="56387"/>
                </a:lnTo>
                <a:lnTo>
                  <a:pt x="839724" y="56387"/>
                </a:lnTo>
                <a:lnTo>
                  <a:pt x="839724" y="138683"/>
                </a:lnTo>
                <a:lnTo>
                  <a:pt x="955548" y="138683"/>
                </a:lnTo>
                <a:lnTo>
                  <a:pt x="955548" y="192024"/>
                </a:lnTo>
                <a:lnTo>
                  <a:pt x="839724" y="192024"/>
                </a:lnTo>
                <a:lnTo>
                  <a:pt x="839724" y="297179"/>
                </a:lnTo>
                <a:lnTo>
                  <a:pt x="999744" y="297179"/>
                </a:lnTo>
                <a:lnTo>
                  <a:pt x="999744" y="353568"/>
                </a:lnTo>
                <a:lnTo>
                  <a:pt x="777240" y="353568"/>
                </a:lnTo>
                <a:lnTo>
                  <a:pt x="777240" y="0"/>
                </a:lnTo>
                <a:close/>
              </a:path>
              <a:path w="1003300" h="358139">
                <a:moveTo>
                  <a:pt x="435864" y="0"/>
                </a:moveTo>
                <a:lnTo>
                  <a:pt x="504444" y="0"/>
                </a:lnTo>
                <a:lnTo>
                  <a:pt x="586740" y="239268"/>
                </a:lnTo>
                <a:lnTo>
                  <a:pt x="672083" y="0"/>
                </a:lnTo>
                <a:lnTo>
                  <a:pt x="740664" y="0"/>
                </a:lnTo>
                <a:lnTo>
                  <a:pt x="601980" y="358140"/>
                </a:lnTo>
                <a:lnTo>
                  <a:pt x="566928" y="358140"/>
                </a:lnTo>
                <a:lnTo>
                  <a:pt x="435864" y="0"/>
                </a:lnTo>
                <a:close/>
              </a:path>
              <a:path w="1003300" h="358139">
                <a:moveTo>
                  <a:pt x="333756" y="0"/>
                </a:moveTo>
                <a:lnTo>
                  <a:pt x="397764" y="0"/>
                </a:lnTo>
                <a:lnTo>
                  <a:pt x="397764" y="353568"/>
                </a:lnTo>
                <a:lnTo>
                  <a:pt x="333756" y="353568"/>
                </a:lnTo>
                <a:lnTo>
                  <a:pt x="333756" y="0"/>
                </a:lnTo>
                <a:close/>
              </a:path>
              <a:path w="1003300" h="358139">
                <a:moveTo>
                  <a:pt x="0" y="0"/>
                </a:moveTo>
                <a:lnTo>
                  <a:pt x="292608" y="0"/>
                </a:lnTo>
                <a:lnTo>
                  <a:pt x="292608" y="56387"/>
                </a:lnTo>
                <a:lnTo>
                  <a:pt x="175259" y="56387"/>
                </a:lnTo>
                <a:lnTo>
                  <a:pt x="175259" y="353568"/>
                </a:lnTo>
                <a:lnTo>
                  <a:pt x="112775" y="353568"/>
                </a:lnTo>
                <a:lnTo>
                  <a:pt x="112775" y="56387"/>
                </a:lnTo>
                <a:lnTo>
                  <a:pt x="0" y="5638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21637" y="1642872"/>
            <a:ext cx="64136" cy="353695"/>
          </a:xfrm>
          <a:custGeom>
            <a:avLst/>
            <a:gdLst/>
            <a:ahLst/>
            <a:cxnLst/>
            <a:rect l="l" t="t" r="r" b="b"/>
            <a:pathLst>
              <a:path w="64135" h="353694">
                <a:moveTo>
                  <a:pt x="0" y="0"/>
                </a:moveTo>
                <a:lnTo>
                  <a:pt x="64007" y="0"/>
                </a:lnTo>
                <a:lnTo>
                  <a:pt x="64007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86129" y="1642872"/>
            <a:ext cx="292735" cy="353695"/>
          </a:xfrm>
          <a:custGeom>
            <a:avLst/>
            <a:gdLst/>
            <a:ahLst/>
            <a:cxnLst/>
            <a:rect l="l" t="t" r="r" b="b"/>
            <a:pathLst>
              <a:path w="292735" h="353694">
                <a:moveTo>
                  <a:pt x="0" y="0"/>
                </a:moveTo>
                <a:lnTo>
                  <a:pt x="292608" y="0"/>
                </a:lnTo>
                <a:lnTo>
                  <a:pt x="292608" y="56387"/>
                </a:lnTo>
                <a:lnTo>
                  <a:pt x="175259" y="56387"/>
                </a:lnTo>
                <a:lnTo>
                  <a:pt x="175259" y="353568"/>
                </a:lnTo>
                <a:lnTo>
                  <a:pt x="112775" y="353568"/>
                </a:lnTo>
                <a:lnTo>
                  <a:pt x="112775" y="56387"/>
                </a:lnTo>
                <a:lnTo>
                  <a:pt x="0" y="5638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35963" y="1642872"/>
            <a:ext cx="256540" cy="358140"/>
          </a:xfrm>
          <a:custGeom>
            <a:avLst/>
            <a:gdLst/>
            <a:ahLst/>
            <a:cxnLst/>
            <a:rect l="l" t="t" r="r" b="b"/>
            <a:pathLst>
              <a:path w="256540" h="358139">
                <a:moveTo>
                  <a:pt x="0" y="0"/>
                </a:moveTo>
                <a:lnTo>
                  <a:pt x="28956" y="0"/>
                </a:lnTo>
                <a:lnTo>
                  <a:pt x="196595" y="213360"/>
                </a:lnTo>
                <a:lnTo>
                  <a:pt x="196595" y="0"/>
                </a:lnTo>
                <a:lnTo>
                  <a:pt x="256032" y="0"/>
                </a:lnTo>
                <a:lnTo>
                  <a:pt x="256032" y="358140"/>
                </a:lnTo>
                <a:lnTo>
                  <a:pt x="231648" y="358140"/>
                </a:lnTo>
                <a:lnTo>
                  <a:pt x="59436" y="134112"/>
                </a:lnTo>
                <a:lnTo>
                  <a:pt x="59436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60366" y="1639826"/>
            <a:ext cx="260985" cy="356870"/>
          </a:xfrm>
          <a:custGeom>
            <a:avLst/>
            <a:gdLst/>
            <a:ahLst/>
            <a:cxnLst/>
            <a:rect l="l" t="t" r="r" b="b"/>
            <a:pathLst>
              <a:path w="260985" h="356869">
                <a:moveTo>
                  <a:pt x="94487" y="0"/>
                </a:moveTo>
                <a:lnTo>
                  <a:pt x="162877" y="11429"/>
                </a:lnTo>
                <a:lnTo>
                  <a:pt x="216407" y="45720"/>
                </a:lnTo>
                <a:lnTo>
                  <a:pt x="249935" y="98488"/>
                </a:lnTo>
                <a:lnTo>
                  <a:pt x="260603" y="166116"/>
                </a:lnTo>
                <a:lnTo>
                  <a:pt x="256871" y="216496"/>
                </a:lnTo>
                <a:lnTo>
                  <a:pt x="245674" y="259199"/>
                </a:lnTo>
                <a:lnTo>
                  <a:pt x="227013" y="294198"/>
                </a:lnTo>
                <a:lnTo>
                  <a:pt x="167297" y="340976"/>
                </a:lnTo>
                <a:lnTo>
                  <a:pt x="126242" y="352701"/>
                </a:lnTo>
                <a:lnTo>
                  <a:pt x="77723" y="356616"/>
                </a:lnTo>
                <a:lnTo>
                  <a:pt x="0" y="356616"/>
                </a:lnTo>
                <a:lnTo>
                  <a:pt x="0" y="3047"/>
                </a:lnTo>
                <a:lnTo>
                  <a:pt x="33408" y="1928"/>
                </a:lnTo>
                <a:lnTo>
                  <a:pt x="60388" y="952"/>
                </a:lnTo>
                <a:lnTo>
                  <a:pt x="80795" y="261"/>
                </a:lnTo>
                <a:lnTo>
                  <a:pt x="94487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5554" y="1639826"/>
            <a:ext cx="233679" cy="356870"/>
          </a:xfrm>
          <a:custGeom>
            <a:avLst/>
            <a:gdLst/>
            <a:ahLst/>
            <a:cxnLst/>
            <a:rect l="l" t="t" r="r" b="b"/>
            <a:pathLst>
              <a:path w="233679" h="356869">
                <a:moveTo>
                  <a:pt x="73151" y="0"/>
                </a:moveTo>
                <a:lnTo>
                  <a:pt x="111704" y="1690"/>
                </a:lnTo>
                <a:lnTo>
                  <a:pt x="172807" y="14787"/>
                </a:lnTo>
                <a:lnTo>
                  <a:pt x="211955" y="41100"/>
                </a:lnTo>
                <a:lnTo>
                  <a:pt x="230862" y="81200"/>
                </a:lnTo>
                <a:lnTo>
                  <a:pt x="233172" y="106679"/>
                </a:lnTo>
                <a:lnTo>
                  <a:pt x="227490" y="150376"/>
                </a:lnTo>
                <a:lnTo>
                  <a:pt x="210397" y="184489"/>
                </a:lnTo>
                <a:lnTo>
                  <a:pt x="181819" y="208946"/>
                </a:lnTo>
                <a:lnTo>
                  <a:pt x="141683" y="223674"/>
                </a:lnTo>
                <a:lnTo>
                  <a:pt x="89916" y="228600"/>
                </a:lnTo>
                <a:lnTo>
                  <a:pt x="84772" y="228361"/>
                </a:lnTo>
                <a:lnTo>
                  <a:pt x="78486" y="227837"/>
                </a:lnTo>
                <a:lnTo>
                  <a:pt x="71056" y="227314"/>
                </a:lnTo>
                <a:lnTo>
                  <a:pt x="62483" y="227075"/>
                </a:lnTo>
                <a:lnTo>
                  <a:pt x="62483" y="356616"/>
                </a:lnTo>
                <a:lnTo>
                  <a:pt x="0" y="356616"/>
                </a:lnTo>
                <a:lnTo>
                  <a:pt x="0" y="3047"/>
                </a:lnTo>
                <a:lnTo>
                  <a:pt x="27717" y="1928"/>
                </a:lnTo>
                <a:lnTo>
                  <a:pt x="49149" y="952"/>
                </a:lnTo>
                <a:lnTo>
                  <a:pt x="64293" y="261"/>
                </a:lnTo>
                <a:lnTo>
                  <a:pt x="7315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58613" y="1639826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79" h="356869">
                <a:moveTo>
                  <a:pt x="97535" y="0"/>
                </a:moveTo>
                <a:lnTo>
                  <a:pt x="156424" y="6334"/>
                </a:lnTo>
                <a:lnTo>
                  <a:pt x="198310" y="25526"/>
                </a:lnTo>
                <a:lnTo>
                  <a:pt x="223337" y="57864"/>
                </a:lnTo>
                <a:lnTo>
                  <a:pt x="231648" y="103631"/>
                </a:lnTo>
                <a:lnTo>
                  <a:pt x="230505" y="119086"/>
                </a:lnTo>
                <a:lnTo>
                  <a:pt x="213359" y="160020"/>
                </a:lnTo>
                <a:lnTo>
                  <a:pt x="180141" y="190880"/>
                </a:lnTo>
                <a:lnTo>
                  <a:pt x="166116" y="196595"/>
                </a:lnTo>
                <a:lnTo>
                  <a:pt x="271271" y="356616"/>
                </a:lnTo>
                <a:lnTo>
                  <a:pt x="198119" y="356616"/>
                </a:lnTo>
                <a:lnTo>
                  <a:pt x="103632" y="210312"/>
                </a:lnTo>
                <a:lnTo>
                  <a:pt x="96154" y="210288"/>
                </a:lnTo>
                <a:lnTo>
                  <a:pt x="87248" y="210121"/>
                </a:lnTo>
                <a:lnTo>
                  <a:pt x="76628" y="209669"/>
                </a:lnTo>
                <a:lnTo>
                  <a:pt x="64007" y="208787"/>
                </a:lnTo>
                <a:lnTo>
                  <a:pt x="64007" y="356616"/>
                </a:lnTo>
                <a:lnTo>
                  <a:pt x="0" y="356616"/>
                </a:lnTo>
                <a:lnTo>
                  <a:pt x="0" y="3047"/>
                </a:lnTo>
                <a:lnTo>
                  <a:pt x="4262" y="3024"/>
                </a:lnTo>
                <a:lnTo>
                  <a:pt x="12382" y="2857"/>
                </a:lnTo>
                <a:lnTo>
                  <a:pt x="24217" y="2405"/>
                </a:lnTo>
                <a:lnTo>
                  <a:pt x="39623" y="1524"/>
                </a:lnTo>
                <a:lnTo>
                  <a:pt x="56816" y="642"/>
                </a:lnTo>
                <a:lnTo>
                  <a:pt x="72008" y="190"/>
                </a:lnTo>
                <a:lnTo>
                  <a:pt x="85486" y="23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05529" y="1639826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79" h="356869">
                <a:moveTo>
                  <a:pt x="97536" y="0"/>
                </a:moveTo>
                <a:lnTo>
                  <a:pt x="156424" y="6334"/>
                </a:lnTo>
                <a:lnTo>
                  <a:pt x="198310" y="25526"/>
                </a:lnTo>
                <a:lnTo>
                  <a:pt x="223337" y="57864"/>
                </a:lnTo>
                <a:lnTo>
                  <a:pt x="231648" y="103631"/>
                </a:lnTo>
                <a:lnTo>
                  <a:pt x="230505" y="119086"/>
                </a:lnTo>
                <a:lnTo>
                  <a:pt x="213360" y="160020"/>
                </a:lnTo>
                <a:lnTo>
                  <a:pt x="180141" y="190880"/>
                </a:lnTo>
                <a:lnTo>
                  <a:pt x="166116" y="196595"/>
                </a:lnTo>
                <a:lnTo>
                  <a:pt x="271272" y="356616"/>
                </a:lnTo>
                <a:lnTo>
                  <a:pt x="198120" y="356616"/>
                </a:lnTo>
                <a:lnTo>
                  <a:pt x="103632" y="210312"/>
                </a:lnTo>
                <a:lnTo>
                  <a:pt x="96154" y="210288"/>
                </a:lnTo>
                <a:lnTo>
                  <a:pt x="87249" y="210121"/>
                </a:lnTo>
                <a:lnTo>
                  <a:pt x="76628" y="209669"/>
                </a:lnTo>
                <a:lnTo>
                  <a:pt x="64008" y="208787"/>
                </a:lnTo>
                <a:lnTo>
                  <a:pt x="64008" y="356616"/>
                </a:lnTo>
                <a:lnTo>
                  <a:pt x="0" y="356616"/>
                </a:lnTo>
                <a:lnTo>
                  <a:pt x="0" y="3047"/>
                </a:lnTo>
                <a:lnTo>
                  <a:pt x="4262" y="3024"/>
                </a:lnTo>
                <a:lnTo>
                  <a:pt x="12382" y="2857"/>
                </a:lnTo>
                <a:lnTo>
                  <a:pt x="24217" y="2405"/>
                </a:lnTo>
                <a:lnTo>
                  <a:pt x="39624" y="1524"/>
                </a:lnTo>
                <a:lnTo>
                  <a:pt x="56816" y="642"/>
                </a:lnTo>
                <a:lnTo>
                  <a:pt x="72009" y="190"/>
                </a:lnTo>
                <a:lnTo>
                  <a:pt x="85487" y="23"/>
                </a:lnTo>
                <a:lnTo>
                  <a:pt x="97536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19883" y="1639826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80" h="356869">
                <a:moveTo>
                  <a:pt x="97536" y="0"/>
                </a:moveTo>
                <a:lnTo>
                  <a:pt x="156424" y="6334"/>
                </a:lnTo>
                <a:lnTo>
                  <a:pt x="198310" y="25526"/>
                </a:lnTo>
                <a:lnTo>
                  <a:pt x="223337" y="57864"/>
                </a:lnTo>
                <a:lnTo>
                  <a:pt x="231648" y="103631"/>
                </a:lnTo>
                <a:lnTo>
                  <a:pt x="230505" y="119086"/>
                </a:lnTo>
                <a:lnTo>
                  <a:pt x="213360" y="160020"/>
                </a:lnTo>
                <a:lnTo>
                  <a:pt x="180141" y="190880"/>
                </a:lnTo>
                <a:lnTo>
                  <a:pt x="166116" y="196595"/>
                </a:lnTo>
                <a:lnTo>
                  <a:pt x="271271" y="356616"/>
                </a:lnTo>
                <a:lnTo>
                  <a:pt x="198120" y="356616"/>
                </a:lnTo>
                <a:lnTo>
                  <a:pt x="103632" y="210312"/>
                </a:lnTo>
                <a:lnTo>
                  <a:pt x="96154" y="210288"/>
                </a:lnTo>
                <a:lnTo>
                  <a:pt x="87248" y="210121"/>
                </a:lnTo>
                <a:lnTo>
                  <a:pt x="76628" y="209669"/>
                </a:lnTo>
                <a:lnTo>
                  <a:pt x="64008" y="208787"/>
                </a:lnTo>
                <a:lnTo>
                  <a:pt x="64008" y="356616"/>
                </a:lnTo>
                <a:lnTo>
                  <a:pt x="0" y="356616"/>
                </a:lnTo>
                <a:lnTo>
                  <a:pt x="0" y="3047"/>
                </a:lnTo>
                <a:lnTo>
                  <a:pt x="4262" y="3024"/>
                </a:lnTo>
                <a:lnTo>
                  <a:pt x="12382" y="2857"/>
                </a:lnTo>
                <a:lnTo>
                  <a:pt x="24217" y="2405"/>
                </a:lnTo>
                <a:lnTo>
                  <a:pt x="39624" y="1524"/>
                </a:lnTo>
                <a:lnTo>
                  <a:pt x="56816" y="642"/>
                </a:lnTo>
                <a:lnTo>
                  <a:pt x="72009" y="190"/>
                </a:lnTo>
                <a:lnTo>
                  <a:pt x="85486" y="23"/>
                </a:lnTo>
                <a:lnTo>
                  <a:pt x="97536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11139" y="1638300"/>
            <a:ext cx="309880" cy="358140"/>
          </a:xfrm>
          <a:custGeom>
            <a:avLst/>
            <a:gdLst/>
            <a:ahLst/>
            <a:cxnLst/>
            <a:rect l="l" t="t" r="r" b="b"/>
            <a:pathLst>
              <a:path w="309879" h="358139">
                <a:moveTo>
                  <a:pt x="140208" y="0"/>
                </a:moveTo>
                <a:lnTo>
                  <a:pt x="167640" y="0"/>
                </a:lnTo>
                <a:lnTo>
                  <a:pt x="309372" y="358140"/>
                </a:lnTo>
                <a:lnTo>
                  <a:pt x="240792" y="358140"/>
                </a:lnTo>
                <a:lnTo>
                  <a:pt x="214883" y="286512"/>
                </a:lnTo>
                <a:lnTo>
                  <a:pt x="94488" y="286512"/>
                </a:lnTo>
                <a:lnTo>
                  <a:pt x="68580" y="358140"/>
                </a:lnTo>
                <a:lnTo>
                  <a:pt x="0" y="358140"/>
                </a:lnTo>
                <a:lnTo>
                  <a:pt x="14020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36664" y="1636775"/>
            <a:ext cx="213360" cy="365760"/>
          </a:xfrm>
          <a:custGeom>
            <a:avLst/>
            <a:gdLst/>
            <a:ahLst/>
            <a:cxnLst/>
            <a:rect l="l" t="t" r="r" b="b"/>
            <a:pathLst>
              <a:path w="213359" h="365760">
                <a:moveTo>
                  <a:pt x="106680" y="0"/>
                </a:moveTo>
                <a:lnTo>
                  <a:pt x="135517" y="1428"/>
                </a:lnTo>
                <a:lnTo>
                  <a:pt x="160210" y="5715"/>
                </a:lnTo>
                <a:lnTo>
                  <a:pt x="180617" y="12858"/>
                </a:lnTo>
                <a:lnTo>
                  <a:pt x="196596" y="22860"/>
                </a:lnTo>
                <a:lnTo>
                  <a:pt x="178307" y="77724"/>
                </a:lnTo>
                <a:lnTo>
                  <a:pt x="161139" y="66841"/>
                </a:lnTo>
                <a:lnTo>
                  <a:pt x="143827" y="59245"/>
                </a:lnTo>
                <a:lnTo>
                  <a:pt x="126229" y="54792"/>
                </a:lnTo>
                <a:lnTo>
                  <a:pt x="108203" y="53340"/>
                </a:lnTo>
                <a:lnTo>
                  <a:pt x="98250" y="54173"/>
                </a:lnTo>
                <a:lnTo>
                  <a:pt x="65722" y="78295"/>
                </a:lnTo>
                <a:lnTo>
                  <a:pt x="62483" y="94487"/>
                </a:lnTo>
                <a:lnTo>
                  <a:pt x="66746" y="109632"/>
                </a:lnTo>
                <a:lnTo>
                  <a:pt x="79438" y="125349"/>
                </a:lnTo>
                <a:lnTo>
                  <a:pt x="100417" y="141636"/>
                </a:lnTo>
                <a:lnTo>
                  <a:pt x="129539" y="158495"/>
                </a:lnTo>
                <a:lnTo>
                  <a:pt x="146422" y="166473"/>
                </a:lnTo>
                <a:lnTo>
                  <a:pt x="160591" y="174307"/>
                </a:lnTo>
                <a:lnTo>
                  <a:pt x="195262" y="205359"/>
                </a:lnTo>
                <a:lnTo>
                  <a:pt x="211264" y="244221"/>
                </a:lnTo>
                <a:lnTo>
                  <a:pt x="213359" y="266700"/>
                </a:lnTo>
                <a:lnTo>
                  <a:pt x="211335" y="287321"/>
                </a:lnTo>
                <a:lnTo>
                  <a:pt x="194714" y="322849"/>
                </a:lnTo>
                <a:lnTo>
                  <a:pt x="161258" y="350329"/>
                </a:lnTo>
                <a:lnTo>
                  <a:pt x="115537" y="364045"/>
                </a:lnTo>
                <a:lnTo>
                  <a:pt x="88391" y="365760"/>
                </a:lnTo>
                <a:lnTo>
                  <a:pt x="64722" y="364069"/>
                </a:lnTo>
                <a:lnTo>
                  <a:pt x="41909" y="359092"/>
                </a:lnTo>
                <a:lnTo>
                  <a:pt x="20240" y="350972"/>
                </a:lnTo>
                <a:lnTo>
                  <a:pt x="0" y="339852"/>
                </a:lnTo>
                <a:lnTo>
                  <a:pt x="22859" y="283464"/>
                </a:lnTo>
                <a:lnTo>
                  <a:pt x="41147" y="295227"/>
                </a:lnTo>
                <a:lnTo>
                  <a:pt x="59435" y="303276"/>
                </a:lnTo>
                <a:lnTo>
                  <a:pt x="77724" y="307895"/>
                </a:lnTo>
                <a:lnTo>
                  <a:pt x="96012" y="309372"/>
                </a:lnTo>
                <a:lnTo>
                  <a:pt x="120014" y="307062"/>
                </a:lnTo>
                <a:lnTo>
                  <a:pt x="137159" y="300037"/>
                </a:lnTo>
                <a:lnTo>
                  <a:pt x="147446" y="288155"/>
                </a:lnTo>
                <a:lnTo>
                  <a:pt x="150875" y="271272"/>
                </a:lnTo>
                <a:lnTo>
                  <a:pt x="150018" y="262151"/>
                </a:lnTo>
                <a:lnTo>
                  <a:pt x="129468" y="227933"/>
                </a:lnTo>
                <a:lnTo>
                  <a:pt x="83819" y="199644"/>
                </a:lnTo>
                <a:lnTo>
                  <a:pt x="64960" y="189904"/>
                </a:lnTo>
                <a:lnTo>
                  <a:pt x="49529" y="181165"/>
                </a:lnTo>
                <a:lnTo>
                  <a:pt x="16573" y="152019"/>
                </a:lnTo>
                <a:lnTo>
                  <a:pt x="2095" y="116205"/>
                </a:lnTo>
                <a:lnTo>
                  <a:pt x="0" y="94487"/>
                </a:lnTo>
                <a:lnTo>
                  <a:pt x="1976" y="75009"/>
                </a:lnTo>
                <a:lnTo>
                  <a:pt x="30480" y="27432"/>
                </a:lnTo>
                <a:lnTo>
                  <a:pt x="64579" y="6858"/>
                </a:lnTo>
                <a:lnTo>
                  <a:pt x="84701" y="1714"/>
                </a:lnTo>
                <a:lnTo>
                  <a:pt x="10668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27676" y="1636775"/>
            <a:ext cx="268605" cy="365760"/>
          </a:xfrm>
          <a:custGeom>
            <a:avLst/>
            <a:gdLst/>
            <a:ahLst/>
            <a:cxnLst/>
            <a:rect l="l" t="t" r="r" b="b"/>
            <a:pathLst>
              <a:path w="268604" h="365760">
                <a:moveTo>
                  <a:pt x="161543" y="0"/>
                </a:moveTo>
                <a:lnTo>
                  <a:pt x="190071" y="1452"/>
                </a:lnTo>
                <a:lnTo>
                  <a:pt x="216026" y="5905"/>
                </a:lnTo>
                <a:lnTo>
                  <a:pt x="239124" y="13501"/>
                </a:lnTo>
                <a:lnTo>
                  <a:pt x="259079" y="24383"/>
                </a:lnTo>
                <a:lnTo>
                  <a:pt x="233171" y="76200"/>
                </a:lnTo>
                <a:lnTo>
                  <a:pt x="220527" y="67317"/>
                </a:lnTo>
                <a:lnTo>
                  <a:pt x="205168" y="61150"/>
                </a:lnTo>
                <a:lnTo>
                  <a:pt x="186665" y="57554"/>
                </a:lnTo>
                <a:lnTo>
                  <a:pt x="164591" y="56387"/>
                </a:lnTo>
                <a:lnTo>
                  <a:pt x="143755" y="58673"/>
                </a:lnTo>
                <a:lnTo>
                  <a:pt x="107798" y="76962"/>
                </a:lnTo>
                <a:lnTo>
                  <a:pt x="80081" y="112633"/>
                </a:lnTo>
                <a:lnTo>
                  <a:pt x="65746" y="159400"/>
                </a:lnTo>
                <a:lnTo>
                  <a:pt x="64007" y="185928"/>
                </a:lnTo>
                <a:lnTo>
                  <a:pt x="65698" y="213050"/>
                </a:lnTo>
                <a:lnTo>
                  <a:pt x="78795" y="258151"/>
                </a:lnTo>
                <a:lnTo>
                  <a:pt x="104512" y="290726"/>
                </a:lnTo>
                <a:lnTo>
                  <a:pt x="139421" y="307348"/>
                </a:lnTo>
                <a:lnTo>
                  <a:pt x="160019" y="309372"/>
                </a:lnTo>
                <a:lnTo>
                  <a:pt x="183760" y="307109"/>
                </a:lnTo>
                <a:lnTo>
                  <a:pt x="204787" y="300418"/>
                </a:lnTo>
                <a:lnTo>
                  <a:pt x="223242" y="289440"/>
                </a:lnTo>
                <a:lnTo>
                  <a:pt x="239267" y="274320"/>
                </a:lnTo>
                <a:lnTo>
                  <a:pt x="268223" y="324612"/>
                </a:lnTo>
                <a:lnTo>
                  <a:pt x="246530" y="342614"/>
                </a:lnTo>
                <a:lnTo>
                  <a:pt x="220408" y="355473"/>
                </a:lnTo>
                <a:lnTo>
                  <a:pt x="189999" y="363188"/>
                </a:lnTo>
                <a:lnTo>
                  <a:pt x="155447" y="365760"/>
                </a:lnTo>
                <a:lnTo>
                  <a:pt x="120633" y="362640"/>
                </a:lnTo>
                <a:lnTo>
                  <a:pt x="62436" y="338113"/>
                </a:lnTo>
                <a:lnTo>
                  <a:pt x="22502" y="289845"/>
                </a:lnTo>
                <a:lnTo>
                  <a:pt x="2547" y="223551"/>
                </a:lnTo>
                <a:lnTo>
                  <a:pt x="0" y="184404"/>
                </a:lnTo>
                <a:lnTo>
                  <a:pt x="2833" y="146351"/>
                </a:lnTo>
                <a:lnTo>
                  <a:pt x="25074" y="81105"/>
                </a:lnTo>
                <a:lnTo>
                  <a:pt x="68746" y="30218"/>
                </a:lnTo>
                <a:lnTo>
                  <a:pt x="127563" y="3405"/>
                </a:lnTo>
                <a:lnTo>
                  <a:pt x="16154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2034" y="1636775"/>
            <a:ext cx="268605" cy="365760"/>
          </a:xfrm>
          <a:custGeom>
            <a:avLst/>
            <a:gdLst/>
            <a:ahLst/>
            <a:cxnLst/>
            <a:rect l="l" t="t" r="r" b="b"/>
            <a:pathLst>
              <a:path w="268605" h="365760">
                <a:moveTo>
                  <a:pt x="161543" y="0"/>
                </a:moveTo>
                <a:lnTo>
                  <a:pt x="190071" y="1452"/>
                </a:lnTo>
                <a:lnTo>
                  <a:pt x="216026" y="5905"/>
                </a:lnTo>
                <a:lnTo>
                  <a:pt x="239124" y="13501"/>
                </a:lnTo>
                <a:lnTo>
                  <a:pt x="259079" y="24383"/>
                </a:lnTo>
                <a:lnTo>
                  <a:pt x="233171" y="76200"/>
                </a:lnTo>
                <a:lnTo>
                  <a:pt x="220527" y="67317"/>
                </a:lnTo>
                <a:lnTo>
                  <a:pt x="205168" y="61150"/>
                </a:lnTo>
                <a:lnTo>
                  <a:pt x="186666" y="57554"/>
                </a:lnTo>
                <a:lnTo>
                  <a:pt x="164591" y="56387"/>
                </a:lnTo>
                <a:lnTo>
                  <a:pt x="143756" y="58673"/>
                </a:lnTo>
                <a:lnTo>
                  <a:pt x="107799" y="76962"/>
                </a:lnTo>
                <a:lnTo>
                  <a:pt x="80081" y="112633"/>
                </a:lnTo>
                <a:lnTo>
                  <a:pt x="65746" y="159400"/>
                </a:lnTo>
                <a:lnTo>
                  <a:pt x="64008" y="185928"/>
                </a:lnTo>
                <a:lnTo>
                  <a:pt x="65698" y="213050"/>
                </a:lnTo>
                <a:lnTo>
                  <a:pt x="78795" y="258151"/>
                </a:lnTo>
                <a:lnTo>
                  <a:pt x="104513" y="290726"/>
                </a:lnTo>
                <a:lnTo>
                  <a:pt x="139422" y="307348"/>
                </a:lnTo>
                <a:lnTo>
                  <a:pt x="160019" y="309372"/>
                </a:lnTo>
                <a:lnTo>
                  <a:pt x="183761" y="307109"/>
                </a:lnTo>
                <a:lnTo>
                  <a:pt x="204787" y="300418"/>
                </a:lnTo>
                <a:lnTo>
                  <a:pt x="223242" y="289440"/>
                </a:lnTo>
                <a:lnTo>
                  <a:pt x="239267" y="274320"/>
                </a:lnTo>
                <a:lnTo>
                  <a:pt x="268224" y="324612"/>
                </a:lnTo>
                <a:lnTo>
                  <a:pt x="246530" y="342614"/>
                </a:lnTo>
                <a:lnTo>
                  <a:pt x="220408" y="355473"/>
                </a:lnTo>
                <a:lnTo>
                  <a:pt x="189999" y="363188"/>
                </a:lnTo>
                <a:lnTo>
                  <a:pt x="155448" y="365760"/>
                </a:lnTo>
                <a:lnTo>
                  <a:pt x="120634" y="362640"/>
                </a:lnTo>
                <a:lnTo>
                  <a:pt x="62436" y="338113"/>
                </a:lnTo>
                <a:lnTo>
                  <a:pt x="22502" y="289845"/>
                </a:lnTo>
                <a:lnTo>
                  <a:pt x="2547" y="223551"/>
                </a:lnTo>
                <a:lnTo>
                  <a:pt x="0" y="184404"/>
                </a:lnTo>
                <a:lnTo>
                  <a:pt x="2833" y="146351"/>
                </a:lnTo>
                <a:lnTo>
                  <a:pt x="25074" y="81105"/>
                </a:lnTo>
                <a:lnTo>
                  <a:pt x="68746" y="30218"/>
                </a:lnTo>
                <a:lnTo>
                  <a:pt x="127563" y="3405"/>
                </a:lnTo>
                <a:lnTo>
                  <a:pt x="16154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48383" y="1636775"/>
            <a:ext cx="213360" cy="365760"/>
          </a:xfrm>
          <a:custGeom>
            <a:avLst/>
            <a:gdLst/>
            <a:ahLst/>
            <a:cxnLst/>
            <a:rect l="l" t="t" r="r" b="b"/>
            <a:pathLst>
              <a:path w="213360" h="365760">
                <a:moveTo>
                  <a:pt x="106679" y="0"/>
                </a:moveTo>
                <a:lnTo>
                  <a:pt x="135516" y="1428"/>
                </a:lnTo>
                <a:lnTo>
                  <a:pt x="160210" y="5715"/>
                </a:lnTo>
                <a:lnTo>
                  <a:pt x="180617" y="12858"/>
                </a:lnTo>
                <a:lnTo>
                  <a:pt x="196595" y="22860"/>
                </a:lnTo>
                <a:lnTo>
                  <a:pt x="178308" y="77724"/>
                </a:lnTo>
                <a:lnTo>
                  <a:pt x="161139" y="66841"/>
                </a:lnTo>
                <a:lnTo>
                  <a:pt x="143827" y="59245"/>
                </a:lnTo>
                <a:lnTo>
                  <a:pt x="126230" y="54792"/>
                </a:lnTo>
                <a:lnTo>
                  <a:pt x="108203" y="53340"/>
                </a:lnTo>
                <a:lnTo>
                  <a:pt x="98250" y="54173"/>
                </a:lnTo>
                <a:lnTo>
                  <a:pt x="65722" y="78295"/>
                </a:lnTo>
                <a:lnTo>
                  <a:pt x="62483" y="94487"/>
                </a:lnTo>
                <a:lnTo>
                  <a:pt x="66746" y="109632"/>
                </a:lnTo>
                <a:lnTo>
                  <a:pt x="79438" y="125349"/>
                </a:lnTo>
                <a:lnTo>
                  <a:pt x="100417" y="141636"/>
                </a:lnTo>
                <a:lnTo>
                  <a:pt x="129540" y="158495"/>
                </a:lnTo>
                <a:lnTo>
                  <a:pt x="146423" y="166473"/>
                </a:lnTo>
                <a:lnTo>
                  <a:pt x="160591" y="174307"/>
                </a:lnTo>
                <a:lnTo>
                  <a:pt x="195262" y="205359"/>
                </a:lnTo>
                <a:lnTo>
                  <a:pt x="211264" y="244221"/>
                </a:lnTo>
                <a:lnTo>
                  <a:pt x="213360" y="266700"/>
                </a:lnTo>
                <a:lnTo>
                  <a:pt x="211336" y="287321"/>
                </a:lnTo>
                <a:lnTo>
                  <a:pt x="194714" y="322849"/>
                </a:lnTo>
                <a:lnTo>
                  <a:pt x="161258" y="350329"/>
                </a:lnTo>
                <a:lnTo>
                  <a:pt x="115538" y="364045"/>
                </a:lnTo>
                <a:lnTo>
                  <a:pt x="88391" y="365760"/>
                </a:lnTo>
                <a:lnTo>
                  <a:pt x="64722" y="364069"/>
                </a:lnTo>
                <a:lnTo>
                  <a:pt x="41909" y="359092"/>
                </a:lnTo>
                <a:lnTo>
                  <a:pt x="20240" y="350972"/>
                </a:lnTo>
                <a:lnTo>
                  <a:pt x="0" y="339852"/>
                </a:lnTo>
                <a:lnTo>
                  <a:pt x="22860" y="283464"/>
                </a:lnTo>
                <a:lnTo>
                  <a:pt x="41148" y="295227"/>
                </a:lnTo>
                <a:lnTo>
                  <a:pt x="59436" y="303276"/>
                </a:lnTo>
                <a:lnTo>
                  <a:pt x="77724" y="307895"/>
                </a:lnTo>
                <a:lnTo>
                  <a:pt x="96012" y="309372"/>
                </a:lnTo>
                <a:lnTo>
                  <a:pt x="120014" y="307062"/>
                </a:lnTo>
                <a:lnTo>
                  <a:pt x="137159" y="300037"/>
                </a:lnTo>
                <a:lnTo>
                  <a:pt x="147446" y="288155"/>
                </a:lnTo>
                <a:lnTo>
                  <a:pt x="150875" y="271272"/>
                </a:lnTo>
                <a:lnTo>
                  <a:pt x="150018" y="262151"/>
                </a:lnTo>
                <a:lnTo>
                  <a:pt x="129468" y="227933"/>
                </a:lnTo>
                <a:lnTo>
                  <a:pt x="83820" y="199644"/>
                </a:lnTo>
                <a:lnTo>
                  <a:pt x="64960" y="189904"/>
                </a:lnTo>
                <a:lnTo>
                  <a:pt x="49530" y="181165"/>
                </a:lnTo>
                <a:lnTo>
                  <a:pt x="16573" y="152019"/>
                </a:lnTo>
                <a:lnTo>
                  <a:pt x="2095" y="116205"/>
                </a:lnTo>
                <a:lnTo>
                  <a:pt x="0" y="94487"/>
                </a:lnTo>
                <a:lnTo>
                  <a:pt x="1976" y="75009"/>
                </a:lnTo>
                <a:lnTo>
                  <a:pt x="30479" y="27432"/>
                </a:lnTo>
                <a:lnTo>
                  <a:pt x="64579" y="6858"/>
                </a:lnTo>
                <a:lnTo>
                  <a:pt x="84701" y="1714"/>
                </a:lnTo>
                <a:lnTo>
                  <a:pt x="106679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9976" y="1636775"/>
            <a:ext cx="609600" cy="365760"/>
          </a:xfrm>
          <a:custGeom>
            <a:avLst/>
            <a:gdLst/>
            <a:ahLst/>
            <a:cxnLst/>
            <a:rect l="l" t="t" r="r" b="b"/>
            <a:pathLst>
              <a:path w="609600" h="365760">
                <a:moveTo>
                  <a:pt x="161544" y="0"/>
                </a:moveTo>
                <a:lnTo>
                  <a:pt x="190071" y="1452"/>
                </a:lnTo>
                <a:lnTo>
                  <a:pt x="216027" y="5905"/>
                </a:lnTo>
                <a:lnTo>
                  <a:pt x="239125" y="13501"/>
                </a:lnTo>
                <a:lnTo>
                  <a:pt x="259080" y="24383"/>
                </a:lnTo>
                <a:lnTo>
                  <a:pt x="233171" y="76200"/>
                </a:lnTo>
                <a:lnTo>
                  <a:pt x="220527" y="67317"/>
                </a:lnTo>
                <a:lnTo>
                  <a:pt x="205168" y="61150"/>
                </a:lnTo>
                <a:lnTo>
                  <a:pt x="186666" y="57554"/>
                </a:lnTo>
                <a:lnTo>
                  <a:pt x="164592" y="56387"/>
                </a:lnTo>
                <a:lnTo>
                  <a:pt x="143756" y="58673"/>
                </a:lnTo>
                <a:lnTo>
                  <a:pt x="107799" y="76962"/>
                </a:lnTo>
                <a:lnTo>
                  <a:pt x="80081" y="112633"/>
                </a:lnTo>
                <a:lnTo>
                  <a:pt x="65746" y="159400"/>
                </a:lnTo>
                <a:lnTo>
                  <a:pt x="64007" y="185928"/>
                </a:lnTo>
                <a:lnTo>
                  <a:pt x="65698" y="213050"/>
                </a:lnTo>
                <a:lnTo>
                  <a:pt x="78795" y="258151"/>
                </a:lnTo>
                <a:lnTo>
                  <a:pt x="104513" y="290726"/>
                </a:lnTo>
                <a:lnTo>
                  <a:pt x="139422" y="307348"/>
                </a:lnTo>
                <a:lnTo>
                  <a:pt x="160019" y="309372"/>
                </a:lnTo>
                <a:lnTo>
                  <a:pt x="183761" y="307109"/>
                </a:lnTo>
                <a:lnTo>
                  <a:pt x="204787" y="300418"/>
                </a:lnTo>
                <a:lnTo>
                  <a:pt x="223242" y="289440"/>
                </a:lnTo>
                <a:lnTo>
                  <a:pt x="239267" y="274320"/>
                </a:lnTo>
                <a:lnTo>
                  <a:pt x="268223" y="324612"/>
                </a:lnTo>
                <a:lnTo>
                  <a:pt x="246530" y="342614"/>
                </a:lnTo>
                <a:lnTo>
                  <a:pt x="220408" y="355473"/>
                </a:lnTo>
                <a:lnTo>
                  <a:pt x="189999" y="363188"/>
                </a:lnTo>
                <a:lnTo>
                  <a:pt x="155448" y="365760"/>
                </a:lnTo>
                <a:lnTo>
                  <a:pt x="120657" y="362640"/>
                </a:lnTo>
                <a:lnTo>
                  <a:pt x="63079" y="338113"/>
                </a:lnTo>
                <a:lnTo>
                  <a:pt x="23145" y="289845"/>
                </a:lnTo>
                <a:lnTo>
                  <a:pt x="2571" y="223551"/>
                </a:lnTo>
                <a:lnTo>
                  <a:pt x="0" y="184404"/>
                </a:lnTo>
                <a:lnTo>
                  <a:pt x="2833" y="146351"/>
                </a:lnTo>
                <a:lnTo>
                  <a:pt x="25074" y="81105"/>
                </a:lnTo>
                <a:lnTo>
                  <a:pt x="68746" y="30218"/>
                </a:lnTo>
                <a:lnTo>
                  <a:pt x="127563" y="3405"/>
                </a:lnTo>
                <a:lnTo>
                  <a:pt x="161544" y="0"/>
                </a:lnTo>
                <a:close/>
              </a:path>
              <a:path w="609600" h="365760">
                <a:moveTo>
                  <a:pt x="452628" y="0"/>
                </a:moveTo>
                <a:lnTo>
                  <a:pt x="520446" y="11620"/>
                </a:lnTo>
                <a:lnTo>
                  <a:pt x="569976" y="47244"/>
                </a:lnTo>
                <a:lnTo>
                  <a:pt x="599503" y="104394"/>
                </a:lnTo>
                <a:lnTo>
                  <a:pt x="609599" y="179832"/>
                </a:lnTo>
                <a:lnTo>
                  <a:pt x="607004" y="220098"/>
                </a:lnTo>
                <a:lnTo>
                  <a:pt x="585811" y="288059"/>
                </a:lnTo>
                <a:lnTo>
                  <a:pt x="544068" y="337470"/>
                </a:lnTo>
                <a:lnTo>
                  <a:pt x="484631" y="362616"/>
                </a:lnTo>
                <a:lnTo>
                  <a:pt x="448055" y="365760"/>
                </a:lnTo>
                <a:lnTo>
                  <a:pt x="414647" y="362616"/>
                </a:lnTo>
                <a:lnTo>
                  <a:pt x="360402" y="337470"/>
                </a:lnTo>
                <a:lnTo>
                  <a:pt x="322968" y="288274"/>
                </a:lnTo>
                <a:lnTo>
                  <a:pt x="304061" y="220741"/>
                </a:lnTo>
                <a:lnTo>
                  <a:pt x="301751" y="179832"/>
                </a:lnTo>
                <a:lnTo>
                  <a:pt x="304323" y="143541"/>
                </a:lnTo>
                <a:lnTo>
                  <a:pt x="324897" y="79533"/>
                </a:lnTo>
                <a:lnTo>
                  <a:pt x="365188" y="28932"/>
                </a:lnTo>
                <a:lnTo>
                  <a:pt x="420052" y="3167"/>
                </a:lnTo>
                <a:lnTo>
                  <a:pt x="45262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84723" y="2193982"/>
            <a:ext cx="7738110" cy="2813050"/>
          </a:xfrm>
          <a:prstGeom prst="rect">
            <a:avLst/>
          </a:prstGeom>
        </p:spPr>
        <p:txBody>
          <a:bodyPr vert="horz" wrap="square" lIns="0" tIns="90784" rIns="0" bIns="0" rtlCol="0">
            <a:spAutoFit/>
          </a:bodyPr>
          <a:lstStyle/>
          <a:p>
            <a:pPr marL="291397" indent="-279336">
              <a:spcBef>
                <a:spcPts val="715"/>
              </a:spcBef>
              <a:buClr>
                <a:srgbClr val="B13F9A"/>
              </a:buClr>
              <a:buSzPct val="74358"/>
              <a:buFont typeface="Times New Roman"/>
              <a:buChar char="◉"/>
              <a:tabLst>
                <a:tab pos="292032" algn="l"/>
              </a:tabLst>
            </a:pPr>
            <a:r>
              <a:rPr sz="1900" b="1" spc="10" dirty="0">
                <a:latin typeface="Trebuchet MS"/>
                <a:cs typeface="Trebuchet MS"/>
              </a:rPr>
              <a:t>D.</a:t>
            </a:r>
            <a:r>
              <a:rPr sz="1900" b="1" spc="-55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Treatment</a:t>
            </a:r>
            <a:endParaRPr sz="1900">
              <a:latin typeface="Trebuchet MS"/>
              <a:cs typeface="Trebuchet MS"/>
            </a:endParaRPr>
          </a:p>
          <a:p>
            <a:pPr marL="740873" lvl="1" indent="-615171">
              <a:spcBef>
                <a:spcPts val="625"/>
              </a:spcBef>
              <a:buClr>
                <a:srgbClr val="B13F9A"/>
              </a:buClr>
              <a:buSzPct val="74358"/>
              <a:buAutoNum type="arabicPeriod"/>
              <a:tabLst>
                <a:tab pos="740873" algn="l"/>
                <a:tab pos="741507" algn="l"/>
              </a:tabLst>
            </a:pPr>
            <a:r>
              <a:rPr sz="1900" b="1" spc="-30" dirty="0">
                <a:latin typeface="Trebuchet MS"/>
                <a:cs typeface="Trebuchet MS"/>
              </a:rPr>
              <a:t>Treat</a:t>
            </a:r>
            <a:r>
              <a:rPr sz="1900" b="1" spc="-4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the</a:t>
            </a:r>
            <a:r>
              <a:rPr sz="1900" b="1" spc="4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underlying</a:t>
            </a:r>
            <a:r>
              <a:rPr sz="1900" b="1" spc="4" dirty="0">
                <a:latin typeface="Trebuchet MS"/>
                <a:cs typeface="Trebuchet MS"/>
              </a:rPr>
              <a:t> condition</a:t>
            </a:r>
            <a:endParaRPr sz="1900">
              <a:latin typeface="Trebuchet MS"/>
              <a:cs typeface="Trebuchet MS"/>
            </a:endParaRPr>
          </a:p>
          <a:p>
            <a:pPr marL="740873" marR="5080" lvl="1" indent="-614536">
              <a:lnSpc>
                <a:spcPct val="101499"/>
              </a:lnSpc>
              <a:spcBef>
                <a:spcPts val="589"/>
              </a:spcBef>
              <a:buClr>
                <a:srgbClr val="B13F9A"/>
              </a:buClr>
              <a:buSzPct val="74358"/>
              <a:buAutoNum type="arabicPeriod"/>
              <a:tabLst>
                <a:tab pos="740873" algn="l"/>
                <a:tab pos="741507" algn="l"/>
              </a:tabLst>
            </a:pPr>
            <a:r>
              <a:rPr sz="1900" b="1" spc="10" dirty="0">
                <a:latin typeface="Trebuchet MS"/>
                <a:cs typeface="Trebuchet MS"/>
              </a:rPr>
              <a:t>Loop</a:t>
            </a:r>
            <a:r>
              <a:rPr sz="1900" b="1" spc="40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diuretics</a:t>
            </a:r>
            <a:r>
              <a:rPr sz="1900" b="1" spc="45" dirty="0">
                <a:latin typeface="Trebuchet MS"/>
                <a:cs typeface="Trebuchet MS"/>
              </a:rPr>
              <a:t> </a:t>
            </a:r>
            <a:r>
              <a:rPr sz="1900" b="1" spc="14" dirty="0">
                <a:latin typeface="Trebuchet MS"/>
                <a:cs typeface="Trebuchet MS"/>
              </a:rPr>
              <a:t>+ </a:t>
            </a:r>
            <a:r>
              <a:rPr sz="1900" b="1" spc="10" dirty="0">
                <a:latin typeface="Trebuchet MS"/>
                <a:cs typeface="Trebuchet MS"/>
              </a:rPr>
              <a:t>aldosterone</a:t>
            </a:r>
            <a:r>
              <a:rPr sz="1900" b="1" spc="60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antagonists</a:t>
            </a:r>
            <a:r>
              <a:rPr sz="1900" b="1" spc="45" dirty="0">
                <a:latin typeface="Trebuchet MS"/>
                <a:cs typeface="Trebuchet MS"/>
              </a:rPr>
              <a:t> </a:t>
            </a:r>
            <a:r>
              <a:rPr sz="1900" b="1" spc="14" dirty="0">
                <a:latin typeface="Trebuchet MS"/>
                <a:cs typeface="Trebuchet MS"/>
              </a:rPr>
              <a:t>may</a:t>
            </a:r>
            <a:r>
              <a:rPr sz="1900" b="1" spc="20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be</a:t>
            </a:r>
            <a:r>
              <a:rPr sz="1900" b="1" spc="20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extremely </a:t>
            </a:r>
            <a:r>
              <a:rPr sz="1900" b="1" spc="-570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helpful</a:t>
            </a:r>
            <a:r>
              <a:rPr sz="1900" b="1" spc="14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in</a:t>
            </a:r>
            <a:r>
              <a:rPr sz="1900" b="1" spc="4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treating</a:t>
            </a:r>
            <a:r>
              <a:rPr sz="1900" b="1" spc="20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fluid </a:t>
            </a:r>
            <a:r>
              <a:rPr sz="1900" b="1" spc="10" dirty="0">
                <a:latin typeface="Trebuchet MS"/>
                <a:cs typeface="Trebuchet MS"/>
              </a:rPr>
              <a:t>overload</a:t>
            </a:r>
            <a:r>
              <a:rPr sz="1900" b="1" spc="45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symptoms</a:t>
            </a:r>
            <a:endParaRPr sz="1900">
              <a:latin typeface="Trebuchet MS"/>
              <a:cs typeface="Trebuchet MS"/>
            </a:endParaRPr>
          </a:p>
          <a:p>
            <a:pPr marL="740873" lvl="1" indent="-615171">
              <a:spcBef>
                <a:spcPts val="625"/>
              </a:spcBef>
              <a:buClr>
                <a:srgbClr val="B13F9A"/>
              </a:buClr>
              <a:buSzPct val="74358"/>
              <a:buAutoNum type="arabicPeriod"/>
              <a:tabLst>
                <a:tab pos="740873" algn="l"/>
                <a:tab pos="741507" algn="l"/>
              </a:tabLst>
            </a:pPr>
            <a:r>
              <a:rPr sz="1900" b="1" spc="4" dirty="0">
                <a:latin typeface="Trebuchet MS"/>
                <a:cs typeface="Trebuchet MS"/>
              </a:rPr>
              <a:t>Surgical</a:t>
            </a:r>
            <a:r>
              <a:rPr sz="1900" b="1" spc="14" dirty="0">
                <a:latin typeface="Trebuchet MS"/>
                <a:cs typeface="Trebuchet MS"/>
              </a:rPr>
              <a:t> </a:t>
            </a:r>
            <a:r>
              <a:rPr sz="1900" b="1" spc="-4" dirty="0">
                <a:latin typeface="Trebuchet MS"/>
                <a:cs typeface="Trebuchet MS"/>
              </a:rPr>
              <a:t>pericardiectomy.</a:t>
            </a:r>
            <a:endParaRPr sz="1900">
              <a:latin typeface="Trebuchet MS"/>
              <a:cs typeface="Trebuchet MS"/>
            </a:endParaRPr>
          </a:p>
          <a:p>
            <a:pPr marL="740873" marR="2894288" lvl="1" indent="-614536">
              <a:lnSpc>
                <a:spcPct val="101800"/>
              </a:lnSpc>
              <a:spcBef>
                <a:spcPts val="570"/>
              </a:spcBef>
              <a:buClr>
                <a:srgbClr val="B13F9A"/>
              </a:buClr>
              <a:buSzPct val="74358"/>
              <a:buAutoNum type="arabicPeriod"/>
              <a:tabLst>
                <a:tab pos="740873" algn="l"/>
                <a:tab pos="741507" algn="l"/>
              </a:tabLst>
            </a:pPr>
            <a:r>
              <a:rPr sz="1900" b="1" spc="4" dirty="0">
                <a:latin typeface="Trebuchet MS"/>
                <a:cs typeface="Trebuchet MS"/>
              </a:rPr>
              <a:t>Surgical</a:t>
            </a:r>
            <a:r>
              <a:rPr sz="1900" b="1" spc="35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excision</a:t>
            </a:r>
            <a:r>
              <a:rPr sz="1900" b="1" spc="45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of</a:t>
            </a:r>
            <a:r>
              <a:rPr sz="1900" b="1" spc="25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fibrotic</a:t>
            </a:r>
            <a:r>
              <a:rPr sz="1900" b="1" spc="45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part</a:t>
            </a:r>
            <a:r>
              <a:rPr sz="1900" b="1" spc="30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of </a:t>
            </a:r>
            <a:r>
              <a:rPr sz="1900" b="1" spc="-575" dirty="0">
                <a:latin typeface="Trebuchet MS"/>
                <a:cs typeface="Trebuchet MS"/>
              </a:rPr>
              <a:t> </a:t>
            </a:r>
            <a:r>
              <a:rPr sz="1900" b="1" spc="10" dirty="0">
                <a:latin typeface="Trebuchet MS"/>
                <a:cs typeface="Trebuchet MS"/>
              </a:rPr>
              <a:t>pericardium</a:t>
            </a:r>
            <a:r>
              <a:rPr sz="1900" b="1" spc="14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(carries  </a:t>
            </a:r>
            <a:r>
              <a:rPr sz="1900" b="1" spc="10" dirty="0">
                <a:latin typeface="Trebuchet MS"/>
                <a:cs typeface="Trebuchet MS"/>
              </a:rPr>
              <a:t>high </a:t>
            </a:r>
            <a:r>
              <a:rPr sz="1900" b="1" spc="14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mortality</a:t>
            </a:r>
            <a:r>
              <a:rPr sz="1900" b="1" spc="30" dirty="0">
                <a:latin typeface="Trebuchet MS"/>
                <a:cs typeface="Trebuchet MS"/>
              </a:rPr>
              <a:t> </a:t>
            </a:r>
            <a:r>
              <a:rPr sz="1900" b="1" spc="14" dirty="0">
                <a:latin typeface="Trebuchet MS"/>
                <a:cs typeface="Trebuchet MS"/>
              </a:rPr>
              <a:t>up</a:t>
            </a:r>
            <a:r>
              <a:rPr sz="1900" b="1" spc="20" dirty="0">
                <a:latin typeface="Trebuchet MS"/>
                <a:cs typeface="Trebuchet MS"/>
              </a:rPr>
              <a:t> </a:t>
            </a:r>
            <a:r>
              <a:rPr sz="1900" b="1" spc="4" dirty="0">
                <a:latin typeface="Trebuchet MS"/>
                <a:cs typeface="Trebuchet MS"/>
              </a:rPr>
              <a:t>to</a:t>
            </a:r>
            <a:r>
              <a:rPr sz="1900" b="1" spc="25" dirty="0">
                <a:latin typeface="Trebuchet MS"/>
                <a:cs typeface="Trebuchet MS"/>
              </a:rPr>
              <a:t> </a:t>
            </a:r>
            <a:r>
              <a:rPr sz="1900" b="1" spc="14" dirty="0">
                <a:latin typeface="Trebuchet MS"/>
                <a:cs typeface="Trebuchet MS"/>
              </a:rPr>
              <a:t>50%)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56" name="object 5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669025" y="3761234"/>
            <a:ext cx="2907791" cy="2846832"/>
          </a:xfrm>
          <a:prstGeom prst="rect">
            <a:avLst/>
          </a:prstGeom>
        </p:spPr>
      </p:pic>
      <p:sp>
        <p:nvSpPr>
          <p:cNvPr id="57" name="object 57"/>
          <p:cNvSpPr txBox="1">
            <a:spLocks noGrp="1"/>
          </p:cNvSpPr>
          <p:nvPr>
            <p:ph type="sldNum" sz="quarter" idx="11"/>
          </p:nvPr>
        </p:nvSpPr>
        <p:spPr>
          <a:xfrm>
            <a:off x="7333447" y="6731219"/>
            <a:ext cx="229235" cy="195758"/>
          </a:xfrm>
          <a:prstGeom prst="rect">
            <a:avLst/>
          </a:prstGeom>
        </p:spPr>
        <p:txBody>
          <a:bodyPr vert="horz" wrap="square" lIns="0" tIns="3808" rIns="0" bIns="0" rtlCol="0">
            <a:spAutoFit/>
          </a:bodyPr>
          <a:lstStyle/>
          <a:p>
            <a:pPr marL="38091">
              <a:spcBef>
                <a:spcPts val="30"/>
              </a:spcBef>
            </a:pPr>
            <a:fld id="{81D60167-4931-47E6-BA6A-407CBD079E47}" type="slidenum">
              <a:rPr dirty="0"/>
              <a:pPr marL="38091">
                <a:spcBef>
                  <a:spcPts val="30"/>
                </a:spcBef>
              </a:pPr>
              <a:t>20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403" y="3620544"/>
            <a:ext cx="123825" cy="186142"/>
          </a:xfrm>
          <a:prstGeom prst="rect">
            <a:avLst/>
          </a:prstGeom>
        </p:spPr>
        <p:txBody>
          <a:bodyPr vert="horz" wrap="square" lIns="0" tIns="11426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1100" spc="-130" dirty="0">
                <a:solidFill>
                  <a:srgbClr val="B13F9A"/>
                </a:solidFill>
                <a:latin typeface="Times New Roman"/>
                <a:cs typeface="Times New Roman"/>
              </a:rPr>
              <a:t>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1"/>
          </p:nvPr>
        </p:nvSpPr>
        <p:spPr>
          <a:xfrm>
            <a:off x="7333447" y="6731219"/>
            <a:ext cx="229235" cy="195758"/>
          </a:xfrm>
          <a:prstGeom prst="rect">
            <a:avLst/>
          </a:prstGeom>
        </p:spPr>
        <p:txBody>
          <a:bodyPr vert="horz" wrap="square" lIns="0" tIns="3808" rIns="0" bIns="0" rtlCol="0">
            <a:spAutoFit/>
          </a:bodyPr>
          <a:lstStyle/>
          <a:p>
            <a:pPr marL="38091">
              <a:spcBef>
                <a:spcPts val="30"/>
              </a:spcBef>
            </a:pPr>
            <a:fld id="{81D60167-4931-47E6-BA6A-407CBD079E47}" type="slidenum">
              <a:rPr dirty="0"/>
              <a:pPr marL="38091">
                <a:spcBef>
                  <a:spcPts val="30"/>
                </a:spcBef>
              </a:pPr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21203" y="685645"/>
            <a:ext cx="7681595" cy="6242082"/>
          </a:xfrm>
          <a:prstGeom prst="rect">
            <a:avLst/>
          </a:prstGeom>
        </p:spPr>
        <p:txBody>
          <a:bodyPr vert="horz" wrap="square" lIns="0" tIns="45074" rIns="0" bIns="0" rtlCol="0">
            <a:spAutoFit/>
          </a:bodyPr>
          <a:lstStyle/>
          <a:p>
            <a:pPr marL="354883" indent="-279336">
              <a:spcBef>
                <a:spcPts val="355"/>
              </a:spcBef>
              <a:buClr>
                <a:srgbClr val="B13F9A"/>
              </a:buClr>
              <a:buSzPct val="75862"/>
              <a:buFont typeface="Times New Roman"/>
              <a:buChar char="◉"/>
              <a:tabLst>
                <a:tab pos="354883" algn="l"/>
                <a:tab pos="355517" algn="l"/>
              </a:tabLst>
            </a:pPr>
            <a:r>
              <a:rPr sz="1600" u="sng" spc="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Laboratory</a:t>
            </a:r>
            <a:r>
              <a:rPr sz="1600" u="sng" spc="-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studies</a:t>
            </a:r>
            <a:endParaRPr sz="1600" dirty="0">
              <a:latin typeface="Tahoma"/>
              <a:cs typeface="Tahoma"/>
            </a:endParaRPr>
          </a:p>
          <a:p>
            <a:pPr marL="354883" marR="81262" indent="-279336">
              <a:lnSpc>
                <a:spcPts val="1430"/>
              </a:lnSpc>
              <a:spcBef>
                <a:spcPts val="570"/>
              </a:spcBef>
              <a:buClr>
                <a:srgbClr val="B13F9A"/>
              </a:buClr>
              <a:buSzPct val="75862"/>
              <a:buFont typeface="Times New Roman"/>
              <a:buChar char="◉"/>
              <a:tabLst>
                <a:tab pos="354883" algn="l"/>
                <a:tab pos="355517" algn="l"/>
              </a:tabLst>
            </a:pPr>
            <a:r>
              <a:rPr sz="1600" spc="25" dirty="0">
                <a:latin typeface="Tahoma"/>
                <a:cs typeface="Tahoma"/>
              </a:rPr>
              <a:t>Elevation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of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u="sng" spc="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inflammatory</a:t>
            </a:r>
            <a:r>
              <a:rPr sz="1600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markers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may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support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the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diagnosis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of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14" dirty="0">
                <a:latin typeface="Tahoma"/>
                <a:cs typeface="Tahoma"/>
              </a:rPr>
              <a:t>pericarditis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but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are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not </a:t>
            </a:r>
            <a:r>
              <a:rPr sz="1600" spc="-440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considered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to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14" dirty="0">
                <a:latin typeface="Tahoma"/>
                <a:cs typeface="Tahoma"/>
              </a:rPr>
              <a:t>be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a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14" dirty="0">
                <a:latin typeface="Tahoma"/>
                <a:cs typeface="Tahoma"/>
              </a:rPr>
              <a:t>part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of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the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14" dirty="0">
                <a:latin typeface="Tahoma"/>
                <a:cs typeface="Tahoma"/>
              </a:rPr>
              <a:t>diagnostic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4" dirty="0">
                <a:latin typeface="Tahoma"/>
                <a:cs typeface="Tahoma"/>
              </a:rPr>
              <a:t>criteria.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67" baseline="25000" dirty="0">
                <a:latin typeface="Tahoma"/>
                <a:cs typeface="Tahoma"/>
              </a:rPr>
              <a:t>[4]</a:t>
            </a:r>
            <a:endParaRPr sz="1600" baseline="25000" dirty="0">
              <a:latin typeface="Tahoma"/>
              <a:cs typeface="Tahoma"/>
            </a:endParaRPr>
          </a:p>
          <a:p>
            <a:pPr marL="354883" indent="-279336">
              <a:spcBef>
                <a:spcPts val="265"/>
              </a:spcBef>
              <a:buClr>
                <a:srgbClr val="B13F9A"/>
              </a:buClr>
              <a:buSzPct val="75862"/>
              <a:buFont typeface="Arial MT"/>
              <a:buChar char="•"/>
              <a:tabLst>
                <a:tab pos="354883" algn="l"/>
                <a:tab pos="355517" algn="l"/>
              </a:tabLst>
            </a:pPr>
            <a:r>
              <a:rPr sz="1600" u="sng" spc="1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</a:t>
            </a:r>
            <a:r>
              <a:rPr sz="1600" u="sng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</a:t>
            </a:r>
            <a:r>
              <a:rPr sz="1600" u="sng" spc="1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</a:t>
            </a:r>
            <a:r>
              <a:rPr sz="1600" spc="-145" dirty="0">
                <a:latin typeface="Tahoma"/>
                <a:cs typeface="Tahoma"/>
              </a:rPr>
              <a:t>: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u="sng" spc="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</a:t>
            </a:r>
            <a:r>
              <a:rPr sz="1600" u="sng" spc="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</a:t>
            </a:r>
            <a:r>
              <a:rPr sz="1600" u="sng" spc="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u</a:t>
            </a:r>
            <a:r>
              <a:rPr sz="1600" u="sng" spc="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k</a:t>
            </a:r>
            <a:r>
              <a:rPr sz="1600" u="sng" spc="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oc</a:t>
            </a:r>
            <a:r>
              <a:rPr sz="1600" u="sng" spc="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y</a:t>
            </a:r>
            <a:r>
              <a:rPr sz="1600" u="sng" spc="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</a:t>
            </a:r>
            <a:r>
              <a:rPr sz="1600" u="sng" spc="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</a:t>
            </a:r>
            <a:r>
              <a:rPr sz="1600" u="sng" spc="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</a:t>
            </a:r>
            <a:r>
              <a:rPr sz="1600" u="sng" spc="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</a:t>
            </a:r>
            <a:r>
              <a:rPr sz="1600" u="sng" spc="-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</a:t>
            </a:r>
            <a:endParaRPr sz="1600" dirty="0">
              <a:latin typeface="Tahoma"/>
              <a:cs typeface="Tahoma"/>
            </a:endParaRPr>
          </a:p>
          <a:p>
            <a:pPr marL="354883" indent="-279336">
              <a:spcBef>
                <a:spcPts val="265"/>
              </a:spcBef>
              <a:buClr>
                <a:srgbClr val="B13F9A"/>
              </a:buClr>
              <a:buSzPct val="75862"/>
              <a:buFont typeface="Arial MT"/>
              <a:buChar char="•"/>
              <a:tabLst>
                <a:tab pos="354883" algn="l"/>
                <a:tab pos="355517" algn="l"/>
              </a:tabLst>
            </a:pPr>
            <a:r>
              <a:rPr sz="1600" spc="390" dirty="0">
                <a:latin typeface="Tahoma"/>
                <a:cs typeface="Tahoma"/>
              </a:rPr>
              <a:t>↑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u="sng" spc="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Troponin</a:t>
            </a:r>
            <a:r>
              <a:rPr sz="1600" u="sng" spc="-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-1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</a:t>
            </a:r>
            <a:endParaRPr sz="1600" dirty="0">
              <a:latin typeface="Tahoma"/>
              <a:cs typeface="Tahoma"/>
            </a:endParaRPr>
          </a:p>
          <a:p>
            <a:pPr marL="354883" indent="-279336">
              <a:spcBef>
                <a:spcPts val="275"/>
              </a:spcBef>
              <a:buClr>
                <a:srgbClr val="B13F9A"/>
              </a:buClr>
              <a:buSzPct val="75862"/>
              <a:buFont typeface="Arial MT"/>
              <a:buChar char="•"/>
              <a:tabLst>
                <a:tab pos="354883" algn="l"/>
                <a:tab pos="355517" algn="l"/>
              </a:tabLst>
            </a:pPr>
            <a:r>
              <a:rPr sz="1600" spc="390" dirty="0">
                <a:latin typeface="Tahoma"/>
                <a:cs typeface="Tahoma"/>
              </a:rPr>
              <a:t>↑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u="sng" spc="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ESR</a:t>
            </a:r>
            <a:endParaRPr sz="1600" dirty="0">
              <a:latin typeface="Tahoma"/>
              <a:cs typeface="Tahoma"/>
            </a:endParaRPr>
          </a:p>
          <a:p>
            <a:pPr marL="354883" indent="-279336">
              <a:spcBef>
                <a:spcPts val="265"/>
              </a:spcBef>
              <a:buClr>
                <a:srgbClr val="B13F9A"/>
              </a:buClr>
              <a:buSzPct val="75862"/>
              <a:buFont typeface="Arial MT"/>
              <a:buChar char="•"/>
              <a:tabLst>
                <a:tab pos="354883" algn="l"/>
                <a:tab pos="355517" algn="l"/>
              </a:tabLst>
            </a:pPr>
            <a:r>
              <a:rPr sz="1600" spc="390" dirty="0">
                <a:latin typeface="Tahoma"/>
                <a:cs typeface="Tahoma"/>
              </a:rPr>
              <a:t>↑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u="sng" spc="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CRP</a:t>
            </a:r>
            <a:endParaRPr sz="1600" dirty="0">
              <a:latin typeface="Tahoma"/>
              <a:cs typeface="Tahoma"/>
            </a:endParaRPr>
          </a:p>
          <a:p>
            <a:pPr marL="354883" indent="-279336">
              <a:spcBef>
                <a:spcPts val="265"/>
              </a:spcBef>
              <a:buClr>
                <a:srgbClr val="B13F9A"/>
              </a:buClr>
              <a:buSzPct val="75862"/>
              <a:buFont typeface="Arial MT"/>
              <a:buChar char="•"/>
              <a:tabLst>
                <a:tab pos="354883" algn="l"/>
                <a:tab pos="355517" algn="l"/>
              </a:tabLst>
            </a:pPr>
            <a:r>
              <a:rPr sz="1600" spc="390" dirty="0">
                <a:latin typeface="Tahoma"/>
                <a:cs typeface="Tahoma"/>
              </a:rPr>
              <a:t>↑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u="sng" spc="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Creatinine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u="sng" spc="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kinase</a:t>
            </a:r>
            <a:endParaRPr sz="1600" dirty="0">
              <a:latin typeface="Tahoma"/>
              <a:cs typeface="Tahoma"/>
            </a:endParaRPr>
          </a:p>
          <a:p>
            <a:pPr marL="354883">
              <a:spcBef>
                <a:spcPts val="260"/>
              </a:spcBef>
            </a:pPr>
            <a:r>
              <a:rPr sz="1600" spc="30" dirty="0">
                <a:latin typeface="Tahoma"/>
                <a:cs typeface="Tahoma"/>
              </a:rPr>
              <a:t>Additional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14" dirty="0">
                <a:latin typeface="Tahoma"/>
                <a:cs typeface="Tahoma"/>
              </a:rPr>
              <a:t>diagnostic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14" dirty="0">
                <a:latin typeface="Tahoma"/>
                <a:cs typeface="Tahoma"/>
              </a:rPr>
              <a:t>evaluation</a:t>
            </a:r>
            <a:endParaRPr sz="1600" dirty="0">
              <a:latin typeface="Tahoma"/>
              <a:cs typeface="Tahoma"/>
            </a:endParaRPr>
          </a:p>
          <a:p>
            <a:pPr marL="354883" indent="-279336">
              <a:spcBef>
                <a:spcPts val="280"/>
              </a:spcBef>
              <a:buClr>
                <a:srgbClr val="B13F9A"/>
              </a:buClr>
              <a:buSzPct val="75862"/>
              <a:buFont typeface="Arial MT"/>
              <a:buChar char="•"/>
              <a:tabLst>
                <a:tab pos="354883" algn="l"/>
                <a:tab pos="355517" algn="l"/>
              </a:tabLst>
            </a:pPr>
            <a:r>
              <a:rPr sz="1600" u="sng" spc="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Pericardiocentesis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with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u="sng" spc="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pericardial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fluid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4" dirty="0">
                <a:latin typeface="Tahoma"/>
                <a:cs typeface="Tahoma"/>
              </a:rPr>
              <a:t>analysis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-43" baseline="25000" dirty="0">
                <a:latin typeface="Tahoma"/>
                <a:cs typeface="Tahoma"/>
              </a:rPr>
              <a:t>[12]</a:t>
            </a:r>
            <a:endParaRPr sz="1600" baseline="25000" dirty="0">
              <a:latin typeface="Tahoma"/>
              <a:cs typeface="Tahoma"/>
            </a:endParaRPr>
          </a:p>
          <a:p>
            <a:pPr marL="690083" lvl="1" indent="-236800">
              <a:spcBef>
                <a:spcPts val="250"/>
              </a:spcBef>
              <a:buClr>
                <a:srgbClr val="F9B638"/>
              </a:buClr>
              <a:buSzPct val="83333"/>
              <a:buFont typeface="Arial MT"/>
              <a:buChar char="•"/>
              <a:tabLst>
                <a:tab pos="690083" algn="l"/>
                <a:tab pos="690719" algn="l"/>
              </a:tabLst>
            </a:pPr>
            <a:r>
              <a:rPr sz="1600" spc="-4" dirty="0">
                <a:latin typeface="Tahoma"/>
                <a:cs typeface="Tahoma"/>
              </a:rPr>
              <a:t>Indications: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large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effusion,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4" dirty="0">
                <a:latin typeface="Tahoma"/>
                <a:cs typeface="Tahoma"/>
              </a:rPr>
              <a:t>tamponade,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suspected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4" dirty="0">
                <a:latin typeface="Tahoma"/>
                <a:cs typeface="Tahoma"/>
              </a:rPr>
              <a:t>malignant</a:t>
            </a:r>
            <a:r>
              <a:rPr sz="1600" spc="-4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or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u="sng" spc="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purulent</a:t>
            </a:r>
            <a:r>
              <a:rPr sz="1600" u="sng" spc="-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pericarditis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37" baseline="24305" dirty="0">
                <a:latin typeface="Tahoma"/>
                <a:cs typeface="Tahoma"/>
              </a:rPr>
              <a:t>[5]</a:t>
            </a:r>
            <a:endParaRPr sz="1600" baseline="24305" dirty="0">
              <a:latin typeface="Tahoma"/>
              <a:cs typeface="Tahoma"/>
            </a:endParaRPr>
          </a:p>
          <a:p>
            <a:pPr marL="690083" lvl="1" indent="-236800">
              <a:spcBef>
                <a:spcPts val="240"/>
              </a:spcBef>
              <a:buClr>
                <a:srgbClr val="F9B638"/>
              </a:buClr>
              <a:buSzPct val="83333"/>
              <a:buFont typeface="Arial MT"/>
              <a:buChar char="•"/>
              <a:tabLst>
                <a:tab pos="690083" algn="l"/>
                <a:tab pos="690719" algn="l"/>
              </a:tabLst>
            </a:pPr>
            <a:r>
              <a:rPr sz="1600" spc="4" dirty="0">
                <a:latin typeface="Tahoma"/>
                <a:cs typeface="Tahoma"/>
              </a:rPr>
              <a:t>Investigations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depend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30" dirty="0">
                <a:latin typeface="Tahoma"/>
                <a:cs typeface="Tahoma"/>
              </a:rPr>
              <a:t>on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14" dirty="0">
                <a:latin typeface="Tahoma"/>
                <a:cs typeface="Tahoma"/>
              </a:rPr>
              <a:t>suspected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etiology.</a:t>
            </a:r>
            <a:endParaRPr sz="1600" dirty="0">
              <a:latin typeface="Tahoma"/>
              <a:cs typeface="Tahoma"/>
            </a:endParaRPr>
          </a:p>
          <a:p>
            <a:pPr marL="1020205" lvl="2" indent="-189186">
              <a:spcBef>
                <a:spcPts val="155"/>
              </a:spcBef>
              <a:buClr>
                <a:srgbClr val="F9B638"/>
              </a:buClr>
              <a:buSzPct val="60869"/>
              <a:buFont typeface="Arial MT"/>
              <a:buChar char="•"/>
              <a:tabLst>
                <a:tab pos="1020205" algn="l"/>
                <a:tab pos="1020841" algn="l"/>
              </a:tabLst>
            </a:pPr>
            <a:r>
              <a:rPr sz="16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Gram</a:t>
            </a:r>
            <a:r>
              <a:rPr sz="1600" u="sng" spc="-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-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stain</a:t>
            </a:r>
            <a:endParaRPr sz="1600" dirty="0">
              <a:latin typeface="Tahoma"/>
              <a:cs typeface="Tahoma"/>
            </a:endParaRPr>
          </a:p>
          <a:p>
            <a:pPr marL="1020205" lvl="2" indent="-189186">
              <a:spcBef>
                <a:spcPts val="145"/>
              </a:spcBef>
              <a:buClr>
                <a:srgbClr val="F9B638"/>
              </a:buClr>
              <a:buSzPct val="60869"/>
              <a:buFont typeface="Arial MT"/>
              <a:buChar char="•"/>
              <a:tabLst>
                <a:tab pos="1020205" algn="l"/>
                <a:tab pos="1020841" algn="l"/>
              </a:tabLst>
            </a:pPr>
            <a:r>
              <a:rPr sz="1600" u="sng" spc="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</a:t>
            </a:r>
            <a:r>
              <a:rPr sz="1600" u="sng" spc="-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</a:t>
            </a:r>
            <a:r>
              <a:rPr sz="1600" u="sng" spc="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ct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</a:t>
            </a:r>
            <a:r>
              <a:rPr sz="1600" u="sng" spc="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</a:t>
            </a:r>
            <a:r>
              <a:rPr sz="1600" u="sng" spc="-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</a:t>
            </a:r>
            <a:r>
              <a:rPr sz="1600" u="sng" spc="-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</a:t>
            </a:r>
            <a:r>
              <a:rPr sz="1600" u="sng" spc="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</a:t>
            </a:r>
            <a:r>
              <a:rPr sz="1600" u="sng" spc="-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</a:t>
            </a:r>
            <a:r>
              <a:rPr sz="1600" u="sng" spc="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u</a:t>
            </a:r>
            <a:r>
              <a:rPr sz="1600" u="sng" spc="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</a:t>
            </a:r>
            <a:r>
              <a:rPr sz="1600" u="sng" spc="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u</a:t>
            </a:r>
            <a:r>
              <a:rPr sz="1600" u="sng" spc="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</a:t>
            </a:r>
            <a:endParaRPr sz="1600" dirty="0">
              <a:latin typeface="Tahoma"/>
              <a:cs typeface="Tahoma"/>
            </a:endParaRPr>
          </a:p>
          <a:p>
            <a:pPr marL="1020205" lvl="2" indent="-189186">
              <a:spcBef>
                <a:spcPts val="145"/>
              </a:spcBef>
              <a:buClr>
                <a:srgbClr val="F9B638"/>
              </a:buClr>
              <a:buSzPct val="60869"/>
              <a:buFont typeface="Arial MT"/>
              <a:buChar char="•"/>
              <a:tabLst>
                <a:tab pos="1020205" algn="l"/>
                <a:tab pos="1020841" algn="l"/>
              </a:tabLst>
            </a:pPr>
            <a:r>
              <a:rPr sz="1600" u="sng" spc="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Acid-fast</a:t>
            </a:r>
            <a:r>
              <a:rPr sz="1600" u="sng" spc="-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bacilli</a:t>
            </a:r>
            <a:r>
              <a:rPr sz="1600" u="sng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-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smear</a:t>
            </a:r>
            <a:r>
              <a:rPr sz="1600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microscopy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and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culture</a:t>
            </a:r>
            <a:endParaRPr sz="1600" dirty="0">
              <a:latin typeface="Tahoma"/>
              <a:cs typeface="Tahoma"/>
            </a:endParaRPr>
          </a:p>
          <a:p>
            <a:pPr marL="1020205" lvl="2" indent="-189186">
              <a:spcBef>
                <a:spcPts val="145"/>
              </a:spcBef>
              <a:buClr>
                <a:srgbClr val="F9B638"/>
              </a:buClr>
              <a:buSzPct val="60869"/>
              <a:buFont typeface="Arial MT"/>
              <a:buChar char="•"/>
              <a:tabLst>
                <a:tab pos="1020205" algn="l"/>
                <a:tab pos="1020841" algn="l"/>
              </a:tabLst>
            </a:pPr>
            <a:r>
              <a:rPr sz="16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Polymerase</a:t>
            </a:r>
            <a:r>
              <a:rPr sz="1600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chain</a:t>
            </a:r>
            <a:r>
              <a:rPr sz="1600" u="sng" spc="-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reaction</a:t>
            </a:r>
            <a:endParaRPr sz="1600" dirty="0">
              <a:latin typeface="Tahoma"/>
              <a:cs typeface="Tahoma"/>
            </a:endParaRPr>
          </a:p>
          <a:p>
            <a:pPr marL="1020205" lvl="2" indent="-189186">
              <a:spcBef>
                <a:spcPts val="140"/>
              </a:spcBef>
              <a:buClr>
                <a:srgbClr val="F9B638"/>
              </a:buClr>
              <a:buSzPct val="60869"/>
              <a:buFont typeface="Arial MT"/>
              <a:buChar char="•"/>
              <a:tabLst>
                <a:tab pos="1020205" algn="l"/>
                <a:tab pos="1020841" algn="l"/>
              </a:tabLst>
            </a:pPr>
            <a:r>
              <a:rPr sz="1600" u="sng" spc="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Cytology</a:t>
            </a:r>
            <a:endParaRPr sz="1600" dirty="0">
              <a:latin typeface="Tahoma"/>
              <a:cs typeface="Tahoma"/>
            </a:endParaRPr>
          </a:p>
          <a:p>
            <a:pPr marL="354883" indent="-279336">
              <a:spcBef>
                <a:spcPts val="254"/>
              </a:spcBef>
              <a:buClr>
                <a:srgbClr val="B13F9A"/>
              </a:buClr>
              <a:buSzPct val="75862"/>
              <a:buFont typeface="Arial MT"/>
              <a:buChar char="•"/>
              <a:tabLst>
                <a:tab pos="354883" algn="l"/>
                <a:tab pos="355517" algn="l"/>
              </a:tabLst>
            </a:pPr>
            <a:r>
              <a:rPr sz="1600" spc="30" dirty="0">
                <a:latin typeface="Tahoma"/>
                <a:cs typeface="Tahoma"/>
              </a:rPr>
              <a:t>Additional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workup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based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on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suspected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etiology</a:t>
            </a:r>
            <a:endParaRPr sz="1600" dirty="0">
              <a:latin typeface="Tahoma"/>
              <a:cs typeface="Tahoma"/>
            </a:endParaRPr>
          </a:p>
          <a:p>
            <a:pPr marL="690083" lvl="1" indent="-236800">
              <a:spcBef>
                <a:spcPts val="250"/>
              </a:spcBef>
              <a:buClr>
                <a:srgbClr val="F9B638"/>
              </a:buClr>
              <a:buSzPct val="83333"/>
              <a:buFont typeface="Arial MT"/>
              <a:buChar char="•"/>
              <a:tabLst>
                <a:tab pos="690083" algn="l"/>
                <a:tab pos="690719" algn="l"/>
              </a:tabLst>
            </a:pPr>
            <a:r>
              <a:rPr sz="1600" u="sng" spc="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Uremic</a:t>
            </a:r>
            <a:r>
              <a:rPr sz="1600" u="sng" spc="-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pericarditis</a:t>
            </a:r>
            <a:r>
              <a:rPr sz="1600" spc="4" dirty="0">
                <a:latin typeface="Tahoma"/>
                <a:cs typeface="Tahoma"/>
              </a:rPr>
              <a:t>: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u="sng" spc="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BUN</a:t>
            </a:r>
            <a:r>
              <a:rPr sz="1600" spc="65" dirty="0">
                <a:latin typeface="Tahoma"/>
                <a:cs typeface="Tahoma"/>
              </a:rPr>
              <a:t>,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u="sng" spc="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creatinine</a:t>
            </a:r>
            <a:r>
              <a:rPr sz="1600" spc="4" dirty="0">
                <a:latin typeface="Tahoma"/>
                <a:cs typeface="Tahoma"/>
              </a:rPr>
              <a:t>,</a:t>
            </a:r>
            <a:r>
              <a:rPr sz="1600" spc="-4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electrolytes</a:t>
            </a:r>
            <a:endParaRPr sz="1600" dirty="0">
              <a:latin typeface="Tahoma"/>
              <a:cs typeface="Tahoma"/>
            </a:endParaRPr>
          </a:p>
          <a:p>
            <a:pPr marL="690083" lvl="1" indent="-236800">
              <a:spcBef>
                <a:spcPts val="250"/>
              </a:spcBef>
              <a:buClr>
                <a:srgbClr val="F9B638"/>
              </a:buClr>
              <a:buSzPct val="83333"/>
              <a:buFont typeface="Arial MT"/>
              <a:buChar char="•"/>
              <a:tabLst>
                <a:tab pos="690083" algn="l"/>
                <a:tab pos="690719" algn="l"/>
              </a:tabLst>
            </a:pPr>
            <a:r>
              <a:rPr sz="1600" spc="20" dirty="0">
                <a:latin typeface="Tahoma"/>
                <a:cs typeface="Tahoma"/>
              </a:rPr>
              <a:t>Bacterial</a:t>
            </a:r>
            <a:r>
              <a:rPr sz="1600" spc="-14" dirty="0">
                <a:latin typeface="Tahoma"/>
                <a:cs typeface="Tahoma"/>
              </a:rPr>
              <a:t> </a:t>
            </a:r>
            <a:r>
              <a:rPr sz="1600" spc="4" dirty="0">
                <a:latin typeface="Tahoma"/>
                <a:cs typeface="Tahoma"/>
              </a:rPr>
              <a:t>pericarditis: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u="sng" spc="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blood</a:t>
            </a:r>
            <a:r>
              <a:rPr sz="1600" u="sng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cultures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35" dirty="0">
                <a:latin typeface="Tahoma"/>
                <a:cs typeface="Tahoma"/>
              </a:rPr>
              <a:t>(2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sets)</a:t>
            </a:r>
            <a:endParaRPr sz="1600" dirty="0">
              <a:latin typeface="Tahoma"/>
              <a:cs typeface="Tahoma"/>
            </a:endParaRPr>
          </a:p>
          <a:p>
            <a:pPr marL="690083" lvl="1" indent="-236800">
              <a:spcBef>
                <a:spcPts val="240"/>
              </a:spcBef>
              <a:buClr>
                <a:srgbClr val="F9B638"/>
              </a:buClr>
              <a:buSzPct val="83333"/>
              <a:buFont typeface="Arial MT"/>
              <a:buChar char="•"/>
              <a:tabLst>
                <a:tab pos="690083" algn="l"/>
                <a:tab pos="690719" algn="l"/>
              </a:tabLst>
            </a:pPr>
            <a:r>
              <a:rPr sz="1600" u="sng" spc="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Tuberculous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pericarditis</a:t>
            </a:r>
            <a:r>
              <a:rPr sz="1600" spc="4" dirty="0">
                <a:latin typeface="Tahoma"/>
                <a:cs typeface="Tahoma"/>
              </a:rPr>
              <a:t>:</a:t>
            </a:r>
            <a:r>
              <a:rPr sz="1600" spc="-14" dirty="0">
                <a:solidFill>
                  <a:srgbClr val="FFDD66"/>
                </a:solidFill>
                <a:latin typeface="Tahoma"/>
                <a:cs typeface="Tahoma"/>
              </a:rPr>
              <a:t> </a:t>
            </a:r>
            <a:r>
              <a:rPr sz="1600" u="sng" spc="25" dirty="0">
                <a:solidFill>
                  <a:srgbClr val="FFDD66"/>
                </a:solidFill>
                <a:uFill>
                  <a:solidFill>
                    <a:srgbClr val="FFDD66"/>
                  </a:solidFill>
                </a:uFill>
                <a:latin typeface="Tahoma"/>
                <a:cs typeface="Tahoma"/>
              </a:rPr>
              <a:t>interferon-</a:t>
            </a:r>
            <a:r>
              <a:rPr sz="1600" u="sng" spc="25" dirty="0">
                <a:uFill>
                  <a:solidFill>
                    <a:srgbClr val="FFDD66"/>
                  </a:solidFill>
                </a:uFill>
                <a:latin typeface="Tahoma"/>
                <a:cs typeface="Tahoma"/>
              </a:rPr>
              <a:t>γ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4" dirty="0">
                <a:latin typeface="Tahoma"/>
                <a:cs typeface="Tahoma"/>
              </a:rPr>
              <a:t>release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-14" dirty="0">
                <a:latin typeface="Tahoma"/>
                <a:cs typeface="Tahoma"/>
              </a:rPr>
              <a:t>assay,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u="sng" spc="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HIV</a:t>
            </a:r>
            <a:r>
              <a:rPr sz="1600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test</a:t>
            </a:r>
            <a:endParaRPr sz="1600" dirty="0">
              <a:latin typeface="Tahoma"/>
              <a:cs typeface="Tahoma"/>
            </a:endParaRPr>
          </a:p>
          <a:p>
            <a:pPr marL="690083" lvl="1" indent="-236800">
              <a:spcBef>
                <a:spcPts val="254"/>
              </a:spcBef>
              <a:buClr>
                <a:srgbClr val="F9B638"/>
              </a:buClr>
              <a:buSzPct val="83333"/>
              <a:buFont typeface="Arial MT"/>
              <a:buChar char="•"/>
              <a:tabLst>
                <a:tab pos="690083" algn="l"/>
                <a:tab pos="690719" algn="l"/>
              </a:tabLst>
            </a:pPr>
            <a:r>
              <a:rPr sz="1600" spc="30" dirty="0">
                <a:latin typeface="Tahoma"/>
                <a:cs typeface="Tahoma"/>
              </a:rPr>
              <a:t>Autoimmune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4" dirty="0">
                <a:latin typeface="Tahoma"/>
                <a:cs typeface="Tahoma"/>
              </a:rPr>
              <a:t>pericarditis: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u="sng" spc="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ANA</a:t>
            </a:r>
            <a:r>
              <a:rPr sz="1600" spc="70" dirty="0">
                <a:latin typeface="Tahoma"/>
                <a:cs typeface="Tahoma"/>
              </a:rPr>
              <a:t>,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u="sng" spc="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rheumatoid</a:t>
            </a:r>
            <a:r>
              <a:rPr sz="1600" u="sng" spc="-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factor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7010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Effusive-constrictive pericarditis (ECP) is a less common syndrome involving both constriction of the visceral pericardium and an effusion causing a tamponade-like effect on the heart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The etiology is similar to constrictive pericarditis, including cardiac surgery and tuberculosis in the developing world. </a:t>
            </a:r>
            <a:endParaRPr lang="en-US" sz="2400" dirty="0" smtClean="0"/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symptoms of this syndrome mimic those of heart failure (particularly right-sided heart failure symptoms) and volume overload.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This </a:t>
            </a:r>
            <a:r>
              <a:rPr lang="en-US" sz="2400" dirty="0"/>
              <a:t>condition is chronic, and treatment is mostly surgical, although, in a subset of patients, treatment of the underlying cause may reverse both the effusion and the </a:t>
            </a:r>
            <a:r>
              <a:rPr lang="en-US" sz="2400" dirty="0" smtClean="0"/>
              <a:t>constriction.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Most cases are idiopathic in terms of </a:t>
            </a:r>
            <a:r>
              <a:rPr lang="en-US" sz="2400" dirty="0" smtClean="0"/>
              <a:t>etiology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object 4"/>
          <p:cNvSpPr txBox="1">
            <a:spLocks noGrp="1"/>
          </p:cNvSpPr>
          <p:nvPr>
            <p:ph type="sldNum" sz="quarter" idx="11"/>
          </p:nvPr>
        </p:nvSpPr>
        <p:spPr>
          <a:xfrm>
            <a:off x="7333447" y="6731219"/>
            <a:ext cx="229235" cy="195758"/>
          </a:xfrm>
          <a:prstGeom prst="rect">
            <a:avLst/>
          </a:prstGeom>
        </p:spPr>
        <p:txBody>
          <a:bodyPr vert="horz" wrap="square" lIns="0" tIns="3808" rIns="0" bIns="0" rtlCol="0">
            <a:spAutoFit/>
          </a:bodyPr>
          <a:lstStyle/>
          <a:p>
            <a:pPr marL="38091">
              <a:spcBef>
                <a:spcPts val="30"/>
              </a:spcBef>
            </a:pPr>
            <a:fld id="{81D60167-4931-47E6-BA6A-407CBD079E47}" type="slidenum">
              <a:rPr dirty="0"/>
              <a:pPr marL="38091">
                <a:spcBef>
                  <a:spcPts val="30"/>
                </a:spcBef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92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212" y="1638302"/>
            <a:ext cx="597535" cy="364490"/>
            <a:chOff x="553212" y="1638300"/>
            <a:chExt cx="597535" cy="364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212" y="1638300"/>
              <a:ext cx="307848" cy="3581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395" y="1638300"/>
              <a:ext cx="268224" cy="36423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258313" y="1638302"/>
            <a:ext cx="593090" cy="364490"/>
            <a:chOff x="3258311" y="1638300"/>
            <a:chExt cx="593090" cy="3644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8311" y="1638300"/>
              <a:ext cx="268224" cy="3642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3300" y="1638300"/>
              <a:ext cx="307848" cy="35813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67300" y="1639316"/>
            <a:ext cx="213360" cy="3632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36164" y="1640841"/>
            <a:ext cx="271271" cy="3556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89248" y="1640841"/>
            <a:ext cx="271271" cy="3556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66188" y="1641348"/>
            <a:ext cx="233171" cy="3550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91000" y="1641348"/>
            <a:ext cx="260603" cy="35509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200912" y="1642874"/>
            <a:ext cx="862965" cy="360045"/>
            <a:chOff x="1200912" y="1642872"/>
            <a:chExt cx="862965" cy="360045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0912" y="1642872"/>
              <a:ext cx="262128" cy="3596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04188" y="1642872"/>
              <a:ext cx="292608" cy="3535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37944" y="1642872"/>
              <a:ext cx="225551" cy="353568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55750" y="1642872"/>
            <a:ext cx="225551" cy="35356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7918" y="1642872"/>
            <a:ext cx="64008" cy="353568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507991" y="1642872"/>
            <a:ext cx="502920" cy="353695"/>
            <a:chOff x="4507991" y="1642872"/>
            <a:chExt cx="502920" cy="353695"/>
          </a:xfrm>
        </p:grpSpPr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07991" y="1642872"/>
              <a:ext cx="64008" cy="3535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13147" y="1642872"/>
              <a:ext cx="292607" cy="3535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46903" y="1642872"/>
              <a:ext cx="64008" cy="353568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3653029" y="1746506"/>
            <a:ext cx="85725" cy="129539"/>
          </a:xfrm>
          <a:custGeom>
            <a:avLst/>
            <a:gdLst/>
            <a:ahLst/>
            <a:cxnLst/>
            <a:rect l="l" t="t" r="r" b="b"/>
            <a:pathLst>
              <a:path w="85725" h="129539">
                <a:moveTo>
                  <a:pt x="42672" y="0"/>
                </a:moveTo>
                <a:lnTo>
                  <a:pt x="0" y="129540"/>
                </a:lnTo>
                <a:lnTo>
                  <a:pt x="85344" y="129540"/>
                </a:lnTo>
                <a:lnTo>
                  <a:pt x="4267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2939" y="1746506"/>
            <a:ext cx="85725" cy="129539"/>
          </a:xfrm>
          <a:custGeom>
            <a:avLst/>
            <a:gdLst/>
            <a:ahLst/>
            <a:cxnLst/>
            <a:rect l="l" t="t" r="r" b="b"/>
            <a:pathLst>
              <a:path w="85725" h="129539">
                <a:moveTo>
                  <a:pt x="42672" y="0"/>
                </a:moveTo>
                <a:lnTo>
                  <a:pt x="0" y="129540"/>
                </a:lnTo>
                <a:lnTo>
                  <a:pt x="85343" y="129540"/>
                </a:lnTo>
                <a:lnTo>
                  <a:pt x="4267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251102" y="1693832"/>
            <a:ext cx="138874" cy="24860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326292" y="1693830"/>
            <a:ext cx="111442" cy="12058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950875" y="1693830"/>
            <a:ext cx="106871" cy="10534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897791" y="1693830"/>
            <a:ext cx="106871" cy="105346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4507991" y="1642872"/>
            <a:ext cx="502920" cy="353695"/>
          </a:xfrm>
          <a:custGeom>
            <a:avLst/>
            <a:gdLst/>
            <a:ahLst/>
            <a:cxnLst/>
            <a:rect l="l" t="t" r="r" b="b"/>
            <a:pathLst>
              <a:path w="502920" h="353694">
                <a:moveTo>
                  <a:pt x="438911" y="0"/>
                </a:moveTo>
                <a:lnTo>
                  <a:pt x="502920" y="0"/>
                </a:lnTo>
                <a:lnTo>
                  <a:pt x="502920" y="353568"/>
                </a:lnTo>
                <a:lnTo>
                  <a:pt x="438911" y="353568"/>
                </a:lnTo>
                <a:lnTo>
                  <a:pt x="438911" y="0"/>
                </a:lnTo>
                <a:close/>
              </a:path>
              <a:path w="502920" h="353694">
                <a:moveTo>
                  <a:pt x="105156" y="0"/>
                </a:moveTo>
                <a:lnTo>
                  <a:pt x="397763" y="0"/>
                </a:lnTo>
                <a:lnTo>
                  <a:pt x="397763" y="56387"/>
                </a:lnTo>
                <a:lnTo>
                  <a:pt x="280416" y="56387"/>
                </a:lnTo>
                <a:lnTo>
                  <a:pt x="280416" y="353568"/>
                </a:lnTo>
                <a:lnTo>
                  <a:pt x="217932" y="353568"/>
                </a:lnTo>
                <a:lnTo>
                  <a:pt x="217932" y="56387"/>
                </a:lnTo>
                <a:lnTo>
                  <a:pt x="105156" y="56387"/>
                </a:lnTo>
                <a:lnTo>
                  <a:pt x="105156" y="0"/>
                </a:lnTo>
                <a:close/>
              </a:path>
              <a:path w="502920" h="353694">
                <a:moveTo>
                  <a:pt x="0" y="0"/>
                </a:moveTo>
                <a:lnTo>
                  <a:pt x="64008" y="0"/>
                </a:lnTo>
                <a:lnTo>
                  <a:pt x="64008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37916" y="1642872"/>
            <a:ext cx="64136" cy="353695"/>
          </a:xfrm>
          <a:custGeom>
            <a:avLst/>
            <a:gdLst/>
            <a:ahLst/>
            <a:cxnLst/>
            <a:rect l="l" t="t" r="r" b="b"/>
            <a:pathLst>
              <a:path w="64135" h="353694">
                <a:moveTo>
                  <a:pt x="0" y="0"/>
                </a:moveTo>
                <a:lnTo>
                  <a:pt x="64008" y="0"/>
                </a:lnTo>
                <a:lnTo>
                  <a:pt x="64008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55748" y="1642872"/>
            <a:ext cx="226060" cy="353695"/>
          </a:xfrm>
          <a:custGeom>
            <a:avLst/>
            <a:gdLst/>
            <a:ahLst/>
            <a:cxnLst/>
            <a:rect l="l" t="t" r="r" b="b"/>
            <a:pathLst>
              <a:path w="226060" h="353694">
                <a:moveTo>
                  <a:pt x="0" y="0"/>
                </a:moveTo>
                <a:lnTo>
                  <a:pt x="225551" y="0"/>
                </a:lnTo>
                <a:lnTo>
                  <a:pt x="225551" y="56387"/>
                </a:lnTo>
                <a:lnTo>
                  <a:pt x="62483" y="56387"/>
                </a:lnTo>
                <a:lnTo>
                  <a:pt x="62483" y="138683"/>
                </a:lnTo>
                <a:lnTo>
                  <a:pt x="178308" y="138683"/>
                </a:lnTo>
                <a:lnTo>
                  <a:pt x="178308" y="192024"/>
                </a:lnTo>
                <a:lnTo>
                  <a:pt x="62483" y="192024"/>
                </a:lnTo>
                <a:lnTo>
                  <a:pt x="62483" y="297179"/>
                </a:lnTo>
                <a:lnTo>
                  <a:pt x="222503" y="297179"/>
                </a:lnTo>
                <a:lnTo>
                  <a:pt x="222503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00912" y="1642874"/>
            <a:ext cx="862965" cy="360045"/>
          </a:xfrm>
          <a:custGeom>
            <a:avLst/>
            <a:gdLst/>
            <a:ahLst/>
            <a:cxnLst/>
            <a:rect l="l" t="t" r="r" b="b"/>
            <a:pathLst>
              <a:path w="862964" h="360044">
                <a:moveTo>
                  <a:pt x="637032" y="0"/>
                </a:moveTo>
                <a:lnTo>
                  <a:pt x="862583" y="0"/>
                </a:lnTo>
                <a:lnTo>
                  <a:pt x="862583" y="56387"/>
                </a:lnTo>
                <a:lnTo>
                  <a:pt x="699516" y="56387"/>
                </a:lnTo>
                <a:lnTo>
                  <a:pt x="699516" y="138683"/>
                </a:lnTo>
                <a:lnTo>
                  <a:pt x="815339" y="138683"/>
                </a:lnTo>
                <a:lnTo>
                  <a:pt x="815339" y="192024"/>
                </a:lnTo>
                <a:lnTo>
                  <a:pt x="699516" y="192024"/>
                </a:lnTo>
                <a:lnTo>
                  <a:pt x="699516" y="297179"/>
                </a:lnTo>
                <a:lnTo>
                  <a:pt x="859536" y="297179"/>
                </a:lnTo>
                <a:lnTo>
                  <a:pt x="859536" y="353568"/>
                </a:lnTo>
                <a:lnTo>
                  <a:pt x="637032" y="353568"/>
                </a:lnTo>
                <a:lnTo>
                  <a:pt x="637032" y="0"/>
                </a:lnTo>
                <a:close/>
              </a:path>
              <a:path w="862964" h="360044">
                <a:moveTo>
                  <a:pt x="303275" y="0"/>
                </a:moveTo>
                <a:lnTo>
                  <a:pt x="595883" y="0"/>
                </a:lnTo>
                <a:lnTo>
                  <a:pt x="595883" y="56387"/>
                </a:lnTo>
                <a:lnTo>
                  <a:pt x="478536" y="56387"/>
                </a:lnTo>
                <a:lnTo>
                  <a:pt x="478536" y="353568"/>
                </a:lnTo>
                <a:lnTo>
                  <a:pt x="416051" y="353568"/>
                </a:lnTo>
                <a:lnTo>
                  <a:pt x="416051" y="56387"/>
                </a:lnTo>
                <a:lnTo>
                  <a:pt x="303275" y="56387"/>
                </a:lnTo>
                <a:lnTo>
                  <a:pt x="303275" y="0"/>
                </a:lnTo>
                <a:close/>
              </a:path>
              <a:path w="862964" h="360044">
                <a:moveTo>
                  <a:pt x="0" y="0"/>
                </a:moveTo>
                <a:lnTo>
                  <a:pt x="62483" y="0"/>
                </a:lnTo>
                <a:lnTo>
                  <a:pt x="62483" y="239268"/>
                </a:lnTo>
                <a:lnTo>
                  <a:pt x="63603" y="253269"/>
                </a:lnTo>
                <a:lnTo>
                  <a:pt x="89011" y="292988"/>
                </a:lnTo>
                <a:lnTo>
                  <a:pt x="128016" y="303276"/>
                </a:lnTo>
                <a:lnTo>
                  <a:pt x="143398" y="302156"/>
                </a:lnTo>
                <a:lnTo>
                  <a:pt x="179832" y="286512"/>
                </a:lnTo>
                <a:lnTo>
                  <a:pt x="198477" y="252650"/>
                </a:lnTo>
                <a:lnTo>
                  <a:pt x="199643" y="237744"/>
                </a:lnTo>
                <a:lnTo>
                  <a:pt x="199643" y="0"/>
                </a:lnTo>
                <a:lnTo>
                  <a:pt x="262128" y="0"/>
                </a:lnTo>
                <a:lnTo>
                  <a:pt x="262128" y="242316"/>
                </a:lnTo>
                <a:lnTo>
                  <a:pt x="259842" y="268295"/>
                </a:lnTo>
                <a:lnTo>
                  <a:pt x="241553" y="311110"/>
                </a:lnTo>
                <a:lnTo>
                  <a:pt x="205811" y="341661"/>
                </a:lnTo>
                <a:lnTo>
                  <a:pt x="157186" y="357663"/>
                </a:lnTo>
                <a:lnTo>
                  <a:pt x="128016" y="359664"/>
                </a:lnTo>
                <a:lnTo>
                  <a:pt x="98893" y="357687"/>
                </a:lnTo>
                <a:lnTo>
                  <a:pt x="51506" y="342304"/>
                </a:lnTo>
                <a:lnTo>
                  <a:pt x="18645" y="312610"/>
                </a:lnTo>
                <a:lnTo>
                  <a:pt x="2024" y="269176"/>
                </a:lnTo>
                <a:lnTo>
                  <a:pt x="0" y="242316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91003" y="1639826"/>
            <a:ext cx="260985" cy="356870"/>
          </a:xfrm>
          <a:custGeom>
            <a:avLst/>
            <a:gdLst/>
            <a:ahLst/>
            <a:cxnLst/>
            <a:rect l="l" t="t" r="r" b="b"/>
            <a:pathLst>
              <a:path w="260985" h="356869">
                <a:moveTo>
                  <a:pt x="94488" y="0"/>
                </a:moveTo>
                <a:lnTo>
                  <a:pt x="162877" y="11429"/>
                </a:lnTo>
                <a:lnTo>
                  <a:pt x="216408" y="45720"/>
                </a:lnTo>
                <a:lnTo>
                  <a:pt x="249935" y="98488"/>
                </a:lnTo>
                <a:lnTo>
                  <a:pt x="260603" y="166116"/>
                </a:lnTo>
                <a:lnTo>
                  <a:pt x="256871" y="216496"/>
                </a:lnTo>
                <a:lnTo>
                  <a:pt x="245674" y="259199"/>
                </a:lnTo>
                <a:lnTo>
                  <a:pt x="227013" y="294198"/>
                </a:lnTo>
                <a:lnTo>
                  <a:pt x="167297" y="340976"/>
                </a:lnTo>
                <a:lnTo>
                  <a:pt x="126243" y="352701"/>
                </a:lnTo>
                <a:lnTo>
                  <a:pt x="77724" y="356616"/>
                </a:lnTo>
                <a:lnTo>
                  <a:pt x="0" y="356616"/>
                </a:lnTo>
                <a:lnTo>
                  <a:pt x="0" y="3047"/>
                </a:lnTo>
                <a:lnTo>
                  <a:pt x="33408" y="1928"/>
                </a:lnTo>
                <a:lnTo>
                  <a:pt x="60388" y="952"/>
                </a:lnTo>
                <a:lnTo>
                  <a:pt x="80795" y="261"/>
                </a:lnTo>
                <a:lnTo>
                  <a:pt x="9448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66191" y="1639826"/>
            <a:ext cx="233679" cy="356870"/>
          </a:xfrm>
          <a:custGeom>
            <a:avLst/>
            <a:gdLst/>
            <a:ahLst/>
            <a:cxnLst/>
            <a:rect l="l" t="t" r="r" b="b"/>
            <a:pathLst>
              <a:path w="233680" h="356869">
                <a:moveTo>
                  <a:pt x="73152" y="0"/>
                </a:moveTo>
                <a:lnTo>
                  <a:pt x="111704" y="1690"/>
                </a:lnTo>
                <a:lnTo>
                  <a:pt x="172807" y="14787"/>
                </a:lnTo>
                <a:lnTo>
                  <a:pt x="211955" y="41100"/>
                </a:lnTo>
                <a:lnTo>
                  <a:pt x="230862" y="81200"/>
                </a:lnTo>
                <a:lnTo>
                  <a:pt x="233171" y="106679"/>
                </a:lnTo>
                <a:lnTo>
                  <a:pt x="227490" y="150376"/>
                </a:lnTo>
                <a:lnTo>
                  <a:pt x="210397" y="184489"/>
                </a:lnTo>
                <a:lnTo>
                  <a:pt x="181819" y="208946"/>
                </a:lnTo>
                <a:lnTo>
                  <a:pt x="141683" y="223674"/>
                </a:lnTo>
                <a:lnTo>
                  <a:pt x="89916" y="228600"/>
                </a:lnTo>
                <a:lnTo>
                  <a:pt x="84772" y="228361"/>
                </a:lnTo>
                <a:lnTo>
                  <a:pt x="78486" y="227837"/>
                </a:lnTo>
                <a:lnTo>
                  <a:pt x="71056" y="227314"/>
                </a:lnTo>
                <a:lnTo>
                  <a:pt x="62483" y="227075"/>
                </a:lnTo>
                <a:lnTo>
                  <a:pt x="62483" y="356616"/>
                </a:lnTo>
                <a:lnTo>
                  <a:pt x="0" y="356616"/>
                </a:lnTo>
                <a:lnTo>
                  <a:pt x="0" y="3047"/>
                </a:lnTo>
                <a:lnTo>
                  <a:pt x="27717" y="1928"/>
                </a:lnTo>
                <a:lnTo>
                  <a:pt x="49149" y="952"/>
                </a:lnTo>
                <a:lnTo>
                  <a:pt x="64293" y="261"/>
                </a:lnTo>
                <a:lnTo>
                  <a:pt x="7315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9249" y="1639826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79" h="356869">
                <a:moveTo>
                  <a:pt x="97535" y="0"/>
                </a:moveTo>
                <a:lnTo>
                  <a:pt x="156424" y="6334"/>
                </a:lnTo>
                <a:lnTo>
                  <a:pt x="198310" y="25526"/>
                </a:lnTo>
                <a:lnTo>
                  <a:pt x="223337" y="57864"/>
                </a:lnTo>
                <a:lnTo>
                  <a:pt x="231648" y="103631"/>
                </a:lnTo>
                <a:lnTo>
                  <a:pt x="230505" y="119086"/>
                </a:lnTo>
                <a:lnTo>
                  <a:pt x="213359" y="160020"/>
                </a:lnTo>
                <a:lnTo>
                  <a:pt x="180141" y="190880"/>
                </a:lnTo>
                <a:lnTo>
                  <a:pt x="166116" y="196595"/>
                </a:lnTo>
                <a:lnTo>
                  <a:pt x="271271" y="356616"/>
                </a:lnTo>
                <a:lnTo>
                  <a:pt x="198119" y="356616"/>
                </a:lnTo>
                <a:lnTo>
                  <a:pt x="103632" y="210312"/>
                </a:lnTo>
                <a:lnTo>
                  <a:pt x="96154" y="210288"/>
                </a:lnTo>
                <a:lnTo>
                  <a:pt x="87248" y="210121"/>
                </a:lnTo>
                <a:lnTo>
                  <a:pt x="76628" y="209669"/>
                </a:lnTo>
                <a:lnTo>
                  <a:pt x="64008" y="208787"/>
                </a:lnTo>
                <a:lnTo>
                  <a:pt x="64008" y="356616"/>
                </a:lnTo>
                <a:lnTo>
                  <a:pt x="0" y="356616"/>
                </a:lnTo>
                <a:lnTo>
                  <a:pt x="0" y="3047"/>
                </a:lnTo>
                <a:lnTo>
                  <a:pt x="4262" y="3024"/>
                </a:lnTo>
                <a:lnTo>
                  <a:pt x="12382" y="2857"/>
                </a:lnTo>
                <a:lnTo>
                  <a:pt x="24217" y="2405"/>
                </a:lnTo>
                <a:lnTo>
                  <a:pt x="39624" y="1524"/>
                </a:lnTo>
                <a:lnTo>
                  <a:pt x="56816" y="642"/>
                </a:lnTo>
                <a:lnTo>
                  <a:pt x="72008" y="190"/>
                </a:lnTo>
                <a:lnTo>
                  <a:pt x="85486" y="23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36166" y="1639826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80" h="356869">
                <a:moveTo>
                  <a:pt x="97535" y="0"/>
                </a:moveTo>
                <a:lnTo>
                  <a:pt x="156424" y="6334"/>
                </a:lnTo>
                <a:lnTo>
                  <a:pt x="198310" y="25526"/>
                </a:lnTo>
                <a:lnTo>
                  <a:pt x="223337" y="57864"/>
                </a:lnTo>
                <a:lnTo>
                  <a:pt x="231647" y="103631"/>
                </a:lnTo>
                <a:lnTo>
                  <a:pt x="230504" y="119086"/>
                </a:lnTo>
                <a:lnTo>
                  <a:pt x="213359" y="160020"/>
                </a:lnTo>
                <a:lnTo>
                  <a:pt x="180141" y="190880"/>
                </a:lnTo>
                <a:lnTo>
                  <a:pt x="166116" y="196595"/>
                </a:lnTo>
                <a:lnTo>
                  <a:pt x="271271" y="356616"/>
                </a:lnTo>
                <a:lnTo>
                  <a:pt x="198119" y="356616"/>
                </a:lnTo>
                <a:lnTo>
                  <a:pt x="103632" y="210312"/>
                </a:lnTo>
                <a:lnTo>
                  <a:pt x="96154" y="210288"/>
                </a:lnTo>
                <a:lnTo>
                  <a:pt x="87248" y="210121"/>
                </a:lnTo>
                <a:lnTo>
                  <a:pt x="76628" y="209669"/>
                </a:lnTo>
                <a:lnTo>
                  <a:pt x="64008" y="208787"/>
                </a:lnTo>
                <a:lnTo>
                  <a:pt x="64008" y="356616"/>
                </a:lnTo>
                <a:lnTo>
                  <a:pt x="0" y="356616"/>
                </a:lnTo>
                <a:lnTo>
                  <a:pt x="0" y="3047"/>
                </a:lnTo>
                <a:lnTo>
                  <a:pt x="4262" y="3024"/>
                </a:lnTo>
                <a:lnTo>
                  <a:pt x="12382" y="2857"/>
                </a:lnTo>
                <a:lnTo>
                  <a:pt x="24217" y="2405"/>
                </a:lnTo>
                <a:lnTo>
                  <a:pt x="39624" y="1524"/>
                </a:lnTo>
                <a:lnTo>
                  <a:pt x="56816" y="642"/>
                </a:lnTo>
                <a:lnTo>
                  <a:pt x="72008" y="190"/>
                </a:lnTo>
                <a:lnTo>
                  <a:pt x="85486" y="23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41776" y="1638300"/>
            <a:ext cx="309880" cy="358140"/>
          </a:xfrm>
          <a:custGeom>
            <a:avLst/>
            <a:gdLst/>
            <a:ahLst/>
            <a:cxnLst/>
            <a:rect l="l" t="t" r="r" b="b"/>
            <a:pathLst>
              <a:path w="309879" h="358139">
                <a:moveTo>
                  <a:pt x="140208" y="0"/>
                </a:moveTo>
                <a:lnTo>
                  <a:pt x="167640" y="0"/>
                </a:lnTo>
                <a:lnTo>
                  <a:pt x="309372" y="358140"/>
                </a:lnTo>
                <a:lnTo>
                  <a:pt x="240791" y="358140"/>
                </a:lnTo>
                <a:lnTo>
                  <a:pt x="214883" y="286512"/>
                </a:lnTo>
                <a:lnTo>
                  <a:pt x="94488" y="286512"/>
                </a:lnTo>
                <a:lnTo>
                  <a:pt x="68580" y="358140"/>
                </a:lnTo>
                <a:lnTo>
                  <a:pt x="0" y="358140"/>
                </a:lnTo>
                <a:lnTo>
                  <a:pt x="14020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1689" y="1638300"/>
            <a:ext cx="309880" cy="358140"/>
          </a:xfrm>
          <a:custGeom>
            <a:avLst/>
            <a:gdLst/>
            <a:ahLst/>
            <a:cxnLst/>
            <a:rect l="l" t="t" r="r" b="b"/>
            <a:pathLst>
              <a:path w="309880" h="358139">
                <a:moveTo>
                  <a:pt x="140208" y="0"/>
                </a:moveTo>
                <a:lnTo>
                  <a:pt x="167639" y="0"/>
                </a:lnTo>
                <a:lnTo>
                  <a:pt x="309372" y="358140"/>
                </a:lnTo>
                <a:lnTo>
                  <a:pt x="240791" y="358140"/>
                </a:lnTo>
                <a:lnTo>
                  <a:pt x="214884" y="286512"/>
                </a:lnTo>
                <a:lnTo>
                  <a:pt x="94487" y="286512"/>
                </a:lnTo>
                <a:lnTo>
                  <a:pt x="68580" y="358140"/>
                </a:lnTo>
                <a:lnTo>
                  <a:pt x="0" y="358140"/>
                </a:lnTo>
                <a:lnTo>
                  <a:pt x="14020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67300" y="1636775"/>
            <a:ext cx="213360" cy="365760"/>
          </a:xfrm>
          <a:custGeom>
            <a:avLst/>
            <a:gdLst/>
            <a:ahLst/>
            <a:cxnLst/>
            <a:rect l="l" t="t" r="r" b="b"/>
            <a:pathLst>
              <a:path w="213360" h="365760">
                <a:moveTo>
                  <a:pt x="106680" y="0"/>
                </a:moveTo>
                <a:lnTo>
                  <a:pt x="135517" y="1428"/>
                </a:lnTo>
                <a:lnTo>
                  <a:pt x="160210" y="5715"/>
                </a:lnTo>
                <a:lnTo>
                  <a:pt x="180617" y="12858"/>
                </a:lnTo>
                <a:lnTo>
                  <a:pt x="196596" y="22860"/>
                </a:lnTo>
                <a:lnTo>
                  <a:pt x="178307" y="77724"/>
                </a:lnTo>
                <a:lnTo>
                  <a:pt x="161139" y="66841"/>
                </a:lnTo>
                <a:lnTo>
                  <a:pt x="143827" y="59245"/>
                </a:lnTo>
                <a:lnTo>
                  <a:pt x="126229" y="54792"/>
                </a:lnTo>
                <a:lnTo>
                  <a:pt x="108203" y="53340"/>
                </a:lnTo>
                <a:lnTo>
                  <a:pt x="98250" y="54173"/>
                </a:lnTo>
                <a:lnTo>
                  <a:pt x="65722" y="78295"/>
                </a:lnTo>
                <a:lnTo>
                  <a:pt x="62483" y="94487"/>
                </a:lnTo>
                <a:lnTo>
                  <a:pt x="66746" y="109632"/>
                </a:lnTo>
                <a:lnTo>
                  <a:pt x="79438" y="125349"/>
                </a:lnTo>
                <a:lnTo>
                  <a:pt x="100417" y="141636"/>
                </a:lnTo>
                <a:lnTo>
                  <a:pt x="129539" y="158495"/>
                </a:lnTo>
                <a:lnTo>
                  <a:pt x="146422" y="166473"/>
                </a:lnTo>
                <a:lnTo>
                  <a:pt x="160591" y="174307"/>
                </a:lnTo>
                <a:lnTo>
                  <a:pt x="195262" y="205359"/>
                </a:lnTo>
                <a:lnTo>
                  <a:pt x="211264" y="244221"/>
                </a:lnTo>
                <a:lnTo>
                  <a:pt x="213360" y="266700"/>
                </a:lnTo>
                <a:lnTo>
                  <a:pt x="211336" y="287321"/>
                </a:lnTo>
                <a:lnTo>
                  <a:pt x="194714" y="322849"/>
                </a:lnTo>
                <a:lnTo>
                  <a:pt x="161258" y="350329"/>
                </a:lnTo>
                <a:lnTo>
                  <a:pt x="115538" y="364045"/>
                </a:lnTo>
                <a:lnTo>
                  <a:pt x="88392" y="365760"/>
                </a:lnTo>
                <a:lnTo>
                  <a:pt x="64722" y="364069"/>
                </a:lnTo>
                <a:lnTo>
                  <a:pt x="41909" y="359092"/>
                </a:lnTo>
                <a:lnTo>
                  <a:pt x="20240" y="350972"/>
                </a:lnTo>
                <a:lnTo>
                  <a:pt x="0" y="339852"/>
                </a:lnTo>
                <a:lnTo>
                  <a:pt x="22860" y="283464"/>
                </a:lnTo>
                <a:lnTo>
                  <a:pt x="41148" y="295227"/>
                </a:lnTo>
                <a:lnTo>
                  <a:pt x="59436" y="303276"/>
                </a:lnTo>
                <a:lnTo>
                  <a:pt x="77724" y="307895"/>
                </a:lnTo>
                <a:lnTo>
                  <a:pt x="96012" y="309372"/>
                </a:lnTo>
                <a:lnTo>
                  <a:pt x="120015" y="307062"/>
                </a:lnTo>
                <a:lnTo>
                  <a:pt x="137160" y="300037"/>
                </a:lnTo>
                <a:lnTo>
                  <a:pt x="147447" y="288155"/>
                </a:lnTo>
                <a:lnTo>
                  <a:pt x="150876" y="271272"/>
                </a:lnTo>
                <a:lnTo>
                  <a:pt x="150018" y="262151"/>
                </a:lnTo>
                <a:lnTo>
                  <a:pt x="129468" y="227933"/>
                </a:lnTo>
                <a:lnTo>
                  <a:pt x="83819" y="199644"/>
                </a:lnTo>
                <a:lnTo>
                  <a:pt x="64960" y="189904"/>
                </a:lnTo>
                <a:lnTo>
                  <a:pt x="49529" y="181165"/>
                </a:lnTo>
                <a:lnTo>
                  <a:pt x="16573" y="152019"/>
                </a:lnTo>
                <a:lnTo>
                  <a:pt x="2095" y="116205"/>
                </a:lnTo>
                <a:lnTo>
                  <a:pt x="0" y="94487"/>
                </a:lnTo>
                <a:lnTo>
                  <a:pt x="1976" y="75009"/>
                </a:lnTo>
                <a:lnTo>
                  <a:pt x="30480" y="27432"/>
                </a:lnTo>
                <a:lnTo>
                  <a:pt x="64579" y="6858"/>
                </a:lnTo>
                <a:lnTo>
                  <a:pt x="84701" y="1714"/>
                </a:lnTo>
                <a:lnTo>
                  <a:pt x="10668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58312" y="1636775"/>
            <a:ext cx="268605" cy="365760"/>
          </a:xfrm>
          <a:custGeom>
            <a:avLst/>
            <a:gdLst/>
            <a:ahLst/>
            <a:cxnLst/>
            <a:rect l="l" t="t" r="r" b="b"/>
            <a:pathLst>
              <a:path w="268604" h="365760">
                <a:moveTo>
                  <a:pt x="161544" y="0"/>
                </a:moveTo>
                <a:lnTo>
                  <a:pt x="190071" y="1452"/>
                </a:lnTo>
                <a:lnTo>
                  <a:pt x="216027" y="5905"/>
                </a:lnTo>
                <a:lnTo>
                  <a:pt x="239125" y="13501"/>
                </a:lnTo>
                <a:lnTo>
                  <a:pt x="259080" y="24383"/>
                </a:lnTo>
                <a:lnTo>
                  <a:pt x="233172" y="76200"/>
                </a:lnTo>
                <a:lnTo>
                  <a:pt x="220527" y="67317"/>
                </a:lnTo>
                <a:lnTo>
                  <a:pt x="205168" y="61150"/>
                </a:lnTo>
                <a:lnTo>
                  <a:pt x="186666" y="57554"/>
                </a:lnTo>
                <a:lnTo>
                  <a:pt x="164591" y="56387"/>
                </a:lnTo>
                <a:lnTo>
                  <a:pt x="143756" y="58673"/>
                </a:lnTo>
                <a:lnTo>
                  <a:pt x="107799" y="76962"/>
                </a:lnTo>
                <a:lnTo>
                  <a:pt x="80081" y="112633"/>
                </a:lnTo>
                <a:lnTo>
                  <a:pt x="65746" y="159400"/>
                </a:lnTo>
                <a:lnTo>
                  <a:pt x="64008" y="185928"/>
                </a:lnTo>
                <a:lnTo>
                  <a:pt x="65698" y="213050"/>
                </a:lnTo>
                <a:lnTo>
                  <a:pt x="78795" y="258151"/>
                </a:lnTo>
                <a:lnTo>
                  <a:pt x="104513" y="290726"/>
                </a:lnTo>
                <a:lnTo>
                  <a:pt x="139422" y="307348"/>
                </a:lnTo>
                <a:lnTo>
                  <a:pt x="160020" y="309372"/>
                </a:lnTo>
                <a:lnTo>
                  <a:pt x="183761" y="307109"/>
                </a:lnTo>
                <a:lnTo>
                  <a:pt x="204787" y="300418"/>
                </a:lnTo>
                <a:lnTo>
                  <a:pt x="223242" y="289440"/>
                </a:lnTo>
                <a:lnTo>
                  <a:pt x="239268" y="274320"/>
                </a:lnTo>
                <a:lnTo>
                  <a:pt x="268224" y="324612"/>
                </a:lnTo>
                <a:lnTo>
                  <a:pt x="246530" y="342614"/>
                </a:lnTo>
                <a:lnTo>
                  <a:pt x="220408" y="355473"/>
                </a:lnTo>
                <a:lnTo>
                  <a:pt x="189999" y="363188"/>
                </a:lnTo>
                <a:lnTo>
                  <a:pt x="155448" y="365760"/>
                </a:lnTo>
                <a:lnTo>
                  <a:pt x="120634" y="362640"/>
                </a:lnTo>
                <a:lnTo>
                  <a:pt x="62436" y="338113"/>
                </a:lnTo>
                <a:lnTo>
                  <a:pt x="22502" y="289845"/>
                </a:lnTo>
                <a:lnTo>
                  <a:pt x="2547" y="223551"/>
                </a:lnTo>
                <a:lnTo>
                  <a:pt x="0" y="184404"/>
                </a:lnTo>
                <a:lnTo>
                  <a:pt x="2833" y="146351"/>
                </a:lnTo>
                <a:lnTo>
                  <a:pt x="25074" y="81105"/>
                </a:lnTo>
                <a:lnTo>
                  <a:pt x="68746" y="30218"/>
                </a:lnTo>
                <a:lnTo>
                  <a:pt x="127563" y="3405"/>
                </a:lnTo>
                <a:lnTo>
                  <a:pt x="161544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2397" y="1636775"/>
            <a:ext cx="268605" cy="365760"/>
          </a:xfrm>
          <a:custGeom>
            <a:avLst/>
            <a:gdLst/>
            <a:ahLst/>
            <a:cxnLst/>
            <a:rect l="l" t="t" r="r" b="b"/>
            <a:pathLst>
              <a:path w="268605" h="365760">
                <a:moveTo>
                  <a:pt x="161543" y="0"/>
                </a:moveTo>
                <a:lnTo>
                  <a:pt x="190071" y="1452"/>
                </a:lnTo>
                <a:lnTo>
                  <a:pt x="216027" y="5905"/>
                </a:lnTo>
                <a:lnTo>
                  <a:pt x="239125" y="13501"/>
                </a:lnTo>
                <a:lnTo>
                  <a:pt x="259079" y="24383"/>
                </a:lnTo>
                <a:lnTo>
                  <a:pt x="233172" y="76200"/>
                </a:lnTo>
                <a:lnTo>
                  <a:pt x="220527" y="67317"/>
                </a:lnTo>
                <a:lnTo>
                  <a:pt x="205168" y="61150"/>
                </a:lnTo>
                <a:lnTo>
                  <a:pt x="186666" y="57554"/>
                </a:lnTo>
                <a:lnTo>
                  <a:pt x="164591" y="56387"/>
                </a:lnTo>
                <a:lnTo>
                  <a:pt x="143756" y="58673"/>
                </a:lnTo>
                <a:lnTo>
                  <a:pt x="107799" y="76962"/>
                </a:lnTo>
                <a:lnTo>
                  <a:pt x="80081" y="112633"/>
                </a:lnTo>
                <a:lnTo>
                  <a:pt x="65746" y="159400"/>
                </a:lnTo>
                <a:lnTo>
                  <a:pt x="64008" y="185928"/>
                </a:lnTo>
                <a:lnTo>
                  <a:pt x="65698" y="213050"/>
                </a:lnTo>
                <a:lnTo>
                  <a:pt x="78795" y="258151"/>
                </a:lnTo>
                <a:lnTo>
                  <a:pt x="104513" y="290726"/>
                </a:lnTo>
                <a:lnTo>
                  <a:pt x="139422" y="307348"/>
                </a:lnTo>
                <a:lnTo>
                  <a:pt x="160020" y="309372"/>
                </a:lnTo>
                <a:lnTo>
                  <a:pt x="183761" y="307109"/>
                </a:lnTo>
                <a:lnTo>
                  <a:pt x="204787" y="300418"/>
                </a:lnTo>
                <a:lnTo>
                  <a:pt x="223242" y="289440"/>
                </a:lnTo>
                <a:lnTo>
                  <a:pt x="239268" y="274320"/>
                </a:lnTo>
                <a:lnTo>
                  <a:pt x="268224" y="324612"/>
                </a:lnTo>
                <a:lnTo>
                  <a:pt x="246530" y="342614"/>
                </a:lnTo>
                <a:lnTo>
                  <a:pt x="220408" y="355473"/>
                </a:lnTo>
                <a:lnTo>
                  <a:pt x="189999" y="363188"/>
                </a:lnTo>
                <a:lnTo>
                  <a:pt x="155447" y="365760"/>
                </a:lnTo>
                <a:lnTo>
                  <a:pt x="120657" y="362640"/>
                </a:lnTo>
                <a:lnTo>
                  <a:pt x="63079" y="338113"/>
                </a:lnTo>
                <a:lnTo>
                  <a:pt x="23145" y="289845"/>
                </a:lnTo>
                <a:lnTo>
                  <a:pt x="2571" y="223551"/>
                </a:lnTo>
                <a:lnTo>
                  <a:pt x="0" y="184404"/>
                </a:lnTo>
                <a:lnTo>
                  <a:pt x="2833" y="146351"/>
                </a:lnTo>
                <a:lnTo>
                  <a:pt x="25074" y="81105"/>
                </a:lnTo>
                <a:lnTo>
                  <a:pt x="68746" y="30218"/>
                </a:lnTo>
                <a:lnTo>
                  <a:pt x="127563" y="3405"/>
                </a:lnTo>
                <a:lnTo>
                  <a:pt x="16154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84653" y="2265627"/>
            <a:ext cx="7101840" cy="2233298"/>
          </a:xfrm>
          <a:prstGeom prst="rect">
            <a:avLst/>
          </a:prstGeom>
        </p:spPr>
        <p:txBody>
          <a:bodyPr vert="horz" wrap="square" lIns="0" tIns="27299" rIns="0" bIns="0" rtlCol="0">
            <a:spAutoFit/>
          </a:bodyPr>
          <a:lstStyle/>
          <a:p>
            <a:pPr marL="291397" marR="5080" indent="-279336">
              <a:lnSpc>
                <a:spcPts val="3170"/>
              </a:lnSpc>
              <a:spcBef>
                <a:spcPts val="215"/>
              </a:spcBef>
              <a:buClr>
                <a:srgbClr val="B13F9A"/>
              </a:buClr>
              <a:buSzPct val="71698"/>
              <a:buFont typeface="Times New Roman"/>
              <a:buChar char="◉"/>
              <a:tabLst>
                <a:tab pos="292032" algn="l"/>
              </a:tabLst>
            </a:pPr>
            <a:r>
              <a:rPr sz="2700" b="1" spc="-4" dirty="0">
                <a:solidFill>
                  <a:srgbClr val="0070BF"/>
                </a:solidFill>
                <a:latin typeface="Trebuchet MS"/>
                <a:cs typeface="Trebuchet MS"/>
              </a:rPr>
              <a:t>definition </a:t>
            </a:r>
            <a:r>
              <a:rPr sz="2700" dirty="0">
                <a:latin typeface="Trebuchet MS"/>
                <a:cs typeface="Trebuchet MS"/>
              </a:rPr>
              <a:t>: </a:t>
            </a:r>
            <a:r>
              <a:rPr sz="2700" spc="-4" dirty="0">
                <a:latin typeface="Trebuchet MS"/>
                <a:cs typeface="Trebuchet MS"/>
              </a:rPr>
              <a:t>inflammation </a:t>
            </a:r>
            <a:r>
              <a:rPr sz="2700" dirty="0">
                <a:latin typeface="Trebuchet MS"/>
                <a:cs typeface="Trebuchet MS"/>
              </a:rPr>
              <a:t>of the </a:t>
            </a:r>
            <a:r>
              <a:rPr sz="2700" spc="-4" dirty="0">
                <a:latin typeface="Trebuchet MS"/>
                <a:cs typeface="Trebuchet MS"/>
              </a:rPr>
              <a:t>pericardium </a:t>
            </a:r>
            <a:r>
              <a:rPr sz="2700" spc="-784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that</a:t>
            </a:r>
            <a:r>
              <a:rPr sz="2700" spc="4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either</a:t>
            </a:r>
            <a:r>
              <a:rPr sz="2700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occurs</a:t>
            </a:r>
            <a:r>
              <a:rPr sz="2700" spc="-20" dirty="0">
                <a:latin typeface="Trebuchet MS"/>
                <a:cs typeface="Trebuchet MS"/>
              </a:rPr>
              <a:t> </a:t>
            </a:r>
            <a:r>
              <a:rPr sz="2700" spc="-10" dirty="0">
                <a:latin typeface="Trebuchet MS"/>
                <a:cs typeface="Trebuchet MS"/>
              </a:rPr>
              <a:t>as</a:t>
            </a:r>
            <a:r>
              <a:rPr sz="2700" spc="10" dirty="0">
                <a:latin typeface="Trebuchet MS"/>
                <a:cs typeface="Trebuchet MS"/>
              </a:rPr>
              <a:t> </a:t>
            </a:r>
            <a:r>
              <a:rPr sz="2700" spc="-10" dirty="0">
                <a:latin typeface="Trebuchet MS"/>
                <a:cs typeface="Trebuchet MS"/>
              </a:rPr>
              <a:t>an</a:t>
            </a:r>
            <a:r>
              <a:rPr sz="2700" spc="4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isolated</a:t>
            </a:r>
            <a:endParaRPr sz="2700">
              <a:latin typeface="Trebuchet MS"/>
              <a:cs typeface="Trebuchet MS"/>
            </a:endParaRPr>
          </a:p>
          <a:p>
            <a:pPr marL="532005" marR="668499">
              <a:lnSpc>
                <a:spcPts val="3758"/>
              </a:lnSpc>
            </a:pPr>
            <a:r>
              <a:rPr sz="2700" spc="-4" dirty="0">
                <a:latin typeface="Trebuchet MS"/>
                <a:cs typeface="Trebuchet MS"/>
              </a:rPr>
              <a:t>process</a:t>
            </a:r>
            <a:r>
              <a:rPr sz="2700" spc="-25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or</a:t>
            </a:r>
            <a:r>
              <a:rPr sz="2700" spc="-35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with</a:t>
            </a:r>
            <a:r>
              <a:rPr sz="2700" spc="-25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concurrent</a:t>
            </a:r>
            <a:r>
              <a:rPr sz="2700" spc="-55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myocarditis </a:t>
            </a:r>
            <a:r>
              <a:rPr sz="2700" spc="-784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(myopericarditis).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11"/>
          </p:nvPr>
        </p:nvSpPr>
        <p:spPr>
          <a:xfrm>
            <a:off x="7333447" y="6731219"/>
            <a:ext cx="229235" cy="195758"/>
          </a:xfrm>
          <a:prstGeom prst="rect">
            <a:avLst/>
          </a:prstGeom>
        </p:spPr>
        <p:txBody>
          <a:bodyPr vert="horz" wrap="square" lIns="0" tIns="3808" rIns="0" bIns="0" rtlCol="0">
            <a:spAutoFit/>
          </a:bodyPr>
          <a:lstStyle/>
          <a:p>
            <a:pPr marL="114273">
              <a:spcBef>
                <a:spcPts val="30"/>
              </a:spcBef>
            </a:pPr>
            <a:fld id="{81D60167-4931-47E6-BA6A-407CBD079E47}" type="slidenum">
              <a:rPr dirty="0"/>
              <a:pPr marL="114273">
                <a:spcBef>
                  <a:spcPts val="30"/>
                </a:spcBef>
              </a:pPr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2043" y="1021082"/>
            <a:ext cx="597535" cy="364490"/>
            <a:chOff x="352043" y="1021080"/>
            <a:chExt cx="597535" cy="364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43" y="1021080"/>
              <a:ext cx="309372" cy="358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227" y="1021080"/>
              <a:ext cx="268224" cy="36423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057143" y="1021082"/>
            <a:ext cx="594360" cy="364490"/>
            <a:chOff x="3057143" y="1021080"/>
            <a:chExt cx="594360" cy="3644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7143" y="1021080"/>
              <a:ext cx="268224" cy="3642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2131" y="1021080"/>
              <a:ext cx="309371" cy="35814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6134" y="1021082"/>
            <a:ext cx="214883" cy="3642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88080" y="1023619"/>
            <a:ext cx="271271" cy="3556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34996" y="1023619"/>
            <a:ext cx="365759" cy="3556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65022" y="1024129"/>
            <a:ext cx="234695" cy="3550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89835" y="1024129"/>
            <a:ext cx="262127" cy="35509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999744" y="1025654"/>
            <a:ext cx="862965" cy="360045"/>
            <a:chOff x="999744" y="1025652"/>
            <a:chExt cx="862965" cy="360045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9744" y="1025652"/>
              <a:ext cx="262127" cy="3596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4544" y="1025652"/>
              <a:ext cx="292607" cy="3535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6775" y="1025652"/>
              <a:ext cx="225552" cy="353568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54580" y="1025652"/>
            <a:ext cx="225552" cy="353568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4308347" y="1025652"/>
            <a:ext cx="501650" cy="353695"/>
            <a:chOff x="4308347" y="1025652"/>
            <a:chExt cx="501650" cy="353695"/>
          </a:xfrm>
        </p:grpSpPr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08347" y="1025652"/>
              <a:ext cx="62483" cy="3535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13503" y="1025652"/>
              <a:ext cx="292608" cy="3535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47259" y="1025652"/>
              <a:ext cx="62483" cy="353568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3453384" y="1129286"/>
            <a:ext cx="85725" cy="129539"/>
          </a:xfrm>
          <a:custGeom>
            <a:avLst/>
            <a:gdLst/>
            <a:ahLst/>
            <a:cxnLst/>
            <a:rect l="l" t="t" r="r" b="b"/>
            <a:pathLst>
              <a:path w="85725" h="129540">
                <a:moveTo>
                  <a:pt x="42672" y="0"/>
                </a:moveTo>
                <a:lnTo>
                  <a:pt x="0" y="129540"/>
                </a:lnTo>
                <a:lnTo>
                  <a:pt x="85343" y="129540"/>
                </a:lnTo>
                <a:lnTo>
                  <a:pt x="4267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3297" y="1129286"/>
            <a:ext cx="85725" cy="129539"/>
          </a:xfrm>
          <a:custGeom>
            <a:avLst/>
            <a:gdLst/>
            <a:ahLst/>
            <a:cxnLst/>
            <a:rect l="l" t="t" r="r" b="b"/>
            <a:pathLst>
              <a:path w="85725" h="129540">
                <a:moveTo>
                  <a:pt x="42671" y="0"/>
                </a:moveTo>
                <a:lnTo>
                  <a:pt x="0" y="129540"/>
                </a:lnTo>
                <a:lnTo>
                  <a:pt x="85343" y="129540"/>
                </a:lnTo>
                <a:lnTo>
                  <a:pt x="4267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049934" y="1076612"/>
            <a:ext cx="138874" cy="24860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25122" y="1076610"/>
            <a:ext cx="112966" cy="12058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51231" y="1076610"/>
            <a:ext cx="106871" cy="10534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98147" y="1076610"/>
            <a:ext cx="106871" cy="105346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4308347" y="1025652"/>
            <a:ext cx="501650" cy="353695"/>
          </a:xfrm>
          <a:custGeom>
            <a:avLst/>
            <a:gdLst/>
            <a:ahLst/>
            <a:cxnLst/>
            <a:rect l="l" t="t" r="r" b="b"/>
            <a:pathLst>
              <a:path w="501650" h="353694">
                <a:moveTo>
                  <a:pt x="438911" y="0"/>
                </a:moveTo>
                <a:lnTo>
                  <a:pt x="501395" y="0"/>
                </a:lnTo>
                <a:lnTo>
                  <a:pt x="501395" y="353568"/>
                </a:lnTo>
                <a:lnTo>
                  <a:pt x="438911" y="353568"/>
                </a:lnTo>
                <a:lnTo>
                  <a:pt x="438911" y="0"/>
                </a:lnTo>
                <a:close/>
              </a:path>
              <a:path w="501650" h="353694">
                <a:moveTo>
                  <a:pt x="105155" y="0"/>
                </a:moveTo>
                <a:lnTo>
                  <a:pt x="397763" y="0"/>
                </a:lnTo>
                <a:lnTo>
                  <a:pt x="397763" y="56387"/>
                </a:lnTo>
                <a:lnTo>
                  <a:pt x="280416" y="56387"/>
                </a:lnTo>
                <a:lnTo>
                  <a:pt x="280416" y="353568"/>
                </a:lnTo>
                <a:lnTo>
                  <a:pt x="216408" y="353568"/>
                </a:lnTo>
                <a:lnTo>
                  <a:pt x="216408" y="56387"/>
                </a:lnTo>
                <a:lnTo>
                  <a:pt x="105155" y="56387"/>
                </a:lnTo>
                <a:lnTo>
                  <a:pt x="105155" y="0"/>
                </a:lnTo>
                <a:close/>
              </a:path>
              <a:path w="501650" h="353694">
                <a:moveTo>
                  <a:pt x="0" y="0"/>
                </a:moveTo>
                <a:lnTo>
                  <a:pt x="62483" y="0"/>
                </a:lnTo>
                <a:lnTo>
                  <a:pt x="62483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38274" y="1025652"/>
            <a:ext cx="62865" cy="353695"/>
          </a:xfrm>
          <a:custGeom>
            <a:avLst/>
            <a:gdLst/>
            <a:ahLst/>
            <a:cxnLst/>
            <a:rect l="l" t="t" r="r" b="b"/>
            <a:pathLst>
              <a:path w="62864" h="353694">
                <a:moveTo>
                  <a:pt x="0" y="0"/>
                </a:moveTo>
                <a:lnTo>
                  <a:pt x="62483" y="0"/>
                </a:lnTo>
                <a:lnTo>
                  <a:pt x="62483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54579" y="1025652"/>
            <a:ext cx="226060" cy="353695"/>
          </a:xfrm>
          <a:custGeom>
            <a:avLst/>
            <a:gdLst/>
            <a:ahLst/>
            <a:cxnLst/>
            <a:rect l="l" t="t" r="r" b="b"/>
            <a:pathLst>
              <a:path w="226060" h="353694">
                <a:moveTo>
                  <a:pt x="0" y="0"/>
                </a:moveTo>
                <a:lnTo>
                  <a:pt x="225552" y="0"/>
                </a:lnTo>
                <a:lnTo>
                  <a:pt x="225552" y="56387"/>
                </a:lnTo>
                <a:lnTo>
                  <a:pt x="62483" y="56387"/>
                </a:lnTo>
                <a:lnTo>
                  <a:pt x="62483" y="138683"/>
                </a:lnTo>
                <a:lnTo>
                  <a:pt x="179831" y="138683"/>
                </a:lnTo>
                <a:lnTo>
                  <a:pt x="179831" y="192023"/>
                </a:lnTo>
                <a:lnTo>
                  <a:pt x="62483" y="192023"/>
                </a:lnTo>
                <a:lnTo>
                  <a:pt x="62483" y="297180"/>
                </a:lnTo>
                <a:lnTo>
                  <a:pt x="222504" y="297180"/>
                </a:lnTo>
                <a:lnTo>
                  <a:pt x="222504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9744" y="1025654"/>
            <a:ext cx="862965" cy="360045"/>
          </a:xfrm>
          <a:custGeom>
            <a:avLst/>
            <a:gdLst/>
            <a:ahLst/>
            <a:cxnLst/>
            <a:rect l="l" t="t" r="r" b="b"/>
            <a:pathLst>
              <a:path w="862964" h="360044">
                <a:moveTo>
                  <a:pt x="637031" y="0"/>
                </a:moveTo>
                <a:lnTo>
                  <a:pt x="862584" y="0"/>
                </a:lnTo>
                <a:lnTo>
                  <a:pt x="862584" y="56387"/>
                </a:lnTo>
                <a:lnTo>
                  <a:pt x="699515" y="56387"/>
                </a:lnTo>
                <a:lnTo>
                  <a:pt x="699515" y="138683"/>
                </a:lnTo>
                <a:lnTo>
                  <a:pt x="816864" y="138683"/>
                </a:lnTo>
                <a:lnTo>
                  <a:pt x="816864" y="192023"/>
                </a:lnTo>
                <a:lnTo>
                  <a:pt x="699515" y="192023"/>
                </a:lnTo>
                <a:lnTo>
                  <a:pt x="699515" y="297180"/>
                </a:lnTo>
                <a:lnTo>
                  <a:pt x="859535" y="297180"/>
                </a:lnTo>
                <a:lnTo>
                  <a:pt x="859535" y="353568"/>
                </a:lnTo>
                <a:lnTo>
                  <a:pt x="637031" y="353568"/>
                </a:lnTo>
                <a:lnTo>
                  <a:pt x="637031" y="0"/>
                </a:lnTo>
                <a:close/>
              </a:path>
              <a:path w="862964" h="360044">
                <a:moveTo>
                  <a:pt x="304800" y="0"/>
                </a:moveTo>
                <a:lnTo>
                  <a:pt x="597407" y="0"/>
                </a:lnTo>
                <a:lnTo>
                  <a:pt x="597407" y="56387"/>
                </a:lnTo>
                <a:lnTo>
                  <a:pt x="480060" y="56387"/>
                </a:lnTo>
                <a:lnTo>
                  <a:pt x="480060" y="353568"/>
                </a:lnTo>
                <a:lnTo>
                  <a:pt x="416051" y="353568"/>
                </a:lnTo>
                <a:lnTo>
                  <a:pt x="416051" y="56387"/>
                </a:lnTo>
                <a:lnTo>
                  <a:pt x="304800" y="56387"/>
                </a:lnTo>
                <a:lnTo>
                  <a:pt x="304800" y="0"/>
                </a:lnTo>
                <a:close/>
              </a:path>
              <a:path w="862964" h="360044">
                <a:moveTo>
                  <a:pt x="0" y="0"/>
                </a:moveTo>
                <a:lnTo>
                  <a:pt x="62483" y="0"/>
                </a:lnTo>
                <a:lnTo>
                  <a:pt x="62483" y="239268"/>
                </a:lnTo>
                <a:lnTo>
                  <a:pt x="63626" y="253293"/>
                </a:lnTo>
                <a:lnTo>
                  <a:pt x="89868" y="293631"/>
                </a:lnTo>
                <a:lnTo>
                  <a:pt x="128016" y="303276"/>
                </a:lnTo>
                <a:lnTo>
                  <a:pt x="144279" y="302156"/>
                </a:lnTo>
                <a:lnTo>
                  <a:pt x="181356" y="286511"/>
                </a:lnTo>
                <a:lnTo>
                  <a:pt x="199643" y="237743"/>
                </a:lnTo>
                <a:lnTo>
                  <a:pt x="199643" y="0"/>
                </a:lnTo>
                <a:lnTo>
                  <a:pt x="262127" y="0"/>
                </a:lnTo>
                <a:lnTo>
                  <a:pt x="262127" y="243839"/>
                </a:lnTo>
                <a:lnTo>
                  <a:pt x="259841" y="268962"/>
                </a:lnTo>
                <a:lnTo>
                  <a:pt x="241553" y="311777"/>
                </a:lnTo>
                <a:lnTo>
                  <a:pt x="205811" y="342304"/>
                </a:lnTo>
                <a:lnTo>
                  <a:pt x="157186" y="357687"/>
                </a:lnTo>
                <a:lnTo>
                  <a:pt x="128016" y="359664"/>
                </a:lnTo>
                <a:lnTo>
                  <a:pt x="99750" y="357687"/>
                </a:lnTo>
                <a:lnTo>
                  <a:pt x="52363" y="342304"/>
                </a:lnTo>
                <a:lnTo>
                  <a:pt x="19288" y="312610"/>
                </a:lnTo>
                <a:lnTo>
                  <a:pt x="2238" y="269176"/>
                </a:lnTo>
                <a:lnTo>
                  <a:pt x="0" y="242315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89832" y="1022606"/>
            <a:ext cx="262255" cy="356870"/>
          </a:xfrm>
          <a:custGeom>
            <a:avLst/>
            <a:gdLst/>
            <a:ahLst/>
            <a:cxnLst/>
            <a:rect l="l" t="t" r="r" b="b"/>
            <a:pathLst>
              <a:path w="262254" h="356869">
                <a:moveTo>
                  <a:pt x="94487" y="0"/>
                </a:moveTo>
                <a:lnTo>
                  <a:pt x="164020" y="11429"/>
                </a:lnTo>
                <a:lnTo>
                  <a:pt x="216408" y="45720"/>
                </a:lnTo>
                <a:lnTo>
                  <a:pt x="250697" y="98488"/>
                </a:lnTo>
                <a:lnTo>
                  <a:pt x="262127" y="166116"/>
                </a:lnTo>
                <a:lnTo>
                  <a:pt x="258395" y="216496"/>
                </a:lnTo>
                <a:lnTo>
                  <a:pt x="247198" y="259199"/>
                </a:lnTo>
                <a:lnTo>
                  <a:pt x="228537" y="294198"/>
                </a:lnTo>
                <a:lnTo>
                  <a:pt x="168821" y="340976"/>
                </a:lnTo>
                <a:lnTo>
                  <a:pt x="127767" y="352701"/>
                </a:lnTo>
                <a:lnTo>
                  <a:pt x="79248" y="356616"/>
                </a:lnTo>
                <a:lnTo>
                  <a:pt x="0" y="356616"/>
                </a:lnTo>
                <a:lnTo>
                  <a:pt x="0" y="3047"/>
                </a:lnTo>
                <a:lnTo>
                  <a:pt x="34266" y="1928"/>
                </a:lnTo>
                <a:lnTo>
                  <a:pt x="61531" y="952"/>
                </a:lnTo>
                <a:lnTo>
                  <a:pt x="81652" y="261"/>
                </a:lnTo>
                <a:lnTo>
                  <a:pt x="94487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65022" y="1022606"/>
            <a:ext cx="234950" cy="356870"/>
          </a:xfrm>
          <a:custGeom>
            <a:avLst/>
            <a:gdLst/>
            <a:ahLst/>
            <a:cxnLst/>
            <a:rect l="l" t="t" r="r" b="b"/>
            <a:pathLst>
              <a:path w="234950" h="356869">
                <a:moveTo>
                  <a:pt x="73151" y="0"/>
                </a:moveTo>
                <a:lnTo>
                  <a:pt x="112585" y="1690"/>
                </a:lnTo>
                <a:lnTo>
                  <a:pt x="174307" y="14787"/>
                </a:lnTo>
                <a:lnTo>
                  <a:pt x="213479" y="41100"/>
                </a:lnTo>
                <a:lnTo>
                  <a:pt x="232386" y="81200"/>
                </a:lnTo>
                <a:lnTo>
                  <a:pt x="234695" y="106679"/>
                </a:lnTo>
                <a:lnTo>
                  <a:pt x="229014" y="150376"/>
                </a:lnTo>
                <a:lnTo>
                  <a:pt x="211921" y="184489"/>
                </a:lnTo>
                <a:lnTo>
                  <a:pt x="183343" y="208946"/>
                </a:lnTo>
                <a:lnTo>
                  <a:pt x="143207" y="223674"/>
                </a:lnTo>
                <a:lnTo>
                  <a:pt x="91439" y="228600"/>
                </a:lnTo>
                <a:lnTo>
                  <a:pt x="85415" y="228361"/>
                </a:lnTo>
                <a:lnTo>
                  <a:pt x="78676" y="227837"/>
                </a:lnTo>
                <a:lnTo>
                  <a:pt x="71080" y="227314"/>
                </a:lnTo>
                <a:lnTo>
                  <a:pt x="62483" y="227075"/>
                </a:lnTo>
                <a:lnTo>
                  <a:pt x="62483" y="356616"/>
                </a:lnTo>
                <a:lnTo>
                  <a:pt x="0" y="356616"/>
                </a:lnTo>
                <a:lnTo>
                  <a:pt x="0" y="3047"/>
                </a:lnTo>
                <a:lnTo>
                  <a:pt x="28574" y="1928"/>
                </a:lnTo>
                <a:lnTo>
                  <a:pt x="50291" y="952"/>
                </a:lnTo>
                <a:lnTo>
                  <a:pt x="65150" y="261"/>
                </a:lnTo>
                <a:lnTo>
                  <a:pt x="7315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88081" y="1022606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79" h="356869">
                <a:moveTo>
                  <a:pt x="97535" y="0"/>
                </a:moveTo>
                <a:lnTo>
                  <a:pt x="156662" y="6334"/>
                </a:lnTo>
                <a:lnTo>
                  <a:pt x="199072" y="25526"/>
                </a:lnTo>
                <a:lnTo>
                  <a:pt x="224623" y="57864"/>
                </a:lnTo>
                <a:lnTo>
                  <a:pt x="233171" y="103631"/>
                </a:lnTo>
                <a:lnTo>
                  <a:pt x="232028" y="119110"/>
                </a:lnTo>
                <a:lnTo>
                  <a:pt x="214883" y="161543"/>
                </a:lnTo>
                <a:lnTo>
                  <a:pt x="180808" y="190904"/>
                </a:lnTo>
                <a:lnTo>
                  <a:pt x="167639" y="196595"/>
                </a:lnTo>
                <a:lnTo>
                  <a:pt x="271271" y="356616"/>
                </a:lnTo>
                <a:lnTo>
                  <a:pt x="199643" y="356616"/>
                </a:lnTo>
                <a:lnTo>
                  <a:pt x="105155" y="210312"/>
                </a:lnTo>
                <a:lnTo>
                  <a:pt x="97464" y="210288"/>
                </a:lnTo>
                <a:lnTo>
                  <a:pt x="88201" y="210121"/>
                </a:lnTo>
                <a:lnTo>
                  <a:pt x="77509" y="209669"/>
                </a:lnTo>
                <a:lnTo>
                  <a:pt x="65531" y="208787"/>
                </a:lnTo>
                <a:lnTo>
                  <a:pt x="65531" y="356616"/>
                </a:lnTo>
                <a:lnTo>
                  <a:pt x="0" y="356616"/>
                </a:lnTo>
                <a:lnTo>
                  <a:pt x="0" y="3047"/>
                </a:lnTo>
                <a:lnTo>
                  <a:pt x="4929" y="3024"/>
                </a:lnTo>
                <a:lnTo>
                  <a:pt x="13144" y="2857"/>
                </a:lnTo>
                <a:lnTo>
                  <a:pt x="25074" y="2405"/>
                </a:lnTo>
                <a:lnTo>
                  <a:pt x="41147" y="1523"/>
                </a:lnTo>
                <a:lnTo>
                  <a:pt x="57673" y="642"/>
                </a:lnTo>
                <a:lnTo>
                  <a:pt x="72770" y="190"/>
                </a:lnTo>
                <a:lnTo>
                  <a:pt x="86153" y="23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34998" y="1022606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80" h="356869">
                <a:moveTo>
                  <a:pt x="97535" y="0"/>
                </a:moveTo>
                <a:lnTo>
                  <a:pt x="156662" y="6334"/>
                </a:lnTo>
                <a:lnTo>
                  <a:pt x="199072" y="25526"/>
                </a:lnTo>
                <a:lnTo>
                  <a:pt x="224623" y="57864"/>
                </a:lnTo>
                <a:lnTo>
                  <a:pt x="233171" y="103631"/>
                </a:lnTo>
                <a:lnTo>
                  <a:pt x="232028" y="119110"/>
                </a:lnTo>
                <a:lnTo>
                  <a:pt x="214883" y="161543"/>
                </a:lnTo>
                <a:lnTo>
                  <a:pt x="180808" y="190904"/>
                </a:lnTo>
                <a:lnTo>
                  <a:pt x="167639" y="196595"/>
                </a:lnTo>
                <a:lnTo>
                  <a:pt x="271271" y="356616"/>
                </a:lnTo>
                <a:lnTo>
                  <a:pt x="199643" y="356616"/>
                </a:lnTo>
                <a:lnTo>
                  <a:pt x="105155" y="210312"/>
                </a:lnTo>
                <a:lnTo>
                  <a:pt x="97464" y="210288"/>
                </a:lnTo>
                <a:lnTo>
                  <a:pt x="88201" y="210121"/>
                </a:lnTo>
                <a:lnTo>
                  <a:pt x="77509" y="209669"/>
                </a:lnTo>
                <a:lnTo>
                  <a:pt x="65531" y="208787"/>
                </a:lnTo>
                <a:lnTo>
                  <a:pt x="65531" y="356616"/>
                </a:lnTo>
                <a:lnTo>
                  <a:pt x="0" y="356616"/>
                </a:lnTo>
                <a:lnTo>
                  <a:pt x="0" y="3047"/>
                </a:lnTo>
                <a:lnTo>
                  <a:pt x="4929" y="3024"/>
                </a:lnTo>
                <a:lnTo>
                  <a:pt x="13144" y="2857"/>
                </a:lnTo>
                <a:lnTo>
                  <a:pt x="25074" y="2405"/>
                </a:lnTo>
                <a:lnTo>
                  <a:pt x="41147" y="1523"/>
                </a:lnTo>
                <a:lnTo>
                  <a:pt x="57673" y="642"/>
                </a:lnTo>
                <a:lnTo>
                  <a:pt x="72770" y="190"/>
                </a:lnTo>
                <a:lnTo>
                  <a:pt x="86153" y="23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40608" y="1021080"/>
            <a:ext cx="311150" cy="358140"/>
          </a:xfrm>
          <a:custGeom>
            <a:avLst/>
            <a:gdLst/>
            <a:ahLst/>
            <a:cxnLst/>
            <a:rect l="l" t="t" r="r" b="b"/>
            <a:pathLst>
              <a:path w="311150" h="358140">
                <a:moveTo>
                  <a:pt x="141732" y="0"/>
                </a:moveTo>
                <a:lnTo>
                  <a:pt x="169164" y="0"/>
                </a:lnTo>
                <a:lnTo>
                  <a:pt x="310895" y="358140"/>
                </a:lnTo>
                <a:lnTo>
                  <a:pt x="242316" y="358140"/>
                </a:lnTo>
                <a:lnTo>
                  <a:pt x="216408" y="286512"/>
                </a:lnTo>
                <a:lnTo>
                  <a:pt x="94488" y="286512"/>
                </a:lnTo>
                <a:lnTo>
                  <a:pt x="70103" y="358140"/>
                </a:lnTo>
                <a:lnTo>
                  <a:pt x="0" y="358140"/>
                </a:lnTo>
                <a:lnTo>
                  <a:pt x="14173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19" y="1021080"/>
            <a:ext cx="311150" cy="358140"/>
          </a:xfrm>
          <a:custGeom>
            <a:avLst/>
            <a:gdLst/>
            <a:ahLst/>
            <a:cxnLst/>
            <a:rect l="l" t="t" r="r" b="b"/>
            <a:pathLst>
              <a:path w="311150" h="358140">
                <a:moveTo>
                  <a:pt x="141732" y="0"/>
                </a:moveTo>
                <a:lnTo>
                  <a:pt x="169164" y="0"/>
                </a:lnTo>
                <a:lnTo>
                  <a:pt x="310896" y="358140"/>
                </a:lnTo>
                <a:lnTo>
                  <a:pt x="242316" y="358140"/>
                </a:lnTo>
                <a:lnTo>
                  <a:pt x="216408" y="286512"/>
                </a:lnTo>
                <a:lnTo>
                  <a:pt x="94488" y="286512"/>
                </a:lnTo>
                <a:lnTo>
                  <a:pt x="70104" y="358140"/>
                </a:lnTo>
                <a:lnTo>
                  <a:pt x="0" y="358140"/>
                </a:lnTo>
                <a:lnTo>
                  <a:pt x="14173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66134" y="1019556"/>
            <a:ext cx="215265" cy="365760"/>
          </a:xfrm>
          <a:custGeom>
            <a:avLst/>
            <a:gdLst/>
            <a:ahLst/>
            <a:cxnLst/>
            <a:rect l="l" t="t" r="r" b="b"/>
            <a:pathLst>
              <a:path w="215264" h="365759">
                <a:moveTo>
                  <a:pt x="108203" y="0"/>
                </a:moveTo>
                <a:lnTo>
                  <a:pt x="136826" y="1428"/>
                </a:lnTo>
                <a:lnTo>
                  <a:pt x="161162" y="5714"/>
                </a:lnTo>
                <a:lnTo>
                  <a:pt x="181498" y="12858"/>
                </a:lnTo>
                <a:lnTo>
                  <a:pt x="198119" y="22860"/>
                </a:lnTo>
                <a:lnTo>
                  <a:pt x="178307" y="77723"/>
                </a:lnTo>
                <a:lnTo>
                  <a:pt x="162020" y="66841"/>
                </a:lnTo>
                <a:lnTo>
                  <a:pt x="145160" y="59245"/>
                </a:lnTo>
                <a:lnTo>
                  <a:pt x="127730" y="54792"/>
                </a:lnTo>
                <a:lnTo>
                  <a:pt x="109728" y="53339"/>
                </a:lnTo>
                <a:lnTo>
                  <a:pt x="99131" y="54173"/>
                </a:lnTo>
                <a:lnTo>
                  <a:pt x="66674" y="78295"/>
                </a:lnTo>
                <a:lnTo>
                  <a:pt x="64007" y="94487"/>
                </a:lnTo>
                <a:lnTo>
                  <a:pt x="68270" y="109632"/>
                </a:lnTo>
                <a:lnTo>
                  <a:pt x="80962" y="125348"/>
                </a:lnTo>
                <a:lnTo>
                  <a:pt x="101941" y="141636"/>
                </a:lnTo>
                <a:lnTo>
                  <a:pt x="131064" y="158495"/>
                </a:lnTo>
                <a:lnTo>
                  <a:pt x="147280" y="166497"/>
                </a:lnTo>
                <a:lnTo>
                  <a:pt x="161353" y="174497"/>
                </a:lnTo>
                <a:lnTo>
                  <a:pt x="172854" y="182498"/>
                </a:lnTo>
                <a:lnTo>
                  <a:pt x="181355" y="190500"/>
                </a:lnTo>
                <a:lnTo>
                  <a:pt x="189023" y="197667"/>
                </a:lnTo>
                <a:lnTo>
                  <a:pt x="209740" y="233695"/>
                </a:lnTo>
                <a:lnTo>
                  <a:pt x="214883" y="266699"/>
                </a:lnTo>
                <a:lnTo>
                  <a:pt x="212621" y="287321"/>
                </a:lnTo>
                <a:lnTo>
                  <a:pt x="194952" y="322849"/>
                </a:lnTo>
                <a:lnTo>
                  <a:pt x="161496" y="350329"/>
                </a:lnTo>
                <a:lnTo>
                  <a:pt x="116824" y="364045"/>
                </a:lnTo>
                <a:lnTo>
                  <a:pt x="89916" y="365760"/>
                </a:lnTo>
                <a:lnTo>
                  <a:pt x="65579" y="364069"/>
                </a:lnTo>
                <a:lnTo>
                  <a:pt x="42671" y="359092"/>
                </a:lnTo>
                <a:lnTo>
                  <a:pt x="20907" y="350972"/>
                </a:lnTo>
                <a:lnTo>
                  <a:pt x="0" y="339851"/>
                </a:lnTo>
                <a:lnTo>
                  <a:pt x="22860" y="283464"/>
                </a:lnTo>
                <a:lnTo>
                  <a:pt x="42005" y="295227"/>
                </a:lnTo>
                <a:lnTo>
                  <a:pt x="60579" y="303276"/>
                </a:lnTo>
                <a:lnTo>
                  <a:pt x="78581" y="307895"/>
                </a:lnTo>
                <a:lnTo>
                  <a:pt x="96012" y="309372"/>
                </a:lnTo>
                <a:lnTo>
                  <a:pt x="120253" y="307062"/>
                </a:lnTo>
                <a:lnTo>
                  <a:pt x="137921" y="300037"/>
                </a:lnTo>
                <a:lnTo>
                  <a:pt x="148732" y="288155"/>
                </a:lnTo>
                <a:lnTo>
                  <a:pt x="152400" y="271272"/>
                </a:lnTo>
                <a:lnTo>
                  <a:pt x="151542" y="262151"/>
                </a:lnTo>
                <a:lnTo>
                  <a:pt x="130349" y="227933"/>
                </a:lnTo>
                <a:lnTo>
                  <a:pt x="85344" y="199643"/>
                </a:lnTo>
                <a:lnTo>
                  <a:pt x="66484" y="189904"/>
                </a:lnTo>
                <a:lnTo>
                  <a:pt x="51054" y="181165"/>
                </a:lnTo>
                <a:lnTo>
                  <a:pt x="18097" y="152018"/>
                </a:lnTo>
                <a:lnTo>
                  <a:pt x="3048" y="116204"/>
                </a:lnTo>
                <a:lnTo>
                  <a:pt x="1524" y="94487"/>
                </a:lnTo>
                <a:lnTo>
                  <a:pt x="3262" y="75009"/>
                </a:lnTo>
                <a:lnTo>
                  <a:pt x="30480" y="27431"/>
                </a:lnTo>
                <a:lnTo>
                  <a:pt x="64769" y="6857"/>
                </a:lnTo>
                <a:lnTo>
                  <a:pt x="85343" y="1714"/>
                </a:lnTo>
                <a:lnTo>
                  <a:pt x="10820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57144" y="1019556"/>
            <a:ext cx="268605" cy="365760"/>
          </a:xfrm>
          <a:custGeom>
            <a:avLst/>
            <a:gdLst/>
            <a:ahLst/>
            <a:cxnLst/>
            <a:rect l="l" t="t" r="r" b="b"/>
            <a:pathLst>
              <a:path w="268604" h="365759">
                <a:moveTo>
                  <a:pt x="161544" y="0"/>
                </a:moveTo>
                <a:lnTo>
                  <a:pt x="190714" y="1666"/>
                </a:lnTo>
                <a:lnTo>
                  <a:pt x="216598" y="6476"/>
                </a:lnTo>
                <a:lnTo>
                  <a:pt x="239339" y="14144"/>
                </a:lnTo>
                <a:lnTo>
                  <a:pt x="259080" y="24383"/>
                </a:lnTo>
                <a:lnTo>
                  <a:pt x="233172" y="76200"/>
                </a:lnTo>
                <a:lnTo>
                  <a:pt x="221194" y="67317"/>
                </a:lnTo>
                <a:lnTo>
                  <a:pt x="205930" y="61150"/>
                </a:lnTo>
                <a:lnTo>
                  <a:pt x="187523" y="57554"/>
                </a:lnTo>
                <a:lnTo>
                  <a:pt x="166116" y="56387"/>
                </a:lnTo>
                <a:lnTo>
                  <a:pt x="145256" y="58673"/>
                </a:lnTo>
                <a:lnTo>
                  <a:pt x="108680" y="76961"/>
                </a:lnTo>
                <a:lnTo>
                  <a:pt x="80962" y="112633"/>
                </a:lnTo>
                <a:lnTo>
                  <a:pt x="67246" y="159400"/>
                </a:lnTo>
                <a:lnTo>
                  <a:pt x="65532" y="185927"/>
                </a:lnTo>
                <a:lnTo>
                  <a:pt x="67222" y="213050"/>
                </a:lnTo>
                <a:lnTo>
                  <a:pt x="80319" y="258151"/>
                </a:lnTo>
                <a:lnTo>
                  <a:pt x="106037" y="290726"/>
                </a:lnTo>
                <a:lnTo>
                  <a:pt x="140946" y="307347"/>
                </a:lnTo>
                <a:lnTo>
                  <a:pt x="161544" y="309372"/>
                </a:lnTo>
                <a:lnTo>
                  <a:pt x="185261" y="307109"/>
                </a:lnTo>
                <a:lnTo>
                  <a:pt x="206121" y="300418"/>
                </a:lnTo>
                <a:lnTo>
                  <a:pt x="224123" y="289440"/>
                </a:lnTo>
                <a:lnTo>
                  <a:pt x="239267" y="274319"/>
                </a:lnTo>
                <a:lnTo>
                  <a:pt x="268224" y="324611"/>
                </a:lnTo>
                <a:lnTo>
                  <a:pt x="246768" y="342614"/>
                </a:lnTo>
                <a:lnTo>
                  <a:pt x="221170" y="355472"/>
                </a:lnTo>
                <a:lnTo>
                  <a:pt x="191285" y="363188"/>
                </a:lnTo>
                <a:lnTo>
                  <a:pt x="156972" y="365760"/>
                </a:lnTo>
                <a:lnTo>
                  <a:pt x="121515" y="362640"/>
                </a:lnTo>
                <a:lnTo>
                  <a:pt x="63746" y="338113"/>
                </a:lnTo>
                <a:lnTo>
                  <a:pt x="23145" y="290488"/>
                </a:lnTo>
                <a:lnTo>
                  <a:pt x="2571" y="223766"/>
                </a:lnTo>
                <a:lnTo>
                  <a:pt x="0" y="184404"/>
                </a:lnTo>
                <a:lnTo>
                  <a:pt x="2857" y="146351"/>
                </a:lnTo>
                <a:lnTo>
                  <a:pt x="25717" y="81105"/>
                </a:lnTo>
                <a:lnTo>
                  <a:pt x="70032" y="30218"/>
                </a:lnTo>
                <a:lnTo>
                  <a:pt x="127801" y="3405"/>
                </a:lnTo>
                <a:lnTo>
                  <a:pt x="161544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1229" y="1019556"/>
            <a:ext cx="268605" cy="365760"/>
          </a:xfrm>
          <a:custGeom>
            <a:avLst/>
            <a:gdLst/>
            <a:ahLst/>
            <a:cxnLst/>
            <a:rect l="l" t="t" r="r" b="b"/>
            <a:pathLst>
              <a:path w="268605" h="365759">
                <a:moveTo>
                  <a:pt x="161544" y="0"/>
                </a:moveTo>
                <a:lnTo>
                  <a:pt x="190714" y="1666"/>
                </a:lnTo>
                <a:lnTo>
                  <a:pt x="216598" y="6476"/>
                </a:lnTo>
                <a:lnTo>
                  <a:pt x="239339" y="14144"/>
                </a:lnTo>
                <a:lnTo>
                  <a:pt x="259080" y="24383"/>
                </a:lnTo>
                <a:lnTo>
                  <a:pt x="233172" y="76200"/>
                </a:lnTo>
                <a:lnTo>
                  <a:pt x="221194" y="67317"/>
                </a:lnTo>
                <a:lnTo>
                  <a:pt x="205930" y="61150"/>
                </a:lnTo>
                <a:lnTo>
                  <a:pt x="187523" y="57554"/>
                </a:lnTo>
                <a:lnTo>
                  <a:pt x="166116" y="56387"/>
                </a:lnTo>
                <a:lnTo>
                  <a:pt x="145256" y="58673"/>
                </a:lnTo>
                <a:lnTo>
                  <a:pt x="108680" y="76961"/>
                </a:lnTo>
                <a:lnTo>
                  <a:pt x="80962" y="112633"/>
                </a:lnTo>
                <a:lnTo>
                  <a:pt x="67246" y="159400"/>
                </a:lnTo>
                <a:lnTo>
                  <a:pt x="65532" y="185927"/>
                </a:lnTo>
                <a:lnTo>
                  <a:pt x="67222" y="213050"/>
                </a:lnTo>
                <a:lnTo>
                  <a:pt x="80319" y="258151"/>
                </a:lnTo>
                <a:lnTo>
                  <a:pt x="106037" y="290726"/>
                </a:lnTo>
                <a:lnTo>
                  <a:pt x="140946" y="307347"/>
                </a:lnTo>
                <a:lnTo>
                  <a:pt x="161544" y="309372"/>
                </a:lnTo>
                <a:lnTo>
                  <a:pt x="185261" y="307109"/>
                </a:lnTo>
                <a:lnTo>
                  <a:pt x="206121" y="300418"/>
                </a:lnTo>
                <a:lnTo>
                  <a:pt x="224123" y="289440"/>
                </a:lnTo>
                <a:lnTo>
                  <a:pt x="239268" y="274319"/>
                </a:lnTo>
                <a:lnTo>
                  <a:pt x="268224" y="324611"/>
                </a:lnTo>
                <a:lnTo>
                  <a:pt x="246768" y="342614"/>
                </a:lnTo>
                <a:lnTo>
                  <a:pt x="221170" y="355472"/>
                </a:lnTo>
                <a:lnTo>
                  <a:pt x="191285" y="363188"/>
                </a:lnTo>
                <a:lnTo>
                  <a:pt x="156972" y="365760"/>
                </a:lnTo>
                <a:lnTo>
                  <a:pt x="121515" y="362640"/>
                </a:lnTo>
                <a:lnTo>
                  <a:pt x="63746" y="338113"/>
                </a:lnTo>
                <a:lnTo>
                  <a:pt x="23145" y="290488"/>
                </a:lnTo>
                <a:lnTo>
                  <a:pt x="2571" y="223766"/>
                </a:lnTo>
                <a:lnTo>
                  <a:pt x="0" y="184404"/>
                </a:lnTo>
                <a:lnTo>
                  <a:pt x="2857" y="146351"/>
                </a:lnTo>
                <a:lnTo>
                  <a:pt x="25717" y="81105"/>
                </a:lnTo>
                <a:lnTo>
                  <a:pt x="70032" y="30218"/>
                </a:lnTo>
                <a:lnTo>
                  <a:pt x="127801" y="3405"/>
                </a:lnTo>
                <a:lnTo>
                  <a:pt x="161544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08863" y="1332892"/>
            <a:ext cx="1123950" cy="747506"/>
          </a:xfrm>
          <a:prstGeom prst="rect">
            <a:avLst/>
          </a:prstGeom>
        </p:spPr>
        <p:txBody>
          <a:bodyPr vert="horz" wrap="square" lIns="0" tIns="14602" rIns="0" bIns="0" rtlCol="0">
            <a:spAutoFit/>
          </a:bodyPr>
          <a:lstStyle/>
          <a:p>
            <a:pPr marL="12697">
              <a:spcBef>
                <a:spcPts val="114"/>
              </a:spcBef>
            </a:pPr>
            <a:r>
              <a:rPr sz="2300" spc="4" dirty="0">
                <a:solidFill>
                  <a:srgbClr val="0070BF"/>
                </a:solidFill>
                <a:latin typeface="Trebuchet MS"/>
                <a:cs typeface="Trebuchet MS"/>
              </a:rPr>
              <a:t>E</a:t>
            </a:r>
            <a:r>
              <a:rPr sz="2300" spc="10" dirty="0">
                <a:solidFill>
                  <a:srgbClr val="0070BF"/>
                </a:solidFill>
                <a:latin typeface="Trebuchet MS"/>
                <a:cs typeface="Trebuchet MS"/>
              </a:rPr>
              <a:t>t</a:t>
            </a:r>
            <a:r>
              <a:rPr sz="2300" dirty="0">
                <a:solidFill>
                  <a:srgbClr val="0070BF"/>
                </a:solidFill>
                <a:latin typeface="Trebuchet MS"/>
                <a:cs typeface="Trebuchet MS"/>
              </a:rPr>
              <a:t>i</a:t>
            </a:r>
            <a:r>
              <a:rPr sz="2300" spc="-10" dirty="0">
                <a:solidFill>
                  <a:srgbClr val="0070BF"/>
                </a:solidFill>
                <a:latin typeface="Trebuchet MS"/>
                <a:cs typeface="Trebuchet MS"/>
              </a:rPr>
              <a:t>o</a:t>
            </a:r>
            <a:r>
              <a:rPr sz="2300" spc="10" dirty="0">
                <a:solidFill>
                  <a:srgbClr val="0070BF"/>
                </a:solidFill>
                <a:latin typeface="Trebuchet MS"/>
                <a:cs typeface="Trebuchet MS"/>
              </a:rPr>
              <a:t>l</a:t>
            </a:r>
            <a:r>
              <a:rPr sz="2300" spc="-10" dirty="0">
                <a:solidFill>
                  <a:srgbClr val="0070BF"/>
                </a:solidFill>
                <a:latin typeface="Trebuchet MS"/>
                <a:cs typeface="Trebuchet MS"/>
              </a:rPr>
              <a:t>o</a:t>
            </a:r>
            <a:r>
              <a:rPr sz="2300" spc="20" dirty="0">
                <a:solidFill>
                  <a:srgbClr val="0070BF"/>
                </a:solidFill>
                <a:latin typeface="Trebuchet MS"/>
                <a:cs typeface="Trebuchet MS"/>
              </a:rPr>
              <a:t>g</a:t>
            </a:r>
            <a:r>
              <a:rPr sz="2300" spc="4" dirty="0">
                <a:solidFill>
                  <a:srgbClr val="0070BF"/>
                </a:solidFill>
                <a:latin typeface="Trebuchet MS"/>
                <a:cs typeface="Trebuchet MS"/>
              </a:rPr>
              <a:t>y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4586" y="1945586"/>
            <a:ext cx="8641080" cy="5152227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91397" marR="5080" indent="-279336">
              <a:lnSpc>
                <a:spcPct val="100299"/>
              </a:lnSpc>
              <a:spcBef>
                <a:spcPts val="100"/>
              </a:spcBef>
              <a:buClr>
                <a:srgbClr val="B13F9A"/>
              </a:buClr>
              <a:buSzPct val="72727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z="1700" dirty="0">
                <a:latin typeface="Trebuchet MS"/>
                <a:cs typeface="Trebuchet MS"/>
              </a:rPr>
              <a:t>• </a:t>
            </a:r>
            <a:r>
              <a:rPr sz="1700" b="1" dirty="0">
                <a:latin typeface="Trebuchet MS"/>
                <a:cs typeface="Trebuchet MS"/>
              </a:rPr>
              <a:t>Idiopathic </a:t>
            </a:r>
            <a:r>
              <a:rPr sz="1700" dirty="0">
                <a:latin typeface="Trebuchet MS"/>
                <a:cs typeface="Trebuchet MS"/>
              </a:rPr>
              <a:t>: (probably postviral): Most cases </a:t>
            </a:r>
            <a:r>
              <a:rPr sz="1700" spc="4" dirty="0">
                <a:latin typeface="Trebuchet MS"/>
                <a:cs typeface="Trebuchet MS"/>
              </a:rPr>
              <a:t>of </a:t>
            </a:r>
            <a:r>
              <a:rPr sz="1700" spc="-4" dirty="0">
                <a:latin typeface="Trebuchet MS"/>
                <a:cs typeface="Trebuchet MS"/>
              </a:rPr>
              <a:t>idiopathic </a:t>
            </a:r>
            <a:r>
              <a:rPr sz="1700" dirty="0">
                <a:latin typeface="Trebuchet MS"/>
                <a:cs typeface="Trebuchet MS"/>
              </a:rPr>
              <a:t>pericarditis are </a:t>
            </a:r>
            <a:r>
              <a:rPr sz="1700" spc="-4" dirty="0">
                <a:latin typeface="Trebuchet MS"/>
                <a:cs typeface="Trebuchet MS"/>
              </a:rPr>
              <a:t>presumed </a:t>
            </a:r>
            <a:r>
              <a:rPr sz="1700" spc="4" dirty="0">
                <a:latin typeface="Trebuchet MS"/>
                <a:cs typeface="Trebuchet MS"/>
              </a:rPr>
              <a:t>to </a:t>
            </a:r>
            <a:r>
              <a:rPr sz="1700" spc="-484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be postviral, </a:t>
            </a:r>
            <a:r>
              <a:rPr sz="1700" spc="-4" dirty="0">
                <a:latin typeface="Trebuchet MS"/>
                <a:cs typeface="Trebuchet MS"/>
              </a:rPr>
              <a:t>usually </a:t>
            </a:r>
            <a:r>
              <a:rPr sz="1700" dirty="0">
                <a:latin typeface="Trebuchet MS"/>
                <a:cs typeface="Trebuchet MS"/>
              </a:rPr>
              <a:t>preceded by a recent flu-like </a:t>
            </a:r>
            <a:r>
              <a:rPr sz="1700" spc="-4" dirty="0">
                <a:latin typeface="Trebuchet MS"/>
                <a:cs typeface="Trebuchet MS"/>
              </a:rPr>
              <a:t>illness or </a:t>
            </a:r>
            <a:r>
              <a:rPr sz="1700" dirty="0">
                <a:latin typeface="Trebuchet MS"/>
                <a:cs typeface="Trebuchet MS"/>
              </a:rPr>
              <a:t>by </a:t>
            </a:r>
            <a:r>
              <a:rPr sz="1700" spc="-4" dirty="0">
                <a:latin typeface="Trebuchet MS"/>
                <a:cs typeface="Trebuchet MS"/>
              </a:rPr>
              <a:t>upper </a:t>
            </a:r>
            <a:r>
              <a:rPr sz="1700" dirty="0">
                <a:latin typeface="Trebuchet MS"/>
                <a:cs typeface="Trebuchet MS"/>
              </a:rPr>
              <a:t>respiratory </a:t>
            </a:r>
            <a:r>
              <a:rPr sz="1700" spc="4" dirty="0">
                <a:latin typeface="Trebuchet MS"/>
                <a:cs typeface="Trebuchet MS"/>
              </a:rPr>
              <a:t>or GI </a:t>
            </a:r>
            <a:r>
              <a:rPr sz="1700" spc="1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symptoms</a:t>
            </a:r>
            <a:endParaRPr sz="1700">
              <a:latin typeface="Trebuchet MS"/>
              <a:cs typeface="Trebuchet MS"/>
            </a:endParaRPr>
          </a:p>
          <a:p>
            <a:pPr marL="291397" indent="-279336">
              <a:spcBef>
                <a:spcPts val="585"/>
              </a:spcBef>
              <a:buClr>
                <a:srgbClr val="B13F9A"/>
              </a:buClr>
              <a:buSzPct val="72727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z="1700" dirty="0">
                <a:latin typeface="Trebuchet MS"/>
                <a:cs typeface="Trebuchet MS"/>
              </a:rPr>
              <a:t>•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b="1" spc="-4" dirty="0">
                <a:latin typeface="Trebuchet MS"/>
                <a:cs typeface="Trebuchet MS"/>
              </a:rPr>
              <a:t>Infectious</a:t>
            </a:r>
            <a:endParaRPr sz="1700">
              <a:latin typeface="Trebuchet MS"/>
              <a:cs typeface="Trebuchet MS"/>
            </a:endParaRPr>
          </a:p>
          <a:p>
            <a:pPr marL="291397" indent="-279336">
              <a:spcBef>
                <a:spcPts val="579"/>
              </a:spcBef>
              <a:buClr>
                <a:srgbClr val="B13F9A"/>
              </a:buClr>
              <a:buSzPct val="72727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z="1700" dirty="0">
                <a:latin typeface="Trebuchet MS"/>
                <a:cs typeface="Trebuchet MS"/>
              </a:rPr>
              <a:t>o</a:t>
            </a:r>
            <a:r>
              <a:rPr sz="1700" spc="-14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Most</a:t>
            </a:r>
            <a:r>
              <a:rPr sz="1700" b="1" spc="-14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commonly</a:t>
            </a:r>
            <a:r>
              <a:rPr sz="1700" b="1" spc="-2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viral</a:t>
            </a:r>
            <a:r>
              <a:rPr sz="1700" b="1" spc="-2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(e.g., coxsackie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B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spc="-4" dirty="0">
                <a:latin typeface="Trebuchet MS"/>
                <a:cs typeface="Trebuchet MS"/>
              </a:rPr>
              <a:t>virus)</a:t>
            </a:r>
            <a:endParaRPr sz="1700">
              <a:latin typeface="Trebuchet MS"/>
              <a:cs typeface="Trebuchet MS"/>
            </a:endParaRPr>
          </a:p>
          <a:p>
            <a:pPr marL="291397" indent="-279336">
              <a:spcBef>
                <a:spcPts val="585"/>
              </a:spcBef>
              <a:buClr>
                <a:srgbClr val="B13F9A"/>
              </a:buClr>
              <a:buSzPct val="72727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z="1700" dirty="0">
                <a:latin typeface="Trebuchet MS"/>
                <a:cs typeface="Trebuchet MS"/>
              </a:rPr>
              <a:t>o</a:t>
            </a:r>
            <a:r>
              <a:rPr sz="1700" spc="-4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Bacterial</a:t>
            </a:r>
            <a:r>
              <a:rPr sz="1700" spc="-14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(e.g., </a:t>
            </a:r>
            <a:r>
              <a:rPr sz="1700" i="1" spc="-4" dirty="0">
                <a:latin typeface="Trebuchet MS"/>
                <a:cs typeface="Trebuchet MS"/>
              </a:rPr>
              <a:t>Staphylococcus</a:t>
            </a:r>
            <a:r>
              <a:rPr sz="1700" i="1" spc="3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spp.,</a:t>
            </a:r>
            <a:r>
              <a:rPr sz="1700" spc="-4" dirty="0">
                <a:latin typeface="Trebuchet MS"/>
                <a:cs typeface="Trebuchet MS"/>
              </a:rPr>
              <a:t> </a:t>
            </a:r>
            <a:r>
              <a:rPr sz="1700" i="1" spc="-4" dirty="0">
                <a:latin typeface="Trebuchet MS"/>
                <a:cs typeface="Trebuchet MS"/>
              </a:rPr>
              <a:t>Streptococcus</a:t>
            </a:r>
            <a:r>
              <a:rPr sz="1700" i="1" spc="2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spp.,</a:t>
            </a:r>
            <a:r>
              <a:rPr sz="1700" spc="-4" dirty="0">
                <a:latin typeface="Trebuchet MS"/>
                <a:cs typeface="Trebuchet MS"/>
              </a:rPr>
              <a:t> </a:t>
            </a:r>
            <a:r>
              <a:rPr sz="1700" spc="4" dirty="0">
                <a:latin typeface="Trebuchet MS"/>
                <a:cs typeface="Trebuchet MS"/>
              </a:rPr>
              <a:t>or </a:t>
            </a:r>
            <a:r>
              <a:rPr sz="1700" i="1" dirty="0">
                <a:latin typeface="Trebuchet MS"/>
                <a:cs typeface="Trebuchet MS"/>
              </a:rPr>
              <a:t>M.</a:t>
            </a:r>
            <a:r>
              <a:rPr sz="1700" i="1" spc="10" dirty="0">
                <a:latin typeface="Trebuchet MS"/>
                <a:cs typeface="Trebuchet MS"/>
              </a:rPr>
              <a:t> </a:t>
            </a:r>
            <a:r>
              <a:rPr sz="1700" i="1" spc="-4" dirty="0">
                <a:latin typeface="Trebuchet MS"/>
                <a:cs typeface="Trebuchet MS"/>
              </a:rPr>
              <a:t>tuberculosis</a:t>
            </a:r>
            <a:r>
              <a:rPr sz="1700" spc="-4" dirty="0">
                <a:latin typeface="Trebuchet MS"/>
                <a:cs typeface="Trebuchet MS"/>
              </a:rPr>
              <a:t>)</a:t>
            </a:r>
            <a:endParaRPr sz="1700">
              <a:latin typeface="Trebuchet MS"/>
              <a:cs typeface="Trebuchet MS"/>
            </a:endParaRPr>
          </a:p>
          <a:p>
            <a:pPr marL="291397" indent="-279336">
              <a:spcBef>
                <a:spcPts val="575"/>
              </a:spcBef>
              <a:buClr>
                <a:srgbClr val="B13F9A"/>
              </a:buClr>
              <a:buSzPct val="72727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z="1700" dirty="0">
                <a:latin typeface="Trebuchet MS"/>
                <a:cs typeface="Trebuchet MS"/>
              </a:rPr>
              <a:t>o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spc="-4" dirty="0">
                <a:latin typeface="Trebuchet MS"/>
                <a:cs typeface="Trebuchet MS"/>
              </a:rPr>
              <a:t>Fungal</a:t>
            </a:r>
            <a:endParaRPr sz="1700">
              <a:latin typeface="Trebuchet MS"/>
              <a:cs typeface="Trebuchet MS"/>
            </a:endParaRPr>
          </a:p>
          <a:p>
            <a:pPr marL="291397" indent="-279336">
              <a:spcBef>
                <a:spcPts val="589"/>
              </a:spcBef>
              <a:buClr>
                <a:srgbClr val="B13F9A"/>
              </a:buClr>
              <a:buSzPct val="72727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z="1700" dirty="0">
                <a:latin typeface="Trebuchet MS"/>
                <a:cs typeface="Trebuchet MS"/>
              </a:rPr>
              <a:t>o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spc="-14" dirty="0">
                <a:latin typeface="Trebuchet MS"/>
                <a:cs typeface="Trebuchet MS"/>
              </a:rPr>
              <a:t>Toxoplasmosis</a:t>
            </a:r>
            <a:endParaRPr sz="1700">
              <a:latin typeface="Trebuchet MS"/>
              <a:cs typeface="Trebuchet MS"/>
            </a:endParaRPr>
          </a:p>
          <a:p>
            <a:pPr marL="291397" indent="-279336">
              <a:spcBef>
                <a:spcPts val="575"/>
              </a:spcBef>
              <a:buClr>
                <a:srgbClr val="B13F9A"/>
              </a:buClr>
              <a:buSzPct val="72727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z="1700" dirty="0">
                <a:latin typeface="Trebuchet MS"/>
                <a:cs typeface="Trebuchet MS"/>
              </a:rPr>
              <a:t>•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Myocardial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infarction</a:t>
            </a:r>
            <a:r>
              <a:rPr sz="1700" b="1" spc="-4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(fibrinous</a:t>
            </a:r>
            <a:r>
              <a:rPr sz="1700" b="1" spc="-1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pericarditis</a:t>
            </a:r>
            <a:r>
              <a:rPr sz="1700" b="1" spc="-2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)</a:t>
            </a:r>
            <a:endParaRPr sz="1700">
              <a:latin typeface="Trebuchet MS"/>
              <a:cs typeface="Trebuchet MS"/>
            </a:endParaRPr>
          </a:p>
          <a:p>
            <a:pPr marL="291397" marR="919264" indent="-279336">
              <a:spcBef>
                <a:spcPts val="589"/>
              </a:spcBef>
              <a:buClr>
                <a:srgbClr val="B13F9A"/>
              </a:buClr>
              <a:buSzPct val="72727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z="1700" b="1" dirty="0">
                <a:latin typeface="Trebuchet MS"/>
                <a:cs typeface="Trebuchet MS"/>
              </a:rPr>
              <a:t>after </a:t>
            </a:r>
            <a:r>
              <a:rPr sz="1700" b="1" spc="-4" dirty="0">
                <a:latin typeface="Trebuchet MS"/>
                <a:cs typeface="Trebuchet MS"/>
              </a:rPr>
              <a:t>MI (Dressler syndrome): </a:t>
            </a:r>
            <a:r>
              <a:rPr sz="1700" dirty="0">
                <a:latin typeface="Trebuchet MS"/>
                <a:cs typeface="Trebuchet MS"/>
              </a:rPr>
              <a:t>weeks </a:t>
            </a:r>
            <a:r>
              <a:rPr sz="1700" spc="4" dirty="0">
                <a:latin typeface="Trebuchet MS"/>
                <a:cs typeface="Trebuchet MS"/>
              </a:rPr>
              <a:t>to </a:t>
            </a:r>
            <a:r>
              <a:rPr sz="1700" spc="-4" dirty="0">
                <a:latin typeface="Trebuchet MS"/>
                <a:cs typeface="Trebuchet MS"/>
              </a:rPr>
              <a:t>months </a:t>
            </a:r>
            <a:r>
              <a:rPr sz="1700" dirty="0">
                <a:latin typeface="Trebuchet MS"/>
                <a:cs typeface="Trebuchet MS"/>
              </a:rPr>
              <a:t>following </a:t>
            </a:r>
            <a:r>
              <a:rPr sz="1700" spc="4" dirty="0">
                <a:latin typeface="Trebuchet MS"/>
                <a:cs typeface="Trebuchet MS"/>
              </a:rPr>
              <a:t>an </a:t>
            </a:r>
            <a:r>
              <a:rPr sz="1700" dirty="0">
                <a:latin typeface="Trebuchet MS"/>
                <a:cs typeface="Trebuchet MS"/>
              </a:rPr>
              <a:t>acute myocardial </a:t>
            </a:r>
            <a:r>
              <a:rPr sz="1700" spc="-484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infarction</a:t>
            </a:r>
            <a:endParaRPr sz="1700">
              <a:latin typeface="Trebuchet MS"/>
              <a:cs typeface="Trebuchet MS"/>
            </a:endParaRPr>
          </a:p>
          <a:p>
            <a:pPr marL="291397" marR="899584" indent="-279336">
              <a:spcBef>
                <a:spcPts val="585"/>
              </a:spcBef>
              <a:buClr>
                <a:srgbClr val="B13F9A"/>
              </a:buClr>
              <a:buSzPct val="72727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z="1700" dirty="0">
                <a:latin typeface="Trebuchet MS"/>
                <a:cs typeface="Trebuchet MS"/>
              </a:rPr>
              <a:t>•</a:t>
            </a:r>
            <a:r>
              <a:rPr sz="1700" spc="4" dirty="0">
                <a:latin typeface="Trebuchet MS"/>
                <a:cs typeface="Trebuchet MS"/>
              </a:rPr>
              <a:t> </a:t>
            </a:r>
            <a:r>
              <a:rPr sz="1700" spc="-4" dirty="0">
                <a:latin typeface="Trebuchet MS"/>
                <a:cs typeface="Trebuchet MS"/>
              </a:rPr>
              <a:t>Postoperative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(</a:t>
            </a:r>
            <a:r>
              <a:rPr sz="1700" b="1" dirty="0">
                <a:latin typeface="Trebuchet MS"/>
                <a:cs typeface="Trebuchet MS"/>
              </a:rPr>
              <a:t>postpericardiotomy</a:t>
            </a:r>
            <a:r>
              <a:rPr sz="1700" b="1" spc="-2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syndrome</a:t>
            </a:r>
            <a:r>
              <a:rPr sz="1700" dirty="0">
                <a:latin typeface="Trebuchet MS"/>
                <a:cs typeface="Trebuchet MS"/>
              </a:rPr>
              <a:t>):</a:t>
            </a:r>
            <a:r>
              <a:rPr sz="1700" spc="-14" dirty="0">
                <a:latin typeface="Trebuchet MS"/>
                <a:cs typeface="Trebuchet MS"/>
              </a:rPr>
              <a:t> </a:t>
            </a:r>
            <a:r>
              <a:rPr sz="1700" spc="-4" dirty="0">
                <a:latin typeface="Trebuchet MS"/>
                <a:cs typeface="Trebuchet MS"/>
              </a:rPr>
              <a:t>blunt</a:t>
            </a:r>
            <a:r>
              <a:rPr sz="1700" spc="-14" dirty="0">
                <a:latin typeface="Trebuchet MS"/>
                <a:cs typeface="Trebuchet MS"/>
              </a:rPr>
              <a:t> </a:t>
            </a:r>
            <a:r>
              <a:rPr sz="1700" spc="4" dirty="0">
                <a:latin typeface="Trebuchet MS"/>
                <a:cs typeface="Trebuchet MS"/>
              </a:rPr>
              <a:t>or</a:t>
            </a:r>
            <a:r>
              <a:rPr sz="1700" spc="-14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sharp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trauma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spc="4" dirty="0">
                <a:latin typeface="Trebuchet MS"/>
                <a:cs typeface="Trebuchet MS"/>
              </a:rPr>
              <a:t>to </a:t>
            </a:r>
            <a:r>
              <a:rPr sz="1700" spc="-4" dirty="0">
                <a:latin typeface="Trebuchet MS"/>
                <a:cs typeface="Trebuchet MS"/>
              </a:rPr>
              <a:t>the </a:t>
            </a:r>
            <a:r>
              <a:rPr sz="1700" spc="-484" dirty="0">
                <a:latin typeface="Trebuchet MS"/>
                <a:cs typeface="Trebuchet MS"/>
              </a:rPr>
              <a:t> </a:t>
            </a:r>
            <a:r>
              <a:rPr sz="1700" spc="-4" dirty="0">
                <a:latin typeface="Trebuchet MS"/>
                <a:cs typeface="Trebuchet MS"/>
              </a:rPr>
              <a:t>pericardium</a:t>
            </a:r>
            <a:endParaRPr sz="1700">
              <a:latin typeface="Trebuchet MS"/>
              <a:cs typeface="Trebuchet MS"/>
            </a:endParaRPr>
          </a:p>
          <a:p>
            <a:pPr marL="291397" indent="-279336">
              <a:spcBef>
                <a:spcPts val="615"/>
              </a:spcBef>
              <a:buClr>
                <a:srgbClr val="B13F9A"/>
              </a:buClr>
              <a:buSzPct val="73076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z="1300" spc="10" dirty="0">
                <a:latin typeface="Trebuchet MS"/>
                <a:cs typeface="Trebuchet MS"/>
              </a:rPr>
              <a:t>•</a:t>
            </a:r>
            <a:r>
              <a:rPr sz="1300" spc="4" dirty="0">
                <a:latin typeface="Trebuchet MS"/>
                <a:cs typeface="Trebuchet MS"/>
              </a:rPr>
              <a:t> Neoplasm</a:t>
            </a:r>
            <a:r>
              <a:rPr sz="1300" spc="2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(e.g.,</a:t>
            </a:r>
            <a:r>
              <a:rPr sz="1300" spc="25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Hodgkin</a:t>
            </a:r>
            <a:r>
              <a:rPr sz="1300" spc="30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lymphoma)</a:t>
            </a:r>
            <a:endParaRPr sz="1300">
              <a:latin typeface="Trebuchet MS"/>
              <a:cs typeface="Trebuchet MS"/>
            </a:endParaRPr>
          </a:p>
          <a:p>
            <a:pPr marL="291397" indent="-279336">
              <a:spcBef>
                <a:spcPts val="599"/>
              </a:spcBef>
              <a:buClr>
                <a:srgbClr val="B13F9A"/>
              </a:buClr>
              <a:buSzPct val="73076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z="1300" spc="10" dirty="0">
                <a:latin typeface="Trebuchet MS"/>
                <a:cs typeface="Trebuchet MS"/>
              </a:rPr>
              <a:t>• </a:t>
            </a:r>
            <a:r>
              <a:rPr sz="1300" spc="4" dirty="0">
                <a:latin typeface="Trebuchet MS"/>
                <a:cs typeface="Trebuchet MS"/>
              </a:rPr>
              <a:t>Uremia</a:t>
            </a:r>
            <a:r>
              <a:rPr sz="1300" spc="2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(e.g.,</a:t>
            </a:r>
            <a:r>
              <a:rPr sz="1300" spc="35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due</a:t>
            </a:r>
            <a:r>
              <a:rPr sz="1300" spc="20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to</a:t>
            </a:r>
            <a:r>
              <a:rPr sz="1300" spc="25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acute</a:t>
            </a:r>
            <a:r>
              <a:rPr sz="1300" spc="2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or</a:t>
            </a:r>
            <a:r>
              <a:rPr sz="1300" spc="20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chronic</a:t>
            </a:r>
            <a:r>
              <a:rPr sz="1300" spc="20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renal</a:t>
            </a:r>
            <a:r>
              <a:rPr sz="1300" spc="14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failure)</a:t>
            </a:r>
            <a:endParaRPr sz="1300">
              <a:latin typeface="Trebuchet MS"/>
              <a:cs typeface="Trebuchet MS"/>
            </a:endParaRPr>
          </a:p>
          <a:p>
            <a:pPr marL="291397" indent="-279336">
              <a:spcBef>
                <a:spcPts val="615"/>
              </a:spcBef>
              <a:buClr>
                <a:srgbClr val="B13F9A"/>
              </a:buClr>
              <a:buSzPct val="73076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z="1300" spc="10" dirty="0">
                <a:latin typeface="Trebuchet MS"/>
                <a:cs typeface="Trebuchet MS"/>
              </a:rPr>
              <a:t>•</a:t>
            </a:r>
            <a:r>
              <a:rPr sz="1300" spc="-35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Radiation</a:t>
            </a:r>
            <a:endParaRPr sz="1300">
              <a:latin typeface="Trebuchet MS"/>
              <a:cs typeface="Trebuchet MS"/>
            </a:endParaRPr>
          </a:p>
          <a:p>
            <a:pPr marL="291397" indent="-279336">
              <a:spcBef>
                <a:spcPts val="599"/>
              </a:spcBef>
              <a:buClr>
                <a:srgbClr val="B13F9A"/>
              </a:buClr>
              <a:buSzPct val="73076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z="1300" spc="10" dirty="0">
                <a:latin typeface="Trebuchet MS"/>
                <a:cs typeface="Trebuchet MS"/>
              </a:rPr>
              <a:t>•</a:t>
            </a:r>
            <a:r>
              <a:rPr sz="1300" spc="-65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Autoimmune</a:t>
            </a:r>
            <a:r>
              <a:rPr sz="1300" spc="65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connective</a:t>
            </a:r>
            <a:r>
              <a:rPr sz="1300" spc="60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tissue</a:t>
            </a:r>
            <a:r>
              <a:rPr sz="1300" spc="25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diseases</a:t>
            </a:r>
            <a:r>
              <a:rPr sz="1300" spc="2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(e.g.,</a:t>
            </a:r>
            <a:r>
              <a:rPr sz="1300" spc="40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rheumatoid</a:t>
            </a:r>
            <a:r>
              <a:rPr sz="1300" spc="45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arthritis,</a:t>
            </a:r>
            <a:r>
              <a:rPr sz="1300" spc="30" dirty="0">
                <a:latin typeface="Trebuchet MS"/>
                <a:cs typeface="Trebuchet MS"/>
              </a:rPr>
              <a:t> </a:t>
            </a:r>
            <a:r>
              <a:rPr sz="1300" spc="4" dirty="0">
                <a:latin typeface="Trebuchet MS"/>
                <a:cs typeface="Trebuchet MS"/>
              </a:rPr>
              <a:t>systemic</a:t>
            </a:r>
            <a:r>
              <a:rPr sz="1300" spc="3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lupus,</a:t>
            </a:r>
            <a:r>
              <a:rPr sz="1300" spc="40" dirty="0">
                <a:latin typeface="Trebuchet MS"/>
                <a:cs typeface="Trebuchet MS"/>
              </a:rPr>
              <a:t> </a:t>
            </a:r>
            <a:r>
              <a:rPr sz="1300" spc="-40" dirty="0">
                <a:latin typeface="Trebuchet MS"/>
                <a:cs typeface="Trebuchet MS"/>
              </a:rPr>
              <a:t>sclerod</a:t>
            </a:r>
            <a:r>
              <a:rPr sz="1100" spc="-40" dirty="0">
                <a:solidFill>
                  <a:srgbClr val="B13F9A"/>
                </a:solidFill>
                <a:latin typeface="Trebuchet MS"/>
                <a:cs typeface="Trebuchet MS"/>
              </a:rPr>
              <a:t>4</a:t>
            </a:r>
            <a:r>
              <a:rPr sz="1300" spc="-40" dirty="0">
                <a:latin typeface="Trebuchet MS"/>
                <a:cs typeface="Trebuchet MS"/>
              </a:rPr>
              <a:t>erma)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070" y="1478282"/>
            <a:ext cx="597535" cy="364490"/>
            <a:chOff x="163068" y="1478280"/>
            <a:chExt cx="597535" cy="364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68" y="1478280"/>
              <a:ext cx="309371" cy="3581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252" y="1478280"/>
              <a:ext cx="268223" cy="36423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868169" y="1478282"/>
            <a:ext cx="594360" cy="364490"/>
            <a:chOff x="2868167" y="1478280"/>
            <a:chExt cx="594360" cy="3644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8167" y="1478280"/>
              <a:ext cx="268224" cy="3642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3156" y="1478280"/>
              <a:ext cx="309371" cy="35813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77157" y="1478281"/>
            <a:ext cx="213359" cy="3642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9105" y="1480821"/>
            <a:ext cx="271272" cy="3556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46021" y="1480821"/>
            <a:ext cx="365760" cy="3556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76046" y="1481327"/>
            <a:ext cx="234695" cy="3550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00857" y="1481327"/>
            <a:ext cx="262127" cy="35509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810768" y="1482853"/>
            <a:ext cx="862965" cy="360045"/>
            <a:chOff x="810768" y="1482851"/>
            <a:chExt cx="862965" cy="360045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0768" y="1482851"/>
              <a:ext cx="262127" cy="3596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5568" y="1482851"/>
              <a:ext cx="292607" cy="3535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47800" y="1482851"/>
              <a:ext cx="225551" cy="353568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65605" y="1482851"/>
            <a:ext cx="225551" cy="353568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4119374" y="1482851"/>
            <a:ext cx="501650" cy="353695"/>
            <a:chOff x="4119372" y="1482851"/>
            <a:chExt cx="501650" cy="353695"/>
          </a:xfrm>
        </p:grpSpPr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9372" y="1482851"/>
              <a:ext cx="62483" cy="3535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24527" y="1482851"/>
              <a:ext cx="292608" cy="3535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58284" y="1482851"/>
              <a:ext cx="62483" cy="353568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3264410" y="1586485"/>
            <a:ext cx="85725" cy="129539"/>
          </a:xfrm>
          <a:custGeom>
            <a:avLst/>
            <a:gdLst/>
            <a:ahLst/>
            <a:cxnLst/>
            <a:rect l="l" t="t" r="r" b="b"/>
            <a:pathLst>
              <a:path w="85725" h="129539">
                <a:moveTo>
                  <a:pt x="42672" y="0"/>
                </a:moveTo>
                <a:lnTo>
                  <a:pt x="0" y="129540"/>
                </a:lnTo>
                <a:lnTo>
                  <a:pt x="85343" y="129540"/>
                </a:lnTo>
                <a:lnTo>
                  <a:pt x="4267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4319" y="1586485"/>
            <a:ext cx="85725" cy="129539"/>
          </a:xfrm>
          <a:custGeom>
            <a:avLst/>
            <a:gdLst/>
            <a:ahLst/>
            <a:cxnLst/>
            <a:rect l="l" t="t" r="r" b="b"/>
            <a:pathLst>
              <a:path w="85725" h="129539">
                <a:moveTo>
                  <a:pt x="42671" y="0"/>
                </a:moveTo>
                <a:lnTo>
                  <a:pt x="0" y="129540"/>
                </a:lnTo>
                <a:lnTo>
                  <a:pt x="85343" y="129540"/>
                </a:lnTo>
                <a:lnTo>
                  <a:pt x="4267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860960" y="1533812"/>
            <a:ext cx="138874" cy="24860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36146" y="1533812"/>
            <a:ext cx="112966" cy="12058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562256" y="1533810"/>
            <a:ext cx="106871" cy="10534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509171" y="1533810"/>
            <a:ext cx="106871" cy="105346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4119374" y="1482851"/>
            <a:ext cx="501650" cy="353695"/>
          </a:xfrm>
          <a:custGeom>
            <a:avLst/>
            <a:gdLst/>
            <a:ahLst/>
            <a:cxnLst/>
            <a:rect l="l" t="t" r="r" b="b"/>
            <a:pathLst>
              <a:path w="501650" h="353694">
                <a:moveTo>
                  <a:pt x="438911" y="0"/>
                </a:moveTo>
                <a:lnTo>
                  <a:pt x="501395" y="0"/>
                </a:lnTo>
                <a:lnTo>
                  <a:pt x="501395" y="353568"/>
                </a:lnTo>
                <a:lnTo>
                  <a:pt x="438911" y="353568"/>
                </a:lnTo>
                <a:lnTo>
                  <a:pt x="438911" y="0"/>
                </a:lnTo>
                <a:close/>
              </a:path>
              <a:path w="501650" h="353694">
                <a:moveTo>
                  <a:pt x="105155" y="0"/>
                </a:moveTo>
                <a:lnTo>
                  <a:pt x="397763" y="0"/>
                </a:lnTo>
                <a:lnTo>
                  <a:pt x="397763" y="56388"/>
                </a:lnTo>
                <a:lnTo>
                  <a:pt x="278891" y="56388"/>
                </a:lnTo>
                <a:lnTo>
                  <a:pt x="278891" y="353568"/>
                </a:lnTo>
                <a:lnTo>
                  <a:pt x="216408" y="353568"/>
                </a:lnTo>
                <a:lnTo>
                  <a:pt x="216408" y="56388"/>
                </a:lnTo>
                <a:lnTo>
                  <a:pt x="105155" y="56388"/>
                </a:lnTo>
                <a:lnTo>
                  <a:pt x="105155" y="0"/>
                </a:lnTo>
                <a:close/>
              </a:path>
              <a:path w="501650" h="353694">
                <a:moveTo>
                  <a:pt x="0" y="0"/>
                </a:moveTo>
                <a:lnTo>
                  <a:pt x="62483" y="0"/>
                </a:lnTo>
                <a:lnTo>
                  <a:pt x="62483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49296" y="1482851"/>
            <a:ext cx="62865" cy="353695"/>
          </a:xfrm>
          <a:custGeom>
            <a:avLst/>
            <a:gdLst/>
            <a:ahLst/>
            <a:cxnLst/>
            <a:rect l="l" t="t" r="r" b="b"/>
            <a:pathLst>
              <a:path w="62864" h="353694">
                <a:moveTo>
                  <a:pt x="0" y="0"/>
                </a:moveTo>
                <a:lnTo>
                  <a:pt x="62483" y="0"/>
                </a:lnTo>
                <a:lnTo>
                  <a:pt x="62483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65606" y="1482851"/>
            <a:ext cx="226060" cy="353695"/>
          </a:xfrm>
          <a:custGeom>
            <a:avLst/>
            <a:gdLst/>
            <a:ahLst/>
            <a:cxnLst/>
            <a:rect l="l" t="t" r="r" b="b"/>
            <a:pathLst>
              <a:path w="226060" h="353694">
                <a:moveTo>
                  <a:pt x="0" y="0"/>
                </a:moveTo>
                <a:lnTo>
                  <a:pt x="225551" y="0"/>
                </a:lnTo>
                <a:lnTo>
                  <a:pt x="225551" y="56388"/>
                </a:lnTo>
                <a:lnTo>
                  <a:pt x="62483" y="56388"/>
                </a:lnTo>
                <a:lnTo>
                  <a:pt x="62483" y="138684"/>
                </a:lnTo>
                <a:lnTo>
                  <a:pt x="179832" y="138684"/>
                </a:lnTo>
                <a:lnTo>
                  <a:pt x="179832" y="192024"/>
                </a:lnTo>
                <a:lnTo>
                  <a:pt x="62483" y="192024"/>
                </a:lnTo>
                <a:lnTo>
                  <a:pt x="62483" y="297180"/>
                </a:lnTo>
                <a:lnTo>
                  <a:pt x="222503" y="297180"/>
                </a:lnTo>
                <a:lnTo>
                  <a:pt x="222503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0768" y="1482853"/>
            <a:ext cx="862965" cy="360045"/>
          </a:xfrm>
          <a:custGeom>
            <a:avLst/>
            <a:gdLst/>
            <a:ahLst/>
            <a:cxnLst/>
            <a:rect l="l" t="t" r="r" b="b"/>
            <a:pathLst>
              <a:path w="862964" h="360044">
                <a:moveTo>
                  <a:pt x="637031" y="0"/>
                </a:moveTo>
                <a:lnTo>
                  <a:pt x="862583" y="0"/>
                </a:lnTo>
                <a:lnTo>
                  <a:pt x="862583" y="56388"/>
                </a:lnTo>
                <a:lnTo>
                  <a:pt x="699515" y="56388"/>
                </a:lnTo>
                <a:lnTo>
                  <a:pt x="699515" y="138684"/>
                </a:lnTo>
                <a:lnTo>
                  <a:pt x="816864" y="138684"/>
                </a:lnTo>
                <a:lnTo>
                  <a:pt x="816864" y="192024"/>
                </a:lnTo>
                <a:lnTo>
                  <a:pt x="699515" y="192024"/>
                </a:lnTo>
                <a:lnTo>
                  <a:pt x="699515" y="297180"/>
                </a:lnTo>
                <a:lnTo>
                  <a:pt x="859535" y="297180"/>
                </a:lnTo>
                <a:lnTo>
                  <a:pt x="859535" y="353568"/>
                </a:lnTo>
                <a:lnTo>
                  <a:pt x="637031" y="353568"/>
                </a:lnTo>
                <a:lnTo>
                  <a:pt x="637031" y="0"/>
                </a:lnTo>
                <a:close/>
              </a:path>
              <a:path w="862964" h="360044">
                <a:moveTo>
                  <a:pt x="304800" y="0"/>
                </a:moveTo>
                <a:lnTo>
                  <a:pt x="597407" y="0"/>
                </a:lnTo>
                <a:lnTo>
                  <a:pt x="597407" y="56388"/>
                </a:lnTo>
                <a:lnTo>
                  <a:pt x="478535" y="56388"/>
                </a:lnTo>
                <a:lnTo>
                  <a:pt x="478535" y="353568"/>
                </a:lnTo>
                <a:lnTo>
                  <a:pt x="416052" y="353568"/>
                </a:lnTo>
                <a:lnTo>
                  <a:pt x="416052" y="56388"/>
                </a:lnTo>
                <a:lnTo>
                  <a:pt x="304800" y="56388"/>
                </a:lnTo>
                <a:lnTo>
                  <a:pt x="304800" y="0"/>
                </a:lnTo>
                <a:close/>
              </a:path>
              <a:path w="862964" h="360044">
                <a:moveTo>
                  <a:pt x="0" y="0"/>
                </a:moveTo>
                <a:lnTo>
                  <a:pt x="62483" y="0"/>
                </a:lnTo>
                <a:lnTo>
                  <a:pt x="62483" y="239268"/>
                </a:lnTo>
                <a:lnTo>
                  <a:pt x="63626" y="253269"/>
                </a:lnTo>
                <a:lnTo>
                  <a:pt x="89868" y="292989"/>
                </a:lnTo>
                <a:lnTo>
                  <a:pt x="128015" y="303276"/>
                </a:lnTo>
                <a:lnTo>
                  <a:pt x="144065" y="302156"/>
                </a:lnTo>
                <a:lnTo>
                  <a:pt x="181356" y="286512"/>
                </a:lnTo>
                <a:lnTo>
                  <a:pt x="199643" y="237744"/>
                </a:lnTo>
                <a:lnTo>
                  <a:pt x="199643" y="0"/>
                </a:lnTo>
                <a:lnTo>
                  <a:pt x="262127" y="0"/>
                </a:lnTo>
                <a:lnTo>
                  <a:pt x="262127" y="242316"/>
                </a:lnTo>
                <a:lnTo>
                  <a:pt x="259841" y="268295"/>
                </a:lnTo>
                <a:lnTo>
                  <a:pt x="241553" y="311110"/>
                </a:lnTo>
                <a:lnTo>
                  <a:pt x="205811" y="341661"/>
                </a:lnTo>
                <a:lnTo>
                  <a:pt x="157186" y="357663"/>
                </a:lnTo>
                <a:lnTo>
                  <a:pt x="128015" y="359664"/>
                </a:lnTo>
                <a:lnTo>
                  <a:pt x="99107" y="357687"/>
                </a:lnTo>
                <a:lnTo>
                  <a:pt x="52149" y="342304"/>
                </a:lnTo>
                <a:lnTo>
                  <a:pt x="19288" y="312610"/>
                </a:lnTo>
                <a:lnTo>
                  <a:pt x="2238" y="269176"/>
                </a:lnTo>
                <a:lnTo>
                  <a:pt x="0" y="242316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0857" y="1479805"/>
            <a:ext cx="262255" cy="356870"/>
          </a:xfrm>
          <a:custGeom>
            <a:avLst/>
            <a:gdLst/>
            <a:ahLst/>
            <a:cxnLst/>
            <a:rect l="l" t="t" r="r" b="b"/>
            <a:pathLst>
              <a:path w="262254" h="356869">
                <a:moveTo>
                  <a:pt x="94487" y="0"/>
                </a:moveTo>
                <a:lnTo>
                  <a:pt x="164020" y="11430"/>
                </a:lnTo>
                <a:lnTo>
                  <a:pt x="216408" y="45720"/>
                </a:lnTo>
                <a:lnTo>
                  <a:pt x="250697" y="98488"/>
                </a:lnTo>
                <a:lnTo>
                  <a:pt x="262127" y="166116"/>
                </a:lnTo>
                <a:lnTo>
                  <a:pt x="258395" y="216496"/>
                </a:lnTo>
                <a:lnTo>
                  <a:pt x="247198" y="259199"/>
                </a:lnTo>
                <a:lnTo>
                  <a:pt x="228537" y="294198"/>
                </a:lnTo>
                <a:lnTo>
                  <a:pt x="168821" y="340976"/>
                </a:lnTo>
                <a:lnTo>
                  <a:pt x="127767" y="352701"/>
                </a:lnTo>
                <a:lnTo>
                  <a:pt x="79247" y="356616"/>
                </a:lnTo>
                <a:lnTo>
                  <a:pt x="0" y="356616"/>
                </a:lnTo>
                <a:lnTo>
                  <a:pt x="0" y="3047"/>
                </a:lnTo>
                <a:lnTo>
                  <a:pt x="34266" y="1928"/>
                </a:lnTo>
                <a:lnTo>
                  <a:pt x="61531" y="952"/>
                </a:lnTo>
                <a:lnTo>
                  <a:pt x="81652" y="261"/>
                </a:lnTo>
                <a:lnTo>
                  <a:pt x="94487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76045" y="1479805"/>
            <a:ext cx="234950" cy="356870"/>
          </a:xfrm>
          <a:custGeom>
            <a:avLst/>
            <a:gdLst/>
            <a:ahLst/>
            <a:cxnLst/>
            <a:rect l="l" t="t" r="r" b="b"/>
            <a:pathLst>
              <a:path w="234950" h="356869">
                <a:moveTo>
                  <a:pt x="73151" y="0"/>
                </a:moveTo>
                <a:lnTo>
                  <a:pt x="112585" y="1690"/>
                </a:lnTo>
                <a:lnTo>
                  <a:pt x="174307" y="14787"/>
                </a:lnTo>
                <a:lnTo>
                  <a:pt x="213479" y="40457"/>
                </a:lnTo>
                <a:lnTo>
                  <a:pt x="232386" y="80986"/>
                </a:lnTo>
                <a:lnTo>
                  <a:pt x="234695" y="106679"/>
                </a:lnTo>
                <a:lnTo>
                  <a:pt x="229014" y="150376"/>
                </a:lnTo>
                <a:lnTo>
                  <a:pt x="211921" y="184489"/>
                </a:lnTo>
                <a:lnTo>
                  <a:pt x="183343" y="208946"/>
                </a:lnTo>
                <a:lnTo>
                  <a:pt x="143207" y="223674"/>
                </a:lnTo>
                <a:lnTo>
                  <a:pt x="91439" y="228600"/>
                </a:lnTo>
                <a:lnTo>
                  <a:pt x="85415" y="228338"/>
                </a:lnTo>
                <a:lnTo>
                  <a:pt x="78676" y="227647"/>
                </a:lnTo>
                <a:lnTo>
                  <a:pt x="71080" y="226671"/>
                </a:lnTo>
                <a:lnTo>
                  <a:pt x="62483" y="225551"/>
                </a:lnTo>
                <a:lnTo>
                  <a:pt x="62483" y="356616"/>
                </a:lnTo>
                <a:lnTo>
                  <a:pt x="0" y="356616"/>
                </a:lnTo>
                <a:lnTo>
                  <a:pt x="0" y="3047"/>
                </a:lnTo>
                <a:lnTo>
                  <a:pt x="28574" y="1928"/>
                </a:lnTo>
                <a:lnTo>
                  <a:pt x="50291" y="952"/>
                </a:lnTo>
                <a:lnTo>
                  <a:pt x="65150" y="261"/>
                </a:lnTo>
                <a:lnTo>
                  <a:pt x="7315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99105" y="1479805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79" h="356869">
                <a:moveTo>
                  <a:pt x="97536" y="0"/>
                </a:moveTo>
                <a:lnTo>
                  <a:pt x="156662" y="6334"/>
                </a:lnTo>
                <a:lnTo>
                  <a:pt x="199072" y="25527"/>
                </a:lnTo>
                <a:lnTo>
                  <a:pt x="224623" y="57864"/>
                </a:lnTo>
                <a:lnTo>
                  <a:pt x="233172" y="103632"/>
                </a:lnTo>
                <a:lnTo>
                  <a:pt x="232029" y="119086"/>
                </a:lnTo>
                <a:lnTo>
                  <a:pt x="214884" y="160020"/>
                </a:lnTo>
                <a:lnTo>
                  <a:pt x="180808" y="190880"/>
                </a:lnTo>
                <a:lnTo>
                  <a:pt x="167640" y="196595"/>
                </a:lnTo>
                <a:lnTo>
                  <a:pt x="271272" y="356616"/>
                </a:lnTo>
                <a:lnTo>
                  <a:pt x="199644" y="356616"/>
                </a:lnTo>
                <a:lnTo>
                  <a:pt x="105156" y="210312"/>
                </a:lnTo>
                <a:lnTo>
                  <a:pt x="97464" y="210288"/>
                </a:lnTo>
                <a:lnTo>
                  <a:pt x="88201" y="210121"/>
                </a:lnTo>
                <a:lnTo>
                  <a:pt x="77509" y="209669"/>
                </a:lnTo>
                <a:lnTo>
                  <a:pt x="65532" y="208787"/>
                </a:lnTo>
                <a:lnTo>
                  <a:pt x="65532" y="356616"/>
                </a:lnTo>
                <a:lnTo>
                  <a:pt x="0" y="356616"/>
                </a:lnTo>
                <a:lnTo>
                  <a:pt x="0" y="3047"/>
                </a:lnTo>
                <a:lnTo>
                  <a:pt x="4929" y="3024"/>
                </a:lnTo>
                <a:lnTo>
                  <a:pt x="13144" y="2857"/>
                </a:lnTo>
                <a:lnTo>
                  <a:pt x="25074" y="2405"/>
                </a:lnTo>
                <a:lnTo>
                  <a:pt x="41148" y="1524"/>
                </a:lnTo>
                <a:lnTo>
                  <a:pt x="57673" y="642"/>
                </a:lnTo>
                <a:lnTo>
                  <a:pt x="72771" y="190"/>
                </a:lnTo>
                <a:lnTo>
                  <a:pt x="86153" y="23"/>
                </a:lnTo>
                <a:lnTo>
                  <a:pt x="97536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46020" y="1479805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80" h="356869">
                <a:moveTo>
                  <a:pt x="97536" y="0"/>
                </a:moveTo>
                <a:lnTo>
                  <a:pt x="156662" y="6334"/>
                </a:lnTo>
                <a:lnTo>
                  <a:pt x="199072" y="25527"/>
                </a:lnTo>
                <a:lnTo>
                  <a:pt x="224623" y="57864"/>
                </a:lnTo>
                <a:lnTo>
                  <a:pt x="233172" y="103632"/>
                </a:lnTo>
                <a:lnTo>
                  <a:pt x="232029" y="119086"/>
                </a:lnTo>
                <a:lnTo>
                  <a:pt x="214883" y="160020"/>
                </a:lnTo>
                <a:lnTo>
                  <a:pt x="180808" y="190880"/>
                </a:lnTo>
                <a:lnTo>
                  <a:pt x="167640" y="196595"/>
                </a:lnTo>
                <a:lnTo>
                  <a:pt x="271272" y="356616"/>
                </a:lnTo>
                <a:lnTo>
                  <a:pt x="199644" y="356616"/>
                </a:lnTo>
                <a:lnTo>
                  <a:pt x="105156" y="210312"/>
                </a:lnTo>
                <a:lnTo>
                  <a:pt x="97464" y="210288"/>
                </a:lnTo>
                <a:lnTo>
                  <a:pt x="88201" y="210121"/>
                </a:lnTo>
                <a:lnTo>
                  <a:pt x="77509" y="209669"/>
                </a:lnTo>
                <a:lnTo>
                  <a:pt x="65532" y="208787"/>
                </a:lnTo>
                <a:lnTo>
                  <a:pt x="65532" y="356616"/>
                </a:lnTo>
                <a:lnTo>
                  <a:pt x="0" y="356616"/>
                </a:lnTo>
                <a:lnTo>
                  <a:pt x="0" y="3047"/>
                </a:lnTo>
                <a:lnTo>
                  <a:pt x="4929" y="3024"/>
                </a:lnTo>
                <a:lnTo>
                  <a:pt x="13144" y="2857"/>
                </a:lnTo>
                <a:lnTo>
                  <a:pt x="25074" y="2405"/>
                </a:lnTo>
                <a:lnTo>
                  <a:pt x="41148" y="1524"/>
                </a:lnTo>
                <a:lnTo>
                  <a:pt x="57673" y="642"/>
                </a:lnTo>
                <a:lnTo>
                  <a:pt x="72771" y="190"/>
                </a:lnTo>
                <a:lnTo>
                  <a:pt x="86153" y="23"/>
                </a:lnTo>
                <a:lnTo>
                  <a:pt x="97536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51632" y="1478280"/>
            <a:ext cx="311150" cy="358140"/>
          </a:xfrm>
          <a:custGeom>
            <a:avLst/>
            <a:gdLst/>
            <a:ahLst/>
            <a:cxnLst/>
            <a:rect l="l" t="t" r="r" b="b"/>
            <a:pathLst>
              <a:path w="311150" h="358139">
                <a:moveTo>
                  <a:pt x="141732" y="0"/>
                </a:moveTo>
                <a:lnTo>
                  <a:pt x="169164" y="0"/>
                </a:lnTo>
                <a:lnTo>
                  <a:pt x="310895" y="358140"/>
                </a:lnTo>
                <a:lnTo>
                  <a:pt x="240791" y="358140"/>
                </a:lnTo>
                <a:lnTo>
                  <a:pt x="216408" y="286512"/>
                </a:lnTo>
                <a:lnTo>
                  <a:pt x="94487" y="286512"/>
                </a:lnTo>
                <a:lnTo>
                  <a:pt x="70103" y="358140"/>
                </a:lnTo>
                <a:lnTo>
                  <a:pt x="0" y="358140"/>
                </a:lnTo>
                <a:lnTo>
                  <a:pt x="14173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1543" y="1478280"/>
            <a:ext cx="311150" cy="358140"/>
          </a:xfrm>
          <a:custGeom>
            <a:avLst/>
            <a:gdLst/>
            <a:ahLst/>
            <a:cxnLst/>
            <a:rect l="l" t="t" r="r" b="b"/>
            <a:pathLst>
              <a:path w="311150" h="358139">
                <a:moveTo>
                  <a:pt x="141732" y="0"/>
                </a:moveTo>
                <a:lnTo>
                  <a:pt x="169164" y="0"/>
                </a:lnTo>
                <a:lnTo>
                  <a:pt x="310895" y="358140"/>
                </a:lnTo>
                <a:lnTo>
                  <a:pt x="240792" y="358140"/>
                </a:lnTo>
                <a:lnTo>
                  <a:pt x="216408" y="286512"/>
                </a:lnTo>
                <a:lnTo>
                  <a:pt x="94488" y="286512"/>
                </a:lnTo>
                <a:lnTo>
                  <a:pt x="70104" y="358140"/>
                </a:lnTo>
                <a:lnTo>
                  <a:pt x="0" y="358140"/>
                </a:lnTo>
                <a:lnTo>
                  <a:pt x="14173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77155" y="1476755"/>
            <a:ext cx="213360" cy="365760"/>
          </a:xfrm>
          <a:custGeom>
            <a:avLst/>
            <a:gdLst/>
            <a:ahLst/>
            <a:cxnLst/>
            <a:rect l="l" t="t" r="r" b="b"/>
            <a:pathLst>
              <a:path w="213360" h="365760">
                <a:moveTo>
                  <a:pt x="108203" y="0"/>
                </a:moveTo>
                <a:lnTo>
                  <a:pt x="136826" y="1428"/>
                </a:lnTo>
                <a:lnTo>
                  <a:pt x="161162" y="5715"/>
                </a:lnTo>
                <a:lnTo>
                  <a:pt x="181498" y="12858"/>
                </a:lnTo>
                <a:lnTo>
                  <a:pt x="198119" y="22860"/>
                </a:lnTo>
                <a:lnTo>
                  <a:pt x="178308" y="76200"/>
                </a:lnTo>
                <a:lnTo>
                  <a:pt x="162020" y="66198"/>
                </a:lnTo>
                <a:lnTo>
                  <a:pt x="145160" y="59055"/>
                </a:lnTo>
                <a:lnTo>
                  <a:pt x="127730" y="54768"/>
                </a:lnTo>
                <a:lnTo>
                  <a:pt x="109727" y="53340"/>
                </a:lnTo>
                <a:lnTo>
                  <a:pt x="99131" y="53935"/>
                </a:lnTo>
                <a:lnTo>
                  <a:pt x="66674" y="77533"/>
                </a:lnTo>
                <a:lnTo>
                  <a:pt x="64008" y="94488"/>
                </a:lnTo>
                <a:lnTo>
                  <a:pt x="68056" y="109609"/>
                </a:lnTo>
                <a:lnTo>
                  <a:pt x="80390" y="125158"/>
                </a:lnTo>
                <a:lnTo>
                  <a:pt x="101298" y="140993"/>
                </a:lnTo>
                <a:lnTo>
                  <a:pt x="131063" y="156972"/>
                </a:lnTo>
                <a:lnTo>
                  <a:pt x="147280" y="165830"/>
                </a:lnTo>
                <a:lnTo>
                  <a:pt x="181355" y="188976"/>
                </a:lnTo>
                <a:lnTo>
                  <a:pt x="205740" y="224028"/>
                </a:lnTo>
                <a:lnTo>
                  <a:pt x="213359" y="266700"/>
                </a:lnTo>
                <a:lnTo>
                  <a:pt x="211335" y="287297"/>
                </a:lnTo>
                <a:lnTo>
                  <a:pt x="194714" y="322206"/>
                </a:lnTo>
                <a:lnTo>
                  <a:pt x="161496" y="349686"/>
                </a:lnTo>
                <a:lnTo>
                  <a:pt x="116824" y="364021"/>
                </a:lnTo>
                <a:lnTo>
                  <a:pt x="89916" y="365760"/>
                </a:lnTo>
                <a:lnTo>
                  <a:pt x="65579" y="364069"/>
                </a:lnTo>
                <a:lnTo>
                  <a:pt x="42671" y="359092"/>
                </a:lnTo>
                <a:lnTo>
                  <a:pt x="20907" y="350972"/>
                </a:lnTo>
                <a:lnTo>
                  <a:pt x="0" y="339852"/>
                </a:lnTo>
                <a:lnTo>
                  <a:pt x="22859" y="283464"/>
                </a:lnTo>
                <a:lnTo>
                  <a:pt x="42005" y="294584"/>
                </a:lnTo>
                <a:lnTo>
                  <a:pt x="60578" y="302704"/>
                </a:lnTo>
                <a:lnTo>
                  <a:pt x="78581" y="307681"/>
                </a:lnTo>
                <a:lnTo>
                  <a:pt x="96011" y="309372"/>
                </a:lnTo>
                <a:lnTo>
                  <a:pt x="120014" y="307062"/>
                </a:lnTo>
                <a:lnTo>
                  <a:pt x="137159" y="300037"/>
                </a:lnTo>
                <a:lnTo>
                  <a:pt x="147446" y="288155"/>
                </a:lnTo>
                <a:lnTo>
                  <a:pt x="150875" y="271272"/>
                </a:lnTo>
                <a:lnTo>
                  <a:pt x="150256" y="262151"/>
                </a:lnTo>
                <a:lnTo>
                  <a:pt x="130349" y="227933"/>
                </a:lnTo>
                <a:lnTo>
                  <a:pt x="85343" y="199644"/>
                </a:lnTo>
                <a:lnTo>
                  <a:pt x="66484" y="189904"/>
                </a:lnTo>
                <a:lnTo>
                  <a:pt x="51053" y="181165"/>
                </a:lnTo>
                <a:lnTo>
                  <a:pt x="18097" y="152019"/>
                </a:lnTo>
                <a:lnTo>
                  <a:pt x="3047" y="116205"/>
                </a:lnTo>
                <a:lnTo>
                  <a:pt x="1524" y="94488"/>
                </a:lnTo>
                <a:lnTo>
                  <a:pt x="3262" y="75009"/>
                </a:lnTo>
                <a:lnTo>
                  <a:pt x="30479" y="27432"/>
                </a:lnTo>
                <a:lnTo>
                  <a:pt x="64769" y="6858"/>
                </a:lnTo>
                <a:lnTo>
                  <a:pt x="85343" y="1714"/>
                </a:lnTo>
                <a:lnTo>
                  <a:pt x="10820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68167" y="1476755"/>
            <a:ext cx="268605" cy="365760"/>
          </a:xfrm>
          <a:custGeom>
            <a:avLst/>
            <a:gdLst/>
            <a:ahLst/>
            <a:cxnLst/>
            <a:rect l="l" t="t" r="r" b="b"/>
            <a:pathLst>
              <a:path w="268605" h="365760">
                <a:moveTo>
                  <a:pt x="161543" y="0"/>
                </a:moveTo>
                <a:lnTo>
                  <a:pt x="190714" y="1452"/>
                </a:lnTo>
                <a:lnTo>
                  <a:pt x="216598" y="5905"/>
                </a:lnTo>
                <a:lnTo>
                  <a:pt x="239339" y="13501"/>
                </a:lnTo>
                <a:lnTo>
                  <a:pt x="259080" y="24384"/>
                </a:lnTo>
                <a:lnTo>
                  <a:pt x="233172" y="76200"/>
                </a:lnTo>
                <a:lnTo>
                  <a:pt x="221194" y="67318"/>
                </a:lnTo>
                <a:lnTo>
                  <a:pt x="205930" y="61150"/>
                </a:lnTo>
                <a:lnTo>
                  <a:pt x="187523" y="57554"/>
                </a:lnTo>
                <a:lnTo>
                  <a:pt x="166116" y="56388"/>
                </a:lnTo>
                <a:lnTo>
                  <a:pt x="145256" y="58674"/>
                </a:lnTo>
                <a:lnTo>
                  <a:pt x="108680" y="76962"/>
                </a:lnTo>
                <a:lnTo>
                  <a:pt x="80962" y="112633"/>
                </a:lnTo>
                <a:lnTo>
                  <a:pt x="67246" y="159400"/>
                </a:lnTo>
                <a:lnTo>
                  <a:pt x="65532" y="185928"/>
                </a:lnTo>
                <a:lnTo>
                  <a:pt x="67222" y="213050"/>
                </a:lnTo>
                <a:lnTo>
                  <a:pt x="80319" y="258151"/>
                </a:lnTo>
                <a:lnTo>
                  <a:pt x="105394" y="290726"/>
                </a:lnTo>
                <a:lnTo>
                  <a:pt x="140731" y="307348"/>
                </a:lnTo>
                <a:lnTo>
                  <a:pt x="161543" y="309372"/>
                </a:lnTo>
                <a:lnTo>
                  <a:pt x="185261" y="307109"/>
                </a:lnTo>
                <a:lnTo>
                  <a:pt x="206121" y="300418"/>
                </a:lnTo>
                <a:lnTo>
                  <a:pt x="224123" y="289441"/>
                </a:lnTo>
                <a:lnTo>
                  <a:pt x="239267" y="274320"/>
                </a:lnTo>
                <a:lnTo>
                  <a:pt x="268224" y="324612"/>
                </a:lnTo>
                <a:lnTo>
                  <a:pt x="246745" y="342614"/>
                </a:lnTo>
                <a:lnTo>
                  <a:pt x="220980" y="355473"/>
                </a:lnTo>
                <a:lnTo>
                  <a:pt x="190642" y="363188"/>
                </a:lnTo>
                <a:lnTo>
                  <a:pt x="155448" y="365760"/>
                </a:lnTo>
                <a:lnTo>
                  <a:pt x="120872" y="362640"/>
                </a:lnTo>
                <a:lnTo>
                  <a:pt x="63722" y="338113"/>
                </a:lnTo>
                <a:lnTo>
                  <a:pt x="23145" y="289845"/>
                </a:lnTo>
                <a:lnTo>
                  <a:pt x="2571" y="223551"/>
                </a:lnTo>
                <a:lnTo>
                  <a:pt x="0" y="184404"/>
                </a:lnTo>
                <a:lnTo>
                  <a:pt x="2857" y="146351"/>
                </a:lnTo>
                <a:lnTo>
                  <a:pt x="25717" y="81105"/>
                </a:lnTo>
                <a:lnTo>
                  <a:pt x="70032" y="30218"/>
                </a:lnTo>
                <a:lnTo>
                  <a:pt x="127801" y="3405"/>
                </a:lnTo>
                <a:lnTo>
                  <a:pt x="16154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2252" y="1476755"/>
            <a:ext cx="268605" cy="365760"/>
          </a:xfrm>
          <a:custGeom>
            <a:avLst/>
            <a:gdLst/>
            <a:ahLst/>
            <a:cxnLst/>
            <a:rect l="l" t="t" r="r" b="b"/>
            <a:pathLst>
              <a:path w="268605" h="365760">
                <a:moveTo>
                  <a:pt x="161543" y="0"/>
                </a:moveTo>
                <a:lnTo>
                  <a:pt x="190714" y="1452"/>
                </a:lnTo>
                <a:lnTo>
                  <a:pt x="216598" y="5905"/>
                </a:lnTo>
                <a:lnTo>
                  <a:pt x="239339" y="13501"/>
                </a:lnTo>
                <a:lnTo>
                  <a:pt x="259079" y="24384"/>
                </a:lnTo>
                <a:lnTo>
                  <a:pt x="233172" y="76200"/>
                </a:lnTo>
                <a:lnTo>
                  <a:pt x="221194" y="67318"/>
                </a:lnTo>
                <a:lnTo>
                  <a:pt x="205930" y="61150"/>
                </a:lnTo>
                <a:lnTo>
                  <a:pt x="187523" y="57554"/>
                </a:lnTo>
                <a:lnTo>
                  <a:pt x="166116" y="56388"/>
                </a:lnTo>
                <a:lnTo>
                  <a:pt x="145256" y="58674"/>
                </a:lnTo>
                <a:lnTo>
                  <a:pt x="108680" y="76962"/>
                </a:lnTo>
                <a:lnTo>
                  <a:pt x="80962" y="112633"/>
                </a:lnTo>
                <a:lnTo>
                  <a:pt x="67246" y="159400"/>
                </a:lnTo>
                <a:lnTo>
                  <a:pt x="65532" y="185928"/>
                </a:lnTo>
                <a:lnTo>
                  <a:pt x="67222" y="213050"/>
                </a:lnTo>
                <a:lnTo>
                  <a:pt x="80319" y="258151"/>
                </a:lnTo>
                <a:lnTo>
                  <a:pt x="105394" y="290726"/>
                </a:lnTo>
                <a:lnTo>
                  <a:pt x="140731" y="307348"/>
                </a:lnTo>
                <a:lnTo>
                  <a:pt x="161543" y="309372"/>
                </a:lnTo>
                <a:lnTo>
                  <a:pt x="185261" y="307109"/>
                </a:lnTo>
                <a:lnTo>
                  <a:pt x="206121" y="300418"/>
                </a:lnTo>
                <a:lnTo>
                  <a:pt x="224123" y="289441"/>
                </a:lnTo>
                <a:lnTo>
                  <a:pt x="239268" y="274320"/>
                </a:lnTo>
                <a:lnTo>
                  <a:pt x="268223" y="324612"/>
                </a:lnTo>
                <a:lnTo>
                  <a:pt x="246745" y="342614"/>
                </a:lnTo>
                <a:lnTo>
                  <a:pt x="220980" y="355473"/>
                </a:lnTo>
                <a:lnTo>
                  <a:pt x="190642" y="363188"/>
                </a:lnTo>
                <a:lnTo>
                  <a:pt x="155448" y="365760"/>
                </a:lnTo>
                <a:lnTo>
                  <a:pt x="120872" y="362640"/>
                </a:lnTo>
                <a:lnTo>
                  <a:pt x="63722" y="338113"/>
                </a:lnTo>
                <a:lnTo>
                  <a:pt x="23145" y="289845"/>
                </a:lnTo>
                <a:lnTo>
                  <a:pt x="2571" y="223551"/>
                </a:lnTo>
                <a:lnTo>
                  <a:pt x="0" y="184404"/>
                </a:lnTo>
                <a:lnTo>
                  <a:pt x="2857" y="146351"/>
                </a:lnTo>
                <a:lnTo>
                  <a:pt x="25717" y="81105"/>
                </a:lnTo>
                <a:lnTo>
                  <a:pt x="70032" y="30218"/>
                </a:lnTo>
                <a:lnTo>
                  <a:pt x="127801" y="3405"/>
                </a:lnTo>
                <a:lnTo>
                  <a:pt x="16154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83501" y="2036363"/>
            <a:ext cx="8138796" cy="4603750"/>
          </a:xfrm>
          <a:prstGeom prst="rect">
            <a:avLst/>
          </a:prstGeom>
        </p:spPr>
        <p:txBody>
          <a:bodyPr vert="horz" wrap="square" lIns="0" tIns="123160" rIns="0" bIns="0" rtlCol="0">
            <a:spAutoFit/>
          </a:bodyPr>
          <a:lstStyle/>
          <a:p>
            <a:pPr marL="291397" indent="-279336">
              <a:spcBef>
                <a:spcPts val="969"/>
              </a:spcBef>
              <a:buClr>
                <a:srgbClr val="B13F9A"/>
              </a:buClr>
              <a:buSzPct val="71698"/>
              <a:buFont typeface="Times New Roman"/>
              <a:buChar char="◉"/>
              <a:tabLst>
                <a:tab pos="292032" algn="l"/>
              </a:tabLst>
            </a:pPr>
            <a:r>
              <a:rPr sz="2700" b="1" spc="-4" dirty="0">
                <a:solidFill>
                  <a:srgbClr val="0070BF"/>
                </a:solidFill>
                <a:latin typeface="Trebuchet MS"/>
                <a:cs typeface="Trebuchet MS"/>
              </a:rPr>
              <a:t>Clinical</a:t>
            </a:r>
            <a:r>
              <a:rPr sz="2700" b="1" spc="-65" dirty="0">
                <a:solidFill>
                  <a:srgbClr val="0070BF"/>
                </a:solidFill>
                <a:latin typeface="Trebuchet MS"/>
                <a:cs typeface="Trebuchet MS"/>
              </a:rPr>
              <a:t> </a:t>
            </a:r>
            <a:r>
              <a:rPr sz="2700" b="1" spc="-4" dirty="0">
                <a:solidFill>
                  <a:srgbClr val="0070BF"/>
                </a:solidFill>
                <a:latin typeface="Trebuchet MS"/>
                <a:cs typeface="Trebuchet MS"/>
              </a:rPr>
              <a:t>presentation</a:t>
            </a:r>
            <a:endParaRPr sz="2700">
              <a:latin typeface="Trebuchet MS"/>
              <a:cs typeface="Trebuchet MS"/>
            </a:endParaRPr>
          </a:p>
          <a:p>
            <a:pPr marL="291397" indent="-279336">
              <a:spcBef>
                <a:spcPts val="618"/>
              </a:spcBef>
              <a:buClr>
                <a:srgbClr val="B13F9A"/>
              </a:buClr>
              <a:buSzPct val="72222"/>
              <a:buFont typeface="Times New Roman"/>
              <a:buChar char="◉"/>
              <a:tabLst>
                <a:tab pos="291397" algn="l"/>
                <a:tab pos="292032" algn="l"/>
                <a:tab pos="1842340" algn="l"/>
              </a:tabLst>
            </a:pPr>
            <a:r>
              <a:rPr b="1" spc="10" dirty="0">
                <a:latin typeface="Trebuchet MS"/>
                <a:cs typeface="Trebuchet MS"/>
              </a:rPr>
              <a:t>•</a:t>
            </a:r>
            <a:r>
              <a:rPr b="1" spc="-4" dirty="0">
                <a:latin typeface="Trebuchet MS"/>
                <a:cs typeface="Trebuchet MS"/>
              </a:rPr>
              <a:t> </a:t>
            </a:r>
            <a:r>
              <a:rPr b="1" spc="10" dirty="0">
                <a:latin typeface="Trebuchet MS"/>
                <a:cs typeface="Trebuchet MS"/>
              </a:rPr>
              <a:t>Chest</a:t>
            </a:r>
            <a:r>
              <a:rPr b="1" spc="-4" dirty="0">
                <a:latin typeface="Trebuchet MS"/>
                <a:cs typeface="Trebuchet MS"/>
              </a:rPr>
              <a:t> </a:t>
            </a:r>
            <a:r>
              <a:rPr b="1" spc="10" dirty="0">
                <a:latin typeface="Trebuchet MS"/>
                <a:cs typeface="Trebuchet MS"/>
              </a:rPr>
              <a:t>pain:	</a:t>
            </a:r>
            <a:r>
              <a:rPr spc="10" dirty="0">
                <a:latin typeface="Trebuchet MS"/>
                <a:cs typeface="Trebuchet MS"/>
              </a:rPr>
              <a:t>sharp</a:t>
            </a:r>
            <a:endParaRPr>
              <a:latin typeface="Trebuchet MS"/>
              <a:cs typeface="Trebuchet MS"/>
            </a:endParaRPr>
          </a:p>
          <a:p>
            <a:pPr marL="126970" marR="984655">
              <a:lnSpc>
                <a:spcPct val="101099"/>
              </a:lnSpc>
              <a:spcBef>
                <a:spcPts val="579"/>
              </a:spcBef>
            </a:pPr>
            <a:r>
              <a:rPr spc="10" dirty="0">
                <a:latin typeface="Trebuchet MS"/>
                <a:cs typeface="Trebuchet MS"/>
              </a:rPr>
              <a:t>o</a:t>
            </a:r>
            <a:r>
              <a:rPr spc="14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Pleuritic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chest</a:t>
            </a:r>
            <a:r>
              <a:rPr spc="-25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pain</a:t>
            </a:r>
            <a:r>
              <a:rPr spc="-4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(aggravated</a:t>
            </a:r>
            <a:r>
              <a:rPr spc="-40" dirty="0">
                <a:latin typeface="Trebuchet MS"/>
                <a:cs typeface="Trebuchet MS"/>
              </a:rPr>
              <a:t> </a:t>
            </a:r>
            <a:r>
              <a:rPr spc="14" dirty="0">
                <a:latin typeface="Trebuchet MS"/>
                <a:cs typeface="Trebuchet MS"/>
              </a:rPr>
              <a:t>by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coughing,</a:t>
            </a:r>
            <a:r>
              <a:rPr spc="-25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swallowing,</a:t>
            </a:r>
            <a:r>
              <a:rPr spc="-25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or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deep </a:t>
            </a:r>
            <a:r>
              <a:rPr spc="-525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inspiration</a:t>
            </a:r>
            <a:r>
              <a:rPr spc="-30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and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relieved</a:t>
            </a:r>
            <a:r>
              <a:rPr spc="-30" dirty="0">
                <a:latin typeface="Trebuchet MS"/>
                <a:cs typeface="Trebuchet MS"/>
              </a:rPr>
              <a:t> </a:t>
            </a:r>
            <a:r>
              <a:rPr spc="14" dirty="0">
                <a:latin typeface="Trebuchet MS"/>
                <a:cs typeface="Trebuchet MS"/>
              </a:rPr>
              <a:t>by</a:t>
            </a:r>
            <a:r>
              <a:rPr spc="-4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sitting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or</a:t>
            </a:r>
            <a:r>
              <a:rPr spc="-14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leaning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forward).</a:t>
            </a:r>
            <a:endParaRPr>
              <a:latin typeface="Trebuchet MS"/>
              <a:cs typeface="Trebuchet MS"/>
            </a:endParaRPr>
          </a:p>
          <a:p>
            <a:pPr marL="291397" indent="-279336">
              <a:spcBef>
                <a:spcPts val="599"/>
              </a:spcBef>
              <a:buClr>
                <a:srgbClr val="B13F9A"/>
              </a:buClr>
              <a:buSzPct val="72222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pc="10" dirty="0">
                <a:latin typeface="Trebuchet MS"/>
                <a:cs typeface="Trebuchet MS"/>
              </a:rPr>
              <a:t>•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Pericardial </a:t>
            </a:r>
            <a:r>
              <a:rPr b="1" spc="4" dirty="0">
                <a:latin typeface="Trebuchet MS"/>
                <a:cs typeface="Trebuchet MS"/>
              </a:rPr>
              <a:t>friction</a:t>
            </a:r>
            <a:r>
              <a:rPr b="1" dirty="0">
                <a:latin typeface="Trebuchet MS"/>
                <a:cs typeface="Trebuchet MS"/>
              </a:rPr>
              <a:t> </a:t>
            </a:r>
            <a:r>
              <a:rPr b="1" spc="4" dirty="0">
                <a:latin typeface="Trebuchet MS"/>
                <a:cs typeface="Trebuchet MS"/>
              </a:rPr>
              <a:t>rub</a:t>
            </a:r>
            <a:r>
              <a:rPr spc="4" dirty="0">
                <a:latin typeface="Trebuchet MS"/>
                <a:cs typeface="Trebuchet MS"/>
              </a:rPr>
              <a:t>: </a:t>
            </a:r>
            <a:r>
              <a:rPr b="1" spc="4" dirty="0">
                <a:latin typeface="Trebuchet MS"/>
                <a:cs typeface="Trebuchet MS"/>
              </a:rPr>
              <a:t>high-pitched</a:t>
            </a:r>
            <a:r>
              <a:rPr b="1" dirty="0">
                <a:latin typeface="Trebuchet MS"/>
                <a:cs typeface="Trebuchet MS"/>
              </a:rPr>
              <a:t> scratching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spc="14" dirty="0">
                <a:latin typeface="Trebuchet MS"/>
                <a:cs typeface="Trebuchet MS"/>
              </a:rPr>
              <a:t>on</a:t>
            </a:r>
            <a:r>
              <a:rPr spc="-4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auscultation</a:t>
            </a:r>
            <a:endParaRPr>
              <a:latin typeface="Trebuchet MS"/>
              <a:cs typeface="Trebuchet MS"/>
            </a:endParaRPr>
          </a:p>
          <a:p>
            <a:pPr marL="945294" lvl="1" indent="-192994">
              <a:spcBef>
                <a:spcPts val="595"/>
              </a:spcBef>
              <a:buChar char="o"/>
              <a:tabLst>
                <a:tab pos="945928" algn="l"/>
              </a:tabLst>
            </a:pPr>
            <a:r>
              <a:rPr spc="4" dirty="0">
                <a:latin typeface="Trebuchet MS"/>
                <a:cs typeface="Trebuchet MS"/>
              </a:rPr>
              <a:t>Indicates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friction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between</a:t>
            </a:r>
            <a:r>
              <a:rPr spc="-14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the</a:t>
            </a:r>
            <a:r>
              <a:rPr spc="20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visceral</a:t>
            </a:r>
            <a:r>
              <a:rPr spc="-14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and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parietal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pericardial</a:t>
            </a:r>
            <a:r>
              <a:rPr spc="-14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tissue</a:t>
            </a:r>
            <a:endParaRPr>
              <a:latin typeface="Trebuchet MS"/>
              <a:cs typeface="Trebuchet MS"/>
            </a:endParaRPr>
          </a:p>
          <a:p>
            <a:pPr marL="961800" marR="188550" lvl="1" indent="-208866">
              <a:lnSpc>
                <a:spcPct val="101099"/>
              </a:lnSpc>
              <a:spcBef>
                <a:spcPts val="579"/>
              </a:spcBef>
              <a:buClr>
                <a:srgbClr val="000000"/>
              </a:buClr>
              <a:buChar char="o"/>
              <a:tabLst>
                <a:tab pos="945294" algn="l"/>
              </a:tabLst>
            </a:pPr>
            <a:r>
              <a:rPr spc="10" dirty="0">
                <a:solidFill>
                  <a:srgbClr val="00AF50"/>
                </a:solidFill>
                <a:latin typeface="Trebuchet MS"/>
                <a:cs typeface="Trebuchet MS"/>
              </a:rPr>
              <a:t>Best</a:t>
            </a:r>
            <a:r>
              <a:rPr spc="-1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pc="10" dirty="0">
                <a:solidFill>
                  <a:srgbClr val="00AF50"/>
                </a:solidFill>
                <a:latin typeface="Trebuchet MS"/>
                <a:cs typeface="Trebuchet MS"/>
              </a:rPr>
              <a:t>heard</a:t>
            </a:r>
            <a:r>
              <a:rPr spc="-2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pc="10" dirty="0">
                <a:solidFill>
                  <a:srgbClr val="00AF50"/>
                </a:solidFill>
                <a:latin typeface="Trebuchet MS"/>
                <a:cs typeface="Trebuchet MS"/>
              </a:rPr>
              <a:t>over</a:t>
            </a:r>
            <a:r>
              <a:rPr spc="-1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the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u="heavy" spc="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left</a:t>
            </a:r>
            <a:r>
              <a:rPr u="heavy" spc="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u="heavy" spc="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sternal</a:t>
            </a:r>
            <a:r>
              <a:rPr u="heavy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u="heavy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border</a:t>
            </a:r>
            <a:r>
              <a:rPr u="heavy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1" u="heavy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during</a:t>
            </a:r>
            <a:r>
              <a:rPr b="1" u="heavy" spc="-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expiration</a:t>
            </a:r>
            <a:r>
              <a:rPr b="1" u="heavy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while</a:t>
            </a:r>
            <a:r>
              <a:rPr spc="-4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the </a:t>
            </a:r>
            <a:r>
              <a:rPr spc="-525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patient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is</a:t>
            </a:r>
            <a:r>
              <a:rPr spc="4" dirty="0">
                <a:latin typeface="Trebuchet MS"/>
                <a:cs typeface="Trebuchet MS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sitting</a:t>
            </a:r>
            <a:r>
              <a:rPr b="1" u="heavy" spc="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1" u="heavy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up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1" u="heavy" spc="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and</a:t>
            </a:r>
            <a:r>
              <a:rPr b="1" u="heavy" spc="-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1" u="heavy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leaning</a:t>
            </a:r>
            <a:r>
              <a:rPr b="1" u="heavy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1" u="heavy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forward.</a:t>
            </a:r>
            <a:endParaRPr>
              <a:latin typeface="Trebuchet MS"/>
              <a:cs typeface="Trebuchet MS"/>
            </a:endParaRPr>
          </a:p>
          <a:p>
            <a:pPr marL="255210" algn="ctr">
              <a:spcBef>
                <a:spcPts val="599"/>
              </a:spcBef>
            </a:pPr>
            <a:r>
              <a:rPr spc="4" dirty="0">
                <a:latin typeface="Trebuchet MS"/>
                <a:cs typeface="Trebuchet MS"/>
              </a:rPr>
              <a:t>-Occurs</a:t>
            </a:r>
            <a:r>
              <a:rPr spc="-4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in</a:t>
            </a:r>
            <a:r>
              <a:rPr spc="14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atrial</a:t>
            </a:r>
            <a:r>
              <a:rPr spc="-25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and</a:t>
            </a:r>
            <a:r>
              <a:rPr spc="-4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ventricular</a:t>
            </a:r>
            <a:r>
              <a:rPr spc="-14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systole,</a:t>
            </a:r>
            <a:r>
              <a:rPr spc="-25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as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well</a:t>
            </a:r>
            <a:r>
              <a:rPr spc="-4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as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early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diastole</a:t>
            </a:r>
            <a:endParaRPr>
              <a:latin typeface="Trebuchet MS"/>
              <a:cs typeface="Trebuchet MS"/>
            </a:endParaRPr>
          </a:p>
          <a:p>
            <a:pPr marL="253942" algn="ctr">
              <a:spcBef>
                <a:spcPts val="599"/>
              </a:spcBef>
            </a:pPr>
            <a:r>
              <a:rPr b="1" spc="10" dirty="0">
                <a:latin typeface="Trebuchet MS"/>
                <a:cs typeface="Trebuchet MS"/>
              </a:rPr>
              <a:t>-Present</a:t>
            </a:r>
            <a:r>
              <a:rPr b="1" spc="-14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in</a:t>
            </a:r>
            <a:r>
              <a:rPr b="1" spc="14" dirty="0">
                <a:latin typeface="Trebuchet MS"/>
                <a:cs typeface="Trebuchet MS"/>
              </a:rPr>
              <a:t> </a:t>
            </a:r>
            <a:r>
              <a:rPr b="1" spc="10" dirty="0">
                <a:latin typeface="Trebuchet MS"/>
                <a:cs typeface="Trebuchet MS"/>
              </a:rPr>
              <a:t>85%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spc="10" dirty="0">
                <a:latin typeface="Trebuchet MS"/>
                <a:cs typeface="Trebuchet MS"/>
              </a:rPr>
              <a:t>of</a:t>
            </a:r>
            <a:r>
              <a:rPr b="1" dirty="0">
                <a:latin typeface="Trebuchet MS"/>
                <a:cs typeface="Trebuchet MS"/>
              </a:rPr>
              <a:t> </a:t>
            </a:r>
            <a:r>
              <a:rPr b="1" spc="4" dirty="0">
                <a:latin typeface="Trebuchet MS"/>
                <a:cs typeface="Trebuchet MS"/>
              </a:rPr>
              <a:t>patients</a:t>
            </a:r>
            <a:r>
              <a:rPr b="1" spc="-4" dirty="0">
                <a:latin typeface="Trebuchet MS"/>
                <a:cs typeface="Trebuchet MS"/>
              </a:rPr>
              <a:t> </a:t>
            </a:r>
            <a:r>
              <a:rPr b="1" spc="4" dirty="0">
                <a:latin typeface="Trebuchet MS"/>
                <a:cs typeface="Trebuchet MS"/>
              </a:rPr>
              <a:t>with</a:t>
            </a:r>
            <a:r>
              <a:rPr b="1" spc="14" dirty="0">
                <a:latin typeface="Trebuchet MS"/>
                <a:cs typeface="Trebuchet MS"/>
              </a:rPr>
              <a:t> </a:t>
            </a:r>
            <a:r>
              <a:rPr b="1" spc="10" dirty="0">
                <a:latin typeface="Trebuchet MS"/>
                <a:cs typeface="Trebuchet MS"/>
              </a:rPr>
              <a:t>acute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spc="4" dirty="0">
                <a:latin typeface="Trebuchet MS"/>
                <a:cs typeface="Trebuchet MS"/>
              </a:rPr>
              <a:t>pericarditis.</a:t>
            </a:r>
            <a:endParaRPr>
              <a:latin typeface="Trebuchet MS"/>
              <a:cs typeface="Trebuchet MS"/>
            </a:endParaRPr>
          </a:p>
          <a:p>
            <a:pPr marL="361230" indent="-349168">
              <a:spcBef>
                <a:spcPts val="599"/>
              </a:spcBef>
              <a:buClr>
                <a:srgbClr val="B13F9A"/>
              </a:buClr>
              <a:buSzPct val="72222"/>
              <a:buFont typeface="Times New Roman"/>
              <a:buChar char="◉"/>
              <a:tabLst>
                <a:tab pos="361230" algn="l"/>
                <a:tab pos="361865" algn="l"/>
              </a:tabLst>
            </a:pPr>
            <a:r>
              <a:rPr spc="4" dirty="0">
                <a:latin typeface="Trebuchet MS"/>
                <a:cs typeface="Trebuchet MS"/>
              </a:rPr>
              <a:t>•</a:t>
            </a:r>
            <a:r>
              <a:rPr b="1" spc="4" dirty="0">
                <a:latin typeface="Trebuchet MS"/>
                <a:cs typeface="Trebuchet MS"/>
              </a:rPr>
              <a:t>fever</a:t>
            </a:r>
            <a:r>
              <a:rPr b="1" spc="-3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maybe</a:t>
            </a:r>
            <a:r>
              <a:rPr spc="-4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present</a:t>
            </a:r>
            <a:endParaRPr>
              <a:latin typeface="Trebuchet MS"/>
              <a:cs typeface="Trebuchet MS"/>
            </a:endParaRPr>
          </a:p>
          <a:p>
            <a:pPr marL="291397" indent="-279336">
              <a:spcBef>
                <a:spcPts val="599"/>
              </a:spcBef>
              <a:buClr>
                <a:srgbClr val="B13F9A"/>
              </a:buClr>
              <a:buSzPct val="72222"/>
              <a:buFont typeface="Times New Roman"/>
              <a:buChar char="◉"/>
              <a:tabLst>
                <a:tab pos="291397" algn="l"/>
                <a:tab pos="292032" algn="l"/>
              </a:tabLst>
            </a:pPr>
            <a:r>
              <a:rPr spc="10" dirty="0">
                <a:latin typeface="Trebuchet MS"/>
                <a:cs typeface="Trebuchet MS"/>
              </a:rPr>
              <a:t>•</a:t>
            </a:r>
            <a:r>
              <a:rPr spc="-2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Pericardial</a:t>
            </a:r>
            <a:r>
              <a:rPr b="1" spc="-30" dirty="0">
                <a:latin typeface="Trebuchet MS"/>
                <a:cs typeface="Trebuchet MS"/>
              </a:rPr>
              <a:t> </a:t>
            </a:r>
            <a:r>
              <a:rPr b="1" spc="4" dirty="0">
                <a:latin typeface="Trebuchet MS"/>
                <a:cs typeface="Trebuchet MS"/>
              </a:rPr>
              <a:t>effusion</a:t>
            </a:r>
            <a:endParaRPr>
              <a:latin typeface="Trebuchet MS"/>
              <a:cs typeface="Trebuchet MS"/>
            </a:endParaRPr>
          </a:p>
          <a:p>
            <a:pPr marL="1224628" lvl="1" indent="-194900">
              <a:spcBef>
                <a:spcPts val="599"/>
              </a:spcBef>
              <a:buChar char="o"/>
              <a:tabLst>
                <a:tab pos="1225263" algn="l"/>
              </a:tabLst>
            </a:pPr>
            <a:r>
              <a:rPr spc="4" dirty="0">
                <a:latin typeface="Trebuchet MS"/>
                <a:cs typeface="Trebuchet MS"/>
              </a:rPr>
              <a:t>Faint</a:t>
            </a:r>
            <a:r>
              <a:rPr spc="-5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heart</a:t>
            </a:r>
            <a:r>
              <a:rPr spc="-5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sounds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11"/>
          </p:nvPr>
        </p:nvSpPr>
        <p:spPr>
          <a:xfrm>
            <a:off x="7333447" y="6731219"/>
            <a:ext cx="229235" cy="195758"/>
          </a:xfrm>
          <a:prstGeom prst="rect">
            <a:avLst/>
          </a:prstGeom>
        </p:spPr>
        <p:txBody>
          <a:bodyPr vert="horz" wrap="square" lIns="0" tIns="3808" rIns="0" bIns="0" rtlCol="0">
            <a:spAutoFit/>
          </a:bodyPr>
          <a:lstStyle/>
          <a:p>
            <a:pPr marL="114273">
              <a:spcBef>
                <a:spcPts val="30"/>
              </a:spcBef>
            </a:pPr>
            <a:fld id="{81D60167-4931-47E6-BA6A-407CBD079E47}" type="slidenum">
              <a:rPr dirty="0"/>
              <a:pPr marL="114273">
                <a:spcBef>
                  <a:spcPts val="30"/>
                </a:spcBef>
              </a:pPr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212" y="1638302"/>
            <a:ext cx="597535" cy="364490"/>
            <a:chOff x="553212" y="1638300"/>
            <a:chExt cx="597535" cy="364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212" y="1638300"/>
              <a:ext cx="307848" cy="3581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395" y="1638300"/>
              <a:ext cx="268224" cy="36423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200912" y="1642874"/>
            <a:ext cx="862965" cy="360045"/>
            <a:chOff x="1200912" y="1642872"/>
            <a:chExt cx="862965" cy="3600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0912" y="1642872"/>
              <a:ext cx="262128" cy="359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4188" y="1642872"/>
              <a:ext cx="292608" cy="3535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7944" y="1642872"/>
              <a:ext cx="225551" cy="353568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662940" y="1746506"/>
            <a:ext cx="85725" cy="129539"/>
          </a:xfrm>
          <a:custGeom>
            <a:avLst/>
            <a:gdLst/>
            <a:ahLst/>
            <a:cxnLst/>
            <a:rect l="l" t="t" r="r" b="b"/>
            <a:pathLst>
              <a:path w="85725" h="129539">
                <a:moveTo>
                  <a:pt x="42671" y="0"/>
                </a:moveTo>
                <a:lnTo>
                  <a:pt x="0" y="129539"/>
                </a:lnTo>
                <a:lnTo>
                  <a:pt x="85344" y="129539"/>
                </a:lnTo>
                <a:lnTo>
                  <a:pt x="4267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0912" y="1642874"/>
            <a:ext cx="862965" cy="360045"/>
          </a:xfrm>
          <a:custGeom>
            <a:avLst/>
            <a:gdLst/>
            <a:ahLst/>
            <a:cxnLst/>
            <a:rect l="l" t="t" r="r" b="b"/>
            <a:pathLst>
              <a:path w="862964" h="360044">
                <a:moveTo>
                  <a:pt x="637031" y="0"/>
                </a:moveTo>
                <a:lnTo>
                  <a:pt x="862583" y="0"/>
                </a:lnTo>
                <a:lnTo>
                  <a:pt x="862583" y="56388"/>
                </a:lnTo>
                <a:lnTo>
                  <a:pt x="699516" y="56388"/>
                </a:lnTo>
                <a:lnTo>
                  <a:pt x="699516" y="138684"/>
                </a:lnTo>
                <a:lnTo>
                  <a:pt x="815340" y="138684"/>
                </a:lnTo>
                <a:lnTo>
                  <a:pt x="815340" y="192024"/>
                </a:lnTo>
                <a:lnTo>
                  <a:pt x="699516" y="192024"/>
                </a:lnTo>
                <a:lnTo>
                  <a:pt x="699516" y="297180"/>
                </a:lnTo>
                <a:lnTo>
                  <a:pt x="859536" y="297180"/>
                </a:lnTo>
                <a:lnTo>
                  <a:pt x="859536" y="353568"/>
                </a:lnTo>
                <a:lnTo>
                  <a:pt x="637031" y="353568"/>
                </a:lnTo>
                <a:lnTo>
                  <a:pt x="637031" y="0"/>
                </a:lnTo>
                <a:close/>
              </a:path>
              <a:path w="862964" h="360044">
                <a:moveTo>
                  <a:pt x="303275" y="0"/>
                </a:moveTo>
                <a:lnTo>
                  <a:pt x="595883" y="0"/>
                </a:lnTo>
                <a:lnTo>
                  <a:pt x="595883" y="56388"/>
                </a:lnTo>
                <a:lnTo>
                  <a:pt x="478535" y="56388"/>
                </a:lnTo>
                <a:lnTo>
                  <a:pt x="478535" y="353568"/>
                </a:lnTo>
                <a:lnTo>
                  <a:pt x="416052" y="353568"/>
                </a:lnTo>
                <a:lnTo>
                  <a:pt x="416052" y="56388"/>
                </a:lnTo>
                <a:lnTo>
                  <a:pt x="303275" y="56388"/>
                </a:lnTo>
                <a:lnTo>
                  <a:pt x="303275" y="0"/>
                </a:lnTo>
                <a:close/>
              </a:path>
              <a:path w="862964" h="360044">
                <a:moveTo>
                  <a:pt x="0" y="0"/>
                </a:moveTo>
                <a:lnTo>
                  <a:pt x="62484" y="0"/>
                </a:lnTo>
                <a:lnTo>
                  <a:pt x="62484" y="239268"/>
                </a:lnTo>
                <a:lnTo>
                  <a:pt x="63603" y="253269"/>
                </a:lnTo>
                <a:lnTo>
                  <a:pt x="89011" y="292989"/>
                </a:lnTo>
                <a:lnTo>
                  <a:pt x="128016" y="303275"/>
                </a:lnTo>
                <a:lnTo>
                  <a:pt x="143398" y="302156"/>
                </a:lnTo>
                <a:lnTo>
                  <a:pt x="179831" y="286512"/>
                </a:lnTo>
                <a:lnTo>
                  <a:pt x="198477" y="252650"/>
                </a:lnTo>
                <a:lnTo>
                  <a:pt x="199643" y="237744"/>
                </a:lnTo>
                <a:lnTo>
                  <a:pt x="199643" y="0"/>
                </a:lnTo>
                <a:lnTo>
                  <a:pt x="262127" y="0"/>
                </a:lnTo>
                <a:lnTo>
                  <a:pt x="262127" y="242316"/>
                </a:lnTo>
                <a:lnTo>
                  <a:pt x="259841" y="268295"/>
                </a:lnTo>
                <a:lnTo>
                  <a:pt x="241553" y="311110"/>
                </a:lnTo>
                <a:lnTo>
                  <a:pt x="205811" y="341661"/>
                </a:lnTo>
                <a:lnTo>
                  <a:pt x="157186" y="357663"/>
                </a:lnTo>
                <a:lnTo>
                  <a:pt x="128016" y="359663"/>
                </a:lnTo>
                <a:lnTo>
                  <a:pt x="98893" y="357687"/>
                </a:lnTo>
                <a:lnTo>
                  <a:pt x="51506" y="342304"/>
                </a:lnTo>
                <a:lnTo>
                  <a:pt x="18645" y="312610"/>
                </a:lnTo>
                <a:lnTo>
                  <a:pt x="2024" y="269176"/>
                </a:lnTo>
                <a:lnTo>
                  <a:pt x="0" y="242316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1690" y="1636776"/>
            <a:ext cx="599440" cy="365760"/>
          </a:xfrm>
          <a:custGeom>
            <a:avLst/>
            <a:gdLst/>
            <a:ahLst/>
            <a:cxnLst/>
            <a:rect l="l" t="t" r="r" b="b"/>
            <a:pathLst>
              <a:path w="599440" h="365760">
                <a:moveTo>
                  <a:pt x="140208" y="1523"/>
                </a:moveTo>
                <a:lnTo>
                  <a:pt x="167640" y="1523"/>
                </a:lnTo>
                <a:lnTo>
                  <a:pt x="309372" y="359663"/>
                </a:lnTo>
                <a:lnTo>
                  <a:pt x="240792" y="359663"/>
                </a:lnTo>
                <a:lnTo>
                  <a:pt x="214884" y="288035"/>
                </a:lnTo>
                <a:lnTo>
                  <a:pt x="94488" y="288035"/>
                </a:lnTo>
                <a:lnTo>
                  <a:pt x="68580" y="359663"/>
                </a:lnTo>
                <a:lnTo>
                  <a:pt x="0" y="359663"/>
                </a:lnTo>
                <a:lnTo>
                  <a:pt x="140208" y="1523"/>
                </a:lnTo>
                <a:close/>
              </a:path>
              <a:path w="599440" h="365760">
                <a:moveTo>
                  <a:pt x="492252" y="0"/>
                </a:moveTo>
                <a:lnTo>
                  <a:pt x="520779" y="1452"/>
                </a:lnTo>
                <a:lnTo>
                  <a:pt x="546735" y="5905"/>
                </a:lnTo>
                <a:lnTo>
                  <a:pt x="569833" y="13501"/>
                </a:lnTo>
                <a:lnTo>
                  <a:pt x="589787" y="24383"/>
                </a:lnTo>
                <a:lnTo>
                  <a:pt x="563880" y="76199"/>
                </a:lnTo>
                <a:lnTo>
                  <a:pt x="551235" y="67317"/>
                </a:lnTo>
                <a:lnTo>
                  <a:pt x="535876" y="61150"/>
                </a:lnTo>
                <a:lnTo>
                  <a:pt x="517374" y="57554"/>
                </a:lnTo>
                <a:lnTo>
                  <a:pt x="495300" y="56387"/>
                </a:lnTo>
                <a:lnTo>
                  <a:pt x="474464" y="58673"/>
                </a:lnTo>
                <a:lnTo>
                  <a:pt x="438507" y="76961"/>
                </a:lnTo>
                <a:lnTo>
                  <a:pt x="410789" y="112633"/>
                </a:lnTo>
                <a:lnTo>
                  <a:pt x="396454" y="159400"/>
                </a:lnTo>
                <a:lnTo>
                  <a:pt x="394716" y="185927"/>
                </a:lnTo>
                <a:lnTo>
                  <a:pt x="396406" y="213050"/>
                </a:lnTo>
                <a:lnTo>
                  <a:pt x="409503" y="258151"/>
                </a:lnTo>
                <a:lnTo>
                  <a:pt x="435221" y="290726"/>
                </a:lnTo>
                <a:lnTo>
                  <a:pt x="470130" y="307347"/>
                </a:lnTo>
                <a:lnTo>
                  <a:pt x="490728" y="309371"/>
                </a:lnTo>
                <a:lnTo>
                  <a:pt x="514469" y="307109"/>
                </a:lnTo>
                <a:lnTo>
                  <a:pt x="535495" y="300418"/>
                </a:lnTo>
                <a:lnTo>
                  <a:pt x="553950" y="289440"/>
                </a:lnTo>
                <a:lnTo>
                  <a:pt x="569976" y="274320"/>
                </a:lnTo>
                <a:lnTo>
                  <a:pt x="598932" y="324611"/>
                </a:lnTo>
                <a:lnTo>
                  <a:pt x="577238" y="342614"/>
                </a:lnTo>
                <a:lnTo>
                  <a:pt x="551116" y="355472"/>
                </a:lnTo>
                <a:lnTo>
                  <a:pt x="520707" y="363188"/>
                </a:lnTo>
                <a:lnTo>
                  <a:pt x="486156" y="365759"/>
                </a:lnTo>
                <a:lnTo>
                  <a:pt x="451365" y="362640"/>
                </a:lnTo>
                <a:lnTo>
                  <a:pt x="393787" y="338113"/>
                </a:lnTo>
                <a:lnTo>
                  <a:pt x="353853" y="289845"/>
                </a:lnTo>
                <a:lnTo>
                  <a:pt x="333279" y="223551"/>
                </a:lnTo>
                <a:lnTo>
                  <a:pt x="330707" y="184403"/>
                </a:lnTo>
                <a:lnTo>
                  <a:pt x="333541" y="146351"/>
                </a:lnTo>
                <a:lnTo>
                  <a:pt x="355782" y="81105"/>
                </a:lnTo>
                <a:lnTo>
                  <a:pt x="399454" y="30218"/>
                </a:lnTo>
                <a:lnTo>
                  <a:pt x="458271" y="3405"/>
                </a:lnTo>
                <a:lnTo>
                  <a:pt x="49225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258313" y="1638302"/>
            <a:ext cx="593090" cy="364490"/>
            <a:chOff x="3258311" y="1638300"/>
            <a:chExt cx="593090" cy="36449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8311" y="1638300"/>
              <a:ext cx="268224" cy="364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3300" y="1638300"/>
              <a:ext cx="307848" cy="358139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65549" y="1639316"/>
            <a:ext cx="213359" cy="36322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36164" y="1640841"/>
            <a:ext cx="271271" cy="3556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66188" y="1641348"/>
            <a:ext cx="233171" cy="35509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89247" y="1641348"/>
            <a:ext cx="260603" cy="35509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55750" y="1642872"/>
            <a:ext cx="225551" cy="35356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37918" y="1642872"/>
            <a:ext cx="64008" cy="35356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4206241" y="1642872"/>
            <a:ext cx="502920" cy="353695"/>
            <a:chOff x="4206240" y="1642872"/>
            <a:chExt cx="502920" cy="353695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06240" y="1642872"/>
              <a:ext cx="64008" cy="3535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11396" y="1642872"/>
              <a:ext cx="292607" cy="3535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45152" y="1642872"/>
              <a:ext cx="64008" cy="353568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3653029" y="1746506"/>
            <a:ext cx="85725" cy="129539"/>
          </a:xfrm>
          <a:custGeom>
            <a:avLst/>
            <a:gdLst/>
            <a:ahLst/>
            <a:cxnLst/>
            <a:rect l="l" t="t" r="r" b="b"/>
            <a:pathLst>
              <a:path w="85725" h="129539">
                <a:moveTo>
                  <a:pt x="42672" y="0"/>
                </a:moveTo>
                <a:lnTo>
                  <a:pt x="0" y="129540"/>
                </a:lnTo>
                <a:lnTo>
                  <a:pt x="85344" y="129540"/>
                </a:lnTo>
                <a:lnTo>
                  <a:pt x="4267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26292" y="1693830"/>
            <a:ext cx="111442" cy="12058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49350" y="1693832"/>
            <a:ext cx="138874" cy="24860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897791" y="1693830"/>
            <a:ext cx="106871" cy="105346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4206241" y="1642872"/>
            <a:ext cx="502920" cy="353695"/>
          </a:xfrm>
          <a:custGeom>
            <a:avLst/>
            <a:gdLst/>
            <a:ahLst/>
            <a:cxnLst/>
            <a:rect l="l" t="t" r="r" b="b"/>
            <a:pathLst>
              <a:path w="502920" h="353694">
                <a:moveTo>
                  <a:pt x="438911" y="0"/>
                </a:moveTo>
                <a:lnTo>
                  <a:pt x="502919" y="0"/>
                </a:lnTo>
                <a:lnTo>
                  <a:pt x="502919" y="353568"/>
                </a:lnTo>
                <a:lnTo>
                  <a:pt x="438911" y="353568"/>
                </a:lnTo>
                <a:lnTo>
                  <a:pt x="438911" y="0"/>
                </a:lnTo>
                <a:close/>
              </a:path>
              <a:path w="502920" h="353694">
                <a:moveTo>
                  <a:pt x="105156" y="0"/>
                </a:moveTo>
                <a:lnTo>
                  <a:pt x="397763" y="0"/>
                </a:lnTo>
                <a:lnTo>
                  <a:pt x="397763" y="56387"/>
                </a:lnTo>
                <a:lnTo>
                  <a:pt x="280416" y="56387"/>
                </a:lnTo>
                <a:lnTo>
                  <a:pt x="280416" y="353568"/>
                </a:lnTo>
                <a:lnTo>
                  <a:pt x="217932" y="353568"/>
                </a:lnTo>
                <a:lnTo>
                  <a:pt x="217932" y="56387"/>
                </a:lnTo>
                <a:lnTo>
                  <a:pt x="105156" y="56387"/>
                </a:lnTo>
                <a:lnTo>
                  <a:pt x="105156" y="0"/>
                </a:lnTo>
                <a:close/>
              </a:path>
              <a:path w="502920" h="353694">
                <a:moveTo>
                  <a:pt x="0" y="0"/>
                </a:moveTo>
                <a:lnTo>
                  <a:pt x="64008" y="0"/>
                </a:lnTo>
                <a:lnTo>
                  <a:pt x="64008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37916" y="1642872"/>
            <a:ext cx="64136" cy="353695"/>
          </a:xfrm>
          <a:custGeom>
            <a:avLst/>
            <a:gdLst/>
            <a:ahLst/>
            <a:cxnLst/>
            <a:rect l="l" t="t" r="r" b="b"/>
            <a:pathLst>
              <a:path w="64135" h="353694">
                <a:moveTo>
                  <a:pt x="0" y="0"/>
                </a:moveTo>
                <a:lnTo>
                  <a:pt x="64008" y="0"/>
                </a:lnTo>
                <a:lnTo>
                  <a:pt x="64008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55748" y="1642872"/>
            <a:ext cx="226060" cy="353695"/>
          </a:xfrm>
          <a:custGeom>
            <a:avLst/>
            <a:gdLst/>
            <a:ahLst/>
            <a:cxnLst/>
            <a:rect l="l" t="t" r="r" b="b"/>
            <a:pathLst>
              <a:path w="226060" h="353694">
                <a:moveTo>
                  <a:pt x="0" y="0"/>
                </a:moveTo>
                <a:lnTo>
                  <a:pt x="225551" y="0"/>
                </a:lnTo>
                <a:lnTo>
                  <a:pt x="225551" y="56387"/>
                </a:lnTo>
                <a:lnTo>
                  <a:pt x="62483" y="56387"/>
                </a:lnTo>
                <a:lnTo>
                  <a:pt x="62483" y="138683"/>
                </a:lnTo>
                <a:lnTo>
                  <a:pt x="178308" y="138683"/>
                </a:lnTo>
                <a:lnTo>
                  <a:pt x="178308" y="192024"/>
                </a:lnTo>
                <a:lnTo>
                  <a:pt x="62483" y="192024"/>
                </a:lnTo>
                <a:lnTo>
                  <a:pt x="62483" y="297179"/>
                </a:lnTo>
                <a:lnTo>
                  <a:pt x="222503" y="297179"/>
                </a:lnTo>
                <a:lnTo>
                  <a:pt x="222503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9250" y="1639826"/>
            <a:ext cx="260985" cy="356870"/>
          </a:xfrm>
          <a:custGeom>
            <a:avLst/>
            <a:gdLst/>
            <a:ahLst/>
            <a:cxnLst/>
            <a:rect l="l" t="t" r="r" b="b"/>
            <a:pathLst>
              <a:path w="260985" h="356869">
                <a:moveTo>
                  <a:pt x="94487" y="0"/>
                </a:moveTo>
                <a:lnTo>
                  <a:pt x="162877" y="11429"/>
                </a:lnTo>
                <a:lnTo>
                  <a:pt x="216408" y="45720"/>
                </a:lnTo>
                <a:lnTo>
                  <a:pt x="249935" y="98488"/>
                </a:lnTo>
                <a:lnTo>
                  <a:pt x="260603" y="166116"/>
                </a:lnTo>
                <a:lnTo>
                  <a:pt x="256871" y="216496"/>
                </a:lnTo>
                <a:lnTo>
                  <a:pt x="245674" y="259199"/>
                </a:lnTo>
                <a:lnTo>
                  <a:pt x="227013" y="294198"/>
                </a:lnTo>
                <a:lnTo>
                  <a:pt x="167297" y="340976"/>
                </a:lnTo>
                <a:lnTo>
                  <a:pt x="126243" y="352701"/>
                </a:lnTo>
                <a:lnTo>
                  <a:pt x="77724" y="356616"/>
                </a:lnTo>
                <a:lnTo>
                  <a:pt x="0" y="356616"/>
                </a:lnTo>
                <a:lnTo>
                  <a:pt x="0" y="3047"/>
                </a:lnTo>
                <a:lnTo>
                  <a:pt x="33408" y="1928"/>
                </a:lnTo>
                <a:lnTo>
                  <a:pt x="60388" y="952"/>
                </a:lnTo>
                <a:lnTo>
                  <a:pt x="80795" y="261"/>
                </a:lnTo>
                <a:lnTo>
                  <a:pt x="94487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66191" y="1639826"/>
            <a:ext cx="233679" cy="356870"/>
          </a:xfrm>
          <a:custGeom>
            <a:avLst/>
            <a:gdLst/>
            <a:ahLst/>
            <a:cxnLst/>
            <a:rect l="l" t="t" r="r" b="b"/>
            <a:pathLst>
              <a:path w="233680" h="356869">
                <a:moveTo>
                  <a:pt x="73152" y="0"/>
                </a:moveTo>
                <a:lnTo>
                  <a:pt x="111704" y="1690"/>
                </a:lnTo>
                <a:lnTo>
                  <a:pt x="172807" y="14787"/>
                </a:lnTo>
                <a:lnTo>
                  <a:pt x="211955" y="41100"/>
                </a:lnTo>
                <a:lnTo>
                  <a:pt x="230862" y="81200"/>
                </a:lnTo>
                <a:lnTo>
                  <a:pt x="233171" y="106679"/>
                </a:lnTo>
                <a:lnTo>
                  <a:pt x="227490" y="150376"/>
                </a:lnTo>
                <a:lnTo>
                  <a:pt x="210397" y="184489"/>
                </a:lnTo>
                <a:lnTo>
                  <a:pt x="181819" y="208946"/>
                </a:lnTo>
                <a:lnTo>
                  <a:pt x="141683" y="223674"/>
                </a:lnTo>
                <a:lnTo>
                  <a:pt x="89916" y="228600"/>
                </a:lnTo>
                <a:lnTo>
                  <a:pt x="84772" y="228361"/>
                </a:lnTo>
                <a:lnTo>
                  <a:pt x="78486" y="227837"/>
                </a:lnTo>
                <a:lnTo>
                  <a:pt x="71056" y="227314"/>
                </a:lnTo>
                <a:lnTo>
                  <a:pt x="62483" y="227075"/>
                </a:lnTo>
                <a:lnTo>
                  <a:pt x="62483" y="356616"/>
                </a:lnTo>
                <a:lnTo>
                  <a:pt x="0" y="356616"/>
                </a:lnTo>
                <a:lnTo>
                  <a:pt x="0" y="3047"/>
                </a:lnTo>
                <a:lnTo>
                  <a:pt x="27717" y="1928"/>
                </a:lnTo>
                <a:lnTo>
                  <a:pt x="49149" y="952"/>
                </a:lnTo>
                <a:lnTo>
                  <a:pt x="64293" y="261"/>
                </a:lnTo>
                <a:lnTo>
                  <a:pt x="7315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36166" y="1639826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80" h="356869">
                <a:moveTo>
                  <a:pt x="97535" y="0"/>
                </a:moveTo>
                <a:lnTo>
                  <a:pt x="156424" y="6334"/>
                </a:lnTo>
                <a:lnTo>
                  <a:pt x="198310" y="25526"/>
                </a:lnTo>
                <a:lnTo>
                  <a:pt x="223337" y="57864"/>
                </a:lnTo>
                <a:lnTo>
                  <a:pt x="231647" y="103631"/>
                </a:lnTo>
                <a:lnTo>
                  <a:pt x="230504" y="119086"/>
                </a:lnTo>
                <a:lnTo>
                  <a:pt x="213359" y="160020"/>
                </a:lnTo>
                <a:lnTo>
                  <a:pt x="180141" y="190880"/>
                </a:lnTo>
                <a:lnTo>
                  <a:pt x="166116" y="196595"/>
                </a:lnTo>
                <a:lnTo>
                  <a:pt x="271271" y="356616"/>
                </a:lnTo>
                <a:lnTo>
                  <a:pt x="198119" y="356616"/>
                </a:lnTo>
                <a:lnTo>
                  <a:pt x="103632" y="210312"/>
                </a:lnTo>
                <a:lnTo>
                  <a:pt x="96154" y="210288"/>
                </a:lnTo>
                <a:lnTo>
                  <a:pt x="87248" y="210121"/>
                </a:lnTo>
                <a:lnTo>
                  <a:pt x="76628" y="209669"/>
                </a:lnTo>
                <a:lnTo>
                  <a:pt x="64008" y="208787"/>
                </a:lnTo>
                <a:lnTo>
                  <a:pt x="64008" y="356616"/>
                </a:lnTo>
                <a:lnTo>
                  <a:pt x="0" y="356616"/>
                </a:lnTo>
                <a:lnTo>
                  <a:pt x="0" y="3047"/>
                </a:lnTo>
                <a:lnTo>
                  <a:pt x="4262" y="3024"/>
                </a:lnTo>
                <a:lnTo>
                  <a:pt x="12382" y="2857"/>
                </a:lnTo>
                <a:lnTo>
                  <a:pt x="24217" y="2405"/>
                </a:lnTo>
                <a:lnTo>
                  <a:pt x="39624" y="1524"/>
                </a:lnTo>
                <a:lnTo>
                  <a:pt x="56816" y="642"/>
                </a:lnTo>
                <a:lnTo>
                  <a:pt x="72008" y="190"/>
                </a:lnTo>
                <a:lnTo>
                  <a:pt x="85486" y="23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41776" y="1638300"/>
            <a:ext cx="309880" cy="358140"/>
          </a:xfrm>
          <a:custGeom>
            <a:avLst/>
            <a:gdLst/>
            <a:ahLst/>
            <a:cxnLst/>
            <a:rect l="l" t="t" r="r" b="b"/>
            <a:pathLst>
              <a:path w="309879" h="358139">
                <a:moveTo>
                  <a:pt x="140208" y="0"/>
                </a:moveTo>
                <a:lnTo>
                  <a:pt x="167640" y="0"/>
                </a:lnTo>
                <a:lnTo>
                  <a:pt x="309372" y="358140"/>
                </a:lnTo>
                <a:lnTo>
                  <a:pt x="240791" y="358140"/>
                </a:lnTo>
                <a:lnTo>
                  <a:pt x="214883" y="286512"/>
                </a:lnTo>
                <a:lnTo>
                  <a:pt x="94488" y="286512"/>
                </a:lnTo>
                <a:lnTo>
                  <a:pt x="68580" y="358140"/>
                </a:lnTo>
                <a:lnTo>
                  <a:pt x="0" y="358140"/>
                </a:lnTo>
                <a:lnTo>
                  <a:pt x="14020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65547" y="1636775"/>
            <a:ext cx="213360" cy="365760"/>
          </a:xfrm>
          <a:custGeom>
            <a:avLst/>
            <a:gdLst/>
            <a:ahLst/>
            <a:cxnLst/>
            <a:rect l="l" t="t" r="r" b="b"/>
            <a:pathLst>
              <a:path w="213360" h="365760">
                <a:moveTo>
                  <a:pt x="106679" y="0"/>
                </a:moveTo>
                <a:lnTo>
                  <a:pt x="135516" y="1428"/>
                </a:lnTo>
                <a:lnTo>
                  <a:pt x="160210" y="5715"/>
                </a:lnTo>
                <a:lnTo>
                  <a:pt x="180617" y="12858"/>
                </a:lnTo>
                <a:lnTo>
                  <a:pt x="196596" y="22860"/>
                </a:lnTo>
                <a:lnTo>
                  <a:pt x="178307" y="77724"/>
                </a:lnTo>
                <a:lnTo>
                  <a:pt x="161139" y="66841"/>
                </a:lnTo>
                <a:lnTo>
                  <a:pt x="143827" y="59245"/>
                </a:lnTo>
                <a:lnTo>
                  <a:pt x="126229" y="54792"/>
                </a:lnTo>
                <a:lnTo>
                  <a:pt x="108203" y="53340"/>
                </a:lnTo>
                <a:lnTo>
                  <a:pt x="98250" y="54173"/>
                </a:lnTo>
                <a:lnTo>
                  <a:pt x="65722" y="78295"/>
                </a:lnTo>
                <a:lnTo>
                  <a:pt x="62483" y="94487"/>
                </a:lnTo>
                <a:lnTo>
                  <a:pt x="66746" y="109632"/>
                </a:lnTo>
                <a:lnTo>
                  <a:pt x="79438" y="125349"/>
                </a:lnTo>
                <a:lnTo>
                  <a:pt x="100417" y="141636"/>
                </a:lnTo>
                <a:lnTo>
                  <a:pt x="129539" y="158495"/>
                </a:lnTo>
                <a:lnTo>
                  <a:pt x="146422" y="166473"/>
                </a:lnTo>
                <a:lnTo>
                  <a:pt x="160591" y="174307"/>
                </a:lnTo>
                <a:lnTo>
                  <a:pt x="195262" y="205359"/>
                </a:lnTo>
                <a:lnTo>
                  <a:pt x="211264" y="244221"/>
                </a:lnTo>
                <a:lnTo>
                  <a:pt x="213359" y="266700"/>
                </a:lnTo>
                <a:lnTo>
                  <a:pt x="211335" y="287321"/>
                </a:lnTo>
                <a:lnTo>
                  <a:pt x="194714" y="322849"/>
                </a:lnTo>
                <a:lnTo>
                  <a:pt x="161258" y="350329"/>
                </a:lnTo>
                <a:lnTo>
                  <a:pt x="115538" y="364045"/>
                </a:lnTo>
                <a:lnTo>
                  <a:pt x="88391" y="365760"/>
                </a:lnTo>
                <a:lnTo>
                  <a:pt x="64722" y="364069"/>
                </a:lnTo>
                <a:lnTo>
                  <a:pt x="41909" y="359092"/>
                </a:lnTo>
                <a:lnTo>
                  <a:pt x="20240" y="350972"/>
                </a:lnTo>
                <a:lnTo>
                  <a:pt x="0" y="339852"/>
                </a:lnTo>
                <a:lnTo>
                  <a:pt x="22859" y="283464"/>
                </a:lnTo>
                <a:lnTo>
                  <a:pt x="41147" y="295227"/>
                </a:lnTo>
                <a:lnTo>
                  <a:pt x="59435" y="303276"/>
                </a:lnTo>
                <a:lnTo>
                  <a:pt x="77723" y="307895"/>
                </a:lnTo>
                <a:lnTo>
                  <a:pt x="96011" y="309372"/>
                </a:lnTo>
                <a:lnTo>
                  <a:pt x="120014" y="307062"/>
                </a:lnTo>
                <a:lnTo>
                  <a:pt x="137159" y="300037"/>
                </a:lnTo>
                <a:lnTo>
                  <a:pt x="147446" y="288155"/>
                </a:lnTo>
                <a:lnTo>
                  <a:pt x="150875" y="271272"/>
                </a:lnTo>
                <a:lnTo>
                  <a:pt x="150018" y="262151"/>
                </a:lnTo>
                <a:lnTo>
                  <a:pt x="129468" y="227933"/>
                </a:lnTo>
                <a:lnTo>
                  <a:pt x="83819" y="199644"/>
                </a:lnTo>
                <a:lnTo>
                  <a:pt x="64960" y="189904"/>
                </a:lnTo>
                <a:lnTo>
                  <a:pt x="49529" y="181165"/>
                </a:lnTo>
                <a:lnTo>
                  <a:pt x="16573" y="152019"/>
                </a:lnTo>
                <a:lnTo>
                  <a:pt x="2095" y="116205"/>
                </a:lnTo>
                <a:lnTo>
                  <a:pt x="0" y="94487"/>
                </a:lnTo>
                <a:lnTo>
                  <a:pt x="1976" y="75009"/>
                </a:lnTo>
                <a:lnTo>
                  <a:pt x="30479" y="27432"/>
                </a:lnTo>
                <a:lnTo>
                  <a:pt x="64579" y="6858"/>
                </a:lnTo>
                <a:lnTo>
                  <a:pt x="84700" y="1714"/>
                </a:lnTo>
                <a:lnTo>
                  <a:pt x="106679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58312" y="1636775"/>
            <a:ext cx="268605" cy="365760"/>
          </a:xfrm>
          <a:custGeom>
            <a:avLst/>
            <a:gdLst/>
            <a:ahLst/>
            <a:cxnLst/>
            <a:rect l="l" t="t" r="r" b="b"/>
            <a:pathLst>
              <a:path w="268604" h="365760">
                <a:moveTo>
                  <a:pt x="161544" y="0"/>
                </a:moveTo>
                <a:lnTo>
                  <a:pt x="190071" y="1452"/>
                </a:lnTo>
                <a:lnTo>
                  <a:pt x="216027" y="5905"/>
                </a:lnTo>
                <a:lnTo>
                  <a:pt x="239125" y="13501"/>
                </a:lnTo>
                <a:lnTo>
                  <a:pt x="259080" y="24383"/>
                </a:lnTo>
                <a:lnTo>
                  <a:pt x="233172" y="76200"/>
                </a:lnTo>
                <a:lnTo>
                  <a:pt x="220527" y="67317"/>
                </a:lnTo>
                <a:lnTo>
                  <a:pt x="205168" y="61150"/>
                </a:lnTo>
                <a:lnTo>
                  <a:pt x="186666" y="57554"/>
                </a:lnTo>
                <a:lnTo>
                  <a:pt x="164591" y="56387"/>
                </a:lnTo>
                <a:lnTo>
                  <a:pt x="143756" y="58673"/>
                </a:lnTo>
                <a:lnTo>
                  <a:pt x="107799" y="76962"/>
                </a:lnTo>
                <a:lnTo>
                  <a:pt x="80081" y="112633"/>
                </a:lnTo>
                <a:lnTo>
                  <a:pt x="65746" y="159400"/>
                </a:lnTo>
                <a:lnTo>
                  <a:pt x="64008" y="185928"/>
                </a:lnTo>
                <a:lnTo>
                  <a:pt x="65698" y="213050"/>
                </a:lnTo>
                <a:lnTo>
                  <a:pt x="78795" y="258151"/>
                </a:lnTo>
                <a:lnTo>
                  <a:pt x="104513" y="290726"/>
                </a:lnTo>
                <a:lnTo>
                  <a:pt x="139422" y="307348"/>
                </a:lnTo>
                <a:lnTo>
                  <a:pt x="160020" y="309372"/>
                </a:lnTo>
                <a:lnTo>
                  <a:pt x="183761" y="307109"/>
                </a:lnTo>
                <a:lnTo>
                  <a:pt x="204787" y="300418"/>
                </a:lnTo>
                <a:lnTo>
                  <a:pt x="223242" y="289440"/>
                </a:lnTo>
                <a:lnTo>
                  <a:pt x="239268" y="274320"/>
                </a:lnTo>
                <a:lnTo>
                  <a:pt x="268224" y="324612"/>
                </a:lnTo>
                <a:lnTo>
                  <a:pt x="246530" y="342614"/>
                </a:lnTo>
                <a:lnTo>
                  <a:pt x="220408" y="355473"/>
                </a:lnTo>
                <a:lnTo>
                  <a:pt x="189999" y="363188"/>
                </a:lnTo>
                <a:lnTo>
                  <a:pt x="155448" y="365760"/>
                </a:lnTo>
                <a:lnTo>
                  <a:pt x="120634" y="362640"/>
                </a:lnTo>
                <a:lnTo>
                  <a:pt x="62436" y="338113"/>
                </a:lnTo>
                <a:lnTo>
                  <a:pt x="22502" y="289845"/>
                </a:lnTo>
                <a:lnTo>
                  <a:pt x="2547" y="223551"/>
                </a:lnTo>
                <a:lnTo>
                  <a:pt x="0" y="184404"/>
                </a:lnTo>
                <a:lnTo>
                  <a:pt x="2833" y="146351"/>
                </a:lnTo>
                <a:lnTo>
                  <a:pt x="25074" y="81105"/>
                </a:lnTo>
                <a:lnTo>
                  <a:pt x="68746" y="30218"/>
                </a:lnTo>
                <a:lnTo>
                  <a:pt x="127563" y="3405"/>
                </a:lnTo>
                <a:lnTo>
                  <a:pt x="161544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84654" y="2192722"/>
            <a:ext cx="7494270" cy="4269738"/>
          </a:xfrm>
          <a:prstGeom prst="rect">
            <a:avLst/>
          </a:prstGeom>
        </p:spPr>
        <p:txBody>
          <a:bodyPr vert="horz" wrap="square" lIns="0" tIns="85705" rIns="0" bIns="0" rtlCol="0">
            <a:spAutoFit/>
          </a:bodyPr>
          <a:lstStyle/>
          <a:p>
            <a:pPr marL="291397" indent="-279336">
              <a:spcBef>
                <a:spcPts val="675"/>
              </a:spcBef>
              <a:buClr>
                <a:srgbClr val="B13F9A"/>
              </a:buClr>
              <a:buSzPct val="71698"/>
              <a:buFont typeface="Times New Roman"/>
              <a:buChar char="◉"/>
              <a:tabLst>
                <a:tab pos="292032" algn="l"/>
              </a:tabLst>
            </a:pPr>
            <a:r>
              <a:rPr sz="2700" b="1" spc="-4" dirty="0">
                <a:solidFill>
                  <a:srgbClr val="0070BF"/>
                </a:solidFill>
                <a:latin typeface="Trebuchet MS"/>
                <a:cs typeface="Trebuchet MS"/>
              </a:rPr>
              <a:t>Diagnostic</a:t>
            </a:r>
            <a:r>
              <a:rPr sz="2700" b="1" spc="-40" dirty="0">
                <a:solidFill>
                  <a:srgbClr val="0070BF"/>
                </a:solidFill>
                <a:latin typeface="Trebuchet MS"/>
                <a:cs typeface="Trebuchet MS"/>
              </a:rPr>
              <a:t> </a:t>
            </a:r>
            <a:r>
              <a:rPr sz="2700" b="1" spc="-4" dirty="0">
                <a:solidFill>
                  <a:srgbClr val="0070BF"/>
                </a:solidFill>
                <a:latin typeface="Trebuchet MS"/>
                <a:cs typeface="Trebuchet MS"/>
              </a:rPr>
              <a:t>criteria</a:t>
            </a:r>
            <a:r>
              <a:rPr sz="2700" b="1" spc="-40" dirty="0">
                <a:solidFill>
                  <a:srgbClr val="0070BF"/>
                </a:solidFill>
                <a:latin typeface="Trebuchet MS"/>
                <a:cs typeface="Trebuchet MS"/>
              </a:rPr>
              <a:t> </a:t>
            </a:r>
            <a:r>
              <a:rPr sz="2700" b="1" dirty="0">
                <a:solidFill>
                  <a:srgbClr val="0070BF"/>
                </a:solidFill>
                <a:latin typeface="Trebuchet MS"/>
                <a:cs typeface="Trebuchet MS"/>
              </a:rPr>
              <a:t>for</a:t>
            </a:r>
            <a:r>
              <a:rPr sz="2700" b="1" spc="-30" dirty="0">
                <a:solidFill>
                  <a:srgbClr val="0070BF"/>
                </a:solidFill>
                <a:latin typeface="Trebuchet MS"/>
                <a:cs typeface="Trebuchet MS"/>
              </a:rPr>
              <a:t> </a:t>
            </a:r>
            <a:r>
              <a:rPr sz="2700" b="1" dirty="0">
                <a:solidFill>
                  <a:srgbClr val="0070BF"/>
                </a:solidFill>
                <a:latin typeface="Trebuchet MS"/>
                <a:cs typeface="Trebuchet MS"/>
              </a:rPr>
              <a:t>acute</a:t>
            </a:r>
            <a:r>
              <a:rPr sz="2700" b="1" spc="-45" dirty="0">
                <a:solidFill>
                  <a:srgbClr val="0070BF"/>
                </a:solidFill>
                <a:latin typeface="Trebuchet MS"/>
                <a:cs typeface="Trebuchet MS"/>
              </a:rPr>
              <a:t> </a:t>
            </a:r>
            <a:r>
              <a:rPr sz="2700" b="1" spc="-4" dirty="0">
                <a:solidFill>
                  <a:srgbClr val="0070BF"/>
                </a:solidFill>
                <a:latin typeface="Trebuchet MS"/>
                <a:cs typeface="Trebuchet MS"/>
              </a:rPr>
              <a:t>pericarditis</a:t>
            </a:r>
            <a:endParaRPr sz="2700">
              <a:latin typeface="Trebuchet MS"/>
              <a:cs typeface="Trebuchet MS"/>
            </a:endParaRPr>
          </a:p>
          <a:p>
            <a:pPr marL="291397" marR="5080" indent="-279336">
              <a:lnSpc>
                <a:spcPts val="3170"/>
              </a:lnSpc>
              <a:spcBef>
                <a:spcPts val="690"/>
              </a:spcBef>
              <a:buClr>
                <a:srgbClr val="B13F9A"/>
              </a:buClr>
              <a:buSzPct val="71698"/>
              <a:buFont typeface="Times New Roman"/>
              <a:buChar char="◉"/>
              <a:tabLst>
                <a:tab pos="292032" algn="l"/>
              </a:tabLst>
            </a:pPr>
            <a:r>
              <a:rPr sz="2700" b="1" spc="-4" dirty="0">
                <a:latin typeface="Trebuchet MS"/>
                <a:cs typeface="Trebuchet MS"/>
              </a:rPr>
              <a:t>At least </a:t>
            </a:r>
            <a:r>
              <a:rPr sz="2700" b="1" spc="4" dirty="0">
                <a:latin typeface="Trebuchet MS"/>
                <a:cs typeface="Trebuchet MS"/>
              </a:rPr>
              <a:t>two </a:t>
            </a:r>
            <a:r>
              <a:rPr sz="2700" dirty="0">
                <a:latin typeface="Trebuchet MS"/>
                <a:cs typeface="Trebuchet MS"/>
              </a:rPr>
              <a:t>of the </a:t>
            </a:r>
            <a:r>
              <a:rPr sz="2700" spc="-4" dirty="0">
                <a:latin typeface="Trebuchet MS"/>
                <a:cs typeface="Trebuchet MS"/>
              </a:rPr>
              <a:t>following four </a:t>
            </a:r>
            <a:r>
              <a:rPr sz="2700" dirty="0">
                <a:latin typeface="Trebuchet MS"/>
                <a:cs typeface="Trebuchet MS"/>
              </a:rPr>
              <a:t>criteria </a:t>
            </a:r>
            <a:r>
              <a:rPr sz="2700" spc="-4" dirty="0">
                <a:latin typeface="Trebuchet MS"/>
                <a:cs typeface="Trebuchet MS"/>
              </a:rPr>
              <a:t>must </a:t>
            </a:r>
            <a:r>
              <a:rPr sz="2700" spc="-784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be</a:t>
            </a:r>
            <a:r>
              <a:rPr sz="2700" spc="-14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present</a:t>
            </a:r>
            <a:r>
              <a:rPr sz="2700" spc="14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for</a:t>
            </a:r>
            <a:r>
              <a:rPr sz="2700" spc="-25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a</a:t>
            </a:r>
            <a:r>
              <a:rPr sz="2700" spc="10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diagnosis</a:t>
            </a:r>
            <a:r>
              <a:rPr sz="2700" spc="-10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of </a:t>
            </a:r>
            <a:r>
              <a:rPr sz="2700" spc="-4" dirty="0">
                <a:latin typeface="Trebuchet MS"/>
                <a:cs typeface="Trebuchet MS"/>
              </a:rPr>
              <a:t>acute</a:t>
            </a:r>
            <a:r>
              <a:rPr sz="2700" spc="-10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pericarditis:</a:t>
            </a:r>
            <a:endParaRPr sz="2700">
              <a:latin typeface="Trebuchet MS"/>
              <a:cs typeface="Trebuchet MS"/>
            </a:endParaRPr>
          </a:p>
          <a:p>
            <a:pPr>
              <a:spcBef>
                <a:spcPts val="45"/>
              </a:spcBef>
              <a:buClr>
                <a:srgbClr val="B13F9A"/>
              </a:buClr>
              <a:buFont typeface="Times New Roman"/>
              <a:buChar char="◉"/>
            </a:pPr>
            <a:endParaRPr sz="3600">
              <a:latin typeface="Trebuchet MS"/>
              <a:cs typeface="Trebuchet MS"/>
            </a:endParaRPr>
          </a:p>
          <a:p>
            <a:pPr marL="527563" lvl="1" indent="-401227">
              <a:buAutoNum type="arabicPeriod"/>
              <a:tabLst>
                <a:tab pos="528197" algn="l"/>
              </a:tabLst>
            </a:pPr>
            <a:r>
              <a:rPr sz="2700" spc="-4" dirty="0">
                <a:latin typeface="Trebuchet MS"/>
                <a:cs typeface="Trebuchet MS"/>
              </a:rPr>
              <a:t>Characteristic</a:t>
            </a:r>
            <a:r>
              <a:rPr sz="2700" spc="-35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chest</a:t>
            </a:r>
            <a:r>
              <a:rPr sz="2700" spc="-30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pain</a:t>
            </a:r>
            <a:endParaRPr sz="2700">
              <a:latin typeface="Trebuchet MS"/>
              <a:cs typeface="Trebuchet MS"/>
            </a:endParaRPr>
          </a:p>
          <a:p>
            <a:pPr marL="527563" lvl="1" indent="-401227">
              <a:spcBef>
                <a:spcPts val="565"/>
              </a:spcBef>
              <a:buAutoNum type="arabicPeriod"/>
              <a:tabLst>
                <a:tab pos="528197" algn="l"/>
              </a:tabLst>
            </a:pPr>
            <a:r>
              <a:rPr sz="2700" spc="-14" dirty="0">
                <a:latin typeface="Trebuchet MS"/>
                <a:cs typeface="Trebuchet MS"/>
              </a:rPr>
              <a:t>Pericardial</a:t>
            </a:r>
            <a:r>
              <a:rPr sz="2700" spc="-30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friction</a:t>
            </a:r>
            <a:r>
              <a:rPr sz="2700" spc="-25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rub</a:t>
            </a:r>
            <a:endParaRPr sz="2700">
              <a:latin typeface="Trebuchet MS"/>
              <a:cs typeface="Trebuchet MS"/>
            </a:endParaRPr>
          </a:p>
          <a:p>
            <a:pPr marL="520578" lvl="1" indent="-394243">
              <a:spcBef>
                <a:spcPts val="575"/>
              </a:spcBef>
              <a:buAutoNum type="arabicPeriod"/>
              <a:tabLst>
                <a:tab pos="521212" algn="l"/>
              </a:tabLst>
            </a:pPr>
            <a:r>
              <a:rPr sz="2700" spc="-45" dirty="0">
                <a:latin typeface="Trebuchet MS"/>
                <a:cs typeface="Trebuchet MS"/>
              </a:rPr>
              <a:t>Typical </a:t>
            </a:r>
            <a:r>
              <a:rPr sz="2700" spc="-4" dirty="0">
                <a:latin typeface="Trebuchet MS"/>
                <a:cs typeface="Trebuchet MS"/>
              </a:rPr>
              <a:t>ECG</a:t>
            </a:r>
            <a:r>
              <a:rPr sz="2700" spc="-20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changes</a:t>
            </a:r>
            <a:endParaRPr sz="2700">
              <a:latin typeface="Trebuchet MS"/>
              <a:cs typeface="Trebuchet MS"/>
            </a:endParaRPr>
          </a:p>
          <a:p>
            <a:pPr marL="527563" lvl="1" indent="-401227">
              <a:spcBef>
                <a:spcPts val="575"/>
              </a:spcBef>
              <a:buAutoNum type="arabicPeriod"/>
              <a:tabLst>
                <a:tab pos="528197" algn="l"/>
              </a:tabLst>
            </a:pPr>
            <a:r>
              <a:rPr sz="2700" dirty="0">
                <a:latin typeface="Trebuchet MS"/>
                <a:cs typeface="Trebuchet MS"/>
              </a:rPr>
              <a:t>New</a:t>
            </a:r>
            <a:r>
              <a:rPr sz="2700" spc="-50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or</a:t>
            </a:r>
            <a:r>
              <a:rPr sz="2700" spc="-4" dirty="0">
                <a:latin typeface="Trebuchet MS"/>
                <a:cs typeface="Trebuchet MS"/>
              </a:rPr>
              <a:t> worsening</a:t>
            </a:r>
            <a:r>
              <a:rPr sz="2700" spc="-40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pericardial</a:t>
            </a:r>
            <a:r>
              <a:rPr sz="2700" spc="-20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effusion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11"/>
          </p:nvPr>
        </p:nvSpPr>
        <p:spPr>
          <a:xfrm>
            <a:off x="7333447" y="6731219"/>
            <a:ext cx="229235" cy="195758"/>
          </a:xfrm>
          <a:prstGeom prst="rect">
            <a:avLst/>
          </a:prstGeom>
        </p:spPr>
        <p:txBody>
          <a:bodyPr vert="horz" wrap="square" lIns="0" tIns="3808" rIns="0" bIns="0" rtlCol="0">
            <a:spAutoFit/>
          </a:bodyPr>
          <a:lstStyle/>
          <a:p>
            <a:pPr marL="114273">
              <a:spcBef>
                <a:spcPts val="30"/>
              </a:spcBef>
            </a:pPr>
            <a:fld id="{81D60167-4931-47E6-BA6A-407CBD079E47}" type="slidenum">
              <a:rPr dirty="0"/>
              <a:pPr marL="114273">
                <a:spcBef>
                  <a:spcPts val="30"/>
                </a:spcBef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36" y="4636024"/>
            <a:ext cx="9918065" cy="2252209"/>
          </a:xfrm>
          <a:prstGeom prst="rect">
            <a:avLst/>
          </a:prstGeom>
        </p:spPr>
        <p:txBody>
          <a:bodyPr vert="horz" wrap="square" lIns="0" tIns="109829" rIns="0" bIns="0" rtlCol="0">
            <a:spAutoFit/>
          </a:bodyPr>
          <a:lstStyle/>
          <a:p>
            <a:pPr marL="405035" indent="-367579">
              <a:spcBef>
                <a:spcPts val="865"/>
              </a:spcBef>
              <a:buClr>
                <a:srgbClr val="B13F9A"/>
              </a:buClr>
              <a:buSzPct val="73913"/>
              <a:buFont typeface="Times New Roman"/>
              <a:buChar char="◉"/>
              <a:tabLst>
                <a:tab pos="405035" algn="l"/>
                <a:tab pos="405670" algn="l"/>
              </a:tabLst>
            </a:pPr>
            <a:r>
              <a:rPr sz="2300" b="1" spc="4" dirty="0">
                <a:solidFill>
                  <a:srgbClr val="0070BF"/>
                </a:solidFill>
                <a:latin typeface="Trebuchet MS"/>
                <a:cs typeface="Trebuchet MS"/>
              </a:rPr>
              <a:t>investigation</a:t>
            </a:r>
            <a:endParaRPr sz="2300">
              <a:latin typeface="Trebuchet MS"/>
              <a:cs typeface="Trebuchet MS"/>
            </a:endParaRPr>
          </a:p>
          <a:p>
            <a:pPr marL="316790" indent="-279336">
              <a:spcBef>
                <a:spcPts val="618"/>
              </a:spcBef>
              <a:buClr>
                <a:srgbClr val="B13F9A"/>
              </a:buClr>
              <a:buSzPct val="72222"/>
              <a:buFont typeface="Times New Roman"/>
              <a:buChar char="◉"/>
              <a:tabLst>
                <a:tab pos="316790" algn="l"/>
                <a:tab pos="317426" algn="l"/>
              </a:tabLst>
            </a:pPr>
            <a:r>
              <a:rPr b="1" spc="10" dirty="0">
                <a:latin typeface="Trebuchet MS"/>
                <a:cs typeface="Trebuchet MS"/>
              </a:rPr>
              <a:t>1.</a:t>
            </a:r>
            <a:r>
              <a:rPr b="1" spc="-14" dirty="0">
                <a:latin typeface="Trebuchet MS"/>
                <a:cs typeface="Trebuchet MS"/>
              </a:rPr>
              <a:t> </a:t>
            </a:r>
            <a:r>
              <a:rPr b="1" spc="10" dirty="0">
                <a:latin typeface="Trebuchet MS"/>
                <a:cs typeface="Trebuchet MS"/>
              </a:rPr>
              <a:t>ECG</a:t>
            </a:r>
            <a:r>
              <a:rPr b="1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shows</a:t>
            </a:r>
            <a:r>
              <a:rPr spc="-45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four</a:t>
            </a:r>
            <a:r>
              <a:rPr spc="-30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changes</a:t>
            </a:r>
            <a:r>
              <a:rPr spc="-30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in</a:t>
            </a:r>
            <a:r>
              <a:rPr spc="10" dirty="0">
                <a:latin typeface="Trebuchet MS"/>
                <a:cs typeface="Trebuchet MS"/>
              </a:rPr>
              <a:t> sequence</a:t>
            </a:r>
            <a:endParaRPr>
              <a:latin typeface="Trebuchet MS"/>
              <a:cs typeface="Trebuchet MS"/>
            </a:endParaRPr>
          </a:p>
          <a:p>
            <a:pPr marL="708494" lvl="1" indent="-278065">
              <a:spcBef>
                <a:spcPts val="599"/>
              </a:spcBef>
              <a:buFont typeface="Trebuchet MS"/>
              <a:buAutoNum type="alphaLcPeriod"/>
              <a:tabLst>
                <a:tab pos="709129" algn="l"/>
                <a:tab pos="3688488" algn="l"/>
              </a:tabLst>
            </a:pPr>
            <a:r>
              <a:rPr spc="4" dirty="0">
                <a:latin typeface="Trebuchet MS"/>
                <a:cs typeface="Trebuchet MS"/>
              </a:rPr>
              <a:t>Diffuse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ST</a:t>
            </a:r>
            <a:r>
              <a:rPr spc="-25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elevation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and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PR	</a:t>
            </a:r>
            <a:r>
              <a:rPr spc="4" dirty="0">
                <a:latin typeface="Trebuchet MS"/>
                <a:cs typeface="Trebuchet MS"/>
              </a:rPr>
              <a:t>depression,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with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PR</a:t>
            </a:r>
            <a:r>
              <a:rPr spc="-25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elevation</a:t>
            </a:r>
            <a:r>
              <a:rPr spc="-30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in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lead</a:t>
            </a:r>
            <a:r>
              <a:rPr spc="-14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aVR</a:t>
            </a:r>
            <a:endParaRPr>
              <a:latin typeface="Trebuchet MS"/>
              <a:cs typeface="Trebuchet MS"/>
            </a:endParaRPr>
          </a:p>
          <a:p>
            <a:pPr marL="857684" lvl="1" indent="-288857">
              <a:spcBef>
                <a:spcPts val="599"/>
              </a:spcBef>
              <a:buFont typeface="Trebuchet MS"/>
              <a:buAutoNum type="alphaLcPeriod"/>
              <a:tabLst>
                <a:tab pos="858318" algn="l"/>
              </a:tabLst>
            </a:pPr>
            <a:r>
              <a:rPr spc="10" dirty="0">
                <a:latin typeface="Trebuchet MS"/>
                <a:cs typeface="Trebuchet MS"/>
              </a:rPr>
              <a:t>ST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segment</a:t>
            </a:r>
            <a:r>
              <a:rPr spc="-30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returns</a:t>
            </a:r>
            <a:r>
              <a:rPr spc="-25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to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normal-typically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around</a:t>
            </a:r>
            <a:r>
              <a:rPr spc="-45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1</a:t>
            </a:r>
            <a:r>
              <a:rPr spc="-4" dirty="0">
                <a:latin typeface="Trebuchet MS"/>
                <a:cs typeface="Trebuchet MS"/>
              </a:rPr>
              <a:t> </a:t>
            </a:r>
            <a:r>
              <a:rPr spc="14" dirty="0">
                <a:latin typeface="Trebuchet MS"/>
                <a:cs typeface="Trebuchet MS"/>
              </a:rPr>
              <a:t>week</a:t>
            </a:r>
            <a:endParaRPr>
              <a:latin typeface="Trebuchet MS"/>
              <a:cs typeface="Trebuchet MS"/>
            </a:endParaRPr>
          </a:p>
          <a:p>
            <a:pPr marL="842448" lvl="1" indent="-273621">
              <a:spcBef>
                <a:spcPts val="599"/>
              </a:spcBef>
              <a:buFont typeface="Trebuchet MS"/>
              <a:buAutoNum type="alphaLcPeriod"/>
              <a:tabLst>
                <a:tab pos="843083" algn="l"/>
                <a:tab pos="4369683" algn="l"/>
              </a:tabLst>
            </a:pPr>
            <a:r>
              <a:rPr spc="4" dirty="0">
                <a:latin typeface="Trebuchet MS"/>
                <a:cs typeface="Trebuchet MS"/>
              </a:rPr>
              <a:t>T-wave</a:t>
            </a:r>
            <a:r>
              <a:rPr spc="10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inverts-does</a:t>
            </a:r>
            <a:r>
              <a:rPr spc="-25" dirty="0">
                <a:latin typeface="Trebuchet MS"/>
                <a:cs typeface="Trebuchet MS"/>
              </a:rPr>
              <a:t> </a:t>
            </a:r>
            <a:r>
              <a:rPr spc="14" dirty="0">
                <a:latin typeface="Trebuchet MS"/>
                <a:cs typeface="Trebuchet MS"/>
              </a:rPr>
              <a:t>not</a:t>
            </a:r>
            <a:r>
              <a:rPr spc="4" dirty="0">
                <a:latin typeface="Trebuchet MS"/>
                <a:cs typeface="Trebuchet MS"/>
              </a:rPr>
              <a:t> occur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in	</a:t>
            </a:r>
            <a:r>
              <a:rPr spc="4" dirty="0">
                <a:latin typeface="Trebuchet MS"/>
                <a:cs typeface="Trebuchet MS"/>
              </a:rPr>
              <a:t>all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patients</a:t>
            </a:r>
            <a:endParaRPr>
              <a:latin typeface="Trebuchet MS"/>
              <a:cs typeface="Trebuchet MS"/>
            </a:endParaRPr>
          </a:p>
          <a:p>
            <a:pPr marL="718652" lvl="1" indent="-288222">
              <a:spcBef>
                <a:spcPts val="599"/>
              </a:spcBef>
              <a:buFont typeface="Trebuchet MS"/>
              <a:buAutoNum type="alphaLcPeriod"/>
              <a:tabLst>
                <a:tab pos="719287" algn="l"/>
              </a:tabLst>
            </a:pPr>
            <a:r>
              <a:rPr spc="4" dirty="0">
                <a:latin typeface="Trebuchet MS"/>
                <a:cs typeface="Trebuchet MS"/>
              </a:rPr>
              <a:t>ECG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returns </a:t>
            </a:r>
            <a:r>
              <a:rPr dirty="0">
                <a:latin typeface="Trebuchet MS"/>
                <a:cs typeface="Trebuchet MS"/>
              </a:rPr>
              <a:t>to</a:t>
            </a:r>
            <a:r>
              <a:rPr spc="20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normal</a:t>
            </a:r>
            <a:r>
              <a:rPr spc="-14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baseline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(as</a:t>
            </a:r>
            <a:r>
              <a:rPr spc="4" dirty="0">
                <a:latin typeface="Trebuchet MS"/>
                <a:cs typeface="Trebuchet MS"/>
              </a:rPr>
              <a:t> prior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to</a:t>
            </a:r>
            <a:r>
              <a:rPr spc="2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onset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of</a:t>
            </a:r>
            <a:r>
              <a:rPr spc="-4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pericarditis)</a:t>
            </a:r>
            <a:r>
              <a:rPr sz="1700" spc="-14" baseline="-31400" dirty="0">
                <a:solidFill>
                  <a:srgbClr val="B13F9A"/>
                </a:solidFill>
                <a:latin typeface="Trebuchet MS"/>
                <a:cs typeface="Trebuchet MS"/>
              </a:rPr>
              <a:t>7</a:t>
            </a:r>
            <a:r>
              <a:rPr sz="1700" spc="-330" baseline="-31400" dirty="0">
                <a:solidFill>
                  <a:srgbClr val="B13F9A"/>
                </a:solidFill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after</a:t>
            </a:r>
            <a:r>
              <a:rPr spc="-4" dirty="0">
                <a:latin typeface="Trebuchet MS"/>
                <a:cs typeface="Trebuchet MS"/>
              </a:rPr>
              <a:t> </a:t>
            </a:r>
            <a:r>
              <a:rPr spc="10" dirty="0">
                <a:latin typeface="Trebuchet MS"/>
                <a:cs typeface="Trebuchet MS"/>
              </a:rPr>
              <a:t>weeks</a:t>
            </a:r>
            <a:r>
              <a:rPr spc="4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to</a:t>
            </a:r>
            <a:r>
              <a:rPr spc="20" dirty="0">
                <a:latin typeface="Trebuchet MS"/>
                <a:cs typeface="Trebuchet MS"/>
              </a:rPr>
              <a:t> </a:t>
            </a:r>
            <a:r>
              <a:rPr spc="4" dirty="0">
                <a:latin typeface="Trebuchet MS"/>
                <a:cs typeface="Trebuchet MS"/>
              </a:rPr>
              <a:t>months</a:t>
            </a:r>
            <a:r>
              <a:rPr sz="1700" spc="4" dirty="0">
                <a:latin typeface="Trebuchet MS"/>
                <a:cs typeface="Trebuchet MS"/>
              </a:rPr>
              <a:t>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8904" y="782575"/>
            <a:ext cx="9451976" cy="3845560"/>
            <a:chOff x="358902" y="782573"/>
            <a:chExt cx="9451975" cy="3845560"/>
          </a:xfrm>
        </p:grpSpPr>
        <p:sp>
          <p:nvSpPr>
            <p:cNvPr id="4" name="object 4"/>
            <p:cNvSpPr/>
            <p:nvPr/>
          </p:nvSpPr>
          <p:spPr>
            <a:xfrm>
              <a:off x="5909548" y="3509771"/>
              <a:ext cx="149225" cy="332740"/>
            </a:xfrm>
            <a:custGeom>
              <a:avLst/>
              <a:gdLst/>
              <a:ahLst/>
              <a:cxnLst/>
              <a:rect l="l" t="t" r="r" b="b"/>
              <a:pathLst>
                <a:path w="149225" h="332739">
                  <a:moveTo>
                    <a:pt x="14287" y="148351"/>
                  </a:moveTo>
                  <a:lnTo>
                    <a:pt x="8143" y="146304"/>
                  </a:lnTo>
                  <a:lnTo>
                    <a:pt x="3333" y="141874"/>
                  </a:lnTo>
                  <a:lnTo>
                    <a:pt x="523" y="136017"/>
                  </a:lnTo>
                  <a:lnTo>
                    <a:pt x="0" y="129587"/>
                  </a:lnTo>
                  <a:lnTo>
                    <a:pt x="2047" y="123444"/>
                  </a:lnTo>
                  <a:lnTo>
                    <a:pt x="75199" y="0"/>
                  </a:lnTo>
                  <a:lnTo>
                    <a:pt x="93770" y="32004"/>
                  </a:lnTo>
                  <a:lnTo>
                    <a:pt x="58435" y="32004"/>
                  </a:lnTo>
                  <a:lnTo>
                    <a:pt x="58435" y="93284"/>
                  </a:lnTo>
                  <a:lnTo>
                    <a:pt x="31003" y="140208"/>
                  </a:lnTo>
                  <a:lnTo>
                    <a:pt x="26574" y="145018"/>
                  </a:lnTo>
                  <a:lnTo>
                    <a:pt x="20716" y="147828"/>
                  </a:lnTo>
                  <a:lnTo>
                    <a:pt x="14287" y="148351"/>
                  </a:lnTo>
                  <a:close/>
                </a:path>
                <a:path w="149225" h="332739">
                  <a:moveTo>
                    <a:pt x="58435" y="93284"/>
                  </a:moveTo>
                  <a:lnTo>
                    <a:pt x="58435" y="32004"/>
                  </a:lnTo>
                  <a:lnTo>
                    <a:pt x="91963" y="32004"/>
                  </a:lnTo>
                  <a:lnTo>
                    <a:pt x="91963" y="41148"/>
                  </a:lnTo>
                  <a:lnTo>
                    <a:pt x="59959" y="41148"/>
                  </a:lnTo>
                  <a:lnTo>
                    <a:pt x="74437" y="65913"/>
                  </a:lnTo>
                  <a:lnTo>
                    <a:pt x="58435" y="93284"/>
                  </a:lnTo>
                  <a:close/>
                </a:path>
                <a:path w="149225" h="332739">
                  <a:moveTo>
                    <a:pt x="134588" y="148351"/>
                  </a:moveTo>
                  <a:lnTo>
                    <a:pt x="128158" y="147828"/>
                  </a:lnTo>
                  <a:lnTo>
                    <a:pt x="122301" y="145018"/>
                  </a:lnTo>
                  <a:lnTo>
                    <a:pt x="117871" y="140208"/>
                  </a:lnTo>
                  <a:lnTo>
                    <a:pt x="91963" y="95891"/>
                  </a:lnTo>
                  <a:lnTo>
                    <a:pt x="91963" y="32004"/>
                  </a:lnTo>
                  <a:lnTo>
                    <a:pt x="93770" y="32004"/>
                  </a:lnTo>
                  <a:lnTo>
                    <a:pt x="146827" y="123444"/>
                  </a:lnTo>
                  <a:lnTo>
                    <a:pt x="148875" y="129587"/>
                  </a:lnTo>
                  <a:lnTo>
                    <a:pt x="148351" y="136017"/>
                  </a:lnTo>
                  <a:lnTo>
                    <a:pt x="145542" y="141874"/>
                  </a:lnTo>
                  <a:lnTo>
                    <a:pt x="140731" y="146304"/>
                  </a:lnTo>
                  <a:lnTo>
                    <a:pt x="134588" y="148351"/>
                  </a:lnTo>
                  <a:close/>
                </a:path>
                <a:path w="149225" h="332739">
                  <a:moveTo>
                    <a:pt x="74437" y="65913"/>
                  </a:moveTo>
                  <a:lnTo>
                    <a:pt x="59959" y="41148"/>
                  </a:lnTo>
                  <a:lnTo>
                    <a:pt x="88915" y="41148"/>
                  </a:lnTo>
                  <a:lnTo>
                    <a:pt x="74437" y="65913"/>
                  </a:lnTo>
                  <a:close/>
                </a:path>
                <a:path w="149225" h="332739">
                  <a:moveTo>
                    <a:pt x="91963" y="95891"/>
                  </a:moveTo>
                  <a:lnTo>
                    <a:pt x="74437" y="65913"/>
                  </a:lnTo>
                  <a:lnTo>
                    <a:pt x="88915" y="41148"/>
                  </a:lnTo>
                  <a:lnTo>
                    <a:pt x="91963" y="41148"/>
                  </a:lnTo>
                  <a:lnTo>
                    <a:pt x="91963" y="95891"/>
                  </a:lnTo>
                  <a:close/>
                </a:path>
                <a:path w="149225" h="332739">
                  <a:moveTo>
                    <a:pt x="91963" y="332232"/>
                  </a:moveTo>
                  <a:lnTo>
                    <a:pt x="58435" y="332232"/>
                  </a:lnTo>
                  <a:lnTo>
                    <a:pt x="58435" y="93284"/>
                  </a:lnTo>
                  <a:lnTo>
                    <a:pt x="74437" y="65913"/>
                  </a:lnTo>
                  <a:lnTo>
                    <a:pt x="91963" y="95891"/>
                  </a:lnTo>
                  <a:lnTo>
                    <a:pt x="91963" y="332232"/>
                  </a:lnTo>
                  <a:close/>
                </a:path>
              </a:pathLst>
            </a:custGeom>
            <a:solidFill>
              <a:srgbClr val="F9B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" y="786384"/>
              <a:ext cx="9438132" cy="38328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2712" y="786383"/>
              <a:ext cx="9444355" cy="3837940"/>
            </a:xfrm>
            <a:custGeom>
              <a:avLst/>
              <a:gdLst/>
              <a:ahLst/>
              <a:cxnLst/>
              <a:rect l="l" t="t" r="r" b="b"/>
              <a:pathLst>
                <a:path w="9444355" h="3837940">
                  <a:moveTo>
                    <a:pt x="9444227" y="0"/>
                  </a:moveTo>
                  <a:lnTo>
                    <a:pt x="9444227" y="3837432"/>
                  </a:lnTo>
                  <a:lnTo>
                    <a:pt x="0" y="3837432"/>
                  </a:lnTo>
                  <a:lnTo>
                    <a:pt x="0" y="0"/>
                  </a:lnTo>
                </a:path>
              </a:pathLst>
            </a:custGeom>
            <a:ln w="7620">
              <a:solidFill>
                <a:srgbClr val="B83D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08506" y="925068"/>
            <a:ext cx="441959" cy="164306"/>
          </a:xfrm>
          <a:prstGeom prst="rect">
            <a:avLst/>
          </a:prstGeom>
          <a:solidFill>
            <a:srgbClr val="FFFFFF"/>
          </a:solidFill>
          <a:ln w="33527">
            <a:solidFill>
              <a:srgbClr val="B83D67"/>
            </a:solidFill>
          </a:ln>
        </p:spPr>
        <p:txBody>
          <a:bodyPr vert="horz" wrap="square" lIns="0" tIns="24125" rIns="0" bIns="0" rtlCol="0">
            <a:spAutoFit/>
          </a:bodyPr>
          <a:lstStyle/>
          <a:p>
            <a:pPr marL="118717">
              <a:spcBef>
                <a:spcPts val="191"/>
              </a:spcBef>
            </a:pPr>
            <a:r>
              <a:rPr sz="900" spc="4" dirty="0">
                <a:latin typeface="Trebuchet MS"/>
                <a:cs typeface="Trebuchet MS"/>
              </a:rPr>
              <a:t>AVR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212" y="1638302"/>
            <a:ext cx="597535" cy="364490"/>
            <a:chOff x="553212" y="1638300"/>
            <a:chExt cx="597535" cy="364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212" y="1638300"/>
              <a:ext cx="307848" cy="3581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395" y="1638300"/>
              <a:ext cx="268224" cy="36423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200912" y="1642874"/>
            <a:ext cx="862965" cy="360045"/>
            <a:chOff x="1200912" y="1642872"/>
            <a:chExt cx="862965" cy="3600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0912" y="1642872"/>
              <a:ext cx="262128" cy="359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4188" y="1642872"/>
              <a:ext cx="292608" cy="3535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7944" y="1642872"/>
              <a:ext cx="225551" cy="353568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662940" y="1746506"/>
            <a:ext cx="85725" cy="129539"/>
          </a:xfrm>
          <a:custGeom>
            <a:avLst/>
            <a:gdLst/>
            <a:ahLst/>
            <a:cxnLst/>
            <a:rect l="l" t="t" r="r" b="b"/>
            <a:pathLst>
              <a:path w="85725" h="129539">
                <a:moveTo>
                  <a:pt x="42671" y="0"/>
                </a:moveTo>
                <a:lnTo>
                  <a:pt x="0" y="129539"/>
                </a:lnTo>
                <a:lnTo>
                  <a:pt x="85344" y="129539"/>
                </a:lnTo>
                <a:lnTo>
                  <a:pt x="42671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0912" y="1642874"/>
            <a:ext cx="862965" cy="360045"/>
          </a:xfrm>
          <a:custGeom>
            <a:avLst/>
            <a:gdLst/>
            <a:ahLst/>
            <a:cxnLst/>
            <a:rect l="l" t="t" r="r" b="b"/>
            <a:pathLst>
              <a:path w="862964" h="360044">
                <a:moveTo>
                  <a:pt x="637031" y="0"/>
                </a:moveTo>
                <a:lnTo>
                  <a:pt x="862583" y="0"/>
                </a:lnTo>
                <a:lnTo>
                  <a:pt x="862583" y="56388"/>
                </a:lnTo>
                <a:lnTo>
                  <a:pt x="699516" y="56388"/>
                </a:lnTo>
                <a:lnTo>
                  <a:pt x="699516" y="138684"/>
                </a:lnTo>
                <a:lnTo>
                  <a:pt x="815340" y="138684"/>
                </a:lnTo>
                <a:lnTo>
                  <a:pt x="815340" y="192024"/>
                </a:lnTo>
                <a:lnTo>
                  <a:pt x="699516" y="192024"/>
                </a:lnTo>
                <a:lnTo>
                  <a:pt x="699516" y="297180"/>
                </a:lnTo>
                <a:lnTo>
                  <a:pt x="859536" y="297180"/>
                </a:lnTo>
                <a:lnTo>
                  <a:pt x="859536" y="353568"/>
                </a:lnTo>
                <a:lnTo>
                  <a:pt x="637031" y="353568"/>
                </a:lnTo>
                <a:lnTo>
                  <a:pt x="637031" y="0"/>
                </a:lnTo>
                <a:close/>
              </a:path>
              <a:path w="862964" h="360044">
                <a:moveTo>
                  <a:pt x="303275" y="0"/>
                </a:moveTo>
                <a:lnTo>
                  <a:pt x="595883" y="0"/>
                </a:lnTo>
                <a:lnTo>
                  <a:pt x="595883" y="56388"/>
                </a:lnTo>
                <a:lnTo>
                  <a:pt x="478535" y="56388"/>
                </a:lnTo>
                <a:lnTo>
                  <a:pt x="478535" y="353568"/>
                </a:lnTo>
                <a:lnTo>
                  <a:pt x="416052" y="353568"/>
                </a:lnTo>
                <a:lnTo>
                  <a:pt x="416052" y="56388"/>
                </a:lnTo>
                <a:lnTo>
                  <a:pt x="303275" y="56388"/>
                </a:lnTo>
                <a:lnTo>
                  <a:pt x="303275" y="0"/>
                </a:lnTo>
                <a:close/>
              </a:path>
              <a:path w="862964" h="360044">
                <a:moveTo>
                  <a:pt x="0" y="0"/>
                </a:moveTo>
                <a:lnTo>
                  <a:pt x="62484" y="0"/>
                </a:lnTo>
                <a:lnTo>
                  <a:pt x="62484" y="239268"/>
                </a:lnTo>
                <a:lnTo>
                  <a:pt x="63603" y="253269"/>
                </a:lnTo>
                <a:lnTo>
                  <a:pt x="89011" y="292989"/>
                </a:lnTo>
                <a:lnTo>
                  <a:pt x="128016" y="303275"/>
                </a:lnTo>
                <a:lnTo>
                  <a:pt x="143398" y="302156"/>
                </a:lnTo>
                <a:lnTo>
                  <a:pt x="179831" y="286512"/>
                </a:lnTo>
                <a:lnTo>
                  <a:pt x="198477" y="252650"/>
                </a:lnTo>
                <a:lnTo>
                  <a:pt x="199643" y="237744"/>
                </a:lnTo>
                <a:lnTo>
                  <a:pt x="199643" y="0"/>
                </a:lnTo>
                <a:lnTo>
                  <a:pt x="262127" y="0"/>
                </a:lnTo>
                <a:lnTo>
                  <a:pt x="262127" y="242316"/>
                </a:lnTo>
                <a:lnTo>
                  <a:pt x="259841" y="268295"/>
                </a:lnTo>
                <a:lnTo>
                  <a:pt x="241553" y="311110"/>
                </a:lnTo>
                <a:lnTo>
                  <a:pt x="205811" y="341661"/>
                </a:lnTo>
                <a:lnTo>
                  <a:pt x="157186" y="357663"/>
                </a:lnTo>
                <a:lnTo>
                  <a:pt x="128016" y="359663"/>
                </a:lnTo>
                <a:lnTo>
                  <a:pt x="98893" y="357687"/>
                </a:lnTo>
                <a:lnTo>
                  <a:pt x="51506" y="342304"/>
                </a:lnTo>
                <a:lnTo>
                  <a:pt x="18645" y="312610"/>
                </a:lnTo>
                <a:lnTo>
                  <a:pt x="2024" y="269176"/>
                </a:lnTo>
                <a:lnTo>
                  <a:pt x="0" y="242316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1690" y="1636776"/>
            <a:ext cx="599440" cy="365760"/>
          </a:xfrm>
          <a:custGeom>
            <a:avLst/>
            <a:gdLst/>
            <a:ahLst/>
            <a:cxnLst/>
            <a:rect l="l" t="t" r="r" b="b"/>
            <a:pathLst>
              <a:path w="599440" h="365760">
                <a:moveTo>
                  <a:pt x="140208" y="1523"/>
                </a:moveTo>
                <a:lnTo>
                  <a:pt x="167640" y="1523"/>
                </a:lnTo>
                <a:lnTo>
                  <a:pt x="309372" y="359663"/>
                </a:lnTo>
                <a:lnTo>
                  <a:pt x="240792" y="359663"/>
                </a:lnTo>
                <a:lnTo>
                  <a:pt x="214884" y="288035"/>
                </a:lnTo>
                <a:lnTo>
                  <a:pt x="94488" y="288035"/>
                </a:lnTo>
                <a:lnTo>
                  <a:pt x="68580" y="359663"/>
                </a:lnTo>
                <a:lnTo>
                  <a:pt x="0" y="359663"/>
                </a:lnTo>
                <a:lnTo>
                  <a:pt x="140208" y="1523"/>
                </a:lnTo>
                <a:close/>
              </a:path>
              <a:path w="599440" h="365760">
                <a:moveTo>
                  <a:pt x="492252" y="0"/>
                </a:moveTo>
                <a:lnTo>
                  <a:pt x="520779" y="1452"/>
                </a:lnTo>
                <a:lnTo>
                  <a:pt x="546735" y="5905"/>
                </a:lnTo>
                <a:lnTo>
                  <a:pt x="569833" y="13501"/>
                </a:lnTo>
                <a:lnTo>
                  <a:pt x="589787" y="24383"/>
                </a:lnTo>
                <a:lnTo>
                  <a:pt x="563880" y="76199"/>
                </a:lnTo>
                <a:lnTo>
                  <a:pt x="551235" y="67317"/>
                </a:lnTo>
                <a:lnTo>
                  <a:pt x="535876" y="61150"/>
                </a:lnTo>
                <a:lnTo>
                  <a:pt x="517374" y="57554"/>
                </a:lnTo>
                <a:lnTo>
                  <a:pt x="495300" y="56387"/>
                </a:lnTo>
                <a:lnTo>
                  <a:pt x="474464" y="58673"/>
                </a:lnTo>
                <a:lnTo>
                  <a:pt x="438507" y="76961"/>
                </a:lnTo>
                <a:lnTo>
                  <a:pt x="410789" y="112633"/>
                </a:lnTo>
                <a:lnTo>
                  <a:pt x="396454" y="159400"/>
                </a:lnTo>
                <a:lnTo>
                  <a:pt x="394716" y="185927"/>
                </a:lnTo>
                <a:lnTo>
                  <a:pt x="396406" y="213050"/>
                </a:lnTo>
                <a:lnTo>
                  <a:pt x="409503" y="258151"/>
                </a:lnTo>
                <a:lnTo>
                  <a:pt x="435221" y="290726"/>
                </a:lnTo>
                <a:lnTo>
                  <a:pt x="470130" y="307347"/>
                </a:lnTo>
                <a:lnTo>
                  <a:pt x="490728" y="309371"/>
                </a:lnTo>
                <a:lnTo>
                  <a:pt x="514469" y="307109"/>
                </a:lnTo>
                <a:lnTo>
                  <a:pt x="535495" y="300418"/>
                </a:lnTo>
                <a:lnTo>
                  <a:pt x="553950" y="289440"/>
                </a:lnTo>
                <a:lnTo>
                  <a:pt x="569976" y="274320"/>
                </a:lnTo>
                <a:lnTo>
                  <a:pt x="598932" y="324611"/>
                </a:lnTo>
                <a:lnTo>
                  <a:pt x="577238" y="342614"/>
                </a:lnTo>
                <a:lnTo>
                  <a:pt x="551116" y="355472"/>
                </a:lnTo>
                <a:lnTo>
                  <a:pt x="520707" y="363188"/>
                </a:lnTo>
                <a:lnTo>
                  <a:pt x="486156" y="365759"/>
                </a:lnTo>
                <a:lnTo>
                  <a:pt x="451365" y="362640"/>
                </a:lnTo>
                <a:lnTo>
                  <a:pt x="393787" y="338113"/>
                </a:lnTo>
                <a:lnTo>
                  <a:pt x="353853" y="289845"/>
                </a:lnTo>
                <a:lnTo>
                  <a:pt x="333279" y="223551"/>
                </a:lnTo>
                <a:lnTo>
                  <a:pt x="330707" y="184403"/>
                </a:lnTo>
                <a:lnTo>
                  <a:pt x="333541" y="146351"/>
                </a:lnTo>
                <a:lnTo>
                  <a:pt x="355782" y="81105"/>
                </a:lnTo>
                <a:lnTo>
                  <a:pt x="399454" y="30218"/>
                </a:lnTo>
                <a:lnTo>
                  <a:pt x="458271" y="3405"/>
                </a:lnTo>
                <a:lnTo>
                  <a:pt x="49225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258313" y="1638302"/>
            <a:ext cx="593090" cy="364490"/>
            <a:chOff x="3258311" y="1638300"/>
            <a:chExt cx="593090" cy="36449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8311" y="1638300"/>
              <a:ext cx="268224" cy="3642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3300" y="1638300"/>
              <a:ext cx="307848" cy="358139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65549" y="1639316"/>
            <a:ext cx="213359" cy="36322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36164" y="1640841"/>
            <a:ext cx="271271" cy="3556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66188" y="1641348"/>
            <a:ext cx="233171" cy="35509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89247" y="1641348"/>
            <a:ext cx="260603" cy="35509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55750" y="1642872"/>
            <a:ext cx="225551" cy="35356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37918" y="1642872"/>
            <a:ext cx="64008" cy="35356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4206241" y="1642872"/>
            <a:ext cx="502920" cy="353695"/>
            <a:chOff x="4206240" y="1642872"/>
            <a:chExt cx="502920" cy="353695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06240" y="1642872"/>
              <a:ext cx="64008" cy="3535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11396" y="1642872"/>
              <a:ext cx="292607" cy="3535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45152" y="1642872"/>
              <a:ext cx="64008" cy="353568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3653029" y="1746506"/>
            <a:ext cx="85725" cy="129539"/>
          </a:xfrm>
          <a:custGeom>
            <a:avLst/>
            <a:gdLst/>
            <a:ahLst/>
            <a:cxnLst/>
            <a:rect l="l" t="t" r="r" b="b"/>
            <a:pathLst>
              <a:path w="85725" h="129539">
                <a:moveTo>
                  <a:pt x="42672" y="0"/>
                </a:moveTo>
                <a:lnTo>
                  <a:pt x="0" y="129540"/>
                </a:lnTo>
                <a:lnTo>
                  <a:pt x="85344" y="129540"/>
                </a:lnTo>
                <a:lnTo>
                  <a:pt x="4267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26292" y="1693830"/>
            <a:ext cx="111442" cy="12058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49350" y="1693832"/>
            <a:ext cx="138874" cy="24860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897791" y="1693830"/>
            <a:ext cx="106871" cy="105346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4206241" y="1642872"/>
            <a:ext cx="502920" cy="353695"/>
          </a:xfrm>
          <a:custGeom>
            <a:avLst/>
            <a:gdLst/>
            <a:ahLst/>
            <a:cxnLst/>
            <a:rect l="l" t="t" r="r" b="b"/>
            <a:pathLst>
              <a:path w="502920" h="353694">
                <a:moveTo>
                  <a:pt x="438911" y="0"/>
                </a:moveTo>
                <a:lnTo>
                  <a:pt x="502919" y="0"/>
                </a:lnTo>
                <a:lnTo>
                  <a:pt x="502919" y="353568"/>
                </a:lnTo>
                <a:lnTo>
                  <a:pt x="438911" y="353568"/>
                </a:lnTo>
                <a:lnTo>
                  <a:pt x="438911" y="0"/>
                </a:lnTo>
                <a:close/>
              </a:path>
              <a:path w="502920" h="353694">
                <a:moveTo>
                  <a:pt x="105156" y="0"/>
                </a:moveTo>
                <a:lnTo>
                  <a:pt x="397763" y="0"/>
                </a:lnTo>
                <a:lnTo>
                  <a:pt x="397763" y="56387"/>
                </a:lnTo>
                <a:lnTo>
                  <a:pt x="280416" y="56387"/>
                </a:lnTo>
                <a:lnTo>
                  <a:pt x="280416" y="353568"/>
                </a:lnTo>
                <a:lnTo>
                  <a:pt x="217932" y="353568"/>
                </a:lnTo>
                <a:lnTo>
                  <a:pt x="217932" y="56387"/>
                </a:lnTo>
                <a:lnTo>
                  <a:pt x="105156" y="56387"/>
                </a:lnTo>
                <a:lnTo>
                  <a:pt x="105156" y="0"/>
                </a:lnTo>
                <a:close/>
              </a:path>
              <a:path w="502920" h="353694">
                <a:moveTo>
                  <a:pt x="0" y="0"/>
                </a:moveTo>
                <a:lnTo>
                  <a:pt x="64008" y="0"/>
                </a:lnTo>
                <a:lnTo>
                  <a:pt x="64008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37916" y="1642872"/>
            <a:ext cx="64136" cy="353695"/>
          </a:xfrm>
          <a:custGeom>
            <a:avLst/>
            <a:gdLst/>
            <a:ahLst/>
            <a:cxnLst/>
            <a:rect l="l" t="t" r="r" b="b"/>
            <a:pathLst>
              <a:path w="64135" h="353694">
                <a:moveTo>
                  <a:pt x="0" y="0"/>
                </a:moveTo>
                <a:lnTo>
                  <a:pt x="64008" y="0"/>
                </a:lnTo>
                <a:lnTo>
                  <a:pt x="64008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55748" y="1642872"/>
            <a:ext cx="226060" cy="353695"/>
          </a:xfrm>
          <a:custGeom>
            <a:avLst/>
            <a:gdLst/>
            <a:ahLst/>
            <a:cxnLst/>
            <a:rect l="l" t="t" r="r" b="b"/>
            <a:pathLst>
              <a:path w="226060" h="353694">
                <a:moveTo>
                  <a:pt x="0" y="0"/>
                </a:moveTo>
                <a:lnTo>
                  <a:pt x="225551" y="0"/>
                </a:lnTo>
                <a:lnTo>
                  <a:pt x="225551" y="56387"/>
                </a:lnTo>
                <a:lnTo>
                  <a:pt x="62483" y="56387"/>
                </a:lnTo>
                <a:lnTo>
                  <a:pt x="62483" y="138683"/>
                </a:lnTo>
                <a:lnTo>
                  <a:pt x="178308" y="138683"/>
                </a:lnTo>
                <a:lnTo>
                  <a:pt x="178308" y="192024"/>
                </a:lnTo>
                <a:lnTo>
                  <a:pt x="62483" y="192024"/>
                </a:lnTo>
                <a:lnTo>
                  <a:pt x="62483" y="297179"/>
                </a:lnTo>
                <a:lnTo>
                  <a:pt x="222503" y="297179"/>
                </a:lnTo>
                <a:lnTo>
                  <a:pt x="222503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9250" y="1639826"/>
            <a:ext cx="260985" cy="356870"/>
          </a:xfrm>
          <a:custGeom>
            <a:avLst/>
            <a:gdLst/>
            <a:ahLst/>
            <a:cxnLst/>
            <a:rect l="l" t="t" r="r" b="b"/>
            <a:pathLst>
              <a:path w="260985" h="356869">
                <a:moveTo>
                  <a:pt x="94487" y="0"/>
                </a:moveTo>
                <a:lnTo>
                  <a:pt x="162877" y="11429"/>
                </a:lnTo>
                <a:lnTo>
                  <a:pt x="216408" y="45720"/>
                </a:lnTo>
                <a:lnTo>
                  <a:pt x="249935" y="98488"/>
                </a:lnTo>
                <a:lnTo>
                  <a:pt x="260603" y="166116"/>
                </a:lnTo>
                <a:lnTo>
                  <a:pt x="256871" y="216496"/>
                </a:lnTo>
                <a:lnTo>
                  <a:pt x="245674" y="259199"/>
                </a:lnTo>
                <a:lnTo>
                  <a:pt x="227013" y="294198"/>
                </a:lnTo>
                <a:lnTo>
                  <a:pt x="167297" y="340976"/>
                </a:lnTo>
                <a:lnTo>
                  <a:pt x="126243" y="352701"/>
                </a:lnTo>
                <a:lnTo>
                  <a:pt x="77724" y="356616"/>
                </a:lnTo>
                <a:lnTo>
                  <a:pt x="0" y="356616"/>
                </a:lnTo>
                <a:lnTo>
                  <a:pt x="0" y="3047"/>
                </a:lnTo>
                <a:lnTo>
                  <a:pt x="33408" y="1928"/>
                </a:lnTo>
                <a:lnTo>
                  <a:pt x="60388" y="952"/>
                </a:lnTo>
                <a:lnTo>
                  <a:pt x="80795" y="261"/>
                </a:lnTo>
                <a:lnTo>
                  <a:pt x="94487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66191" y="1639826"/>
            <a:ext cx="233679" cy="356870"/>
          </a:xfrm>
          <a:custGeom>
            <a:avLst/>
            <a:gdLst/>
            <a:ahLst/>
            <a:cxnLst/>
            <a:rect l="l" t="t" r="r" b="b"/>
            <a:pathLst>
              <a:path w="233680" h="356869">
                <a:moveTo>
                  <a:pt x="73152" y="0"/>
                </a:moveTo>
                <a:lnTo>
                  <a:pt x="111704" y="1690"/>
                </a:lnTo>
                <a:lnTo>
                  <a:pt x="172807" y="14787"/>
                </a:lnTo>
                <a:lnTo>
                  <a:pt x="211955" y="41100"/>
                </a:lnTo>
                <a:lnTo>
                  <a:pt x="230862" y="81200"/>
                </a:lnTo>
                <a:lnTo>
                  <a:pt x="233171" y="106679"/>
                </a:lnTo>
                <a:lnTo>
                  <a:pt x="227490" y="150376"/>
                </a:lnTo>
                <a:lnTo>
                  <a:pt x="210397" y="184489"/>
                </a:lnTo>
                <a:lnTo>
                  <a:pt x="181819" y="208946"/>
                </a:lnTo>
                <a:lnTo>
                  <a:pt x="141683" y="223674"/>
                </a:lnTo>
                <a:lnTo>
                  <a:pt x="89916" y="228600"/>
                </a:lnTo>
                <a:lnTo>
                  <a:pt x="84772" y="228361"/>
                </a:lnTo>
                <a:lnTo>
                  <a:pt x="78486" y="227837"/>
                </a:lnTo>
                <a:lnTo>
                  <a:pt x="71056" y="227314"/>
                </a:lnTo>
                <a:lnTo>
                  <a:pt x="62483" y="227075"/>
                </a:lnTo>
                <a:lnTo>
                  <a:pt x="62483" y="356616"/>
                </a:lnTo>
                <a:lnTo>
                  <a:pt x="0" y="356616"/>
                </a:lnTo>
                <a:lnTo>
                  <a:pt x="0" y="3047"/>
                </a:lnTo>
                <a:lnTo>
                  <a:pt x="27717" y="1928"/>
                </a:lnTo>
                <a:lnTo>
                  <a:pt x="49149" y="952"/>
                </a:lnTo>
                <a:lnTo>
                  <a:pt x="64293" y="261"/>
                </a:lnTo>
                <a:lnTo>
                  <a:pt x="73152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36166" y="1639826"/>
            <a:ext cx="271780" cy="356870"/>
          </a:xfrm>
          <a:custGeom>
            <a:avLst/>
            <a:gdLst/>
            <a:ahLst/>
            <a:cxnLst/>
            <a:rect l="l" t="t" r="r" b="b"/>
            <a:pathLst>
              <a:path w="271780" h="356869">
                <a:moveTo>
                  <a:pt x="97535" y="0"/>
                </a:moveTo>
                <a:lnTo>
                  <a:pt x="156424" y="6334"/>
                </a:lnTo>
                <a:lnTo>
                  <a:pt x="198310" y="25526"/>
                </a:lnTo>
                <a:lnTo>
                  <a:pt x="223337" y="57864"/>
                </a:lnTo>
                <a:lnTo>
                  <a:pt x="231647" y="103631"/>
                </a:lnTo>
                <a:lnTo>
                  <a:pt x="230504" y="119086"/>
                </a:lnTo>
                <a:lnTo>
                  <a:pt x="213359" y="160020"/>
                </a:lnTo>
                <a:lnTo>
                  <a:pt x="180141" y="190880"/>
                </a:lnTo>
                <a:lnTo>
                  <a:pt x="166116" y="196595"/>
                </a:lnTo>
                <a:lnTo>
                  <a:pt x="271271" y="356616"/>
                </a:lnTo>
                <a:lnTo>
                  <a:pt x="198119" y="356616"/>
                </a:lnTo>
                <a:lnTo>
                  <a:pt x="103632" y="210312"/>
                </a:lnTo>
                <a:lnTo>
                  <a:pt x="96154" y="210288"/>
                </a:lnTo>
                <a:lnTo>
                  <a:pt x="87248" y="210121"/>
                </a:lnTo>
                <a:lnTo>
                  <a:pt x="76628" y="209669"/>
                </a:lnTo>
                <a:lnTo>
                  <a:pt x="64008" y="208787"/>
                </a:lnTo>
                <a:lnTo>
                  <a:pt x="64008" y="356616"/>
                </a:lnTo>
                <a:lnTo>
                  <a:pt x="0" y="356616"/>
                </a:lnTo>
                <a:lnTo>
                  <a:pt x="0" y="3047"/>
                </a:lnTo>
                <a:lnTo>
                  <a:pt x="4262" y="3024"/>
                </a:lnTo>
                <a:lnTo>
                  <a:pt x="12382" y="2857"/>
                </a:lnTo>
                <a:lnTo>
                  <a:pt x="24217" y="2405"/>
                </a:lnTo>
                <a:lnTo>
                  <a:pt x="39624" y="1524"/>
                </a:lnTo>
                <a:lnTo>
                  <a:pt x="56816" y="642"/>
                </a:lnTo>
                <a:lnTo>
                  <a:pt x="72008" y="190"/>
                </a:lnTo>
                <a:lnTo>
                  <a:pt x="85486" y="23"/>
                </a:lnTo>
                <a:lnTo>
                  <a:pt x="97535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41776" y="1638300"/>
            <a:ext cx="309880" cy="358140"/>
          </a:xfrm>
          <a:custGeom>
            <a:avLst/>
            <a:gdLst/>
            <a:ahLst/>
            <a:cxnLst/>
            <a:rect l="l" t="t" r="r" b="b"/>
            <a:pathLst>
              <a:path w="309879" h="358139">
                <a:moveTo>
                  <a:pt x="140208" y="0"/>
                </a:moveTo>
                <a:lnTo>
                  <a:pt x="167640" y="0"/>
                </a:lnTo>
                <a:lnTo>
                  <a:pt x="309372" y="358140"/>
                </a:lnTo>
                <a:lnTo>
                  <a:pt x="240791" y="358140"/>
                </a:lnTo>
                <a:lnTo>
                  <a:pt x="214883" y="286512"/>
                </a:lnTo>
                <a:lnTo>
                  <a:pt x="94488" y="286512"/>
                </a:lnTo>
                <a:lnTo>
                  <a:pt x="68580" y="358140"/>
                </a:lnTo>
                <a:lnTo>
                  <a:pt x="0" y="358140"/>
                </a:lnTo>
                <a:lnTo>
                  <a:pt x="14020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65547" y="1636775"/>
            <a:ext cx="213360" cy="365760"/>
          </a:xfrm>
          <a:custGeom>
            <a:avLst/>
            <a:gdLst/>
            <a:ahLst/>
            <a:cxnLst/>
            <a:rect l="l" t="t" r="r" b="b"/>
            <a:pathLst>
              <a:path w="213360" h="365760">
                <a:moveTo>
                  <a:pt x="106679" y="0"/>
                </a:moveTo>
                <a:lnTo>
                  <a:pt x="135516" y="1428"/>
                </a:lnTo>
                <a:lnTo>
                  <a:pt x="160210" y="5715"/>
                </a:lnTo>
                <a:lnTo>
                  <a:pt x="180617" y="12858"/>
                </a:lnTo>
                <a:lnTo>
                  <a:pt x="196596" y="22860"/>
                </a:lnTo>
                <a:lnTo>
                  <a:pt x="178307" y="77724"/>
                </a:lnTo>
                <a:lnTo>
                  <a:pt x="161139" y="66841"/>
                </a:lnTo>
                <a:lnTo>
                  <a:pt x="143827" y="59245"/>
                </a:lnTo>
                <a:lnTo>
                  <a:pt x="126229" y="54792"/>
                </a:lnTo>
                <a:lnTo>
                  <a:pt x="108203" y="53340"/>
                </a:lnTo>
                <a:lnTo>
                  <a:pt x="98250" y="54173"/>
                </a:lnTo>
                <a:lnTo>
                  <a:pt x="65722" y="78295"/>
                </a:lnTo>
                <a:lnTo>
                  <a:pt x="62483" y="94487"/>
                </a:lnTo>
                <a:lnTo>
                  <a:pt x="66746" y="109632"/>
                </a:lnTo>
                <a:lnTo>
                  <a:pt x="79438" y="125349"/>
                </a:lnTo>
                <a:lnTo>
                  <a:pt x="100417" y="141636"/>
                </a:lnTo>
                <a:lnTo>
                  <a:pt x="129539" y="158495"/>
                </a:lnTo>
                <a:lnTo>
                  <a:pt x="146422" y="166473"/>
                </a:lnTo>
                <a:lnTo>
                  <a:pt x="160591" y="174307"/>
                </a:lnTo>
                <a:lnTo>
                  <a:pt x="195262" y="205359"/>
                </a:lnTo>
                <a:lnTo>
                  <a:pt x="211264" y="244221"/>
                </a:lnTo>
                <a:lnTo>
                  <a:pt x="213359" y="266700"/>
                </a:lnTo>
                <a:lnTo>
                  <a:pt x="211335" y="287321"/>
                </a:lnTo>
                <a:lnTo>
                  <a:pt x="194714" y="322849"/>
                </a:lnTo>
                <a:lnTo>
                  <a:pt x="161258" y="350329"/>
                </a:lnTo>
                <a:lnTo>
                  <a:pt x="115538" y="364045"/>
                </a:lnTo>
                <a:lnTo>
                  <a:pt x="88391" y="365760"/>
                </a:lnTo>
                <a:lnTo>
                  <a:pt x="64722" y="364069"/>
                </a:lnTo>
                <a:lnTo>
                  <a:pt x="41909" y="359092"/>
                </a:lnTo>
                <a:lnTo>
                  <a:pt x="20240" y="350972"/>
                </a:lnTo>
                <a:lnTo>
                  <a:pt x="0" y="339852"/>
                </a:lnTo>
                <a:lnTo>
                  <a:pt x="22859" y="283464"/>
                </a:lnTo>
                <a:lnTo>
                  <a:pt x="41147" y="295227"/>
                </a:lnTo>
                <a:lnTo>
                  <a:pt x="59435" y="303276"/>
                </a:lnTo>
                <a:lnTo>
                  <a:pt x="77723" y="307895"/>
                </a:lnTo>
                <a:lnTo>
                  <a:pt x="96011" y="309372"/>
                </a:lnTo>
                <a:lnTo>
                  <a:pt x="120014" y="307062"/>
                </a:lnTo>
                <a:lnTo>
                  <a:pt x="137159" y="300037"/>
                </a:lnTo>
                <a:lnTo>
                  <a:pt x="147446" y="288155"/>
                </a:lnTo>
                <a:lnTo>
                  <a:pt x="150875" y="271272"/>
                </a:lnTo>
                <a:lnTo>
                  <a:pt x="150018" y="262151"/>
                </a:lnTo>
                <a:lnTo>
                  <a:pt x="129468" y="227933"/>
                </a:lnTo>
                <a:lnTo>
                  <a:pt x="83819" y="199644"/>
                </a:lnTo>
                <a:lnTo>
                  <a:pt x="64960" y="189904"/>
                </a:lnTo>
                <a:lnTo>
                  <a:pt x="49529" y="181165"/>
                </a:lnTo>
                <a:lnTo>
                  <a:pt x="16573" y="152019"/>
                </a:lnTo>
                <a:lnTo>
                  <a:pt x="2095" y="116205"/>
                </a:lnTo>
                <a:lnTo>
                  <a:pt x="0" y="94487"/>
                </a:lnTo>
                <a:lnTo>
                  <a:pt x="1976" y="75009"/>
                </a:lnTo>
                <a:lnTo>
                  <a:pt x="30479" y="27432"/>
                </a:lnTo>
                <a:lnTo>
                  <a:pt x="64579" y="6858"/>
                </a:lnTo>
                <a:lnTo>
                  <a:pt x="84700" y="1714"/>
                </a:lnTo>
                <a:lnTo>
                  <a:pt x="106679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58312" y="1636775"/>
            <a:ext cx="268605" cy="365760"/>
          </a:xfrm>
          <a:custGeom>
            <a:avLst/>
            <a:gdLst/>
            <a:ahLst/>
            <a:cxnLst/>
            <a:rect l="l" t="t" r="r" b="b"/>
            <a:pathLst>
              <a:path w="268604" h="365760">
                <a:moveTo>
                  <a:pt x="161544" y="0"/>
                </a:moveTo>
                <a:lnTo>
                  <a:pt x="190071" y="1452"/>
                </a:lnTo>
                <a:lnTo>
                  <a:pt x="216027" y="5905"/>
                </a:lnTo>
                <a:lnTo>
                  <a:pt x="239125" y="13501"/>
                </a:lnTo>
                <a:lnTo>
                  <a:pt x="259080" y="24383"/>
                </a:lnTo>
                <a:lnTo>
                  <a:pt x="233172" y="76200"/>
                </a:lnTo>
                <a:lnTo>
                  <a:pt x="220527" y="67317"/>
                </a:lnTo>
                <a:lnTo>
                  <a:pt x="205168" y="61150"/>
                </a:lnTo>
                <a:lnTo>
                  <a:pt x="186666" y="57554"/>
                </a:lnTo>
                <a:lnTo>
                  <a:pt x="164591" y="56387"/>
                </a:lnTo>
                <a:lnTo>
                  <a:pt x="143756" y="58673"/>
                </a:lnTo>
                <a:lnTo>
                  <a:pt x="107799" y="76962"/>
                </a:lnTo>
                <a:lnTo>
                  <a:pt x="80081" y="112633"/>
                </a:lnTo>
                <a:lnTo>
                  <a:pt x="65746" y="159400"/>
                </a:lnTo>
                <a:lnTo>
                  <a:pt x="64008" y="185928"/>
                </a:lnTo>
                <a:lnTo>
                  <a:pt x="65698" y="213050"/>
                </a:lnTo>
                <a:lnTo>
                  <a:pt x="78795" y="258151"/>
                </a:lnTo>
                <a:lnTo>
                  <a:pt x="104513" y="290726"/>
                </a:lnTo>
                <a:lnTo>
                  <a:pt x="139422" y="307348"/>
                </a:lnTo>
                <a:lnTo>
                  <a:pt x="160020" y="309372"/>
                </a:lnTo>
                <a:lnTo>
                  <a:pt x="183761" y="307109"/>
                </a:lnTo>
                <a:lnTo>
                  <a:pt x="204787" y="300418"/>
                </a:lnTo>
                <a:lnTo>
                  <a:pt x="223242" y="289440"/>
                </a:lnTo>
                <a:lnTo>
                  <a:pt x="239268" y="274320"/>
                </a:lnTo>
                <a:lnTo>
                  <a:pt x="268224" y="324612"/>
                </a:lnTo>
                <a:lnTo>
                  <a:pt x="246530" y="342614"/>
                </a:lnTo>
                <a:lnTo>
                  <a:pt x="220408" y="355473"/>
                </a:lnTo>
                <a:lnTo>
                  <a:pt x="189999" y="363188"/>
                </a:lnTo>
                <a:lnTo>
                  <a:pt x="155448" y="365760"/>
                </a:lnTo>
                <a:lnTo>
                  <a:pt x="120634" y="362640"/>
                </a:lnTo>
                <a:lnTo>
                  <a:pt x="62436" y="338113"/>
                </a:lnTo>
                <a:lnTo>
                  <a:pt x="22502" y="289845"/>
                </a:lnTo>
                <a:lnTo>
                  <a:pt x="2547" y="223551"/>
                </a:lnTo>
                <a:lnTo>
                  <a:pt x="0" y="184404"/>
                </a:lnTo>
                <a:lnTo>
                  <a:pt x="2833" y="146351"/>
                </a:lnTo>
                <a:lnTo>
                  <a:pt x="25074" y="81105"/>
                </a:lnTo>
                <a:lnTo>
                  <a:pt x="68746" y="30218"/>
                </a:lnTo>
                <a:lnTo>
                  <a:pt x="127563" y="3405"/>
                </a:lnTo>
                <a:lnTo>
                  <a:pt x="161544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84653" y="2191286"/>
            <a:ext cx="7696834" cy="4178649"/>
          </a:xfrm>
          <a:prstGeom prst="rect">
            <a:avLst/>
          </a:prstGeom>
        </p:spPr>
        <p:txBody>
          <a:bodyPr vert="horz" wrap="square" lIns="0" tIns="45710" rIns="0" bIns="0" rtlCol="0">
            <a:spAutoFit/>
          </a:bodyPr>
          <a:lstStyle/>
          <a:p>
            <a:pPr marL="291397" indent="-279336">
              <a:spcBef>
                <a:spcPts val="360"/>
              </a:spcBef>
              <a:buClr>
                <a:srgbClr val="B13F9A"/>
              </a:buClr>
              <a:buSzPct val="71698"/>
              <a:buFont typeface="Times New Roman"/>
              <a:buChar char="◉"/>
              <a:tabLst>
                <a:tab pos="292032" algn="l"/>
              </a:tabLst>
            </a:pPr>
            <a:r>
              <a:rPr sz="2700" b="1" spc="-35" dirty="0">
                <a:solidFill>
                  <a:srgbClr val="0070BF"/>
                </a:solidFill>
                <a:latin typeface="Trebuchet MS"/>
                <a:cs typeface="Trebuchet MS"/>
              </a:rPr>
              <a:t>Treatment</a:t>
            </a:r>
            <a:r>
              <a:rPr sz="2700" b="1" spc="-60" dirty="0">
                <a:solidFill>
                  <a:srgbClr val="0070BF"/>
                </a:solidFill>
                <a:latin typeface="Trebuchet MS"/>
                <a:cs typeface="Trebuchet MS"/>
              </a:rPr>
              <a:t> </a:t>
            </a:r>
            <a:r>
              <a:rPr sz="2700" b="1" dirty="0">
                <a:solidFill>
                  <a:srgbClr val="0070BF"/>
                </a:solidFill>
                <a:latin typeface="Trebuchet MS"/>
                <a:cs typeface="Trebuchet MS"/>
              </a:rPr>
              <a:t>:</a:t>
            </a:r>
            <a:endParaRPr sz="2700" dirty="0">
              <a:latin typeface="Trebuchet MS"/>
              <a:cs typeface="Trebuchet MS"/>
            </a:endParaRPr>
          </a:p>
          <a:p>
            <a:pPr marL="291397" marR="65389" indent="-279336">
              <a:lnSpc>
                <a:spcPts val="2860"/>
              </a:lnSpc>
              <a:spcBef>
                <a:spcPts val="630"/>
              </a:spcBef>
              <a:buClr>
                <a:srgbClr val="B13F9A"/>
              </a:buClr>
              <a:buSzPct val="71698"/>
              <a:buFont typeface="Times New Roman"/>
              <a:buChar char="◉"/>
              <a:tabLst>
                <a:tab pos="292032" algn="l"/>
              </a:tabLst>
            </a:pPr>
            <a:r>
              <a:rPr sz="2700" spc="-10" dirty="0">
                <a:latin typeface="Trebuchet MS"/>
                <a:cs typeface="Trebuchet MS"/>
              </a:rPr>
              <a:t>1. </a:t>
            </a:r>
            <a:r>
              <a:rPr sz="2700" spc="-4" dirty="0">
                <a:latin typeface="Trebuchet MS"/>
                <a:cs typeface="Trebuchet MS"/>
              </a:rPr>
              <a:t>Most cases </a:t>
            </a:r>
            <a:r>
              <a:rPr sz="2700" dirty="0">
                <a:latin typeface="Trebuchet MS"/>
                <a:cs typeface="Trebuchet MS"/>
              </a:rPr>
              <a:t>are </a:t>
            </a:r>
            <a:r>
              <a:rPr sz="2700" spc="-4" dirty="0">
                <a:latin typeface="Trebuchet MS"/>
                <a:cs typeface="Trebuchet MS"/>
              </a:rPr>
              <a:t>self-limited and resolve </a:t>
            </a:r>
            <a:r>
              <a:rPr sz="2700" spc="4" dirty="0">
                <a:latin typeface="Trebuchet MS"/>
                <a:cs typeface="Trebuchet MS"/>
              </a:rPr>
              <a:t>in </a:t>
            </a:r>
            <a:r>
              <a:rPr sz="2700" dirty="0">
                <a:latin typeface="Trebuchet MS"/>
                <a:cs typeface="Trebuchet MS"/>
              </a:rPr>
              <a:t>2 to </a:t>
            </a:r>
            <a:r>
              <a:rPr sz="2700" spc="-784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6</a:t>
            </a:r>
            <a:r>
              <a:rPr sz="2700" spc="-20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weeks.</a:t>
            </a:r>
          </a:p>
          <a:p>
            <a:pPr marL="291397" indent="-279336">
              <a:spcBef>
                <a:spcPts val="204"/>
              </a:spcBef>
              <a:buClr>
                <a:srgbClr val="B13F9A"/>
              </a:buClr>
              <a:buSzPct val="71698"/>
              <a:buFont typeface="Times New Roman"/>
              <a:buChar char="◉"/>
              <a:tabLst>
                <a:tab pos="292032" algn="l"/>
              </a:tabLst>
            </a:pPr>
            <a:r>
              <a:rPr sz="2700" spc="-10" dirty="0">
                <a:latin typeface="Trebuchet MS"/>
                <a:cs typeface="Trebuchet MS"/>
              </a:rPr>
              <a:t>2.</a:t>
            </a:r>
            <a:r>
              <a:rPr sz="2700" spc="-50" dirty="0">
                <a:latin typeface="Trebuchet MS"/>
                <a:cs typeface="Trebuchet MS"/>
              </a:rPr>
              <a:t> </a:t>
            </a:r>
            <a:r>
              <a:rPr sz="2700" spc="-60" dirty="0">
                <a:latin typeface="Trebuchet MS"/>
                <a:cs typeface="Trebuchet MS"/>
              </a:rPr>
              <a:t>Treat</a:t>
            </a:r>
            <a:r>
              <a:rPr sz="2700" spc="4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the</a:t>
            </a:r>
            <a:r>
              <a:rPr sz="2700" spc="-14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underlying</a:t>
            </a:r>
            <a:r>
              <a:rPr sz="2700" spc="-35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cause</a:t>
            </a:r>
            <a:r>
              <a:rPr sz="2700" spc="10" dirty="0">
                <a:latin typeface="Trebuchet MS"/>
                <a:cs typeface="Trebuchet MS"/>
              </a:rPr>
              <a:t> </a:t>
            </a:r>
            <a:r>
              <a:rPr sz="2700" spc="-10" dirty="0">
                <a:latin typeface="Trebuchet MS"/>
                <a:cs typeface="Trebuchet MS"/>
              </a:rPr>
              <a:t>if</a:t>
            </a:r>
            <a:r>
              <a:rPr sz="2700" spc="-4" dirty="0">
                <a:latin typeface="Trebuchet MS"/>
                <a:cs typeface="Trebuchet MS"/>
              </a:rPr>
              <a:t> known.</a:t>
            </a:r>
            <a:endParaRPr sz="2700" dirty="0">
              <a:latin typeface="Trebuchet MS"/>
              <a:cs typeface="Trebuchet MS"/>
            </a:endParaRPr>
          </a:p>
          <a:p>
            <a:pPr marL="291397" marR="5080" indent="-279336">
              <a:lnSpc>
                <a:spcPct val="89900"/>
              </a:lnSpc>
              <a:spcBef>
                <a:spcPts val="570"/>
              </a:spcBef>
              <a:buClr>
                <a:srgbClr val="B13F9A"/>
              </a:buClr>
              <a:buSzPct val="71698"/>
              <a:buFont typeface="Times New Roman"/>
              <a:buChar char="◉"/>
              <a:tabLst>
                <a:tab pos="292032" algn="l"/>
              </a:tabLst>
            </a:pPr>
            <a:r>
              <a:rPr sz="2700" spc="-10" dirty="0">
                <a:latin typeface="Trebuchet MS"/>
                <a:cs typeface="Trebuchet MS"/>
              </a:rPr>
              <a:t>3. </a:t>
            </a:r>
            <a:r>
              <a:rPr sz="2700" spc="-4" dirty="0">
                <a:latin typeface="Trebuchet MS"/>
                <a:cs typeface="Trebuchet MS"/>
              </a:rPr>
              <a:t>First-line </a:t>
            </a:r>
            <a:r>
              <a:rPr sz="2700" dirty="0">
                <a:latin typeface="Trebuchet MS"/>
                <a:cs typeface="Trebuchet MS"/>
              </a:rPr>
              <a:t>therapy </a:t>
            </a:r>
            <a:r>
              <a:rPr sz="2700" spc="-10" dirty="0">
                <a:latin typeface="Trebuchet MS"/>
                <a:cs typeface="Trebuchet MS"/>
              </a:rPr>
              <a:t>is </a:t>
            </a:r>
            <a:r>
              <a:rPr sz="2700" spc="-4" dirty="0">
                <a:latin typeface="Trebuchet MS"/>
                <a:cs typeface="Trebuchet MS"/>
              </a:rPr>
              <a:t>high-dose </a:t>
            </a:r>
            <a:r>
              <a:rPr sz="2700" dirty="0">
                <a:latin typeface="Trebuchet MS"/>
                <a:cs typeface="Trebuchet MS"/>
              </a:rPr>
              <a:t>NSAIDS </a:t>
            </a:r>
            <a:r>
              <a:rPr sz="2700" spc="-4" dirty="0">
                <a:latin typeface="Trebuchet MS"/>
                <a:cs typeface="Trebuchet MS"/>
              </a:rPr>
              <a:t>(aspirin, </a:t>
            </a:r>
            <a:r>
              <a:rPr sz="2700" spc="-784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ibuprofen, </a:t>
            </a:r>
            <a:r>
              <a:rPr sz="2700" spc="-4" dirty="0">
                <a:latin typeface="Trebuchet MS"/>
                <a:cs typeface="Trebuchet MS"/>
              </a:rPr>
              <a:t>naproxen, </a:t>
            </a:r>
            <a:r>
              <a:rPr sz="2700" spc="-10" dirty="0">
                <a:latin typeface="Trebuchet MS"/>
                <a:cs typeface="Trebuchet MS"/>
              </a:rPr>
              <a:t>or </a:t>
            </a:r>
            <a:r>
              <a:rPr sz="2700" spc="-4" dirty="0">
                <a:latin typeface="Trebuchet MS"/>
                <a:cs typeface="Trebuchet MS"/>
              </a:rPr>
              <a:t>indomethacin). </a:t>
            </a:r>
            <a:r>
              <a:rPr sz="2700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Colchicine </a:t>
            </a:r>
            <a:r>
              <a:rPr sz="2700" spc="4" dirty="0">
                <a:latin typeface="Trebuchet MS"/>
                <a:cs typeface="Trebuchet MS"/>
              </a:rPr>
              <a:t>is </a:t>
            </a:r>
            <a:r>
              <a:rPr sz="2700" spc="-4" dirty="0">
                <a:latin typeface="Trebuchet MS"/>
                <a:cs typeface="Trebuchet MS"/>
              </a:rPr>
              <a:t>recommended </a:t>
            </a:r>
            <a:r>
              <a:rPr sz="2700" spc="4" dirty="0">
                <a:latin typeface="Trebuchet MS"/>
                <a:cs typeface="Trebuchet MS"/>
              </a:rPr>
              <a:t>as </a:t>
            </a:r>
            <a:r>
              <a:rPr sz="2700" spc="-4" dirty="0">
                <a:latin typeface="Trebuchet MS"/>
                <a:cs typeface="Trebuchet MS"/>
              </a:rPr>
              <a:t>adjunctive </a:t>
            </a:r>
            <a:r>
              <a:rPr sz="2700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therapy</a:t>
            </a:r>
            <a:r>
              <a:rPr sz="2700" spc="-20" dirty="0">
                <a:latin typeface="Trebuchet MS"/>
                <a:cs typeface="Trebuchet MS"/>
              </a:rPr>
              <a:t> </a:t>
            </a:r>
            <a:r>
              <a:rPr sz="2700" spc="4" dirty="0">
                <a:latin typeface="Trebuchet MS"/>
                <a:cs typeface="Trebuchet MS"/>
              </a:rPr>
              <a:t>in</a:t>
            </a:r>
            <a:r>
              <a:rPr sz="2700" spc="-20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addition</a:t>
            </a:r>
            <a:r>
              <a:rPr sz="2700" spc="-20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to</a:t>
            </a:r>
            <a:r>
              <a:rPr sz="2700" spc="-25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NSAIDS.</a:t>
            </a:r>
            <a:endParaRPr sz="2700" dirty="0">
              <a:latin typeface="Trebuchet MS"/>
              <a:cs typeface="Trebuchet MS"/>
            </a:endParaRPr>
          </a:p>
          <a:p>
            <a:pPr marL="291397" marR="180298" indent="-279336">
              <a:lnSpc>
                <a:spcPts val="2860"/>
              </a:lnSpc>
              <a:spcBef>
                <a:spcPts val="615"/>
              </a:spcBef>
              <a:buClr>
                <a:srgbClr val="B13F9A"/>
              </a:buClr>
              <a:buSzPct val="71698"/>
              <a:buFont typeface="Times New Roman"/>
              <a:buChar char="◉"/>
              <a:tabLst>
                <a:tab pos="292032" algn="l"/>
              </a:tabLst>
            </a:pPr>
            <a:r>
              <a:rPr sz="2700" spc="-10" dirty="0">
                <a:latin typeface="Trebuchet MS"/>
                <a:cs typeface="Trebuchet MS"/>
              </a:rPr>
              <a:t>4. </a:t>
            </a:r>
            <a:r>
              <a:rPr sz="2700" spc="-4" dirty="0">
                <a:latin typeface="Trebuchet MS"/>
                <a:cs typeface="Trebuchet MS"/>
              </a:rPr>
              <a:t>Glucocorticoids </a:t>
            </a:r>
            <a:r>
              <a:rPr sz="2700" spc="-10" dirty="0">
                <a:latin typeface="Trebuchet MS"/>
                <a:cs typeface="Trebuchet MS"/>
              </a:rPr>
              <a:t>may be </a:t>
            </a:r>
            <a:r>
              <a:rPr sz="2700" dirty="0">
                <a:latin typeface="Trebuchet MS"/>
                <a:cs typeface="Trebuchet MS"/>
              </a:rPr>
              <a:t>tried </a:t>
            </a:r>
            <a:r>
              <a:rPr sz="2700" spc="4" dirty="0">
                <a:latin typeface="Trebuchet MS"/>
                <a:cs typeface="Trebuchet MS"/>
              </a:rPr>
              <a:t>if </a:t>
            </a:r>
            <a:r>
              <a:rPr sz="2700" dirty="0">
                <a:latin typeface="Trebuchet MS"/>
                <a:cs typeface="Trebuchet MS"/>
              </a:rPr>
              <a:t>pain </a:t>
            </a:r>
            <a:r>
              <a:rPr sz="2700" spc="-4" dirty="0">
                <a:latin typeface="Trebuchet MS"/>
                <a:cs typeface="Trebuchet MS"/>
              </a:rPr>
              <a:t>does </a:t>
            </a:r>
            <a:r>
              <a:rPr sz="2700" dirty="0">
                <a:latin typeface="Trebuchet MS"/>
                <a:cs typeface="Trebuchet MS"/>
              </a:rPr>
              <a:t>not </a:t>
            </a:r>
            <a:r>
              <a:rPr sz="2700" spc="-784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respond</a:t>
            </a:r>
            <a:r>
              <a:rPr sz="2700" spc="-30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to</a:t>
            </a:r>
            <a:r>
              <a:rPr sz="2700" spc="-25" dirty="0">
                <a:latin typeface="Trebuchet MS"/>
                <a:cs typeface="Trebuchet MS"/>
              </a:rPr>
              <a:t> </a:t>
            </a:r>
            <a:r>
              <a:rPr sz="2700" spc="-4" dirty="0">
                <a:latin typeface="Trebuchet MS"/>
                <a:cs typeface="Trebuchet MS"/>
              </a:rPr>
              <a:t>NSAIDS,</a:t>
            </a:r>
            <a:endParaRPr sz="2700" dirty="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11"/>
          </p:nvPr>
        </p:nvSpPr>
        <p:spPr>
          <a:xfrm>
            <a:off x="7333447" y="6731219"/>
            <a:ext cx="229235" cy="195758"/>
          </a:xfrm>
          <a:prstGeom prst="rect">
            <a:avLst/>
          </a:prstGeom>
        </p:spPr>
        <p:txBody>
          <a:bodyPr vert="horz" wrap="square" lIns="0" tIns="3808" rIns="0" bIns="0" rtlCol="0">
            <a:spAutoFit/>
          </a:bodyPr>
          <a:lstStyle/>
          <a:p>
            <a:pPr marL="38091">
              <a:spcBef>
                <a:spcPts val="30"/>
              </a:spcBef>
            </a:pPr>
            <a:fld id="{81D60167-4931-47E6-BA6A-407CBD079E47}" type="slidenum">
              <a:rPr dirty="0"/>
              <a:pPr marL="38091">
                <a:spcBef>
                  <a:spcPts val="30"/>
                </a:spcBef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6946" y="1201927"/>
            <a:ext cx="313943" cy="3708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3313" y="1201927"/>
            <a:ext cx="294132" cy="3708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3372" y="1201927"/>
            <a:ext cx="350521" cy="3708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086" y="1205483"/>
            <a:ext cx="277368" cy="3611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7887" y="1205483"/>
            <a:ext cx="274320" cy="36118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64691" y="1205485"/>
            <a:ext cx="436245" cy="361315"/>
            <a:chOff x="964691" y="1205483"/>
            <a:chExt cx="436245" cy="361315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691" y="1205991"/>
              <a:ext cx="324612" cy="3606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7404" y="1205483"/>
              <a:ext cx="73151" cy="36118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798320" y="1205485"/>
            <a:ext cx="1066800" cy="361315"/>
            <a:chOff x="1798320" y="1205483"/>
            <a:chExt cx="1066800" cy="361315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8320" y="1205991"/>
              <a:ext cx="361187" cy="3606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7608" y="1205991"/>
              <a:ext cx="324611" cy="3606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1843" y="1205483"/>
              <a:ext cx="303275" cy="361187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2924558" y="1205485"/>
            <a:ext cx="467995" cy="361315"/>
            <a:chOff x="2924556" y="1205483"/>
            <a:chExt cx="467995" cy="361315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24556" y="1205483"/>
              <a:ext cx="73151" cy="3611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31235" y="1205991"/>
              <a:ext cx="361188" cy="36067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64866" y="1205483"/>
            <a:ext cx="274319" cy="36118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03192" y="1205483"/>
            <a:ext cx="246888" cy="36118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511042" y="1205483"/>
            <a:ext cx="246887" cy="36118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17364" y="1205485"/>
            <a:ext cx="288035" cy="36728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516881" y="1205483"/>
            <a:ext cx="73151" cy="36118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051803" y="1205991"/>
            <a:ext cx="286512" cy="36067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430523" y="1208533"/>
            <a:ext cx="254508" cy="358139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159252" y="1289304"/>
            <a:ext cx="99061" cy="134620"/>
          </a:xfrm>
          <a:custGeom>
            <a:avLst/>
            <a:gdLst/>
            <a:ahLst/>
            <a:cxnLst/>
            <a:rect l="l" t="t" r="r" b="b"/>
            <a:pathLst>
              <a:path w="99060" h="134619">
                <a:moveTo>
                  <a:pt x="48767" y="0"/>
                </a:moveTo>
                <a:lnTo>
                  <a:pt x="0" y="134112"/>
                </a:lnTo>
                <a:lnTo>
                  <a:pt x="99059" y="134112"/>
                </a:lnTo>
                <a:lnTo>
                  <a:pt x="48767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26337" y="1289304"/>
            <a:ext cx="99061" cy="134620"/>
          </a:xfrm>
          <a:custGeom>
            <a:avLst/>
            <a:gdLst/>
            <a:ahLst/>
            <a:cxnLst/>
            <a:rect l="l" t="t" r="r" b="b"/>
            <a:pathLst>
              <a:path w="99060" h="134619">
                <a:moveTo>
                  <a:pt x="48767" y="0"/>
                </a:moveTo>
                <a:lnTo>
                  <a:pt x="0" y="134112"/>
                </a:lnTo>
                <a:lnTo>
                  <a:pt x="99059" y="134112"/>
                </a:lnTo>
                <a:lnTo>
                  <a:pt x="48767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32613" y="1264064"/>
            <a:ext cx="158686" cy="24403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68378" y="1264062"/>
            <a:ext cx="152590" cy="9620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35462" y="1264062"/>
            <a:ext cx="152590" cy="9620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61854" y="1264064"/>
            <a:ext cx="132778" cy="10687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717190" y="1259492"/>
            <a:ext cx="204406" cy="253174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3430525" y="1208531"/>
            <a:ext cx="254635" cy="358140"/>
          </a:xfrm>
          <a:custGeom>
            <a:avLst/>
            <a:gdLst/>
            <a:ahLst/>
            <a:cxnLst/>
            <a:rect l="l" t="t" r="r" b="b"/>
            <a:pathLst>
              <a:path w="254635" h="358140">
                <a:moveTo>
                  <a:pt x="0" y="0"/>
                </a:moveTo>
                <a:lnTo>
                  <a:pt x="73151" y="0"/>
                </a:lnTo>
                <a:lnTo>
                  <a:pt x="73151" y="297180"/>
                </a:lnTo>
                <a:lnTo>
                  <a:pt x="254508" y="297180"/>
                </a:lnTo>
                <a:lnTo>
                  <a:pt x="254508" y="358139"/>
                </a:lnTo>
                <a:lnTo>
                  <a:pt x="0" y="358139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51803" y="1205485"/>
            <a:ext cx="287020" cy="361315"/>
          </a:xfrm>
          <a:custGeom>
            <a:avLst/>
            <a:gdLst/>
            <a:ahLst/>
            <a:cxnLst/>
            <a:rect l="l" t="t" r="r" b="b"/>
            <a:pathLst>
              <a:path w="287020" h="361315">
                <a:moveTo>
                  <a:pt x="0" y="0"/>
                </a:moveTo>
                <a:lnTo>
                  <a:pt x="70103" y="0"/>
                </a:lnTo>
                <a:lnTo>
                  <a:pt x="217932" y="240791"/>
                </a:lnTo>
                <a:lnTo>
                  <a:pt x="217932" y="0"/>
                </a:lnTo>
                <a:lnTo>
                  <a:pt x="286512" y="0"/>
                </a:lnTo>
                <a:lnTo>
                  <a:pt x="286512" y="361187"/>
                </a:lnTo>
                <a:lnTo>
                  <a:pt x="213360" y="361187"/>
                </a:lnTo>
                <a:lnTo>
                  <a:pt x="67056" y="124967"/>
                </a:lnTo>
                <a:lnTo>
                  <a:pt x="67056" y="361187"/>
                </a:lnTo>
                <a:lnTo>
                  <a:pt x="0" y="36118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16879" y="1205485"/>
            <a:ext cx="73660" cy="361315"/>
          </a:xfrm>
          <a:custGeom>
            <a:avLst/>
            <a:gdLst/>
            <a:ahLst/>
            <a:cxnLst/>
            <a:rect l="l" t="t" r="r" b="b"/>
            <a:pathLst>
              <a:path w="73660" h="361315">
                <a:moveTo>
                  <a:pt x="0" y="0"/>
                </a:moveTo>
                <a:lnTo>
                  <a:pt x="73151" y="0"/>
                </a:lnTo>
                <a:lnTo>
                  <a:pt x="73151" y="361187"/>
                </a:lnTo>
                <a:lnTo>
                  <a:pt x="0" y="36118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17364" y="1205483"/>
            <a:ext cx="288290" cy="367665"/>
          </a:xfrm>
          <a:custGeom>
            <a:avLst/>
            <a:gdLst/>
            <a:ahLst/>
            <a:cxnLst/>
            <a:rect l="l" t="t" r="r" b="b"/>
            <a:pathLst>
              <a:path w="288289" h="367665">
                <a:moveTo>
                  <a:pt x="0" y="0"/>
                </a:moveTo>
                <a:lnTo>
                  <a:pt x="73151" y="0"/>
                </a:lnTo>
                <a:lnTo>
                  <a:pt x="73151" y="195071"/>
                </a:lnTo>
                <a:lnTo>
                  <a:pt x="73175" y="216169"/>
                </a:lnTo>
                <a:lnTo>
                  <a:pt x="74675" y="256032"/>
                </a:lnTo>
                <a:lnTo>
                  <a:pt x="97535" y="291083"/>
                </a:lnTo>
                <a:lnTo>
                  <a:pt x="146303" y="304799"/>
                </a:lnTo>
                <a:lnTo>
                  <a:pt x="160520" y="303942"/>
                </a:lnTo>
                <a:lnTo>
                  <a:pt x="199191" y="284821"/>
                </a:lnTo>
                <a:lnTo>
                  <a:pt x="213931" y="235838"/>
                </a:lnTo>
                <a:lnTo>
                  <a:pt x="214883" y="199644"/>
                </a:lnTo>
                <a:lnTo>
                  <a:pt x="214883" y="0"/>
                </a:lnTo>
                <a:lnTo>
                  <a:pt x="288035" y="0"/>
                </a:lnTo>
                <a:lnTo>
                  <a:pt x="288035" y="188975"/>
                </a:lnTo>
                <a:lnTo>
                  <a:pt x="287726" y="219551"/>
                </a:lnTo>
                <a:lnTo>
                  <a:pt x="284821" y="265271"/>
                </a:lnTo>
                <a:lnTo>
                  <a:pt x="273557" y="305562"/>
                </a:lnTo>
                <a:lnTo>
                  <a:pt x="241554" y="342900"/>
                </a:lnTo>
                <a:lnTo>
                  <a:pt x="203334" y="360211"/>
                </a:lnTo>
                <a:lnTo>
                  <a:pt x="147828" y="367283"/>
                </a:lnTo>
                <a:lnTo>
                  <a:pt x="123896" y="366450"/>
                </a:lnTo>
                <a:lnTo>
                  <a:pt x="84605" y="360211"/>
                </a:lnTo>
                <a:lnTo>
                  <a:pt x="45910" y="341375"/>
                </a:lnTo>
                <a:lnTo>
                  <a:pt x="14668" y="303847"/>
                </a:lnTo>
                <a:lnTo>
                  <a:pt x="3857" y="266604"/>
                </a:lnTo>
                <a:lnTo>
                  <a:pt x="333" y="220884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11042" y="1205485"/>
            <a:ext cx="247015" cy="361315"/>
          </a:xfrm>
          <a:custGeom>
            <a:avLst/>
            <a:gdLst/>
            <a:ahLst/>
            <a:cxnLst/>
            <a:rect l="l" t="t" r="r" b="b"/>
            <a:pathLst>
              <a:path w="247014" h="361315">
                <a:moveTo>
                  <a:pt x="0" y="0"/>
                </a:moveTo>
                <a:lnTo>
                  <a:pt x="246887" y="0"/>
                </a:lnTo>
                <a:lnTo>
                  <a:pt x="246887" y="60960"/>
                </a:lnTo>
                <a:lnTo>
                  <a:pt x="71627" y="60960"/>
                </a:lnTo>
                <a:lnTo>
                  <a:pt x="71627" y="146303"/>
                </a:lnTo>
                <a:lnTo>
                  <a:pt x="222503" y="146303"/>
                </a:lnTo>
                <a:lnTo>
                  <a:pt x="222503" y="207264"/>
                </a:lnTo>
                <a:lnTo>
                  <a:pt x="71627" y="207264"/>
                </a:lnTo>
                <a:lnTo>
                  <a:pt x="71627" y="361187"/>
                </a:lnTo>
                <a:lnTo>
                  <a:pt x="0" y="36118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03193" y="1205485"/>
            <a:ext cx="247015" cy="361315"/>
          </a:xfrm>
          <a:custGeom>
            <a:avLst/>
            <a:gdLst/>
            <a:ahLst/>
            <a:cxnLst/>
            <a:rect l="l" t="t" r="r" b="b"/>
            <a:pathLst>
              <a:path w="247014" h="361315">
                <a:moveTo>
                  <a:pt x="0" y="0"/>
                </a:moveTo>
                <a:lnTo>
                  <a:pt x="246888" y="0"/>
                </a:lnTo>
                <a:lnTo>
                  <a:pt x="246888" y="60960"/>
                </a:lnTo>
                <a:lnTo>
                  <a:pt x="71627" y="60960"/>
                </a:lnTo>
                <a:lnTo>
                  <a:pt x="71627" y="146303"/>
                </a:lnTo>
                <a:lnTo>
                  <a:pt x="222504" y="146303"/>
                </a:lnTo>
                <a:lnTo>
                  <a:pt x="222504" y="207264"/>
                </a:lnTo>
                <a:lnTo>
                  <a:pt x="71627" y="207264"/>
                </a:lnTo>
                <a:lnTo>
                  <a:pt x="71627" y="361187"/>
                </a:lnTo>
                <a:lnTo>
                  <a:pt x="0" y="36118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4864" y="1205485"/>
            <a:ext cx="274320" cy="361315"/>
          </a:xfrm>
          <a:custGeom>
            <a:avLst/>
            <a:gdLst/>
            <a:ahLst/>
            <a:cxnLst/>
            <a:rect l="l" t="t" r="r" b="b"/>
            <a:pathLst>
              <a:path w="274320" h="361315">
                <a:moveTo>
                  <a:pt x="0" y="0"/>
                </a:moveTo>
                <a:lnTo>
                  <a:pt x="268224" y="0"/>
                </a:lnTo>
                <a:lnTo>
                  <a:pt x="268224" y="60960"/>
                </a:lnTo>
                <a:lnTo>
                  <a:pt x="73151" y="60960"/>
                </a:lnTo>
                <a:lnTo>
                  <a:pt x="73151" y="140208"/>
                </a:lnTo>
                <a:lnTo>
                  <a:pt x="254508" y="140208"/>
                </a:lnTo>
                <a:lnTo>
                  <a:pt x="254508" y="201167"/>
                </a:lnTo>
                <a:lnTo>
                  <a:pt x="73151" y="201167"/>
                </a:lnTo>
                <a:lnTo>
                  <a:pt x="73151" y="300228"/>
                </a:lnTo>
                <a:lnTo>
                  <a:pt x="274319" y="300228"/>
                </a:lnTo>
                <a:lnTo>
                  <a:pt x="274319" y="361187"/>
                </a:lnTo>
                <a:lnTo>
                  <a:pt x="0" y="36118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24558" y="1205485"/>
            <a:ext cx="467995" cy="361315"/>
          </a:xfrm>
          <a:custGeom>
            <a:avLst/>
            <a:gdLst/>
            <a:ahLst/>
            <a:cxnLst/>
            <a:rect l="l" t="t" r="r" b="b"/>
            <a:pathLst>
              <a:path w="467995" h="361315">
                <a:moveTo>
                  <a:pt x="245363" y="0"/>
                </a:moveTo>
                <a:lnTo>
                  <a:pt x="323087" y="0"/>
                </a:lnTo>
                <a:lnTo>
                  <a:pt x="467867" y="361187"/>
                </a:lnTo>
                <a:lnTo>
                  <a:pt x="388619" y="361187"/>
                </a:lnTo>
                <a:lnTo>
                  <a:pt x="356616" y="278891"/>
                </a:lnTo>
                <a:lnTo>
                  <a:pt x="211835" y="278891"/>
                </a:lnTo>
                <a:lnTo>
                  <a:pt x="182879" y="361187"/>
                </a:lnTo>
                <a:lnTo>
                  <a:pt x="105155" y="361187"/>
                </a:lnTo>
                <a:lnTo>
                  <a:pt x="245363" y="0"/>
                </a:lnTo>
                <a:close/>
              </a:path>
              <a:path w="467995" h="361315">
                <a:moveTo>
                  <a:pt x="0" y="0"/>
                </a:moveTo>
                <a:lnTo>
                  <a:pt x="73151" y="0"/>
                </a:lnTo>
                <a:lnTo>
                  <a:pt x="73151" y="361187"/>
                </a:lnTo>
                <a:lnTo>
                  <a:pt x="0" y="36118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96795" y="1205485"/>
            <a:ext cx="1068705" cy="361315"/>
          </a:xfrm>
          <a:custGeom>
            <a:avLst/>
            <a:gdLst/>
            <a:ahLst/>
            <a:cxnLst/>
            <a:rect l="l" t="t" r="r" b="b"/>
            <a:pathLst>
              <a:path w="1068705" h="361315">
                <a:moveTo>
                  <a:pt x="765047" y="0"/>
                </a:moveTo>
                <a:lnTo>
                  <a:pt x="897636" y="0"/>
                </a:lnTo>
                <a:lnTo>
                  <a:pt x="919091" y="309"/>
                </a:lnTo>
                <a:lnTo>
                  <a:pt x="967739" y="6095"/>
                </a:lnTo>
                <a:lnTo>
                  <a:pt x="1009102" y="28813"/>
                </a:lnTo>
                <a:lnTo>
                  <a:pt x="1041463" y="65722"/>
                </a:lnTo>
                <a:lnTo>
                  <a:pt x="1061251" y="116443"/>
                </a:lnTo>
                <a:lnTo>
                  <a:pt x="1067490" y="158829"/>
                </a:lnTo>
                <a:lnTo>
                  <a:pt x="1068323" y="182879"/>
                </a:lnTo>
                <a:lnTo>
                  <a:pt x="1067490" y="204882"/>
                </a:lnTo>
                <a:lnTo>
                  <a:pt x="1061251" y="243744"/>
                </a:lnTo>
                <a:lnTo>
                  <a:pt x="1039939" y="296037"/>
                </a:lnTo>
                <a:lnTo>
                  <a:pt x="1008006" y="333208"/>
                </a:lnTo>
                <a:lnTo>
                  <a:pt x="966215" y="353567"/>
                </a:lnTo>
                <a:lnTo>
                  <a:pt x="921638" y="360640"/>
                </a:lnTo>
                <a:lnTo>
                  <a:pt x="902207" y="361187"/>
                </a:lnTo>
                <a:lnTo>
                  <a:pt x="765047" y="361187"/>
                </a:lnTo>
                <a:lnTo>
                  <a:pt x="765047" y="0"/>
                </a:lnTo>
                <a:close/>
              </a:path>
              <a:path w="1068705" h="361315">
                <a:moveTo>
                  <a:pt x="400812" y="0"/>
                </a:moveTo>
                <a:lnTo>
                  <a:pt x="554736" y="0"/>
                </a:lnTo>
                <a:lnTo>
                  <a:pt x="581548" y="571"/>
                </a:lnTo>
                <a:lnTo>
                  <a:pt x="623744" y="5143"/>
                </a:lnTo>
                <a:lnTo>
                  <a:pt x="662749" y="22669"/>
                </a:lnTo>
                <a:lnTo>
                  <a:pt x="688109" y="57078"/>
                </a:lnTo>
                <a:lnTo>
                  <a:pt x="696468" y="100583"/>
                </a:lnTo>
                <a:lnTo>
                  <a:pt x="695015" y="120276"/>
                </a:lnTo>
                <a:lnTo>
                  <a:pt x="672084" y="167640"/>
                </a:lnTo>
                <a:lnTo>
                  <a:pt x="623649" y="196572"/>
                </a:lnTo>
                <a:lnTo>
                  <a:pt x="601979" y="201167"/>
                </a:lnTo>
                <a:lnTo>
                  <a:pt x="612862" y="208287"/>
                </a:lnTo>
                <a:lnTo>
                  <a:pt x="648652" y="241339"/>
                </a:lnTo>
                <a:lnTo>
                  <a:pt x="681228" y="289560"/>
                </a:lnTo>
                <a:lnTo>
                  <a:pt x="725423" y="361187"/>
                </a:lnTo>
                <a:lnTo>
                  <a:pt x="638555" y="361187"/>
                </a:lnTo>
                <a:lnTo>
                  <a:pt x="586740" y="281940"/>
                </a:lnTo>
                <a:lnTo>
                  <a:pt x="573262" y="263104"/>
                </a:lnTo>
                <a:lnTo>
                  <a:pt x="547116" y="228599"/>
                </a:lnTo>
                <a:lnTo>
                  <a:pt x="510920" y="211264"/>
                </a:lnTo>
                <a:lnTo>
                  <a:pt x="489204" y="210312"/>
                </a:lnTo>
                <a:lnTo>
                  <a:pt x="473963" y="210312"/>
                </a:lnTo>
                <a:lnTo>
                  <a:pt x="473963" y="361187"/>
                </a:lnTo>
                <a:lnTo>
                  <a:pt x="400812" y="361187"/>
                </a:lnTo>
                <a:lnTo>
                  <a:pt x="400812" y="0"/>
                </a:lnTo>
                <a:close/>
              </a:path>
              <a:path w="1068705" h="361315">
                <a:moveTo>
                  <a:pt x="140208" y="0"/>
                </a:moveTo>
                <a:lnTo>
                  <a:pt x="217932" y="0"/>
                </a:lnTo>
                <a:lnTo>
                  <a:pt x="362712" y="361187"/>
                </a:lnTo>
                <a:lnTo>
                  <a:pt x="283463" y="361187"/>
                </a:lnTo>
                <a:lnTo>
                  <a:pt x="251459" y="278891"/>
                </a:lnTo>
                <a:lnTo>
                  <a:pt x="106679" y="278891"/>
                </a:lnTo>
                <a:lnTo>
                  <a:pt x="77724" y="361187"/>
                </a:lnTo>
                <a:lnTo>
                  <a:pt x="0" y="361187"/>
                </a:lnTo>
                <a:lnTo>
                  <a:pt x="140208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64691" y="1205485"/>
            <a:ext cx="436245" cy="361315"/>
          </a:xfrm>
          <a:custGeom>
            <a:avLst/>
            <a:gdLst/>
            <a:ahLst/>
            <a:cxnLst/>
            <a:rect l="l" t="t" r="r" b="b"/>
            <a:pathLst>
              <a:path w="436244" h="361315">
                <a:moveTo>
                  <a:pt x="362712" y="0"/>
                </a:moveTo>
                <a:lnTo>
                  <a:pt x="435863" y="0"/>
                </a:lnTo>
                <a:lnTo>
                  <a:pt x="435863" y="361187"/>
                </a:lnTo>
                <a:lnTo>
                  <a:pt x="362712" y="361187"/>
                </a:lnTo>
                <a:lnTo>
                  <a:pt x="362712" y="0"/>
                </a:lnTo>
                <a:close/>
              </a:path>
              <a:path w="436244" h="361315">
                <a:moveTo>
                  <a:pt x="0" y="0"/>
                </a:moveTo>
                <a:lnTo>
                  <a:pt x="153924" y="0"/>
                </a:lnTo>
                <a:lnTo>
                  <a:pt x="180736" y="571"/>
                </a:lnTo>
                <a:lnTo>
                  <a:pt x="222932" y="5143"/>
                </a:lnTo>
                <a:lnTo>
                  <a:pt x="261937" y="22669"/>
                </a:lnTo>
                <a:lnTo>
                  <a:pt x="287297" y="57078"/>
                </a:lnTo>
                <a:lnTo>
                  <a:pt x="295656" y="100583"/>
                </a:lnTo>
                <a:lnTo>
                  <a:pt x="294203" y="120276"/>
                </a:lnTo>
                <a:lnTo>
                  <a:pt x="271271" y="167640"/>
                </a:lnTo>
                <a:lnTo>
                  <a:pt x="222837" y="196572"/>
                </a:lnTo>
                <a:lnTo>
                  <a:pt x="201168" y="201167"/>
                </a:lnTo>
                <a:lnTo>
                  <a:pt x="212050" y="208287"/>
                </a:lnTo>
                <a:lnTo>
                  <a:pt x="247840" y="241339"/>
                </a:lnTo>
                <a:lnTo>
                  <a:pt x="280416" y="289560"/>
                </a:lnTo>
                <a:lnTo>
                  <a:pt x="324612" y="361187"/>
                </a:lnTo>
                <a:lnTo>
                  <a:pt x="237743" y="361187"/>
                </a:lnTo>
                <a:lnTo>
                  <a:pt x="185928" y="281940"/>
                </a:lnTo>
                <a:lnTo>
                  <a:pt x="172450" y="263104"/>
                </a:lnTo>
                <a:lnTo>
                  <a:pt x="146303" y="228599"/>
                </a:lnTo>
                <a:lnTo>
                  <a:pt x="110109" y="211264"/>
                </a:lnTo>
                <a:lnTo>
                  <a:pt x="88391" y="210312"/>
                </a:lnTo>
                <a:lnTo>
                  <a:pt x="73151" y="210312"/>
                </a:lnTo>
                <a:lnTo>
                  <a:pt x="73151" y="361187"/>
                </a:lnTo>
                <a:lnTo>
                  <a:pt x="0" y="36118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7887" y="1205485"/>
            <a:ext cx="274320" cy="361315"/>
          </a:xfrm>
          <a:custGeom>
            <a:avLst/>
            <a:gdLst/>
            <a:ahLst/>
            <a:cxnLst/>
            <a:rect l="l" t="t" r="r" b="b"/>
            <a:pathLst>
              <a:path w="274319" h="361315">
                <a:moveTo>
                  <a:pt x="0" y="0"/>
                </a:moveTo>
                <a:lnTo>
                  <a:pt x="268224" y="0"/>
                </a:lnTo>
                <a:lnTo>
                  <a:pt x="268224" y="60960"/>
                </a:lnTo>
                <a:lnTo>
                  <a:pt x="73151" y="60960"/>
                </a:lnTo>
                <a:lnTo>
                  <a:pt x="73151" y="140208"/>
                </a:lnTo>
                <a:lnTo>
                  <a:pt x="254508" y="140208"/>
                </a:lnTo>
                <a:lnTo>
                  <a:pt x="254508" y="201167"/>
                </a:lnTo>
                <a:lnTo>
                  <a:pt x="73151" y="201167"/>
                </a:lnTo>
                <a:lnTo>
                  <a:pt x="73151" y="300228"/>
                </a:lnTo>
                <a:lnTo>
                  <a:pt x="274320" y="300228"/>
                </a:lnTo>
                <a:lnTo>
                  <a:pt x="274320" y="361187"/>
                </a:lnTo>
                <a:lnTo>
                  <a:pt x="0" y="36118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1084" y="1205485"/>
            <a:ext cx="277495" cy="361315"/>
          </a:xfrm>
          <a:custGeom>
            <a:avLst/>
            <a:gdLst/>
            <a:ahLst/>
            <a:cxnLst/>
            <a:rect l="l" t="t" r="r" b="b"/>
            <a:pathLst>
              <a:path w="277495" h="361315">
                <a:moveTo>
                  <a:pt x="0" y="0"/>
                </a:moveTo>
                <a:lnTo>
                  <a:pt x="117348" y="0"/>
                </a:lnTo>
                <a:lnTo>
                  <a:pt x="147637" y="285"/>
                </a:lnTo>
                <a:lnTo>
                  <a:pt x="191071" y="2571"/>
                </a:lnTo>
                <a:lnTo>
                  <a:pt x="232410" y="18097"/>
                </a:lnTo>
                <a:lnTo>
                  <a:pt x="265152" y="54459"/>
                </a:lnTo>
                <a:lnTo>
                  <a:pt x="277368" y="111252"/>
                </a:lnTo>
                <a:lnTo>
                  <a:pt x="276534" y="126682"/>
                </a:lnTo>
                <a:lnTo>
                  <a:pt x="265176" y="166116"/>
                </a:lnTo>
                <a:lnTo>
                  <a:pt x="234696" y="202691"/>
                </a:lnTo>
                <a:lnTo>
                  <a:pt x="196596" y="219456"/>
                </a:lnTo>
                <a:lnTo>
                  <a:pt x="143875" y="223742"/>
                </a:lnTo>
                <a:lnTo>
                  <a:pt x="120396" y="224028"/>
                </a:lnTo>
                <a:lnTo>
                  <a:pt x="73152" y="224028"/>
                </a:lnTo>
                <a:lnTo>
                  <a:pt x="73152" y="361187"/>
                </a:lnTo>
                <a:lnTo>
                  <a:pt x="0" y="361187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43372" y="1199389"/>
            <a:ext cx="350521" cy="373380"/>
          </a:xfrm>
          <a:custGeom>
            <a:avLst/>
            <a:gdLst/>
            <a:ahLst/>
            <a:cxnLst/>
            <a:rect l="l" t="t" r="r" b="b"/>
            <a:pathLst>
              <a:path w="350520" h="373380">
                <a:moveTo>
                  <a:pt x="175260" y="0"/>
                </a:moveTo>
                <a:lnTo>
                  <a:pt x="213264" y="2905"/>
                </a:lnTo>
                <a:lnTo>
                  <a:pt x="277273" y="27003"/>
                </a:lnTo>
                <a:lnTo>
                  <a:pt x="324159" y="76199"/>
                </a:lnTo>
                <a:lnTo>
                  <a:pt x="347639" y="144780"/>
                </a:lnTo>
                <a:lnTo>
                  <a:pt x="350520" y="185928"/>
                </a:lnTo>
                <a:lnTo>
                  <a:pt x="347639" y="227933"/>
                </a:lnTo>
                <a:lnTo>
                  <a:pt x="324159" y="296513"/>
                </a:lnTo>
                <a:lnTo>
                  <a:pt x="277511" y="345090"/>
                </a:lnTo>
                <a:lnTo>
                  <a:pt x="214550" y="370236"/>
                </a:lnTo>
                <a:lnTo>
                  <a:pt x="176783" y="373379"/>
                </a:lnTo>
                <a:lnTo>
                  <a:pt x="137922" y="370236"/>
                </a:lnTo>
                <a:lnTo>
                  <a:pt x="73914" y="345090"/>
                </a:lnTo>
                <a:lnTo>
                  <a:pt x="27646" y="296560"/>
                </a:lnTo>
                <a:lnTo>
                  <a:pt x="3119" y="229219"/>
                </a:lnTo>
                <a:lnTo>
                  <a:pt x="0" y="188975"/>
                </a:lnTo>
                <a:lnTo>
                  <a:pt x="1119" y="161805"/>
                </a:lnTo>
                <a:lnTo>
                  <a:pt x="9644" y="115466"/>
                </a:lnTo>
                <a:lnTo>
                  <a:pt x="31813" y="69723"/>
                </a:lnTo>
                <a:lnTo>
                  <a:pt x="61746" y="36004"/>
                </a:lnTo>
                <a:lnTo>
                  <a:pt x="97535" y="13716"/>
                </a:lnTo>
                <a:lnTo>
                  <a:pt x="154114" y="857"/>
                </a:lnTo>
                <a:lnTo>
                  <a:pt x="17526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63312" y="1199389"/>
            <a:ext cx="294641" cy="373380"/>
          </a:xfrm>
          <a:custGeom>
            <a:avLst/>
            <a:gdLst/>
            <a:ahLst/>
            <a:cxnLst/>
            <a:rect l="l" t="t" r="r" b="b"/>
            <a:pathLst>
              <a:path w="294639" h="373380">
                <a:moveTo>
                  <a:pt x="144780" y="0"/>
                </a:moveTo>
                <a:lnTo>
                  <a:pt x="204406" y="7048"/>
                </a:lnTo>
                <a:lnTo>
                  <a:pt x="246887" y="28956"/>
                </a:lnTo>
                <a:lnTo>
                  <a:pt x="273176" y="64007"/>
                </a:lnTo>
                <a:lnTo>
                  <a:pt x="283464" y="108204"/>
                </a:lnTo>
                <a:lnTo>
                  <a:pt x="210311" y="111252"/>
                </a:lnTo>
                <a:lnTo>
                  <a:pt x="207430" y="98631"/>
                </a:lnTo>
                <a:lnTo>
                  <a:pt x="203263" y="88010"/>
                </a:lnTo>
                <a:lnTo>
                  <a:pt x="171068" y="62674"/>
                </a:lnTo>
                <a:lnTo>
                  <a:pt x="144780" y="59436"/>
                </a:lnTo>
                <a:lnTo>
                  <a:pt x="129635" y="60293"/>
                </a:lnTo>
                <a:lnTo>
                  <a:pt x="86867" y="77724"/>
                </a:lnTo>
                <a:lnTo>
                  <a:pt x="82295" y="85344"/>
                </a:lnTo>
                <a:lnTo>
                  <a:pt x="82295" y="94487"/>
                </a:lnTo>
                <a:lnTo>
                  <a:pt x="82295" y="103632"/>
                </a:lnTo>
                <a:lnTo>
                  <a:pt x="117347" y="128968"/>
                </a:lnTo>
                <a:lnTo>
                  <a:pt x="160019" y="141732"/>
                </a:lnTo>
                <a:lnTo>
                  <a:pt x="185475" y="147708"/>
                </a:lnTo>
                <a:lnTo>
                  <a:pt x="207073" y="154114"/>
                </a:lnTo>
                <a:lnTo>
                  <a:pt x="251245" y="175069"/>
                </a:lnTo>
                <a:lnTo>
                  <a:pt x="278891" y="204216"/>
                </a:lnTo>
                <a:lnTo>
                  <a:pt x="293250" y="245578"/>
                </a:lnTo>
                <a:lnTo>
                  <a:pt x="294132" y="262128"/>
                </a:lnTo>
                <a:lnTo>
                  <a:pt x="292989" y="276963"/>
                </a:lnTo>
                <a:lnTo>
                  <a:pt x="275843" y="320040"/>
                </a:lnTo>
                <a:lnTo>
                  <a:pt x="242196" y="352186"/>
                </a:lnTo>
                <a:lnTo>
                  <a:pt x="192214" y="369950"/>
                </a:lnTo>
                <a:lnTo>
                  <a:pt x="149351" y="373379"/>
                </a:lnTo>
                <a:lnTo>
                  <a:pt x="117062" y="371379"/>
                </a:lnTo>
                <a:lnTo>
                  <a:pt x="64484" y="355377"/>
                </a:lnTo>
                <a:lnTo>
                  <a:pt x="27645" y="323659"/>
                </a:lnTo>
                <a:lnTo>
                  <a:pt x="5405" y="277939"/>
                </a:lnTo>
                <a:lnTo>
                  <a:pt x="0" y="249936"/>
                </a:lnTo>
                <a:lnTo>
                  <a:pt x="71627" y="242316"/>
                </a:lnTo>
                <a:lnTo>
                  <a:pt x="75032" y="259199"/>
                </a:lnTo>
                <a:lnTo>
                  <a:pt x="80581" y="273367"/>
                </a:lnTo>
                <a:lnTo>
                  <a:pt x="107775" y="301894"/>
                </a:lnTo>
                <a:lnTo>
                  <a:pt x="149351" y="310896"/>
                </a:lnTo>
                <a:lnTo>
                  <a:pt x="166258" y="310038"/>
                </a:lnTo>
                <a:lnTo>
                  <a:pt x="202691" y="297179"/>
                </a:lnTo>
                <a:lnTo>
                  <a:pt x="220980" y="262128"/>
                </a:lnTo>
                <a:lnTo>
                  <a:pt x="220980" y="252983"/>
                </a:lnTo>
                <a:lnTo>
                  <a:pt x="187451" y="224028"/>
                </a:lnTo>
                <a:lnTo>
                  <a:pt x="148875" y="213955"/>
                </a:lnTo>
                <a:lnTo>
                  <a:pt x="128016" y="208787"/>
                </a:lnTo>
                <a:lnTo>
                  <a:pt x="78866" y="192214"/>
                </a:lnTo>
                <a:lnTo>
                  <a:pt x="45719" y="172212"/>
                </a:lnTo>
                <a:lnTo>
                  <a:pt x="21716" y="139255"/>
                </a:lnTo>
                <a:lnTo>
                  <a:pt x="13716" y="100583"/>
                </a:lnTo>
                <a:lnTo>
                  <a:pt x="14597" y="86915"/>
                </a:lnTo>
                <a:lnTo>
                  <a:pt x="28955" y="48767"/>
                </a:lnTo>
                <a:lnTo>
                  <a:pt x="60031" y="18764"/>
                </a:lnTo>
                <a:lnTo>
                  <a:pt x="106108" y="2666"/>
                </a:lnTo>
                <a:lnTo>
                  <a:pt x="124801" y="619"/>
                </a:lnTo>
                <a:lnTo>
                  <a:pt x="144780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56946" y="1199389"/>
            <a:ext cx="314325" cy="373380"/>
          </a:xfrm>
          <a:custGeom>
            <a:avLst/>
            <a:gdLst/>
            <a:ahLst/>
            <a:cxnLst/>
            <a:rect l="l" t="t" r="r" b="b"/>
            <a:pathLst>
              <a:path w="314325" h="373380">
                <a:moveTo>
                  <a:pt x="169163" y="0"/>
                </a:moveTo>
                <a:lnTo>
                  <a:pt x="228790" y="9334"/>
                </a:lnTo>
                <a:lnTo>
                  <a:pt x="275843" y="38100"/>
                </a:lnTo>
                <a:lnTo>
                  <a:pt x="306490" y="84605"/>
                </a:lnTo>
                <a:lnTo>
                  <a:pt x="313943" y="105156"/>
                </a:lnTo>
                <a:lnTo>
                  <a:pt x="240791" y="121920"/>
                </a:lnTo>
                <a:lnTo>
                  <a:pt x="236743" y="108799"/>
                </a:lnTo>
                <a:lnTo>
                  <a:pt x="231266" y="96964"/>
                </a:lnTo>
                <a:lnTo>
                  <a:pt x="192023" y="66103"/>
                </a:lnTo>
                <a:lnTo>
                  <a:pt x="164591" y="62483"/>
                </a:lnTo>
                <a:lnTo>
                  <a:pt x="145780" y="64198"/>
                </a:lnTo>
                <a:lnTo>
                  <a:pt x="99059" y="89916"/>
                </a:lnTo>
                <a:lnTo>
                  <a:pt x="81152" y="128016"/>
                </a:lnTo>
                <a:lnTo>
                  <a:pt x="74675" y="184404"/>
                </a:lnTo>
                <a:lnTo>
                  <a:pt x="76128" y="216146"/>
                </a:lnTo>
                <a:lnTo>
                  <a:pt x="88177" y="264771"/>
                </a:lnTo>
                <a:lnTo>
                  <a:pt x="112490" y="294179"/>
                </a:lnTo>
                <a:lnTo>
                  <a:pt x="163067" y="310896"/>
                </a:lnTo>
                <a:lnTo>
                  <a:pt x="177355" y="309753"/>
                </a:lnTo>
                <a:lnTo>
                  <a:pt x="213359" y="292608"/>
                </a:lnTo>
                <a:lnTo>
                  <a:pt x="238434" y="252317"/>
                </a:lnTo>
                <a:lnTo>
                  <a:pt x="243839" y="233171"/>
                </a:lnTo>
                <a:lnTo>
                  <a:pt x="313943" y="256032"/>
                </a:lnTo>
                <a:lnTo>
                  <a:pt x="292417" y="307657"/>
                </a:lnTo>
                <a:lnTo>
                  <a:pt x="260604" y="344424"/>
                </a:lnTo>
                <a:lnTo>
                  <a:pt x="217169" y="365759"/>
                </a:lnTo>
                <a:lnTo>
                  <a:pt x="164591" y="373379"/>
                </a:lnTo>
                <a:lnTo>
                  <a:pt x="129730" y="370236"/>
                </a:lnTo>
                <a:lnTo>
                  <a:pt x="70294" y="345090"/>
                </a:lnTo>
                <a:lnTo>
                  <a:pt x="25717" y="296775"/>
                </a:lnTo>
                <a:lnTo>
                  <a:pt x="2857" y="229862"/>
                </a:lnTo>
                <a:lnTo>
                  <a:pt x="0" y="188975"/>
                </a:lnTo>
                <a:lnTo>
                  <a:pt x="2857" y="146708"/>
                </a:lnTo>
                <a:lnTo>
                  <a:pt x="11429" y="109156"/>
                </a:lnTo>
                <a:lnTo>
                  <a:pt x="45719" y="48767"/>
                </a:lnTo>
                <a:lnTo>
                  <a:pt x="100012" y="12382"/>
                </a:lnTo>
                <a:lnTo>
                  <a:pt x="132516" y="3119"/>
                </a:lnTo>
                <a:lnTo>
                  <a:pt x="169163" y="0"/>
                </a:lnTo>
                <a:close/>
              </a:path>
            </a:pathLst>
          </a:custGeom>
          <a:ln w="4762">
            <a:solidFill>
              <a:srgbClr val="591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29215" y="1802335"/>
            <a:ext cx="8197850" cy="528862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617076" indent="-378372">
              <a:spcBef>
                <a:spcPts val="100"/>
              </a:spcBef>
              <a:buClr>
                <a:srgbClr val="B13F9A"/>
              </a:buClr>
              <a:buSzPct val="71698"/>
              <a:buChar char="•"/>
              <a:tabLst>
                <a:tab pos="617076" algn="l"/>
                <a:tab pos="617710" algn="l"/>
              </a:tabLst>
            </a:pPr>
            <a:r>
              <a:rPr sz="2700" spc="-4" dirty="0">
                <a:latin typeface="Arial MT"/>
                <a:cs typeface="Arial MT"/>
              </a:rPr>
              <a:t>Pericardial</a:t>
            </a:r>
            <a:r>
              <a:rPr sz="2700" spc="-5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effusion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often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4" dirty="0">
                <a:latin typeface="Arial MT"/>
                <a:cs typeface="Arial MT"/>
              </a:rPr>
              <a:t>accompanies</a:t>
            </a:r>
            <a:r>
              <a:rPr sz="2700" spc="-40" dirty="0">
                <a:latin typeface="Arial MT"/>
                <a:cs typeface="Arial MT"/>
              </a:rPr>
              <a:t> </a:t>
            </a:r>
            <a:r>
              <a:rPr sz="2700" spc="-4" dirty="0">
                <a:latin typeface="Arial MT"/>
                <a:cs typeface="Arial MT"/>
              </a:rPr>
              <a:t>pericarditis.</a:t>
            </a:r>
            <a:endParaRPr sz="2700">
              <a:latin typeface="Arial MT"/>
              <a:cs typeface="Arial MT"/>
            </a:endParaRPr>
          </a:p>
          <a:p>
            <a:pPr marL="295841" indent="-283779">
              <a:spcBef>
                <a:spcPts val="2465"/>
              </a:spcBef>
              <a:buFont typeface="Arial MT"/>
              <a:buChar char="•"/>
              <a:tabLst>
                <a:tab pos="295841" algn="l"/>
                <a:tab pos="296475" algn="l"/>
              </a:tabLst>
            </a:pPr>
            <a:r>
              <a:rPr sz="2300" dirty="0">
                <a:latin typeface="Trebuchet MS"/>
                <a:cs typeface="Trebuchet MS"/>
              </a:rPr>
              <a:t>Causes</a:t>
            </a:r>
            <a:r>
              <a:rPr sz="2300" spc="40" dirty="0">
                <a:latin typeface="Trebuchet MS"/>
                <a:cs typeface="Trebuchet MS"/>
              </a:rPr>
              <a:t> </a:t>
            </a:r>
            <a:r>
              <a:rPr sz="2300" spc="4" dirty="0">
                <a:latin typeface="Trebuchet MS"/>
                <a:cs typeface="Trebuchet MS"/>
              </a:rPr>
              <a:t>of</a:t>
            </a:r>
            <a:r>
              <a:rPr sz="2300" spc="-20" dirty="0">
                <a:latin typeface="Trebuchet MS"/>
                <a:cs typeface="Trebuchet MS"/>
              </a:rPr>
              <a:t> </a:t>
            </a:r>
            <a:r>
              <a:rPr sz="2300" spc="4" dirty="0">
                <a:latin typeface="Trebuchet MS"/>
                <a:cs typeface="Trebuchet MS"/>
              </a:rPr>
              <a:t>acute</a:t>
            </a:r>
            <a:r>
              <a:rPr sz="2300" spc="14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pericarditis </a:t>
            </a:r>
            <a:r>
              <a:rPr sz="2300" spc="4" dirty="0">
                <a:latin typeface="Trebuchet MS"/>
                <a:cs typeface="Trebuchet MS"/>
              </a:rPr>
              <a:t>and</a:t>
            </a:r>
            <a:r>
              <a:rPr sz="2300" spc="1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pericardial</a:t>
            </a:r>
            <a:r>
              <a:rPr sz="2300" spc="14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effusion:</a:t>
            </a:r>
            <a:endParaRPr sz="2300">
              <a:latin typeface="Trebuchet MS"/>
              <a:cs typeface="Trebuchet MS"/>
            </a:endParaRPr>
          </a:p>
          <a:p>
            <a:pPr marL="295841" indent="-283779">
              <a:lnSpc>
                <a:spcPts val="2760"/>
              </a:lnSpc>
              <a:spcBef>
                <a:spcPts val="20"/>
              </a:spcBef>
              <a:buFont typeface="Arial MT"/>
              <a:buChar char="•"/>
              <a:tabLst>
                <a:tab pos="295841" algn="l"/>
                <a:tab pos="296475" algn="l"/>
              </a:tabLst>
            </a:pPr>
            <a:r>
              <a:rPr sz="2300" b="1" spc="4" dirty="0">
                <a:latin typeface="Trebuchet MS"/>
                <a:cs typeface="Trebuchet MS"/>
              </a:rPr>
              <a:t>Infection</a:t>
            </a:r>
            <a:endParaRPr sz="2300">
              <a:latin typeface="Trebuchet MS"/>
              <a:cs typeface="Trebuchet MS"/>
            </a:endParaRPr>
          </a:p>
          <a:p>
            <a:pPr marL="528832" lvl="1" indent="-181568">
              <a:lnSpc>
                <a:spcPts val="2095"/>
              </a:lnSpc>
              <a:buChar char="•"/>
              <a:tabLst>
                <a:tab pos="529466" algn="l"/>
              </a:tabLst>
            </a:pPr>
            <a:r>
              <a:rPr spc="-20" dirty="0">
                <a:latin typeface="Trebuchet MS"/>
                <a:cs typeface="Trebuchet MS"/>
              </a:rPr>
              <a:t>Viral</a:t>
            </a:r>
            <a:endParaRPr>
              <a:latin typeface="Trebuchet MS"/>
              <a:cs typeface="Trebuchet MS"/>
            </a:endParaRPr>
          </a:p>
          <a:p>
            <a:pPr marL="528832" lvl="1" indent="-181568">
              <a:lnSpc>
                <a:spcPts val="2090"/>
              </a:lnSpc>
              <a:buChar char="•"/>
              <a:tabLst>
                <a:tab pos="529466" algn="l"/>
              </a:tabLst>
            </a:pPr>
            <a:r>
              <a:rPr spc="-10" dirty="0">
                <a:latin typeface="Trebuchet MS"/>
                <a:cs typeface="Trebuchet MS"/>
              </a:rPr>
              <a:t>Bacterial</a:t>
            </a:r>
            <a:endParaRPr>
              <a:latin typeface="Trebuchet MS"/>
              <a:cs typeface="Trebuchet MS"/>
            </a:endParaRPr>
          </a:p>
          <a:p>
            <a:pPr marL="526292" lvl="1" indent="-179029">
              <a:lnSpc>
                <a:spcPts val="2090"/>
              </a:lnSpc>
              <a:buChar char="•"/>
              <a:tabLst>
                <a:tab pos="526927" algn="l"/>
              </a:tabLst>
            </a:pPr>
            <a:r>
              <a:rPr spc="-30" dirty="0">
                <a:latin typeface="Trebuchet MS"/>
                <a:cs typeface="Trebuchet MS"/>
              </a:rPr>
              <a:t>Tuberculosis</a:t>
            </a:r>
            <a:endParaRPr>
              <a:latin typeface="Trebuchet MS"/>
              <a:cs typeface="Trebuchet MS"/>
            </a:endParaRPr>
          </a:p>
          <a:p>
            <a:pPr marL="295841" indent="-283779">
              <a:lnSpc>
                <a:spcPts val="2753"/>
              </a:lnSpc>
              <a:buFont typeface="Arial MT"/>
              <a:buChar char="•"/>
              <a:tabLst>
                <a:tab pos="295841" algn="l"/>
                <a:tab pos="296475" algn="l"/>
              </a:tabLst>
            </a:pPr>
            <a:r>
              <a:rPr sz="2300" b="1" spc="4" dirty="0">
                <a:latin typeface="Trebuchet MS"/>
                <a:cs typeface="Trebuchet MS"/>
              </a:rPr>
              <a:t>Inflammatory</a:t>
            </a:r>
            <a:endParaRPr sz="2300">
              <a:latin typeface="Trebuchet MS"/>
              <a:cs typeface="Trebuchet MS"/>
            </a:endParaRPr>
          </a:p>
          <a:p>
            <a:pPr marL="528832" lvl="1" indent="-181568">
              <a:lnSpc>
                <a:spcPts val="2090"/>
              </a:lnSpc>
              <a:spcBef>
                <a:spcPts val="10"/>
              </a:spcBef>
              <a:buChar char="•"/>
              <a:tabLst>
                <a:tab pos="529466" algn="l"/>
              </a:tabLst>
            </a:pPr>
            <a:r>
              <a:rPr spc="-14" dirty="0">
                <a:latin typeface="Trebuchet MS"/>
                <a:cs typeface="Trebuchet MS"/>
              </a:rPr>
              <a:t>Rheumatoid</a:t>
            </a:r>
            <a:r>
              <a:rPr spc="4" dirty="0">
                <a:latin typeface="Trebuchet MS"/>
                <a:cs typeface="Trebuchet MS"/>
              </a:rPr>
              <a:t> </a:t>
            </a:r>
            <a:r>
              <a:rPr spc="-14" dirty="0">
                <a:latin typeface="Trebuchet MS"/>
                <a:cs typeface="Trebuchet MS"/>
              </a:rPr>
              <a:t>arthritis</a:t>
            </a:r>
            <a:endParaRPr>
              <a:latin typeface="Trebuchet MS"/>
              <a:cs typeface="Trebuchet MS"/>
            </a:endParaRPr>
          </a:p>
          <a:p>
            <a:pPr marL="528832" lvl="1" indent="-181568">
              <a:lnSpc>
                <a:spcPts val="2080"/>
              </a:lnSpc>
              <a:buChar char="•"/>
              <a:tabLst>
                <a:tab pos="529466" algn="l"/>
              </a:tabLst>
            </a:pPr>
            <a:r>
              <a:rPr spc="-10" dirty="0">
                <a:latin typeface="Trebuchet MS"/>
                <a:cs typeface="Trebuchet MS"/>
              </a:rPr>
              <a:t>Systemic</a:t>
            </a:r>
            <a:r>
              <a:rPr spc="-30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lupus</a:t>
            </a:r>
            <a:r>
              <a:rPr spc="-14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erythematosus</a:t>
            </a:r>
            <a:endParaRPr>
              <a:latin typeface="Trebuchet MS"/>
              <a:cs typeface="Trebuchet MS"/>
            </a:endParaRPr>
          </a:p>
          <a:p>
            <a:pPr marL="528832" lvl="1" indent="-181568">
              <a:lnSpc>
                <a:spcPts val="2090"/>
              </a:lnSpc>
              <a:buChar char="•"/>
              <a:tabLst>
                <a:tab pos="529466" algn="l"/>
              </a:tabLst>
            </a:pPr>
            <a:r>
              <a:rPr spc="-14" dirty="0">
                <a:latin typeface="Trebuchet MS"/>
                <a:cs typeface="Trebuchet MS"/>
              </a:rPr>
              <a:t>Rheumatic</a:t>
            </a:r>
            <a:r>
              <a:rPr spc="-4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fever</a:t>
            </a:r>
            <a:endParaRPr>
              <a:latin typeface="Trebuchet MS"/>
              <a:cs typeface="Trebuchet MS"/>
            </a:endParaRPr>
          </a:p>
          <a:p>
            <a:pPr marL="295841" indent="-283779">
              <a:lnSpc>
                <a:spcPts val="2753"/>
              </a:lnSpc>
              <a:buFont typeface="Arial MT"/>
              <a:buChar char="•"/>
              <a:tabLst>
                <a:tab pos="295841" algn="l"/>
                <a:tab pos="296475" algn="l"/>
              </a:tabLst>
            </a:pPr>
            <a:r>
              <a:rPr sz="2300" b="1" spc="4" dirty="0">
                <a:latin typeface="Trebuchet MS"/>
                <a:cs typeface="Trebuchet MS"/>
              </a:rPr>
              <a:t>Other</a:t>
            </a:r>
            <a:endParaRPr sz="2300">
              <a:latin typeface="Trebuchet MS"/>
              <a:cs typeface="Trebuchet MS"/>
            </a:endParaRPr>
          </a:p>
          <a:p>
            <a:pPr marL="528832" lvl="1" indent="-181568">
              <a:lnSpc>
                <a:spcPts val="2090"/>
              </a:lnSpc>
              <a:spcBef>
                <a:spcPts val="10"/>
              </a:spcBef>
              <a:buChar char="•"/>
              <a:tabLst>
                <a:tab pos="529466" algn="l"/>
              </a:tabLst>
            </a:pPr>
            <a:r>
              <a:rPr spc="-14" dirty="0">
                <a:latin typeface="Trebuchet MS"/>
                <a:cs typeface="Trebuchet MS"/>
              </a:rPr>
              <a:t>Post-myocardial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infarction</a:t>
            </a:r>
            <a:endParaRPr>
              <a:latin typeface="Trebuchet MS"/>
              <a:cs typeface="Trebuchet MS"/>
            </a:endParaRPr>
          </a:p>
          <a:p>
            <a:pPr marL="528832" lvl="1" indent="-181568">
              <a:lnSpc>
                <a:spcPts val="2080"/>
              </a:lnSpc>
              <a:buChar char="•"/>
              <a:tabLst>
                <a:tab pos="529466" algn="l"/>
              </a:tabLst>
            </a:pPr>
            <a:r>
              <a:rPr spc="-14" dirty="0">
                <a:latin typeface="Trebuchet MS"/>
                <a:cs typeface="Trebuchet MS"/>
              </a:rPr>
              <a:t>Uraemia</a:t>
            </a:r>
            <a:endParaRPr>
              <a:latin typeface="Trebuchet MS"/>
              <a:cs typeface="Trebuchet MS"/>
            </a:endParaRPr>
          </a:p>
          <a:p>
            <a:pPr marL="528832" lvl="1" indent="-181568">
              <a:lnSpc>
                <a:spcPts val="2090"/>
              </a:lnSpc>
              <a:buChar char="•"/>
              <a:tabLst>
                <a:tab pos="529466" algn="l"/>
              </a:tabLst>
            </a:pPr>
            <a:r>
              <a:rPr spc="-10" dirty="0">
                <a:latin typeface="Trebuchet MS"/>
                <a:cs typeface="Trebuchet MS"/>
              </a:rPr>
              <a:t>Malignancy</a:t>
            </a:r>
            <a:endParaRPr>
              <a:latin typeface="Trebuchet MS"/>
              <a:cs typeface="Trebuchet MS"/>
            </a:endParaRPr>
          </a:p>
          <a:p>
            <a:pPr marL="526292" lvl="1" indent="-179029">
              <a:lnSpc>
                <a:spcPts val="2095"/>
              </a:lnSpc>
              <a:buChar char="•"/>
              <a:tabLst>
                <a:tab pos="526927" algn="l"/>
              </a:tabLst>
            </a:pPr>
            <a:r>
              <a:rPr spc="-45" dirty="0">
                <a:latin typeface="Trebuchet MS"/>
                <a:cs typeface="Trebuchet MS"/>
              </a:rPr>
              <a:t>Trauma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11"/>
          </p:nvPr>
        </p:nvSpPr>
        <p:spPr>
          <a:xfrm>
            <a:off x="7333447" y="6731219"/>
            <a:ext cx="229235" cy="195758"/>
          </a:xfrm>
          <a:prstGeom prst="rect">
            <a:avLst/>
          </a:prstGeom>
        </p:spPr>
        <p:txBody>
          <a:bodyPr vert="horz" wrap="square" lIns="0" tIns="3808" rIns="0" bIns="0" rtlCol="0">
            <a:spAutoFit/>
          </a:bodyPr>
          <a:lstStyle/>
          <a:p>
            <a:pPr marL="38091">
              <a:spcBef>
                <a:spcPts val="30"/>
              </a:spcBef>
            </a:pPr>
            <a:fld id="{81D60167-4931-47E6-BA6A-407CBD079E47}" type="slidenum">
              <a:rPr dirty="0"/>
              <a:pPr marL="38091">
                <a:spcBef>
                  <a:spcPts val="30"/>
                </a:spcBef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112</TotalTime>
  <Words>1195</Words>
  <Application>Microsoft Office PowerPoint</Application>
  <PresentationFormat>Custom</PresentationFormat>
  <Paragraphs>170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Composite</vt:lpstr>
      <vt:lpstr>PowerPoint Presentation</vt:lpstr>
      <vt:lpstr>PowerPoint Presentation</vt:lpstr>
      <vt:lpstr>PowerPoint Presentation</vt:lpstr>
      <vt:lpstr>Etiology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features:</vt:lpstr>
      <vt:lpstr>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 7. Diagnosis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Pericarditis Seminar</dc:title>
  <dc:creator>Home</dc:creator>
  <cp:lastModifiedBy>nabatee</cp:lastModifiedBy>
  <cp:revision>6</cp:revision>
  <dcterms:created xsi:type="dcterms:W3CDTF">2022-10-22T08:05:08Z</dcterms:created>
  <dcterms:modified xsi:type="dcterms:W3CDTF">2022-10-22T09:55:40Z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2022-09-12T00:00:00Z</vt:filetime>
  </property>
  <property fmtid="{D5CDD505-2E9C-101B-9397-08002B2CF9AE}" pid="3" name="LastSaved">
    <vt:filetime>2022-10-22T00:00:00Z</vt:filetime>
  </property>
</Properties>
</file>