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omments/modernComment_100_DC02F6B6.xml" ContentType="application/vnd.ms-powerpoint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20"/>
  </p:notesMasterIdLst>
  <p:sldIdLst>
    <p:sldId id="256" r:id="rId5"/>
    <p:sldId id="257" r:id="rId6"/>
    <p:sldId id="258" r:id="rId7"/>
    <p:sldId id="270" r:id="rId8"/>
    <p:sldId id="259" r:id="rId9"/>
    <p:sldId id="260" r:id="rId10"/>
    <p:sldId id="262" r:id="rId11"/>
    <p:sldId id="263" r:id="rId12"/>
    <p:sldId id="261" r:id="rId13"/>
    <p:sldId id="264" r:id="rId14"/>
    <p:sldId id="265" r:id="rId15"/>
    <p:sldId id="266" r:id="rId16"/>
    <p:sldId id="267" r:id="rId17"/>
    <p:sldId id="268" r:id="rId18"/>
    <p:sldId id="271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EFACAD2-249E-9CD8-1AF5-6BB7F8127645}" name="علي محمد صالح الشطناوى" initials="عا" userId="S::120201503132@mutah.edu.jo::d69a4958-9562-4c9b-a25a-c1ca3a4d5df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CE7003-30A3-F4E8-8360-AFAD83EC3541}" v="2" dt="2021-12-19T07:41:20.3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83602" autoAdjust="0"/>
  </p:normalViewPr>
  <p:slideViewPr>
    <p:cSldViewPr snapToGrid="0">
      <p:cViewPr varScale="1">
        <p:scale>
          <a:sx n="60" d="100"/>
          <a:sy n="60" d="100"/>
        </p:scale>
        <p:origin x="-110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 /><Relationship Id="rId13" Type="http://schemas.openxmlformats.org/officeDocument/2006/relationships/slide" Target="slides/slide9.xml" /><Relationship Id="rId18" Type="http://schemas.openxmlformats.org/officeDocument/2006/relationships/slide" Target="slides/slide14.xml" /><Relationship Id="rId26" Type="http://schemas.microsoft.com/office/2015/10/relationships/revisionInfo" Target="revisionInfo.xml" /><Relationship Id="rId3" Type="http://schemas.openxmlformats.org/officeDocument/2006/relationships/customXml" Target="../customXml/item3.xml" /><Relationship Id="rId21" Type="http://schemas.openxmlformats.org/officeDocument/2006/relationships/presProps" Target="presProps.xml" /><Relationship Id="rId7" Type="http://schemas.openxmlformats.org/officeDocument/2006/relationships/slide" Target="slides/slide3.xml" /><Relationship Id="rId12" Type="http://schemas.openxmlformats.org/officeDocument/2006/relationships/slide" Target="slides/slide8.xml" /><Relationship Id="rId17" Type="http://schemas.openxmlformats.org/officeDocument/2006/relationships/slide" Target="slides/slide13.xml" /><Relationship Id="rId25" Type="http://schemas.microsoft.com/office/2016/11/relationships/changesInfo" Target="changesInfos/changesInfo1.xml" /><Relationship Id="rId2" Type="http://schemas.openxmlformats.org/officeDocument/2006/relationships/customXml" Target="../customXml/item2.xml" /><Relationship Id="rId16" Type="http://schemas.openxmlformats.org/officeDocument/2006/relationships/slide" Target="slides/slide12.xml" /><Relationship Id="rId20" Type="http://schemas.openxmlformats.org/officeDocument/2006/relationships/notesMaster" Target="notesMasters/notesMaster1.xml" /><Relationship Id="rId1" Type="http://schemas.openxmlformats.org/officeDocument/2006/relationships/customXml" Target="../customXml/item1.xml" /><Relationship Id="rId6" Type="http://schemas.openxmlformats.org/officeDocument/2006/relationships/slide" Target="slides/slide2.xml" /><Relationship Id="rId11" Type="http://schemas.openxmlformats.org/officeDocument/2006/relationships/slide" Target="slides/slide7.xml" /><Relationship Id="rId24" Type="http://schemas.openxmlformats.org/officeDocument/2006/relationships/tableStyles" Target="tableStyles.xml" /><Relationship Id="rId5" Type="http://schemas.openxmlformats.org/officeDocument/2006/relationships/slide" Target="slides/slide1.xml" /><Relationship Id="rId15" Type="http://schemas.openxmlformats.org/officeDocument/2006/relationships/slide" Target="slides/slide11.xml" /><Relationship Id="rId23" Type="http://schemas.openxmlformats.org/officeDocument/2006/relationships/theme" Target="theme/theme1.xml" /><Relationship Id="rId10" Type="http://schemas.openxmlformats.org/officeDocument/2006/relationships/slide" Target="slides/slide6.xml" /><Relationship Id="rId19" Type="http://schemas.openxmlformats.org/officeDocument/2006/relationships/slide" Target="slides/slide15.xml" /><Relationship Id="rId4" Type="http://schemas.openxmlformats.org/officeDocument/2006/relationships/slideMaster" Target="slideMasters/slideMaster1.xml" /><Relationship Id="rId9" Type="http://schemas.openxmlformats.org/officeDocument/2006/relationships/slide" Target="slides/slide5.xml" /><Relationship Id="rId14" Type="http://schemas.openxmlformats.org/officeDocument/2006/relationships/slide" Target="slides/slide10.xml" /><Relationship Id="rId22" Type="http://schemas.openxmlformats.org/officeDocument/2006/relationships/viewProps" Target="viewProps.xml" /><Relationship Id="rId27" Type="http://schemas.microsoft.com/office/2018/10/relationships/authors" Target="authors.xml" 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علي محمد صالح الشطناوى" userId="S::120201503132@mutah.edu.jo::d69a4958-9562-4c9b-a25a-c1ca3a4d5df5" providerId="AD" clId="Web-{82CE7003-30A3-F4E8-8360-AFAD83EC3541}"/>
    <pc:docChg chg="mod">
      <pc:chgData name="علي محمد صالح الشطناوى" userId="S::120201503132@mutah.edu.jo::d69a4958-9562-4c9b-a25a-c1ca3a4d5df5" providerId="AD" clId="Web-{82CE7003-30A3-F4E8-8360-AFAD83EC3541}" dt="2021-12-19T07:41:20.318" v="1"/>
      <pc:docMkLst>
        <pc:docMk/>
      </pc:docMkLst>
      <pc:sldChg chg="addCm">
        <pc:chgData name="علي محمد صالح الشطناوى" userId="S::120201503132@mutah.edu.jo::d69a4958-9562-4c9b-a25a-c1ca3a4d5df5" providerId="AD" clId="Web-{82CE7003-30A3-F4E8-8360-AFAD83EC3541}" dt="2021-12-19T07:41:20.318" v="1"/>
        <pc:sldMkLst>
          <pc:docMk/>
          <pc:sldMk cId="3691181750" sldId="256"/>
        </pc:sldMkLst>
      </pc:sldChg>
    </pc:docChg>
  </pc:docChgLst>
  <pc:docChgLst>
    <pc:chgData name="علي محمد صالح الشطناوى" userId="d69a4958-9562-4c9b-a25a-c1ca3a4d5df5" providerId="ADAL" clId="{22611775-48A0-C046-AB07-DF6AD49E3941}"/>
    <pc:docChg chg="custSel modSld">
      <pc:chgData name="علي محمد صالح الشطناوى" userId="d69a4958-9562-4c9b-a25a-c1ca3a4d5df5" providerId="ADAL" clId="{22611775-48A0-C046-AB07-DF6AD49E3941}" dt="2021-12-19T09:39:26.679" v="22" actId="22"/>
      <pc:docMkLst>
        <pc:docMk/>
      </pc:docMkLst>
      <pc:sldChg chg="addSp delSp modSp">
        <pc:chgData name="علي محمد صالح الشطناوى" userId="d69a4958-9562-4c9b-a25a-c1ca3a4d5df5" providerId="ADAL" clId="{22611775-48A0-C046-AB07-DF6AD49E3941}" dt="2021-12-19T09:39:26.679" v="22" actId="22"/>
        <pc:sldMkLst>
          <pc:docMk/>
          <pc:sldMk cId="1092971014" sldId="257"/>
        </pc:sldMkLst>
        <pc:spChg chg="mod">
          <ac:chgData name="علي محمد صالح الشطناوى" userId="d69a4958-9562-4c9b-a25a-c1ca3a4d5df5" providerId="ADAL" clId="{22611775-48A0-C046-AB07-DF6AD49E3941}" dt="2021-12-19T09:39:26.679" v="22" actId="22"/>
          <ac:spMkLst>
            <pc:docMk/>
            <pc:sldMk cId="1092971014" sldId="257"/>
            <ac:spMk id="3" creationId="{00000000-0000-0000-0000-000000000000}"/>
          </ac:spMkLst>
        </pc:spChg>
        <pc:spChg chg="add mod">
          <ac:chgData name="علي محمد صالح الشطناوى" userId="d69a4958-9562-4c9b-a25a-c1ca3a4d5df5" providerId="ADAL" clId="{22611775-48A0-C046-AB07-DF6AD49E3941}" dt="2021-12-19T09:38:29.118" v="15" actId="1076"/>
          <ac:spMkLst>
            <pc:docMk/>
            <pc:sldMk cId="1092971014" sldId="257"/>
            <ac:spMk id="6" creationId="{01C1C73E-4CF1-FE4D-85B9-FF89D585B1AA}"/>
          </ac:spMkLst>
        </pc:spChg>
        <pc:spChg chg="add del mod">
          <ac:chgData name="علي محمد صالح الشطناوى" userId="d69a4958-9562-4c9b-a25a-c1ca3a4d5df5" providerId="ADAL" clId="{22611775-48A0-C046-AB07-DF6AD49E3941}" dt="2021-12-19T09:38:13.245" v="12" actId="478"/>
          <ac:spMkLst>
            <pc:docMk/>
            <pc:sldMk cId="1092971014" sldId="257"/>
            <ac:spMk id="8" creationId="{08C09DAB-8EA3-904A-B3CE-78DA8034AA7D}"/>
          </ac:spMkLst>
        </pc:spChg>
        <pc:graphicFrameChg chg="add del mod">
          <ac:chgData name="علي محمد صالح الشطناوى" userId="d69a4958-9562-4c9b-a25a-c1ca3a4d5df5" providerId="ADAL" clId="{22611775-48A0-C046-AB07-DF6AD49E3941}" dt="2021-12-19T09:37:56.453" v="7" actId="478"/>
          <ac:graphicFrameMkLst>
            <pc:docMk/>
            <pc:sldMk cId="1092971014" sldId="257"/>
            <ac:graphicFrameMk id="4" creationId="{3B9494ED-6CA6-654B-BB4A-D55F5A5DE84E}"/>
          </ac:graphicFrameMkLst>
        </pc:graphicFrameChg>
        <pc:graphicFrameChg chg="add del mod">
          <ac:chgData name="علي محمد صالح الشطناوى" userId="d69a4958-9562-4c9b-a25a-c1ca3a4d5df5" providerId="ADAL" clId="{22611775-48A0-C046-AB07-DF6AD49E3941}" dt="2021-12-19T09:37:53.023" v="6" actId="478"/>
          <ac:graphicFrameMkLst>
            <pc:docMk/>
            <pc:sldMk cId="1092971014" sldId="257"/>
            <ac:graphicFrameMk id="7" creationId="{5BA8C04F-A916-014C-944B-951BF5D73776}"/>
          </ac:graphicFrameMkLst>
        </pc:graphicFrameChg>
      </pc:sldChg>
    </pc:docChg>
  </pc:docChgLst>
</pc:chgInfo>
</file>

<file path=ppt/comments/modernComment_100_DC02F6B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78582ACE-5C36-4675-B025-F3D3BA786BE3}" authorId="{4EFACAD2-249E-9CD8-1AF5-6BB7F8127645}" created="2021-12-19T07:41:20.318">
    <pc:sldMkLst xmlns:pc="http://schemas.microsoft.com/office/powerpoint/2013/main/command">
      <pc:docMk/>
      <pc:sldMk cId="3691181750" sldId="256"/>
    </pc:sldMkLst>
    <p188:txBody>
      <a:bodyPr/>
      <a:lstStyle/>
      <a:p>
        <a:r>
          <a:rPr lang="en-US"/>
          <a:t>بسم الله الرحمن الرحيم 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0467EF-9CEA-4C1E-99DE-F59781D3CFE3}" type="datetimeFigureOut">
              <a:rPr lang="en-US" smtClean="0"/>
              <a:pPr/>
              <a:t>12/19/2021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842ACF-103D-44FA-ACAD-D628719631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385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42ACF-103D-44FA-ACAD-D628719631F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342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42ACF-103D-44FA-ACAD-D628719631F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42ACF-103D-44FA-ACAD-D628719631F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6105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PAMP, </a:t>
            </a:r>
            <a:r>
              <a:rPr lang="en-US" dirty="0" err="1"/>
              <a:t>pathogenassociated</a:t>
            </a:r>
            <a:r>
              <a:rPr lang="en-US" dirty="0"/>
              <a:t> molecular pattern.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42ACF-103D-44FA-ACAD-D628719631F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42ACF-103D-44FA-ACAD-D628719631F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1152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42ACF-103D-44FA-ACAD-D628719631F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7513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Gluconeogenesis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a metabolic pathway that results in the generation of glucose from certain non-carbohydrate carbon substrates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42ACF-103D-44FA-ACAD-D628719631F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pPr/>
              <a:t>12/19/2021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pPr/>
              <a:t>12/19/2021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pPr/>
              <a:t>12/19/2021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pPr/>
              <a:t>12/19/2021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pPr/>
              <a:t>12/19/2021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pPr/>
              <a:t>12/19/2021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pPr/>
              <a:t>12/19/2021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pPr/>
              <a:t>12/19/2021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pPr/>
              <a:t>12/19/2021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pPr/>
              <a:t>12/19/2021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pPr/>
              <a:t>12/19/2021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pPr/>
              <a:t>12/19/2021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pPr/>
              <a:t>12/19/2021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pPr/>
              <a:t>12/19/2021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pPr/>
              <a:t>12/19/2021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pPr/>
              <a:t>12/19/2021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1.jpe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pPr/>
              <a:t>12/19/2021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00_DC02F6B6.xml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3065" y="964616"/>
            <a:ext cx="8825658" cy="2677648"/>
          </a:xfrm>
        </p:spPr>
        <p:txBody>
          <a:bodyPr/>
          <a:lstStyle/>
          <a:p>
            <a:pPr algn="ctr"/>
            <a:r>
              <a:rPr lang="en-US" dirty="0"/>
              <a:t>SHOCK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en-US" sz="2000" dirty="0"/>
              <a:t>Eman Kreishan, M.D.</a:t>
            </a:r>
          </a:p>
          <a:p>
            <a:pPr algn="r"/>
            <a:r>
              <a:rPr lang="en-US" sz="2000" dirty="0"/>
              <a:t>15-12-2021.</a:t>
            </a:r>
          </a:p>
        </p:txBody>
      </p:sp>
    </p:spTree>
    <p:extLst>
      <p:ext uri="{BB962C8B-B14F-4D97-AF65-F5344CB8AC3E}">
        <p14:creationId xmlns:p14="http://schemas.microsoft.com/office/powerpoint/2010/main" val="369118175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10574591" cy="706964"/>
          </a:xfrm>
        </p:spPr>
        <p:txBody>
          <a:bodyPr/>
          <a:lstStyle/>
          <a:p>
            <a:r>
              <a:rPr lang="en-US" sz="2800" dirty="0"/>
              <a:t>The </a:t>
            </a:r>
            <a:r>
              <a:rPr lang="en-US" sz="2800" dirty="0" err="1"/>
              <a:t>hyperinflammatory</a:t>
            </a:r>
            <a:r>
              <a:rPr lang="en-US" sz="2800" dirty="0"/>
              <a:t> state, triggers </a:t>
            </a:r>
            <a:r>
              <a:rPr lang="en-US" sz="2800" dirty="0" err="1"/>
              <a:t>counterregulatory</a:t>
            </a:r>
            <a:r>
              <a:rPr lang="en-US" sz="2800" dirty="0"/>
              <a:t> immunosuppressive mechanisms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270234"/>
            <a:ext cx="8982274" cy="3749566"/>
          </a:xfrm>
        </p:spPr>
        <p:txBody>
          <a:bodyPr/>
          <a:lstStyle/>
          <a:p>
            <a:pPr>
              <a:buNone/>
            </a:pPr>
            <a:endParaRPr lang="en-US" dirty="0"/>
          </a:p>
          <a:p>
            <a:r>
              <a:rPr lang="en-US" dirty="0"/>
              <a:t>As a result, septic patients may range between </a:t>
            </a:r>
            <a:r>
              <a:rPr lang="en-US" dirty="0" err="1"/>
              <a:t>hyperinflammatory</a:t>
            </a:r>
            <a:r>
              <a:rPr lang="en-US" dirty="0"/>
              <a:t> and immunosuppressed states during their clinical course.</a:t>
            </a:r>
          </a:p>
          <a:p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mechanisms for the immune suppression include: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shift from </a:t>
            </a:r>
            <a:r>
              <a:rPr lang="en-US" dirty="0" err="1"/>
              <a:t>proinflammatory</a:t>
            </a:r>
            <a:r>
              <a:rPr lang="en-US" dirty="0"/>
              <a:t> (TH1) to anti-inflammatory (TH2).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production of anti-inflammatory mediators (e.g., soluble TNF receptor, IL-1 receptor antagonist, and IL-10).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lymphocyte apoptosis</a:t>
            </a:r>
          </a:p>
        </p:txBody>
      </p:sp>
    </p:spTree>
    <p:extLst>
      <p:ext uri="{BB962C8B-B14F-4D97-AF65-F5344CB8AC3E}">
        <p14:creationId xmlns:p14="http://schemas.microsoft.com/office/powerpoint/2010/main" val="3105107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2868" y="2301765"/>
            <a:ext cx="9569669" cy="3720662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2. • Endothelial activation and injury: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Cytokines loosen endothelial cell tight junctions, making vessels leaky and resulting in the accumulation of protein-rich edema fluid throughout the body.</a:t>
            </a:r>
          </a:p>
          <a:p>
            <a:pPr>
              <a:buFont typeface="Arial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Activated endothelium also upregulates production of nitric oxide (NO) ,C3a, C5a, and PAF, which may contribute to vascular smooth muscle relaxation and systemic hypotension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3. Induction of a procoagulant state:</a:t>
            </a:r>
          </a:p>
        </p:txBody>
      </p:sp>
    </p:spTree>
    <p:extLst>
      <p:ext uri="{BB962C8B-B14F-4D97-AF65-F5344CB8AC3E}">
        <p14:creationId xmlns:p14="http://schemas.microsoft.com/office/powerpoint/2010/main" val="36132167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4. Metabolic abnormalities:</a:t>
            </a:r>
          </a:p>
          <a:p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Septic patients exhibit insulin resistance and hyperglycemia.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TNF and IL-1, glucagon, growth hormone, glucocorticoids, and </a:t>
            </a:r>
            <a:r>
              <a:rPr lang="en-US" dirty="0" err="1"/>
              <a:t>catecholamines</a:t>
            </a:r>
            <a:r>
              <a:rPr lang="en-US" dirty="0"/>
              <a:t> all drive gluconeogenesis.*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r>
              <a:rPr lang="en-US" dirty="0"/>
              <a:t>5.Organ dysfunction:</a:t>
            </a:r>
          </a:p>
          <a:p>
            <a:r>
              <a:rPr lang="en-US" dirty="0"/>
              <a:t> Systemic hypotension, interstitial edema, and small vessel thrombosis all decrease the delivery of oxygen and nutrients to the tissues.</a:t>
            </a:r>
          </a:p>
        </p:txBody>
      </p:sp>
    </p:spTree>
    <p:extLst>
      <p:ext uri="{BB962C8B-B14F-4D97-AF65-F5344CB8AC3E}">
        <p14:creationId xmlns:p14="http://schemas.microsoft.com/office/powerpoint/2010/main" val="28817734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Stages of Shock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1338" y="2333297"/>
            <a:ext cx="9585434" cy="4524703"/>
          </a:xfrm>
        </p:spPr>
        <p:txBody>
          <a:bodyPr>
            <a:normAutofit/>
          </a:bodyPr>
          <a:lstStyle/>
          <a:p>
            <a:r>
              <a:rPr lang="en-US" dirty="0"/>
              <a:t>1.An initial </a:t>
            </a:r>
            <a:r>
              <a:rPr lang="en-US" dirty="0" err="1"/>
              <a:t>nonprogressive</a:t>
            </a:r>
            <a:r>
              <a:rPr lang="en-US" dirty="0"/>
              <a:t> stage: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during which reflex compensatory mechanisms are activated and vital organ perfusion is maintained.</a:t>
            </a:r>
          </a:p>
          <a:p>
            <a:endParaRPr lang="en-US" dirty="0"/>
          </a:p>
          <a:p>
            <a:r>
              <a:rPr lang="en-US" dirty="0"/>
              <a:t>2. A progressive stage :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characterized by tissue </a:t>
            </a:r>
            <a:r>
              <a:rPr lang="en-US" dirty="0" err="1"/>
              <a:t>hypoperfusion</a:t>
            </a:r>
            <a:r>
              <a:rPr lang="en-US" dirty="0"/>
              <a:t> and onset of worsening circulatory and metabolic derangement, including acidosis.</a:t>
            </a:r>
          </a:p>
          <a:p>
            <a:endParaRPr lang="en-US" dirty="0"/>
          </a:p>
          <a:p>
            <a:r>
              <a:rPr lang="en-US" dirty="0"/>
              <a:t>3. An irreversible stage :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in which cellular and tissue injury is so severe that even if the hemodynamic defects are corrected, survival is not possible.</a:t>
            </a:r>
          </a:p>
        </p:txBody>
      </p:sp>
    </p:spTree>
    <p:extLst>
      <p:ext uri="{BB962C8B-B14F-4D97-AF65-F5344CB8AC3E}">
        <p14:creationId xmlns:p14="http://schemas.microsoft.com/office/powerpoint/2010/main" val="36312613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/>
              <a:t>The cellular and tissue effects of shock are:</a:t>
            </a:r>
          </a:p>
          <a:p>
            <a:pPr algn="ctr">
              <a:buFont typeface="Arial" pitchFamily="34" charset="0"/>
              <a:buChar char="•"/>
            </a:pPr>
            <a:r>
              <a:rPr lang="en-US" sz="2800" dirty="0"/>
              <a:t> those of hypoxic injury and are caused by a combination of </a:t>
            </a:r>
            <a:r>
              <a:rPr lang="en-US" sz="2800" dirty="0" err="1"/>
              <a:t>hypoperfusion</a:t>
            </a:r>
            <a:r>
              <a:rPr lang="en-US" sz="2800" dirty="0"/>
              <a:t> and microvascular thrombosis. </a:t>
            </a:r>
          </a:p>
        </p:txBody>
      </p:sp>
    </p:spTree>
    <p:extLst>
      <p:ext uri="{BB962C8B-B14F-4D97-AF65-F5344CB8AC3E}">
        <p14:creationId xmlns:p14="http://schemas.microsoft.com/office/powerpoint/2010/main" val="3107559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499"/>
            <a:ext cx="10338108" cy="3954955"/>
          </a:xfrm>
        </p:spPr>
        <p:txBody>
          <a:bodyPr/>
          <a:lstStyle/>
          <a:p>
            <a:r>
              <a:rPr lang="en-US" dirty="0"/>
              <a:t>The primary threat to life is the underlying initiating event.</a:t>
            </a:r>
          </a:p>
          <a:p>
            <a:r>
              <a:rPr lang="en-US" dirty="0"/>
              <a:t>Hypotension.</a:t>
            </a:r>
          </a:p>
          <a:p>
            <a:r>
              <a:rPr lang="en-US" dirty="0"/>
              <a:t>a weak rapid pulse.</a:t>
            </a:r>
          </a:p>
          <a:p>
            <a:r>
              <a:rPr lang="en-US" dirty="0" err="1"/>
              <a:t>tachypnea</a:t>
            </a:r>
            <a:r>
              <a:rPr lang="en-US" dirty="0"/>
              <a:t>,</a:t>
            </a:r>
          </a:p>
          <a:p>
            <a:endParaRPr lang="en-US" dirty="0"/>
          </a:p>
          <a:p>
            <a:r>
              <a:rPr lang="en-US" dirty="0"/>
              <a:t>If patients survive the initial period, worsening renal function can provoke a phase dominated by :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progressive </a:t>
            </a:r>
            <a:r>
              <a:rPr lang="en-US" dirty="0" err="1"/>
              <a:t>oliguria</a:t>
            </a:r>
            <a:r>
              <a:rPr lang="en-US" dirty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Acidosis.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electrolyte imbalances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6425" y="3537324"/>
            <a:ext cx="8825659" cy="3416300"/>
          </a:xfrm>
        </p:spPr>
        <p:txBody>
          <a:bodyPr>
            <a:normAutofit/>
          </a:bodyPr>
          <a:lstStyle/>
          <a:p>
            <a:r>
              <a:rPr lang="en-US" sz="2400"/>
              <a:t>Latency associated nuclear antigen</a:t>
            </a:r>
            <a:endParaRPr lang="en-US" sz="2400" dirty="0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01C1C73E-4CF1-FE4D-85B9-FF89D585B1AA}"/>
              </a:ext>
            </a:extLst>
          </p:cNvPr>
          <p:cNvSpPr txBox="1"/>
          <p:nvPr/>
        </p:nvSpPr>
        <p:spPr>
          <a:xfrm flipV="1">
            <a:off x="1349607" y="2742640"/>
            <a:ext cx="5438179" cy="24180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 rtl="1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ar-JO" sz="1800" b="0" i="0" u="none" strike="noStrike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971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Major Types of Shock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Cardiogenic shock :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results from low cardiac output as a result of myocardial pump failure.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r>
              <a:rPr lang="en-US" dirty="0"/>
              <a:t> It may be caused by:</a:t>
            </a:r>
          </a:p>
          <a:p>
            <a:r>
              <a:rPr lang="en-US" dirty="0"/>
              <a:t> myocardial damage (infarction).</a:t>
            </a:r>
          </a:p>
          <a:p>
            <a:r>
              <a:rPr lang="en-US" dirty="0"/>
              <a:t> ventricular arrhythmias.</a:t>
            </a:r>
          </a:p>
          <a:p>
            <a:r>
              <a:rPr lang="en-US" dirty="0"/>
              <a:t> extrinsic compression (cardiac tamponade).</a:t>
            </a:r>
          </a:p>
          <a:p>
            <a:r>
              <a:rPr lang="en-US" dirty="0"/>
              <a:t> outflow obstruction (e.g., pulmonary embolism).</a:t>
            </a:r>
          </a:p>
        </p:txBody>
      </p:sp>
    </p:spTree>
    <p:extLst>
      <p:ext uri="{BB962C8B-B14F-4D97-AF65-F5344CB8AC3E}">
        <p14:creationId xmlns:p14="http://schemas.microsoft.com/office/powerpoint/2010/main" val="1403958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81049" y="5761223"/>
            <a:ext cx="78354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cardiac </a:t>
            </a:r>
            <a:r>
              <a:rPr lang="en-US" dirty="0" err="1"/>
              <a:t>tamponade</a:t>
            </a:r>
            <a:r>
              <a:rPr lang="en-US" dirty="0"/>
              <a:t>: fluid or blood builds up between the heart and the  pericardium.</a:t>
            </a:r>
          </a:p>
        </p:txBody>
      </p:sp>
      <p:pic>
        <p:nvPicPr>
          <p:cNvPr id="1026" name="Picture 2" descr="Cardiac tamponade: Definition, causes, symptoms, and treatme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09610" y="472966"/>
            <a:ext cx="5336021" cy="49188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2024" y="2370859"/>
            <a:ext cx="9970435" cy="393581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2. Hypovolemic shock: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results from low cardiac output due to loss of blood or plasma volume (e.g., resulting from hemorrhage or fluid loss from severe burns).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3.</a:t>
            </a:r>
            <a:r>
              <a:rPr lang="en-US" dirty="0"/>
              <a:t> </a:t>
            </a:r>
            <a:r>
              <a:rPr lang="en-US" dirty="0" err="1"/>
              <a:t>Neurogenic</a:t>
            </a:r>
            <a:r>
              <a:rPr lang="en-US" dirty="0"/>
              <a:t> shock: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result from a loss of vascular tone.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4.</a:t>
            </a:r>
            <a:r>
              <a:rPr lang="en-US" dirty="0"/>
              <a:t> Anaphylactic shock: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results from systemic vasodilation and increased vascular permeability that is triggered by an immunoglobulin E–mediated hypersensitivity reaction.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600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 Septic shock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326" y="3441700"/>
            <a:ext cx="8825659" cy="3416300"/>
          </a:xfrm>
        </p:spPr>
        <p:txBody>
          <a:bodyPr/>
          <a:lstStyle/>
          <a:p>
            <a:r>
              <a:rPr lang="en-US" dirty="0"/>
              <a:t>Caused by  massive outpouring of inflammatory mediators from innate and adaptive immune cells that produce: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arterial vasodilation.         </a:t>
            </a:r>
          </a:p>
          <a:p>
            <a:r>
              <a:rPr lang="en-US" dirty="0"/>
              <a:t> vascular leakage.</a:t>
            </a:r>
          </a:p>
          <a:p>
            <a:r>
              <a:rPr lang="en-US" dirty="0"/>
              <a:t>venous blood pooling.</a:t>
            </a:r>
          </a:p>
        </p:txBody>
      </p:sp>
      <p:sp>
        <p:nvSpPr>
          <p:cNvPr id="4" name="Right Brace 3"/>
          <p:cNvSpPr/>
          <p:nvPr/>
        </p:nvSpPr>
        <p:spPr>
          <a:xfrm>
            <a:off x="4200525" y="4873296"/>
            <a:ext cx="1171575" cy="96202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372100" y="4981247"/>
            <a:ext cx="164019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LEAD TO</a:t>
            </a:r>
          </a:p>
        </p:txBody>
      </p:sp>
      <p:sp>
        <p:nvSpPr>
          <p:cNvPr id="6" name="Rectangle 5"/>
          <p:cNvSpPr/>
          <p:nvPr/>
        </p:nvSpPr>
        <p:spPr>
          <a:xfrm>
            <a:off x="7169485" y="4665239"/>
            <a:ext cx="318377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tissue </a:t>
            </a:r>
            <a:r>
              <a:rPr lang="en-US" dirty="0" err="1"/>
              <a:t>hypoperfusion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 cellular hypoxia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 metabolic derangements </a:t>
            </a:r>
          </a:p>
        </p:txBody>
      </p:sp>
      <p:sp>
        <p:nvSpPr>
          <p:cNvPr id="7" name="Rectangle 6"/>
          <p:cNvSpPr/>
          <p:nvPr/>
        </p:nvSpPr>
        <p:spPr>
          <a:xfrm>
            <a:off x="1218407" y="1969028"/>
            <a:ext cx="857025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life-threatening organ dysfunction due to </a:t>
            </a:r>
            <a:r>
              <a:rPr lang="en-US" dirty="0" err="1"/>
              <a:t>dysregulated</a:t>
            </a:r>
            <a:r>
              <a:rPr lang="en-US" dirty="0"/>
              <a:t> host response to infection, and organ dysfunction.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758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7817" t="20253" r="29272" b="56962"/>
          <a:stretch/>
        </p:blipFill>
        <p:spPr>
          <a:xfrm>
            <a:off x="331076" y="1546019"/>
            <a:ext cx="11609421" cy="3467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189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6677" t="31561" r="26709" b="17975"/>
          <a:stretch/>
        </p:blipFill>
        <p:spPr>
          <a:xfrm>
            <a:off x="1250066" y="428262"/>
            <a:ext cx="8958805" cy="5455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484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Pathogenesis of Septic Shock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1. Inflammatory and counterinflammatory responses: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microbial cell wall constituents engage receptors , </a:t>
            </a:r>
            <a:r>
              <a:rPr lang="en-US" dirty="0" err="1"/>
              <a:t>e.g</a:t>
            </a:r>
            <a:r>
              <a:rPr lang="en-US" dirty="0"/>
              <a:t>: (TLRs).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innate immune cells produce numerous cytokines, including TNF, IL-1, IFN-</a:t>
            </a:r>
            <a:r>
              <a:rPr lang="el-GR" dirty="0"/>
              <a:t>γ</a:t>
            </a:r>
            <a:r>
              <a:rPr lang="en-US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complement cascade is also activated by microbial components resulting in the production of </a:t>
            </a:r>
            <a:r>
              <a:rPr lang="en-US" dirty="0" err="1"/>
              <a:t>anaphylotoxins</a:t>
            </a:r>
            <a:r>
              <a:rPr lang="en-US" dirty="0"/>
              <a:t> (C3a, C5a).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microbial components can activate coagulation directly through factor XII and indirectly through altered endothelial function.</a:t>
            </a:r>
          </a:p>
        </p:txBody>
      </p:sp>
    </p:spTree>
    <p:extLst>
      <p:ext uri="{BB962C8B-B14F-4D97-AF65-F5344CB8AC3E}">
        <p14:creationId xmlns:p14="http://schemas.microsoft.com/office/powerpoint/2010/main" val="6952550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مستند" ma:contentTypeID="0x01010028124A2AB109B04D9394872AA5C4638C" ma:contentTypeVersion="10" ma:contentTypeDescription="إنشاء مستند جديد." ma:contentTypeScope="" ma:versionID="e4fb4acc261fc67c738c495fa6a185dc">
  <xsd:schema xmlns:xsd="http://www.w3.org/2001/XMLSchema" xmlns:xs="http://www.w3.org/2001/XMLSchema" xmlns:p="http://schemas.microsoft.com/office/2006/metadata/properties" xmlns:ns2="513c409d-95b3-4324-b1e7-64465f9ef705" xmlns:ns3="4e5e1d9c-8200-4f72-9ecf-f64799bd78a7" targetNamespace="http://schemas.microsoft.com/office/2006/metadata/properties" ma:root="true" ma:fieldsID="54a05ab7966c8a2e8686b24c672c9821" ns2:_="" ns3:_="">
    <xsd:import namespace="513c409d-95b3-4324-b1e7-64465f9ef705"/>
    <xsd:import namespace="4e5e1d9c-8200-4f72-9ecf-f64799bd78a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3c409d-95b3-4324-b1e7-64465f9ef7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5e1d9c-8200-4f72-9ecf-f64799bd78a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تمت مشاركته مع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مشتركة مع تفاصيل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نوع المحتوى"/>
        <xsd:element ref="dc:title" minOccurs="0" maxOccurs="1" ma:index="4" ma:displayName="العنوان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E872AF3-D250-4849-A9B1-CFCC9E514DC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9B225EE-D27D-4388-A070-2E277124B3DB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513c409d-95b3-4324-b1e7-64465f9ef705"/>
    <ds:schemaRef ds:uri="4e5e1d9c-8200-4f72-9ecf-f64799bd78a7"/>
  </ds:schemaRefs>
</ds:datastoreItem>
</file>

<file path=customXml/itemProps3.xml><?xml version="1.0" encoding="utf-8"?>
<ds:datastoreItem xmlns:ds="http://schemas.openxmlformats.org/officeDocument/2006/customXml" ds:itemID="{2DC0DDBD-6FD2-478A-BEDE-01834F60ACCC}">
  <ds:schemaRefs>
    <ds:schemaRef ds:uri="http://schemas.microsoft.com/office/2006/metadata/properties"/>
    <ds:schemaRef ds:uri="http://www.w3.org/2000/xmln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145</TotalTime>
  <Words>670</Words>
  <Application>Microsoft Office PowerPoint</Application>
  <PresentationFormat>شاشة عريضة</PresentationFormat>
  <Paragraphs>97</Paragraphs>
  <Slides>15</Slides>
  <Notes>7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16" baseType="lpstr">
      <vt:lpstr>Ion Boardroom</vt:lpstr>
      <vt:lpstr>SHOCK</vt:lpstr>
      <vt:lpstr>SHOCK</vt:lpstr>
      <vt:lpstr>Three Major Types of Shock</vt:lpstr>
      <vt:lpstr>عرض تقديمي في PowerPoint</vt:lpstr>
      <vt:lpstr>عرض تقديمي في PowerPoint</vt:lpstr>
      <vt:lpstr>5. Septic shock</vt:lpstr>
      <vt:lpstr>عرض تقديمي في PowerPoint</vt:lpstr>
      <vt:lpstr>عرض تقديمي في PowerPoint</vt:lpstr>
      <vt:lpstr>Pathogenesis of Septic Shock</vt:lpstr>
      <vt:lpstr>The hyperinflammatory state, triggers counterregulatory immunosuppressive mechanisms</vt:lpstr>
      <vt:lpstr>عرض تقديمي في PowerPoint</vt:lpstr>
      <vt:lpstr>عرض تقديمي في PowerPoint</vt:lpstr>
      <vt:lpstr>Stages of Shock</vt:lpstr>
      <vt:lpstr>عرض تقديمي في PowerPoint</vt:lpstr>
      <vt:lpstr>Clinical Features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SHOCK</dc:title>
  <dc:creator>Windows User</dc:creator>
  <cp:lastModifiedBy>aliuniversity442@gmail.com</cp:lastModifiedBy>
  <cp:revision>15</cp:revision>
  <dcterms:created xsi:type="dcterms:W3CDTF">2021-12-13T08:15:51Z</dcterms:created>
  <dcterms:modified xsi:type="dcterms:W3CDTF">2021-12-19T09:39:35Z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0x01010028124A2AB109B04D9394872AA5C4638C</vt:lpwstr>
  </property>
</Properties>
</file>