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4" r:id="rId3"/>
    <p:sldId id="276" r:id="rId4"/>
    <p:sldId id="266" r:id="rId5"/>
    <p:sldId id="269" r:id="rId6"/>
    <p:sldId id="270" r:id="rId7"/>
    <p:sldId id="267" r:id="rId8"/>
    <p:sldId id="268" r:id="rId9"/>
    <p:sldId id="271" r:id="rId10"/>
    <p:sldId id="272" r:id="rId11"/>
    <p:sldId id="257" r:id="rId12"/>
    <p:sldId id="265" r:id="rId13"/>
    <p:sldId id="273" r:id="rId14"/>
    <p:sldId id="274" r:id="rId15"/>
    <p:sldId id="258" r:id="rId16"/>
    <p:sldId id="259" r:id="rId17"/>
    <p:sldId id="260" r:id="rId18"/>
    <p:sldId id="261" r:id="rId19"/>
    <p:sldId id="262" r:id="rId20"/>
    <p:sldId id="263" r:id="rId21"/>
    <p:sldId id="275" r:id="rId22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C7"/>
    <a:srgbClr val="FEC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17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8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9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05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1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9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0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46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2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8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5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7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5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1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A84F55-FFCA-CD89-A0F5-A59F011E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4869" y="750843"/>
            <a:ext cx="10983018" cy="2766528"/>
          </a:xfrm>
        </p:spPr>
        <p:txBody>
          <a:bodyPr anchor="ctr"/>
          <a:lstStyle/>
          <a:p>
            <a:pPr algn="ctr" rtl="0"/>
            <a:r>
              <a:rPr lang="ar-JO" dirty="0"/>
              <a:t>Irritable Bowel Syndrome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50415CE-8F27-92D1-5866-D5631154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45749" y="3524350"/>
            <a:ext cx="3675323" cy="1205712"/>
          </a:xfrm>
        </p:spPr>
        <p:txBody>
          <a:bodyPr anchor="ctr"/>
          <a:lstStyle/>
          <a:p>
            <a:pPr algn="ctr" rtl="0"/>
            <a:r>
              <a:rPr lang="ar-JO" dirty="0"/>
              <a:t>Aman Abu Sakout</a:t>
            </a:r>
          </a:p>
          <a:p>
            <a:pPr algn="ctr" rtl="0"/>
            <a:r>
              <a:rPr lang="ar-JO" dirty="0"/>
              <a:t>Tasneem Al-zaghal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AED64C0-A124-75A6-BCEF-2AEC4B0A8189}"/>
              </a:ext>
            </a:extLst>
          </p:cNvPr>
          <p:cNvSpPr txBox="1"/>
          <p:nvPr/>
        </p:nvSpPr>
        <p:spPr>
          <a:xfrm rot="21430505">
            <a:off x="7531767" y="3494069"/>
            <a:ext cx="3376865" cy="617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cap="all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indent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cap="all" baseline="0">
                <a:effectLst/>
              </a:defRPr>
            </a:lvl2pPr>
            <a:lvl3pPr indent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cap="all" baseline="0">
                <a:effectLst/>
              </a:defRPr>
            </a:lvl3pPr>
            <a:lvl4pPr indent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4pPr>
            <a:lvl5pPr indent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5pPr>
            <a:lvl6pPr indent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6pPr>
            <a:lvl7pPr indent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7pPr>
            <a:lvl8pPr indent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8pPr>
            <a:lvl9pPr indent="0" algn="ctr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cap="all" baseline="0">
                <a:effectLst/>
              </a:defRPr>
            </a:lvl9pPr>
          </a:lstStyle>
          <a:p>
            <a:r>
              <a:rPr lang="ar-JO" dirty="0"/>
              <a:t>Dr. Ayman Basha</a:t>
            </a:r>
          </a:p>
        </p:txBody>
      </p:sp>
    </p:spTree>
    <p:extLst>
      <p:ext uri="{BB962C8B-B14F-4D97-AF65-F5344CB8AC3E}">
        <p14:creationId xmlns:p14="http://schemas.microsoft.com/office/powerpoint/2010/main" val="392034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F8F8-A603-9303-FFD0-B82172537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/>
          <a:lstStyle/>
          <a:p>
            <a:pPr algn="ctr" rtl="0"/>
            <a:r>
              <a:rPr lang="en-US" dirty="0"/>
              <a:t>Classification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34C0-B539-FCB6-5B4D-B7997D106A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655" y="1773405"/>
            <a:ext cx="10980821" cy="3311189"/>
          </a:xfrm>
        </p:spPr>
        <p:txBody>
          <a:bodyPr anchor="t">
            <a:noAutofit/>
          </a:bodyPr>
          <a:lstStyle/>
          <a:p>
            <a:pPr algn="l" rtl="0"/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Several subtypes of IBS exist and are defined by stool quality. 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sz="2400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❖</a:t>
            </a:r>
            <a:r>
              <a:rPr lang="en-US" sz="2400" b="1" i="0" u="none" strike="noStrike" dirty="0">
                <a:solidFill>
                  <a:srgbClr val="0C0C0C"/>
                </a:solidFill>
                <a:effectLst/>
                <a:latin typeface="Century Gothic" panose="020B0502020202020204" pitchFamily="34" charset="0"/>
              </a:rPr>
              <a:t>IBS-D: </a:t>
            </a:r>
            <a:r>
              <a:rPr lang="en-US" sz="2400" b="0" i="0" u="sng" strike="noStrike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diarrhea</a:t>
            </a: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is the predominant symptom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sz="2400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❖</a:t>
            </a:r>
            <a:r>
              <a:rPr lang="en-US" sz="2400" b="1" i="0" u="none" strike="noStrike" dirty="0">
                <a:solidFill>
                  <a:srgbClr val="0C0C0C"/>
                </a:solidFill>
                <a:effectLst/>
                <a:latin typeface="Century Gothic" panose="020B0502020202020204" pitchFamily="34" charset="0"/>
              </a:rPr>
              <a:t>IBS-C: </a:t>
            </a:r>
            <a:r>
              <a:rPr lang="en-US" sz="2400" b="0" i="0" u="sng" strike="noStrike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constipation</a:t>
            </a: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is the predominant symptom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sz="2400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❖</a:t>
            </a:r>
            <a:r>
              <a:rPr lang="en-US" sz="2400" b="1" i="0" u="none" strike="noStrike" dirty="0">
                <a:solidFill>
                  <a:srgbClr val="0C0C0C"/>
                </a:solidFill>
                <a:effectLst/>
                <a:latin typeface="Century Gothic" panose="020B0502020202020204" pitchFamily="34" charset="0"/>
              </a:rPr>
              <a:t>IBS-M</a:t>
            </a: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: mixed </a:t>
            </a:r>
            <a:r>
              <a:rPr lang="en-US" sz="2400" b="0" i="0" u="sng" strike="noStrike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diarrhea</a:t>
            </a: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and </a:t>
            </a:r>
            <a:r>
              <a:rPr lang="en-US" sz="2400" b="0" i="0" u="sng" strike="noStrike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constipation</a:t>
            </a:r>
            <a:endParaRPr lang="en-US" sz="2400" b="0" i="0" u="sng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sz="2400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 ❖</a:t>
            </a:r>
            <a:r>
              <a:rPr lang="en-US" sz="2400" b="1" i="0" u="none" strike="noStrike" dirty="0">
                <a:solidFill>
                  <a:srgbClr val="0C0C0C"/>
                </a:solidFill>
                <a:effectLst/>
                <a:latin typeface="Century Gothic" panose="020B0502020202020204" pitchFamily="34" charset="0"/>
              </a:rPr>
              <a:t>IBS-U: </a:t>
            </a:r>
            <a:r>
              <a:rPr lang="en-US" sz="2400" b="0" i="0" u="sng" strike="noStrike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criteria for IBS </a:t>
            </a:r>
            <a:r>
              <a:rPr lang="en-US" sz="2400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are met but bowel movements can't be categorized into the above subgroups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endParaRPr lang="en-JO" sz="2400" dirty="0"/>
          </a:p>
        </p:txBody>
      </p:sp>
    </p:spTree>
    <p:extLst>
      <p:ext uri="{BB962C8B-B14F-4D97-AF65-F5344CB8AC3E}">
        <p14:creationId xmlns:p14="http://schemas.microsoft.com/office/powerpoint/2010/main" val="28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6ACEE6-F72E-7632-EA60-9FFC24E2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04537"/>
            <a:ext cx="10396882" cy="1151965"/>
          </a:xfrm>
        </p:spPr>
        <p:txBody>
          <a:bodyPr anchor="ctr">
            <a:normAutofit/>
          </a:bodyPr>
          <a:lstStyle/>
          <a:p>
            <a:pPr algn="ctr" rtl="0"/>
            <a:r>
              <a:rPr lang="ar-JO" dirty="0"/>
              <a:t>Diagnosis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DAF0A0E-B239-925C-3201-C2E8298D07E4}"/>
              </a:ext>
            </a:extLst>
          </p:cNvPr>
          <p:cNvSpPr txBox="1"/>
          <p:nvPr/>
        </p:nvSpPr>
        <p:spPr>
          <a:xfrm>
            <a:off x="1062789" y="1937591"/>
            <a:ext cx="100664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r-JO" sz="2400" dirty="0">
                <a:latin typeface="Abadi" panose="020B0604020104020204" pitchFamily="34" charset="0"/>
              </a:rPr>
              <a:t> ❖ This is a </a:t>
            </a:r>
            <a:r>
              <a:rPr lang="ar-JO" sz="2400" b="1" u="sng" dirty="0">
                <a:latin typeface="Abadi" panose="020B0604020104020204" pitchFamily="34" charset="0"/>
              </a:rPr>
              <a:t>clinical diagnosis</a:t>
            </a:r>
            <a:r>
              <a:rPr lang="ar-JO" sz="2400" dirty="0">
                <a:latin typeface="Abadi" panose="020B0604020104020204" pitchFamily="34" charset="0"/>
              </a:rPr>
              <a:t> and a </a:t>
            </a:r>
            <a:r>
              <a:rPr lang="ar-JO" sz="2400" b="1" u="sng" dirty="0">
                <a:latin typeface="Abadi" panose="020B0604020104020204" pitchFamily="34" charset="0"/>
              </a:rPr>
              <a:t>diagnosis of exclusion</a:t>
            </a:r>
            <a:r>
              <a:rPr lang="ar-JO" sz="2400" dirty="0">
                <a:latin typeface="Abadi" panose="020B0604020104020204" pitchFamily="34" charset="0"/>
              </a:rPr>
              <a:t> . </a:t>
            </a:r>
          </a:p>
          <a:p>
            <a:pPr algn="l" rtl="0"/>
            <a:endParaRPr lang="ar-JO" sz="2400" dirty="0">
              <a:latin typeface="Abadi" panose="020B0604020104020204" pitchFamily="34" charset="0"/>
            </a:endParaRP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
 ❖ Approach 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ar-JO" sz="2400" dirty="0">
                <a:latin typeface="Abadi" panose="020B0604020104020204" pitchFamily="34" charset="0"/>
              </a:rPr>
              <a:t>Evaluate for diagnostic criteria for IBS.
Screen for red flag symptoms
Obtain a limited diagnostic workup to rule out alternative diagnoses</a:t>
            </a:r>
          </a:p>
        </p:txBody>
      </p:sp>
    </p:spTree>
    <p:extLst>
      <p:ext uri="{BB962C8B-B14F-4D97-AF65-F5344CB8AC3E}">
        <p14:creationId xmlns:p14="http://schemas.microsoft.com/office/powerpoint/2010/main" val="173539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87602ADE-2D7C-15F2-A7ED-09494001325F}"/>
              </a:ext>
            </a:extLst>
          </p:cNvPr>
          <p:cNvSpPr txBox="1">
            <a:spLocks/>
          </p:cNvSpPr>
          <p:nvPr/>
        </p:nvSpPr>
        <p:spPr>
          <a:xfrm>
            <a:off x="611436" y="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ar-JO" dirty="0"/>
              <a:t>Diagnosis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8BF405-ACEF-B792-CD23-EE7A980CD155}"/>
              </a:ext>
            </a:extLst>
          </p:cNvPr>
          <p:cNvSpPr txBox="1"/>
          <p:nvPr/>
        </p:nvSpPr>
        <p:spPr>
          <a:xfrm>
            <a:off x="160421" y="1244641"/>
            <a:ext cx="6914148" cy="523220"/>
          </a:xfrm>
          <a:prstGeom prst="rect">
            <a:avLst/>
          </a:prstGeom>
          <a:solidFill>
            <a:srgbClr val="FFFF00"/>
          </a:solidFill>
        </p:spPr>
        <p:txBody>
          <a:bodyPr wrap="square" anchor="ctr">
            <a:spAutoFit/>
          </a:bodyPr>
          <a:lstStyle/>
          <a:p>
            <a:pPr algn="ctr" rtl="0"/>
            <a:r>
              <a:rPr lang="ar-JO" sz="2800" dirty="0">
                <a:solidFill>
                  <a:schemeClr val="accent1"/>
                </a:solidFill>
              </a:rPr>
              <a:t>Rome IV criteria for irritable bowel syndrome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CBD6F29-223B-2E05-02E8-2CAB074008A4}"/>
              </a:ext>
            </a:extLst>
          </p:cNvPr>
          <p:cNvSpPr txBox="1"/>
          <p:nvPr/>
        </p:nvSpPr>
        <p:spPr>
          <a:xfrm>
            <a:off x="0" y="2104745"/>
            <a:ext cx="116706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r-JO" sz="2400" dirty="0">
                <a:latin typeface="Abadi" panose="020B0604020104020204" pitchFamily="34" charset="0"/>
              </a:rPr>
              <a:t> ❖ All of the following criteria must be met to diagnose IBS:
A .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Timing</a:t>
            </a:r>
            <a:r>
              <a:rPr lang="ar-JO" sz="2400" dirty="0">
                <a:latin typeface="Abadi" panose="020B0604020104020204" pitchFamily="34" charset="0"/>
              </a:rPr>
              <a:t>  6 ≥ : months since the onset of symptoms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B .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Symptoms </a:t>
            </a:r>
            <a:r>
              <a:rPr lang="ar-JO" sz="2400" dirty="0">
                <a:latin typeface="Abadi" panose="020B0604020104020204" pitchFamily="34" charset="0"/>
              </a:rPr>
              <a:t>:
o Recurrent abdominal pain (   ≥ 1 day per week during the previous 3 months)
o PLUS ≥ 2 of the following
▪ Abdominal pain related to defecation.
▪ Change in stool frequency.
▪ Change in appearance of stool.</a:t>
            </a:r>
          </a:p>
          <a:p>
            <a:pPr algn="l" rtl="0"/>
            <a:endParaRPr lang="ar-JO" sz="2400" dirty="0">
              <a:latin typeface="Abadi" panose="020B0604020104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6335E06-E61D-AD88-68E6-162C3C11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180925"/>
            <a:ext cx="11670633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C2325460-ED29-4221-C2A0-F99723C91EA5}"/>
              </a:ext>
            </a:extLst>
          </p:cNvPr>
          <p:cNvSpPr txBox="1">
            <a:spLocks/>
          </p:cNvSpPr>
          <p:nvPr/>
        </p:nvSpPr>
        <p:spPr>
          <a:xfrm>
            <a:off x="611436" y="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ar-JO" dirty="0"/>
              <a:t>Diagnosis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3110B0B-B4E3-EA5D-23CA-7203A5C4D5CE}"/>
              </a:ext>
            </a:extLst>
          </p:cNvPr>
          <p:cNvSpPr txBox="1"/>
          <p:nvPr/>
        </p:nvSpPr>
        <p:spPr>
          <a:xfrm>
            <a:off x="112295" y="890355"/>
            <a:ext cx="3112168" cy="523220"/>
          </a:xfrm>
          <a:prstGeom prst="rect">
            <a:avLst/>
          </a:prstGeom>
          <a:solidFill>
            <a:srgbClr val="FFFF00"/>
          </a:solidFill>
        </p:spPr>
        <p:txBody>
          <a:bodyPr wrap="square" anchor="ctr">
            <a:spAutoFit/>
          </a:bodyPr>
          <a:lstStyle/>
          <a:p>
            <a:pPr algn="ctr" rtl="0"/>
            <a:r>
              <a:rPr lang="ar-JO" sz="2800" dirty="0">
                <a:solidFill>
                  <a:schemeClr val="accent1"/>
                </a:solidFill>
              </a:rPr>
              <a:t>Laboratory studies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0C6EEDA-FC29-695F-3DE1-1771BC6C0E8A}"/>
              </a:ext>
            </a:extLst>
          </p:cNvPr>
          <p:cNvSpPr txBox="1"/>
          <p:nvPr/>
        </p:nvSpPr>
        <p:spPr>
          <a:xfrm>
            <a:off x="0" y="1557697"/>
            <a:ext cx="11782926" cy="48936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ar-JO" sz="2400" dirty="0">
                <a:latin typeface="Abadi" panose="020B0604020104020204" pitchFamily="34" charset="0"/>
              </a:rPr>
              <a:t> ❖The following studies should routinely be considered to rule out alternative etiologies:</a:t>
            </a:r>
          </a:p>
          <a:p>
            <a:pPr algn="l" rtl="0"/>
            <a:endParaRPr lang="ar-JO" sz="2400" dirty="0">
              <a:latin typeface="Abadi" panose="020B0604020104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 All patients: 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o CBC (anemia requires further evaluation)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ar-JO" sz="2400" dirty="0">
              <a:latin typeface="Abadi" panose="020B0604020104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 In patients with diarrhea: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o Fecal calprotectin and CRP.
o Celiac disease serology.
o Stool testing for giardiasis.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ar-JO" sz="2400" dirty="0">
              <a:latin typeface="Abadi" panose="020B0604020104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In patients with relevant symptoms and history: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o Thyroid function tests
o Diagnostics for infectious gastroenteritis</a:t>
            </a:r>
          </a:p>
        </p:txBody>
      </p:sp>
    </p:spTree>
    <p:extLst>
      <p:ext uri="{BB962C8B-B14F-4D97-AF65-F5344CB8AC3E}">
        <p14:creationId xmlns:p14="http://schemas.microsoft.com/office/powerpoint/2010/main" val="247163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6BCD1BA6-0913-E6E5-34DB-1CD46EF468E0}"/>
              </a:ext>
            </a:extLst>
          </p:cNvPr>
          <p:cNvSpPr txBox="1">
            <a:spLocks/>
          </p:cNvSpPr>
          <p:nvPr/>
        </p:nvSpPr>
        <p:spPr>
          <a:xfrm>
            <a:off x="611436" y="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ar-JO" dirty="0"/>
              <a:t>Diagnosis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8B7C10-C718-6C6D-4F59-0D1A498B2125}"/>
              </a:ext>
            </a:extLst>
          </p:cNvPr>
          <p:cNvSpPr txBox="1"/>
          <p:nvPr/>
        </p:nvSpPr>
        <p:spPr>
          <a:xfrm>
            <a:off x="112295" y="997704"/>
            <a:ext cx="2406316" cy="523220"/>
          </a:xfrm>
          <a:prstGeom prst="rect">
            <a:avLst/>
          </a:prstGeom>
          <a:solidFill>
            <a:srgbClr val="FFFF00"/>
          </a:solidFill>
        </p:spPr>
        <p:txBody>
          <a:bodyPr wrap="square" anchor="ctr">
            <a:spAutoFit/>
          </a:bodyPr>
          <a:lstStyle/>
          <a:p>
            <a:pPr algn="ctr" rtl="0"/>
            <a:r>
              <a:rPr lang="ar-JO" sz="2800" dirty="0">
                <a:solidFill>
                  <a:schemeClr val="accent1"/>
                </a:solidFill>
              </a:rPr>
              <a:t>Colonoscopy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77A32AD-235C-F798-7D47-AABE6C4D0413}"/>
              </a:ext>
            </a:extLst>
          </p:cNvPr>
          <p:cNvSpPr txBox="1"/>
          <p:nvPr/>
        </p:nvSpPr>
        <p:spPr>
          <a:xfrm>
            <a:off x="0" y="1926666"/>
            <a:ext cx="112374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r-JO" sz="2400" dirty="0">
                <a:latin typeface="Abadi" panose="020B0604020104020204" pitchFamily="34" charset="0"/>
              </a:rPr>
              <a:t> ❖Only recommended in patients:
• With red flags for CRC.
• Due for age-appropriate screening for CRC.</a:t>
            </a:r>
          </a:p>
          <a:p>
            <a:pPr algn="l" rtl="0"/>
            <a:endParaRPr lang="ar-JO" sz="2400" dirty="0">
              <a:latin typeface="Abadi" panose="020B0604020104020204" pitchFamily="34" charset="0"/>
            </a:endParaRP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
     -All laboratory test results are </a:t>
            </a:r>
            <a:r>
              <a:rPr lang="ar-JO" sz="2400" b="1" dirty="0">
                <a:latin typeface="Abadi" panose="020B0604020104020204" pitchFamily="34" charset="0"/>
              </a:rPr>
              <a:t>normal</a:t>
            </a:r>
            <a:r>
              <a:rPr lang="ar-JO" sz="2400" dirty="0">
                <a:latin typeface="Abadi" panose="020B0604020104020204" pitchFamily="34" charset="0"/>
              </a:rPr>
              <a:t> and </a:t>
            </a:r>
            <a:r>
              <a:rPr lang="ar-JO" sz="2400" b="1" dirty="0">
                <a:latin typeface="Abadi" panose="020B0604020104020204" pitchFamily="34" charset="0"/>
              </a:rPr>
              <a:t>no</a:t>
            </a:r>
            <a:r>
              <a:rPr lang="ar-JO" sz="2400" dirty="0">
                <a:latin typeface="Abadi" panose="020B0604020104020204" pitchFamily="34" charset="0"/>
              </a:rPr>
              <a:t> mucosal lesions are found on sigmoidoscopy . </a:t>
            </a:r>
          </a:p>
          <a:p>
            <a:pPr algn="l" rtl="0"/>
            <a:endParaRPr lang="ar-JO" sz="2400" dirty="0">
              <a:latin typeface="Abadi" panose="020B0604020104020204" pitchFamily="34" charset="0"/>
            </a:endParaRP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    -IBS is a </a:t>
            </a:r>
            <a:r>
              <a:rPr lang="ar-JO" sz="2400" b="1" dirty="0">
                <a:latin typeface="Abadi" panose="020B0604020104020204" pitchFamily="34" charset="0"/>
              </a:rPr>
              <a:t>benign</a:t>
            </a:r>
            <a:r>
              <a:rPr lang="ar-JO" sz="2400" dirty="0">
                <a:latin typeface="Abadi" panose="020B0604020104020204" pitchFamily="34" charset="0"/>
              </a:rPr>
              <a:t> condition and has a </a:t>
            </a:r>
            <a:r>
              <a:rPr lang="ar-JO" sz="2400" b="1" dirty="0">
                <a:latin typeface="Abadi" panose="020B0604020104020204" pitchFamily="34" charset="0"/>
              </a:rPr>
              <a:t>favorable</a:t>
            </a:r>
            <a:r>
              <a:rPr lang="ar-JO" sz="2400" dirty="0">
                <a:latin typeface="Abadi" panose="020B0604020104020204" pitchFamily="34" charset="0"/>
              </a:rPr>
              <a:t> long-term </a:t>
            </a:r>
            <a:r>
              <a:rPr lang="ar-JO" sz="2400" b="1" dirty="0">
                <a:latin typeface="Abadi" panose="020B0604020104020204" pitchFamily="34" charset="0"/>
              </a:rPr>
              <a:t>prognosis</a:t>
            </a:r>
            <a:r>
              <a:rPr lang="ar-JO" sz="2400" dirty="0">
                <a:latin typeface="Abadi" panose="020B0604020104020204" pitchFamily="34" charset="0"/>
              </a:rPr>
              <a:t> </a:t>
            </a:r>
          </a:p>
          <a:p>
            <a:pPr algn="l" rtl="0"/>
            <a:endParaRPr lang="ar-JO" sz="2400" dirty="0">
              <a:latin typeface="Abadi" panose="020B0604020104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C319248-ED1E-4265-21FA-AE5D00DF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492"/>
            <a:ext cx="10797245" cy="17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8A00C9-E1BD-6F5E-31E3-033AC7C5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2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/>
            <a:r>
              <a:rPr lang="ar-JO" sz="4800" dirty="0"/>
              <a:t>Differential Diagnosis of IBS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21B2A8D-F066-7915-DDBE-D5882437D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47603"/>
              </p:ext>
            </p:extLst>
          </p:nvPr>
        </p:nvGraphicFramePr>
        <p:xfrm>
          <a:off x="0" y="828222"/>
          <a:ext cx="12192000" cy="60297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520648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9002813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981121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10078583"/>
                    </a:ext>
                  </a:extLst>
                </a:gridCol>
              </a:tblGrid>
              <a:tr h="379951">
                <a:tc>
                  <a:txBody>
                    <a:bodyPr/>
                    <a:lstStyle/>
                    <a:p>
                      <a:pPr algn="ctr" rtl="0"/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Stool habits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Pain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General appearance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Condition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300687"/>
                  </a:ext>
                </a:extLst>
              </a:tr>
              <a:tr h="1549032"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0" dirty="0">
                          <a:solidFill>
                            <a:srgbClr val="C00000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Diarrhea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</a:t>
                      </a:r>
                      <a:r>
                        <a:rPr lang="ar-JO" sz="2000" b="0" u="sng" dirty="0">
                          <a:latin typeface="Amasis MT Pro" panose="02040504050005020304" pitchFamily="18" charset="0"/>
                          <a:cs typeface="Aldhabi" pitchFamily="2" charset="-78"/>
                        </a:rPr>
                        <a:t>or </a:t>
                      </a:r>
                      <a:r>
                        <a:rPr lang="ar-JO" sz="2000" b="0" dirty="0">
                          <a:solidFill>
                            <a:srgbClr val="C00000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constipation</a:t>
                      </a:r>
                      <a:r>
                        <a:rPr lang="ar-JO" sz="2000" b="0" dirty="0">
                          <a:solidFill>
                            <a:schemeClr val="tx1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,  possibly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alternating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no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blood
</a:t>
                      </a:r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no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nighttime diarrhea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hu-HU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D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iffuse, alleviated by defecation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No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nighttime 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Healthy ;  </a:t>
                      </a:r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no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weight loss</a:t>
                      </a:r>
                    </a:p>
                    <a:p>
                      <a:pPr algn="l" rtl="0"/>
                      <a:endParaRPr lang="ar-JO" sz="2000" b="0" dirty="0">
                        <a:latin typeface="Amasis MT Pro" panose="02040504050005020304" pitchFamily="18" charset="0"/>
                        <a:cs typeface="Aldhabi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2000" b="1" dirty="0">
                          <a:solidFill>
                            <a:srgbClr val="0042C7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Irritable bowel syndrome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923292"/>
                  </a:ext>
                </a:extLst>
              </a:tr>
              <a:tr h="1549032"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Non-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bloody, watery </a:t>
                      </a:r>
                      <a:r>
                        <a:rPr lang="ar-JO" sz="2000" b="0" dirty="0">
                          <a:solidFill>
                            <a:srgbClr val="C00000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diarrhea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
increased frequency;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Usually constant; occurs particularly in the</a:t>
                      </a:r>
                      <a:r>
                        <a:rPr lang="ar-JO" sz="2000" b="0" u="sng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right lower abdomen;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may appear at night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Weight loss; malnourishment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2000" b="1" dirty="0">
                          <a:solidFill>
                            <a:srgbClr val="0042C7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Crohn’s disease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1303076"/>
                  </a:ext>
                </a:extLst>
              </a:tr>
              <a:tr h="964492"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Bloody </a:t>
                      </a:r>
                      <a:r>
                        <a:rPr lang="ar-JO" sz="2000" b="0" dirty="0">
                          <a:solidFill>
                            <a:srgbClr val="C00000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diarrhea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with mucus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Mostly </a:t>
                      </a:r>
                      <a:r>
                        <a:rPr lang="ar-JO" sz="2000" b="0" u="sng" dirty="0">
                          <a:latin typeface="Amasis MT Pro" panose="02040504050005020304" pitchFamily="18" charset="0"/>
                          <a:cs typeface="Aldhabi" pitchFamily="2" charset="-78"/>
                        </a:rPr>
                        <a:t>left lower abdomen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
may occur at night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Weight loss only 
in severe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2000" b="1" dirty="0">
                          <a:solidFill>
                            <a:srgbClr val="0042C7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Ulcerative colitis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034052"/>
                  </a:ext>
                </a:extLst>
              </a:tr>
              <a:tr h="1396818"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0" i="0" u="sng" dirty="0">
                          <a:latin typeface="Amasis MT Pro" panose="02040504050005020304" pitchFamily="18" charset="0"/>
                          <a:cs typeface="Aldhabi" pitchFamily="2" charset="-78"/>
                        </a:rPr>
                        <a:t>Right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sided carcinoma</a:t>
                      </a:r>
                      <a:r>
                        <a:rPr lang="ar-JO" sz="2000" b="0" dirty="0">
                          <a:solidFill>
                            <a:schemeClr val="dk1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 →</a:t>
                      </a:r>
                      <a:r>
                        <a:rPr lang="ar-JO" sz="2000" b="0" dirty="0">
                          <a:solidFill>
                            <a:srgbClr val="C00000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melena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, </a:t>
                      </a:r>
                      <a:r>
                        <a:rPr lang="ar-JO" sz="2000" b="0" dirty="0">
                          <a:solidFill>
                            <a:srgbClr val="C00000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diarrhea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</a:t>
                      </a:r>
                    </a:p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0" u="sng" dirty="0">
                          <a:latin typeface="Amasis MT Pro" panose="02040504050005020304" pitchFamily="18" charset="0"/>
                          <a:cs typeface="Aldhabi" pitchFamily="2" charset="-78"/>
                        </a:rPr>
                        <a:t>Left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sided carcinoma → </a:t>
                      </a:r>
                      <a:r>
                        <a:rPr lang="ar-JO" sz="2000" b="0" dirty="0">
                          <a:solidFill>
                            <a:srgbClr val="C00000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constipation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Arial" panose="020B0604020202020204" pitchFamily="34" charset="0"/>
                        <a:buChar char="•"/>
                      </a:pP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Often </a:t>
                      </a:r>
                      <a:r>
                        <a:rPr lang="ar-JO" sz="2000" b="1" dirty="0">
                          <a:latin typeface="Amasis MT Pro" panose="02040504050005020304" pitchFamily="18" charset="0"/>
                          <a:cs typeface="Aldhabi" pitchFamily="2" charset="-78"/>
                        </a:rPr>
                        <a:t>no</a:t>
                      </a:r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 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JO" sz="2000" b="0" dirty="0">
                          <a:latin typeface="Amasis MT Pro" panose="02040504050005020304" pitchFamily="18" charset="0"/>
                          <a:cs typeface="Aldhabi" pitchFamily="2" charset="-78"/>
                        </a:rPr>
                        <a:t>Weight loss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2000" b="1" dirty="0">
                          <a:solidFill>
                            <a:srgbClr val="0042C7"/>
                          </a:solidFill>
                          <a:latin typeface="Amasis MT Pro" panose="02040504050005020304" pitchFamily="18" charset="0"/>
                          <a:cs typeface="Aldhabi" pitchFamily="2" charset="-78"/>
                        </a:rPr>
                        <a:t>Colorectal carcinoma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4128795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87E63B81-6194-A2E6-735F-B14F20253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71A33C-DA5E-4B17-1F94-75E231DE25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84369"/>
            <a:ext cx="11670632" cy="575463"/>
          </a:xfrm>
        </p:spPr>
        <p:txBody>
          <a:bodyPr anchor="t">
            <a:normAutofit/>
          </a:bodyPr>
          <a:lstStyle/>
          <a:p>
            <a:pPr marL="0" indent="0" algn="l" rtl="0">
              <a:buNone/>
            </a:pPr>
            <a:r>
              <a:rPr lang="ar-JO" sz="2400" b="1" dirty="0">
                <a:latin typeface="Abadi Extra Light" panose="020B0604020104020204" pitchFamily="34" charset="0"/>
                <a:ea typeface="Abadi Extra Light" panose="02000000000000000000" pitchFamily="2" charset="0"/>
              </a:rPr>
              <a:t> </a:t>
            </a:r>
            <a:r>
              <a:rPr lang="ar-JO" sz="2400" b="1" dirty="0">
                <a:solidFill>
                  <a:schemeClr val="accent1"/>
                </a:solidFill>
                <a:latin typeface="Abadi Extra Light" panose="020B0604020104020204" pitchFamily="34" charset="0"/>
                <a:ea typeface="Abadi Extra Light" panose="02000000000000000000" pitchFamily="2" charset="0"/>
              </a:rPr>
              <a:t>★</a:t>
            </a:r>
            <a:r>
              <a:rPr lang="ar-JO" sz="2400" b="1" dirty="0">
                <a:latin typeface="Abadi Extra Light" panose="020B0604020104020204" pitchFamily="34" charset="0"/>
                <a:ea typeface="Abadi Extra Light" panose="02000000000000000000" pitchFamily="2" charset="0"/>
              </a:rPr>
              <a:t> Red flag symptoms: 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2812E339-1432-D1E7-0EC4-2A4D078C8E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282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ar-JO" sz="4800" dirty="0"/>
              <a:t>Differential Diagnosis of IBS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1C337C3-3FDE-9544-F82C-D2A85A2B575B}"/>
              </a:ext>
            </a:extLst>
          </p:cNvPr>
          <p:cNvSpPr txBox="1"/>
          <p:nvPr/>
        </p:nvSpPr>
        <p:spPr>
          <a:xfrm>
            <a:off x="0" y="1459833"/>
            <a:ext cx="10114548" cy="8282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rgbClr val="C00000"/>
                </a:solidFill>
                <a:latin typeface="Abadi" panose="020B0604020104020204" pitchFamily="34" charset="0"/>
              </a:rPr>
              <a:t>nighttime diarrhea </a:t>
            </a:r>
            <a:r>
              <a:rPr lang="ar-JO" sz="2400" dirty="0">
                <a:latin typeface="Abadi" panose="020B0604020104020204" pitchFamily="34" charset="0"/>
              </a:rPr>
              <a:t>and </a:t>
            </a:r>
            <a:r>
              <a:rPr lang="ar-JO" sz="2400" dirty="0">
                <a:solidFill>
                  <a:srgbClr val="C00000"/>
                </a:solidFill>
                <a:latin typeface="Abadi" panose="020B0604020104020204" pitchFamily="34" charset="0"/>
              </a:rPr>
              <a:t>abdominal pain</a:t>
            </a:r>
            <a:r>
              <a:rPr lang="ar-JO" sz="2400" dirty="0">
                <a:latin typeface="Abadi" panose="020B0604020104020204" pitchFamily="34" charset="0"/>
              </a:rPr>
              <a:t>, </a:t>
            </a:r>
            <a:r>
              <a:rPr lang="ar-JO" sz="2400" dirty="0">
                <a:solidFill>
                  <a:srgbClr val="C00000"/>
                </a:solidFill>
                <a:latin typeface="Abadi" panose="020B0604020104020204" pitchFamily="34" charset="0"/>
              </a:rPr>
              <a:t>fever</a:t>
            </a:r>
            <a:r>
              <a:rPr lang="ar-JO" sz="2400" dirty="0">
                <a:latin typeface="Abadi" panose="020B0604020104020204" pitchFamily="34" charset="0"/>
              </a:rPr>
              <a:t>, </a:t>
            </a:r>
            <a:r>
              <a:rPr lang="ar-JO" sz="2400" dirty="0">
                <a:solidFill>
                  <a:srgbClr val="C00000"/>
                </a:solidFill>
                <a:latin typeface="Abadi" panose="020B0604020104020204" pitchFamily="34" charset="0"/>
              </a:rPr>
              <a:t>bloody stools</a:t>
            </a:r>
            <a:r>
              <a:rPr lang="ar-JO" sz="2400" dirty="0">
                <a:latin typeface="Abadi" panose="020B0604020104020204" pitchFamily="34" charset="0"/>
              </a:rPr>
              <a:t>, </a:t>
            </a:r>
            <a:r>
              <a:rPr lang="ar-JO" sz="2400" dirty="0">
                <a:solidFill>
                  <a:srgbClr val="C00000"/>
                </a:solidFill>
                <a:latin typeface="Abadi" panose="020B0604020104020204" pitchFamily="34" charset="0"/>
              </a:rPr>
              <a:t>weight loss</a:t>
            </a:r>
            <a:r>
              <a:rPr lang="ar-JO" sz="2400" dirty="0">
                <a:latin typeface="Abadi" panose="020B0604020104020204" pitchFamily="34" charset="0"/>
              </a:rPr>
              <a:t>, and </a:t>
            </a:r>
            <a:r>
              <a:rPr lang="ar-JO" sz="2400" dirty="0">
                <a:solidFill>
                  <a:srgbClr val="C00000"/>
                </a:solidFill>
                <a:latin typeface="Abadi" panose="020B0604020104020204" pitchFamily="34" charset="0"/>
              </a:rPr>
              <a:t>acute onset</a:t>
            </a:r>
            <a:r>
              <a:rPr lang="ar-JO" sz="2400" dirty="0">
                <a:latin typeface="Abadi" panose="020B0604020104020204" pitchFamily="34" charset="0"/>
              </a:rPr>
              <a:t> of symptoms.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67F6F01-BD8F-22B6-DD55-B2F62E377FD1}"/>
              </a:ext>
            </a:extLst>
          </p:cNvPr>
          <p:cNvSpPr txBox="1"/>
          <p:nvPr/>
        </p:nvSpPr>
        <p:spPr>
          <a:xfrm>
            <a:off x="0" y="3222140"/>
            <a:ext cx="82697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Bacterial or viral gastroenteritis.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Hypothyroidism/hyperthyroidism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Celiac disease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Lactose intolerance.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Bacterial overgrowth syndrome (i.e., SIBO).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Endometriosis ..</a:t>
            </a:r>
            <a:endParaRPr lang="ar-JO" sz="2400" dirty="0"/>
          </a:p>
        </p:txBody>
      </p:sp>
      <p:sp>
        <p:nvSpPr>
          <p:cNvPr id="16" name="عنصر نائب للمحتوى 2">
            <a:extLst>
              <a:ext uri="{FF2B5EF4-FFF2-40B4-BE49-F238E27FC236}">
                <a16:creationId xmlns:a16="http://schemas.microsoft.com/office/drawing/2014/main" id="{BBB6CE8E-7637-286D-8F3E-83E6902BCA0F}"/>
              </a:ext>
            </a:extLst>
          </p:cNvPr>
          <p:cNvSpPr txBox="1">
            <a:spLocks/>
          </p:cNvSpPr>
          <p:nvPr/>
        </p:nvSpPr>
        <p:spPr>
          <a:xfrm>
            <a:off x="0" y="2646677"/>
            <a:ext cx="11670632" cy="575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ar-JO" sz="2400" b="1" dirty="0">
                <a:latin typeface="Abadi Extra Light" panose="020B0604020104020204" pitchFamily="34" charset="0"/>
                <a:ea typeface="Abadi Extra Light" panose="02000000000000000000" pitchFamily="2" charset="0"/>
              </a:rPr>
              <a:t> </a:t>
            </a:r>
            <a:r>
              <a:rPr lang="ar-JO" sz="2400" b="1" dirty="0">
                <a:solidFill>
                  <a:schemeClr val="accent1"/>
                </a:solidFill>
                <a:latin typeface="Abadi Extra Light" panose="020B0604020104020204" pitchFamily="34" charset="0"/>
                <a:ea typeface="Abadi Extra Light" panose="02000000000000000000" pitchFamily="2" charset="0"/>
              </a:rPr>
              <a:t>★</a:t>
            </a:r>
            <a:r>
              <a:rPr lang="ar-JO" sz="2400" b="1" dirty="0">
                <a:latin typeface="Abadi Extra Light" panose="020B0604020104020204" pitchFamily="34" charset="0"/>
                <a:ea typeface="Abadi Extra Light" panose="02000000000000000000" pitchFamily="2" charset="0"/>
              </a:rPr>
              <a:t> </a:t>
            </a:r>
            <a:r>
              <a:rPr lang="ar-JO" sz="2400" b="1" dirty="0">
                <a:latin typeface="Abadi Extra Light" panose="020B0604020104020204" pitchFamily="34" charset="0"/>
              </a:rPr>
              <a:t>Other differential diagnosis: </a:t>
            </a:r>
          </a:p>
        </p:txBody>
      </p:sp>
    </p:spTree>
    <p:extLst>
      <p:ext uri="{BB962C8B-B14F-4D97-AF65-F5344CB8AC3E}">
        <p14:creationId xmlns:p14="http://schemas.microsoft.com/office/powerpoint/2010/main" val="29959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5F1E11-FE71-BF15-3500-7EC9320A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0158"/>
            <a:ext cx="10396882" cy="1151965"/>
          </a:xfrm>
        </p:spPr>
        <p:txBody>
          <a:bodyPr anchor="ctr"/>
          <a:lstStyle/>
          <a:p>
            <a:pPr algn="ctr" rtl="0"/>
            <a:r>
              <a:rPr lang="ar-JO" dirty="0"/>
              <a:t>Treatment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AF9AC76-E577-CD7F-7A90-3016D8DBAF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44722"/>
            <a:ext cx="8710863" cy="1233257"/>
          </a:xfrm>
        </p:spPr>
        <p:txBody>
          <a:bodyPr anchor="t">
            <a:normAutofit/>
          </a:bodyPr>
          <a:lstStyle/>
          <a:p>
            <a:pPr algn="l" rtl="0"/>
            <a:r>
              <a:rPr lang="ar-JO" sz="2400" dirty="0"/>
              <a:t>Currently, there are </a:t>
            </a:r>
            <a:r>
              <a:rPr lang="ar-JO" sz="2400" dirty="0">
                <a:solidFill>
                  <a:schemeClr val="accent1"/>
                </a:solidFill>
              </a:rPr>
              <a:t>no</a:t>
            </a:r>
            <a:r>
              <a:rPr lang="ar-JO" sz="2400" dirty="0"/>
              <a:t> curative treatments for IBS.</a:t>
            </a:r>
          </a:p>
          <a:p>
            <a:pPr algn="l" rtl="0"/>
            <a:r>
              <a:rPr lang="ar-JO" sz="2400" dirty="0"/>
              <a:t>Management is focused on </a:t>
            </a:r>
            <a:r>
              <a:rPr lang="ar-JO" sz="2400" dirty="0">
                <a:solidFill>
                  <a:schemeClr val="accent1"/>
                </a:solidFill>
              </a:rPr>
              <a:t>treating the associated symptoms</a:t>
            </a:r>
            <a:r>
              <a:rPr lang="ar-JO" sz="2400" dirty="0"/>
              <a:t>.</a:t>
            </a:r>
          </a:p>
          <a:p>
            <a:pPr algn="l" rtl="0"/>
            <a:endParaRPr lang="ar-JO" sz="24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B3599CC-F757-3038-73F1-91E3FAA14FEA}"/>
              </a:ext>
            </a:extLst>
          </p:cNvPr>
          <p:cNvSpPr txBox="1"/>
          <p:nvPr/>
        </p:nvSpPr>
        <p:spPr>
          <a:xfrm>
            <a:off x="0" y="2172625"/>
            <a:ext cx="116706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ar-JO" sz="2400" b="1" dirty="0">
              <a:latin typeface="Abadi" panose="020B0604020104020204" pitchFamily="34" charset="0"/>
            </a:endParaRP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
❖ Dietary adjustments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
o Soluble fiber supplements (e.g., psyllium) .
o Avoidance of trigger foods 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▪ Low FODMAP diet: diet low in fermentable oligosaccharides, disaccharides, monosaccharides, and polyols.
▪ Consider the support of a registered dietitian.</a:t>
            </a:r>
          </a:p>
          <a:p>
            <a:pPr algn="l" rtl="0"/>
            <a:endParaRPr lang="ar-JO" sz="2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077F671-D007-360C-9D33-3EFC4E968270}"/>
              </a:ext>
            </a:extLst>
          </p:cNvPr>
          <p:cNvSpPr txBox="1"/>
          <p:nvPr/>
        </p:nvSpPr>
        <p:spPr>
          <a:xfrm>
            <a:off x="80211" y="2267442"/>
            <a:ext cx="56708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 rtl="0"/>
            <a:r>
              <a:rPr lang="ar-JO" sz="2800" b="1" dirty="0">
                <a:latin typeface="Abadi" panose="020B0604020104020204" pitchFamily="34" charset="0"/>
              </a:rPr>
              <a:t> ✓Non-pharmacological treatment:</a:t>
            </a:r>
          </a:p>
        </p:txBody>
      </p:sp>
    </p:spTree>
    <p:extLst>
      <p:ext uri="{BB962C8B-B14F-4D97-AF65-F5344CB8AC3E}">
        <p14:creationId xmlns:p14="http://schemas.microsoft.com/office/powerpoint/2010/main" val="256192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AB929818-882B-E1B0-E6F7-00D0FE879ED0}"/>
              </a:ext>
            </a:extLst>
          </p:cNvPr>
          <p:cNvSpPr txBox="1">
            <a:spLocks/>
          </p:cNvSpPr>
          <p:nvPr/>
        </p:nvSpPr>
        <p:spPr>
          <a:xfrm>
            <a:off x="683625" y="60158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ar-JO" dirty="0"/>
              <a:t>Treatment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F46C91C-7043-D62C-6327-B2C9BEBE3A39}"/>
              </a:ext>
            </a:extLst>
          </p:cNvPr>
          <p:cNvSpPr txBox="1"/>
          <p:nvPr/>
        </p:nvSpPr>
        <p:spPr>
          <a:xfrm>
            <a:off x="0" y="1098703"/>
            <a:ext cx="116706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r-JO" sz="2400" dirty="0">
                <a:latin typeface="Abadi" panose="020B0604020104020204" pitchFamily="34" charset="0"/>
              </a:rPr>
              <a:t> ❖ Lifestyle changes
o Regular physical activity.
o Stress management (e.g., relaxation techniques(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
 ❖ Psychobehavioral therapy
o Patient-centered care, strong therapeutic alliance .
o Gut-directed psychotherapy (i.e., cognitive behavioral therapy and hypnotherapy).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
 ❖ Adjunctive therapy 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o peppermint oil for global symptom relief.</a:t>
            </a:r>
          </a:p>
        </p:txBody>
      </p:sp>
    </p:spTree>
    <p:extLst>
      <p:ext uri="{BB962C8B-B14F-4D97-AF65-F5344CB8AC3E}">
        <p14:creationId xmlns:p14="http://schemas.microsoft.com/office/powerpoint/2010/main" val="1636165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C488D57-86C2-D600-E6EE-A92B596CB559}"/>
              </a:ext>
            </a:extLst>
          </p:cNvPr>
          <p:cNvSpPr txBox="1"/>
          <p:nvPr/>
        </p:nvSpPr>
        <p:spPr>
          <a:xfrm>
            <a:off x="46750" y="1214498"/>
            <a:ext cx="531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 rtl="0"/>
            <a:r>
              <a:rPr lang="ar-JO" sz="2800" b="1" dirty="0">
                <a:latin typeface="Abadi" panose="020B0604020104020204" pitchFamily="34" charset="0"/>
              </a:rPr>
              <a:t> ✓pharmacological treatment: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CEAE38A7-62D2-563E-FCB2-8F23726DFE6F}"/>
              </a:ext>
            </a:extLst>
          </p:cNvPr>
          <p:cNvSpPr txBox="1">
            <a:spLocks/>
          </p:cNvSpPr>
          <p:nvPr/>
        </p:nvSpPr>
        <p:spPr>
          <a:xfrm>
            <a:off x="683625" y="60158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ar-JO" dirty="0"/>
              <a:t>Treatment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68D93E-778F-4ECB-08B2-8FFD8C627885}"/>
              </a:ext>
            </a:extLst>
          </p:cNvPr>
          <p:cNvSpPr txBox="1"/>
          <p:nvPr/>
        </p:nvSpPr>
        <p:spPr>
          <a:xfrm>
            <a:off x="46750" y="1825477"/>
            <a:ext cx="11670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latin typeface="Abadi" panose="020B0604020104020204" pitchFamily="34" charset="0"/>
              </a:rPr>
              <a:t>Evidence for pharmacological therapy is mixed and recommendations vary between guidelines.
Consult a specialist for refractory symptoms and/or long-term treatment.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FDFFC9-7745-54B8-10A4-3E56CE6DE67E}"/>
              </a:ext>
            </a:extLst>
          </p:cNvPr>
          <p:cNvSpPr txBox="1"/>
          <p:nvPr/>
        </p:nvSpPr>
        <p:spPr>
          <a:xfrm>
            <a:off x="46750" y="3377551"/>
            <a:ext cx="116706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r-JO" sz="2400" dirty="0">
                <a:latin typeface="Abadi" panose="020B0604020104020204" pitchFamily="34" charset="0"/>
              </a:rPr>
              <a:t> ❖ </a:t>
            </a:r>
            <a:r>
              <a:rPr lang="ar-JO" sz="2400" dirty="0">
                <a:solidFill>
                  <a:schemeClr val="accent1"/>
                </a:solidFill>
                <a:latin typeface="Abadi" panose="020B0604020104020204" pitchFamily="34" charset="0"/>
              </a:rPr>
              <a:t>Abdominal pain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ar-JO" sz="2400" dirty="0">
              <a:latin typeface="Abadi" panose="020B060402010402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Antispasmodics</a:t>
            </a:r>
            <a:r>
              <a:rPr lang="ar-JO" sz="2400" dirty="0">
                <a:latin typeface="Abadi" panose="020B0604020104020204" pitchFamily="34" charset="0"/>
              </a:rPr>
              <a:t>: e.g., dicyclomine, hyoscyamine 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Tricyclic antidepressants</a:t>
            </a:r>
            <a:r>
              <a:rPr lang="ar-JO" sz="2400" dirty="0">
                <a:latin typeface="Abadi" panose="020B0604020104020204" pitchFamily="34" charset="0"/>
              </a:rPr>
              <a:t>: e.g., amitriptyline .</a:t>
            </a:r>
          </a:p>
          <a:p>
            <a:pPr algn="l" rtl="0"/>
            <a:endParaRPr lang="ar-JO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1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28E582-881B-4065-888E-929E2B22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06" y="252664"/>
            <a:ext cx="8682788" cy="8863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dirty="0"/>
              <a:t>Irritable Bowel Syndrome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9EF6DF-535E-FCE6-A5B8-CEAFB34ABC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1355558"/>
            <a:ext cx="11478126" cy="4195009"/>
          </a:xfrm>
        </p:spPr>
        <p:txBody>
          <a:bodyPr anchor="t">
            <a:noAutofit/>
          </a:bodyPr>
          <a:lstStyle/>
          <a:p>
            <a:pPr algn="l" rtl="0"/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F0502020204030204" pitchFamily="34" charset="0"/>
              </a:rPr>
              <a:t>Irritable bowel syndrome </a:t>
            </a:r>
            <a:r>
              <a:rPr lang="en-US" b="1" i="0" u="none" strike="noStrike" dirty="0">
                <a:solidFill>
                  <a:srgbClr val="002060"/>
                </a:solidFill>
                <a:effectLst/>
                <a:latin typeface="Century Gothic" panose="020F0502020204030204" pitchFamily="34" charset="0"/>
              </a:rPr>
              <a:t>(IBS)</a:t>
            </a:r>
            <a:r>
              <a:rPr lang="en-US" b="0" i="0" u="none" strike="noStrike" dirty="0">
                <a:solidFill>
                  <a:srgbClr val="002060"/>
                </a:solidFill>
                <a:effectLst/>
                <a:latin typeface="Century Gothic" panose="020F0502020204030204" pitchFamily="34" charset="0"/>
              </a:rPr>
              <a:t> </a:t>
            </a:r>
            <a:r>
              <a:rPr lang="ar-JO" dirty="0">
                <a:solidFill>
                  <a:srgbClr val="3F3F3F"/>
                </a:solidFill>
                <a:latin typeface="Century Gothic" panose="020F0502020204030204" pitchFamily="34" charset="0"/>
              </a:rPr>
              <a:t>: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F0502020204030204" pitchFamily="34" charset="0"/>
              </a:rPr>
              <a:t> Functional bowel disorder characterized by intermittent and chronic abdominal pain associated with changes in bowel habits</a:t>
            </a:r>
            <a:endParaRPr lang="en-US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entury Gothic" panose="020F0502020204030204" pitchFamily="34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F0502020204030204" pitchFamily="34" charset="0"/>
              </a:rPr>
              <a:t>it is a chronic , idiopathic condition that is very common in North America and Europe.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entury Gothic" panose="020F0502020204030204" pitchFamily="34" charset="0"/>
              </a:rPr>
              <a:t> </a:t>
            </a:r>
          </a:p>
          <a:p>
            <a:pPr algn="l" rtl="0"/>
            <a:endParaRPr lang="ar-JO" b="0" i="0" u="none" strike="noStrike" dirty="0">
              <a:solidFill>
                <a:srgbClr val="000000"/>
              </a:solidFill>
              <a:effectLst/>
              <a:latin typeface="Century Gothic" panose="020F0502020204030204" pitchFamily="34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F0502020204030204" pitchFamily="34" charset="0"/>
              </a:rPr>
              <a:t>It is thought that the underlying </a:t>
            </a:r>
            <a:r>
              <a:rPr lang="en-US" b="1" i="0" u="sng" strike="noStrike" dirty="0">
                <a:solidFill>
                  <a:srgbClr val="3F3F3F"/>
                </a:solidFill>
                <a:effectLst/>
                <a:latin typeface="Century Gothic" panose="020F0502020204030204" pitchFamily="34" charset="0"/>
              </a:rPr>
              <a:t>pathophysiology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F0502020204030204" pitchFamily="34" charset="0"/>
              </a:rPr>
              <a:t>involves changes in gastrointestinal motility, visceral hypersensitivity( and altered gastrointestinal permeability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2336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C9B2180B-06A4-AD34-5546-CBB6593B6E26}"/>
              </a:ext>
            </a:extLst>
          </p:cNvPr>
          <p:cNvSpPr txBox="1">
            <a:spLocks/>
          </p:cNvSpPr>
          <p:nvPr/>
        </p:nvSpPr>
        <p:spPr>
          <a:xfrm>
            <a:off x="683625" y="60158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ar-JO" dirty="0"/>
              <a:t>Treatment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513A506-F7E9-1481-ABE9-83B4F641EA5A}"/>
              </a:ext>
            </a:extLst>
          </p:cNvPr>
          <p:cNvSpPr txBox="1"/>
          <p:nvPr/>
        </p:nvSpPr>
        <p:spPr>
          <a:xfrm>
            <a:off x="0" y="931130"/>
            <a:ext cx="11702716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ar-JO" sz="2400" dirty="0">
                <a:latin typeface="Abadi" panose="020B0604020104020204" pitchFamily="34" charset="0"/>
              </a:rPr>
              <a:t> ❖ </a:t>
            </a:r>
            <a:r>
              <a:rPr lang="ar-JO" sz="2400" dirty="0">
                <a:solidFill>
                  <a:schemeClr val="accent1"/>
                </a:solidFill>
                <a:latin typeface="Abadi" panose="020B0604020104020204" pitchFamily="34" charset="0"/>
              </a:rPr>
              <a:t>Diarrhea</a:t>
            </a:r>
            <a:r>
              <a:rPr lang="ar-JO" sz="2400" dirty="0">
                <a:latin typeface="Abadi" panose="020B0604020104020204" pitchFamily="34" charset="0"/>
              </a:rPr>
              <a:t>
• 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Loperamide</a:t>
            </a:r>
            <a:r>
              <a:rPr lang="ar-JO" sz="2400" dirty="0">
                <a:latin typeface="Abadi" panose="020B0604020104020204" pitchFamily="34" charset="0"/>
              </a:rPr>
              <a:t>
• 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Rifaximin</a:t>
            </a:r>
            <a:r>
              <a:rPr lang="ar-JO" sz="2400" dirty="0">
                <a:latin typeface="Abadi" panose="020B0604020104020204" pitchFamily="34" charset="0"/>
              </a:rPr>
              <a:t> 
• Alternative medications: include 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alosetron </a:t>
            </a:r>
            <a:r>
              <a:rPr lang="ar-JO" sz="2400" dirty="0">
                <a:latin typeface="Abadi" panose="020B0604020104020204" pitchFamily="34" charset="0"/>
              </a:rPr>
              <a:t>)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 </a:t>
            </a:r>
            <a:r>
              <a:rPr lang="ar-JO" sz="2400" dirty="0">
                <a:latin typeface="Abadi" panose="020B0604020104020204" pitchFamily="34" charset="0"/>
              </a:rPr>
              <a:t>a selective 5-HT3 receptor antagonist( 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eluxadoline</a:t>
            </a:r>
            <a:r>
              <a:rPr lang="ar-JO" sz="2400" dirty="0">
                <a:latin typeface="Abadi" panose="020B0604020104020204" pitchFamily="34" charset="0"/>
              </a:rPr>
              <a:t>)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 </a:t>
            </a:r>
            <a:r>
              <a:rPr lang="ar-JO" sz="2400" dirty="0">
                <a:latin typeface="Abadi" panose="020B0604020104020204" pitchFamily="34" charset="0"/>
              </a:rPr>
              <a:t>opioid agonist/antagonist(</a:t>
            </a:r>
          </a:p>
          <a:p>
            <a:pPr algn="l" rtl="0"/>
            <a:r>
              <a:rPr lang="ar-JO" sz="2400" dirty="0">
                <a:latin typeface="Abadi" panose="020B0604020104020204" pitchFamily="34" charset="0"/>
              </a:rPr>
              <a:t>
❖ </a:t>
            </a:r>
            <a:r>
              <a:rPr lang="ar-JO" sz="2400" dirty="0">
                <a:solidFill>
                  <a:schemeClr val="accent1"/>
                </a:solidFill>
                <a:latin typeface="Abadi" panose="020B0604020104020204" pitchFamily="34" charset="0"/>
              </a:rPr>
              <a:t>Constipation</a:t>
            </a:r>
            <a:r>
              <a:rPr lang="ar-JO" sz="2400" dirty="0">
                <a:latin typeface="Abadi" panose="020B0604020104020204" pitchFamily="34" charset="0"/>
              </a:rPr>
              <a:t>
• 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Polyethylene glycol (PEG)</a:t>
            </a:r>
            <a:r>
              <a:rPr lang="ar-JO" sz="2400" dirty="0">
                <a:latin typeface="Abadi" panose="020B0604020104020204" pitchFamily="34" charset="0"/>
              </a:rPr>
              <a:t>
• Alternative medications:
o 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Intestinal secretagogues</a:t>
            </a:r>
            <a:r>
              <a:rPr lang="ar-JO" sz="2400" dirty="0">
                <a:latin typeface="Abadi" panose="020B0604020104020204" pitchFamily="34" charset="0"/>
              </a:rPr>
              <a:t>
o 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Tenapanor</a:t>
            </a:r>
            <a:r>
              <a:rPr lang="ar-JO" sz="2400" dirty="0">
                <a:latin typeface="Abadi" panose="020B0604020104020204" pitchFamily="34" charset="0"/>
              </a:rPr>
              <a:t>
▪ A sodium-hydrogen antiporter 3 inhibitor
▪ Increases water secretion into the intestinal lumen and has antinociceptive effects.
o </a:t>
            </a:r>
            <a:r>
              <a:rPr lang="ar-JO" sz="2400" dirty="0">
                <a:solidFill>
                  <a:srgbClr val="0042C7"/>
                </a:solidFill>
                <a:latin typeface="Abadi" panose="020B0604020104020204" pitchFamily="34" charset="0"/>
              </a:rPr>
              <a:t>Tegaserod</a:t>
            </a:r>
            <a:r>
              <a:rPr lang="ar-JO" sz="2400" dirty="0">
                <a:latin typeface="Abadi" panose="020B0604020104020204" pitchFamily="34" charset="0"/>
              </a:rPr>
              <a:t>: a partial 5-HT4 receptor agonist</a:t>
            </a:r>
          </a:p>
          <a:p>
            <a:pPr algn="l" rtl="0"/>
            <a:endParaRPr lang="ar-JO" sz="2400" dirty="0">
              <a:latin typeface="Abadi" panose="020B0604020104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EE6655-C4FF-7489-D3B7-EEDBA0596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" y="2083095"/>
            <a:ext cx="11024361" cy="7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8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20E3-004D-7E57-B570-4450C6EC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83415"/>
            <a:ext cx="10396882" cy="1151965"/>
          </a:xfrm>
        </p:spPr>
        <p:txBody>
          <a:bodyPr>
            <a:normAutofit fontScale="90000"/>
          </a:bodyPr>
          <a:lstStyle/>
          <a:p>
            <a:br>
              <a:rPr lang="ar-JO" b="1" i="0" u="none" strike="noStrike" dirty="0">
                <a:solidFill>
                  <a:srgbClr val="222222"/>
                </a:solidFill>
                <a:effectLst/>
                <a:latin typeface="conv_original-hafs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48D2-3B19-2BB2-5848-6205B8EABB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30591" y="773041"/>
            <a:ext cx="13796451" cy="4394800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ar-JO" i="0" u="none" strike="noStrike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v_original-hafs"/>
              </a:rPr>
              <a:t>﴿ وَمَن يَتَوَلَّ اللَّهَ وَرَسُولَهُ وَالَّذِينَ آمَنُوا فَإِنَّ حِزْبَ اللَّهِ هُمُ الْغَالِبُونَ﴾</a:t>
            </a:r>
          </a:p>
          <a:p>
            <a:pPr algn="ctr"/>
            <a:endParaRPr lang="en-JO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D6892-6265-0FFA-EC84-C64B3EE66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8" y="699297"/>
            <a:ext cx="3881764" cy="446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8321AF-C863-6964-B8CF-EAF79ECFB5C0}"/>
              </a:ext>
            </a:extLst>
          </p:cNvPr>
          <p:cNvSpPr/>
          <p:nvPr/>
        </p:nvSpPr>
        <p:spPr>
          <a:xfrm rot="2545572">
            <a:off x="1134628" y="903465"/>
            <a:ext cx="3992731" cy="39927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2B4413-E36B-0D1A-7A6B-FACF604734F6}"/>
              </a:ext>
            </a:extLst>
          </p:cNvPr>
          <p:cNvSpPr/>
          <p:nvPr/>
        </p:nvSpPr>
        <p:spPr>
          <a:xfrm>
            <a:off x="103526" y="1137730"/>
            <a:ext cx="11402674" cy="3659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9344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036196-A645-F9DC-6C0F-1573CCD993C7}"/>
              </a:ext>
            </a:extLst>
          </p:cNvPr>
          <p:cNvSpPr txBox="1"/>
          <p:nvPr/>
        </p:nvSpPr>
        <p:spPr>
          <a:xfrm>
            <a:off x="328863" y="1690062"/>
            <a:ext cx="112108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i="0" dirty="0">
                <a:effectLst/>
                <a:latin typeface="UICTFontTextStyleEmphasizedBody"/>
              </a:rPr>
              <a:t>Changes in Gastrointestinal Motility in IBS</a:t>
            </a:r>
            <a:r>
              <a:rPr lang="en-US" sz="2000" b="0" i="0" dirty="0">
                <a:effectLst/>
                <a:latin typeface="UICTFontTextStyleBody"/>
              </a:rPr>
              <a:t> – Abnormal contractions of the intestinal muscles, leading to altered transit time,  resulting in diarrhea (rapid motility), constipation (slow motility), or mixed patterns.</a:t>
            </a:r>
          </a:p>
          <a:p>
            <a:pPr algn="l" rtl="0"/>
            <a:endParaRPr lang="en-US" sz="2000" dirty="0">
              <a:effectLst/>
              <a:latin typeface=".AppleSystemUIFont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effectLst/>
              <a:latin typeface=".AppleSystemUIFont"/>
            </a:endParaRPr>
          </a:p>
          <a:p>
            <a:pPr algn="l" rtl="0"/>
            <a:r>
              <a:rPr lang="en-US" sz="2000" b="1" i="0" dirty="0">
                <a:effectLst/>
                <a:latin typeface="UICTFontTextStyleEmphasizedBody"/>
              </a:rPr>
              <a:t>Visceral Hypersensitivity in IBS</a:t>
            </a:r>
            <a:r>
              <a:rPr lang="en-US" sz="2000" b="0" i="0" dirty="0">
                <a:effectLst/>
                <a:latin typeface="UICTFontTextStyleBody"/>
              </a:rPr>
              <a:t> – Increased sensitivity of the gut to stimuli, causing exaggerated pain or discomfort in response to normal digestive processes, often linked to bloating and altered bowel habits.</a:t>
            </a:r>
            <a:endParaRPr lang="en-US" sz="2000" dirty="0">
              <a:effectLst/>
              <a:latin typeface=".AppleSystemUIFont"/>
            </a:endParaRPr>
          </a:p>
          <a:p>
            <a:br>
              <a:rPr lang="en-US" sz="2000" dirty="0">
                <a:effectLst/>
                <a:latin typeface=".AppleSystemUIFont"/>
              </a:rPr>
            </a:br>
            <a:endParaRPr lang="en-US" sz="2000" dirty="0">
              <a:effectLst/>
              <a:latin typeface=".AppleSystemUIFont"/>
            </a:endParaRPr>
          </a:p>
          <a:p>
            <a:pPr algn="l" rtl="0"/>
            <a:r>
              <a:rPr lang="en-US" sz="2000" b="1" i="0" dirty="0">
                <a:effectLst/>
                <a:latin typeface="UICTFontTextStyleEmphasizedBody"/>
              </a:rPr>
              <a:t>Altered Gastrointestinal Permeability in IBS</a:t>
            </a:r>
            <a:r>
              <a:rPr lang="en-US" sz="2000" b="0" i="0" dirty="0">
                <a:effectLst/>
                <a:latin typeface="UICTFontTextStyleBody"/>
              </a:rPr>
              <a:t> – Disruption of the intestinal barrier, leading to increased permeability (“leaky gut”), which may contribute to inflammation, immune activation, and symptom severity in IBS.</a:t>
            </a:r>
            <a:endParaRPr lang="en-US" sz="2000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400385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3CCD-FE0D-32F7-08E9-67CD03EA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69" y="0"/>
            <a:ext cx="10396882" cy="1151965"/>
          </a:xfrm>
        </p:spPr>
        <p:txBody>
          <a:bodyPr/>
          <a:lstStyle/>
          <a:p>
            <a:pPr algn="ctr" rtl="0"/>
            <a:r>
              <a:rPr lang="en-US" dirty="0"/>
              <a:t>Epidemiology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6FBC0-CB46-6804-5961-75E6353B4A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747" y="988574"/>
            <a:ext cx="11173326" cy="4618141"/>
          </a:xfrm>
        </p:spPr>
        <p:txBody>
          <a:bodyPr anchor="t">
            <a:noAutofit/>
          </a:bodyPr>
          <a:lstStyle/>
          <a:p>
            <a:pPr algn="l" rtl="0"/>
            <a:r>
              <a:rPr lang="en-US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Prevalence</a:t>
            </a:r>
            <a:r>
              <a:rPr lang="ar-JO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: 10–20% in North America and Europe . 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Sex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: In Western countries, </a:t>
            </a:r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women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are 1.5–2 times more likely to be  affected than men. 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Age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: highest prevalence in individuals </a:t>
            </a:r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aged 20–39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Associated conditions</a:t>
            </a:r>
            <a:r>
              <a:rPr lang="ar-JO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: 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hu-HU" sz="2000" dirty="0">
                <a:latin typeface="Abadi" panose="020B0604020104020204" pitchFamily="34" charset="0"/>
              </a:rPr>
              <a:t>O</a:t>
            </a:r>
            <a:r>
              <a:rPr lang="ar-JO" sz="2000" dirty="0">
                <a:latin typeface="Abadi" panose="020B0604020104020204" pitchFamily="34" charset="0"/>
              </a:rPr>
              <a:t>   </a:t>
            </a:r>
            <a:r>
              <a:rPr lang="en-US" b="1" i="0" u="sng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Somatic pain syndromes:</a:t>
            </a:r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fibromyalgia, chronic fatigue syndrome, functional chest pain 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hu-HU" sz="2000" dirty="0">
                <a:latin typeface="Abadi" panose="020B0604020104020204" pitchFamily="34" charset="0"/>
              </a:rPr>
              <a:t>O</a:t>
            </a:r>
            <a:r>
              <a:rPr lang="ar-JO" sz="2000" dirty="0">
                <a:latin typeface="Abadi" panose="020B0604020104020204" pitchFamily="34" charset="0"/>
              </a:rPr>
              <a:t>   </a:t>
            </a:r>
            <a:r>
              <a:rPr lang="en-US" b="1" i="0" u="sng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Psychiatric disorders: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major depressive disorder, anxiety disorder, somatization disorder 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hu-HU" sz="2000" dirty="0">
                <a:latin typeface="Abadi" panose="020B0604020104020204" pitchFamily="34" charset="0"/>
              </a:rPr>
              <a:t>O</a:t>
            </a:r>
            <a:r>
              <a:rPr lang="ar-JO" i="0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  </a:t>
            </a:r>
            <a:r>
              <a:rPr lang="en-US" b="1" i="0" u="sng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Gastrointestinal disorders</a:t>
            </a:r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: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GERD, functional </a:t>
            </a:r>
            <a:r>
              <a:rPr lang="en-US" b="0" i="0" u="none" strike="noStrike" dirty="0" err="1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dyspep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37249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3B33-20F4-1CF5-DF24-BF1372BA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305"/>
            <a:ext cx="10396882" cy="1151965"/>
          </a:xfrm>
        </p:spPr>
        <p:txBody>
          <a:bodyPr/>
          <a:lstStyle/>
          <a:p>
            <a:pPr algn="ctr" rtl="0"/>
            <a:r>
              <a:rPr lang="en-US" dirty="0"/>
              <a:t>Pathophysiology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CCAC4-3128-CC36-902C-1F0866228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58069"/>
            <a:ext cx="11694695" cy="3832078"/>
          </a:xfrm>
        </p:spPr>
        <p:txBody>
          <a:bodyPr anchor="t">
            <a:noAutofit/>
          </a:bodyPr>
          <a:lstStyle/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IBS is a functional gastrointestinal disorder without a specific organic cause. The pathophysiological processes leading to IBS are multifaceted and not yet fully understood. </a:t>
            </a:r>
            <a:endParaRPr lang="ar-JO" b="0" i="0" u="none" strike="noStrike" dirty="0">
              <a:solidFill>
                <a:srgbClr val="3F3F3F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The most common findings associated with IBS are: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dirty="0">
                <a:solidFill>
                  <a:srgbClr val="3F3F3F"/>
                </a:solidFill>
                <a:latin typeface="Century Gothic" panose="020B0502020202020204" pitchFamily="34" charset="0"/>
              </a:rPr>
              <a:t>   </a:t>
            </a:r>
            <a:r>
              <a:rPr lang="ar-JO" dirty="0">
                <a:solidFill>
                  <a:schemeClr val="accent1"/>
                </a:solidFill>
                <a:latin typeface="Century Gothic" panose="020B0502020202020204" pitchFamily="34" charset="0"/>
              </a:rPr>
              <a:t>❖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Altered gastrointestinal motility 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dirty="0">
                <a:solidFill>
                  <a:srgbClr val="3F3F3F"/>
                </a:solidFill>
                <a:latin typeface="Century Gothic" panose="020B0502020202020204" pitchFamily="34" charset="0"/>
              </a:rPr>
              <a:t>   </a:t>
            </a:r>
            <a:r>
              <a:rPr lang="ar-JO" dirty="0">
                <a:solidFill>
                  <a:schemeClr val="accent1"/>
                </a:solidFill>
                <a:latin typeface="Century Gothic" panose="020B0502020202020204" pitchFamily="34" charset="0"/>
              </a:rPr>
              <a:t>❖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Visceral hypersensitivity/hyperalgesia 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dirty="0">
                <a:solidFill>
                  <a:srgbClr val="3F3F3F"/>
                </a:solidFill>
                <a:latin typeface="Century Gothic" panose="020B0502020202020204" pitchFamily="34" charset="0"/>
              </a:rPr>
              <a:t>   </a:t>
            </a:r>
            <a:r>
              <a:rPr lang="ar-JO" dirty="0">
                <a:solidFill>
                  <a:schemeClr val="accent1"/>
                </a:solidFill>
                <a:latin typeface="Century Gothic" panose="020B0502020202020204" pitchFamily="34" charset="0"/>
              </a:rPr>
              <a:t>❖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Altered permeability of the gastrointestinal mucosa 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dirty="0">
                <a:solidFill>
                  <a:srgbClr val="3F3F3F"/>
                </a:solidFill>
                <a:latin typeface="Century Gothic" panose="020B0502020202020204" pitchFamily="34" charset="0"/>
              </a:rPr>
              <a:t>   </a:t>
            </a:r>
            <a:r>
              <a:rPr lang="ar-JO" dirty="0">
                <a:solidFill>
                  <a:schemeClr val="accent1"/>
                </a:solidFill>
                <a:latin typeface="Century Gothic" panose="020B0502020202020204" pitchFamily="34" charset="0"/>
              </a:rPr>
              <a:t>❖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Psychosocial aspects 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14852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15EEBF-C7B6-9DA7-CBB7-ADBFAFAB1F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9" y="198846"/>
            <a:ext cx="10775762" cy="5229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579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3589B-47A0-1AC9-F1F6-C7EBEF5B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2558"/>
            <a:ext cx="10396882" cy="1151965"/>
          </a:xfrm>
        </p:spPr>
        <p:txBody>
          <a:bodyPr/>
          <a:lstStyle/>
          <a:p>
            <a:pPr algn="ctr" rtl="0"/>
            <a:r>
              <a:rPr lang="en-US" dirty="0"/>
              <a:t>Clinical features 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20081-07A2-8E5B-D80F-134F0763A3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168" y="1472855"/>
            <a:ext cx="11301663" cy="3912290"/>
          </a:xfrm>
        </p:spPr>
        <p:txBody>
          <a:bodyPr>
            <a:noAutofit/>
          </a:bodyPr>
          <a:lstStyle/>
          <a:p>
            <a:pPr algn="l" rtl="0"/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IBS is characterized by chronic abdominal pain and changes in bowel habits .</a:t>
            </a:r>
            <a:endParaRPr lang="ar-JO" b="1" i="0" u="none" strike="noStrike" dirty="0">
              <a:solidFill>
                <a:srgbClr val="3F3F3F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  </a:t>
            </a:r>
            <a:r>
              <a:rPr lang="ar-JO" b="1" i="0" u="none" strike="noStrike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❖</a:t>
            </a:r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Abdominal pain : </a:t>
            </a:r>
            <a:endParaRPr lang="ar-JO" b="1" i="0" u="none" strike="noStrike" dirty="0">
              <a:solidFill>
                <a:srgbClr val="3F3F3F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Frequency, intensity, and localization generally vary widely from patient to patient but sigmoid colon is the common location of pain .</a:t>
            </a:r>
            <a:endParaRPr lang="ar-JO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pain can be exacerbated by meals and stressors.  </a:t>
            </a:r>
            <a:endParaRPr lang="ar-JO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Typically related to defecation ( </a:t>
            </a:r>
            <a:r>
              <a:rPr lang="en-US" b="1" i="0" u="sng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relieved by it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9384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5521-2673-0A47-DD6F-EC3398411B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105" y="1773405"/>
            <a:ext cx="11349789" cy="3311189"/>
          </a:xfrm>
        </p:spPr>
        <p:txBody>
          <a:bodyPr anchor="t"/>
          <a:lstStyle/>
          <a:p>
            <a:pPr marL="0" indent="0" algn="l" rtl="0">
              <a:buNone/>
            </a:pPr>
            <a:r>
              <a:rPr lang="ar-JO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  </a:t>
            </a:r>
            <a:r>
              <a:rPr lang="ar-JO" b="1" i="0" u="none" strike="noStrike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❖</a:t>
            </a:r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Altered bowel habits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: </a:t>
            </a:r>
            <a:endParaRPr lang="ar-JO" b="0" i="0" u="none" strike="noStrike" dirty="0">
              <a:solidFill>
                <a:srgbClr val="3F3F3F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  </a:t>
            </a:r>
            <a:r>
              <a:rPr lang="en-US" b="1" i="0" u="none" strike="noStrike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Diarrhea: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Most often occurs in the morning or after eating; preceded by lower abdominal pain and sense of urgency (possibly with tenesmus) .</a:t>
            </a:r>
            <a:endParaRPr lang="ar-JO" b="0" i="0" u="none" strike="noStrike" dirty="0">
              <a:solidFill>
                <a:srgbClr val="3F3F3F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 </a:t>
            </a:r>
            <a:r>
              <a:rPr lang="en-US" b="1" i="0" u="none" strike="noStrike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Constipation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: Pellet-shaped, can also have sensation of tenesmus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endParaRPr lang="en-J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A6D7C5-0B63-D488-415E-95101928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2558"/>
            <a:ext cx="10396882" cy="1151965"/>
          </a:xfrm>
        </p:spPr>
        <p:txBody>
          <a:bodyPr/>
          <a:lstStyle/>
          <a:p>
            <a:pPr algn="ctr" rtl="0"/>
            <a:r>
              <a:rPr lang="en-US" dirty="0"/>
              <a:t>Clinical features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89853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2C93-9B21-0E6E-3EE2-0814897D38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91808"/>
            <a:ext cx="11686674" cy="4506887"/>
          </a:xfrm>
        </p:spPr>
        <p:txBody>
          <a:bodyPr anchor="t">
            <a:noAutofit/>
          </a:bodyPr>
          <a:lstStyle/>
          <a:p>
            <a:pPr algn="l" rtl="0"/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Other gastrointestinal symptoms : 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 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o </a:t>
            </a:r>
            <a:r>
              <a:rPr lang="en-US" b="1" i="0" u="none" strike="noStrike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Nausea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, reflux, early satiety.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  o Passing of mucus, </a:t>
            </a:r>
            <a:r>
              <a:rPr lang="en-US" b="1" i="0" u="none" strike="noStrike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abdominal bloating 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Extraintestinal symptoms: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ar-JO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 o Generalized somatic symptoms (e.g., pain or fatigue, as in fibromyalgia).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ar-JO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o Disturbed sexual function.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 </a:t>
            </a:r>
            <a:r>
              <a:rPr lang="ar-JO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o Dysmenorrhea.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l" rtl="0">
              <a:buNone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  </a:t>
            </a:r>
            <a:r>
              <a:rPr lang="ar-JO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o Increased urinary frequency and urgency.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r>
              <a:rPr lang="en-US" b="1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Physical examination</a:t>
            </a:r>
            <a:r>
              <a:rPr lang="en-US" b="0" i="0" u="none" strike="noStrike" dirty="0">
                <a:solidFill>
                  <a:srgbClr val="3F3F3F"/>
                </a:solidFill>
                <a:effectLst/>
                <a:latin typeface="Century Gothic" panose="020B0502020202020204" pitchFamily="34" charset="0"/>
              </a:rPr>
              <a:t>: normal .</a:t>
            </a:r>
            <a:endParaRPr lang="en-US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/>
            <a:endParaRPr lang="en-J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E2340A-6E2B-10AA-4C0A-CCEA656D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6" y="0"/>
            <a:ext cx="10396882" cy="1151965"/>
          </a:xfrm>
        </p:spPr>
        <p:txBody>
          <a:bodyPr/>
          <a:lstStyle/>
          <a:p>
            <a:pPr algn="ctr" rtl="0"/>
            <a:r>
              <a:rPr lang="en-US" dirty="0"/>
              <a:t>Clinical features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370054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الحدث الرئيسي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21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الحدث الرئيسي</vt:lpstr>
      <vt:lpstr>Irritable Bowel Syndrome</vt:lpstr>
      <vt:lpstr>Irritable Bowel Syndrome</vt:lpstr>
      <vt:lpstr>عرض تقديمي في PowerPoint</vt:lpstr>
      <vt:lpstr>Epidemiology </vt:lpstr>
      <vt:lpstr>Pathophysiology</vt:lpstr>
      <vt:lpstr>عرض تقديمي في PowerPoint</vt:lpstr>
      <vt:lpstr>Clinical features </vt:lpstr>
      <vt:lpstr>Clinical features </vt:lpstr>
      <vt:lpstr>Clinical features </vt:lpstr>
      <vt:lpstr>Classification</vt:lpstr>
      <vt:lpstr>Diagnosis</vt:lpstr>
      <vt:lpstr>عرض تقديمي في PowerPoint</vt:lpstr>
      <vt:lpstr>عرض تقديمي في PowerPoint</vt:lpstr>
      <vt:lpstr>عرض تقديمي في PowerPoint</vt:lpstr>
      <vt:lpstr>Differential Diagnosis of IBS</vt:lpstr>
      <vt:lpstr>عرض تقديمي في PowerPoint</vt:lpstr>
      <vt:lpstr>Treatment </vt:lpstr>
      <vt:lpstr>عرض تقديمي في PowerPoint</vt:lpstr>
      <vt:lpstr>عرض تقديمي في PowerPoint</vt:lpstr>
      <vt:lpstr>عرض تقديمي في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Irritable Bowel Syndrome</dc:title>
  <dc:creator>Tasneem Al-zaghal</dc:creator>
  <cp:lastModifiedBy>Tasneem Al-zaghal</cp:lastModifiedBy>
  <cp:revision>6</cp:revision>
  <dcterms:created xsi:type="dcterms:W3CDTF">2025-02-01T05:14:54Z</dcterms:created>
  <dcterms:modified xsi:type="dcterms:W3CDTF">2025-02-04T13:14:36Z</dcterms:modified>
</cp:coreProperties>
</file>