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tableStyles" Target="tableStyle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7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zh-CN" lang="en-US"/>
              <a:t>N</a:t>
            </a:r>
            <a:r>
              <a:rPr altLang="zh-CN" lang="en-US"/>
              <a:t>e</a:t>
            </a:r>
            <a:r>
              <a:rPr altLang="zh-CN" lang="en-US"/>
              <a:t>u</a:t>
            </a:r>
            <a:r>
              <a:rPr altLang="zh-CN" lang="en-US"/>
              <a:t>r</a:t>
            </a:r>
            <a:r>
              <a:rPr altLang="zh-CN" lang="en-US"/>
              <a:t>o</a:t>
            </a:r>
            <a:r>
              <a:rPr altLang="zh-CN" lang="en-US"/>
              <a:t>medicine </a:t>
            </a:r>
            <a:r>
              <a:rPr altLang="zh-CN" lang="en-US"/>
              <a:t>4</a:t>
            </a:r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altLang="zh-CN" lang="en-US"/>
              <a:t>D</a:t>
            </a:r>
            <a:r>
              <a:rPr altLang="zh-CN" lang="en-US"/>
              <a:t>o</a:t>
            </a:r>
            <a:r>
              <a:rPr altLang="zh-CN" lang="en-US"/>
              <a:t>n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y</a:t>
            </a:r>
            <a:r>
              <a:rPr altLang="zh-CN" lang="en-US"/>
              <a:t> </a:t>
            </a:r>
            <a:r>
              <a:rPr altLang="zh-CN" lang="en-US"/>
              <a:t>:</a:t>
            </a:r>
            <a:endParaRPr altLang="zh-CN" lang="en-US"/>
          </a:p>
          <a:p>
            <a:r>
              <a:rPr altLang="zh-CN" lang="en-US"/>
              <a:t>S</a:t>
            </a:r>
            <a:r>
              <a:rPr altLang="zh-CN" lang="en-US"/>
              <a:t>h</a:t>
            </a:r>
            <a:r>
              <a:rPr altLang="zh-CN" lang="en-US"/>
              <a:t>a</a:t>
            </a:r>
            <a:r>
              <a:rPr altLang="zh-CN" lang="en-US"/>
              <a:t>h</a:t>
            </a:r>
            <a:r>
              <a:rPr altLang="zh-CN" lang="en-US"/>
              <a:t>ed </a:t>
            </a:r>
            <a:r>
              <a:rPr altLang="zh-CN" lang="en-US"/>
              <a:t>Hayel </a:t>
            </a:r>
            <a:endParaRPr altLang="zh-CN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35911" r="-19" b="49485"/>
          <a:stretch>
            <a:fillRect/>
          </a:stretch>
        </p:blipFill>
        <p:spPr>
          <a:xfrm>
            <a:off x="1114997" y="2877722"/>
            <a:ext cx="6525001" cy="2551252"/>
          </a:xfrm>
          <a:prstGeom prst="rect"/>
        </p:spPr>
      </p:pic>
      <p:sp>
        <p:nvSpPr>
          <p:cNvPr id="1048654" name=""/>
          <p:cNvSpPr txBox="1"/>
          <p:nvPr/>
        </p:nvSpPr>
        <p:spPr>
          <a:xfrm>
            <a:off x="946143" y="2622451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: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38661" t="20962" r="-19" b="59364"/>
          <a:stretch>
            <a:fillRect/>
          </a:stretch>
        </p:blipFill>
        <p:spPr>
          <a:xfrm>
            <a:off x="4571999" y="3428999"/>
            <a:ext cx="4107966" cy="2944252"/>
          </a:xfrm>
          <a:prstGeom prst="rect"/>
        </p:spPr>
      </p:pic>
      <p:sp>
        <p:nvSpPr>
          <p:cNvPr id="1048655" name=""/>
          <p:cNvSpPr txBox="1"/>
          <p:nvPr/>
        </p:nvSpPr>
        <p:spPr>
          <a:xfrm>
            <a:off x="545521" y="2499360"/>
            <a:ext cx="6831838" cy="9296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is </a:t>
            </a:r>
            <a:r>
              <a:rPr sz="2800" lang="en-US">
                <a:solidFill>
                  <a:srgbClr val="000000"/>
                </a:solidFill>
              </a:rPr>
              <a:t>the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ulomotor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34107" r="-19" b="45447"/>
          <a:stretch>
            <a:fillRect/>
          </a:stretch>
        </p:blipFill>
        <p:spPr>
          <a:xfrm>
            <a:off x="1384959" y="2468703"/>
            <a:ext cx="6374080" cy="2912692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637068" y="2962158"/>
            <a:ext cx="2883477" cy="2941779"/>
          </a:xfrm>
          <a:prstGeom prst="rect"/>
        </p:spPr>
      </p:pic>
      <p:sp>
        <p:nvSpPr>
          <p:cNvPr id="1048656" name=""/>
          <p:cNvSpPr txBox="1"/>
          <p:nvPr/>
        </p:nvSpPr>
        <p:spPr>
          <a:xfrm>
            <a:off x="233565" y="2078238"/>
            <a:ext cx="4759492" cy="17678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 </a:t>
            </a:r>
            <a:r>
              <a:rPr sz="2800" lang="en-US">
                <a:solidFill>
                  <a:srgbClr val="000000"/>
                </a:solidFill>
              </a:rPr>
              <a:t>the </a:t>
            </a:r>
            <a:r>
              <a:rPr sz="2800" lang="en-US">
                <a:solidFill>
                  <a:srgbClr val="000000"/>
                </a:solidFill>
              </a:rPr>
              <a:t>following </a:t>
            </a:r>
            <a:r>
              <a:rPr sz="2800" lang="en-US">
                <a:solidFill>
                  <a:srgbClr val="000000"/>
                </a:solidFill>
              </a:rPr>
              <a:t>is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goid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cle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ected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43413" t="31218" r="4641" b="42458"/>
          <a:stretch>
            <a:fillRect/>
          </a:stretch>
        </p:blipFill>
        <p:spPr>
          <a:xfrm rot="0">
            <a:off x="5181826" y="2153865"/>
            <a:ext cx="3561970" cy="4412579"/>
          </a:xfrm>
          <a:prstGeom prst="rect"/>
        </p:spPr>
      </p:pic>
      <p:sp>
        <p:nvSpPr>
          <p:cNvPr id="1048657" name=""/>
          <p:cNvSpPr txBox="1"/>
          <p:nvPr/>
        </p:nvSpPr>
        <p:spPr>
          <a:xfrm>
            <a:off x="896716" y="1479494"/>
            <a:ext cx="4000000" cy="13487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 </a:t>
            </a:r>
            <a:r>
              <a:rPr sz="2800" lang="en-US">
                <a:solidFill>
                  <a:srgbClr val="000000"/>
                </a:solidFill>
              </a:rPr>
              <a:t>the </a:t>
            </a:r>
            <a:r>
              <a:rPr sz="2800" lang="en-US">
                <a:solidFill>
                  <a:srgbClr val="000000"/>
                </a:solidFill>
              </a:rPr>
              <a:t>following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ient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52945" t="33755" r="6104" b="55971"/>
          <a:stretch>
            <a:fillRect/>
          </a:stretch>
        </p:blipFill>
        <p:spPr>
          <a:xfrm rot="0">
            <a:off x="4572000" y="3287024"/>
            <a:ext cx="4146640" cy="3272259"/>
          </a:xfrm>
          <a:prstGeom prst="rect"/>
        </p:spPr>
      </p:pic>
      <p:sp>
        <p:nvSpPr>
          <p:cNvPr id="1048658" name=""/>
          <p:cNvSpPr txBox="1"/>
          <p:nvPr/>
        </p:nvSpPr>
        <p:spPr>
          <a:xfrm>
            <a:off x="728300" y="1844861"/>
            <a:ext cx="4000000" cy="21869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ion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7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175845" y="3111290"/>
            <a:ext cx="4455102" cy="2917756"/>
          </a:xfrm>
          <a:prstGeom prst="rect"/>
        </p:spPr>
      </p:pic>
      <p:sp>
        <p:nvSpPr>
          <p:cNvPr id="1048659" name=""/>
          <p:cNvSpPr txBox="1"/>
          <p:nvPr/>
        </p:nvSpPr>
        <p:spPr>
          <a:xfrm>
            <a:off x="0" y="1762549"/>
            <a:ext cx="4000000" cy="13487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ted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nerve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92" t="38230" r="-19" b="44158"/>
          <a:stretch>
            <a:fillRect/>
          </a:stretch>
        </p:blipFill>
        <p:spPr>
          <a:xfrm>
            <a:off x="1533954" y="1791888"/>
            <a:ext cx="6400809" cy="3959538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7372" r="4277" b="50295"/>
          <a:stretch>
            <a:fillRect/>
          </a:stretch>
        </p:blipFill>
        <p:spPr>
          <a:xfrm rot="0">
            <a:off x="1186049" y="2162295"/>
            <a:ext cx="6392650" cy="3827738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"/>
          <p:cNvSpPr txBox="1"/>
          <p:nvPr/>
        </p:nvSpPr>
        <p:spPr>
          <a:xfrm>
            <a:off x="1575032" y="909145"/>
            <a:ext cx="5993937" cy="4701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pt presented with symmetrical loss of position, touch , vabration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sensation of both feet up to the ankle joint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s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y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5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pse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y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sion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651232"/>
            <a:ext cx="9144000" cy="3555536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02732" y="3429000"/>
            <a:ext cx="5896841" cy="2995563"/>
          </a:xfrm>
          <a:prstGeom prst="rect"/>
        </p:spPr>
      </p:pic>
      <p:sp>
        <p:nvSpPr>
          <p:cNvPr id="1048661" name=""/>
          <p:cNvSpPr txBox="1"/>
          <p:nvPr/>
        </p:nvSpPr>
        <p:spPr>
          <a:xfrm>
            <a:off x="168853" y="1661160"/>
            <a:ext cx="4000000" cy="17678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following </a:t>
            </a:r>
            <a:r>
              <a:rPr sz="2800" lang="en-US">
                <a:solidFill>
                  <a:srgbClr val="000000"/>
                </a:solidFill>
              </a:rPr>
              <a:t>is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s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sis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122084"/>
            <a:ext cx="9144000" cy="2613832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"/>
          <p:cNvSpPr txBox="1"/>
          <p:nvPr/>
        </p:nvSpPr>
        <p:spPr>
          <a:xfrm>
            <a:off x="817989" y="2080260"/>
            <a:ext cx="8001953" cy="1767840"/>
          </a:xfrm>
          <a:prstGeom prst="rect"/>
        </p:spPr>
        <p:txBody>
          <a:bodyPr rtlCol="0" wrap="square">
            <a:spAutoFit/>
          </a:bodyPr>
          <a:p>
            <a:pPr algn="l"/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 </a:t>
            </a:r>
            <a:r>
              <a:rPr sz="2800" lang="en-US">
                <a:solidFill>
                  <a:srgbClr val="000000"/>
                </a:solidFill>
              </a:rPr>
              <a:t>the </a:t>
            </a:r>
            <a:r>
              <a:rPr sz="2800" lang="en-US">
                <a:solidFill>
                  <a:srgbClr val="000000"/>
                </a:solidFill>
              </a:rPr>
              <a:t>following </a:t>
            </a:r>
            <a:r>
              <a:rPr sz="2800" lang="en-US">
                <a:solidFill>
                  <a:srgbClr val="000000"/>
                </a:solidFill>
              </a:rPr>
              <a:t>is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ong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pPr algn="l"/>
            <a:endParaRPr sz="2800" lang="en-US">
              <a:solidFill>
                <a:srgbClr val="000000"/>
              </a:solidFill>
            </a:endParaRPr>
          </a:p>
          <a:p>
            <a:pPr algn="l"/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psy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reated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z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77628" r="-1693" b="0"/>
          <a:stretch>
            <a:fillRect/>
          </a:stretch>
        </p:blipFill>
        <p:spPr>
          <a:xfrm rot="0">
            <a:off x="1135499" y="1978115"/>
            <a:ext cx="7139731" cy="4038078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"/>
          <p:cNvSpPr txBox="1"/>
          <p:nvPr/>
        </p:nvSpPr>
        <p:spPr>
          <a:xfrm rot="291">
            <a:off x="620448" y="2545080"/>
            <a:ext cx="7903103" cy="1767841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following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heral 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igo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ction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"/>
          <p:cNvSpPr txBox="1"/>
          <p:nvPr/>
        </p:nvSpPr>
        <p:spPr>
          <a:xfrm rot="14901">
            <a:off x="538903" y="2335531"/>
            <a:ext cx="8066195" cy="2186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ent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z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aited </a:t>
            </a:r>
            <a:r>
              <a:rPr sz="2800" lang="en-US">
                <a:solidFill>
                  <a:srgbClr val="000000"/>
                </a:solidFill>
              </a:rPr>
              <a:t>with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z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rue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d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42335" t="24869" r="1069" b="47559"/>
          <a:stretch>
            <a:fillRect/>
          </a:stretch>
        </p:blipFill>
        <p:spPr>
          <a:xfrm rot="0">
            <a:off x="5435231" y="3429000"/>
            <a:ext cx="2962972" cy="3226538"/>
          </a:xfrm>
          <a:prstGeom prst="rect"/>
        </p:spPr>
      </p:pic>
      <p:sp>
        <p:nvSpPr>
          <p:cNvPr id="1048665" name=""/>
          <p:cNvSpPr txBox="1"/>
          <p:nvPr/>
        </p:nvSpPr>
        <p:spPr>
          <a:xfrm rot="21600000">
            <a:off x="273011" y="3128675"/>
            <a:ext cx="5714500" cy="26060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ranial </a:t>
            </a:r>
            <a:r>
              <a:rPr sz="2800" lang="en-US">
                <a:solidFill>
                  <a:srgbClr val="000000"/>
                </a:solidFill>
              </a:rPr>
              <a:t>hypertension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✓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38306" t="38392" r="7197" b="36021"/>
          <a:stretch>
            <a:fillRect/>
          </a:stretch>
        </p:blipFill>
        <p:spPr>
          <a:xfrm rot="23261">
            <a:off x="4173064" y="3862418"/>
            <a:ext cx="4671874" cy="2487650"/>
          </a:xfrm>
          <a:prstGeom prst="rect"/>
        </p:spPr>
      </p:pic>
      <p:sp>
        <p:nvSpPr>
          <p:cNvPr id="1048666" name=""/>
          <p:cNvSpPr txBox="1"/>
          <p:nvPr/>
        </p:nvSpPr>
        <p:spPr>
          <a:xfrm rot="1452">
            <a:off x="305722" y="1658426"/>
            <a:ext cx="6032481" cy="2186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4</a:t>
            </a:r>
            <a:r>
              <a:rPr sz="2800" lang="en-US">
                <a:solidFill>
                  <a:srgbClr val="000000"/>
                </a:solidFill>
              </a:rPr>
              <a:t>8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old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tension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ac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ase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sion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25389" t="53928" r="-19" b="32321"/>
          <a:stretch>
            <a:fillRect/>
          </a:stretch>
        </p:blipFill>
        <p:spPr>
          <a:xfrm>
            <a:off x="4061345" y="3935601"/>
            <a:ext cx="4799033" cy="2382555"/>
          </a:xfrm>
          <a:prstGeom prst="rect"/>
        </p:spPr>
      </p:pic>
      <p:sp>
        <p:nvSpPr>
          <p:cNvPr id="1048667" name=""/>
          <p:cNvSpPr txBox="1"/>
          <p:nvPr/>
        </p:nvSpPr>
        <p:spPr>
          <a:xfrm>
            <a:off x="2572000" y="3219450"/>
            <a:ext cx="4000000" cy="9296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z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22014" t="45949" r="5080" b="33958"/>
          <a:stretch>
            <a:fillRect/>
          </a:stretch>
        </p:blipFill>
        <p:spPr>
          <a:xfrm rot="0">
            <a:off x="4142734" y="3428999"/>
            <a:ext cx="4444118" cy="2895210"/>
          </a:xfrm>
          <a:prstGeom prst="rect"/>
        </p:spPr>
      </p:pic>
      <p:sp>
        <p:nvSpPr>
          <p:cNvPr id="1048668" name=""/>
          <p:cNvSpPr txBox="1"/>
          <p:nvPr/>
        </p:nvSpPr>
        <p:spPr>
          <a:xfrm>
            <a:off x="182090" y="2080259"/>
            <a:ext cx="5571625" cy="13487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ct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&gt;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&gt;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322259"/>
            <a:ext cx="9144000" cy="2213481"/>
          </a:xfrm>
          <a:prstGeom prst="rect"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853894" y="2760282"/>
            <a:ext cx="3770559" cy="3371957"/>
          </a:xfrm>
          <a:prstGeom prst="rect"/>
        </p:spPr>
      </p:pic>
      <p:sp>
        <p:nvSpPr>
          <p:cNvPr id="1048669" name=""/>
          <p:cNvSpPr txBox="1"/>
          <p:nvPr/>
        </p:nvSpPr>
        <p:spPr>
          <a:xfrm>
            <a:off x="428493" y="1830641"/>
            <a:ext cx="5766455" cy="9296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ommon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es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"/>
          <p:cNvSpPr txBox="1"/>
          <p:nvPr/>
        </p:nvSpPr>
        <p:spPr>
          <a:xfrm rot="21570766">
            <a:off x="929252" y="3422474"/>
            <a:ext cx="7177139" cy="1348742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 </a:t>
            </a:r>
            <a:r>
              <a:rPr sz="2800" lang="en-US">
                <a:solidFill>
                  <a:srgbClr val="000000"/>
                </a:solidFill>
              </a:rPr>
              <a:t>the </a:t>
            </a:r>
            <a:r>
              <a:rPr sz="2800" lang="en-US">
                <a:solidFill>
                  <a:srgbClr val="000000"/>
                </a:solidFill>
              </a:rPr>
              <a:t>following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ys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"/>
          <p:cNvSpPr txBox="1"/>
          <p:nvPr/>
        </p:nvSpPr>
        <p:spPr>
          <a:xfrm>
            <a:off x="1065073" y="3219450"/>
            <a:ext cx="6728365" cy="26060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gnancy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sthenia </a:t>
            </a:r>
            <a:r>
              <a:rPr sz="2800" lang="en-US">
                <a:solidFill>
                  <a:srgbClr val="000000"/>
                </a:solidFill>
              </a:rPr>
              <a:t>gravis </a:t>
            </a:r>
            <a:r>
              <a:rPr sz="2800" lang="en-US">
                <a:solidFill>
                  <a:srgbClr val="000000"/>
                </a:solidFill>
              </a:rPr>
              <a:t>✓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epsy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raine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54953"/>
            <a:ext cx="9144000" cy="2374047"/>
          </a:xfrm>
          <a:prstGeom prst="rect"/>
        </p:spPr>
      </p:pic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21600000">
            <a:off x="5737072" y="2702142"/>
            <a:ext cx="3185610" cy="4155857"/>
          </a:xfrm>
          <a:prstGeom prst="rect"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39372" t="64102" r="0" b="9833"/>
          <a:stretch>
            <a:fillRect/>
          </a:stretch>
        </p:blipFill>
        <p:spPr>
          <a:xfrm rot="0">
            <a:off x="5562679" y="4374602"/>
            <a:ext cx="3257968" cy="2483398"/>
          </a:xfrm>
          <a:prstGeom prst="rect"/>
        </p:spPr>
      </p:pic>
      <p:sp>
        <p:nvSpPr>
          <p:cNvPr id="1048672" name=""/>
          <p:cNvSpPr txBox="1"/>
          <p:nvPr/>
        </p:nvSpPr>
        <p:spPr>
          <a:xfrm rot="21600000">
            <a:off x="124227" y="982200"/>
            <a:ext cx="7974151" cy="3025141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patient had head trauma and MRI was performed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ture</a:t>
            </a:r>
            <a:r>
              <a:rPr sz="2800" lang="en-US">
                <a:solidFill>
                  <a:srgbClr val="000000"/>
                </a:solidFill>
              </a:rPr>
              <a:t>.what is the patient diagnosis ?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a. Relapsing remitting multiple sclerosis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b. Clinically isolated syndrome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c. Radiologically isolated syndrome</a:t>
            </a:r>
            <a:r>
              <a:rPr sz="2800" lang="en-US">
                <a:solidFill>
                  <a:srgbClr val="000000"/>
                </a:solidFill>
              </a:rPr>
              <a:t>✓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d. Possible multiple sclerosis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e. Probable multiple sclerosis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"/>
          <p:cNvSpPr txBox="1"/>
          <p:nvPr/>
        </p:nvSpPr>
        <p:spPr>
          <a:xfrm rot="21594196">
            <a:off x="347566" y="1335862"/>
            <a:ext cx="8448868" cy="4701541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Which Guillain-Barre variant is associated with ophthalmoplegia,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ataxia and areflexia and tends to be associated with GQ16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antibodies?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a. Sensory GBS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b. Acute inflammatory demyelinating polyneuropathy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c. Acute motor sensory axonal polyneuropathy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d. Miller-Fisher syndrome</a:t>
            </a:r>
            <a:r>
              <a:rPr sz="2800" lang="en-US">
                <a:solidFill>
                  <a:srgbClr val="000000"/>
                </a:solidFill>
              </a:rPr>
              <a:t>✓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e. Acute motor axonal polyneuropathy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44474" r="-5927" b="30444"/>
          <a:stretch>
            <a:fillRect/>
          </a:stretch>
        </p:blipFill>
        <p:spPr>
          <a:xfrm rot="0">
            <a:off x="938493" y="1870364"/>
            <a:ext cx="7267012" cy="3846466"/>
          </a:xfrm>
          <a:prstGeom prst="rect"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"/>
          <p:cNvSpPr txBox="1"/>
          <p:nvPr/>
        </p:nvSpPr>
        <p:spPr>
          <a:xfrm>
            <a:off x="1289016" y="2335530"/>
            <a:ext cx="6565967" cy="2186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All true in parkinson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Lewy body formation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Dyskinisia in early progressive </a:t>
            </a:r>
            <a:r>
              <a:rPr sz="2800" lang="en-US">
                <a:solidFill>
                  <a:srgbClr val="000000"/>
                </a:solidFill>
              </a:rPr>
              <a:t>✓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Mutation in the alpha-synuclein gene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"/>
          <p:cNvSpPr txBox="1"/>
          <p:nvPr/>
        </p:nvSpPr>
        <p:spPr>
          <a:xfrm>
            <a:off x="363294" y="2659726"/>
            <a:ext cx="8417412" cy="2186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Patient come with sudden onset headache and wilk do ct normal finding what the next step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Csf </a:t>
            </a:r>
            <a:r>
              <a:rPr sz="2800" lang="en-US">
                <a:solidFill>
                  <a:srgbClr val="000000"/>
                </a:solidFill>
              </a:rPr>
              <a:t>✓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Mri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Biobsy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40562" r="-1270" b="46634"/>
          <a:stretch>
            <a:fillRect/>
          </a:stretch>
        </p:blipFill>
        <p:spPr>
          <a:xfrm rot="0">
            <a:off x="287219" y="2431614"/>
            <a:ext cx="8569561" cy="2421867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179607"/>
            <a:ext cx="9144000" cy="2498785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01449" y="2132219"/>
            <a:ext cx="6741102" cy="2593561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856517"/>
            <a:ext cx="9144000" cy="1144966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50773" r="-19" b="25344"/>
          <a:stretch>
            <a:fillRect/>
          </a:stretch>
        </p:blipFill>
        <p:spPr>
          <a:xfrm>
            <a:off x="1418168" y="1502497"/>
            <a:ext cx="6273122" cy="405628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70704" r="-19" b="4897"/>
          <a:stretch>
            <a:fillRect/>
          </a:stretch>
        </p:blipFill>
        <p:spPr>
          <a:xfrm rot="7221">
            <a:off x="810426" y="1840088"/>
            <a:ext cx="7900691" cy="4682083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52510" t="49227" r="-19" b="32643"/>
          <a:stretch>
            <a:fillRect/>
          </a:stretch>
        </p:blipFill>
        <p:spPr>
          <a:xfrm>
            <a:off x="4997401" y="2909132"/>
            <a:ext cx="3525094" cy="3006990"/>
          </a:xfrm>
          <a:prstGeom prst="rect"/>
        </p:spPr>
      </p:pic>
      <p:sp>
        <p:nvSpPr>
          <p:cNvPr id="1048653" name=""/>
          <p:cNvSpPr txBox="1"/>
          <p:nvPr/>
        </p:nvSpPr>
        <p:spPr>
          <a:xfrm>
            <a:off x="311978" y="1815662"/>
            <a:ext cx="4000000" cy="2186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ich </a:t>
            </a:r>
            <a:r>
              <a:rPr sz="2800" lang="en-US">
                <a:solidFill>
                  <a:srgbClr val="000000"/>
                </a:solidFill>
              </a:rPr>
              <a:t>of </a:t>
            </a:r>
            <a:r>
              <a:rPr sz="2800" lang="en-US">
                <a:solidFill>
                  <a:srgbClr val="000000"/>
                </a:solidFill>
              </a:rPr>
              <a:t>the </a:t>
            </a:r>
            <a:r>
              <a:rPr sz="2800" lang="en-US">
                <a:solidFill>
                  <a:srgbClr val="000000"/>
                </a:solidFill>
              </a:rPr>
              <a:t>following </a:t>
            </a:r>
            <a:r>
              <a:rPr sz="2800" lang="en-US">
                <a:solidFill>
                  <a:srgbClr val="000000"/>
                </a:solidFill>
              </a:rPr>
              <a:t>is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?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erior 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y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itel A666L</dc:creator>
  <dcterms:created xsi:type="dcterms:W3CDTF">2015-05-12T03:30:45Z</dcterms:created>
  <dcterms:modified xsi:type="dcterms:W3CDTF">2024-11-08T14:17:12Z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3a77497e325e42cea9d419895d3ce862</vt:lpwstr>
  </property>
</Properties>
</file>