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  <p:sldId id="261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9BFB55-A802-447E-A910-BBD71F40588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6457B7BB-CD07-47C5-9965-2FA032CA8D5B}"/>
              </a:ext>
            </a:extLst>
          </p:cNvPr>
          <p:cNvSpPr/>
          <p:nvPr/>
        </p:nvSpPr>
        <p:spPr>
          <a:xfrm flipH="1">
            <a:off x="8052178" y="0"/>
            <a:ext cx="4139819" cy="6858000"/>
          </a:xfrm>
          <a:prstGeom prst="rtTriangle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B81EF693-46E2-4180-A982-14109E40CB06}"/>
              </a:ext>
            </a:extLst>
          </p:cNvPr>
          <p:cNvSpPr/>
          <p:nvPr/>
        </p:nvSpPr>
        <p:spPr>
          <a:xfrm rot="10800000" flipH="1">
            <a:off x="4" y="0"/>
            <a:ext cx="4139819" cy="6858000"/>
          </a:xfrm>
          <a:prstGeom prst="rtTriangle">
            <a:avLst/>
          </a:prstGeom>
          <a:solidFill>
            <a:schemeClr val="accent1">
              <a:alpha val="9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B682B7D-4C59-C2D7-0450-2C7B697F8349}"/>
              </a:ext>
            </a:extLst>
          </p:cNvPr>
          <p:cNvGrpSpPr/>
          <p:nvPr/>
        </p:nvGrpSpPr>
        <p:grpSpPr>
          <a:xfrm>
            <a:off x="-491345" y="4748022"/>
            <a:ext cx="10267188" cy="2109978"/>
            <a:chOff x="-491345" y="1077822"/>
            <a:chExt cx="10267188" cy="210997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C10304A-96B5-C1E8-D9D6-BF354CA1DA65}"/>
                </a:ext>
              </a:extLst>
            </p:cNvPr>
            <p:cNvGrpSpPr/>
            <p:nvPr/>
          </p:nvGrpSpPr>
          <p:grpSpPr>
            <a:xfrm>
              <a:off x="-491345" y="1077822"/>
              <a:ext cx="10267188" cy="2109978"/>
              <a:chOff x="-491345" y="1077822"/>
              <a:chExt cx="10267188" cy="2109978"/>
            </a:xfrm>
          </p:grpSpPr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5B61568A-5D55-A15F-0A34-79D7080041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8099443" y="1808913"/>
                <a:ext cx="1676400" cy="495300"/>
              </a:xfrm>
              <a:custGeom>
                <a:avLst/>
                <a:gdLst>
                  <a:gd name="connsiteX0" fmla="*/ 0 w 1676400"/>
                  <a:gd name="connsiteY0" fmla="*/ 0 h 495300"/>
                  <a:gd name="connsiteX1" fmla="*/ 1684782 w 1676400"/>
                  <a:gd name="connsiteY1" fmla="*/ 0 h 495300"/>
                  <a:gd name="connsiteX2" fmla="*/ 1684782 w 1676400"/>
                  <a:gd name="connsiteY2" fmla="*/ 498348 h 495300"/>
                  <a:gd name="connsiteX3" fmla="*/ 0 w 1676400"/>
                  <a:gd name="connsiteY3" fmla="*/ 498348 h 495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76400" h="495300">
                    <a:moveTo>
                      <a:pt x="0" y="0"/>
                    </a:moveTo>
                    <a:lnTo>
                      <a:pt x="1684782" y="0"/>
                    </a:lnTo>
                    <a:lnTo>
                      <a:pt x="1684782" y="498348"/>
                    </a:lnTo>
                    <a:lnTo>
                      <a:pt x="0" y="498348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0DA5E7E9-82EF-6C73-1F3B-92803B18E74C}"/>
                  </a:ext>
                </a:extLst>
              </p:cNvPr>
              <p:cNvSpPr/>
              <p:nvPr/>
            </p:nvSpPr>
            <p:spPr>
              <a:xfrm>
                <a:off x="8125446" y="1833631"/>
                <a:ext cx="1600200" cy="409575"/>
              </a:xfrm>
              <a:custGeom>
                <a:avLst/>
                <a:gdLst>
                  <a:gd name="connsiteX0" fmla="*/ 1578769 w 1600200"/>
                  <a:gd name="connsiteY0" fmla="*/ 285274 h 409575"/>
                  <a:gd name="connsiteX1" fmla="*/ 1285398 w 1600200"/>
                  <a:gd name="connsiteY1" fmla="*/ 285274 h 409575"/>
                  <a:gd name="connsiteX2" fmla="*/ 1257776 w 1600200"/>
                  <a:gd name="connsiteY2" fmla="*/ 323374 h 409575"/>
                  <a:gd name="connsiteX3" fmla="*/ 1217771 w 1600200"/>
                  <a:gd name="connsiteY3" fmla="*/ 153829 h 409575"/>
                  <a:gd name="connsiteX4" fmla="*/ 1181576 w 1600200"/>
                  <a:gd name="connsiteY4" fmla="*/ 285274 h 409575"/>
                  <a:gd name="connsiteX5" fmla="*/ 1093946 w 1600200"/>
                  <a:gd name="connsiteY5" fmla="*/ 285274 h 409575"/>
                  <a:gd name="connsiteX6" fmla="*/ 1080611 w 1600200"/>
                  <a:gd name="connsiteY6" fmla="*/ 335756 h 409575"/>
                  <a:gd name="connsiteX7" fmla="*/ 1056798 w 1600200"/>
                  <a:gd name="connsiteY7" fmla="*/ 277654 h 409575"/>
                  <a:gd name="connsiteX8" fmla="*/ 1032986 w 1600200"/>
                  <a:gd name="connsiteY8" fmla="*/ 322421 h 409575"/>
                  <a:gd name="connsiteX9" fmla="*/ 988219 w 1600200"/>
                  <a:gd name="connsiteY9" fmla="*/ 21431 h 409575"/>
                  <a:gd name="connsiteX10" fmla="*/ 932973 w 1600200"/>
                  <a:gd name="connsiteY10" fmla="*/ 393859 h 409575"/>
                  <a:gd name="connsiteX11" fmla="*/ 912019 w 1600200"/>
                  <a:gd name="connsiteY11" fmla="*/ 285274 h 409575"/>
                  <a:gd name="connsiteX12" fmla="*/ 686276 w 1600200"/>
                  <a:gd name="connsiteY12" fmla="*/ 285274 h 409575"/>
                  <a:gd name="connsiteX13" fmla="*/ 656748 w 1600200"/>
                  <a:gd name="connsiteY13" fmla="*/ 344329 h 409575"/>
                  <a:gd name="connsiteX14" fmla="*/ 621506 w 1600200"/>
                  <a:gd name="connsiteY14" fmla="*/ 150971 h 409575"/>
                  <a:gd name="connsiteX15" fmla="*/ 578644 w 1600200"/>
                  <a:gd name="connsiteY15" fmla="*/ 285274 h 409575"/>
                  <a:gd name="connsiteX16" fmla="*/ 491966 w 1600200"/>
                  <a:gd name="connsiteY16" fmla="*/ 285274 h 409575"/>
                  <a:gd name="connsiteX17" fmla="*/ 467201 w 1600200"/>
                  <a:gd name="connsiteY17" fmla="*/ 322421 h 409575"/>
                  <a:gd name="connsiteX18" fmla="*/ 441484 w 1600200"/>
                  <a:gd name="connsiteY18" fmla="*/ 275749 h 409575"/>
                  <a:gd name="connsiteX19" fmla="*/ 408146 w 1600200"/>
                  <a:gd name="connsiteY19" fmla="*/ 336709 h 409575"/>
                  <a:gd name="connsiteX20" fmla="*/ 376714 w 1600200"/>
                  <a:gd name="connsiteY20" fmla="*/ 72866 h 409575"/>
                  <a:gd name="connsiteX21" fmla="*/ 335756 w 1600200"/>
                  <a:gd name="connsiteY21" fmla="*/ 377666 h 409575"/>
                  <a:gd name="connsiteX22" fmla="*/ 308134 w 1600200"/>
                  <a:gd name="connsiteY22" fmla="*/ 285274 h 409575"/>
                  <a:gd name="connsiteX23" fmla="*/ 238601 w 1600200"/>
                  <a:gd name="connsiteY23" fmla="*/ 285274 h 409575"/>
                  <a:gd name="connsiteX24" fmla="*/ 210026 w 1600200"/>
                  <a:gd name="connsiteY24" fmla="*/ 237649 h 409575"/>
                  <a:gd name="connsiteX25" fmla="*/ 177641 w 1600200"/>
                  <a:gd name="connsiteY25" fmla="*/ 285274 h 409575"/>
                  <a:gd name="connsiteX26" fmla="*/ 21431 w 1600200"/>
                  <a:gd name="connsiteY26" fmla="*/ 285274 h 409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00200" h="409575">
                    <a:moveTo>
                      <a:pt x="1578769" y="285274"/>
                    </a:moveTo>
                    <a:lnTo>
                      <a:pt x="1285398" y="285274"/>
                    </a:lnTo>
                    <a:lnTo>
                      <a:pt x="1257776" y="323374"/>
                    </a:lnTo>
                    <a:lnTo>
                      <a:pt x="1217771" y="153829"/>
                    </a:lnTo>
                    <a:lnTo>
                      <a:pt x="1181576" y="285274"/>
                    </a:lnTo>
                    <a:lnTo>
                      <a:pt x="1093946" y="285274"/>
                    </a:lnTo>
                    <a:lnTo>
                      <a:pt x="1080611" y="335756"/>
                    </a:lnTo>
                    <a:lnTo>
                      <a:pt x="1056798" y="277654"/>
                    </a:lnTo>
                    <a:lnTo>
                      <a:pt x="1032986" y="322421"/>
                    </a:lnTo>
                    <a:lnTo>
                      <a:pt x="988219" y="21431"/>
                    </a:lnTo>
                    <a:lnTo>
                      <a:pt x="932973" y="393859"/>
                    </a:lnTo>
                    <a:lnTo>
                      <a:pt x="912019" y="285274"/>
                    </a:lnTo>
                    <a:lnTo>
                      <a:pt x="686276" y="285274"/>
                    </a:lnTo>
                    <a:lnTo>
                      <a:pt x="656748" y="344329"/>
                    </a:lnTo>
                    <a:lnTo>
                      <a:pt x="621506" y="150971"/>
                    </a:lnTo>
                    <a:lnTo>
                      <a:pt x="578644" y="285274"/>
                    </a:lnTo>
                    <a:lnTo>
                      <a:pt x="491966" y="285274"/>
                    </a:lnTo>
                    <a:lnTo>
                      <a:pt x="467201" y="322421"/>
                    </a:lnTo>
                    <a:lnTo>
                      <a:pt x="441484" y="275749"/>
                    </a:lnTo>
                    <a:lnTo>
                      <a:pt x="408146" y="336709"/>
                    </a:lnTo>
                    <a:lnTo>
                      <a:pt x="376714" y="72866"/>
                    </a:lnTo>
                    <a:lnTo>
                      <a:pt x="335756" y="377666"/>
                    </a:lnTo>
                    <a:lnTo>
                      <a:pt x="308134" y="285274"/>
                    </a:lnTo>
                    <a:lnTo>
                      <a:pt x="238601" y="285274"/>
                    </a:lnTo>
                    <a:lnTo>
                      <a:pt x="210026" y="237649"/>
                    </a:lnTo>
                    <a:lnTo>
                      <a:pt x="177641" y="285274"/>
                    </a:lnTo>
                    <a:lnTo>
                      <a:pt x="21431" y="285274"/>
                    </a:lnTo>
                  </a:path>
                </a:pathLst>
              </a:custGeom>
              <a:noFill/>
              <a:ln w="28575" cap="rnd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6F8966C5-F0FF-C508-C5A2-7BE56926B7D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-8934" r="1"/>
              <a:stretch/>
            </p:blipFill>
            <p:spPr>
              <a:xfrm>
                <a:off x="-491345" y="1797483"/>
                <a:ext cx="5676900" cy="495300"/>
              </a:xfrm>
              <a:custGeom>
                <a:avLst/>
                <a:gdLst>
                  <a:gd name="connsiteX0" fmla="*/ 0 w 5676900"/>
                  <a:gd name="connsiteY0" fmla="*/ 0 h 495300"/>
                  <a:gd name="connsiteX1" fmla="*/ 5685282 w 5676900"/>
                  <a:gd name="connsiteY1" fmla="*/ 0 h 495300"/>
                  <a:gd name="connsiteX2" fmla="*/ 5685282 w 5676900"/>
                  <a:gd name="connsiteY2" fmla="*/ 500634 h 495300"/>
                  <a:gd name="connsiteX3" fmla="*/ 0 w 5676900"/>
                  <a:gd name="connsiteY3" fmla="*/ 500634 h 495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676900" h="495300">
                    <a:moveTo>
                      <a:pt x="0" y="0"/>
                    </a:moveTo>
                    <a:lnTo>
                      <a:pt x="5685282" y="0"/>
                    </a:lnTo>
                    <a:lnTo>
                      <a:pt x="5685282" y="500634"/>
                    </a:lnTo>
                    <a:lnTo>
                      <a:pt x="0" y="500634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89B4D101-00A6-231D-BBF9-90424B8900A4}"/>
                  </a:ext>
                </a:extLst>
              </p:cNvPr>
              <p:cNvSpPr/>
              <p:nvPr/>
            </p:nvSpPr>
            <p:spPr>
              <a:xfrm>
                <a:off x="14351" y="1860842"/>
                <a:ext cx="5196891" cy="372428"/>
              </a:xfrm>
              <a:custGeom>
                <a:avLst/>
                <a:gdLst>
                  <a:gd name="connsiteX0" fmla="*/ 5579269 w 5600700"/>
                  <a:gd name="connsiteY0" fmla="*/ 285274 h 409575"/>
                  <a:gd name="connsiteX1" fmla="*/ 5285899 w 5600700"/>
                  <a:gd name="connsiteY1" fmla="*/ 285274 h 409575"/>
                  <a:gd name="connsiteX2" fmla="*/ 5258277 w 5600700"/>
                  <a:gd name="connsiteY2" fmla="*/ 323374 h 409575"/>
                  <a:gd name="connsiteX3" fmla="*/ 5218271 w 5600700"/>
                  <a:gd name="connsiteY3" fmla="*/ 153829 h 409575"/>
                  <a:gd name="connsiteX4" fmla="*/ 5182077 w 5600700"/>
                  <a:gd name="connsiteY4" fmla="*/ 285274 h 409575"/>
                  <a:gd name="connsiteX5" fmla="*/ 5094446 w 5600700"/>
                  <a:gd name="connsiteY5" fmla="*/ 285274 h 409575"/>
                  <a:gd name="connsiteX6" fmla="*/ 5081111 w 5600700"/>
                  <a:gd name="connsiteY6" fmla="*/ 335756 h 409575"/>
                  <a:gd name="connsiteX7" fmla="*/ 5057299 w 5600700"/>
                  <a:gd name="connsiteY7" fmla="*/ 277654 h 409575"/>
                  <a:gd name="connsiteX8" fmla="*/ 5033486 w 5600700"/>
                  <a:gd name="connsiteY8" fmla="*/ 322421 h 409575"/>
                  <a:gd name="connsiteX9" fmla="*/ 4988719 w 5600700"/>
                  <a:gd name="connsiteY9" fmla="*/ 21431 h 409575"/>
                  <a:gd name="connsiteX10" fmla="*/ 4933474 w 5600700"/>
                  <a:gd name="connsiteY10" fmla="*/ 393859 h 409575"/>
                  <a:gd name="connsiteX11" fmla="*/ 4912519 w 5600700"/>
                  <a:gd name="connsiteY11" fmla="*/ 285274 h 409575"/>
                  <a:gd name="connsiteX12" fmla="*/ 4686777 w 5600700"/>
                  <a:gd name="connsiteY12" fmla="*/ 285274 h 409575"/>
                  <a:gd name="connsiteX13" fmla="*/ 4657249 w 5600700"/>
                  <a:gd name="connsiteY13" fmla="*/ 344329 h 409575"/>
                  <a:gd name="connsiteX14" fmla="*/ 4622006 w 5600700"/>
                  <a:gd name="connsiteY14" fmla="*/ 150971 h 409575"/>
                  <a:gd name="connsiteX15" fmla="*/ 4579144 w 5600700"/>
                  <a:gd name="connsiteY15" fmla="*/ 285274 h 409575"/>
                  <a:gd name="connsiteX16" fmla="*/ 4492466 w 5600700"/>
                  <a:gd name="connsiteY16" fmla="*/ 285274 h 409575"/>
                  <a:gd name="connsiteX17" fmla="*/ 4467702 w 5600700"/>
                  <a:gd name="connsiteY17" fmla="*/ 322421 h 409575"/>
                  <a:gd name="connsiteX18" fmla="*/ 4441984 w 5600700"/>
                  <a:gd name="connsiteY18" fmla="*/ 275749 h 409575"/>
                  <a:gd name="connsiteX19" fmla="*/ 4408646 w 5600700"/>
                  <a:gd name="connsiteY19" fmla="*/ 336709 h 409575"/>
                  <a:gd name="connsiteX20" fmla="*/ 4377214 w 5600700"/>
                  <a:gd name="connsiteY20" fmla="*/ 72866 h 409575"/>
                  <a:gd name="connsiteX21" fmla="*/ 4336256 w 5600700"/>
                  <a:gd name="connsiteY21" fmla="*/ 377666 h 409575"/>
                  <a:gd name="connsiteX22" fmla="*/ 4308634 w 5600700"/>
                  <a:gd name="connsiteY22" fmla="*/ 285274 h 409575"/>
                  <a:gd name="connsiteX23" fmla="*/ 4239102 w 5600700"/>
                  <a:gd name="connsiteY23" fmla="*/ 285274 h 409575"/>
                  <a:gd name="connsiteX24" fmla="*/ 4210527 w 5600700"/>
                  <a:gd name="connsiteY24" fmla="*/ 237649 h 409575"/>
                  <a:gd name="connsiteX25" fmla="*/ 4178141 w 5600700"/>
                  <a:gd name="connsiteY25" fmla="*/ 285274 h 409575"/>
                  <a:gd name="connsiteX26" fmla="*/ 21431 w 5600700"/>
                  <a:gd name="connsiteY26" fmla="*/ 285274 h 409575"/>
                  <a:gd name="connsiteX0" fmla="*/ 5196891 w 5196891"/>
                  <a:gd name="connsiteY0" fmla="*/ 263843 h 372428"/>
                  <a:gd name="connsiteX1" fmla="*/ 4903521 w 5196891"/>
                  <a:gd name="connsiteY1" fmla="*/ 263843 h 372428"/>
                  <a:gd name="connsiteX2" fmla="*/ 4875899 w 5196891"/>
                  <a:gd name="connsiteY2" fmla="*/ 301943 h 372428"/>
                  <a:gd name="connsiteX3" fmla="*/ 4835893 w 5196891"/>
                  <a:gd name="connsiteY3" fmla="*/ 132398 h 372428"/>
                  <a:gd name="connsiteX4" fmla="*/ 4799699 w 5196891"/>
                  <a:gd name="connsiteY4" fmla="*/ 263843 h 372428"/>
                  <a:gd name="connsiteX5" fmla="*/ 4712068 w 5196891"/>
                  <a:gd name="connsiteY5" fmla="*/ 263843 h 372428"/>
                  <a:gd name="connsiteX6" fmla="*/ 4698733 w 5196891"/>
                  <a:gd name="connsiteY6" fmla="*/ 314325 h 372428"/>
                  <a:gd name="connsiteX7" fmla="*/ 4674921 w 5196891"/>
                  <a:gd name="connsiteY7" fmla="*/ 256223 h 372428"/>
                  <a:gd name="connsiteX8" fmla="*/ 4651108 w 5196891"/>
                  <a:gd name="connsiteY8" fmla="*/ 300990 h 372428"/>
                  <a:gd name="connsiteX9" fmla="*/ 4606341 w 5196891"/>
                  <a:gd name="connsiteY9" fmla="*/ 0 h 372428"/>
                  <a:gd name="connsiteX10" fmla="*/ 4551096 w 5196891"/>
                  <a:gd name="connsiteY10" fmla="*/ 372428 h 372428"/>
                  <a:gd name="connsiteX11" fmla="*/ 4530141 w 5196891"/>
                  <a:gd name="connsiteY11" fmla="*/ 263843 h 372428"/>
                  <a:gd name="connsiteX12" fmla="*/ 4304399 w 5196891"/>
                  <a:gd name="connsiteY12" fmla="*/ 263843 h 372428"/>
                  <a:gd name="connsiteX13" fmla="*/ 4274871 w 5196891"/>
                  <a:gd name="connsiteY13" fmla="*/ 322898 h 372428"/>
                  <a:gd name="connsiteX14" fmla="*/ 4239628 w 5196891"/>
                  <a:gd name="connsiteY14" fmla="*/ 129540 h 372428"/>
                  <a:gd name="connsiteX15" fmla="*/ 4196766 w 5196891"/>
                  <a:gd name="connsiteY15" fmla="*/ 263843 h 372428"/>
                  <a:gd name="connsiteX16" fmla="*/ 4110088 w 5196891"/>
                  <a:gd name="connsiteY16" fmla="*/ 263843 h 372428"/>
                  <a:gd name="connsiteX17" fmla="*/ 4085324 w 5196891"/>
                  <a:gd name="connsiteY17" fmla="*/ 300990 h 372428"/>
                  <a:gd name="connsiteX18" fmla="*/ 4059606 w 5196891"/>
                  <a:gd name="connsiteY18" fmla="*/ 254318 h 372428"/>
                  <a:gd name="connsiteX19" fmla="*/ 4026268 w 5196891"/>
                  <a:gd name="connsiteY19" fmla="*/ 315278 h 372428"/>
                  <a:gd name="connsiteX20" fmla="*/ 3994836 w 5196891"/>
                  <a:gd name="connsiteY20" fmla="*/ 51435 h 372428"/>
                  <a:gd name="connsiteX21" fmla="*/ 3953878 w 5196891"/>
                  <a:gd name="connsiteY21" fmla="*/ 356235 h 372428"/>
                  <a:gd name="connsiteX22" fmla="*/ 3926256 w 5196891"/>
                  <a:gd name="connsiteY22" fmla="*/ 263843 h 372428"/>
                  <a:gd name="connsiteX23" fmla="*/ 3856724 w 5196891"/>
                  <a:gd name="connsiteY23" fmla="*/ 263843 h 372428"/>
                  <a:gd name="connsiteX24" fmla="*/ 3828149 w 5196891"/>
                  <a:gd name="connsiteY24" fmla="*/ 216218 h 372428"/>
                  <a:gd name="connsiteX25" fmla="*/ 3795763 w 5196891"/>
                  <a:gd name="connsiteY25" fmla="*/ 263843 h 372428"/>
                  <a:gd name="connsiteX26" fmla="*/ 0 w 5196891"/>
                  <a:gd name="connsiteY26" fmla="*/ 275874 h 372428"/>
                  <a:gd name="connsiteX0" fmla="*/ 5196891 w 5196891"/>
                  <a:gd name="connsiteY0" fmla="*/ 263843 h 372428"/>
                  <a:gd name="connsiteX1" fmla="*/ 4903521 w 5196891"/>
                  <a:gd name="connsiteY1" fmla="*/ 263843 h 372428"/>
                  <a:gd name="connsiteX2" fmla="*/ 4875899 w 5196891"/>
                  <a:gd name="connsiteY2" fmla="*/ 301943 h 372428"/>
                  <a:gd name="connsiteX3" fmla="*/ 4835893 w 5196891"/>
                  <a:gd name="connsiteY3" fmla="*/ 132398 h 372428"/>
                  <a:gd name="connsiteX4" fmla="*/ 4799699 w 5196891"/>
                  <a:gd name="connsiteY4" fmla="*/ 263843 h 372428"/>
                  <a:gd name="connsiteX5" fmla="*/ 4712068 w 5196891"/>
                  <a:gd name="connsiteY5" fmla="*/ 263843 h 372428"/>
                  <a:gd name="connsiteX6" fmla="*/ 4698733 w 5196891"/>
                  <a:gd name="connsiteY6" fmla="*/ 314325 h 372428"/>
                  <a:gd name="connsiteX7" fmla="*/ 4674921 w 5196891"/>
                  <a:gd name="connsiteY7" fmla="*/ 256223 h 372428"/>
                  <a:gd name="connsiteX8" fmla="*/ 4651108 w 5196891"/>
                  <a:gd name="connsiteY8" fmla="*/ 300990 h 372428"/>
                  <a:gd name="connsiteX9" fmla="*/ 4606341 w 5196891"/>
                  <a:gd name="connsiteY9" fmla="*/ 0 h 372428"/>
                  <a:gd name="connsiteX10" fmla="*/ 4551096 w 5196891"/>
                  <a:gd name="connsiteY10" fmla="*/ 372428 h 372428"/>
                  <a:gd name="connsiteX11" fmla="*/ 4530141 w 5196891"/>
                  <a:gd name="connsiteY11" fmla="*/ 263843 h 372428"/>
                  <a:gd name="connsiteX12" fmla="*/ 4304399 w 5196891"/>
                  <a:gd name="connsiteY12" fmla="*/ 263843 h 372428"/>
                  <a:gd name="connsiteX13" fmla="*/ 4274871 w 5196891"/>
                  <a:gd name="connsiteY13" fmla="*/ 322898 h 372428"/>
                  <a:gd name="connsiteX14" fmla="*/ 4239628 w 5196891"/>
                  <a:gd name="connsiteY14" fmla="*/ 129540 h 372428"/>
                  <a:gd name="connsiteX15" fmla="*/ 4196766 w 5196891"/>
                  <a:gd name="connsiteY15" fmla="*/ 263843 h 372428"/>
                  <a:gd name="connsiteX16" fmla="*/ 4110088 w 5196891"/>
                  <a:gd name="connsiteY16" fmla="*/ 263843 h 372428"/>
                  <a:gd name="connsiteX17" fmla="*/ 4085324 w 5196891"/>
                  <a:gd name="connsiteY17" fmla="*/ 300990 h 372428"/>
                  <a:gd name="connsiteX18" fmla="*/ 4059606 w 5196891"/>
                  <a:gd name="connsiteY18" fmla="*/ 254318 h 372428"/>
                  <a:gd name="connsiteX19" fmla="*/ 4026268 w 5196891"/>
                  <a:gd name="connsiteY19" fmla="*/ 315278 h 372428"/>
                  <a:gd name="connsiteX20" fmla="*/ 3994836 w 5196891"/>
                  <a:gd name="connsiteY20" fmla="*/ 51435 h 372428"/>
                  <a:gd name="connsiteX21" fmla="*/ 3953878 w 5196891"/>
                  <a:gd name="connsiteY21" fmla="*/ 356235 h 372428"/>
                  <a:gd name="connsiteX22" fmla="*/ 3926256 w 5196891"/>
                  <a:gd name="connsiteY22" fmla="*/ 263843 h 372428"/>
                  <a:gd name="connsiteX23" fmla="*/ 3856724 w 5196891"/>
                  <a:gd name="connsiteY23" fmla="*/ 263843 h 372428"/>
                  <a:gd name="connsiteX24" fmla="*/ 3828149 w 5196891"/>
                  <a:gd name="connsiteY24" fmla="*/ 216218 h 372428"/>
                  <a:gd name="connsiteX25" fmla="*/ 3795763 w 5196891"/>
                  <a:gd name="connsiteY25" fmla="*/ 263843 h 372428"/>
                  <a:gd name="connsiteX26" fmla="*/ 0 w 5196891"/>
                  <a:gd name="connsiteY26" fmla="*/ 263842 h 372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196891" h="372428">
                    <a:moveTo>
                      <a:pt x="5196891" y="263843"/>
                    </a:moveTo>
                    <a:lnTo>
                      <a:pt x="4903521" y="263843"/>
                    </a:lnTo>
                    <a:lnTo>
                      <a:pt x="4875899" y="301943"/>
                    </a:lnTo>
                    <a:lnTo>
                      <a:pt x="4835893" y="132398"/>
                    </a:lnTo>
                    <a:lnTo>
                      <a:pt x="4799699" y="263843"/>
                    </a:lnTo>
                    <a:lnTo>
                      <a:pt x="4712068" y="263843"/>
                    </a:lnTo>
                    <a:lnTo>
                      <a:pt x="4698733" y="314325"/>
                    </a:lnTo>
                    <a:lnTo>
                      <a:pt x="4674921" y="256223"/>
                    </a:lnTo>
                    <a:lnTo>
                      <a:pt x="4651108" y="300990"/>
                    </a:lnTo>
                    <a:lnTo>
                      <a:pt x="4606341" y="0"/>
                    </a:lnTo>
                    <a:lnTo>
                      <a:pt x="4551096" y="372428"/>
                    </a:lnTo>
                    <a:lnTo>
                      <a:pt x="4530141" y="263843"/>
                    </a:lnTo>
                    <a:lnTo>
                      <a:pt x="4304399" y="263843"/>
                    </a:lnTo>
                    <a:lnTo>
                      <a:pt x="4274871" y="322898"/>
                    </a:lnTo>
                    <a:lnTo>
                      <a:pt x="4239628" y="129540"/>
                    </a:lnTo>
                    <a:lnTo>
                      <a:pt x="4196766" y="263843"/>
                    </a:lnTo>
                    <a:lnTo>
                      <a:pt x="4110088" y="263843"/>
                    </a:lnTo>
                    <a:lnTo>
                      <a:pt x="4085324" y="300990"/>
                    </a:lnTo>
                    <a:lnTo>
                      <a:pt x="4059606" y="254318"/>
                    </a:lnTo>
                    <a:lnTo>
                      <a:pt x="4026268" y="315278"/>
                    </a:lnTo>
                    <a:lnTo>
                      <a:pt x="3994836" y="51435"/>
                    </a:lnTo>
                    <a:lnTo>
                      <a:pt x="3953878" y="356235"/>
                    </a:lnTo>
                    <a:lnTo>
                      <a:pt x="3926256" y="263843"/>
                    </a:lnTo>
                    <a:lnTo>
                      <a:pt x="3856724" y="263843"/>
                    </a:lnTo>
                    <a:lnTo>
                      <a:pt x="3828149" y="216218"/>
                    </a:lnTo>
                    <a:lnTo>
                      <a:pt x="3795763" y="263843"/>
                    </a:lnTo>
                    <a:lnTo>
                      <a:pt x="0" y="263842"/>
                    </a:lnTo>
                  </a:path>
                </a:pathLst>
              </a:custGeom>
              <a:noFill/>
              <a:ln w="28575" cap="rnd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56CB7EDB-6575-A1BA-91DB-A3ABBCB6FE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82352" y="1731618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7542 w 904875"/>
                  <a:gd name="connsiteY1" fmla="*/ 0 h 800100"/>
                  <a:gd name="connsiteX2" fmla="*/ 907542 w 904875"/>
                  <a:gd name="connsiteY2" fmla="*/ 804672 h 800100"/>
                  <a:gd name="connsiteX3" fmla="*/ 0 w 904875"/>
                  <a:gd name="connsiteY3" fmla="*/ 804672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7542" y="0"/>
                    </a:lnTo>
                    <a:lnTo>
                      <a:pt x="907542" y="804672"/>
                    </a:lnTo>
                    <a:lnTo>
                      <a:pt x="0" y="804672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7F1F3747-4DA6-D40B-F133-522C070A3B64}"/>
                  </a:ext>
                </a:extLst>
              </p:cNvPr>
              <p:cNvSpPr/>
              <p:nvPr/>
            </p:nvSpPr>
            <p:spPr>
              <a:xfrm>
                <a:off x="5117451" y="1766003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2 w 800100"/>
                  <a:gd name="connsiteY1" fmla="*/ 676751 h 695325"/>
                  <a:gd name="connsiteX2" fmla="*/ 210027 w 800100"/>
                  <a:gd name="connsiteY2" fmla="*/ 676751 h 695325"/>
                  <a:gd name="connsiteX3" fmla="*/ 21431 w 800100"/>
                  <a:gd name="connsiteY3" fmla="*/ 349091 h 695325"/>
                  <a:gd name="connsiteX4" fmla="*/ 210027 w 800100"/>
                  <a:gd name="connsiteY4" fmla="*/ 21431 h 695325"/>
                  <a:gd name="connsiteX5" fmla="*/ 589122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2" y="676751"/>
                    </a:lnTo>
                    <a:lnTo>
                      <a:pt x="210027" y="676751"/>
                    </a:lnTo>
                    <a:lnTo>
                      <a:pt x="21431" y="349091"/>
                    </a:lnTo>
                    <a:lnTo>
                      <a:pt x="210027" y="21431"/>
                    </a:lnTo>
                    <a:lnTo>
                      <a:pt x="589122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22" name="Picture 21">
                <a:extLst>
                  <a:ext uri="{FF2B5EF4-FFF2-40B4-BE49-F238E27FC236}">
                    <a16:creationId xmlns:a16="http://schemas.microsoft.com/office/drawing/2014/main" id="{ABB7BE77-BC5B-1821-7EB6-C1CA6A0968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53852" y="2058516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7542 w 904875"/>
                  <a:gd name="connsiteY1" fmla="*/ 0 h 800100"/>
                  <a:gd name="connsiteX2" fmla="*/ 907542 w 904875"/>
                  <a:gd name="connsiteY2" fmla="*/ 804672 h 800100"/>
                  <a:gd name="connsiteX3" fmla="*/ 0 w 904875"/>
                  <a:gd name="connsiteY3" fmla="*/ 804672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7542" y="0"/>
                    </a:lnTo>
                    <a:lnTo>
                      <a:pt x="907542" y="804672"/>
                    </a:lnTo>
                    <a:lnTo>
                      <a:pt x="0" y="804672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CD0C0549-FD23-9D0A-2EBD-FC1D9A0FD1BE}"/>
                  </a:ext>
                </a:extLst>
              </p:cNvPr>
              <p:cNvSpPr/>
              <p:nvPr/>
            </p:nvSpPr>
            <p:spPr>
              <a:xfrm>
                <a:off x="5688951" y="2092711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2 w 800100"/>
                  <a:gd name="connsiteY1" fmla="*/ 676751 h 695325"/>
                  <a:gd name="connsiteX2" fmla="*/ 210027 w 800100"/>
                  <a:gd name="connsiteY2" fmla="*/ 676751 h 695325"/>
                  <a:gd name="connsiteX3" fmla="*/ 21431 w 800100"/>
                  <a:gd name="connsiteY3" fmla="*/ 349091 h 695325"/>
                  <a:gd name="connsiteX4" fmla="*/ 210027 w 800100"/>
                  <a:gd name="connsiteY4" fmla="*/ 21431 h 695325"/>
                  <a:gd name="connsiteX5" fmla="*/ 589122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2" y="676751"/>
                    </a:lnTo>
                    <a:lnTo>
                      <a:pt x="210027" y="676751"/>
                    </a:lnTo>
                    <a:lnTo>
                      <a:pt x="21431" y="349091"/>
                    </a:lnTo>
                    <a:lnTo>
                      <a:pt x="210027" y="21431"/>
                    </a:lnTo>
                    <a:lnTo>
                      <a:pt x="589122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A14B83FF-A9B5-BBFA-A143-3C5D107A8B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649280" y="1404720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9828 w 904875"/>
                  <a:gd name="connsiteY1" fmla="*/ 0 h 800100"/>
                  <a:gd name="connsiteX2" fmla="*/ 909828 w 904875"/>
                  <a:gd name="connsiteY2" fmla="*/ 802386 h 800100"/>
                  <a:gd name="connsiteX3" fmla="*/ 0 w 904875"/>
                  <a:gd name="connsiteY3" fmla="*/ 802386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9828" y="0"/>
                    </a:lnTo>
                    <a:lnTo>
                      <a:pt x="909828" y="802386"/>
                    </a:lnTo>
                    <a:lnTo>
                      <a:pt x="0" y="802386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C6FDA718-D61A-BC5F-0E23-295344C11FD6}"/>
                  </a:ext>
                </a:extLst>
              </p:cNvPr>
              <p:cNvSpPr/>
              <p:nvPr/>
            </p:nvSpPr>
            <p:spPr>
              <a:xfrm>
                <a:off x="5685141" y="1437391"/>
                <a:ext cx="800100" cy="695325"/>
              </a:xfrm>
              <a:custGeom>
                <a:avLst/>
                <a:gdLst>
                  <a:gd name="connsiteX0" fmla="*/ 778669 w 800100"/>
                  <a:gd name="connsiteY0" fmla="*/ 350044 h 695325"/>
                  <a:gd name="connsiteX1" fmla="*/ 589121 w 800100"/>
                  <a:gd name="connsiteY1" fmla="*/ 677704 h 695325"/>
                  <a:gd name="connsiteX2" fmla="*/ 210978 w 800100"/>
                  <a:gd name="connsiteY2" fmla="*/ 677704 h 695325"/>
                  <a:gd name="connsiteX3" fmla="*/ 21431 w 800100"/>
                  <a:gd name="connsiteY3" fmla="*/ 350044 h 695325"/>
                  <a:gd name="connsiteX4" fmla="*/ 210978 w 800100"/>
                  <a:gd name="connsiteY4" fmla="*/ 21431 h 695325"/>
                  <a:gd name="connsiteX5" fmla="*/ 589121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50044"/>
                    </a:moveTo>
                    <a:lnTo>
                      <a:pt x="589121" y="677704"/>
                    </a:lnTo>
                    <a:lnTo>
                      <a:pt x="210978" y="677704"/>
                    </a:lnTo>
                    <a:lnTo>
                      <a:pt x="21431" y="350044"/>
                    </a:lnTo>
                    <a:lnTo>
                      <a:pt x="210978" y="21431"/>
                    </a:lnTo>
                    <a:lnTo>
                      <a:pt x="589121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313CB823-9AA2-D076-A23A-587A0C404A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354636" y="1731618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9828 w 904875"/>
                  <a:gd name="connsiteY1" fmla="*/ 0 h 800100"/>
                  <a:gd name="connsiteX2" fmla="*/ 909828 w 904875"/>
                  <a:gd name="connsiteY2" fmla="*/ 802386 h 800100"/>
                  <a:gd name="connsiteX3" fmla="*/ 0 w 904875"/>
                  <a:gd name="connsiteY3" fmla="*/ 802386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9828" y="0"/>
                    </a:lnTo>
                    <a:lnTo>
                      <a:pt x="909828" y="802386"/>
                    </a:lnTo>
                    <a:lnTo>
                      <a:pt x="0" y="802386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66915AD6-039A-3EDF-773D-19B1CE40E32C}"/>
                  </a:ext>
                </a:extLst>
              </p:cNvPr>
              <p:cNvSpPr/>
              <p:nvPr/>
            </p:nvSpPr>
            <p:spPr>
              <a:xfrm>
                <a:off x="7390116" y="1764098"/>
                <a:ext cx="800100" cy="695325"/>
              </a:xfrm>
              <a:custGeom>
                <a:avLst/>
                <a:gdLst>
                  <a:gd name="connsiteX0" fmla="*/ 778669 w 800100"/>
                  <a:gd name="connsiteY0" fmla="*/ 350044 h 695325"/>
                  <a:gd name="connsiteX1" fmla="*/ 589121 w 800100"/>
                  <a:gd name="connsiteY1" fmla="*/ 677704 h 695325"/>
                  <a:gd name="connsiteX2" fmla="*/ 210978 w 800100"/>
                  <a:gd name="connsiteY2" fmla="*/ 677704 h 695325"/>
                  <a:gd name="connsiteX3" fmla="*/ 21431 w 800100"/>
                  <a:gd name="connsiteY3" fmla="*/ 350044 h 695325"/>
                  <a:gd name="connsiteX4" fmla="*/ 210978 w 800100"/>
                  <a:gd name="connsiteY4" fmla="*/ 21431 h 695325"/>
                  <a:gd name="connsiteX5" fmla="*/ 589121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50044"/>
                    </a:moveTo>
                    <a:lnTo>
                      <a:pt x="589121" y="677704"/>
                    </a:lnTo>
                    <a:lnTo>
                      <a:pt x="210978" y="677704"/>
                    </a:lnTo>
                    <a:lnTo>
                      <a:pt x="21431" y="350044"/>
                    </a:lnTo>
                    <a:lnTo>
                      <a:pt x="210978" y="21431"/>
                    </a:lnTo>
                    <a:lnTo>
                      <a:pt x="589121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28" name="Picture 27">
                <a:extLst>
                  <a:ext uri="{FF2B5EF4-FFF2-40B4-BE49-F238E27FC236}">
                    <a16:creationId xmlns:a16="http://schemas.microsoft.com/office/drawing/2014/main" id="{087B1F71-EC13-9221-C1A3-FA285719B4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218494" y="2387700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7542 w 904875"/>
                  <a:gd name="connsiteY1" fmla="*/ 0 h 800100"/>
                  <a:gd name="connsiteX2" fmla="*/ 907542 w 904875"/>
                  <a:gd name="connsiteY2" fmla="*/ 804672 h 800100"/>
                  <a:gd name="connsiteX3" fmla="*/ 0 w 904875"/>
                  <a:gd name="connsiteY3" fmla="*/ 804672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7542" y="0"/>
                    </a:lnTo>
                    <a:lnTo>
                      <a:pt x="907542" y="804672"/>
                    </a:lnTo>
                    <a:lnTo>
                      <a:pt x="0" y="804672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54F78FCF-140F-293D-4590-303119E4814C}"/>
                  </a:ext>
                </a:extLst>
              </p:cNvPr>
              <p:cNvSpPr/>
              <p:nvPr/>
            </p:nvSpPr>
            <p:spPr>
              <a:xfrm>
                <a:off x="6252831" y="2421323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2 w 800100"/>
                  <a:gd name="connsiteY1" fmla="*/ 677704 h 695325"/>
                  <a:gd name="connsiteX2" fmla="*/ 210979 w 800100"/>
                  <a:gd name="connsiteY2" fmla="*/ 677704 h 695325"/>
                  <a:gd name="connsiteX3" fmla="*/ 21431 w 800100"/>
                  <a:gd name="connsiteY3" fmla="*/ 349091 h 695325"/>
                  <a:gd name="connsiteX4" fmla="*/ 210979 w 800100"/>
                  <a:gd name="connsiteY4" fmla="*/ 21431 h 695325"/>
                  <a:gd name="connsiteX5" fmla="*/ 589122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2" y="677704"/>
                    </a:lnTo>
                    <a:lnTo>
                      <a:pt x="210979" y="677704"/>
                    </a:lnTo>
                    <a:lnTo>
                      <a:pt x="21431" y="349091"/>
                    </a:lnTo>
                    <a:lnTo>
                      <a:pt x="210979" y="21431"/>
                    </a:lnTo>
                    <a:lnTo>
                      <a:pt x="589122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30" name="Picture 29">
                <a:extLst>
                  <a:ext uri="{FF2B5EF4-FFF2-40B4-BE49-F238E27FC236}">
                    <a16:creationId xmlns:a16="http://schemas.microsoft.com/office/drawing/2014/main" id="{FAF947C0-51FE-8D9A-613D-73D4F4FDEB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218494" y="1731618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7542 w 904875"/>
                  <a:gd name="connsiteY1" fmla="*/ 0 h 800100"/>
                  <a:gd name="connsiteX2" fmla="*/ 907542 w 904875"/>
                  <a:gd name="connsiteY2" fmla="*/ 804672 h 800100"/>
                  <a:gd name="connsiteX3" fmla="*/ 0 w 904875"/>
                  <a:gd name="connsiteY3" fmla="*/ 804672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7542" y="0"/>
                    </a:lnTo>
                    <a:lnTo>
                      <a:pt x="907542" y="804672"/>
                    </a:lnTo>
                    <a:lnTo>
                      <a:pt x="0" y="804672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E6EED200-840C-271B-EA4D-3782BAD64313}"/>
                  </a:ext>
                </a:extLst>
              </p:cNvPr>
              <p:cNvSpPr/>
              <p:nvPr/>
            </p:nvSpPr>
            <p:spPr>
              <a:xfrm>
                <a:off x="6252831" y="1766003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2 w 800100"/>
                  <a:gd name="connsiteY1" fmla="*/ 676751 h 695325"/>
                  <a:gd name="connsiteX2" fmla="*/ 210979 w 800100"/>
                  <a:gd name="connsiteY2" fmla="*/ 676751 h 695325"/>
                  <a:gd name="connsiteX3" fmla="*/ 21431 w 800100"/>
                  <a:gd name="connsiteY3" fmla="*/ 349091 h 695325"/>
                  <a:gd name="connsiteX4" fmla="*/ 210979 w 800100"/>
                  <a:gd name="connsiteY4" fmla="*/ 21431 h 695325"/>
                  <a:gd name="connsiteX5" fmla="*/ 589122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2" y="676751"/>
                    </a:lnTo>
                    <a:lnTo>
                      <a:pt x="210979" y="676751"/>
                    </a:lnTo>
                    <a:lnTo>
                      <a:pt x="21431" y="349091"/>
                    </a:lnTo>
                    <a:lnTo>
                      <a:pt x="210979" y="21431"/>
                    </a:lnTo>
                    <a:lnTo>
                      <a:pt x="589122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120F4343-9283-3532-B7CA-D57C5A3316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218494" y="1077822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7542 w 904875"/>
                  <a:gd name="connsiteY1" fmla="*/ 0 h 800100"/>
                  <a:gd name="connsiteX2" fmla="*/ 907542 w 904875"/>
                  <a:gd name="connsiteY2" fmla="*/ 802386 h 800100"/>
                  <a:gd name="connsiteX3" fmla="*/ 0 w 904875"/>
                  <a:gd name="connsiteY3" fmla="*/ 802386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7542" y="0"/>
                    </a:lnTo>
                    <a:lnTo>
                      <a:pt x="907542" y="802386"/>
                    </a:lnTo>
                    <a:lnTo>
                      <a:pt x="0" y="802386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0B7092A1-02E3-3FFE-732A-06D32592415C}"/>
                  </a:ext>
                </a:extLst>
              </p:cNvPr>
              <p:cNvSpPr/>
              <p:nvPr/>
            </p:nvSpPr>
            <p:spPr>
              <a:xfrm>
                <a:off x="6252831" y="1109731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2 w 800100"/>
                  <a:gd name="connsiteY1" fmla="*/ 677704 h 695325"/>
                  <a:gd name="connsiteX2" fmla="*/ 210979 w 800100"/>
                  <a:gd name="connsiteY2" fmla="*/ 677704 h 695325"/>
                  <a:gd name="connsiteX3" fmla="*/ 21431 w 800100"/>
                  <a:gd name="connsiteY3" fmla="*/ 349091 h 695325"/>
                  <a:gd name="connsiteX4" fmla="*/ 210979 w 800100"/>
                  <a:gd name="connsiteY4" fmla="*/ 21431 h 695325"/>
                  <a:gd name="connsiteX5" fmla="*/ 589122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2" y="677704"/>
                    </a:lnTo>
                    <a:lnTo>
                      <a:pt x="210979" y="677704"/>
                    </a:lnTo>
                    <a:lnTo>
                      <a:pt x="21431" y="349091"/>
                    </a:lnTo>
                    <a:lnTo>
                      <a:pt x="210979" y="21431"/>
                    </a:lnTo>
                    <a:lnTo>
                      <a:pt x="589122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34" name="Picture 33">
                <a:extLst>
                  <a:ext uri="{FF2B5EF4-FFF2-40B4-BE49-F238E27FC236}">
                    <a16:creationId xmlns:a16="http://schemas.microsoft.com/office/drawing/2014/main" id="{E09197F1-58F4-4BF0-B810-053A00CEEE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785422" y="1409292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9828 w 904875"/>
                  <a:gd name="connsiteY1" fmla="*/ 0 h 800100"/>
                  <a:gd name="connsiteX2" fmla="*/ 909828 w 904875"/>
                  <a:gd name="connsiteY2" fmla="*/ 802386 h 800100"/>
                  <a:gd name="connsiteX3" fmla="*/ 0 w 904875"/>
                  <a:gd name="connsiteY3" fmla="*/ 802386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9828" y="0"/>
                    </a:lnTo>
                    <a:lnTo>
                      <a:pt x="909828" y="802386"/>
                    </a:lnTo>
                    <a:lnTo>
                      <a:pt x="0" y="802386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8702FFD1-6AD0-CCF2-22D5-AFB3ADF92E63}"/>
                  </a:ext>
                </a:extLst>
              </p:cNvPr>
              <p:cNvSpPr/>
              <p:nvPr/>
            </p:nvSpPr>
            <p:spPr>
              <a:xfrm>
                <a:off x="6820521" y="1442153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1 w 800100"/>
                  <a:gd name="connsiteY1" fmla="*/ 676751 h 695325"/>
                  <a:gd name="connsiteX2" fmla="*/ 210978 w 800100"/>
                  <a:gd name="connsiteY2" fmla="*/ 676751 h 695325"/>
                  <a:gd name="connsiteX3" fmla="*/ 21431 w 800100"/>
                  <a:gd name="connsiteY3" fmla="*/ 349091 h 695325"/>
                  <a:gd name="connsiteX4" fmla="*/ 210978 w 800100"/>
                  <a:gd name="connsiteY4" fmla="*/ 21431 h 695325"/>
                  <a:gd name="connsiteX5" fmla="*/ 589121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1" y="676751"/>
                    </a:lnTo>
                    <a:lnTo>
                      <a:pt x="210978" y="676751"/>
                    </a:lnTo>
                    <a:lnTo>
                      <a:pt x="21431" y="349091"/>
                    </a:lnTo>
                    <a:lnTo>
                      <a:pt x="210978" y="21431"/>
                    </a:lnTo>
                    <a:lnTo>
                      <a:pt x="589121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36" name="Picture 35">
                <a:extLst>
                  <a:ext uri="{FF2B5EF4-FFF2-40B4-BE49-F238E27FC236}">
                    <a16:creationId xmlns:a16="http://schemas.microsoft.com/office/drawing/2014/main" id="{EB0A1C71-0A48-8395-12E9-C1358C446F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783136" y="2056230"/>
                <a:ext cx="904875" cy="800100"/>
              </a:xfrm>
              <a:custGeom>
                <a:avLst/>
                <a:gdLst>
                  <a:gd name="connsiteX0" fmla="*/ 0 w 904875"/>
                  <a:gd name="connsiteY0" fmla="*/ 0 h 800100"/>
                  <a:gd name="connsiteX1" fmla="*/ 909828 w 904875"/>
                  <a:gd name="connsiteY1" fmla="*/ 0 h 800100"/>
                  <a:gd name="connsiteX2" fmla="*/ 909828 w 904875"/>
                  <a:gd name="connsiteY2" fmla="*/ 802386 h 800100"/>
                  <a:gd name="connsiteX3" fmla="*/ 0 w 904875"/>
                  <a:gd name="connsiteY3" fmla="*/ 802386 h 800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875" h="800100">
                    <a:moveTo>
                      <a:pt x="0" y="0"/>
                    </a:moveTo>
                    <a:lnTo>
                      <a:pt x="909828" y="0"/>
                    </a:lnTo>
                    <a:lnTo>
                      <a:pt x="909828" y="802386"/>
                    </a:lnTo>
                    <a:lnTo>
                      <a:pt x="0" y="802386"/>
                    </a:lnTo>
                    <a:close/>
                  </a:path>
                </a:pathLst>
              </a:custGeom>
              <a:ln/>
            </p:spPr>
          </p:pic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717960A6-6BAC-7AB1-6D0D-9C9C294AEAE6}"/>
                  </a:ext>
                </a:extLst>
              </p:cNvPr>
              <p:cNvSpPr/>
              <p:nvPr/>
            </p:nvSpPr>
            <p:spPr>
              <a:xfrm>
                <a:off x="6818616" y="2088901"/>
                <a:ext cx="800100" cy="695325"/>
              </a:xfrm>
              <a:custGeom>
                <a:avLst/>
                <a:gdLst>
                  <a:gd name="connsiteX0" fmla="*/ 778669 w 800100"/>
                  <a:gd name="connsiteY0" fmla="*/ 349091 h 695325"/>
                  <a:gd name="connsiteX1" fmla="*/ 589121 w 800100"/>
                  <a:gd name="connsiteY1" fmla="*/ 677704 h 695325"/>
                  <a:gd name="connsiteX2" fmla="*/ 210978 w 800100"/>
                  <a:gd name="connsiteY2" fmla="*/ 677704 h 695325"/>
                  <a:gd name="connsiteX3" fmla="*/ 21431 w 800100"/>
                  <a:gd name="connsiteY3" fmla="*/ 349091 h 695325"/>
                  <a:gd name="connsiteX4" fmla="*/ 210978 w 800100"/>
                  <a:gd name="connsiteY4" fmla="*/ 21431 h 695325"/>
                  <a:gd name="connsiteX5" fmla="*/ 589121 w 800100"/>
                  <a:gd name="connsiteY5" fmla="*/ 21431 h 695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00100" h="695325">
                    <a:moveTo>
                      <a:pt x="778669" y="349091"/>
                    </a:moveTo>
                    <a:lnTo>
                      <a:pt x="589121" y="677704"/>
                    </a:lnTo>
                    <a:lnTo>
                      <a:pt x="210978" y="677704"/>
                    </a:lnTo>
                    <a:lnTo>
                      <a:pt x="21431" y="349091"/>
                    </a:lnTo>
                    <a:lnTo>
                      <a:pt x="210978" y="21431"/>
                    </a:lnTo>
                    <a:lnTo>
                      <a:pt x="589121" y="21431"/>
                    </a:lnTo>
                    <a:close/>
                  </a:path>
                </a:pathLst>
              </a:custGeom>
              <a:no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73149CE8-15A1-1BB7-DAB1-4625696B7864}"/>
                  </a:ext>
                </a:extLst>
              </p:cNvPr>
              <p:cNvSpPr/>
              <p:nvPr/>
            </p:nvSpPr>
            <p:spPr>
              <a:xfrm>
                <a:off x="5662281" y="239655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07163B4A-B25A-5F0F-09B6-36B0CE195F4E}"/>
                  </a:ext>
                </a:extLst>
              </p:cNvPr>
              <p:cNvSpPr/>
              <p:nvPr/>
            </p:nvSpPr>
            <p:spPr>
              <a:xfrm>
                <a:off x="6411899" y="239655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2E4497A0-0F2B-0F4A-D545-AE5C22CEF4EA}"/>
                  </a:ext>
                </a:extLst>
              </p:cNvPr>
              <p:cNvSpPr/>
              <p:nvPr/>
            </p:nvSpPr>
            <p:spPr>
              <a:xfrm>
                <a:off x="5087924" y="206413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6194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FFB83375-861E-C6F6-C9B7-30F485060B08}"/>
                  </a:ext>
                </a:extLst>
              </p:cNvPr>
              <p:cNvSpPr/>
              <p:nvPr/>
            </p:nvSpPr>
            <p:spPr>
              <a:xfrm>
                <a:off x="5836589" y="206413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679E29B7-DCD3-B4FD-7DF3-58ADD0C0FB20}"/>
                  </a:ext>
                </a:extLst>
              </p:cNvPr>
              <p:cNvSpPr/>
              <p:nvPr/>
            </p:nvSpPr>
            <p:spPr>
              <a:xfrm>
                <a:off x="6223304" y="271945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7146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07ADDB78-07D4-9263-67F1-76684519E72A}"/>
                  </a:ext>
                </a:extLst>
              </p:cNvPr>
              <p:cNvSpPr/>
              <p:nvPr/>
            </p:nvSpPr>
            <p:spPr>
              <a:xfrm>
                <a:off x="6971969" y="271945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8097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ACEB74DB-8DBA-593E-787D-ED6659B0FECD}"/>
                  </a:ext>
                </a:extLst>
              </p:cNvPr>
              <p:cNvSpPr/>
              <p:nvPr/>
            </p:nvSpPr>
            <p:spPr>
              <a:xfrm>
                <a:off x="6793851" y="174314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73DB98EE-2699-C959-CAD9-7E1C03388B38}"/>
                  </a:ext>
                </a:extLst>
              </p:cNvPr>
              <p:cNvSpPr/>
              <p:nvPr/>
            </p:nvSpPr>
            <p:spPr>
              <a:xfrm>
                <a:off x="7543469" y="174314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25252A1F-A47B-EF7A-B489-85F7493F7CA0}"/>
                  </a:ext>
                </a:extLst>
              </p:cNvPr>
              <p:cNvSpPr/>
              <p:nvPr/>
            </p:nvSpPr>
            <p:spPr>
              <a:xfrm>
                <a:off x="6237591" y="207080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FEFB34BC-9E28-9F60-878F-C57730E4D339}"/>
                  </a:ext>
                </a:extLst>
              </p:cNvPr>
              <p:cNvSpPr/>
              <p:nvPr/>
            </p:nvSpPr>
            <p:spPr>
              <a:xfrm>
                <a:off x="6986256" y="207080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A4997224-1151-5EF8-1285-A52CB8C96C37}"/>
                  </a:ext>
                </a:extLst>
              </p:cNvPr>
              <p:cNvSpPr/>
              <p:nvPr/>
            </p:nvSpPr>
            <p:spPr>
              <a:xfrm>
                <a:off x="6405231" y="108020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67079EC6-11D8-7A87-3BED-76661B6E34D4}"/>
                  </a:ext>
                </a:extLst>
              </p:cNvPr>
              <p:cNvSpPr/>
              <p:nvPr/>
            </p:nvSpPr>
            <p:spPr>
              <a:xfrm>
                <a:off x="5281281" y="174314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9E8BD6EC-3F27-AB48-BFA1-1F19D924A4ED}"/>
                  </a:ext>
                </a:extLst>
              </p:cNvPr>
              <p:cNvSpPr/>
              <p:nvPr/>
            </p:nvSpPr>
            <p:spPr>
              <a:xfrm>
                <a:off x="5281281" y="239084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9ADB4639-2D77-05F6-ABB2-EEABAAADB75D}"/>
                  </a:ext>
                </a:extLst>
              </p:cNvPr>
              <p:cNvSpPr/>
              <p:nvPr/>
            </p:nvSpPr>
            <p:spPr>
              <a:xfrm>
                <a:off x="7928279" y="173266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6E014FD2-9309-0448-F3BD-41BE9B7BBC81}"/>
                  </a:ext>
                </a:extLst>
              </p:cNvPr>
              <p:cNvSpPr/>
              <p:nvPr/>
            </p:nvSpPr>
            <p:spPr>
              <a:xfrm>
                <a:off x="7919706" y="2386081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DFF1D9D1-38B2-725A-A987-2437CA80F80F}"/>
                  </a:ext>
                </a:extLst>
              </p:cNvPr>
              <p:cNvSpPr/>
              <p:nvPr/>
            </p:nvSpPr>
            <p:spPr>
              <a:xfrm>
                <a:off x="5852781" y="272421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ABC9C966-7B87-AE76-3EA6-F74246FF756F}"/>
                  </a:ext>
                </a:extLst>
              </p:cNvPr>
              <p:cNvSpPr/>
              <p:nvPr/>
            </p:nvSpPr>
            <p:spPr>
              <a:xfrm>
                <a:off x="5848019" y="1405006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44A765A8-E2F9-BC8B-E1DE-667CCA5801BB}"/>
                  </a:ext>
                </a:extLst>
              </p:cNvPr>
              <p:cNvSpPr/>
              <p:nvPr/>
            </p:nvSpPr>
            <p:spPr>
              <a:xfrm>
                <a:off x="6795756" y="1090681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AEE39EA8-3777-8546-826B-A269E9AE95A0}"/>
                  </a:ext>
                </a:extLst>
              </p:cNvPr>
              <p:cNvSpPr/>
              <p:nvPr/>
            </p:nvSpPr>
            <p:spPr>
              <a:xfrm>
                <a:off x="6414756" y="305187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FB1706AC-01F1-7122-D73F-AC88363B50B5}"/>
                  </a:ext>
                </a:extLst>
              </p:cNvPr>
              <p:cNvSpPr/>
              <p:nvPr/>
            </p:nvSpPr>
            <p:spPr>
              <a:xfrm>
                <a:off x="6809091" y="305187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4359E182-5E3C-C22C-CEA4-4A594536AF62}"/>
                  </a:ext>
                </a:extLst>
              </p:cNvPr>
              <p:cNvSpPr/>
              <p:nvPr/>
            </p:nvSpPr>
            <p:spPr>
              <a:xfrm>
                <a:off x="7357731" y="1418341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BE613B99-FFD0-F788-7361-A8343F6879DB}"/>
                  </a:ext>
                </a:extLst>
              </p:cNvPr>
              <p:cNvSpPr/>
              <p:nvPr/>
            </p:nvSpPr>
            <p:spPr>
              <a:xfrm>
                <a:off x="5656566" y="172790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FC281631-8387-020C-9BE6-F388C749904A}"/>
                  </a:ext>
                </a:extLst>
              </p:cNvPr>
              <p:cNvSpPr/>
              <p:nvPr/>
            </p:nvSpPr>
            <p:spPr>
              <a:xfrm>
                <a:off x="6405231" y="172790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780182F0-DEDE-37F4-CD2B-07AEDC220276}"/>
                  </a:ext>
                </a:extLst>
              </p:cNvPr>
              <p:cNvSpPr/>
              <p:nvPr/>
            </p:nvSpPr>
            <p:spPr>
              <a:xfrm>
                <a:off x="6237591" y="141357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685D4BD5-7180-B4EF-3571-6303EA76F707}"/>
                  </a:ext>
                </a:extLst>
              </p:cNvPr>
              <p:cNvSpPr/>
              <p:nvPr/>
            </p:nvSpPr>
            <p:spPr>
              <a:xfrm>
                <a:off x="6986256" y="1413578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3B78F30D-8AA6-0B9C-CCEC-61752E8F3A9E}"/>
                  </a:ext>
                </a:extLst>
              </p:cNvPr>
              <p:cNvSpPr/>
              <p:nvPr/>
            </p:nvSpPr>
            <p:spPr>
              <a:xfrm>
                <a:off x="7355826" y="206699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CF79884C-CFE1-3418-D013-37CE801A62BE}"/>
                  </a:ext>
                </a:extLst>
              </p:cNvPr>
              <p:cNvSpPr/>
              <p:nvPr/>
            </p:nvSpPr>
            <p:spPr>
              <a:xfrm>
                <a:off x="8105444" y="2066993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6194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92212EB0-2216-8AC1-0747-BD8D33CD8F3E}"/>
                  </a:ext>
                </a:extLst>
              </p:cNvPr>
              <p:cNvSpPr/>
              <p:nvPr/>
            </p:nvSpPr>
            <p:spPr>
              <a:xfrm>
                <a:off x="6794804" y="2397511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1" y="7144"/>
                      <a:pt x="94774" y="27146"/>
                      <a:pt x="94774" y="50959"/>
                    </a:cubicBezTo>
                    <a:cubicBezTo>
                      <a:pt x="94774" y="74771"/>
                      <a:pt x="74771" y="94774"/>
                      <a:pt x="50959" y="94774"/>
                    </a:cubicBezTo>
                    <a:cubicBezTo>
                      <a:pt x="27146" y="94774"/>
                      <a:pt x="7144" y="74771"/>
                      <a:pt x="7144" y="50959"/>
                    </a:cubicBezTo>
                    <a:cubicBezTo>
                      <a:pt x="7144" y="27146"/>
                      <a:pt x="26194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10AAD2A2-17A8-839B-8D9B-FD21F680D335}"/>
                  </a:ext>
                </a:extLst>
              </p:cNvPr>
              <p:cNvSpPr/>
              <p:nvPr/>
            </p:nvSpPr>
            <p:spPr>
              <a:xfrm>
                <a:off x="7543469" y="2397511"/>
                <a:ext cx="95250" cy="95250"/>
              </a:xfrm>
              <a:custGeom>
                <a:avLst/>
                <a:gdLst>
                  <a:gd name="connsiteX0" fmla="*/ 50959 w 95250"/>
                  <a:gd name="connsiteY0" fmla="*/ 7144 h 95250"/>
                  <a:gd name="connsiteX1" fmla="*/ 94774 w 95250"/>
                  <a:gd name="connsiteY1" fmla="*/ 50959 h 95250"/>
                  <a:gd name="connsiteX2" fmla="*/ 50959 w 95250"/>
                  <a:gd name="connsiteY2" fmla="*/ 94774 h 95250"/>
                  <a:gd name="connsiteX3" fmla="*/ 7144 w 95250"/>
                  <a:gd name="connsiteY3" fmla="*/ 50959 h 95250"/>
                  <a:gd name="connsiteX4" fmla="*/ 50959 w 95250"/>
                  <a:gd name="connsiteY4" fmla="*/ 7144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50" h="95250">
                    <a:moveTo>
                      <a:pt x="50959" y="7144"/>
                    </a:moveTo>
                    <a:cubicBezTo>
                      <a:pt x="74772" y="7144"/>
                      <a:pt x="94774" y="27146"/>
                      <a:pt x="94774" y="50959"/>
                    </a:cubicBezTo>
                    <a:cubicBezTo>
                      <a:pt x="94774" y="74771"/>
                      <a:pt x="74772" y="94774"/>
                      <a:pt x="50959" y="94774"/>
                    </a:cubicBezTo>
                    <a:cubicBezTo>
                      <a:pt x="27147" y="94774"/>
                      <a:pt x="7144" y="74771"/>
                      <a:pt x="7144" y="50959"/>
                    </a:cubicBezTo>
                    <a:cubicBezTo>
                      <a:pt x="7144" y="27146"/>
                      <a:pt x="27147" y="7144"/>
                      <a:pt x="50959" y="7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" name="Oval 50">
              <a:extLst>
                <a:ext uri="{FF2B5EF4-FFF2-40B4-BE49-F238E27FC236}">
                  <a16:creationId xmlns:a16="http://schemas.microsoft.com/office/drawing/2014/main" id="{C5A56264-3FB7-F6E9-B5BB-6159F72D2D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25711" y="1969510"/>
              <a:ext cx="304016" cy="343366"/>
            </a:xfrm>
            <a:custGeom>
              <a:avLst/>
              <a:gdLst/>
              <a:ahLst/>
              <a:cxnLst/>
              <a:rect l="l" t="t" r="r" b="b"/>
              <a:pathLst>
                <a:path w="2868687" h="3240000">
                  <a:moveTo>
                    <a:pt x="1433799" y="2290728"/>
                  </a:moveTo>
                  <a:cubicBezTo>
                    <a:pt x="1317650" y="2346839"/>
                    <a:pt x="1203301" y="2394700"/>
                    <a:pt x="1093028" y="2434329"/>
                  </a:cubicBezTo>
                  <a:cubicBezTo>
                    <a:pt x="1167481" y="2812207"/>
                    <a:pt x="1292592" y="3060000"/>
                    <a:pt x="1434343" y="3060000"/>
                  </a:cubicBezTo>
                  <a:cubicBezTo>
                    <a:pt x="1576138" y="3060000"/>
                    <a:pt x="1701284" y="2812053"/>
                    <a:pt x="1774025" y="2433735"/>
                  </a:cubicBezTo>
                  <a:cubicBezTo>
                    <a:pt x="1663854" y="2394452"/>
                    <a:pt x="1549823" y="2346469"/>
                    <a:pt x="1433799" y="2290728"/>
                  </a:cubicBezTo>
                  <a:close/>
                  <a:moveTo>
                    <a:pt x="1824954" y="2078037"/>
                  </a:moveTo>
                  <a:cubicBezTo>
                    <a:pt x="1794480" y="2097450"/>
                    <a:pt x="1763147" y="2116057"/>
                    <a:pt x="1731343" y="2134419"/>
                  </a:cubicBezTo>
                  <a:lnTo>
                    <a:pt x="1635415" y="2187161"/>
                  </a:lnTo>
                  <a:cubicBezTo>
                    <a:pt x="1691788" y="2215044"/>
                    <a:pt x="1747931" y="2239109"/>
                    <a:pt x="1803378" y="2259350"/>
                  </a:cubicBezTo>
                  <a:cubicBezTo>
                    <a:pt x="1812120" y="2201101"/>
                    <a:pt x="1819148" y="2140526"/>
                    <a:pt x="1824954" y="2078037"/>
                  </a:cubicBezTo>
                  <a:close/>
                  <a:moveTo>
                    <a:pt x="1042306" y="2077178"/>
                  </a:moveTo>
                  <a:cubicBezTo>
                    <a:pt x="1047949" y="2140175"/>
                    <a:pt x="1055328" y="2201182"/>
                    <a:pt x="1063873" y="2259905"/>
                  </a:cubicBezTo>
                  <a:cubicBezTo>
                    <a:pt x="1119365" y="2238275"/>
                    <a:pt x="1176217" y="2214355"/>
                    <a:pt x="1233887" y="2187801"/>
                  </a:cubicBezTo>
                  <a:cubicBezTo>
                    <a:pt x="1201538" y="2170955"/>
                    <a:pt x="1169452" y="2152957"/>
                    <a:pt x="1137343" y="2134419"/>
                  </a:cubicBezTo>
                  <a:close/>
                  <a:moveTo>
                    <a:pt x="559768" y="1732679"/>
                  </a:moveTo>
                  <a:cubicBezTo>
                    <a:pt x="268524" y="1984850"/>
                    <a:pt x="116369" y="2217202"/>
                    <a:pt x="187266" y="2340000"/>
                  </a:cubicBezTo>
                  <a:cubicBezTo>
                    <a:pt x="258144" y="2462764"/>
                    <a:pt x="535307" y="2447213"/>
                    <a:pt x="899736" y="2322555"/>
                  </a:cubicBezTo>
                  <a:cubicBezTo>
                    <a:pt x="878937" y="2207297"/>
                    <a:pt x="863223" y="2084405"/>
                    <a:pt x="853746" y="1955834"/>
                  </a:cubicBezTo>
                  <a:cubicBezTo>
                    <a:pt x="747454" y="1883220"/>
                    <a:pt x="648878" y="1808453"/>
                    <a:pt x="559768" y="1732679"/>
                  </a:cubicBezTo>
                  <a:close/>
                  <a:moveTo>
                    <a:pt x="2309048" y="1730507"/>
                  </a:moveTo>
                  <a:cubicBezTo>
                    <a:pt x="2220666" y="1807660"/>
                    <a:pt x="2121792" y="1882664"/>
                    <a:pt x="2015235" y="1955625"/>
                  </a:cubicBezTo>
                  <a:cubicBezTo>
                    <a:pt x="2005364" y="2084180"/>
                    <a:pt x="1989894" y="2207119"/>
                    <a:pt x="1967330" y="2322070"/>
                  </a:cubicBezTo>
                  <a:lnTo>
                    <a:pt x="2081685" y="2358048"/>
                  </a:lnTo>
                  <a:cubicBezTo>
                    <a:pt x="2116015" y="2320492"/>
                    <a:pt x="2165526" y="2297468"/>
                    <a:pt x="2220415" y="2297468"/>
                  </a:cubicBezTo>
                  <a:cubicBezTo>
                    <a:pt x="2302230" y="2297468"/>
                    <a:pt x="2372097" y="2348622"/>
                    <a:pt x="2399287" y="2420880"/>
                  </a:cubicBezTo>
                  <a:cubicBezTo>
                    <a:pt x="2542053" y="2432945"/>
                    <a:pt x="2642630" y="2407186"/>
                    <a:pt x="2681420" y="2340000"/>
                  </a:cubicBezTo>
                  <a:cubicBezTo>
                    <a:pt x="2752393" y="2217071"/>
                    <a:pt x="2599836" y="1984353"/>
                    <a:pt x="2309048" y="1730507"/>
                  </a:cubicBezTo>
                  <a:close/>
                  <a:moveTo>
                    <a:pt x="2026056" y="1510554"/>
                  </a:moveTo>
                  <a:cubicBezTo>
                    <a:pt x="2027893" y="1546708"/>
                    <a:pt x="2028343" y="1583211"/>
                    <a:pt x="2028343" y="1620000"/>
                  </a:cubicBezTo>
                  <a:lnTo>
                    <a:pt x="2024251" y="1730716"/>
                  </a:lnTo>
                  <a:lnTo>
                    <a:pt x="2173722" y="1619092"/>
                  </a:lnTo>
                  <a:cubicBezTo>
                    <a:pt x="2127526" y="1582190"/>
                    <a:pt x="2078507" y="1545517"/>
                    <a:pt x="2026056" y="1510554"/>
                  </a:cubicBezTo>
                  <a:close/>
                  <a:moveTo>
                    <a:pt x="844436" y="1509285"/>
                  </a:moveTo>
                  <a:lnTo>
                    <a:pt x="694964" y="1620908"/>
                  </a:lnTo>
                  <a:cubicBezTo>
                    <a:pt x="741160" y="1657811"/>
                    <a:pt x="790179" y="1694484"/>
                    <a:pt x="842630" y="1729447"/>
                  </a:cubicBezTo>
                  <a:cubicBezTo>
                    <a:pt x="840793" y="1693293"/>
                    <a:pt x="840343" y="1656790"/>
                    <a:pt x="840343" y="1620000"/>
                  </a:cubicBezTo>
                  <a:close/>
                  <a:moveTo>
                    <a:pt x="1434343" y="1361184"/>
                  </a:moveTo>
                  <a:cubicBezTo>
                    <a:pt x="1573534" y="1361184"/>
                    <a:pt x="1686371" y="1474021"/>
                    <a:pt x="1686371" y="1613212"/>
                  </a:cubicBezTo>
                  <a:cubicBezTo>
                    <a:pt x="1686371" y="1752403"/>
                    <a:pt x="1573534" y="1865240"/>
                    <a:pt x="1434343" y="1865240"/>
                  </a:cubicBezTo>
                  <a:cubicBezTo>
                    <a:pt x="1295152" y="1865240"/>
                    <a:pt x="1182315" y="1752403"/>
                    <a:pt x="1182315" y="1613212"/>
                  </a:cubicBezTo>
                  <a:cubicBezTo>
                    <a:pt x="1182315" y="1474021"/>
                    <a:pt x="1295152" y="1361184"/>
                    <a:pt x="1434343" y="1361184"/>
                  </a:cubicBezTo>
                  <a:close/>
                  <a:moveTo>
                    <a:pt x="1433770" y="1149513"/>
                  </a:moveTo>
                  <a:cubicBezTo>
                    <a:pt x="1365445" y="1183896"/>
                    <a:pt x="1296585" y="1221489"/>
                    <a:pt x="1227343" y="1261466"/>
                  </a:cubicBezTo>
                  <a:lnTo>
                    <a:pt x="1027157" y="1384911"/>
                  </a:lnTo>
                  <a:cubicBezTo>
                    <a:pt x="1022222" y="1461370"/>
                    <a:pt x="1020343" y="1539922"/>
                    <a:pt x="1020343" y="1620000"/>
                  </a:cubicBezTo>
                  <a:lnTo>
                    <a:pt x="1028287" y="1855786"/>
                  </a:lnTo>
                  <a:cubicBezTo>
                    <a:pt x="1091680" y="1898065"/>
                    <a:pt x="1158394" y="1938727"/>
                    <a:pt x="1227343" y="1978535"/>
                  </a:cubicBezTo>
                  <a:lnTo>
                    <a:pt x="1434916" y="2090488"/>
                  </a:lnTo>
                  <a:cubicBezTo>
                    <a:pt x="1503241" y="2056105"/>
                    <a:pt x="1572101" y="2018511"/>
                    <a:pt x="1641343" y="1978535"/>
                  </a:cubicBezTo>
                  <a:lnTo>
                    <a:pt x="1841530" y="1855090"/>
                  </a:lnTo>
                  <a:cubicBezTo>
                    <a:pt x="1846464" y="1778631"/>
                    <a:pt x="1848343" y="1700079"/>
                    <a:pt x="1848343" y="1620000"/>
                  </a:cubicBezTo>
                  <a:lnTo>
                    <a:pt x="1840399" y="1384214"/>
                  </a:lnTo>
                  <a:cubicBezTo>
                    <a:pt x="1777006" y="1341936"/>
                    <a:pt x="1710293" y="1301274"/>
                    <a:pt x="1641343" y="1261466"/>
                  </a:cubicBezTo>
                  <a:close/>
                  <a:moveTo>
                    <a:pt x="1065308" y="980650"/>
                  </a:moveTo>
                  <a:cubicBezTo>
                    <a:pt x="1056566" y="1038899"/>
                    <a:pt x="1049538" y="1099475"/>
                    <a:pt x="1043732" y="1161964"/>
                  </a:cubicBezTo>
                  <a:cubicBezTo>
                    <a:pt x="1074206" y="1142551"/>
                    <a:pt x="1105539" y="1123943"/>
                    <a:pt x="1137343" y="1105581"/>
                  </a:cubicBezTo>
                  <a:lnTo>
                    <a:pt x="1233271" y="1052839"/>
                  </a:lnTo>
                  <a:cubicBezTo>
                    <a:pt x="1176898" y="1024957"/>
                    <a:pt x="1120756" y="1000892"/>
                    <a:pt x="1065308" y="980650"/>
                  </a:cubicBezTo>
                  <a:close/>
                  <a:moveTo>
                    <a:pt x="1804814" y="980095"/>
                  </a:moveTo>
                  <a:cubicBezTo>
                    <a:pt x="1749321" y="1001726"/>
                    <a:pt x="1692469" y="1025646"/>
                    <a:pt x="1634800" y="1052200"/>
                  </a:cubicBezTo>
                  <a:cubicBezTo>
                    <a:pt x="1667149" y="1069046"/>
                    <a:pt x="1699234" y="1087043"/>
                    <a:pt x="1731343" y="1105581"/>
                  </a:cubicBezTo>
                  <a:lnTo>
                    <a:pt x="1826380" y="1162822"/>
                  </a:lnTo>
                  <a:cubicBezTo>
                    <a:pt x="1820738" y="1099825"/>
                    <a:pt x="1813359" y="1038819"/>
                    <a:pt x="1804814" y="980095"/>
                  </a:cubicBezTo>
                  <a:close/>
                  <a:moveTo>
                    <a:pt x="2432236" y="816002"/>
                  </a:moveTo>
                  <a:cubicBezTo>
                    <a:pt x="2308930" y="820546"/>
                    <a:pt x="2149627" y="855445"/>
                    <a:pt x="1968950" y="917446"/>
                  </a:cubicBezTo>
                  <a:cubicBezTo>
                    <a:pt x="1989749" y="1032703"/>
                    <a:pt x="2005463" y="1155596"/>
                    <a:pt x="2014941" y="1284167"/>
                  </a:cubicBezTo>
                  <a:cubicBezTo>
                    <a:pt x="2121232" y="1356780"/>
                    <a:pt x="2219808" y="1431548"/>
                    <a:pt x="2308918" y="1507322"/>
                  </a:cubicBezTo>
                  <a:cubicBezTo>
                    <a:pt x="2600162" y="1255150"/>
                    <a:pt x="2752317" y="1022798"/>
                    <a:pt x="2681420" y="900000"/>
                  </a:cubicBezTo>
                  <a:cubicBezTo>
                    <a:pt x="2645694" y="838121"/>
                    <a:pt x="2557557" y="811383"/>
                    <a:pt x="2432236" y="816002"/>
                  </a:cubicBezTo>
                  <a:close/>
                  <a:moveTo>
                    <a:pt x="436450" y="816001"/>
                  </a:moveTo>
                  <a:cubicBezTo>
                    <a:pt x="311129" y="811383"/>
                    <a:pt x="222992" y="838121"/>
                    <a:pt x="187266" y="900000"/>
                  </a:cubicBezTo>
                  <a:cubicBezTo>
                    <a:pt x="158404" y="949991"/>
                    <a:pt x="166508" y="1018139"/>
                    <a:pt x="206887" y="1097970"/>
                  </a:cubicBezTo>
                  <a:cubicBezTo>
                    <a:pt x="213842" y="1096217"/>
                    <a:pt x="221021" y="1095812"/>
                    <a:pt x="228294" y="1095812"/>
                  </a:cubicBezTo>
                  <a:cubicBezTo>
                    <a:pt x="334372" y="1095812"/>
                    <a:pt x="420366" y="1181806"/>
                    <a:pt x="420366" y="1287884"/>
                  </a:cubicBezTo>
                  <a:cubicBezTo>
                    <a:pt x="420366" y="1314219"/>
                    <a:pt x="415066" y="1339317"/>
                    <a:pt x="405427" y="1362148"/>
                  </a:cubicBezTo>
                  <a:cubicBezTo>
                    <a:pt x="450585" y="1410442"/>
                    <a:pt x="502437" y="1459559"/>
                    <a:pt x="559639" y="1509493"/>
                  </a:cubicBezTo>
                  <a:cubicBezTo>
                    <a:pt x="648020" y="1432341"/>
                    <a:pt x="746894" y="1357336"/>
                    <a:pt x="853451" y="1284376"/>
                  </a:cubicBezTo>
                  <a:cubicBezTo>
                    <a:pt x="863322" y="1155820"/>
                    <a:pt x="878792" y="1032881"/>
                    <a:pt x="901357" y="917930"/>
                  </a:cubicBezTo>
                  <a:cubicBezTo>
                    <a:pt x="719999" y="855651"/>
                    <a:pt x="560119" y="820559"/>
                    <a:pt x="436450" y="816001"/>
                  </a:cubicBezTo>
                  <a:close/>
                  <a:moveTo>
                    <a:pt x="1434343" y="180000"/>
                  </a:moveTo>
                  <a:cubicBezTo>
                    <a:pt x="1292548" y="180000"/>
                    <a:pt x="1167402" y="427948"/>
                    <a:pt x="1094661" y="806265"/>
                  </a:cubicBezTo>
                  <a:cubicBezTo>
                    <a:pt x="1204832" y="845548"/>
                    <a:pt x="1318864" y="893532"/>
                    <a:pt x="1434887" y="949272"/>
                  </a:cubicBezTo>
                  <a:cubicBezTo>
                    <a:pt x="1551037" y="893162"/>
                    <a:pt x="1665385" y="845301"/>
                    <a:pt x="1775658" y="805671"/>
                  </a:cubicBezTo>
                  <a:cubicBezTo>
                    <a:pt x="1751860" y="684885"/>
                    <a:pt x="1722886" y="577390"/>
                    <a:pt x="1688823" y="487405"/>
                  </a:cubicBezTo>
                  <a:cubicBezTo>
                    <a:pt x="1688009" y="487647"/>
                    <a:pt x="1687191" y="487652"/>
                    <a:pt x="1686371" y="487652"/>
                  </a:cubicBezTo>
                  <a:cubicBezTo>
                    <a:pt x="1580293" y="487652"/>
                    <a:pt x="1494299" y="401658"/>
                    <a:pt x="1494299" y="295580"/>
                  </a:cubicBezTo>
                  <a:cubicBezTo>
                    <a:pt x="1494299" y="264819"/>
                    <a:pt x="1501530" y="235747"/>
                    <a:pt x="1516122" y="210837"/>
                  </a:cubicBezTo>
                  <a:cubicBezTo>
                    <a:pt x="1490583" y="189985"/>
                    <a:pt x="1462798" y="180000"/>
                    <a:pt x="1434343" y="180000"/>
                  </a:cubicBezTo>
                  <a:close/>
                  <a:moveTo>
                    <a:pt x="1434343" y="0"/>
                  </a:moveTo>
                  <a:cubicBezTo>
                    <a:pt x="1509303" y="0"/>
                    <a:pt x="1581019" y="37868"/>
                    <a:pt x="1646062" y="107907"/>
                  </a:cubicBezTo>
                  <a:cubicBezTo>
                    <a:pt x="1659037" y="104972"/>
                    <a:pt x="1672533" y="103508"/>
                    <a:pt x="1686371" y="103508"/>
                  </a:cubicBezTo>
                  <a:cubicBezTo>
                    <a:pt x="1792449" y="103508"/>
                    <a:pt x="1878443" y="189502"/>
                    <a:pt x="1878443" y="295580"/>
                  </a:cubicBezTo>
                  <a:cubicBezTo>
                    <a:pt x="1878443" y="342831"/>
                    <a:pt x="1861381" y="386097"/>
                    <a:pt x="1831228" y="417985"/>
                  </a:cubicBezTo>
                  <a:cubicBezTo>
                    <a:pt x="1871860" y="515668"/>
                    <a:pt x="1906636" y="628220"/>
                    <a:pt x="1935357" y="752219"/>
                  </a:cubicBezTo>
                  <a:cubicBezTo>
                    <a:pt x="2379384" y="616814"/>
                    <a:pt x="2731816" y="627289"/>
                    <a:pt x="2837304" y="810000"/>
                  </a:cubicBezTo>
                  <a:cubicBezTo>
                    <a:pt x="2942793" y="992711"/>
                    <a:pt x="2775650" y="1303161"/>
                    <a:pt x="2436521" y="1620139"/>
                  </a:cubicBezTo>
                  <a:cubicBezTo>
                    <a:pt x="2775698" y="1936928"/>
                    <a:pt x="2942777" y="2247316"/>
                    <a:pt x="2837304" y="2430000"/>
                  </a:cubicBezTo>
                  <a:cubicBezTo>
                    <a:pt x="2771439" y="2544083"/>
                    <a:pt x="2609300" y="2591017"/>
                    <a:pt x="2388706" y="2577188"/>
                  </a:cubicBezTo>
                  <a:cubicBezTo>
                    <a:pt x="2358753" y="2639691"/>
                    <a:pt x="2294480" y="2681612"/>
                    <a:pt x="2220415" y="2681612"/>
                  </a:cubicBezTo>
                  <a:cubicBezTo>
                    <a:pt x="2122541" y="2681612"/>
                    <a:pt x="2041764" y="2608405"/>
                    <a:pt x="2030773" y="2513644"/>
                  </a:cubicBezTo>
                  <a:cubicBezTo>
                    <a:pt x="1999304" y="2506661"/>
                    <a:pt x="1967635" y="2497623"/>
                    <a:pt x="1935485" y="2487821"/>
                  </a:cubicBezTo>
                  <a:cubicBezTo>
                    <a:pt x="1830610" y="2940018"/>
                    <a:pt x="1645322" y="3240000"/>
                    <a:pt x="1434343" y="3240000"/>
                  </a:cubicBezTo>
                  <a:cubicBezTo>
                    <a:pt x="1223366" y="3240000"/>
                    <a:pt x="1038079" y="2940023"/>
                    <a:pt x="933330" y="2487781"/>
                  </a:cubicBezTo>
                  <a:cubicBezTo>
                    <a:pt x="489302" y="2623186"/>
                    <a:pt x="136870" y="2612712"/>
                    <a:pt x="31382" y="2430000"/>
                  </a:cubicBezTo>
                  <a:cubicBezTo>
                    <a:pt x="-74106" y="2247290"/>
                    <a:pt x="93037" y="1936840"/>
                    <a:pt x="432165" y="1619862"/>
                  </a:cubicBezTo>
                  <a:cubicBezTo>
                    <a:pt x="378689" y="1569916"/>
                    <a:pt x="329491" y="1520128"/>
                    <a:pt x="285801" y="1470219"/>
                  </a:cubicBezTo>
                  <a:cubicBezTo>
                    <a:pt x="267844" y="1476857"/>
                    <a:pt x="248431" y="1479956"/>
                    <a:pt x="228294" y="1479956"/>
                  </a:cubicBezTo>
                  <a:cubicBezTo>
                    <a:pt x="122216" y="1479956"/>
                    <a:pt x="36222" y="1393962"/>
                    <a:pt x="36222" y="1287884"/>
                  </a:cubicBezTo>
                  <a:cubicBezTo>
                    <a:pt x="36222" y="1246866"/>
                    <a:pt x="49080" y="1208850"/>
                    <a:pt x="73868" y="1179672"/>
                  </a:cubicBezTo>
                  <a:cubicBezTo>
                    <a:pt x="-4733" y="1033688"/>
                    <a:pt x="-23287" y="904690"/>
                    <a:pt x="31382" y="810000"/>
                  </a:cubicBezTo>
                  <a:cubicBezTo>
                    <a:pt x="136860" y="627306"/>
                    <a:pt x="489234" y="616816"/>
                    <a:pt x="933201" y="752179"/>
                  </a:cubicBezTo>
                  <a:cubicBezTo>
                    <a:pt x="1038076" y="299982"/>
                    <a:pt x="1223365" y="0"/>
                    <a:pt x="14343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" name="Heart 17">
              <a:extLst>
                <a:ext uri="{FF2B5EF4-FFF2-40B4-BE49-F238E27FC236}">
                  <a16:creationId xmlns:a16="http://schemas.microsoft.com/office/drawing/2014/main" id="{A07BD8DC-A84C-F7E0-CAA4-BB98195796E5}"/>
                </a:ext>
              </a:extLst>
            </p:cNvPr>
            <p:cNvSpPr/>
            <p:nvPr/>
          </p:nvSpPr>
          <p:spPr>
            <a:xfrm>
              <a:off x="7080464" y="1663425"/>
              <a:ext cx="324888" cy="318540"/>
            </a:xfrm>
            <a:custGeom>
              <a:avLst/>
              <a:gdLst/>
              <a:ahLst/>
              <a:cxnLst/>
              <a:rect l="l" t="t" r="r" b="b"/>
              <a:pathLst>
                <a:path w="3263621" h="3199863">
                  <a:moveTo>
                    <a:pt x="1896188" y="786599"/>
                  </a:moveTo>
                  <a:cubicBezTo>
                    <a:pt x="1878938" y="786251"/>
                    <a:pt x="1861335" y="789280"/>
                    <a:pt x="1844305" y="796082"/>
                  </a:cubicBezTo>
                  <a:cubicBezTo>
                    <a:pt x="1792333" y="816839"/>
                    <a:pt x="1760707" y="866742"/>
                    <a:pt x="1761231" y="919486"/>
                  </a:cubicBezTo>
                  <a:lnTo>
                    <a:pt x="1573886" y="1618665"/>
                  </a:lnTo>
                  <a:lnTo>
                    <a:pt x="1438574" y="1113672"/>
                  </a:lnTo>
                  <a:cubicBezTo>
                    <a:pt x="1424335" y="1060531"/>
                    <a:pt x="1379808" y="1023594"/>
                    <a:pt x="1328543" y="1016456"/>
                  </a:cubicBezTo>
                  <a:cubicBezTo>
                    <a:pt x="1320071" y="1015276"/>
                    <a:pt x="1311415" y="1014911"/>
                    <a:pt x="1302836" y="1018067"/>
                  </a:cubicBezTo>
                  <a:lnTo>
                    <a:pt x="1300556" y="1017667"/>
                  </a:lnTo>
                  <a:cubicBezTo>
                    <a:pt x="1298914" y="1017711"/>
                    <a:pt x="1297275" y="1017786"/>
                    <a:pt x="1295680" y="1018515"/>
                  </a:cubicBezTo>
                  <a:lnTo>
                    <a:pt x="1275904" y="1019755"/>
                  </a:lnTo>
                  <a:cubicBezTo>
                    <a:pt x="1273459" y="1020410"/>
                    <a:pt x="1271049" y="1021129"/>
                    <a:pt x="1269080" y="1023145"/>
                  </a:cubicBezTo>
                  <a:cubicBezTo>
                    <a:pt x="1229892" y="1033156"/>
                    <a:pt x="1196286" y="1061513"/>
                    <a:pt x="1180414" y="1102068"/>
                  </a:cubicBezTo>
                  <a:lnTo>
                    <a:pt x="902406" y="1812437"/>
                  </a:lnTo>
                  <a:lnTo>
                    <a:pt x="612897" y="1812437"/>
                  </a:lnTo>
                  <a:cubicBezTo>
                    <a:pt x="539543" y="1812437"/>
                    <a:pt x="480078" y="1871902"/>
                    <a:pt x="480078" y="1945256"/>
                  </a:cubicBezTo>
                  <a:cubicBezTo>
                    <a:pt x="480078" y="2018610"/>
                    <a:pt x="539543" y="2078075"/>
                    <a:pt x="612897" y="2078075"/>
                  </a:cubicBezTo>
                  <a:lnTo>
                    <a:pt x="966673" y="2078075"/>
                  </a:lnTo>
                  <a:cubicBezTo>
                    <a:pt x="1008666" y="2088839"/>
                    <a:pt x="1051924" y="2075535"/>
                    <a:pt x="1081835" y="2045978"/>
                  </a:cubicBezTo>
                  <a:cubicBezTo>
                    <a:pt x="1105846" y="2028294"/>
                    <a:pt x="1122213" y="2001701"/>
                    <a:pt x="1125659" y="1970866"/>
                  </a:cubicBezTo>
                  <a:lnTo>
                    <a:pt x="1284498" y="1565001"/>
                  </a:lnTo>
                  <a:lnTo>
                    <a:pt x="1443089" y="2156868"/>
                  </a:lnTo>
                  <a:cubicBezTo>
                    <a:pt x="1455914" y="2204733"/>
                    <a:pt x="1493311" y="2239452"/>
                    <a:pt x="1538593" y="2249086"/>
                  </a:cubicBezTo>
                  <a:lnTo>
                    <a:pt x="1542015" y="2250785"/>
                  </a:lnTo>
                  <a:cubicBezTo>
                    <a:pt x="1542604" y="2250943"/>
                    <a:pt x="1543193" y="2251097"/>
                    <a:pt x="1543870" y="2250902"/>
                  </a:cubicBezTo>
                  <a:cubicBezTo>
                    <a:pt x="1553422" y="2254514"/>
                    <a:pt x="1563610" y="2255524"/>
                    <a:pt x="1573886" y="2252783"/>
                  </a:cubicBezTo>
                  <a:cubicBezTo>
                    <a:pt x="1584162" y="2255524"/>
                    <a:pt x="1594351" y="2254515"/>
                    <a:pt x="1603903" y="2250901"/>
                  </a:cubicBezTo>
                  <a:lnTo>
                    <a:pt x="1605758" y="2250785"/>
                  </a:lnTo>
                  <a:cubicBezTo>
                    <a:pt x="1606974" y="2250459"/>
                    <a:pt x="1608181" y="2250118"/>
                    <a:pt x="1609178" y="2249086"/>
                  </a:cubicBezTo>
                  <a:cubicBezTo>
                    <a:pt x="1654461" y="2239453"/>
                    <a:pt x="1691859" y="2204734"/>
                    <a:pt x="1704684" y="2156868"/>
                  </a:cubicBezTo>
                  <a:lnTo>
                    <a:pt x="1921541" y="1347547"/>
                  </a:lnTo>
                  <a:lnTo>
                    <a:pt x="2181705" y="1998928"/>
                  </a:lnTo>
                  <a:cubicBezTo>
                    <a:pt x="2205326" y="2058070"/>
                    <a:pt x="2266689" y="2090865"/>
                    <a:pt x="2326593" y="2078075"/>
                  </a:cubicBezTo>
                  <a:lnTo>
                    <a:pt x="2671200" y="2078075"/>
                  </a:lnTo>
                  <a:cubicBezTo>
                    <a:pt x="2744554" y="2078075"/>
                    <a:pt x="2804019" y="2018610"/>
                    <a:pt x="2804019" y="1945256"/>
                  </a:cubicBezTo>
                  <a:cubicBezTo>
                    <a:pt x="2804019" y="1871902"/>
                    <a:pt x="2744554" y="1812437"/>
                    <a:pt x="2671200" y="1812437"/>
                  </a:cubicBezTo>
                  <a:lnTo>
                    <a:pt x="2393261" y="1812437"/>
                  </a:lnTo>
                  <a:lnTo>
                    <a:pt x="2016914" y="870162"/>
                  </a:lnTo>
                  <a:cubicBezTo>
                    <a:pt x="1996508" y="819071"/>
                    <a:pt x="1947937" y="787642"/>
                    <a:pt x="1896188" y="786599"/>
                  </a:cubicBezTo>
                  <a:close/>
                  <a:moveTo>
                    <a:pt x="773454" y="106"/>
                  </a:moveTo>
                  <a:cubicBezTo>
                    <a:pt x="1097282" y="5742"/>
                    <a:pt x="1441967" y="238301"/>
                    <a:pt x="1631811" y="769863"/>
                  </a:cubicBezTo>
                  <a:cubicBezTo>
                    <a:pt x="2306811" y="-1120137"/>
                    <a:pt x="4939311" y="769863"/>
                    <a:pt x="1631811" y="3199863"/>
                  </a:cubicBezTo>
                  <a:cubicBezTo>
                    <a:pt x="-745455" y="1453301"/>
                    <a:pt x="-54107" y="-14297"/>
                    <a:pt x="773454" y="10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" name="Rounded Rectangle 25">
              <a:extLst>
                <a:ext uri="{FF2B5EF4-FFF2-40B4-BE49-F238E27FC236}">
                  <a16:creationId xmlns:a16="http://schemas.microsoft.com/office/drawing/2014/main" id="{55C8602B-A322-E4C3-B226-DEFD07C65B77}"/>
                </a:ext>
              </a:extLst>
            </p:cNvPr>
            <p:cNvSpPr/>
            <p:nvPr/>
          </p:nvSpPr>
          <p:spPr>
            <a:xfrm>
              <a:off x="5940450" y="1659330"/>
              <a:ext cx="322534" cy="271830"/>
            </a:xfrm>
            <a:custGeom>
              <a:avLst/>
              <a:gdLst/>
              <a:ahLst/>
              <a:cxnLst/>
              <a:rect l="l" t="t" r="r" b="b"/>
              <a:pathLst>
                <a:path w="3240000" h="2730652">
                  <a:moveTo>
                    <a:pt x="1452811" y="1541940"/>
                  </a:moveTo>
                  <a:lnTo>
                    <a:pt x="1452811" y="1831951"/>
                  </a:lnTo>
                  <a:lnTo>
                    <a:pt x="1162800" y="1831951"/>
                  </a:lnTo>
                  <a:lnTo>
                    <a:pt x="1162800" y="2166329"/>
                  </a:lnTo>
                  <a:lnTo>
                    <a:pt x="1452811" y="2166329"/>
                  </a:lnTo>
                  <a:lnTo>
                    <a:pt x="1452811" y="2456340"/>
                  </a:lnTo>
                  <a:lnTo>
                    <a:pt x="1787189" y="2456340"/>
                  </a:lnTo>
                  <a:lnTo>
                    <a:pt x="1787189" y="2166329"/>
                  </a:lnTo>
                  <a:lnTo>
                    <a:pt x="2077200" y="2166329"/>
                  </a:lnTo>
                  <a:lnTo>
                    <a:pt x="2077200" y="1831951"/>
                  </a:lnTo>
                  <a:lnTo>
                    <a:pt x="1787189" y="1831951"/>
                  </a:lnTo>
                  <a:lnTo>
                    <a:pt x="1787189" y="1541940"/>
                  </a:lnTo>
                  <a:close/>
                  <a:moveTo>
                    <a:pt x="0" y="1278453"/>
                  </a:moveTo>
                  <a:lnTo>
                    <a:pt x="3240000" y="1278453"/>
                  </a:lnTo>
                  <a:lnTo>
                    <a:pt x="3240000" y="2376509"/>
                  </a:lnTo>
                  <a:cubicBezTo>
                    <a:pt x="3240000" y="2572097"/>
                    <a:pt x="3081445" y="2730652"/>
                    <a:pt x="2885857" y="2730652"/>
                  </a:cubicBezTo>
                  <a:lnTo>
                    <a:pt x="354143" y="2730652"/>
                  </a:lnTo>
                  <a:cubicBezTo>
                    <a:pt x="158555" y="2730652"/>
                    <a:pt x="0" y="2572097"/>
                    <a:pt x="0" y="2376509"/>
                  </a:cubicBezTo>
                  <a:close/>
                  <a:moveTo>
                    <a:pt x="1001150" y="200505"/>
                  </a:moveTo>
                  <a:cubicBezTo>
                    <a:pt x="933045" y="200505"/>
                    <a:pt x="877834" y="255715"/>
                    <a:pt x="877834" y="323821"/>
                  </a:cubicBezTo>
                  <a:lnTo>
                    <a:pt x="877834" y="605836"/>
                  </a:lnTo>
                  <a:lnTo>
                    <a:pt x="2362163" y="605836"/>
                  </a:lnTo>
                  <a:lnTo>
                    <a:pt x="2362163" y="323821"/>
                  </a:lnTo>
                  <a:cubicBezTo>
                    <a:pt x="2362163" y="255715"/>
                    <a:pt x="2306952" y="200505"/>
                    <a:pt x="2238846" y="200505"/>
                  </a:cubicBezTo>
                  <a:close/>
                  <a:moveTo>
                    <a:pt x="843301" y="0"/>
                  </a:moveTo>
                  <a:lnTo>
                    <a:pt x="2396696" y="0"/>
                  </a:lnTo>
                  <a:cubicBezTo>
                    <a:pt x="2488075" y="0"/>
                    <a:pt x="2562152" y="74077"/>
                    <a:pt x="2562152" y="165456"/>
                  </a:cubicBezTo>
                  <a:lnTo>
                    <a:pt x="2562152" y="605836"/>
                  </a:lnTo>
                  <a:lnTo>
                    <a:pt x="2885857" y="605836"/>
                  </a:lnTo>
                  <a:cubicBezTo>
                    <a:pt x="3081445" y="605836"/>
                    <a:pt x="3240000" y="764391"/>
                    <a:pt x="3240000" y="959979"/>
                  </a:cubicBezTo>
                  <a:lnTo>
                    <a:pt x="3240000" y="1134437"/>
                  </a:lnTo>
                  <a:lnTo>
                    <a:pt x="0" y="1134437"/>
                  </a:lnTo>
                  <a:lnTo>
                    <a:pt x="0" y="959979"/>
                  </a:lnTo>
                  <a:cubicBezTo>
                    <a:pt x="0" y="764391"/>
                    <a:pt x="158555" y="605836"/>
                    <a:pt x="354143" y="605836"/>
                  </a:cubicBezTo>
                  <a:lnTo>
                    <a:pt x="677845" y="605836"/>
                  </a:lnTo>
                  <a:lnTo>
                    <a:pt x="677845" y="165456"/>
                  </a:lnTo>
                  <a:cubicBezTo>
                    <a:pt x="677845" y="74077"/>
                    <a:pt x="751923" y="0"/>
                    <a:pt x="84330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" name="Chord 32">
              <a:extLst>
                <a:ext uri="{FF2B5EF4-FFF2-40B4-BE49-F238E27FC236}">
                  <a16:creationId xmlns:a16="http://schemas.microsoft.com/office/drawing/2014/main" id="{4FD78C94-EE64-26D2-8F74-605A506D704B}"/>
                </a:ext>
              </a:extLst>
            </p:cNvPr>
            <p:cNvSpPr/>
            <p:nvPr/>
          </p:nvSpPr>
          <p:spPr>
            <a:xfrm>
              <a:off x="6509664" y="2627883"/>
              <a:ext cx="322534" cy="319706"/>
            </a:xfrm>
            <a:custGeom>
              <a:avLst/>
              <a:gdLst/>
              <a:ahLst/>
              <a:cxnLst/>
              <a:rect l="l" t="t" r="r" b="b"/>
              <a:pathLst>
                <a:path w="3240000" h="3211580">
                  <a:moveTo>
                    <a:pt x="991906" y="2959580"/>
                  </a:moveTo>
                  <a:lnTo>
                    <a:pt x="2193254" y="2959580"/>
                  </a:lnTo>
                  <a:cubicBezTo>
                    <a:pt x="2215674" y="2959580"/>
                    <a:pt x="2233849" y="2977755"/>
                    <a:pt x="2233849" y="3000175"/>
                  </a:cubicBezTo>
                  <a:lnTo>
                    <a:pt x="2233849" y="3170985"/>
                  </a:lnTo>
                  <a:cubicBezTo>
                    <a:pt x="2233849" y="3193405"/>
                    <a:pt x="2215674" y="3211580"/>
                    <a:pt x="2193254" y="3211580"/>
                  </a:cubicBezTo>
                  <a:lnTo>
                    <a:pt x="991906" y="3211580"/>
                  </a:lnTo>
                  <a:cubicBezTo>
                    <a:pt x="969486" y="3211580"/>
                    <a:pt x="951311" y="3193405"/>
                    <a:pt x="951311" y="3170985"/>
                  </a:cubicBezTo>
                  <a:lnTo>
                    <a:pt x="951311" y="3000175"/>
                  </a:lnTo>
                  <a:cubicBezTo>
                    <a:pt x="951311" y="2977755"/>
                    <a:pt x="969486" y="2959580"/>
                    <a:pt x="991906" y="2959580"/>
                  </a:cubicBezTo>
                  <a:close/>
                  <a:moveTo>
                    <a:pt x="1439043" y="1763796"/>
                  </a:moveTo>
                  <a:lnTo>
                    <a:pt x="1439043" y="2067459"/>
                  </a:lnTo>
                  <a:lnTo>
                    <a:pt x="1135380" y="2067459"/>
                  </a:lnTo>
                  <a:lnTo>
                    <a:pt x="1135380" y="2374533"/>
                  </a:lnTo>
                  <a:lnTo>
                    <a:pt x="1439043" y="2374533"/>
                  </a:lnTo>
                  <a:lnTo>
                    <a:pt x="1439043" y="2678196"/>
                  </a:lnTo>
                  <a:lnTo>
                    <a:pt x="1746117" y="2678196"/>
                  </a:lnTo>
                  <a:lnTo>
                    <a:pt x="1746117" y="2374533"/>
                  </a:lnTo>
                  <a:lnTo>
                    <a:pt x="2049780" y="2374533"/>
                  </a:lnTo>
                  <a:lnTo>
                    <a:pt x="2049780" y="2067459"/>
                  </a:lnTo>
                  <a:lnTo>
                    <a:pt x="1746117" y="2067459"/>
                  </a:lnTo>
                  <a:lnTo>
                    <a:pt x="1746117" y="1763796"/>
                  </a:lnTo>
                  <a:close/>
                  <a:moveTo>
                    <a:pt x="128358" y="1541040"/>
                  </a:moveTo>
                  <a:lnTo>
                    <a:pt x="3056915" y="1550917"/>
                  </a:lnTo>
                  <a:cubicBezTo>
                    <a:pt x="3061111" y="2078028"/>
                    <a:pt x="2781683" y="2566719"/>
                    <a:pt x="2325284" y="2830467"/>
                  </a:cubicBezTo>
                  <a:lnTo>
                    <a:pt x="2182018" y="2900953"/>
                  </a:lnTo>
                  <a:lnTo>
                    <a:pt x="1002135" y="2900953"/>
                  </a:lnTo>
                  <a:cubicBezTo>
                    <a:pt x="950374" y="2879821"/>
                    <a:pt x="900231" y="2854191"/>
                    <a:pt x="851341" y="2825496"/>
                  </a:cubicBezTo>
                  <a:cubicBezTo>
                    <a:pt x="396732" y="2558675"/>
                    <a:pt x="120607" y="2068110"/>
                    <a:pt x="128358" y="1541040"/>
                  </a:cubicBezTo>
                  <a:close/>
                  <a:moveTo>
                    <a:pt x="61067" y="1230414"/>
                  </a:moveTo>
                  <a:lnTo>
                    <a:pt x="3178933" y="1230414"/>
                  </a:lnTo>
                  <a:cubicBezTo>
                    <a:pt x="3212659" y="1230414"/>
                    <a:pt x="3240000" y="1257755"/>
                    <a:pt x="3240000" y="1291481"/>
                  </a:cubicBezTo>
                  <a:lnTo>
                    <a:pt x="3240000" y="1421347"/>
                  </a:lnTo>
                  <a:cubicBezTo>
                    <a:pt x="3240000" y="1455073"/>
                    <a:pt x="3212659" y="1482414"/>
                    <a:pt x="3178933" y="1482414"/>
                  </a:cubicBezTo>
                  <a:lnTo>
                    <a:pt x="61067" y="1482414"/>
                  </a:lnTo>
                  <a:cubicBezTo>
                    <a:pt x="27341" y="1482414"/>
                    <a:pt x="0" y="1455073"/>
                    <a:pt x="0" y="1421347"/>
                  </a:cubicBezTo>
                  <a:lnTo>
                    <a:pt x="0" y="1291481"/>
                  </a:lnTo>
                  <a:cubicBezTo>
                    <a:pt x="0" y="1257755"/>
                    <a:pt x="27341" y="1230414"/>
                    <a:pt x="61067" y="1230414"/>
                  </a:cubicBezTo>
                  <a:close/>
                  <a:moveTo>
                    <a:pt x="2481726" y="315922"/>
                  </a:moveTo>
                  <a:lnTo>
                    <a:pt x="2862412" y="696608"/>
                  </a:lnTo>
                  <a:lnTo>
                    <a:pt x="2420437" y="1138584"/>
                  </a:lnTo>
                  <a:lnTo>
                    <a:pt x="1659064" y="1138584"/>
                  </a:lnTo>
                  <a:close/>
                  <a:moveTo>
                    <a:pt x="2730827" y="0"/>
                  </a:moveTo>
                  <a:cubicBezTo>
                    <a:pt x="2765703" y="0"/>
                    <a:pt x="2800581" y="13305"/>
                    <a:pt x="2827191" y="39915"/>
                  </a:cubicBezTo>
                  <a:lnTo>
                    <a:pt x="3143636" y="356360"/>
                  </a:lnTo>
                  <a:cubicBezTo>
                    <a:pt x="3196857" y="409581"/>
                    <a:pt x="3196857" y="495868"/>
                    <a:pt x="3143636" y="549088"/>
                  </a:cubicBezTo>
                  <a:lnTo>
                    <a:pt x="3082882" y="609843"/>
                  </a:lnTo>
                  <a:cubicBezTo>
                    <a:pt x="3029661" y="663063"/>
                    <a:pt x="2943375" y="663064"/>
                    <a:pt x="2890155" y="609843"/>
                  </a:cubicBezTo>
                  <a:lnTo>
                    <a:pt x="2573708" y="293397"/>
                  </a:lnTo>
                  <a:cubicBezTo>
                    <a:pt x="2520488" y="240176"/>
                    <a:pt x="2520488" y="153889"/>
                    <a:pt x="2573708" y="100669"/>
                  </a:cubicBezTo>
                  <a:lnTo>
                    <a:pt x="2634463" y="39914"/>
                  </a:lnTo>
                  <a:cubicBezTo>
                    <a:pt x="2661073" y="13305"/>
                    <a:pt x="2695950" y="0"/>
                    <a:pt x="273082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1" name="Rounded Rectangle 40">
              <a:extLst>
                <a:ext uri="{FF2B5EF4-FFF2-40B4-BE49-F238E27FC236}">
                  <a16:creationId xmlns:a16="http://schemas.microsoft.com/office/drawing/2014/main" id="{DBF79997-55B8-794C-8A7E-A1C128DD43A7}"/>
                </a:ext>
              </a:extLst>
            </p:cNvPr>
            <p:cNvSpPr/>
            <p:nvPr/>
          </p:nvSpPr>
          <p:spPr>
            <a:xfrm rot="2942052">
              <a:off x="6522986" y="1320229"/>
              <a:ext cx="299808" cy="318950"/>
            </a:xfrm>
            <a:custGeom>
              <a:avLst/>
              <a:gdLst/>
              <a:ahLst/>
              <a:cxnLst/>
              <a:rect l="l" t="t" r="r" b="b"/>
              <a:pathLst>
                <a:path w="3011706" h="3204001">
                  <a:moveTo>
                    <a:pt x="2432249" y="1011942"/>
                  </a:moveTo>
                  <a:cubicBezTo>
                    <a:pt x="2423608" y="1019482"/>
                    <a:pt x="2416303" y="1028841"/>
                    <a:pt x="2410966" y="1039800"/>
                  </a:cubicBezTo>
                  <a:lnTo>
                    <a:pt x="1969837" y="1945620"/>
                  </a:lnTo>
                  <a:cubicBezTo>
                    <a:pt x="1948488" y="1989457"/>
                    <a:pt x="1966719" y="2042300"/>
                    <a:pt x="2010556" y="2063648"/>
                  </a:cubicBezTo>
                  <a:cubicBezTo>
                    <a:pt x="2054392" y="2084996"/>
                    <a:pt x="2107235" y="2066766"/>
                    <a:pt x="2128583" y="2022929"/>
                  </a:cubicBezTo>
                  <a:lnTo>
                    <a:pt x="2569712" y="1117109"/>
                  </a:lnTo>
                  <a:cubicBezTo>
                    <a:pt x="2591061" y="1073271"/>
                    <a:pt x="2572830" y="1020430"/>
                    <a:pt x="2528993" y="999081"/>
                  </a:cubicBezTo>
                  <a:cubicBezTo>
                    <a:pt x="2496115" y="983070"/>
                    <a:pt x="2458172" y="989322"/>
                    <a:pt x="2432249" y="1011942"/>
                  </a:cubicBezTo>
                  <a:close/>
                  <a:moveTo>
                    <a:pt x="1709549" y="1044955"/>
                  </a:moveTo>
                  <a:cubicBezTo>
                    <a:pt x="1978186" y="735551"/>
                    <a:pt x="2446780" y="702502"/>
                    <a:pt x="2756184" y="971139"/>
                  </a:cubicBezTo>
                  <a:cubicBezTo>
                    <a:pt x="3065588" y="1239776"/>
                    <a:pt x="3098636" y="1708370"/>
                    <a:pt x="2830000" y="2017774"/>
                  </a:cubicBezTo>
                  <a:cubicBezTo>
                    <a:pt x="2561363" y="2327178"/>
                    <a:pt x="2092769" y="2360227"/>
                    <a:pt x="1783365" y="2091590"/>
                  </a:cubicBezTo>
                  <a:cubicBezTo>
                    <a:pt x="1473960" y="1822953"/>
                    <a:pt x="1440912" y="1354359"/>
                    <a:pt x="1709549" y="1044955"/>
                  </a:cubicBezTo>
                  <a:close/>
                  <a:moveTo>
                    <a:pt x="208197" y="1872243"/>
                  </a:moveTo>
                  <a:cubicBezTo>
                    <a:pt x="195168" y="1885273"/>
                    <a:pt x="187109" y="1903273"/>
                    <a:pt x="187109" y="1923155"/>
                  </a:cubicBezTo>
                  <a:lnTo>
                    <a:pt x="187109" y="2715155"/>
                  </a:lnTo>
                  <a:cubicBezTo>
                    <a:pt x="187109" y="2754920"/>
                    <a:pt x="219344" y="2787155"/>
                    <a:pt x="259109" y="2787155"/>
                  </a:cubicBezTo>
                  <a:cubicBezTo>
                    <a:pt x="298874" y="2787155"/>
                    <a:pt x="331109" y="2754920"/>
                    <a:pt x="331109" y="2715155"/>
                  </a:cubicBezTo>
                  <a:lnTo>
                    <a:pt x="331109" y="1923155"/>
                  </a:lnTo>
                  <a:cubicBezTo>
                    <a:pt x="331109" y="1883390"/>
                    <a:pt x="298874" y="1851155"/>
                    <a:pt x="259109" y="1851155"/>
                  </a:cubicBezTo>
                  <a:cubicBezTo>
                    <a:pt x="239226" y="1851156"/>
                    <a:pt x="221226" y="1859214"/>
                    <a:pt x="208197" y="1872243"/>
                  </a:cubicBezTo>
                  <a:close/>
                  <a:moveTo>
                    <a:pt x="0" y="1625202"/>
                  </a:moveTo>
                  <a:cubicBezTo>
                    <a:pt x="418057" y="1737228"/>
                    <a:pt x="858998" y="1737384"/>
                    <a:pt x="1277606" y="1625336"/>
                  </a:cubicBezTo>
                  <a:cubicBezTo>
                    <a:pt x="1277605" y="1938624"/>
                    <a:pt x="1277605" y="2251911"/>
                    <a:pt x="1277605" y="2565198"/>
                  </a:cubicBezTo>
                  <a:cubicBezTo>
                    <a:pt x="1277605" y="2917999"/>
                    <a:pt x="991603" y="3204001"/>
                    <a:pt x="638802" y="3204001"/>
                  </a:cubicBezTo>
                  <a:lnTo>
                    <a:pt x="638803" y="3204000"/>
                  </a:lnTo>
                  <a:cubicBezTo>
                    <a:pt x="286002" y="3204000"/>
                    <a:pt x="0" y="2917999"/>
                    <a:pt x="0" y="2565197"/>
                  </a:cubicBezTo>
                  <a:close/>
                  <a:moveTo>
                    <a:pt x="208197" y="459897"/>
                  </a:moveTo>
                  <a:cubicBezTo>
                    <a:pt x="195167" y="472926"/>
                    <a:pt x="187109" y="490926"/>
                    <a:pt x="187109" y="510808"/>
                  </a:cubicBezTo>
                  <a:lnTo>
                    <a:pt x="187109" y="1302808"/>
                  </a:lnTo>
                  <a:cubicBezTo>
                    <a:pt x="187109" y="1342573"/>
                    <a:pt x="219344" y="1374808"/>
                    <a:pt x="259109" y="1374808"/>
                  </a:cubicBezTo>
                  <a:cubicBezTo>
                    <a:pt x="298874" y="1374808"/>
                    <a:pt x="331109" y="1342573"/>
                    <a:pt x="331109" y="1302808"/>
                  </a:cubicBezTo>
                  <a:lnTo>
                    <a:pt x="331109" y="510808"/>
                  </a:lnTo>
                  <a:cubicBezTo>
                    <a:pt x="331109" y="471043"/>
                    <a:pt x="298874" y="438808"/>
                    <a:pt x="259109" y="438808"/>
                  </a:cubicBezTo>
                  <a:cubicBezTo>
                    <a:pt x="239226" y="438808"/>
                    <a:pt x="221226" y="446867"/>
                    <a:pt x="208197" y="459897"/>
                  </a:cubicBezTo>
                  <a:close/>
                  <a:moveTo>
                    <a:pt x="187101" y="187101"/>
                  </a:moveTo>
                  <a:cubicBezTo>
                    <a:pt x="302701" y="71501"/>
                    <a:pt x="462402" y="0"/>
                    <a:pt x="638803" y="0"/>
                  </a:cubicBezTo>
                  <a:cubicBezTo>
                    <a:pt x="991604" y="0"/>
                    <a:pt x="1277606" y="286002"/>
                    <a:pt x="1277606" y="638803"/>
                  </a:cubicBezTo>
                  <a:lnTo>
                    <a:pt x="1277606" y="1497764"/>
                  </a:lnTo>
                  <a:cubicBezTo>
                    <a:pt x="859958" y="1616355"/>
                    <a:pt x="417375" y="1616210"/>
                    <a:pt x="0" y="1498771"/>
                  </a:cubicBezTo>
                  <a:lnTo>
                    <a:pt x="0" y="638803"/>
                  </a:lnTo>
                  <a:cubicBezTo>
                    <a:pt x="0" y="462403"/>
                    <a:pt x="71500" y="302702"/>
                    <a:pt x="187101" y="1871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" name="Rounded Rectangle 17">
              <a:extLst>
                <a:ext uri="{FF2B5EF4-FFF2-40B4-BE49-F238E27FC236}">
                  <a16:creationId xmlns:a16="http://schemas.microsoft.com/office/drawing/2014/main" id="{99BE0F57-BD8C-00C3-76C9-0E129A8A46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117850" y="2281894"/>
              <a:ext cx="215808" cy="343366"/>
            </a:xfrm>
            <a:custGeom>
              <a:avLst/>
              <a:gdLst/>
              <a:ahLst/>
              <a:cxnLst/>
              <a:rect l="l" t="t" r="r" b="b"/>
              <a:pathLst>
                <a:path w="2016224" h="3207971">
                  <a:moveTo>
                    <a:pt x="854575" y="1382799"/>
                  </a:moveTo>
                  <a:lnTo>
                    <a:pt x="854575" y="1686462"/>
                  </a:lnTo>
                  <a:lnTo>
                    <a:pt x="550912" y="1686462"/>
                  </a:lnTo>
                  <a:lnTo>
                    <a:pt x="550912" y="1993536"/>
                  </a:lnTo>
                  <a:lnTo>
                    <a:pt x="854575" y="1993536"/>
                  </a:lnTo>
                  <a:lnTo>
                    <a:pt x="854575" y="2297199"/>
                  </a:lnTo>
                  <a:lnTo>
                    <a:pt x="1161649" y="2297199"/>
                  </a:lnTo>
                  <a:lnTo>
                    <a:pt x="1161649" y="1993536"/>
                  </a:lnTo>
                  <a:lnTo>
                    <a:pt x="1465312" y="1993536"/>
                  </a:lnTo>
                  <a:lnTo>
                    <a:pt x="1465312" y="1686462"/>
                  </a:lnTo>
                  <a:lnTo>
                    <a:pt x="1161649" y="1686462"/>
                  </a:lnTo>
                  <a:lnTo>
                    <a:pt x="1161649" y="1382799"/>
                  </a:lnTo>
                  <a:close/>
                  <a:moveTo>
                    <a:pt x="397285" y="941591"/>
                  </a:moveTo>
                  <a:lnTo>
                    <a:pt x="1618940" y="941591"/>
                  </a:lnTo>
                  <a:lnTo>
                    <a:pt x="1618940" y="2738407"/>
                  </a:lnTo>
                  <a:lnTo>
                    <a:pt x="397285" y="2738407"/>
                  </a:lnTo>
                  <a:close/>
                  <a:moveTo>
                    <a:pt x="305673" y="849979"/>
                  </a:moveTo>
                  <a:lnTo>
                    <a:pt x="305673" y="2830019"/>
                  </a:lnTo>
                  <a:lnTo>
                    <a:pt x="1710552" y="2830019"/>
                  </a:lnTo>
                  <a:lnTo>
                    <a:pt x="1710552" y="849979"/>
                  </a:lnTo>
                  <a:close/>
                  <a:moveTo>
                    <a:pt x="240515" y="472027"/>
                  </a:moveTo>
                  <a:lnTo>
                    <a:pt x="1775709" y="472027"/>
                  </a:lnTo>
                  <a:cubicBezTo>
                    <a:pt x="1908542" y="472027"/>
                    <a:pt x="2016224" y="579709"/>
                    <a:pt x="2016224" y="712542"/>
                  </a:cubicBezTo>
                  <a:lnTo>
                    <a:pt x="2016224" y="2967456"/>
                  </a:lnTo>
                  <a:cubicBezTo>
                    <a:pt x="2016224" y="3100289"/>
                    <a:pt x="1908542" y="3207971"/>
                    <a:pt x="1775709" y="3207971"/>
                  </a:cubicBezTo>
                  <a:lnTo>
                    <a:pt x="240515" y="3207971"/>
                  </a:lnTo>
                  <a:cubicBezTo>
                    <a:pt x="107682" y="3207971"/>
                    <a:pt x="0" y="3100289"/>
                    <a:pt x="0" y="2967456"/>
                  </a:cubicBezTo>
                  <a:lnTo>
                    <a:pt x="0" y="712542"/>
                  </a:lnTo>
                  <a:cubicBezTo>
                    <a:pt x="0" y="579709"/>
                    <a:pt x="107682" y="472027"/>
                    <a:pt x="240515" y="472027"/>
                  </a:cubicBezTo>
                  <a:close/>
                  <a:moveTo>
                    <a:pt x="515787" y="0"/>
                  </a:moveTo>
                  <a:lnTo>
                    <a:pt x="1500437" y="0"/>
                  </a:lnTo>
                  <a:cubicBezTo>
                    <a:pt x="1541893" y="0"/>
                    <a:pt x="1575500" y="33607"/>
                    <a:pt x="1575500" y="75063"/>
                  </a:cubicBezTo>
                  <a:lnTo>
                    <a:pt x="1575500" y="367990"/>
                  </a:lnTo>
                  <a:lnTo>
                    <a:pt x="440724" y="367990"/>
                  </a:lnTo>
                  <a:lnTo>
                    <a:pt x="440724" y="75063"/>
                  </a:lnTo>
                  <a:cubicBezTo>
                    <a:pt x="440724" y="33607"/>
                    <a:pt x="474331" y="0"/>
                    <a:pt x="5157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" name="Oval 25">
              <a:extLst>
                <a:ext uri="{FF2B5EF4-FFF2-40B4-BE49-F238E27FC236}">
                  <a16:creationId xmlns:a16="http://schemas.microsoft.com/office/drawing/2014/main" id="{73910664-AD01-A236-903F-C873664A66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651283" y="1958406"/>
              <a:ext cx="342900" cy="343366"/>
            </a:xfrm>
            <a:custGeom>
              <a:avLst/>
              <a:gdLst/>
              <a:ahLst/>
              <a:cxnLst/>
              <a:rect l="l" t="t" r="r" b="b"/>
              <a:pathLst>
                <a:path w="3225370" h="3229762">
                  <a:moveTo>
                    <a:pt x="1355872" y="0"/>
                  </a:moveTo>
                  <a:cubicBezTo>
                    <a:pt x="1564636" y="0"/>
                    <a:pt x="1733872" y="169236"/>
                    <a:pt x="1733872" y="378000"/>
                  </a:cubicBezTo>
                  <a:cubicBezTo>
                    <a:pt x="1733872" y="530834"/>
                    <a:pt x="1643169" y="662483"/>
                    <a:pt x="1512292" y="721255"/>
                  </a:cubicBezTo>
                  <a:lnTo>
                    <a:pt x="1607042" y="1169019"/>
                  </a:lnTo>
                  <a:cubicBezTo>
                    <a:pt x="1611319" y="1167786"/>
                    <a:pt x="1615651" y="1167712"/>
                    <a:pt x="1620000" y="1167712"/>
                  </a:cubicBezTo>
                  <a:cubicBezTo>
                    <a:pt x="1828764" y="1167712"/>
                    <a:pt x="1998000" y="1336948"/>
                    <a:pt x="1998000" y="1545712"/>
                  </a:cubicBezTo>
                  <a:lnTo>
                    <a:pt x="1996362" y="1567711"/>
                  </a:lnTo>
                  <a:lnTo>
                    <a:pt x="2525816" y="1711728"/>
                  </a:lnTo>
                  <a:cubicBezTo>
                    <a:pt x="2591164" y="1602543"/>
                    <a:pt x="2710810" y="1530128"/>
                    <a:pt x="2847370" y="1530128"/>
                  </a:cubicBezTo>
                  <a:cubicBezTo>
                    <a:pt x="3056134" y="1530128"/>
                    <a:pt x="3225370" y="1699364"/>
                    <a:pt x="3225370" y="1908128"/>
                  </a:cubicBezTo>
                  <a:cubicBezTo>
                    <a:pt x="3225370" y="2116892"/>
                    <a:pt x="3056134" y="2286128"/>
                    <a:pt x="2847370" y="2286128"/>
                  </a:cubicBezTo>
                  <a:cubicBezTo>
                    <a:pt x="2638606" y="2286128"/>
                    <a:pt x="2469370" y="2116892"/>
                    <a:pt x="2469370" y="1908128"/>
                  </a:cubicBezTo>
                  <a:lnTo>
                    <a:pt x="2475505" y="1847275"/>
                  </a:lnTo>
                  <a:lnTo>
                    <a:pt x="1957861" y="1706471"/>
                  </a:lnTo>
                  <a:cubicBezTo>
                    <a:pt x="1922674" y="1789256"/>
                    <a:pt x="1855841" y="1854310"/>
                    <a:pt x="1773397" y="1890608"/>
                  </a:cubicBezTo>
                  <a:lnTo>
                    <a:pt x="1908290" y="2478637"/>
                  </a:lnTo>
                  <a:cubicBezTo>
                    <a:pt x="2094333" y="2500701"/>
                    <a:pt x="2237929" y="2659462"/>
                    <a:pt x="2237929" y="2851762"/>
                  </a:cubicBezTo>
                  <a:cubicBezTo>
                    <a:pt x="2237929" y="3060526"/>
                    <a:pt x="2068693" y="3229762"/>
                    <a:pt x="1859929" y="3229762"/>
                  </a:cubicBezTo>
                  <a:cubicBezTo>
                    <a:pt x="1651165" y="3229762"/>
                    <a:pt x="1481929" y="3060526"/>
                    <a:pt x="1481929" y="2851762"/>
                  </a:cubicBezTo>
                  <a:cubicBezTo>
                    <a:pt x="1481929" y="2676759"/>
                    <a:pt x="1600854" y="2529533"/>
                    <a:pt x="1762693" y="2487978"/>
                  </a:cubicBezTo>
                  <a:lnTo>
                    <a:pt x="1632951" y="1922407"/>
                  </a:lnTo>
                  <a:cubicBezTo>
                    <a:pt x="1628677" y="1923639"/>
                    <a:pt x="1624347" y="1923712"/>
                    <a:pt x="1620000" y="1923712"/>
                  </a:cubicBezTo>
                  <a:cubicBezTo>
                    <a:pt x="1474614" y="1923712"/>
                    <a:pt x="1348399" y="1841634"/>
                    <a:pt x="1286703" y="1720478"/>
                  </a:cubicBezTo>
                  <a:lnTo>
                    <a:pt x="726463" y="1950491"/>
                  </a:lnTo>
                  <a:cubicBezTo>
                    <a:pt x="745503" y="1995553"/>
                    <a:pt x="756000" y="2045092"/>
                    <a:pt x="756000" y="2097083"/>
                  </a:cubicBezTo>
                  <a:cubicBezTo>
                    <a:pt x="756000" y="2305847"/>
                    <a:pt x="586764" y="2475083"/>
                    <a:pt x="378000" y="2475083"/>
                  </a:cubicBezTo>
                  <a:cubicBezTo>
                    <a:pt x="169236" y="2475083"/>
                    <a:pt x="0" y="2305847"/>
                    <a:pt x="0" y="2097083"/>
                  </a:cubicBezTo>
                  <a:cubicBezTo>
                    <a:pt x="0" y="1888319"/>
                    <a:pt x="169236" y="1719083"/>
                    <a:pt x="378000" y="1719083"/>
                  </a:cubicBezTo>
                  <a:cubicBezTo>
                    <a:pt x="481765" y="1719083"/>
                    <a:pt x="575764" y="1760894"/>
                    <a:pt x="643957" y="1828700"/>
                  </a:cubicBezTo>
                  <a:lnTo>
                    <a:pt x="1245626" y="1581679"/>
                  </a:lnTo>
                  <a:cubicBezTo>
                    <a:pt x="1242578" y="1569964"/>
                    <a:pt x="1242000" y="1557905"/>
                    <a:pt x="1242000" y="1545712"/>
                  </a:cubicBezTo>
                  <a:cubicBezTo>
                    <a:pt x="1242000" y="1391666"/>
                    <a:pt x="1334148" y="1259142"/>
                    <a:pt x="1466584" y="1200827"/>
                  </a:cubicBezTo>
                  <a:lnTo>
                    <a:pt x="1372109" y="754363"/>
                  </a:lnTo>
                  <a:cubicBezTo>
                    <a:pt x="1366762" y="755885"/>
                    <a:pt x="1361331" y="756000"/>
                    <a:pt x="1355872" y="756000"/>
                  </a:cubicBezTo>
                  <a:cubicBezTo>
                    <a:pt x="1147108" y="756000"/>
                    <a:pt x="977872" y="586764"/>
                    <a:pt x="977872" y="378000"/>
                  </a:cubicBezTo>
                  <a:cubicBezTo>
                    <a:pt x="977872" y="169236"/>
                    <a:pt x="1147108" y="0"/>
                    <a:pt x="135587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4" name="Block Arc 20">
              <a:extLst>
                <a:ext uri="{FF2B5EF4-FFF2-40B4-BE49-F238E27FC236}">
                  <a16:creationId xmlns:a16="http://schemas.microsoft.com/office/drawing/2014/main" id="{895CF526-D0A3-AF35-52F3-9797FC3344E7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913625" y="2280181"/>
              <a:ext cx="355562" cy="385538"/>
            </a:xfrm>
            <a:custGeom>
              <a:avLst/>
              <a:gdLst/>
              <a:ahLst/>
              <a:cxnLst/>
              <a:rect l="l" t="t" r="r" b="b"/>
              <a:pathLst>
                <a:path w="2958558" h="3207983">
                  <a:moveTo>
                    <a:pt x="376920" y="2960896"/>
                  </a:moveTo>
                  <a:cubicBezTo>
                    <a:pt x="266613" y="2960896"/>
                    <a:pt x="177192" y="2871475"/>
                    <a:pt x="177192" y="2761168"/>
                  </a:cubicBezTo>
                  <a:cubicBezTo>
                    <a:pt x="177192" y="2650861"/>
                    <a:pt x="266613" y="2561440"/>
                    <a:pt x="376920" y="2561440"/>
                  </a:cubicBezTo>
                  <a:cubicBezTo>
                    <a:pt x="487227" y="2561440"/>
                    <a:pt x="576648" y="2650861"/>
                    <a:pt x="576648" y="2761168"/>
                  </a:cubicBezTo>
                  <a:cubicBezTo>
                    <a:pt x="576648" y="2871475"/>
                    <a:pt x="487227" y="2960896"/>
                    <a:pt x="376920" y="2960896"/>
                  </a:cubicBezTo>
                  <a:close/>
                  <a:moveTo>
                    <a:pt x="376921" y="3072323"/>
                  </a:moveTo>
                  <a:cubicBezTo>
                    <a:pt x="539434" y="3072323"/>
                    <a:pt x="671176" y="2940581"/>
                    <a:pt x="671176" y="2778068"/>
                  </a:cubicBezTo>
                  <a:cubicBezTo>
                    <a:pt x="671176" y="2615555"/>
                    <a:pt x="539434" y="2483813"/>
                    <a:pt x="376921" y="2483813"/>
                  </a:cubicBezTo>
                  <a:cubicBezTo>
                    <a:pt x="214408" y="2483813"/>
                    <a:pt x="82666" y="2615555"/>
                    <a:pt x="82666" y="2778068"/>
                  </a:cubicBezTo>
                  <a:cubicBezTo>
                    <a:pt x="82666" y="2940581"/>
                    <a:pt x="214408" y="3072323"/>
                    <a:pt x="376921" y="3072323"/>
                  </a:cubicBezTo>
                  <a:close/>
                  <a:moveTo>
                    <a:pt x="2379939" y="3207575"/>
                  </a:moveTo>
                  <a:cubicBezTo>
                    <a:pt x="2342159" y="3210380"/>
                    <a:pt x="2303308" y="3198772"/>
                    <a:pt x="2272342" y="3172087"/>
                  </a:cubicBezTo>
                  <a:cubicBezTo>
                    <a:pt x="2210411" y="3118717"/>
                    <a:pt x="2203469" y="3025247"/>
                    <a:pt x="2256839" y="2963315"/>
                  </a:cubicBezTo>
                  <a:cubicBezTo>
                    <a:pt x="2292137" y="2922355"/>
                    <a:pt x="2344975" y="2905450"/>
                    <a:pt x="2394194" y="2916618"/>
                  </a:cubicBezTo>
                  <a:lnTo>
                    <a:pt x="2482323" y="2842744"/>
                  </a:lnTo>
                  <a:lnTo>
                    <a:pt x="2486558" y="2847797"/>
                  </a:lnTo>
                  <a:cubicBezTo>
                    <a:pt x="2638916" y="2767056"/>
                    <a:pt x="2628462" y="2744879"/>
                    <a:pt x="2689889" y="2690172"/>
                  </a:cubicBezTo>
                  <a:cubicBezTo>
                    <a:pt x="2722819" y="2655246"/>
                    <a:pt x="2732363" y="2657367"/>
                    <a:pt x="2726376" y="2568558"/>
                  </a:cubicBezTo>
                  <a:lnTo>
                    <a:pt x="2730335" y="2568172"/>
                  </a:lnTo>
                  <a:lnTo>
                    <a:pt x="2726098" y="2568172"/>
                  </a:lnTo>
                  <a:lnTo>
                    <a:pt x="2726098" y="2140027"/>
                  </a:lnTo>
                  <a:lnTo>
                    <a:pt x="2686068" y="2140105"/>
                  </a:lnTo>
                  <a:cubicBezTo>
                    <a:pt x="2685662" y="1932305"/>
                    <a:pt x="2574529" y="1740506"/>
                    <a:pt x="2394530" y="1636956"/>
                  </a:cubicBezTo>
                  <a:cubicBezTo>
                    <a:pt x="2214320" y="1533284"/>
                    <a:pt x="1992511" y="1533845"/>
                    <a:pt x="1812826" y="1638426"/>
                  </a:cubicBezTo>
                  <a:cubicBezTo>
                    <a:pt x="1633353" y="1742884"/>
                    <a:pt x="1523189" y="1935240"/>
                    <a:pt x="1523830" y="2143038"/>
                  </a:cubicBezTo>
                  <a:lnTo>
                    <a:pt x="1483625" y="2143162"/>
                  </a:lnTo>
                  <a:lnTo>
                    <a:pt x="1483625" y="2568172"/>
                  </a:lnTo>
                  <a:lnTo>
                    <a:pt x="1479388" y="2568172"/>
                  </a:lnTo>
                  <a:lnTo>
                    <a:pt x="1483347" y="2568558"/>
                  </a:lnTo>
                  <a:cubicBezTo>
                    <a:pt x="1477359" y="2657367"/>
                    <a:pt x="1486903" y="2655246"/>
                    <a:pt x="1519833" y="2690172"/>
                  </a:cubicBezTo>
                  <a:cubicBezTo>
                    <a:pt x="1581261" y="2744879"/>
                    <a:pt x="1570806" y="2767057"/>
                    <a:pt x="1723166" y="2847797"/>
                  </a:cubicBezTo>
                  <a:lnTo>
                    <a:pt x="1727402" y="2842744"/>
                  </a:lnTo>
                  <a:lnTo>
                    <a:pt x="1815530" y="2916618"/>
                  </a:lnTo>
                  <a:cubicBezTo>
                    <a:pt x="1864749" y="2905450"/>
                    <a:pt x="1917587" y="2922356"/>
                    <a:pt x="1952884" y="2963315"/>
                  </a:cubicBezTo>
                  <a:cubicBezTo>
                    <a:pt x="2006254" y="3025247"/>
                    <a:pt x="1999313" y="3118717"/>
                    <a:pt x="1937381" y="3172087"/>
                  </a:cubicBezTo>
                  <a:cubicBezTo>
                    <a:pt x="1906416" y="3198772"/>
                    <a:pt x="1867565" y="3210380"/>
                    <a:pt x="1829785" y="3207575"/>
                  </a:cubicBezTo>
                  <a:cubicBezTo>
                    <a:pt x="1792004" y="3204769"/>
                    <a:pt x="1755294" y="3187551"/>
                    <a:pt x="1728609" y="3156586"/>
                  </a:cubicBezTo>
                  <a:cubicBezTo>
                    <a:pt x="1704170" y="3128225"/>
                    <a:pt x="1692377" y="3093251"/>
                    <a:pt x="1694258" y="3058558"/>
                  </a:cubicBezTo>
                  <a:lnTo>
                    <a:pt x="1607474" y="2985811"/>
                  </a:lnTo>
                  <a:lnTo>
                    <a:pt x="1609754" y="2983092"/>
                  </a:lnTo>
                  <a:cubicBezTo>
                    <a:pt x="1505378" y="2914609"/>
                    <a:pt x="1454899" y="2874388"/>
                    <a:pt x="1372959" y="2808609"/>
                  </a:cubicBezTo>
                  <a:cubicBezTo>
                    <a:pt x="1301402" y="2768123"/>
                    <a:pt x="1295976" y="2652344"/>
                    <a:pt x="1300245" y="2568172"/>
                  </a:cubicBezTo>
                  <a:lnTo>
                    <a:pt x="1296941" y="2568172"/>
                  </a:lnTo>
                  <a:lnTo>
                    <a:pt x="1296941" y="2143739"/>
                  </a:lnTo>
                  <a:lnTo>
                    <a:pt x="1251342" y="2143880"/>
                  </a:lnTo>
                  <a:cubicBezTo>
                    <a:pt x="1250400" y="1838694"/>
                    <a:pt x="1412261" y="1556194"/>
                    <a:pt x="1675942" y="1402813"/>
                  </a:cubicBezTo>
                  <a:cubicBezTo>
                    <a:pt x="1778114" y="1343381"/>
                    <a:pt x="1889554" y="1306836"/>
                    <a:pt x="2003205" y="1293823"/>
                  </a:cubicBezTo>
                  <a:lnTo>
                    <a:pt x="2003205" y="878785"/>
                  </a:lnTo>
                  <a:lnTo>
                    <a:pt x="1998176" y="878621"/>
                  </a:lnTo>
                  <a:cubicBezTo>
                    <a:pt x="2009560" y="630102"/>
                    <a:pt x="1847671" y="398939"/>
                    <a:pt x="1584243" y="287563"/>
                  </a:cubicBezTo>
                  <a:cubicBezTo>
                    <a:pt x="1373323" y="198386"/>
                    <a:pt x="1125012" y="198092"/>
                    <a:pt x="913796" y="286769"/>
                  </a:cubicBezTo>
                  <a:cubicBezTo>
                    <a:pt x="650203" y="397436"/>
                    <a:pt x="487575" y="627955"/>
                    <a:pt x="497878" y="876315"/>
                  </a:cubicBezTo>
                  <a:lnTo>
                    <a:pt x="492947" y="876461"/>
                  </a:lnTo>
                  <a:lnTo>
                    <a:pt x="492947" y="2424958"/>
                  </a:lnTo>
                  <a:cubicBezTo>
                    <a:pt x="646520" y="2471832"/>
                    <a:pt x="757382" y="2615059"/>
                    <a:pt x="757382" y="2784179"/>
                  </a:cubicBezTo>
                  <a:cubicBezTo>
                    <a:pt x="757382" y="2993324"/>
                    <a:pt x="587836" y="3162870"/>
                    <a:pt x="378691" y="3162870"/>
                  </a:cubicBezTo>
                  <a:cubicBezTo>
                    <a:pt x="169546" y="3162870"/>
                    <a:pt x="0" y="2993324"/>
                    <a:pt x="0" y="2784179"/>
                  </a:cubicBezTo>
                  <a:cubicBezTo>
                    <a:pt x="0" y="2610447"/>
                    <a:pt x="116991" y="2464039"/>
                    <a:pt x="276947" y="2421074"/>
                  </a:cubicBezTo>
                  <a:lnTo>
                    <a:pt x="276947" y="783746"/>
                  </a:lnTo>
                  <a:lnTo>
                    <a:pt x="281758" y="783746"/>
                  </a:lnTo>
                  <a:cubicBezTo>
                    <a:pt x="307533" y="493124"/>
                    <a:pt x="502412" y="231983"/>
                    <a:pt x="801266" y="95774"/>
                  </a:cubicBezTo>
                  <a:cubicBezTo>
                    <a:pt x="1082323" y="-32324"/>
                    <a:pt x="1416727" y="-31901"/>
                    <a:pt x="1697364" y="96907"/>
                  </a:cubicBezTo>
                  <a:cubicBezTo>
                    <a:pt x="1994951" y="233494"/>
                    <a:pt x="2188714" y="494056"/>
                    <a:pt x="2214549" y="783746"/>
                  </a:cubicBezTo>
                  <a:lnTo>
                    <a:pt x="2219205" y="783746"/>
                  </a:lnTo>
                  <a:lnTo>
                    <a:pt x="2219205" y="1295162"/>
                  </a:lnTo>
                  <a:cubicBezTo>
                    <a:pt x="2327099" y="1309357"/>
                    <a:pt x="2432799" y="1344641"/>
                    <a:pt x="2530224" y="1400656"/>
                  </a:cubicBezTo>
                  <a:cubicBezTo>
                    <a:pt x="2794677" y="1552703"/>
                    <a:pt x="2957961" y="1834385"/>
                    <a:pt x="2958558" y="2139573"/>
                  </a:cubicBezTo>
                  <a:lnTo>
                    <a:pt x="2912782" y="2139663"/>
                  </a:lnTo>
                  <a:lnTo>
                    <a:pt x="2912782" y="2568172"/>
                  </a:lnTo>
                  <a:lnTo>
                    <a:pt x="2909478" y="2568172"/>
                  </a:lnTo>
                  <a:cubicBezTo>
                    <a:pt x="2913747" y="2652344"/>
                    <a:pt x="2908320" y="2768123"/>
                    <a:pt x="2836763" y="2808609"/>
                  </a:cubicBezTo>
                  <a:cubicBezTo>
                    <a:pt x="2754824" y="2874388"/>
                    <a:pt x="2704345" y="2914609"/>
                    <a:pt x="2599970" y="2983091"/>
                  </a:cubicBezTo>
                  <a:lnTo>
                    <a:pt x="2602250" y="2985811"/>
                  </a:lnTo>
                  <a:lnTo>
                    <a:pt x="2515466" y="3058559"/>
                  </a:lnTo>
                  <a:cubicBezTo>
                    <a:pt x="2517346" y="3093252"/>
                    <a:pt x="2505554" y="3128225"/>
                    <a:pt x="2481114" y="3156586"/>
                  </a:cubicBezTo>
                  <a:cubicBezTo>
                    <a:pt x="2454429" y="3187551"/>
                    <a:pt x="2417719" y="3204769"/>
                    <a:pt x="2379939" y="32075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5" name="Trapezoid 28">
              <a:extLst>
                <a:ext uri="{FF2B5EF4-FFF2-40B4-BE49-F238E27FC236}">
                  <a16:creationId xmlns:a16="http://schemas.microsoft.com/office/drawing/2014/main" id="{66F73DB2-010D-6701-B2C9-28F8FA615E5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91982" y="1942120"/>
              <a:ext cx="283330" cy="343366"/>
            </a:xfrm>
            <a:custGeom>
              <a:avLst/>
              <a:gdLst/>
              <a:ahLst/>
              <a:cxnLst/>
              <a:rect l="l" t="t" r="r" b="b"/>
              <a:pathLst>
                <a:path w="2664297" h="3228846">
                  <a:moveTo>
                    <a:pt x="2006233" y="1910002"/>
                  </a:moveTo>
                  <a:cubicBezTo>
                    <a:pt x="2195393" y="2270441"/>
                    <a:pt x="2396463" y="2592453"/>
                    <a:pt x="2218318" y="2693318"/>
                  </a:cubicBezTo>
                  <a:cubicBezTo>
                    <a:pt x="1760490" y="2959655"/>
                    <a:pt x="875097" y="3011972"/>
                    <a:pt x="413381" y="2693318"/>
                  </a:cubicBezTo>
                  <a:cubicBezTo>
                    <a:pt x="278026" y="2578660"/>
                    <a:pt x="448417" y="2270210"/>
                    <a:pt x="622358" y="1918652"/>
                  </a:cubicBezTo>
                  <a:close/>
                  <a:moveTo>
                    <a:pt x="998355" y="318176"/>
                  </a:moveTo>
                  <a:lnTo>
                    <a:pt x="1054483" y="938365"/>
                  </a:lnTo>
                  <a:cubicBezTo>
                    <a:pt x="1073419" y="1202005"/>
                    <a:pt x="-94533" y="2544942"/>
                    <a:pt x="263185" y="2803859"/>
                  </a:cubicBezTo>
                  <a:cubicBezTo>
                    <a:pt x="799752" y="3120272"/>
                    <a:pt x="1828684" y="3068324"/>
                    <a:pt x="2360732" y="2803859"/>
                  </a:cubicBezTo>
                  <a:cubicBezTo>
                    <a:pt x="2817826" y="2582721"/>
                    <a:pt x="1567592" y="1249230"/>
                    <a:pt x="1559424" y="938364"/>
                  </a:cubicBezTo>
                  <a:lnTo>
                    <a:pt x="1635785" y="320808"/>
                  </a:lnTo>
                  <a:lnTo>
                    <a:pt x="1616510" y="323841"/>
                  </a:lnTo>
                  <a:cubicBezTo>
                    <a:pt x="1541035" y="362546"/>
                    <a:pt x="1432716" y="386340"/>
                    <a:pt x="1312455" y="386340"/>
                  </a:cubicBezTo>
                  <a:cubicBezTo>
                    <a:pt x="1186664" y="386340"/>
                    <a:pt x="1073940" y="360308"/>
                    <a:pt x="998355" y="318176"/>
                  </a:cubicBezTo>
                  <a:close/>
                  <a:moveTo>
                    <a:pt x="1312455" y="60748"/>
                  </a:moveTo>
                  <a:cubicBezTo>
                    <a:pt x="1155275" y="60748"/>
                    <a:pt x="1027857" y="120035"/>
                    <a:pt x="1027857" y="193171"/>
                  </a:cubicBezTo>
                  <a:cubicBezTo>
                    <a:pt x="1027857" y="266307"/>
                    <a:pt x="1155275" y="325594"/>
                    <a:pt x="1312455" y="325594"/>
                  </a:cubicBezTo>
                  <a:cubicBezTo>
                    <a:pt x="1469634" y="325594"/>
                    <a:pt x="1597052" y="266307"/>
                    <a:pt x="1597052" y="193171"/>
                  </a:cubicBezTo>
                  <a:cubicBezTo>
                    <a:pt x="1597052" y="120035"/>
                    <a:pt x="1469634" y="60748"/>
                    <a:pt x="1312455" y="60748"/>
                  </a:cubicBezTo>
                  <a:close/>
                  <a:moveTo>
                    <a:pt x="1312455" y="0"/>
                  </a:moveTo>
                  <a:cubicBezTo>
                    <a:pt x="1537130" y="0"/>
                    <a:pt x="1720121" y="83046"/>
                    <a:pt x="1726235" y="186847"/>
                  </a:cubicBezTo>
                  <a:cubicBezTo>
                    <a:pt x="1726742" y="186524"/>
                    <a:pt x="1727174" y="186120"/>
                    <a:pt x="1727606" y="185717"/>
                  </a:cubicBezTo>
                  <a:lnTo>
                    <a:pt x="1727102" y="190850"/>
                  </a:lnTo>
                  <a:cubicBezTo>
                    <a:pt x="1727595" y="191614"/>
                    <a:pt x="1727605" y="192391"/>
                    <a:pt x="1727605" y="193170"/>
                  </a:cubicBezTo>
                  <a:lnTo>
                    <a:pt x="1726271" y="199326"/>
                  </a:lnTo>
                  <a:lnTo>
                    <a:pt x="1655630" y="919826"/>
                  </a:lnTo>
                  <a:cubicBezTo>
                    <a:pt x="1665213" y="1268678"/>
                    <a:pt x="3079202" y="2735754"/>
                    <a:pt x="2542920" y="2983914"/>
                  </a:cubicBezTo>
                  <a:cubicBezTo>
                    <a:pt x="1918698" y="3280693"/>
                    <a:pt x="711513" y="3338989"/>
                    <a:pt x="81991" y="2983914"/>
                  </a:cubicBezTo>
                  <a:cubicBezTo>
                    <a:pt x="-337699" y="2693358"/>
                    <a:pt x="991496" y="1215684"/>
                    <a:pt x="969280" y="919828"/>
                  </a:cubicBezTo>
                  <a:lnTo>
                    <a:pt x="898640" y="199335"/>
                  </a:lnTo>
                  <a:cubicBezTo>
                    <a:pt x="897375" y="197339"/>
                    <a:pt x="897304" y="195258"/>
                    <a:pt x="897304" y="193170"/>
                  </a:cubicBezTo>
                  <a:lnTo>
                    <a:pt x="897808" y="190847"/>
                  </a:lnTo>
                  <a:lnTo>
                    <a:pt x="897305" y="185717"/>
                  </a:lnTo>
                  <a:lnTo>
                    <a:pt x="898687" y="186789"/>
                  </a:lnTo>
                  <a:cubicBezTo>
                    <a:pt x="904857" y="83015"/>
                    <a:pt x="1087821" y="0"/>
                    <a:pt x="131245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69" name="Rectangle 68">
            <a:extLst>
              <a:ext uri="{FF2B5EF4-FFF2-40B4-BE49-F238E27FC236}">
                <a16:creationId xmlns:a16="http://schemas.microsoft.com/office/drawing/2014/main" id="{78F5A287-B7D4-E771-3791-606C40F3F6C0}"/>
              </a:ext>
            </a:extLst>
          </p:cNvPr>
          <p:cNvSpPr/>
          <p:nvPr/>
        </p:nvSpPr>
        <p:spPr>
          <a:xfrm>
            <a:off x="1524000" y="1127145"/>
            <a:ext cx="10667997" cy="2402027"/>
          </a:xfrm>
          <a:prstGeom prst="rect">
            <a:avLst/>
          </a:prstGeom>
          <a:solidFill>
            <a:schemeClr val="accent1">
              <a:lumMod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itle 1">
            <a:extLst>
              <a:ext uri="{FF2B5EF4-FFF2-40B4-BE49-F238E27FC236}">
                <a16:creationId xmlns:a16="http://schemas.microsoft.com/office/drawing/2014/main" id="{DD3646A5-2120-84F7-99CA-502294044F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306F2F5F-605D-855F-2454-F9FAB333D1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38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9D9D7-4C0F-E790-6F71-A1DC9439B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817813-451D-8193-253A-0788FD0E8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AEFFB-BA09-DC62-CF86-2D592C6BD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59E71-6DA8-69C1-5643-9AF4C6ED9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0EFEC-4C1B-5FE7-22CF-6C6D4A1A1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4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44AFF-E897-496A-99B4-7EA22E9E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64AA1-E8BA-4398-8F73-30E7F92A8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1915A-0766-4A16-BAC6-5FF5C3743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91DE5-81A7-4A5C-A639-6924EE4A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68516-E0CE-4DA7-9568-FA1B13239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9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D1CE4-56C5-41FF-9EBC-9EBC60D36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3FD4B-E07B-43E0-A8BC-086EE6422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5026"/>
            <a:ext cx="10515600" cy="4871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F039B-4F16-4E71-A2C3-85E2DA18E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4F403-623F-4E50-AC31-46FEF0439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8767B-020F-45B8-BA2B-D39B4CB8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66DBDF-1BD8-4658-ABD9-9EDE85A13308}"/>
              </a:ext>
            </a:extLst>
          </p:cNvPr>
          <p:cNvCxnSpPr>
            <a:cxnSpLocks/>
          </p:cNvCxnSpPr>
          <p:nvPr/>
        </p:nvCxnSpPr>
        <p:spPr>
          <a:xfrm>
            <a:off x="838200" y="1127464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08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D00CE-6E98-4613-9B8D-4603D7AAC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EFAD9-0E09-4CDE-848C-F2BE2ABBB0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06851"/>
            <a:ext cx="5181600" cy="4870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96C61D-447B-4FB8-9440-13C873E6FD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06851"/>
            <a:ext cx="5181600" cy="4870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263517-6DF2-4106-B348-551A36BF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4E09D-C5B6-48C6-8DD5-35EB314B6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2618E3-1B3B-468B-8C5A-D8F04C9CA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3F288E-349B-4134-AF96-B840DB8E6237}"/>
              </a:ext>
            </a:extLst>
          </p:cNvPr>
          <p:cNvCxnSpPr>
            <a:cxnSpLocks/>
          </p:cNvCxnSpPr>
          <p:nvPr/>
        </p:nvCxnSpPr>
        <p:spPr>
          <a:xfrm>
            <a:off x="838200" y="1127464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59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2CDE-5C94-44C7-85C7-0E2FE190B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D2F52-DACF-4EB7-96DA-DB37F6E12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C0068B-1B46-458E-AE92-2D771D9CE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6D68B2-19CA-4821-9889-05642F8D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11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BBD859-72BD-40CE-9BF2-3D4D81A5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525-C7F3-4CC5-916D-6673E9B9D94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E28FFF-DE4F-423C-ABEB-C6608012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4C415E-23F1-4A92-B9CB-C71BF69B9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69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A0AEE9-33FE-4CD9-91B0-A09EBA237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3E4698-DC2D-4252-A490-2FF47AE83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86730"/>
            <a:ext cx="10515600" cy="4790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73D77-D96E-43B8-96AE-E6ABE75F2D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D4525-C7F3-4CC5-916D-6673E9B9D94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36011-E576-434E-AEE4-2BD129784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21986-2EEB-481E-9F68-A6887B6250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9ED93-23E5-47E5-AF95-52303A6D2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70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5515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v"/>
        <a:defRPr sz="2800" kern="1200">
          <a:solidFill>
            <a:srgbClr val="45515E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400" kern="1200">
          <a:solidFill>
            <a:srgbClr val="45515E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5515E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515E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515E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qxmd.com/calculate/calculator_326/fib-4-for-noninvasive-diagnosis-of-hepatic-fibrosis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6AA91-0192-167C-A911-9477F6C224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Metabolic dysfunction-associated steatotic liver disease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D8E77-07D4-DC35-F109-C03511FBBF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Formally known as Nonalcoholic fatty liver disease (NAFLD)</a:t>
            </a:r>
          </a:p>
        </p:txBody>
      </p:sp>
    </p:spTree>
    <p:extLst>
      <p:ext uri="{BB962C8B-B14F-4D97-AF65-F5344CB8AC3E}">
        <p14:creationId xmlns:p14="http://schemas.microsoft.com/office/powerpoint/2010/main" val="2836426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F9B44-51F4-A51D-E31C-97EF873EA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Complications and Prognosis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A9BA-6781-7CEB-867B-F57138033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Complications</a:t>
            </a:r>
          </a:p>
          <a:p>
            <a:pPr lvl="1"/>
            <a:r>
              <a:rPr lang="en-US" sz="2800" dirty="0"/>
              <a:t>Advanced liver fibrosis, cirrhosis</a:t>
            </a:r>
          </a:p>
          <a:p>
            <a:pPr lvl="1"/>
            <a:r>
              <a:rPr lang="en-US" sz="2800" dirty="0"/>
              <a:t>Hepatocellular carcinoma</a:t>
            </a:r>
          </a:p>
          <a:p>
            <a:pPr lvl="1"/>
            <a:endParaRPr lang="en-US" sz="2800" dirty="0"/>
          </a:p>
          <a:p>
            <a:r>
              <a:rPr lang="en-US" sz="3200" b="1" dirty="0"/>
              <a:t>Prognosis</a:t>
            </a:r>
          </a:p>
          <a:p>
            <a:pPr lvl="1"/>
            <a:r>
              <a:rPr lang="en-US" sz="2800" dirty="0"/>
              <a:t>MASLD</a:t>
            </a:r>
          </a:p>
          <a:p>
            <a:pPr lvl="2"/>
            <a:r>
              <a:rPr lang="en-US" sz="2400" dirty="0"/>
              <a:t>Low risk of progression to cirrhosis or hepatocellular carcinoma in patients with only one cardiometabolic risk factor</a:t>
            </a:r>
          </a:p>
          <a:p>
            <a:pPr lvl="2"/>
            <a:r>
              <a:rPr lang="en-US" sz="2400" dirty="0"/>
              <a:t>The risk of progression increases with each additional risk factor.</a:t>
            </a:r>
          </a:p>
          <a:p>
            <a:pPr lvl="1"/>
            <a:r>
              <a:rPr lang="en-US" sz="2800" dirty="0"/>
              <a:t>Approximately 20% of patients with MASH develop liver fibrosis.</a:t>
            </a:r>
          </a:p>
        </p:txBody>
      </p:sp>
    </p:spTree>
    <p:extLst>
      <p:ext uri="{BB962C8B-B14F-4D97-AF65-F5344CB8AC3E}">
        <p14:creationId xmlns:p14="http://schemas.microsoft.com/office/powerpoint/2010/main" val="1513580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A31A7-4BF9-75D0-887B-FD72412EA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Nomenclature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5977F-B003-18F1-34AA-C6177F51C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nomenclature for steatotic liver disease was updated by international liver disease societies in June 2023.</a:t>
            </a:r>
          </a:p>
          <a:p>
            <a:r>
              <a:rPr lang="en-US" b="1" dirty="0"/>
              <a:t>Metabolic dysfunction-associated steatotic liver disease (MASLD)</a:t>
            </a:r>
          </a:p>
          <a:p>
            <a:pPr lvl="1"/>
            <a:r>
              <a:rPr lang="en-US" dirty="0"/>
              <a:t>A type of steatotic liver disease that occurs in individuals with ≥ 1 criterion for metabolic syndrome in the absence of an alternative cause (e.g., heavy alcohol use)</a:t>
            </a:r>
          </a:p>
          <a:p>
            <a:pPr lvl="1"/>
            <a:r>
              <a:rPr lang="en-US" dirty="0"/>
              <a:t>Previously referred to as nonalcoholic fatty liver disease (NAFLD)</a:t>
            </a:r>
          </a:p>
          <a:p>
            <a:r>
              <a:rPr lang="en-US" b="1" dirty="0"/>
              <a:t>Metabolic dysfunction-associated steatohepatitis (MASH)</a:t>
            </a:r>
          </a:p>
          <a:p>
            <a:pPr lvl="1"/>
            <a:r>
              <a:rPr lang="en-US" dirty="0"/>
              <a:t>A subtype of MASLD characterized by chronic hepatocellular inflammation and damage</a:t>
            </a:r>
          </a:p>
          <a:p>
            <a:pPr lvl="1"/>
            <a:r>
              <a:rPr lang="en-US" dirty="0"/>
              <a:t>Previously referred to as nonalcoholic steatohepatitis (NASH)</a:t>
            </a:r>
          </a:p>
        </p:txBody>
      </p:sp>
    </p:spTree>
    <p:extLst>
      <p:ext uri="{BB962C8B-B14F-4D97-AF65-F5344CB8AC3E}">
        <p14:creationId xmlns:p14="http://schemas.microsoft.com/office/powerpoint/2010/main" val="43581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59120-FDAD-6242-CAE0-F59B59BE5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Epidemiology &amp; Etiology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34BB5-91E3-2623-79F4-51A3C9285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Epidemiology</a:t>
            </a:r>
            <a:r>
              <a:rPr lang="en-US" dirty="0"/>
              <a:t>: Global prevalence in the general adult population</a:t>
            </a:r>
          </a:p>
          <a:p>
            <a:pPr lvl="1"/>
            <a:r>
              <a:rPr lang="en-US" dirty="0"/>
              <a:t>MASLD: 25–30%; In Jordan it’s 20-46%</a:t>
            </a:r>
          </a:p>
          <a:p>
            <a:pPr lvl="1"/>
            <a:r>
              <a:rPr lang="en-US" dirty="0"/>
              <a:t>MASH: 12–14%; In Jordan it’s 5-15%</a:t>
            </a:r>
          </a:p>
          <a:p>
            <a:r>
              <a:rPr lang="en-US" b="1" dirty="0"/>
              <a:t>Etiology</a:t>
            </a:r>
            <a:r>
              <a:rPr lang="en-US" dirty="0"/>
              <a:t>: </a:t>
            </a:r>
            <a:r>
              <a:rPr lang="en-US" sz="2600" dirty="0"/>
              <a:t>MASLD is a multifactorial disease with </a:t>
            </a:r>
            <a:r>
              <a:rPr lang="en-US" sz="2600" b="1" dirty="0"/>
              <a:t>metabolic</a:t>
            </a:r>
            <a:r>
              <a:rPr lang="en-US" sz="2600" dirty="0"/>
              <a:t> and </a:t>
            </a:r>
            <a:r>
              <a:rPr lang="en-US" sz="2600" b="1" dirty="0"/>
              <a:t>genetic</a:t>
            </a:r>
            <a:r>
              <a:rPr lang="en-US" sz="2600" dirty="0"/>
              <a:t> components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Cardiometabolic risk factors</a:t>
            </a:r>
            <a:r>
              <a:rPr lang="en-US" dirty="0"/>
              <a:t>: any criterion for metabolic syndrome</a:t>
            </a:r>
          </a:p>
          <a:p>
            <a:pPr lvl="2"/>
            <a:r>
              <a:rPr lang="en-US" sz="2200" dirty="0"/>
              <a:t>Central obesity</a:t>
            </a:r>
          </a:p>
          <a:p>
            <a:pPr lvl="2"/>
            <a:r>
              <a:rPr lang="en-US" sz="2200" dirty="0"/>
              <a:t>Prediabetes or T2DM</a:t>
            </a:r>
          </a:p>
          <a:p>
            <a:pPr lvl="2"/>
            <a:r>
              <a:rPr lang="en-US" sz="2200" dirty="0"/>
              <a:t>Hypertension ≥ 130/85 mm Hg or taking antihypertensives</a:t>
            </a:r>
          </a:p>
          <a:p>
            <a:pPr lvl="2"/>
            <a:r>
              <a:rPr lang="en-US" sz="2200" dirty="0"/>
              <a:t>Hypertriglyceridemia, low HDL cholesterol , or taking lipid-lowering drugs</a:t>
            </a:r>
          </a:p>
          <a:p>
            <a:pPr lvl="1"/>
            <a:r>
              <a:rPr lang="en-US" b="1" dirty="0"/>
              <a:t>Genetic factors</a:t>
            </a:r>
            <a:r>
              <a:rPr lang="en-US" dirty="0"/>
              <a:t>: Individuals with a first-degree relative with MASH-related cirrhosis are at increased risk.</a:t>
            </a:r>
          </a:p>
        </p:txBody>
      </p:sp>
    </p:spTree>
    <p:extLst>
      <p:ext uri="{BB962C8B-B14F-4D97-AF65-F5344CB8AC3E}">
        <p14:creationId xmlns:p14="http://schemas.microsoft.com/office/powerpoint/2010/main" val="196847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9ACE9-B407-95C5-54DB-7D9BE3817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339"/>
          </a:xfrm>
        </p:spPr>
        <p:txBody>
          <a:bodyPr/>
          <a:lstStyle/>
          <a:p>
            <a:r>
              <a:rPr lang="en-US" dirty="0"/>
              <a:t>Pathophysiology and Clinical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9D36A-1703-BE0C-4911-D48839053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5026"/>
            <a:ext cx="10515600" cy="4871938"/>
          </a:xfrm>
        </p:spPr>
        <p:txBody>
          <a:bodyPr/>
          <a:lstStyle/>
          <a:p>
            <a:r>
              <a:rPr lang="en-US" b="1" dirty="0"/>
              <a:t>Pathophysiology</a:t>
            </a:r>
          </a:p>
          <a:p>
            <a:pPr lvl="1"/>
            <a:r>
              <a:rPr lang="en-US" dirty="0"/>
              <a:t>MASLD: excess energy supply → insulin resistance → ↑ circulating dietary sugars and free fatty acids → ↑ hepatic free fatty acids → ↑ triglyceride synthesis → hepatic steatosis</a:t>
            </a:r>
          </a:p>
          <a:p>
            <a:pPr lvl="1"/>
            <a:r>
              <a:rPr lang="en-US" dirty="0"/>
              <a:t>MASH cirrhosis: oxidative stress, endoplasmic reticulum stress, and inflammasome activation → inflammation and hepatocyte stress and/or death → fibrogenesis → cirrhosis</a:t>
            </a:r>
          </a:p>
          <a:p>
            <a:r>
              <a:rPr lang="en-US" b="1" dirty="0"/>
              <a:t>Clinical features</a:t>
            </a:r>
          </a:p>
          <a:p>
            <a:pPr lvl="1"/>
            <a:r>
              <a:rPr lang="en-US" dirty="0"/>
              <a:t>Often asymptomatic</a:t>
            </a:r>
          </a:p>
          <a:p>
            <a:pPr lvl="1"/>
            <a:r>
              <a:rPr lang="en-US" dirty="0"/>
              <a:t>MASH can manifest with signs of advanced liver disease, e.g.:</a:t>
            </a:r>
          </a:p>
          <a:p>
            <a:pPr lvl="2"/>
            <a:r>
              <a:rPr lang="en-US" dirty="0"/>
              <a:t>Hepatomegaly, splenomegaly</a:t>
            </a:r>
          </a:p>
          <a:p>
            <a:pPr lvl="2"/>
            <a:r>
              <a:rPr lang="en-US" dirty="0"/>
              <a:t>Clinical features of cirrhosis</a:t>
            </a:r>
          </a:p>
        </p:txBody>
      </p:sp>
    </p:spTree>
    <p:extLst>
      <p:ext uri="{BB962C8B-B14F-4D97-AF65-F5344CB8AC3E}">
        <p14:creationId xmlns:p14="http://schemas.microsoft.com/office/powerpoint/2010/main" val="1292524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A3B32-DE1F-DBCA-7815-F0FD1BA85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Diagnostic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5DD2B-81D8-8A09-CDF7-FB9178446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MASLD is a diagnosis of exclusion.</a:t>
            </a:r>
          </a:p>
          <a:p>
            <a:r>
              <a:rPr lang="en-US" sz="2600" dirty="0"/>
              <a:t>Consider MASLD in patients with any cardiometabolic risk factor and either: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Incidental finding of hepatic steatosis on imaging or biopsy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Persistent idiopathic elevation of transaminases (e.g., for &gt; 6 months)</a:t>
            </a:r>
          </a:p>
          <a:p>
            <a:r>
              <a:rPr lang="en-US" sz="2600" dirty="0"/>
              <a:t>Rule out alternative causes of hepatic steatosis based on patient history (e.g., current or prior heavy alcohol use), laboratory studies, and imaging.</a:t>
            </a:r>
          </a:p>
          <a:p>
            <a:r>
              <a:rPr lang="en-US" sz="2600" dirty="0"/>
              <a:t>Evaluate all patients for liver fibrosis, e.g., by calculating a FIB-4 score </a:t>
            </a:r>
            <a:r>
              <a:rPr lang="en-US" sz="3600" dirty="0">
                <a:hlinkClick r:id="rId2"/>
              </a:rPr>
              <a:t>🖩</a:t>
            </a:r>
            <a:endParaRPr lang="en-US" sz="2600" dirty="0"/>
          </a:p>
          <a:p>
            <a:r>
              <a:rPr lang="en-US" sz="2600" dirty="0"/>
              <a:t>Consider referral for liver biopsy if the diagnosis remains uncertain.</a:t>
            </a:r>
            <a:endParaRPr lang="ar-JO" sz="2600" dirty="0"/>
          </a:p>
        </p:txBody>
      </p:sp>
    </p:spTree>
    <p:extLst>
      <p:ext uri="{BB962C8B-B14F-4D97-AF65-F5344CB8AC3E}">
        <p14:creationId xmlns:p14="http://schemas.microsoft.com/office/powerpoint/2010/main" val="1542623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F08BE-81E5-C7D6-E618-D791AB347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Laboratory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BBC28-EB07-29B8-440A-0158E2022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LFTs</a:t>
            </a:r>
          </a:p>
          <a:p>
            <a:pPr lvl="1"/>
            <a:r>
              <a:rPr lang="en-US" dirty="0"/>
              <a:t>Normal or ↑ AST and/or ALT, AST/ALT ratio usually &lt; 1, AST/ALT ratio of &gt; 1 may indicate progression to cirrhosis</a:t>
            </a:r>
          </a:p>
          <a:p>
            <a:pPr lvl="1"/>
            <a:r>
              <a:rPr lang="en-US" dirty="0"/>
              <a:t>Normal or ↓ serum albumin</a:t>
            </a:r>
          </a:p>
          <a:p>
            <a:r>
              <a:rPr lang="en-US" dirty="0"/>
              <a:t>CBC: normal or ↓ platelet count</a:t>
            </a:r>
          </a:p>
          <a:p>
            <a:pPr marL="0" indent="0" algn="ctr">
              <a:buNone/>
            </a:pPr>
            <a:r>
              <a:rPr lang="en-US" b="1" dirty="0"/>
              <a:t>Tests to rule out alternative diagnoses</a:t>
            </a:r>
          </a:p>
          <a:p>
            <a:r>
              <a:rPr lang="en-US" dirty="0"/>
              <a:t>All patients: serology for hepatitis B and hepatitis C</a:t>
            </a:r>
          </a:p>
          <a:p>
            <a:r>
              <a:rPr lang="en-US" dirty="0"/>
              <a:t>Additional studies based on clinical suspicion, e.g.:</a:t>
            </a:r>
          </a:p>
          <a:p>
            <a:pPr lvl="1"/>
            <a:r>
              <a:rPr lang="en-US" dirty="0"/>
              <a:t>Serology for type 1 autoimmune hepatitis</a:t>
            </a:r>
          </a:p>
          <a:p>
            <a:pPr lvl="1"/>
            <a:r>
              <a:rPr lang="en-US" dirty="0"/>
              <a:t>Serum ferritin and transferrin saturation for iron overload disorders</a:t>
            </a:r>
          </a:p>
          <a:p>
            <a:pPr lvl="1"/>
            <a:r>
              <a:rPr lang="en-US" dirty="0"/>
              <a:t>Testing for alpha-1 antitrypsin deficiency</a:t>
            </a:r>
          </a:p>
        </p:txBody>
      </p:sp>
    </p:spTree>
    <p:extLst>
      <p:ext uri="{BB962C8B-B14F-4D97-AF65-F5344CB8AC3E}">
        <p14:creationId xmlns:p14="http://schemas.microsoft.com/office/powerpoint/2010/main" val="492582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52C95-F97B-3BE3-3D8F-91CB7BF4B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for advanced liver fibrosis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B267B-C645-FF96-C837-75B044E69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Noninvasive tests</a:t>
            </a:r>
          </a:p>
          <a:p>
            <a:pPr lvl="1"/>
            <a:r>
              <a:rPr lang="en-US" dirty="0"/>
              <a:t>FIB-4 (preferred)</a:t>
            </a:r>
          </a:p>
          <a:p>
            <a:pPr lvl="2"/>
            <a:r>
              <a:rPr lang="en-US" sz="2300" dirty="0"/>
              <a:t>A low-risk score excludes advanced liver fibrosis; consider retesting in 1–3 years.</a:t>
            </a:r>
          </a:p>
          <a:p>
            <a:pPr lvl="2"/>
            <a:r>
              <a:rPr lang="en-US" sz="2300" dirty="0"/>
              <a:t>Indeterminate or high-risk score: Perform further testing, e.g., liver stiffness measurement.</a:t>
            </a:r>
          </a:p>
          <a:p>
            <a:pPr lvl="1"/>
            <a:r>
              <a:rPr lang="en-US" dirty="0"/>
              <a:t>Other tests include the NAFLD fibrosis score  and AST-to-platelet ratio index</a:t>
            </a:r>
          </a:p>
          <a:p>
            <a:r>
              <a:rPr lang="en-US" dirty="0"/>
              <a:t>Liver stiffness measurement</a:t>
            </a:r>
          </a:p>
          <a:p>
            <a:pPr lvl="1"/>
            <a:r>
              <a:rPr lang="en-US" dirty="0"/>
              <a:t>Vibration-controlled transient elastography (VCTE): best initial test for patients with an indeterminate or high risk on noninvasive testing</a:t>
            </a:r>
          </a:p>
          <a:p>
            <a:pPr lvl="1"/>
            <a:r>
              <a:rPr lang="en-US" dirty="0"/>
              <a:t>MR elastography: Consider if there is diagnostic uncertainty after VCTE</a:t>
            </a:r>
          </a:p>
        </p:txBody>
      </p:sp>
    </p:spTree>
    <p:extLst>
      <p:ext uri="{BB962C8B-B14F-4D97-AF65-F5344CB8AC3E}">
        <p14:creationId xmlns:p14="http://schemas.microsoft.com/office/powerpoint/2010/main" val="1600176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553B8-2C8B-741E-CCDD-80582A761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668F5-DFB2-3F9C-437D-A17FA335F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are currently no FDA-approved medications for the treatment of MASLD.</a:t>
            </a:r>
          </a:p>
          <a:p>
            <a:r>
              <a:rPr lang="en-US" dirty="0"/>
              <a:t>Management is focused on the prevention and treatment of associated metabolic conditions.</a:t>
            </a:r>
          </a:p>
          <a:p>
            <a:r>
              <a:rPr lang="en-US" dirty="0"/>
              <a:t>Lifestyle changes</a:t>
            </a:r>
          </a:p>
          <a:p>
            <a:pPr lvl="1"/>
            <a:r>
              <a:rPr lang="en-US" dirty="0"/>
              <a:t>Healthy diet</a:t>
            </a:r>
          </a:p>
          <a:p>
            <a:pPr lvl="1"/>
            <a:r>
              <a:rPr lang="en-US" dirty="0"/>
              <a:t>Regular exercise</a:t>
            </a:r>
          </a:p>
          <a:p>
            <a:pPr lvl="1"/>
            <a:r>
              <a:rPr lang="en-US" dirty="0"/>
              <a:t>Avoidance of alcohol</a:t>
            </a:r>
          </a:p>
          <a:p>
            <a:pPr lvl="1"/>
            <a:r>
              <a:rPr lang="en-US" dirty="0"/>
              <a:t>Weight loss for patients who are overweight </a:t>
            </a:r>
          </a:p>
          <a:p>
            <a:r>
              <a:rPr lang="en-US" dirty="0"/>
              <a:t>Management of associated metabolic conditions</a:t>
            </a:r>
          </a:p>
          <a:p>
            <a:pPr lvl="1"/>
            <a:r>
              <a:rPr lang="en-US" dirty="0"/>
              <a:t>Management of diabetes mellitus</a:t>
            </a:r>
          </a:p>
          <a:p>
            <a:pPr lvl="1"/>
            <a:r>
              <a:rPr lang="en-US" dirty="0"/>
              <a:t>Management of obesity</a:t>
            </a:r>
          </a:p>
          <a:p>
            <a:pPr lvl="1"/>
            <a:r>
              <a:rPr lang="en-US" dirty="0"/>
              <a:t>Management of hypertension</a:t>
            </a:r>
          </a:p>
        </p:txBody>
      </p:sp>
    </p:spTree>
    <p:extLst>
      <p:ext uri="{BB962C8B-B14F-4D97-AF65-F5344CB8AC3E}">
        <p14:creationId xmlns:p14="http://schemas.microsoft.com/office/powerpoint/2010/main" val="674662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76324-996C-6673-0AEB-27F714D7D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Monitoring for liver fibrosis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C8C7C-28CC-1F42-FDD5-1264A8875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Reevaluate all patients with MASLD or cardiometabolic risk factors for MASLD for advanced liver fibrosis using noninvasive testing, e.g., the FIB-4 score.</a:t>
            </a:r>
          </a:p>
          <a:p>
            <a:r>
              <a:rPr lang="en-US" dirty="0"/>
              <a:t>Every 1–2 years for patients with either:</a:t>
            </a:r>
          </a:p>
          <a:p>
            <a:pPr lvl="1"/>
            <a:r>
              <a:rPr lang="en-US" dirty="0"/>
              <a:t>Prediabetes or T2DM</a:t>
            </a:r>
          </a:p>
          <a:p>
            <a:pPr lvl="1"/>
            <a:r>
              <a:rPr lang="en-US" dirty="0"/>
              <a:t>≥ 2 other cardiometabolic risk factors for MASLD</a:t>
            </a:r>
          </a:p>
          <a:p>
            <a:r>
              <a:rPr lang="en-US" dirty="0"/>
              <a:t>Every 2–3 years for patients with only one of the following risk factors: </a:t>
            </a:r>
          </a:p>
          <a:p>
            <a:pPr lvl="1"/>
            <a:r>
              <a:rPr lang="en-US" dirty="0"/>
              <a:t>Central obesity</a:t>
            </a:r>
          </a:p>
          <a:p>
            <a:pPr lvl="1"/>
            <a:r>
              <a:rPr lang="en-US" dirty="0"/>
              <a:t>Hypertension or taking antihypertensive therapy</a:t>
            </a:r>
          </a:p>
          <a:p>
            <a:pPr lvl="1"/>
            <a:r>
              <a:rPr lang="en-US" dirty="0"/>
              <a:t>Dyslipidemia or taking lipid-lowering drugs</a:t>
            </a:r>
          </a:p>
        </p:txBody>
      </p:sp>
    </p:spTree>
    <p:extLst>
      <p:ext uri="{BB962C8B-B14F-4D97-AF65-F5344CB8AC3E}">
        <p14:creationId xmlns:p14="http://schemas.microsoft.com/office/powerpoint/2010/main" val="243660727"/>
      </p:ext>
    </p:extLst>
  </p:cSld>
  <p:clrMapOvr>
    <a:masterClrMapping/>
  </p:clrMapOvr>
</p:sld>
</file>

<file path=ppt/theme/theme1.xml><?xml version="1.0" encoding="utf-8"?>
<a:theme xmlns:a="http://schemas.openxmlformats.org/drawingml/2006/main" name="MB - 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 - Default" id="{7EAED0ED-CAC2-49CB-8394-31D41EF6C6C6}" vid="{FEFCECE1-91CB-4AEF-AFD5-1AECA1917C2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MB - Default</Template>
  <TotalTime>76</TotalTime>
  <Words>753</Words>
  <Application>Microsoft Office PowerPoint</Application>
  <PresentationFormat>Widescreen</PresentationFormat>
  <Paragraphs>89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Arial Nova</vt:lpstr>
      <vt:lpstr>Calibri</vt:lpstr>
      <vt:lpstr>Calibri Light</vt:lpstr>
      <vt:lpstr>Courier New</vt:lpstr>
      <vt:lpstr>Wingdings</vt:lpstr>
      <vt:lpstr>MB - Default</vt:lpstr>
      <vt:lpstr>Metabolic dysfunction-associated steatotic liver disease</vt:lpstr>
      <vt:lpstr>Nomenclature</vt:lpstr>
      <vt:lpstr>Epidemiology &amp; Etiology</vt:lpstr>
      <vt:lpstr>Pathophysiology and Clinical features</vt:lpstr>
      <vt:lpstr>Diagnostic Approach</vt:lpstr>
      <vt:lpstr>Laboratory studies</vt:lpstr>
      <vt:lpstr>Evaluation for advanced liver fibrosis</vt:lpstr>
      <vt:lpstr>Management</vt:lpstr>
      <vt:lpstr>Monitoring for liver fibrosis</vt:lpstr>
      <vt:lpstr>Complications and Prognosis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Metabolic dysfunction-associated steatotic liver disease</dc:title>
  <dc:creator>mahmoud barakat</dc:creator>
  <cp:lastModifiedBy>mahmoud barakat</cp:lastModifiedBy>
  <cp:revision>10</cp:revision>
  <dcterms:created xsi:type="dcterms:W3CDTF">2024-01-25T17:42:24Z</dcterms:created>
  <dcterms:modified xsi:type="dcterms:W3CDTF">2024-02-21T04:45:16Z</dcterms:modified>
</cp:coreProperties>
</file>