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311" r:id="rId3"/>
    <p:sldId id="312" r:id="rId4"/>
    <p:sldId id="300" r:id="rId5"/>
    <p:sldId id="307" r:id="rId6"/>
    <p:sldId id="292" r:id="rId7"/>
    <p:sldId id="304" r:id="rId8"/>
    <p:sldId id="294" r:id="rId9"/>
    <p:sldId id="295" r:id="rId10"/>
    <p:sldId id="308" r:id="rId11"/>
    <p:sldId id="297" r:id="rId12"/>
    <p:sldId id="298" r:id="rId13"/>
    <p:sldId id="301" r:id="rId14"/>
    <p:sldId id="302" r:id="rId15"/>
    <p:sldId id="303" r:id="rId16"/>
    <p:sldId id="309"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A1EF4-3D58-4143-A1B9-5AEA7869BECA}"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EC04CF94-D798-4884-A026-01F2BD1AB822}">
      <dgm:prSet/>
      <dgm:spPr/>
      <dgm:t>
        <a:bodyPr/>
        <a:lstStyle/>
        <a:p>
          <a:r>
            <a:rPr lang="en-US"/>
            <a:t>Identify active transport</a:t>
          </a:r>
        </a:p>
      </dgm:t>
    </dgm:pt>
    <dgm:pt modelId="{A5882179-5839-44BE-911B-65FB3A627A2D}" type="parTrans" cxnId="{9125C4D6-59B6-42D5-9BC0-712103C9EC52}">
      <dgm:prSet/>
      <dgm:spPr/>
      <dgm:t>
        <a:bodyPr/>
        <a:lstStyle/>
        <a:p>
          <a:endParaRPr lang="en-US"/>
        </a:p>
      </dgm:t>
    </dgm:pt>
    <dgm:pt modelId="{6ADE7088-D4F2-4C39-8F49-FDBC614D8059}" type="sibTrans" cxnId="{9125C4D6-59B6-42D5-9BC0-712103C9EC52}">
      <dgm:prSet/>
      <dgm:spPr/>
      <dgm:t>
        <a:bodyPr/>
        <a:lstStyle/>
        <a:p>
          <a:endParaRPr lang="en-US"/>
        </a:p>
      </dgm:t>
    </dgm:pt>
    <dgm:pt modelId="{B01ED400-016D-41DA-9D71-B5663846F669}">
      <dgm:prSet/>
      <dgm:spPr/>
      <dgm:t>
        <a:bodyPr/>
        <a:lstStyle/>
        <a:p>
          <a:r>
            <a:rPr lang="en-US"/>
            <a:t>Characteristics</a:t>
          </a:r>
        </a:p>
      </dgm:t>
    </dgm:pt>
    <dgm:pt modelId="{23EA4D1C-3229-4A76-823F-DFF65451AB2D}" type="parTrans" cxnId="{503463DF-A21D-4F9A-890B-A813236F5062}">
      <dgm:prSet/>
      <dgm:spPr/>
      <dgm:t>
        <a:bodyPr/>
        <a:lstStyle/>
        <a:p>
          <a:endParaRPr lang="en-US"/>
        </a:p>
      </dgm:t>
    </dgm:pt>
    <dgm:pt modelId="{0CFD7835-BA61-46A9-A8DF-0F466B426E69}" type="sibTrans" cxnId="{503463DF-A21D-4F9A-890B-A813236F5062}">
      <dgm:prSet/>
      <dgm:spPr/>
      <dgm:t>
        <a:bodyPr/>
        <a:lstStyle/>
        <a:p>
          <a:endParaRPr lang="en-US"/>
        </a:p>
      </dgm:t>
    </dgm:pt>
    <dgm:pt modelId="{7C41668E-542B-4FEB-8030-6A2DCB4F0A31}">
      <dgm:prSet/>
      <dgm:spPr/>
      <dgm:t>
        <a:bodyPr/>
        <a:lstStyle/>
        <a:p>
          <a:r>
            <a:rPr lang="en-US"/>
            <a:t>Mechanisms</a:t>
          </a:r>
        </a:p>
      </dgm:t>
    </dgm:pt>
    <dgm:pt modelId="{6A77B8EE-F8C7-4B3E-BF19-EF5617176A76}" type="parTrans" cxnId="{82768244-B7E7-4460-8256-7C4D298AC56B}">
      <dgm:prSet/>
      <dgm:spPr/>
      <dgm:t>
        <a:bodyPr/>
        <a:lstStyle/>
        <a:p>
          <a:endParaRPr lang="en-US"/>
        </a:p>
      </dgm:t>
    </dgm:pt>
    <dgm:pt modelId="{C60F6330-853A-4526-AF4E-2EADB1419CC6}" type="sibTrans" cxnId="{82768244-B7E7-4460-8256-7C4D298AC56B}">
      <dgm:prSet/>
      <dgm:spPr/>
      <dgm:t>
        <a:bodyPr/>
        <a:lstStyle/>
        <a:p>
          <a:endParaRPr lang="en-US"/>
        </a:p>
      </dgm:t>
    </dgm:pt>
    <dgm:pt modelId="{1E6F821C-757E-472A-A38F-FAB3CC34FC0F}">
      <dgm:prSet/>
      <dgm:spPr/>
      <dgm:t>
        <a:bodyPr/>
        <a:lstStyle/>
        <a:p>
          <a:r>
            <a:rPr lang="en-US"/>
            <a:t>Types of pumps</a:t>
          </a:r>
        </a:p>
      </dgm:t>
    </dgm:pt>
    <dgm:pt modelId="{DE768636-177C-417E-AB61-74F74593F358}" type="parTrans" cxnId="{C6D0E45D-FB1A-4D83-904B-0DD1527BABC1}">
      <dgm:prSet/>
      <dgm:spPr/>
      <dgm:t>
        <a:bodyPr/>
        <a:lstStyle/>
        <a:p>
          <a:endParaRPr lang="en-US"/>
        </a:p>
      </dgm:t>
    </dgm:pt>
    <dgm:pt modelId="{647805DD-A03C-4FF4-BCB0-A442B56F44D6}" type="sibTrans" cxnId="{C6D0E45D-FB1A-4D83-904B-0DD1527BABC1}">
      <dgm:prSet/>
      <dgm:spPr/>
      <dgm:t>
        <a:bodyPr/>
        <a:lstStyle/>
        <a:p>
          <a:endParaRPr lang="en-US"/>
        </a:p>
      </dgm:t>
    </dgm:pt>
    <dgm:pt modelId="{26C05FF3-4419-46C4-AA79-AB17AA6D17D4}" type="pres">
      <dgm:prSet presAssocID="{3F4A1EF4-3D58-4143-A1B9-5AEA7869BECA}" presName="matrix" presStyleCnt="0">
        <dgm:presLayoutVars>
          <dgm:chMax val="1"/>
          <dgm:dir/>
          <dgm:resizeHandles val="exact"/>
        </dgm:presLayoutVars>
      </dgm:prSet>
      <dgm:spPr/>
    </dgm:pt>
    <dgm:pt modelId="{BA1CD5E0-9E7E-49E1-A36D-0A5C098B634A}" type="pres">
      <dgm:prSet presAssocID="{3F4A1EF4-3D58-4143-A1B9-5AEA7869BECA}" presName="diamond" presStyleLbl="bgShp" presStyleIdx="0" presStyleCnt="1"/>
      <dgm:spPr/>
    </dgm:pt>
    <dgm:pt modelId="{CD5FA910-635F-4E24-BA97-B67801950CB2}" type="pres">
      <dgm:prSet presAssocID="{3F4A1EF4-3D58-4143-A1B9-5AEA7869BECA}" presName="quad1" presStyleLbl="node1" presStyleIdx="0" presStyleCnt="4">
        <dgm:presLayoutVars>
          <dgm:chMax val="0"/>
          <dgm:chPref val="0"/>
          <dgm:bulletEnabled val="1"/>
        </dgm:presLayoutVars>
      </dgm:prSet>
      <dgm:spPr/>
    </dgm:pt>
    <dgm:pt modelId="{6BC30727-B183-4B34-9077-CD55ED8E1057}" type="pres">
      <dgm:prSet presAssocID="{3F4A1EF4-3D58-4143-A1B9-5AEA7869BECA}" presName="quad2" presStyleLbl="node1" presStyleIdx="1" presStyleCnt="4">
        <dgm:presLayoutVars>
          <dgm:chMax val="0"/>
          <dgm:chPref val="0"/>
          <dgm:bulletEnabled val="1"/>
        </dgm:presLayoutVars>
      </dgm:prSet>
      <dgm:spPr/>
    </dgm:pt>
    <dgm:pt modelId="{415A71BE-0D13-4453-A290-5226DF70B70C}" type="pres">
      <dgm:prSet presAssocID="{3F4A1EF4-3D58-4143-A1B9-5AEA7869BECA}" presName="quad3" presStyleLbl="node1" presStyleIdx="2" presStyleCnt="4">
        <dgm:presLayoutVars>
          <dgm:chMax val="0"/>
          <dgm:chPref val="0"/>
          <dgm:bulletEnabled val="1"/>
        </dgm:presLayoutVars>
      </dgm:prSet>
      <dgm:spPr/>
    </dgm:pt>
    <dgm:pt modelId="{CA5985B0-ADC7-4326-A24F-02798816403D}" type="pres">
      <dgm:prSet presAssocID="{3F4A1EF4-3D58-4143-A1B9-5AEA7869BECA}" presName="quad4" presStyleLbl="node1" presStyleIdx="3" presStyleCnt="4">
        <dgm:presLayoutVars>
          <dgm:chMax val="0"/>
          <dgm:chPref val="0"/>
          <dgm:bulletEnabled val="1"/>
        </dgm:presLayoutVars>
      </dgm:prSet>
      <dgm:spPr/>
    </dgm:pt>
  </dgm:ptLst>
  <dgm:cxnLst>
    <dgm:cxn modelId="{C6D0E45D-FB1A-4D83-904B-0DD1527BABC1}" srcId="{3F4A1EF4-3D58-4143-A1B9-5AEA7869BECA}" destId="{1E6F821C-757E-472A-A38F-FAB3CC34FC0F}" srcOrd="3" destOrd="0" parTransId="{DE768636-177C-417E-AB61-74F74593F358}" sibTransId="{647805DD-A03C-4FF4-BCB0-A442B56F44D6}"/>
    <dgm:cxn modelId="{82768244-B7E7-4460-8256-7C4D298AC56B}" srcId="{3F4A1EF4-3D58-4143-A1B9-5AEA7869BECA}" destId="{7C41668E-542B-4FEB-8030-6A2DCB4F0A31}" srcOrd="2" destOrd="0" parTransId="{6A77B8EE-F8C7-4B3E-BF19-EF5617176A76}" sibTransId="{C60F6330-853A-4526-AF4E-2EADB1419CC6}"/>
    <dgm:cxn modelId="{F2120448-E1E0-4E90-8BAD-C1D19513C254}" type="presOf" srcId="{B01ED400-016D-41DA-9D71-B5663846F669}" destId="{6BC30727-B183-4B34-9077-CD55ED8E1057}" srcOrd="0" destOrd="0" presId="urn:microsoft.com/office/officeart/2005/8/layout/matrix3"/>
    <dgm:cxn modelId="{1FF2F281-9B29-4622-B748-9A1E4FBC7CC7}" type="presOf" srcId="{7C41668E-542B-4FEB-8030-6A2DCB4F0A31}" destId="{415A71BE-0D13-4453-A290-5226DF70B70C}" srcOrd="0" destOrd="0" presId="urn:microsoft.com/office/officeart/2005/8/layout/matrix3"/>
    <dgm:cxn modelId="{4DC0AFA8-DABD-4ADA-AA83-9955CD193051}" type="presOf" srcId="{1E6F821C-757E-472A-A38F-FAB3CC34FC0F}" destId="{CA5985B0-ADC7-4326-A24F-02798816403D}" srcOrd="0" destOrd="0" presId="urn:microsoft.com/office/officeart/2005/8/layout/matrix3"/>
    <dgm:cxn modelId="{A34739D3-CAA6-4650-B38D-761A905CCACA}" type="presOf" srcId="{3F4A1EF4-3D58-4143-A1B9-5AEA7869BECA}" destId="{26C05FF3-4419-46C4-AA79-AB17AA6D17D4}" srcOrd="0" destOrd="0" presId="urn:microsoft.com/office/officeart/2005/8/layout/matrix3"/>
    <dgm:cxn modelId="{9125C4D6-59B6-42D5-9BC0-712103C9EC52}" srcId="{3F4A1EF4-3D58-4143-A1B9-5AEA7869BECA}" destId="{EC04CF94-D798-4884-A026-01F2BD1AB822}" srcOrd="0" destOrd="0" parTransId="{A5882179-5839-44BE-911B-65FB3A627A2D}" sibTransId="{6ADE7088-D4F2-4C39-8F49-FDBC614D8059}"/>
    <dgm:cxn modelId="{503463DF-A21D-4F9A-890B-A813236F5062}" srcId="{3F4A1EF4-3D58-4143-A1B9-5AEA7869BECA}" destId="{B01ED400-016D-41DA-9D71-B5663846F669}" srcOrd="1" destOrd="0" parTransId="{23EA4D1C-3229-4A76-823F-DFF65451AB2D}" sibTransId="{0CFD7835-BA61-46A9-A8DF-0F466B426E69}"/>
    <dgm:cxn modelId="{7312B7E6-905B-4825-B2DD-BCC2A8FA9036}" type="presOf" srcId="{EC04CF94-D798-4884-A026-01F2BD1AB822}" destId="{CD5FA910-635F-4E24-BA97-B67801950CB2}" srcOrd="0" destOrd="0" presId="urn:microsoft.com/office/officeart/2005/8/layout/matrix3"/>
    <dgm:cxn modelId="{4EB08BA4-41D8-440B-9DD0-1039E137FC3A}" type="presParOf" srcId="{26C05FF3-4419-46C4-AA79-AB17AA6D17D4}" destId="{BA1CD5E0-9E7E-49E1-A36D-0A5C098B634A}" srcOrd="0" destOrd="0" presId="urn:microsoft.com/office/officeart/2005/8/layout/matrix3"/>
    <dgm:cxn modelId="{72D5F435-1AF2-4E4F-9D43-FA9D1A093CA0}" type="presParOf" srcId="{26C05FF3-4419-46C4-AA79-AB17AA6D17D4}" destId="{CD5FA910-635F-4E24-BA97-B67801950CB2}" srcOrd="1" destOrd="0" presId="urn:microsoft.com/office/officeart/2005/8/layout/matrix3"/>
    <dgm:cxn modelId="{60555C6A-B550-4922-A1EE-C4A5B04F1C6F}" type="presParOf" srcId="{26C05FF3-4419-46C4-AA79-AB17AA6D17D4}" destId="{6BC30727-B183-4B34-9077-CD55ED8E1057}" srcOrd="2" destOrd="0" presId="urn:microsoft.com/office/officeart/2005/8/layout/matrix3"/>
    <dgm:cxn modelId="{89CD0932-AA07-470D-A151-35F45B3EAA33}" type="presParOf" srcId="{26C05FF3-4419-46C4-AA79-AB17AA6D17D4}" destId="{415A71BE-0D13-4453-A290-5226DF70B70C}" srcOrd="3" destOrd="0" presId="urn:microsoft.com/office/officeart/2005/8/layout/matrix3"/>
    <dgm:cxn modelId="{693E13A5-C0DA-4578-8687-0C34BA290935}" type="presParOf" srcId="{26C05FF3-4419-46C4-AA79-AB17AA6D17D4}" destId="{CA5985B0-ADC7-4326-A24F-02798816403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CD5E0-9E7E-49E1-A36D-0A5C098B634A}">
      <dsp:nvSpPr>
        <dsp:cNvPr id="0" name=""/>
        <dsp:cNvSpPr/>
      </dsp:nvSpPr>
      <dsp:spPr>
        <a:xfrm>
          <a:off x="633034" y="0"/>
          <a:ext cx="5541264" cy="554126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FA910-635F-4E24-BA97-B67801950CB2}">
      <dsp:nvSpPr>
        <dsp:cNvPr id="0" name=""/>
        <dsp:cNvSpPr/>
      </dsp:nvSpPr>
      <dsp:spPr>
        <a:xfrm>
          <a:off x="1159454" y="526420"/>
          <a:ext cx="2161092" cy="2161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Identify active transport</a:t>
          </a:r>
        </a:p>
      </dsp:txBody>
      <dsp:txXfrm>
        <a:off x="1264950" y="631916"/>
        <a:ext cx="1950100" cy="1950100"/>
      </dsp:txXfrm>
    </dsp:sp>
    <dsp:sp modelId="{6BC30727-B183-4B34-9077-CD55ED8E1057}">
      <dsp:nvSpPr>
        <dsp:cNvPr id="0" name=""/>
        <dsp:cNvSpPr/>
      </dsp:nvSpPr>
      <dsp:spPr>
        <a:xfrm>
          <a:off x="3486785" y="526420"/>
          <a:ext cx="2161092" cy="216109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Characteristics</a:t>
          </a:r>
        </a:p>
      </dsp:txBody>
      <dsp:txXfrm>
        <a:off x="3592281" y="631916"/>
        <a:ext cx="1950100" cy="1950100"/>
      </dsp:txXfrm>
    </dsp:sp>
    <dsp:sp modelId="{415A71BE-0D13-4453-A290-5226DF70B70C}">
      <dsp:nvSpPr>
        <dsp:cNvPr id="0" name=""/>
        <dsp:cNvSpPr/>
      </dsp:nvSpPr>
      <dsp:spPr>
        <a:xfrm>
          <a:off x="1159454" y="2853750"/>
          <a:ext cx="2161092" cy="216109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Mechanisms</a:t>
          </a:r>
        </a:p>
      </dsp:txBody>
      <dsp:txXfrm>
        <a:off x="1264950" y="2959246"/>
        <a:ext cx="1950100" cy="1950100"/>
      </dsp:txXfrm>
    </dsp:sp>
    <dsp:sp modelId="{CA5985B0-ADC7-4326-A24F-02798816403D}">
      <dsp:nvSpPr>
        <dsp:cNvPr id="0" name=""/>
        <dsp:cNvSpPr/>
      </dsp:nvSpPr>
      <dsp:spPr>
        <a:xfrm>
          <a:off x="3486785" y="2853750"/>
          <a:ext cx="2161092" cy="21610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Types of pumps</a:t>
          </a:r>
        </a:p>
      </dsp:txBody>
      <dsp:txXfrm>
        <a:off x="3592281" y="2959246"/>
        <a:ext cx="1950100" cy="19501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28D9-6879-4BFC-A512-5E3075915C01}"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A38B-0185-4041-A1DE-7A0AC25B40C7}" type="slidenum">
              <a:rPr lang="en-US" smtClean="0"/>
              <a:t>‹#›</a:t>
            </a:fld>
            <a:endParaRPr lang="en-US"/>
          </a:p>
        </p:txBody>
      </p:sp>
    </p:spTree>
    <p:extLst>
      <p:ext uri="{BB962C8B-B14F-4D97-AF65-F5344CB8AC3E}">
        <p14:creationId xmlns:p14="http://schemas.microsoft.com/office/powerpoint/2010/main" val="127399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9BA38B-0185-4041-A1DE-7A0AC25B40C7}" type="slidenum">
              <a:rPr lang="en-US" smtClean="0"/>
              <a:t>5</a:t>
            </a:fld>
            <a:endParaRPr lang="en-US"/>
          </a:p>
        </p:txBody>
      </p:sp>
    </p:spTree>
    <p:extLst>
      <p:ext uri="{BB962C8B-B14F-4D97-AF65-F5344CB8AC3E}">
        <p14:creationId xmlns:p14="http://schemas.microsoft.com/office/powerpoint/2010/main" val="200055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5E7C-807A-4A0D-A76E-1EC23EF8A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8E8009-827E-441A-BF2D-EF8684B35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9E8FF-3185-4909-B3DB-D37A9E476C02}"/>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4BEBD170-28FA-4D3F-AD3B-1A96D2661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1B358-8F5A-42C1-A7DE-9C01583D0D5E}"/>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252679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01DD-A83E-423B-8AA4-B99D65627C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BE94E-C150-4979-BEF8-87896BED8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9E8D0-3794-45FD-A0B2-526AA58F5CB4}"/>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8555E104-D62E-43E0-9D03-D9D50CCC9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F01EC-9E23-4F12-99F9-2E0FF2DF1470}"/>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73454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BC3B0-9E78-4A11-BD6F-35CC30CB1A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7A1BE-B2A8-4731-B988-D59894EA5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5D93A-780A-40AF-ADC7-F3BB62B110B0}"/>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60E25927-70F3-464C-9F66-1FB339AD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E8C63-5A0E-4B14-9353-90411AA469A2}"/>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408039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E5AE152-B3AD-4AB1-85E6-1FA5C3133185}" type="datetimeFigureOut">
              <a:rPr lang="en-US" smtClean="0"/>
              <a:pPr>
                <a:defRPr/>
              </a:pPr>
              <a:t>3/6/2023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EF1F95A-5358-4A25-A8F9-E5CD82A382FE}" type="slidenum">
              <a:rPr lang="en-US" altLang="en-US" smtClean="0"/>
              <a:pPr/>
              <a:t>‹#›</a:t>
            </a:fld>
            <a:endParaRPr lang="en-US" altLang="en-US"/>
          </a:p>
        </p:txBody>
      </p:sp>
    </p:spTree>
    <p:extLst>
      <p:ext uri="{BB962C8B-B14F-4D97-AF65-F5344CB8AC3E}">
        <p14:creationId xmlns:p14="http://schemas.microsoft.com/office/powerpoint/2010/main" val="144249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44B124E-7694-46E5-9310-816ACF86703E}" type="datetimeFigureOut">
              <a:rPr lang="en-US" smtClean="0"/>
              <a:pPr>
                <a:defRPr/>
              </a:pPr>
              <a:t>3/6/2023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5ECC2CD-BE48-4A2B-AD4E-DBFF1BBE7A51}" type="slidenum">
              <a:rPr lang="en-US" altLang="en-US" smtClean="0"/>
              <a:pPr/>
              <a:t>‹#›</a:t>
            </a:fld>
            <a:endParaRPr lang="en-US" altLang="en-US"/>
          </a:p>
        </p:txBody>
      </p:sp>
    </p:spTree>
    <p:extLst>
      <p:ext uri="{BB962C8B-B14F-4D97-AF65-F5344CB8AC3E}">
        <p14:creationId xmlns:p14="http://schemas.microsoft.com/office/powerpoint/2010/main" val="387986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B7F3847-6305-4E66-9ACF-E3CB962FB8B0}" type="datetimeFigureOut">
              <a:rPr lang="en-US" smtClean="0"/>
              <a:pPr>
                <a:defRPr/>
              </a:pPr>
              <a:t>3/6/2023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E16766-6BA2-4783-B1EF-7D19672D3519}" type="slidenum">
              <a:rPr lang="en-US" altLang="en-US" smtClean="0"/>
              <a:pPr/>
              <a:t>‹#›</a:t>
            </a:fld>
            <a:endParaRPr lang="en-US" altLang="en-US"/>
          </a:p>
        </p:txBody>
      </p:sp>
    </p:spTree>
    <p:extLst>
      <p:ext uri="{BB962C8B-B14F-4D97-AF65-F5344CB8AC3E}">
        <p14:creationId xmlns:p14="http://schemas.microsoft.com/office/powerpoint/2010/main" val="1833771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9F11645-7C31-4B95-89D5-2DE0DFDD5170}" type="datetimeFigureOut">
              <a:rPr lang="en-US" smtClean="0"/>
              <a:pPr>
                <a:defRPr/>
              </a:pPr>
              <a:t>3/6/2023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50E089-B102-4A8C-B38C-413EAE8F6EE0}" type="slidenum">
              <a:rPr lang="en-US" altLang="en-US" smtClean="0"/>
              <a:pPr/>
              <a:t>‹#›</a:t>
            </a:fld>
            <a:endParaRPr lang="en-US" altLang="en-US"/>
          </a:p>
        </p:txBody>
      </p:sp>
    </p:spTree>
    <p:extLst>
      <p:ext uri="{BB962C8B-B14F-4D97-AF65-F5344CB8AC3E}">
        <p14:creationId xmlns:p14="http://schemas.microsoft.com/office/powerpoint/2010/main" val="17516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1D94C2B-3947-4584-9EF5-FE11CD6089EF}" type="datetimeFigureOut">
              <a:rPr lang="en-US" smtClean="0"/>
              <a:pPr>
                <a:defRPr/>
              </a:pPr>
              <a:t>3/6/2023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92E3D7D-A03D-465D-9E4D-AB2C036ED2B6}" type="slidenum">
              <a:rPr lang="en-US" altLang="en-US" smtClean="0"/>
              <a:pPr/>
              <a:t>‹#›</a:t>
            </a:fld>
            <a:endParaRPr lang="en-US" altLang="en-US"/>
          </a:p>
        </p:txBody>
      </p:sp>
    </p:spTree>
    <p:extLst>
      <p:ext uri="{BB962C8B-B14F-4D97-AF65-F5344CB8AC3E}">
        <p14:creationId xmlns:p14="http://schemas.microsoft.com/office/powerpoint/2010/main" val="2540913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9281051-0448-4D25-A201-A1718B4341CA}" type="datetimeFigureOut">
              <a:rPr lang="en-US" smtClean="0"/>
              <a:pPr>
                <a:defRPr/>
              </a:pPr>
              <a:t>3/6/2023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2B0BB4B-DF55-4627-BC81-CE7762C0C056}" type="slidenum">
              <a:rPr lang="en-US" altLang="en-US" smtClean="0"/>
              <a:pPr/>
              <a:t>‹#›</a:t>
            </a:fld>
            <a:endParaRPr lang="en-US" altLang="en-US"/>
          </a:p>
        </p:txBody>
      </p:sp>
    </p:spTree>
    <p:extLst>
      <p:ext uri="{BB962C8B-B14F-4D97-AF65-F5344CB8AC3E}">
        <p14:creationId xmlns:p14="http://schemas.microsoft.com/office/powerpoint/2010/main" val="125219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6CDF21-E1BD-4F07-B107-74B826F681DF}" type="datetimeFigureOut">
              <a:rPr lang="en-US" smtClean="0"/>
              <a:pPr>
                <a:defRPr/>
              </a:pPr>
              <a:t>3/6/2023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951621B-04C6-4A6F-AAAF-5C04000F4677}" type="slidenum">
              <a:rPr lang="en-US" altLang="en-US" smtClean="0"/>
              <a:pPr/>
              <a:t>‹#›</a:t>
            </a:fld>
            <a:endParaRPr lang="en-US" altLang="en-US"/>
          </a:p>
        </p:txBody>
      </p:sp>
    </p:spTree>
    <p:extLst>
      <p:ext uri="{BB962C8B-B14F-4D97-AF65-F5344CB8AC3E}">
        <p14:creationId xmlns:p14="http://schemas.microsoft.com/office/powerpoint/2010/main" val="710863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D03A9EB-DFF6-4C19-B151-4585B3682AE9}" type="datetimeFigureOut">
              <a:rPr lang="en-US" smtClean="0"/>
              <a:pPr>
                <a:defRPr/>
              </a:pPr>
              <a:t>3/6/2023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5627CE8-4B88-462A-B8DD-46D2E428DEAD}" type="slidenum">
              <a:rPr lang="en-US" altLang="en-US" smtClean="0"/>
              <a:pPr/>
              <a:t>‹#›</a:t>
            </a:fld>
            <a:endParaRPr lang="en-US" altLang="en-US"/>
          </a:p>
        </p:txBody>
      </p:sp>
    </p:spTree>
    <p:extLst>
      <p:ext uri="{BB962C8B-B14F-4D97-AF65-F5344CB8AC3E}">
        <p14:creationId xmlns:p14="http://schemas.microsoft.com/office/powerpoint/2010/main" val="373595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8103-C1FE-4A4C-87DF-AEC302A9A2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F5087-8202-4B56-99D4-54EF7C49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EEE79-7503-4E22-9782-543CB4A83B0A}"/>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D8BA4BC2-7DFA-4FA4-A705-421CA6DBC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64BB3-9F06-4157-B6A5-1BE7C5FBA4D6}"/>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1875587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EF3DDF-2469-4781-85D7-2F237189417D}" type="datetimeFigureOut">
              <a:rPr lang="en-US" smtClean="0"/>
              <a:pPr>
                <a:defRPr/>
              </a:pPr>
              <a:t>3/6/2023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EFB5ED1-4A0F-4F79-AB13-F59463531022}" type="slidenum">
              <a:rPr lang="en-US" altLang="en-US" smtClean="0"/>
              <a:pPr/>
              <a:t>‹#›</a:t>
            </a:fld>
            <a:endParaRPr lang="en-US" altLang="en-US"/>
          </a:p>
        </p:txBody>
      </p:sp>
    </p:spTree>
    <p:extLst>
      <p:ext uri="{BB962C8B-B14F-4D97-AF65-F5344CB8AC3E}">
        <p14:creationId xmlns:p14="http://schemas.microsoft.com/office/powerpoint/2010/main" val="2850610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7F130CF-9120-41A4-875D-394FED0A9BEE}" type="datetimeFigureOut">
              <a:rPr lang="en-US" smtClean="0"/>
              <a:pPr>
                <a:defRPr/>
              </a:pPr>
              <a:t>3/6/2023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AD21A6-6713-405C-8B65-7BCB2C522588}" type="slidenum">
              <a:rPr lang="en-US" altLang="en-US" smtClean="0"/>
              <a:pPr/>
              <a:t>‹#›</a:t>
            </a:fld>
            <a:endParaRPr lang="en-US" altLang="en-US"/>
          </a:p>
        </p:txBody>
      </p:sp>
    </p:spTree>
    <p:extLst>
      <p:ext uri="{BB962C8B-B14F-4D97-AF65-F5344CB8AC3E}">
        <p14:creationId xmlns:p14="http://schemas.microsoft.com/office/powerpoint/2010/main" val="3709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A32B71-6DA7-4ACD-8E04-9C1A59B6FAB1}" type="datetimeFigureOut">
              <a:rPr lang="en-US" smtClean="0"/>
              <a:pPr>
                <a:defRPr/>
              </a:pPr>
              <a:t>3/6/2023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2B137C-A4F9-49DA-823E-3294B23F36AE}" type="slidenum">
              <a:rPr lang="en-US" altLang="en-US" smtClean="0"/>
              <a:pPr/>
              <a:t>‹#›</a:t>
            </a:fld>
            <a:endParaRPr lang="en-US" altLang="en-US"/>
          </a:p>
        </p:txBody>
      </p:sp>
    </p:spTree>
    <p:extLst>
      <p:ext uri="{BB962C8B-B14F-4D97-AF65-F5344CB8AC3E}">
        <p14:creationId xmlns:p14="http://schemas.microsoft.com/office/powerpoint/2010/main" val="112361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306A-1C91-45D5-B3A8-9156B17F4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2FD0B0-011A-4AB9-B102-673F60633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43382-7610-49A4-9C95-52900A8F9097}"/>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843E0260-636C-42D0-B0B5-04AFF9974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FFEAE-AC5E-4DE0-8C3D-D0A2C915EC3B}"/>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72250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A89B-7EA9-45A8-88E5-501F98186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8BE28-FC0A-4822-AF85-C5257CD4D2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F3654-7479-4C38-A2C9-E0EBE1C7C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2FDDA2-DD32-4FB1-B2F3-4D930E905DC4}"/>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6" name="Footer Placeholder 5">
            <a:extLst>
              <a:ext uri="{FF2B5EF4-FFF2-40B4-BE49-F238E27FC236}">
                <a16:creationId xmlns:a16="http://schemas.microsoft.com/office/drawing/2014/main" id="{2FE3C656-F682-42F2-B3D2-C277AFF19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6C4D4-3FF7-4B4B-A81F-332354C80686}"/>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28868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AB8B-EA00-466A-A70E-FD9CC85B39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623AE-6015-4F61-B645-DC8FAAC8A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306D1-7AEF-4526-AD6B-0D1D104A68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1DAF6D-CE0A-4CE9-875D-6D61E8FC2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D5BFEA-BB38-4144-BE11-7B9D85E78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4C14A-2E7C-4CF9-877B-135B9A01E15B}"/>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8" name="Footer Placeholder 7">
            <a:extLst>
              <a:ext uri="{FF2B5EF4-FFF2-40B4-BE49-F238E27FC236}">
                <a16:creationId xmlns:a16="http://schemas.microsoft.com/office/drawing/2014/main" id="{876D7526-BB5D-4AD1-8EA2-FAB3AA230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CA5F5-899D-46F7-ACC6-3EE703DEA387}"/>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83324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6110-C0EE-4201-99D2-D12DEFD2A1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BE425-0D2B-4F32-95CB-2A53CDBCD9C5}"/>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4" name="Footer Placeholder 3">
            <a:extLst>
              <a:ext uri="{FF2B5EF4-FFF2-40B4-BE49-F238E27FC236}">
                <a16:creationId xmlns:a16="http://schemas.microsoft.com/office/drawing/2014/main" id="{ADE6362B-E940-4439-83A6-24A10D3BF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A44DD2-D5CD-470F-B55B-48E3A522784F}"/>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405249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29678-4339-432C-810F-0C5493485F4B}"/>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3" name="Footer Placeholder 2">
            <a:extLst>
              <a:ext uri="{FF2B5EF4-FFF2-40B4-BE49-F238E27FC236}">
                <a16:creationId xmlns:a16="http://schemas.microsoft.com/office/drawing/2014/main" id="{CE2D090D-15BA-4591-9913-BAF07771D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0435D-86FA-4680-B0EB-5264D61AB496}"/>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26403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448C-7862-40D3-96B1-883339CAF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082C03-5062-4DB8-AEBF-BD7456929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342BB-547B-437F-8EA2-FD3A38F63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F2504-F567-488C-81E3-61A85EADE8B9}"/>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6" name="Footer Placeholder 5">
            <a:extLst>
              <a:ext uri="{FF2B5EF4-FFF2-40B4-BE49-F238E27FC236}">
                <a16:creationId xmlns:a16="http://schemas.microsoft.com/office/drawing/2014/main" id="{E265BF15-42BF-43EE-9D38-8E26A53BF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BB296-099C-4392-9217-82C6B7932549}"/>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188498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B54D-6E75-4580-A251-54A1820A9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EC547-E3F3-4387-BB81-5947D5E1D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D2C3-2701-4754-A14F-F9C7090AB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5F075-8B90-4FFF-AAE3-E2FA64E1023C}"/>
              </a:ext>
            </a:extLst>
          </p:cNvPr>
          <p:cNvSpPr>
            <a:spLocks noGrp="1"/>
          </p:cNvSpPr>
          <p:nvPr>
            <p:ph type="dt" sz="half" idx="10"/>
          </p:nvPr>
        </p:nvSpPr>
        <p:spPr/>
        <p:txBody>
          <a:bodyPr/>
          <a:lstStyle/>
          <a:p>
            <a:fld id="{FF00D269-85B9-4018-8AF6-C5ACEC8359CC}" type="datetimeFigureOut">
              <a:rPr lang="en-US" smtClean="0"/>
              <a:t>3/6/2023</a:t>
            </a:fld>
            <a:endParaRPr lang="en-US"/>
          </a:p>
        </p:txBody>
      </p:sp>
      <p:sp>
        <p:nvSpPr>
          <p:cNvPr id="6" name="Footer Placeholder 5">
            <a:extLst>
              <a:ext uri="{FF2B5EF4-FFF2-40B4-BE49-F238E27FC236}">
                <a16:creationId xmlns:a16="http://schemas.microsoft.com/office/drawing/2014/main" id="{89D83A07-4689-41BE-B6F8-EC7A0D806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6C89E-8572-464E-B1FF-F72AFFE37881}"/>
              </a:ext>
            </a:extLst>
          </p:cNvPr>
          <p:cNvSpPr>
            <a:spLocks noGrp="1"/>
          </p:cNvSpPr>
          <p:nvPr>
            <p:ph type="sldNum" sz="quarter" idx="12"/>
          </p:nvPr>
        </p:nvSpPr>
        <p:spPr/>
        <p:txBody>
          <a:bodyPr/>
          <a:lstStyle/>
          <a:p>
            <a:fld id="{A655F7E4-F971-4FDD-A7A3-1F14E0E781DB}" type="slidenum">
              <a:rPr lang="en-US" smtClean="0"/>
              <a:t>‹#›</a:t>
            </a:fld>
            <a:endParaRPr lang="en-US"/>
          </a:p>
        </p:txBody>
      </p:sp>
    </p:spTree>
    <p:extLst>
      <p:ext uri="{BB962C8B-B14F-4D97-AF65-F5344CB8AC3E}">
        <p14:creationId xmlns:p14="http://schemas.microsoft.com/office/powerpoint/2010/main" val="215819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E6909-10AD-4B3A-A992-BFB440D4A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00E01-8A84-417A-BFFA-5DD830B3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A868F-DC40-4E71-A44F-9F42F32CA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0D269-85B9-4018-8AF6-C5ACEC8359CC}" type="datetimeFigureOut">
              <a:rPr lang="en-US" smtClean="0"/>
              <a:t>3/6/2023</a:t>
            </a:fld>
            <a:endParaRPr lang="en-US"/>
          </a:p>
        </p:txBody>
      </p:sp>
      <p:sp>
        <p:nvSpPr>
          <p:cNvPr id="5" name="Footer Placeholder 4">
            <a:extLst>
              <a:ext uri="{FF2B5EF4-FFF2-40B4-BE49-F238E27FC236}">
                <a16:creationId xmlns:a16="http://schemas.microsoft.com/office/drawing/2014/main" id="{06F534EE-F437-4D4C-94FF-A354956FA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6419BC-EC59-4202-BF0E-FC2B91AAC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5F7E4-F971-4FDD-A7A3-1F14E0E781DB}" type="slidenum">
              <a:rPr lang="en-US" smtClean="0"/>
              <a:t>‹#›</a:t>
            </a:fld>
            <a:endParaRPr lang="en-US"/>
          </a:p>
        </p:txBody>
      </p:sp>
    </p:spTree>
    <p:extLst>
      <p:ext uri="{BB962C8B-B14F-4D97-AF65-F5344CB8AC3E}">
        <p14:creationId xmlns:p14="http://schemas.microsoft.com/office/powerpoint/2010/main" val="132464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0D269-85B9-4018-8AF6-C5ACEC8359CC}" type="datetimeFigureOut">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5F7E4-F971-4FDD-A7A3-1F14E0E781DB}" type="slidenum">
              <a:rPr lang="en-US" smtClean="0"/>
              <a:t>‹#›</a:t>
            </a:fld>
            <a:endParaRPr lang="en-US"/>
          </a:p>
        </p:txBody>
      </p:sp>
    </p:spTree>
    <p:extLst>
      <p:ext uri="{BB962C8B-B14F-4D97-AF65-F5344CB8AC3E}">
        <p14:creationId xmlns:p14="http://schemas.microsoft.com/office/powerpoint/2010/main" val="1109377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0446-3EF9-3CD0-75D0-40F776E93212}"/>
              </a:ext>
            </a:extLst>
          </p:cNvPr>
          <p:cNvSpPr>
            <a:spLocks noGrp="1"/>
          </p:cNvSpPr>
          <p:nvPr>
            <p:ph type="ctrTitle"/>
          </p:nvPr>
        </p:nvSpPr>
        <p:spPr/>
        <p:txBody>
          <a:bodyPr/>
          <a:lstStyle/>
          <a:p>
            <a:r>
              <a:rPr lang="en-US" dirty="0"/>
              <a:t>Transport through the cell membrane </a:t>
            </a:r>
          </a:p>
        </p:txBody>
      </p:sp>
      <p:sp>
        <p:nvSpPr>
          <p:cNvPr id="3" name="Subtitle 2">
            <a:extLst>
              <a:ext uri="{FF2B5EF4-FFF2-40B4-BE49-F238E27FC236}">
                <a16:creationId xmlns:a16="http://schemas.microsoft.com/office/drawing/2014/main" id="{3AF9906B-B567-2002-FF30-DA52C5685C0B}"/>
              </a:ext>
            </a:extLst>
          </p:cNvPr>
          <p:cNvSpPr>
            <a:spLocks noGrp="1"/>
          </p:cNvSpPr>
          <p:nvPr>
            <p:ph type="subTitle" idx="1"/>
          </p:nvPr>
        </p:nvSpPr>
        <p:spPr/>
        <p:txBody>
          <a:bodyPr/>
          <a:lstStyle/>
          <a:p>
            <a:r>
              <a:rPr lang="en-US" dirty="0"/>
              <a:t>Dr. Arwa Rawashdeh </a:t>
            </a:r>
          </a:p>
        </p:txBody>
      </p:sp>
    </p:spTree>
    <p:extLst>
      <p:ext uri="{BB962C8B-B14F-4D97-AF65-F5344CB8AC3E}">
        <p14:creationId xmlns:p14="http://schemas.microsoft.com/office/powerpoint/2010/main" val="54641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8622D-AE68-4B4A-BEBE-7CE068180FA3}"/>
              </a:ext>
            </a:extLst>
          </p:cNvPr>
          <p:cNvPicPr>
            <a:picLocks noChangeAspect="1"/>
          </p:cNvPicPr>
          <p:nvPr/>
        </p:nvPicPr>
        <p:blipFill>
          <a:blip r:embed="rId2"/>
          <a:stretch>
            <a:fillRect/>
          </a:stretch>
        </p:blipFill>
        <p:spPr>
          <a:xfrm>
            <a:off x="1794017" y="643466"/>
            <a:ext cx="8603966" cy="5571067"/>
          </a:xfrm>
          <a:prstGeom prst="rect">
            <a:avLst/>
          </a:prstGeom>
        </p:spPr>
      </p:pic>
      <p:pic>
        <p:nvPicPr>
          <p:cNvPr id="6" name="Picture 5">
            <a:extLst>
              <a:ext uri="{FF2B5EF4-FFF2-40B4-BE49-F238E27FC236}">
                <a16:creationId xmlns:a16="http://schemas.microsoft.com/office/drawing/2014/main" id="{FB1FE3DC-B473-4DA7-BCAC-81B88CD458F5}"/>
              </a:ext>
            </a:extLst>
          </p:cNvPr>
          <p:cNvPicPr>
            <a:picLocks noChangeAspect="1"/>
          </p:cNvPicPr>
          <p:nvPr/>
        </p:nvPicPr>
        <p:blipFill>
          <a:blip r:embed="rId3"/>
          <a:stretch>
            <a:fillRect/>
          </a:stretch>
        </p:blipFill>
        <p:spPr>
          <a:xfrm>
            <a:off x="7371472" y="1980157"/>
            <a:ext cx="3981156" cy="4234376"/>
          </a:xfrm>
          <a:prstGeom prst="rect">
            <a:avLst/>
          </a:prstGeom>
        </p:spPr>
      </p:pic>
    </p:spTree>
    <p:extLst>
      <p:ext uri="{BB962C8B-B14F-4D97-AF65-F5344CB8AC3E}">
        <p14:creationId xmlns:p14="http://schemas.microsoft.com/office/powerpoint/2010/main" val="64695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3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F041D7-CD39-471F-ABCF-588A2479DEB5}"/>
              </a:ext>
            </a:extLst>
          </p:cNvPr>
          <p:cNvPicPr>
            <a:picLocks noChangeAspect="1"/>
          </p:cNvPicPr>
          <p:nvPr/>
        </p:nvPicPr>
        <p:blipFill>
          <a:blip r:embed="rId2"/>
          <a:stretch>
            <a:fillRect/>
          </a:stretch>
        </p:blipFill>
        <p:spPr>
          <a:xfrm>
            <a:off x="1953944" y="643467"/>
            <a:ext cx="8284112" cy="5571066"/>
          </a:xfrm>
          <a:prstGeom prst="rect">
            <a:avLst/>
          </a:prstGeom>
        </p:spPr>
      </p:pic>
    </p:spTree>
    <p:extLst>
      <p:ext uri="{BB962C8B-B14F-4D97-AF65-F5344CB8AC3E}">
        <p14:creationId xmlns:p14="http://schemas.microsoft.com/office/powerpoint/2010/main" val="389419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B061-5029-421B-868B-1BEE69792B6F}"/>
              </a:ext>
            </a:extLst>
          </p:cNvPr>
          <p:cNvSpPr>
            <a:spLocks noGrp="1"/>
          </p:cNvSpPr>
          <p:nvPr>
            <p:ph type="title"/>
          </p:nvPr>
        </p:nvSpPr>
        <p:spPr/>
        <p:txBody>
          <a:bodyPr/>
          <a:lstStyle/>
          <a:p>
            <a:r>
              <a:rPr lang="en-US" dirty="0"/>
              <a:t>Symport ( Co- transport)</a:t>
            </a:r>
          </a:p>
        </p:txBody>
      </p:sp>
      <p:pic>
        <p:nvPicPr>
          <p:cNvPr id="4" name="Picture 3">
            <a:extLst>
              <a:ext uri="{FF2B5EF4-FFF2-40B4-BE49-F238E27FC236}">
                <a16:creationId xmlns:a16="http://schemas.microsoft.com/office/drawing/2014/main" id="{D8D5E8A0-F145-44AE-B748-666028B55397}"/>
              </a:ext>
            </a:extLst>
          </p:cNvPr>
          <p:cNvPicPr>
            <a:picLocks noChangeAspect="1"/>
          </p:cNvPicPr>
          <p:nvPr/>
        </p:nvPicPr>
        <p:blipFill>
          <a:blip r:embed="rId2"/>
          <a:stretch>
            <a:fillRect/>
          </a:stretch>
        </p:blipFill>
        <p:spPr>
          <a:xfrm>
            <a:off x="6832063" y="1876817"/>
            <a:ext cx="3676650" cy="4533900"/>
          </a:xfrm>
          <a:prstGeom prst="rect">
            <a:avLst/>
          </a:prstGeom>
        </p:spPr>
      </p:pic>
      <p:pic>
        <p:nvPicPr>
          <p:cNvPr id="6" name="Picture 5">
            <a:extLst>
              <a:ext uri="{FF2B5EF4-FFF2-40B4-BE49-F238E27FC236}">
                <a16:creationId xmlns:a16="http://schemas.microsoft.com/office/drawing/2014/main" id="{F414384B-D73E-4D77-9B94-E5AE2E7A3D16}"/>
              </a:ext>
            </a:extLst>
          </p:cNvPr>
          <p:cNvPicPr>
            <a:picLocks noChangeAspect="1"/>
          </p:cNvPicPr>
          <p:nvPr/>
        </p:nvPicPr>
        <p:blipFill>
          <a:blip r:embed="rId3"/>
          <a:stretch>
            <a:fillRect/>
          </a:stretch>
        </p:blipFill>
        <p:spPr>
          <a:xfrm>
            <a:off x="1058008" y="1876817"/>
            <a:ext cx="4676775" cy="4533900"/>
          </a:xfrm>
          <a:prstGeom prst="rect">
            <a:avLst/>
          </a:prstGeom>
        </p:spPr>
      </p:pic>
    </p:spTree>
    <p:extLst>
      <p:ext uri="{BB962C8B-B14F-4D97-AF65-F5344CB8AC3E}">
        <p14:creationId xmlns:p14="http://schemas.microsoft.com/office/powerpoint/2010/main" val="323677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ED519DF-382A-4334-A5B5-870A89494D48}"/>
              </a:ext>
            </a:extLst>
          </p:cNvPr>
          <p:cNvPicPr>
            <a:picLocks noChangeAspect="1"/>
          </p:cNvPicPr>
          <p:nvPr/>
        </p:nvPicPr>
        <p:blipFill>
          <a:blip r:embed="rId2"/>
          <a:stretch>
            <a:fillRect/>
          </a:stretch>
        </p:blipFill>
        <p:spPr>
          <a:xfrm>
            <a:off x="1028700" y="2384425"/>
            <a:ext cx="4716463" cy="3616325"/>
          </a:xfrm>
          <a:prstGeom prst="rect">
            <a:avLst/>
          </a:prstGeom>
        </p:spPr>
      </p:pic>
      <p:pic>
        <p:nvPicPr>
          <p:cNvPr id="4" name="Picture 3" descr="Diagram&#10;&#10;Description automatically generated">
            <a:extLst>
              <a:ext uri="{FF2B5EF4-FFF2-40B4-BE49-F238E27FC236}">
                <a16:creationId xmlns:a16="http://schemas.microsoft.com/office/drawing/2014/main" id="{AF277260-FD89-4F7C-A303-8EC08E982BA2}"/>
              </a:ext>
            </a:extLst>
          </p:cNvPr>
          <p:cNvPicPr>
            <a:picLocks noChangeAspect="1"/>
          </p:cNvPicPr>
          <p:nvPr/>
        </p:nvPicPr>
        <p:blipFill>
          <a:blip r:embed="rId3"/>
          <a:stretch>
            <a:fillRect/>
          </a:stretch>
        </p:blipFill>
        <p:spPr>
          <a:xfrm>
            <a:off x="5813425" y="2384425"/>
            <a:ext cx="5348288" cy="3616325"/>
          </a:xfrm>
          <a:prstGeom prst="rect">
            <a:avLst/>
          </a:prstGeom>
        </p:spPr>
      </p:pic>
      <p:sp>
        <p:nvSpPr>
          <p:cNvPr id="2" name="Title 1">
            <a:extLst>
              <a:ext uri="{FF2B5EF4-FFF2-40B4-BE49-F238E27FC236}">
                <a16:creationId xmlns:a16="http://schemas.microsoft.com/office/drawing/2014/main" id="{F305F3EE-6AF4-4577-8475-EEFEE4C954A6}"/>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a:solidFill>
                  <a:schemeClr val="tx1"/>
                </a:solidFill>
                <a:latin typeface="+mj-lt"/>
                <a:ea typeface="+mj-ea"/>
                <a:cs typeface="+mj-cs"/>
              </a:rPr>
              <a:t>Anti port ( Counter- Transport)</a:t>
            </a:r>
          </a:p>
        </p:txBody>
      </p:sp>
    </p:spTree>
    <p:extLst>
      <p:ext uri="{BB962C8B-B14F-4D97-AF65-F5344CB8AC3E}">
        <p14:creationId xmlns:p14="http://schemas.microsoft.com/office/powerpoint/2010/main" val="252417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923A-F531-4BB2-80CE-4CF545A24CF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1AEA67F-B7B5-4ACE-B3FC-52ABB0DAAB0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522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BCE97-0FF9-4590-9AC4-F18AF7411F6A}"/>
              </a:ext>
            </a:extLst>
          </p:cNvPr>
          <p:cNvPicPr>
            <a:picLocks noChangeAspect="1"/>
          </p:cNvPicPr>
          <p:nvPr/>
        </p:nvPicPr>
        <p:blipFill>
          <a:blip r:embed="rId2"/>
          <a:stretch>
            <a:fillRect/>
          </a:stretch>
        </p:blipFill>
        <p:spPr>
          <a:xfrm>
            <a:off x="2291897" y="1290947"/>
            <a:ext cx="6208741" cy="4686884"/>
          </a:xfrm>
          <a:prstGeom prst="rect">
            <a:avLst/>
          </a:prstGeom>
        </p:spPr>
      </p:pic>
    </p:spTree>
    <p:extLst>
      <p:ext uri="{BB962C8B-B14F-4D97-AF65-F5344CB8AC3E}">
        <p14:creationId xmlns:p14="http://schemas.microsoft.com/office/powerpoint/2010/main" val="240724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602549A-772C-4DA1-B3E1-8C10037AF4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838200"/>
            <a:ext cx="6629400" cy="5181600"/>
          </a:xfrm>
        </p:spPr>
      </p:pic>
    </p:spTree>
    <p:extLst>
      <p:ext uri="{BB962C8B-B14F-4D97-AF65-F5344CB8AC3E}">
        <p14:creationId xmlns:p14="http://schemas.microsoft.com/office/powerpoint/2010/main" val="230227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77D8-AA80-0F31-9B4A-8B00400DDF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18788C-3AF8-0ED7-FF1F-84814E2D8196}"/>
              </a:ext>
            </a:extLst>
          </p:cNvPr>
          <p:cNvSpPr>
            <a:spLocks noGrp="1"/>
          </p:cNvSpPr>
          <p:nvPr>
            <p:ph idx="1"/>
          </p:nvPr>
        </p:nvSpPr>
        <p:spPr/>
        <p:txBody>
          <a:bodyPr>
            <a:normAutofit fontScale="77500" lnSpcReduction="20000"/>
          </a:bodyPr>
          <a:lstStyle/>
          <a:p>
            <a:pPr marL="0" indent="0">
              <a:buNone/>
            </a:pPr>
            <a:r>
              <a:rPr lang="en-US" dirty="0"/>
              <a:t>Simple diffusion</a:t>
            </a:r>
          </a:p>
          <a:p>
            <a:r>
              <a:rPr lang="en-US" dirty="0"/>
              <a:t>Non- polar, uncharged, lipid soluble and high membrane permeability ( O2, steroid hormone, CO2)</a:t>
            </a:r>
          </a:p>
          <a:p>
            <a:r>
              <a:rPr lang="en-US" dirty="0"/>
              <a:t>Rate is linear</a:t>
            </a:r>
          </a:p>
          <a:p>
            <a:endParaRPr lang="en-US" dirty="0"/>
          </a:p>
          <a:p>
            <a:endParaRPr lang="en-US" dirty="0"/>
          </a:p>
          <a:p>
            <a:pPr marL="0" indent="0">
              <a:buNone/>
            </a:pPr>
            <a:r>
              <a:rPr lang="en-US" dirty="0"/>
              <a:t>Facilitated diffusion</a:t>
            </a:r>
          </a:p>
          <a:p>
            <a:pPr marL="0" indent="0">
              <a:buNone/>
            </a:pPr>
            <a:r>
              <a:rPr lang="en-US" dirty="0"/>
              <a:t>Ion leak channels specific ions , open</a:t>
            </a:r>
          </a:p>
          <a:p>
            <a:pPr marL="0" indent="0">
              <a:buNone/>
            </a:pPr>
            <a:r>
              <a:rPr lang="en-US" dirty="0"/>
              <a:t>Voltage gated channels  open based on membrane potential</a:t>
            </a:r>
          </a:p>
          <a:p>
            <a:pPr marL="0" indent="0">
              <a:buNone/>
            </a:pPr>
            <a:r>
              <a:rPr lang="en-US" dirty="0"/>
              <a:t>Ligand gated channels open in response to the binding of chemical messenger</a:t>
            </a:r>
          </a:p>
          <a:p>
            <a:pPr marL="0" indent="0">
              <a:buNone/>
            </a:pPr>
            <a:r>
              <a:rPr lang="en-US" dirty="0"/>
              <a:t>Carrier protein   changing the shape of carrier</a:t>
            </a:r>
          </a:p>
          <a:p>
            <a:pPr marL="0" indent="0">
              <a:buNone/>
            </a:pPr>
            <a:r>
              <a:rPr lang="en-US" dirty="0"/>
              <a:t>Rate can be never greater than transporter protein  </a:t>
            </a:r>
          </a:p>
          <a:p>
            <a:pPr marL="0" indent="0">
              <a:buNone/>
            </a:pPr>
            <a:endParaRPr lang="en-US" dirty="0"/>
          </a:p>
        </p:txBody>
      </p:sp>
    </p:spTree>
    <p:extLst>
      <p:ext uri="{BB962C8B-B14F-4D97-AF65-F5344CB8AC3E}">
        <p14:creationId xmlns:p14="http://schemas.microsoft.com/office/powerpoint/2010/main" val="15951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2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B52731-1F70-4DE4-B1DA-F077500D39A9}"/>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Uniport </a:t>
            </a:r>
          </a:p>
        </p:txBody>
      </p:sp>
      <p:sp>
        <p:nvSpPr>
          <p:cNvPr id="33" name="Rectangle: Rounded Corners 2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8" name="Picture 7">
            <a:extLst>
              <a:ext uri="{FF2B5EF4-FFF2-40B4-BE49-F238E27FC236}">
                <a16:creationId xmlns:a16="http://schemas.microsoft.com/office/drawing/2014/main" id="{FF4BF9BD-1A16-421B-8B8E-D56FDFA78001}"/>
              </a:ext>
            </a:extLst>
          </p:cNvPr>
          <p:cNvPicPr>
            <a:picLocks noChangeAspect="1"/>
          </p:cNvPicPr>
          <p:nvPr/>
        </p:nvPicPr>
        <p:blipFill>
          <a:blip r:embed="rId2"/>
          <a:stretch>
            <a:fillRect/>
          </a:stretch>
        </p:blipFill>
        <p:spPr>
          <a:xfrm>
            <a:off x="1176345" y="2139484"/>
            <a:ext cx="4014581" cy="4096512"/>
          </a:xfrm>
          <a:prstGeom prst="rect">
            <a:avLst/>
          </a:prstGeom>
        </p:spPr>
      </p:pic>
      <p:pic>
        <p:nvPicPr>
          <p:cNvPr id="4" name="Picture 3">
            <a:extLst>
              <a:ext uri="{FF2B5EF4-FFF2-40B4-BE49-F238E27FC236}">
                <a16:creationId xmlns:a16="http://schemas.microsoft.com/office/drawing/2014/main" id="{97B4E868-0C6D-430B-BA75-6DBDA54E8DD1}"/>
              </a:ext>
            </a:extLst>
          </p:cNvPr>
          <p:cNvPicPr>
            <a:picLocks noChangeAspect="1"/>
          </p:cNvPicPr>
          <p:nvPr/>
        </p:nvPicPr>
        <p:blipFill>
          <a:blip r:embed="rId3"/>
          <a:stretch>
            <a:fillRect/>
          </a:stretch>
        </p:blipFill>
        <p:spPr>
          <a:xfrm>
            <a:off x="6660795" y="2139484"/>
            <a:ext cx="4695142" cy="4096512"/>
          </a:xfrm>
          <a:prstGeom prst="rect">
            <a:avLst/>
          </a:prstGeom>
        </p:spPr>
      </p:pic>
    </p:spTree>
    <p:extLst>
      <p:ext uri="{BB962C8B-B14F-4D97-AF65-F5344CB8AC3E}">
        <p14:creationId xmlns:p14="http://schemas.microsoft.com/office/powerpoint/2010/main" val="327426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F82FA-8D1A-4EFE-B108-83259A4443EC}"/>
              </a:ext>
            </a:extLst>
          </p:cNvPr>
          <p:cNvSpPr>
            <a:spLocks noGrp="1"/>
          </p:cNvSpPr>
          <p:nvPr>
            <p:ph type="title"/>
          </p:nvPr>
        </p:nvSpPr>
        <p:spPr>
          <a:xfrm>
            <a:off x="659234" y="957447"/>
            <a:ext cx="3383280" cy="4943105"/>
          </a:xfrm>
        </p:spPr>
        <p:txBody>
          <a:bodyPr anchor="ctr">
            <a:normAutofit/>
          </a:bodyPr>
          <a:lstStyle/>
          <a:p>
            <a:r>
              <a:rPr lang="en-US" sz="4000"/>
              <a:t>Objectives </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14C407E5-F465-49B9-856C-61FB0DE86EF3}"/>
              </a:ext>
            </a:extLst>
          </p:cNvPr>
          <p:cNvGraphicFramePr>
            <a:graphicFrameLocks noGrp="1"/>
          </p:cNvGraphicFramePr>
          <p:nvPr>
            <p:ph idx="1"/>
            <p:extLst>
              <p:ext uri="{D42A27DB-BD31-4B8C-83A1-F6EECF244321}">
                <p14:modId xmlns:p14="http://schemas.microsoft.com/office/powerpoint/2010/main" val="2399075412"/>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56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D4E387-738B-471E-8AAA-FF371BFCCB0B}"/>
              </a:ext>
            </a:extLst>
          </p:cNvPr>
          <p:cNvPicPr>
            <a:picLocks noChangeAspect="1"/>
          </p:cNvPicPr>
          <p:nvPr/>
        </p:nvPicPr>
        <p:blipFill>
          <a:blip r:embed="rId3"/>
          <a:stretch>
            <a:fillRect/>
          </a:stretch>
        </p:blipFill>
        <p:spPr>
          <a:xfrm>
            <a:off x="2020952" y="1123527"/>
            <a:ext cx="8150090" cy="4604800"/>
          </a:xfrm>
          <a:prstGeom prst="rect">
            <a:avLst/>
          </a:prstGeom>
        </p:spPr>
      </p:pic>
    </p:spTree>
    <p:extLst>
      <p:ext uri="{BB962C8B-B14F-4D97-AF65-F5344CB8AC3E}">
        <p14:creationId xmlns:p14="http://schemas.microsoft.com/office/powerpoint/2010/main" val="72027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Shape 31">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4" name="Group 33">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35"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6"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CE14112E-CD28-42A1-AD10-DD1795741542}"/>
              </a:ext>
            </a:extLst>
          </p:cNvPr>
          <p:cNvSpPr txBox="1"/>
          <p:nvPr/>
        </p:nvSpPr>
        <p:spPr>
          <a:xfrm>
            <a:off x="965199" y="2912937"/>
            <a:ext cx="4741917" cy="309354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chemeClr val="bg1"/>
                </a:solidFill>
              </a:rPr>
              <a:t>Active transport involves the use of carrier proteins, like those of facilitated diffusion, but these carrier proteins act as pumps, using the energy from splitting ATP to pump specific molecules against the concentration gradient</a:t>
            </a:r>
          </a:p>
        </p:txBody>
      </p:sp>
    </p:spTree>
    <p:extLst>
      <p:ext uri="{BB962C8B-B14F-4D97-AF65-F5344CB8AC3E}">
        <p14:creationId xmlns:p14="http://schemas.microsoft.com/office/powerpoint/2010/main" val="363723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04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9172A-F73A-4C20-97AD-DD6F8FA2CB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Why??</a:t>
            </a:r>
          </a:p>
        </p:txBody>
      </p:sp>
      <p:pic>
        <p:nvPicPr>
          <p:cNvPr id="4" name="Picture 3">
            <a:extLst>
              <a:ext uri="{FF2B5EF4-FFF2-40B4-BE49-F238E27FC236}">
                <a16:creationId xmlns:a16="http://schemas.microsoft.com/office/drawing/2014/main" id="{FE68B6BB-5595-472B-884C-6156D3A18BFB}"/>
              </a:ext>
            </a:extLst>
          </p:cNvPr>
          <p:cNvPicPr>
            <a:picLocks noChangeAspect="1"/>
          </p:cNvPicPr>
          <p:nvPr/>
        </p:nvPicPr>
        <p:blipFill>
          <a:blip r:embed="rId2"/>
          <a:stretch>
            <a:fillRect/>
          </a:stretch>
        </p:blipFill>
        <p:spPr>
          <a:xfrm>
            <a:off x="3392434" y="872196"/>
            <a:ext cx="7834365" cy="4909625"/>
          </a:xfrm>
          <a:prstGeom prst="rect">
            <a:avLst/>
          </a:prstGeom>
        </p:spPr>
      </p:pic>
    </p:spTree>
    <p:extLst>
      <p:ext uri="{BB962C8B-B14F-4D97-AF65-F5344CB8AC3E}">
        <p14:creationId xmlns:p14="http://schemas.microsoft.com/office/powerpoint/2010/main" val="169128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6FB7B4-ADE0-4DCB-B4A4-6630983D5BE2}"/>
              </a:ext>
            </a:extLst>
          </p:cNvPr>
          <p:cNvPicPr>
            <a:picLocks noChangeAspect="1"/>
          </p:cNvPicPr>
          <p:nvPr/>
        </p:nvPicPr>
        <p:blipFill>
          <a:blip r:embed="rId2"/>
          <a:stretch>
            <a:fillRect/>
          </a:stretch>
        </p:blipFill>
        <p:spPr>
          <a:xfrm>
            <a:off x="181234" y="717452"/>
            <a:ext cx="5534943" cy="5781821"/>
          </a:xfrm>
          <a:prstGeom prst="rect">
            <a:avLst/>
          </a:prstGeom>
        </p:spPr>
      </p:pic>
      <p:pic>
        <p:nvPicPr>
          <p:cNvPr id="6" name="Picture 5">
            <a:extLst>
              <a:ext uri="{FF2B5EF4-FFF2-40B4-BE49-F238E27FC236}">
                <a16:creationId xmlns:a16="http://schemas.microsoft.com/office/drawing/2014/main" id="{A1922B5E-0462-4FBF-A5A3-A9966757FDB1}"/>
              </a:ext>
            </a:extLst>
          </p:cNvPr>
          <p:cNvPicPr>
            <a:picLocks noChangeAspect="1"/>
          </p:cNvPicPr>
          <p:nvPr/>
        </p:nvPicPr>
        <p:blipFill>
          <a:blip r:embed="rId3"/>
          <a:stretch>
            <a:fillRect/>
          </a:stretch>
        </p:blipFill>
        <p:spPr>
          <a:xfrm>
            <a:off x="5894363" y="1631852"/>
            <a:ext cx="6116403" cy="4665267"/>
          </a:xfrm>
          <a:prstGeom prst="rect">
            <a:avLst/>
          </a:prstGeom>
        </p:spPr>
      </p:pic>
    </p:spTree>
    <p:extLst>
      <p:ext uri="{BB962C8B-B14F-4D97-AF65-F5344CB8AC3E}">
        <p14:creationId xmlns:p14="http://schemas.microsoft.com/office/powerpoint/2010/main" val="21760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F681803-5E4E-4F0A-969A-FD643880FC98}"/>
              </a:ext>
            </a:extLst>
          </p:cNvPr>
          <p:cNvPicPr>
            <a:picLocks noChangeAspect="1"/>
          </p:cNvPicPr>
          <p:nvPr/>
        </p:nvPicPr>
        <p:blipFill>
          <a:blip r:embed="rId2"/>
          <a:stretch>
            <a:fillRect/>
          </a:stretch>
        </p:blipFill>
        <p:spPr>
          <a:xfrm>
            <a:off x="1508351" y="1286934"/>
            <a:ext cx="9175300" cy="4105949"/>
          </a:xfrm>
          <a:prstGeom prst="rect">
            <a:avLst/>
          </a:prstGeom>
        </p:spPr>
      </p:pic>
    </p:spTree>
    <p:extLst>
      <p:ext uri="{BB962C8B-B14F-4D97-AF65-F5344CB8AC3E}">
        <p14:creationId xmlns:p14="http://schemas.microsoft.com/office/powerpoint/2010/main" val="273797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138</Words>
  <Application>Microsoft Office PowerPoint</Application>
  <PresentationFormat>Widescreen</PresentationFormat>
  <Paragraphs>24</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Avenir Next LT Pro</vt:lpstr>
      <vt:lpstr>Calibri</vt:lpstr>
      <vt:lpstr>Calibri Light</vt:lpstr>
      <vt:lpstr>Office Theme</vt:lpstr>
      <vt:lpstr>1_Office Theme</vt:lpstr>
      <vt:lpstr>Transport through the cell membrane </vt:lpstr>
      <vt:lpstr>PowerPoint Presentation</vt:lpstr>
      <vt:lpstr>Uniport </vt:lpstr>
      <vt:lpstr>Objectives </vt:lpstr>
      <vt:lpstr>PowerPoint Presentation</vt:lpstr>
      <vt:lpstr>PowerPoint Presentation</vt:lpstr>
      <vt:lpstr>Why??</vt:lpstr>
      <vt:lpstr>PowerPoint Presentation</vt:lpstr>
      <vt:lpstr>PowerPoint Presentation</vt:lpstr>
      <vt:lpstr>PowerPoint Presentation</vt:lpstr>
      <vt:lpstr>PowerPoint Presentation</vt:lpstr>
      <vt:lpstr>Symport ( Co- transport)</vt:lpstr>
      <vt:lpstr>Anti port ( Counter- Transport)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29</cp:revision>
  <dcterms:created xsi:type="dcterms:W3CDTF">2021-03-01T07:21:10Z</dcterms:created>
  <dcterms:modified xsi:type="dcterms:W3CDTF">2023-03-06T09:23:45Z</dcterms:modified>
</cp:coreProperties>
</file>