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4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defaultTextStyle>
    <a:defPPr lvl="0">
      <a:defRPr lang="en-US"/>
    </a:defPPr>
    <a:lvl1pPr lvl="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lvl="1" marL="4572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lvl="2" marL="9144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lvl="3" marL="13716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lvl="4" marL="18288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defTabSz="914400" eaLnBrk="1" hangingPunct="1" latinLnBrk="0" lvl="5" marL="2286000" rtl="1" algn="r"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defTabSz="914400" eaLnBrk="1" hangingPunct="1" latinLnBrk="0" lvl="6" marL="2743200" rtl="1" algn="r"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defTabSz="914400" eaLnBrk="1" hangingPunct="1" latinLnBrk="0" lvl="7" marL="3200400" rtl="1" algn="r"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defTabSz="914400" eaLnBrk="1" hangingPunct="1" latinLnBrk="0" lvl="8" marL="3657600" rtl="1" algn="r">
      <a:defRPr kern="1200" sz="24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ABE30D-1CC5-4735-A4CC-1CE22CE409C4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F63635-3CCB-4763-84BD-56B4DD456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7B97E60-97D3-4A45-8C47-06815016EE6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9734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ECEE64-C795-4C0B-8733-F75D510034DB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73373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4E029C2-5D04-4828-BBF0-2F76E57FF0F9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9099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59F16E-A73D-467B-9B61-6A7A1138BF01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63379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D57C30-A268-491C-B3E8-CC113E98F36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708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24CB1E-E27C-4368-9DB2-4CDC9DDE961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0191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7193648-8A7C-4F89-ACA2-B7887617AB2B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5012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7BF0D28-FF41-4F3C-80E5-6D2F84A10E1A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16911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8768C69-E734-42F5-AAA9-FD86F206A4D5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709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411DEB1-715E-49C3-B414-023140BC7F7F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07444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F57A48E-54A7-4847-B790-51BCD30D7EFC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822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21D2906-84DB-4551-B236-CD6ED572E2F0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0452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4E8352-C7BE-466C-8447-1E729398A1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7B22-672E-45AC-AF21-36BFF8158D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952-8A32-41E4-9106-BA1F564AA0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EE7B-7323-4D03-A043-7A42A74529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05314E-5868-4EB8-9781-4768EBFB92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D1D3C5-A865-4C5D-BBFC-6AAFEB07D0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6906D-AB53-4720-BF75-8078D2B683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790EE-F2EF-47E6-8475-86A49E8DCD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C687-0ECE-4D63-8E7E-8627771177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3BC60-A364-4522-B58F-BD42881DCF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0946E6-1560-4095-91ED-7803977A67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9249EB-DE77-41E6-A1C1-EEAF3B8BB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3" r:id="rId2"/>
    <p:sldLayoutId id="2147484008" r:id="rId3"/>
    <p:sldLayoutId id="2147484009" r:id="rId4"/>
    <p:sldLayoutId id="2147484010" r:id="rId5"/>
    <p:sldLayoutId id="2147484011" r:id="rId6"/>
    <p:sldLayoutId id="2147484004" r:id="rId7"/>
    <p:sldLayoutId id="2147484012" r:id="rId8"/>
    <p:sldLayoutId id="2147484013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aufCB3vfJAhWFVxoKHd4EDyIQjRwIBw&amp;url=https://www.mutah.edu.jo/National-sec/index.htm&amp;psig=AFQjCNF9gqZMCJ2L1WCSX58F8SAdyG2nUw&amp;ust=1451157741830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jo/url?sa=i&amp;rct=j&amp;q=&amp;esrc=s&amp;source=images&amp;cd=&amp;cad=rja&amp;uact=8&amp;ved=0ahUKEwi234eEk8_JAhXM7xQKHb02DesQjRwIBw&amp;url=http://www.medicaldepartmentstore.com/Ring-Pessary-p/rxxs.htm&amp;psig=AFQjCNGK-E-r0olISdPmMWkJxOm-j9s8LA&amp;ust=1449763186010800" TargetMode="External"/><Relationship Id="rId7" Type="http://schemas.openxmlformats.org/officeDocument/2006/relationships/hyperlink" Target="http://www.google.jo/url?sa=i&amp;rct=j&amp;q=&amp;esrc=s&amp;source=images&amp;cd=&amp;cad=rja&amp;uact=8&amp;ved=0ahUKEwjKhPTQk8_JAhWBHxQKHQGFCtoQjRwIBw&amp;url=http://www.medicaldepartmentstore.com/Pessary-Vaginal-Pessaries-s/3788.htm&amp;psig=AFQjCNGK-E-r0olISdPmMWkJxOm-j9s8LA&amp;ust=14497631860108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s://www.google.jo/url?sa=i&amp;rct=j&amp;q=&amp;esrc=s&amp;source=images&amp;cd=&amp;cad=rja&amp;uact=8&amp;ved=0ahUKEwj214Kzk8_JAhVD8RQKHXHABYsQjRwIBw&amp;url=https://www.healthproductsforyou.com/p-evacare-gellhorn-pessary-with-support.html&amp;psig=AFQjCNGK-E-r0olISdPmMWkJxOm-j9s8LA&amp;ust=1449763186010800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www.google.jo/url?sa=i&amp;rct=j&amp;q=&amp;esrc=s&amp;source=images&amp;cd=&amp;cad=rja&amp;uact=8&amp;ved=0ahUKEwit47Pxk8_JAhVBlRQKHStbCBMQjRwIBw&amp;url=http://www.incoshop.co.uk/milex-donut-pessary-492-p.asp&amp;bvm=bv.109332125,d.d24&amp;psig=AFQjCNEwpjii7bMT36__NWtLM23kkWve4g&amp;ust=1449763453272919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(POP)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962400"/>
            <a:ext cx="6662738" cy="1116013"/>
          </a:xfrm>
        </p:spPr>
        <p:txBody>
          <a:bodyPr/>
          <a:lstStyle/>
          <a:p>
            <a:pPr marR="0" algn="ctr" eaLnBrk="1" hangingPunct="1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Ahlam Al-Kharabsheh</a:t>
            </a:r>
          </a:p>
          <a:p>
            <a:pPr marR="0" algn="ctr" eaLnBrk="1" hangingPunct="1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Professor, OBS &amp; GYN department</a:t>
            </a:r>
          </a:p>
          <a:p>
            <a:pPr marR="0" algn="ctr" eaLnBrk="1" hangingPunct="1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pic>
        <p:nvPicPr>
          <p:cNvPr id="9220" name="Picture 9" descr="https://www.mutah.edu.jo/National-sec/images/mutah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nter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4065" y="990600"/>
            <a:ext cx="50016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as posterior vaginal wall prolapse </a:t>
            </a:r>
            <a:endParaRPr lang="ar-JO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669900"/>
                </a:solidFill>
              </a:rPr>
              <a:t>II-  Uterine prolapse:Of 3 grades: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66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Grade 1: descent within the vagina.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Grade 2: Descent of the cervix outside the introitus but not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              body of the uterus.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Grade 3: Descent of the whole uterus outside the introitus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             (Procidentia).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669900"/>
                </a:solidFill>
              </a:rPr>
              <a:t>III- Combined type.</a:t>
            </a:r>
            <a:r>
              <a:rPr lang="en-US" sz="2400" smtClean="0">
                <a:solidFill>
                  <a:srgbClr val="669900"/>
                </a:solidFill>
              </a:rPr>
              <a:t>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solidFill>
                <a:srgbClr val="6699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uterus_prolapse_after_220x201_w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334000"/>
            <a:ext cx="403988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Grade 1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The cervix descend inside the vagina 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Picture 4" descr="Uterine_Prolapse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6070600"/>
            <a:ext cx="327846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The cervix outside the vagina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Grade 2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-28977"/>
            <a:ext cx="6337836" cy="475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638800"/>
            <a:ext cx="100380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Grade 3</a:t>
            </a:r>
            <a:endParaRPr lang="ar-JO" sz="2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762000"/>
            <a:ext cx="2286000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These pt. older than pt. in previous picture because of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1-atrophid vaginal mucosa (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rugae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vagina)</a:t>
            </a:r>
            <a:endParaRPr lang="ar-JO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2-atrophid labia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3-</a:t>
            </a:r>
            <a:r>
              <a:rPr lang="en-US" sz="2000" dirty="0">
                <a:solidFill>
                  <a:srgbClr val="7030A0"/>
                </a:solidFill>
              </a:rPr>
              <a:t> scarce pubic hair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an5s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38" y="0"/>
            <a:ext cx="6477000" cy="525162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553200" y="304800"/>
            <a:ext cx="2590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Apical prolapse in hysterectomy pt. (vault prolapse)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In these pt. there is no hysterectomy scar so, it may done vaginally or by laparoscope 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"/>
            <a:ext cx="2888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the Hymen as a Landmark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Baden and Walker Grading System (1968)</a:t>
            </a:r>
            <a:endParaRPr lang="en-US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0	no prolapse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1	prolapse halfway to the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2	prolapse to the </a:t>
            </a:r>
            <a:r>
              <a:rPr lang="en-US" altLang="zh-TW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introitus</a:t>
            </a:r>
            <a:endParaRPr lang="en-US" altLang="zh-TW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3	prolapse halfway beyond the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4	complete 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(</a:t>
            </a:r>
            <a:r>
              <a:rPr lang="en-US" altLang="zh-TW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Procidentia</a:t>
            </a:r>
            <a:r>
              <a:rPr lang="en-US" altLang="zh-TW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altLang="zh-TW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tabLst>
                <a:tab pos="3619500" algn="l"/>
              </a:tabLst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1180564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topography of vagina is described using six points (2 on anterior vaginal wall, 2 on the superior vagina, 2 on the posterior vaginal wall). In addition to other 3 points.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734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</a:t>
            </a:r>
            <a:endParaRPr lang="en-US" sz="2800" dirty="0"/>
          </a:p>
        </p:txBody>
      </p:sp>
      <p:pic>
        <p:nvPicPr>
          <p:cNvPr id="5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38657"/>
            <a:ext cx="5067154" cy="337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90" y="2145406"/>
            <a:ext cx="445931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030A0"/>
                </a:solidFill>
              </a:rPr>
              <a:t>Aa : located on the anterior vaginal wall.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* It’s </a:t>
            </a:r>
            <a:r>
              <a:rPr lang="en-US" sz="1600" b="1" dirty="0">
                <a:solidFill>
                  <a:srgbClr val="7030A0"/>
                </a:solidFill>
              </a:rPr>
              <a:t>3cm above the hymen when there is no prolapse.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030A0"/>
                </a:solidFill>
              </a:rPr>
              <a:t>Ba : </a:t>
            </a:r>
            <a:r>
              <a:rPr lang="en-US" sz="1800" b="1" dirty="0" smtClean="0">
                <a:solidFill>
                  <a:srgbClr val="7030A0"/>
                </a:solidFill>
              </a:rPr>
              <a:t>located on </a:t>
            </a:r>
            <a:r>
              <a:rPr lang="en-US" sz="1800" b="1" dirty="0">
                <a:solidFill>
                  <a:srgbClr val="7030A0"/>
                </a:solidFill>
              </a:rPr>
              <a:t>the anterior vaginal wall.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*It’s </a:t>
            </a:r>
            <a:r>
              <a:rPr lang="en-US" sz="1600" b="1" dirty="0">
                <a:solidFill>
                  <a:srgbClr val="7030A0"/>
                </a:solidFill>
              </a:rPr>
              <a:t>6cm above the hymen </a:t>
            </a:r>
            <a:r>
              <a:rPr lang="en-US" sz="1600" b="1" dirty="0" smtClean="0">
                <a:solidFill>
                  <a:srgbClr val="7030A0"/>
                </a:solidFill>
              </a:rPr>
              <a:t>(3cm from Aa) when </a:t>
            </a:r>
            <a:r>
              <a:rPr lang="en-US" sz="1600" b="1" dirty="0">
                <a:solidFill>
                  <a:srgbClr val="7030A0"/>
                </a:solidFill>
              </a:rPr>
              <a:t>there is no prolapse.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030A0"/>
                </a:solidFill>
              </a:rPr>
              <a:t>Ap : located on the posterior vaginal wall.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*It’s </a:t>
            </a:r>
            <a:r>
              <a:rPr lang="en-US" sz="1600" b="1" dirty="0">
                <a:solidFill>
                  <a:srgbClr val="7030A0"/>
                </a:solidFill>
              </a:rPr>
              <a:t>3cm above the hymen.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030A0"/>
                </a:solidFill>
              </a:rPr>
              <a:t>Bp </a:t>
            </a:r>
            <a:r>
              <a:rPr lang="en-US" sz="1800" b="1" dirty="0" smtClean="0">
                <a:solidFill>
                  <a:srgbClr val="7030A0"/>
                </a:solidFill>
              </a:rPr>
              <a:t>: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</a:rPr>
              <a:t>located </a:t>
            </a:r>
            <a:r>
              <a:rPr lang="en-US" sz="1800" b="1" dirty="0">
                <a:solidFill>
                  <a:srgbClr val="7030A0"/>
                </a:solidFill>
              </a:rPr>
              <a:t>on the posterior vaginal wall.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7030A0"/>
                </a:solidFill>
              </a:rPr>
              <a:t>It’s 6cm above the hymen when there is no prolapse</a:t>
            </a:r>
            <a:r>
              <a:rPr lang="en-US" sz="1600" b="1" dirty="0" smtClean="0">
                <a:solidFill>
                  <a:srgbClr val="7030A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030A0"/>
                </a:solidFill>
              </a:rPr>
              <a:t>C : Anterior lip of the cervix.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030A0"/>
                </a:solidFill>
              </a:rPr>
              <a:t>D : Posterior vaginal fornix</a:t>
            </a:r>
            <a:r>
              <a:rPr lang="en-US" sz="1800" b="1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err="1" smtClean="0">
                <a:solidFill>
                  <a:srgbClr val="7030A0"/>
                </a:solidFill>
              </a:rPr>
              <a:t>gh</a:t>
            </a:r>
            <a:r>
              <a:rPr lang="en-US" sz="1800" b="1" dirty="0" smtClean="0">
                <a:solidFill>
                  <a:srgbClr val="7030A0"/>
                </a:solidFill>
              </a:rPr>
              <a:t>: </a:t>
            </a:r>
            <a:r>
              <a:rPr lang="en-US" sz="1800" b="1" dirty="0">
                <a:solidFill>
                  <a:srgbClr val="7030A0"/>
                </a:solidFill>
              </a:rPr>
              <a:t>Midpoint </a:t>
            </a:r>
            <a:r>
              <a:rPr lang="en-US" sz="1800" b="1" dirty="0" smtClean="0">
                <a:solidFill>
                  <a:srgbClr val="7030A0"/>
                </a:solidFill>
              </a:rPr>
              <a:t>between </a:t>
            </a:r>
            <a:r>
              <a:rPr lang="en-US" sz="1800" b="1" dirty="0">
                <a:solidFill>
                  <a:srgbClr val="7030A0"/>
                </a:solidFill>
              </a:rPr>
              <a:t>the external urethral </a:t>
            </a:r>
            <a:r>
              <a:rPr lang="en-US" sz="1800" b="1" dirty="0" smtClean="0">
                <a:solidFill>
                  <a:srgbClr val="7030A0"/>
                </a:solidFill>
              </a:rPr>
              <a:t>opening and vaginal opening </a:t>
            </a:r>
            <a:r>
              <a:rPr lang="en-US" sz="1800" b="1" dirty="0">
                <a:solidFill>
                  <a:srgbClr val="7030A0"/>
                </a:solidFill>
              </a:rPr>
              <a:t>and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6145534"/>
            <a:ext cx="246413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en-US" sz="2000" dirty="0" err="1" smtClean="0">
                <a:solidFill>
                  <a:srgbClr val="7030A0"/>
                </a:solidFill>
              </a:rPr>
              <a:t>ve</a:t>
            </a:r>
            <a:r>
              <a:rPr lang="en-US" sz="2000" dirty="0" smtClean="0">
                <a:solidFill>
                  <a:srgbClr val="7030A0"/>
                </a:solidFill>
              </a:rPr>
              <a:t> above the hymen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+</a:t>
            </a:r>
            <a:r>
              <a:rPr lang="en-US" sz="2000" dirty="0" err="1" smtClean="0">
                <a:solidFill>
                  <a:srgbClr val="7030A0"/>
                </a:solidFill>
              </a:rPr>
              <a:t>ve</a:t>
            </a:r>
            <a:r>
              <a:rPr lang="en-US" sz="2000" dirty="0" smtClean="0">
                <a:solidFill>
                  <a:srgbClr val="7030A0"/>
                </a:solidFill>
              </a:rPr>
              <a:t> below the hymen 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15200" cy="571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23 0.0148 L 1.02223 0.0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A prolapse is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protrusion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(herniation 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an organ or structure beyond its normal anatomical site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(into the vagina or outside the it)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Pelvic Organ Prolapse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(POP)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usually classified according to its location and the organ contained within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ladder-urethra-uterus-cervix-vagina-rectum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anose="020B0604020202020204" pitchFamily="34" charset="0"/>
              </a:rPr>
              <a:t>).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0439400" y="3886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79" y="-533400"/>
            <a:ext cx="6134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0237" y="3896932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Aa : +</a:t>
            </a:r>
            <a:r>
              <a:rPr lang="en-US" sz="2000" dirty="0" smtClean="0">
                <a:solidFill>
                  <a:srgbClr val="7030A0"/>
                </a:solidFill>
              </a:rPr>
              <a:t>2             Ba : +5  (anterior vaginal wall prolapse)</a:t>
            </a:r>
            <a:endParaRPr lang="en-US" sz="2000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Ap : +</a:t>
            </a:r>
            <a:r>
              <a:rPr lang="en-US" sz="2000" dirty="0" smtClean="0">
                <a:solidFill>
                  <a:srgbClr val="7030A0"/>
                </a:solidFill>
              </a:rPr>
              <a:t>2             Bp :+5 (posterior vaginal </a:t>
            </a:r>
            <a:r>
              <a:rPr lang="en-US" sz="2000" dirty="0">
                <a:solidFill>
                  <a:srgbClr val="7030A0"/>
                </a:solidFill>
              </a:rPr>
              <a:t>wall prolapse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</a:rPr>
              <a:t>C : +</a:t>
            </a:r>
            <a:r>
              <a:rPr lang="en-US" dirty="0" smtClean="0">
                <a:solidFill>
                  <a:srgbClr val="7030A0"/>
                </a:solidFill>
              </a:rPr>
              <a:t>9          (tvl : 8 )  (apical prolapse (vaginal vault prolapse))</a:t>
            </a:r>
            <a:endParaRPr lang="en-US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7887" y="5460447"/>
            <a:ext cx="5120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We said these pt. have vaginal </a:t>
            </a:r>
            <a:r>
              <a:rPr lang="en-US" dirty="0">
                <a:solidFill>
                  <a:srgbClr val="7030A0"/>
                </a:solidFill>
              </a:rPr>
              <a:t>vault </a:t>
            </a:r>
            <a:r>
              <a:rPr lang="en-US" dirty="0" smtClean="0">
                <a:solidFill>
                  <a:srgbClr val="7030A0"/>
                </a:solidFill>
              </a:rPr>
              <a:t>prolapse because it the distal part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cystocele in POP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" y="0"/>
            <a:ext cx="611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762000"/>
            <a:ext cx="25908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Ap : +</a:t>
            </a:r>
            <a:r>
              <a:rPr lang="en-US" sz="2000" dirty="0" smtClean="0">
                <a:solidFill>
                  <a:srgbClr val="7030A0"/>
                </a:solidFill>
              </a:rPr>
              <a:t>2 (2 cm </a:t>
            </a:r>
            <a:r>
              <a:rPr lang="en-US" sz="2000" dirty="0">
                <a:solidFill>
                  <a:srgbClr val="7030A0"/>
                </a:solidFill>
              </a:rPr>
              <a:t>below the hymen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  <a:endParaRPr lang="en-US" sz="2000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Bp : +</a:t>
            </a:r>
            <a:r>
              <a:rPr lang="en-US" sz="2000" dirty="0" smtClean="0">
                <a:solidFill>
                  <a:srgbClr val="7030A0"/>
                </a:solidFill>
              </a:rPr>
              <a:t>5 (5 cm </a:t>
            </a:r>
            <a:r>
              <a:rPr lang="en-US" sz="2000" dirty="0">
                <a:solidFill>
                  <a:srgbClr val="7030A0"/>
                </a:solidFill>
              </a:rPr>
              <a:t>below the </a:t>
            </a:r>
            <a:r>
              <a:rPr lang="en-US" sz="2000" dirty="0" smtClean="0">
                <a:solidFill>
                  <a:srgbClr val="7030A0"/>
                </a:solidFill>
              </a:rPr>
              <a:t>hymen)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 (posterior </a:t>
            </a:r>
            <a:r>
              <a:rPr lang="en-US" sz="2000" dirty="0">
                <a:solidFill>
                  <a:srgbClr val="7030A0"/>
                </a:solidFill>
              </a:rPr>
              <a:t>vaginal wall </a:t>
            </a:r>
            <a:r>
              <a:rPr lang="en-US" sz="2000" dirty="0" smtClean="0">
                <a:solidFill>
                  <a:srgbClr val="7030A0"/>
                </a:solidFill>
              </a:rPr>
              <a:t>prolapse)</a:t>
            </a:r>
            <a:endParaRPr lang="en-US" sz="2000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Ba </a:t>
            </a:r>
            <a:r>
              <a:rPr lang="en-US" sz="2000" dirty="0">
                <a:solidFill>
                  <a:srgbClr val="7030A0"/>
                </a:solidFill>
              </a:rPr>
              <a:t>: - </a:t>
            </a:r>
            <a:r>
              <a:rPr lang="en-US" sz="2000" dirty="0" smtClean="0">
                <a:solidFill>
                  <a:srgbClr val="7030A0"/>
                </a:solidFill>
              </a:rPr>
              <a:t>3 (normally -6)</a:t>
            </a:r>
            <a:endParaRPr lang="en-US" sz="2000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 (anterior </a:t>
            </a:r>
            <a:r>
              <a:rPr lang="en-US" sz="2000" dirty="0">
                <a:solidFill>
                  <a:srgbClr val="7030A0"/>
                </a:solidFill>
              </a:rPr>
              <a:t>vaginal wall </a:t>
            </a:r>
            <a:r>
              <a:rPr lang="en-US" sz="2000" dirty="0" smtClean="0">
                <a:solidFill>
                  <a:srgbClr val="7030A0"/>
                </a:solidFill>
              </a:rPr>
              <a:t>prolapse)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 D </a:t>
            </a:r>
            <a:r>
              <a:rPr lang="en-US" sz="2000" dirty="0">
                <a:solidFill>
                  <a:srgbClr val="7030A0"/>
                </a:solidFill>
              </a:rPr>
              <a:t>point is absent indicating Hysterectomy , so C = Cuff.</a:t>
            </a:r>
          </a:p>
          <a:p>
            <a:endParaRPr lang="ar-JO" sz="2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715000"/>
            <a:ext cx="500970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We name the pt. by most distal prolapse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In these pt. ---- posterior vaginal wall prolapse 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-0.0222 L 0.75105 -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5720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</a:rPr>
              <a:t>Aa +2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</a:rPr>
              <a:t>Ba +5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anterior vaginal wall prolapse</a:t>
            </a:r>
            <a:r>
              <a:rPr lang="en-US" dirty="0" smtClean="0">
                <a:solidFill>
                  <a:srgbClr val="7030A0"/>
                </a:solidFill>
              </a:rPr>
              <a:t>.)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-0.0111 L -0.76042 -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0:  no prolapse</a:t>
            </a:r>
          </a:p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I:  the most distal portion of the prolapse is &gt;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              above the level of the hymen</a:t>
            </a:r>
          </a:p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II:  the most distal portion of the prolapse is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          proximal to or distal to the hymen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Stage III:  the most distal portion of the prolapse is 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                1cm below the plane of the hymen.</a:t>
            </a:r>
          </a:p>
          <a:p>
            <a:pPr eaLnBrk="1" hangingPunct="1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Stage IV:  complete eversion of the total length of the</a:t>
            </a:r>
          </a:p>
          <a:p>
            <a:pPr eaLnBrk="1" hangingPunct="1">
              <a:buNone/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                    vagina.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TW" sz="2400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Procidentia</a:t>
            </a:r>
            <a:r>
              <a:rPr lang="en-US" altLang="zh-TW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endParaRPr lang="en-US" dirty="0" smtClean="0">
              <a:solidFill>
                <a:srgbClr val="7030A0"/>
              </a:solidFill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(POP-Q), </a:t>
            </a:r>
            <a:r>
              <a:rPr lang="en-US" altLang="zh-TW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Simplified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 Congenital </a:t>
            </a: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(genetic factor):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Prolapse may occur in nulliparous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.(2%)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More common in certain races than others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(more in whitish women)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familial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(</a:t>
            </a:r>
            <a:r>
              <a:rPr lang="en-US" altLang="en-US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by </a:t>
            </a:r>
            <a:r>
              <a:rPr lang="en-US" altLang="en-US" sz="2000" dirty="0">
                <a:solidFill>
                  <a:srgbClr val="7030A0"/>
                </a:solidFill>
                <a:cs typeface="Arial" panose="020B0604020202020204" pitchFamily="34" charset="0"/>
              </a:rPr>
              <a:t>2.5 </a:t>
            </a:r>
            <a:r>
              <a:rPr lang="en-US" altLang="en-US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folds)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 Childbirth: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Multiparity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Prolonged labor.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Difficult vaginal delivery.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(The single major factor for POP)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724400"/>
            <a:ext cx="558518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(instrumental delivery –prolonged 2</a:t>
            </a:r>
            <a:r>
              <a:rPr lang="en-US" sz="2000" baseline="30000" dirty="0" smtClean="0">
                <a:solidFill>
                  <a:srgbClr val="7030A0"/>
                </a:solidFill>
              </a:rPr>
              <a:t>nd</a:t>
            </a:r>
            <a:r>
              <a:rPr lang="en-US" sz="2000" dirty="0" smtClean="0">
                <a:solidFill>
                  <a:srgbClr val="7030A0"/>
                </a:solidFill>
              </a:rPr>
              <a:t> stage of labor)</a:t>
            </a:r>
            <a:endParaRPr lang="ar-J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958138" cy="4338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After hysterectomy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usually vault prolapse ) 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Incidence 1-10% &amp; usually accompanied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enterocele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(70%).</a:t>
            </a:r>
            <a:endParaRPr lang="en-US" sz="2400" b="1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4- Raised intra-abdominal pressure: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Chronic cough.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Chronic constipation.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(Cretinism)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Pregnancy, labor and delivery.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Large pelvic and abdominal tumor.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Ascitis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5- Ageing: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common in post menopausal women.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6- Obesity (BMI &gt;25).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3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495800"/>
            <a:ext cx="2209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cs typeface="+mn-cs"/>
              </a:rPr>
              <a:t>Procidencia prolapse with Large mass in uterus and ulcer </a:t>
            </a:r>
            <a:endParaRPr lang="ar-JO" sz="2000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35515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648200"/>
            <a:ext cx="26356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MRI to the same </a:t>
            </a:r>
            <a:r>
              <a:rPr lang="en-US" dirty="0" err="1" smtClean="0">
                <a:solidFill>
                  <a:srgbClr val="7030A0"/>
                </a:solidFill>
              </a:rPr>
              <a:t>pt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 0.00231 L 0.80903 -0.0087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846138"/>
            <a:ext cx="8610600" cy="537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Prolapse specific symptom 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Lump protruding from the vagina either on straining or even at rest.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Lower abdominal discomfort and back pain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prolapse related symptom 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In anterior compartment prolapse: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urinary frequency, urgency, voiding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difficulty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urine ending with UTIs)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urinary tract infections and stress incontinence.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Posterior compartment prolapse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incomplete bowel emptying, constipation.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Sexual dysfunction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(deep dyspareunia )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Leakage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urine or feces during 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intercourse)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Splinting </a:t>
            </a:r>
            <a:r>
              <a:rPr lang="en-US" altLang="en-US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and </a:t>
            </a:r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Digitation 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82976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POPDI-6: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prolapse distress inventory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 </a:t>
            </a:r>
            <a:r>
              <a:rPr lang="en-US" sz="2200" b="0" dirty="0" smtClean="0"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(higher score – higher </a:t>
            </a:r>
            <a:r>
              <a:rPr lang="en-US" sz="2200" b="0" dirty="0" err="1" smtClean="0"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severty</a:t>
            </a:r>
            <a:r>
              <a:rPr lang="en-US" sz="2200" b="0" dirty="0" smtClean="0"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 )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PISQ-12:</a:t>
            </a:r>
            <a:r>
              <a:rPr lang="en-MY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</a:t>
            </a:r>
            <a:r>
              <a:rPr lang="en-MY" sz="270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prolapse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/urinary incontinence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sexual function questionnaire</a:t>
            </a:r>
            <a:endParaRPr lang="en-US" sz="27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4419600"/>
          </a:xfrm>
        </p:spPr>
        <p:txBody>
          <a:bodyPr/>
          <a:lstStyle/>
          <a:p>
            <a:pPr marR="0" algn="l"/>
            <a:endParaRPr lang="en-US" dirty="0" smtClean="0"/>
          </a:p>
          <a:p>
            <a:pPr marR="0" algn="l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24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Procidentia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Bloody vaginal discharge due to ulceration</a:t>
            </a:r>
          </a:p>
          <a:p>
            <a:pPr marR="0" algn="l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and infection of the most dependent part of</a:t>
            </a:r>
          </a:p>
          <a:p>
            <a:pPr marR="0" algn="l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prolpase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(Decubitus ulcer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R="0" algn="l">
              <a:spcBef>
                <a:spcPct val="0"/>
              </a:spcBef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(congestive occur with chronically prolapse organ )</a:t>
            </a:r>
          </a:p>
          <a:p>
            <a:pPr marR="0" algn="l">
              <a:spcBef>
                <a:spcPct val="0"/>
              </a:spcBef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(should manage the ulcer before correction of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procidentia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R="0"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958138" cy="4414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 3" pitchFamily="18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Abdominal examination: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exclude tumors,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organomegaly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ascitis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Vaginal examination</a:t>
            </a: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Semi-sitting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lithotomy position 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dorsal position, the prolapse could be seen protruding through 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introitus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If not, the patient should be asked to push down or cough.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affects 12 – 30 % of multiparous and 2% of nulliparous women.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is extremely common problem. About 11 % of women will have one kind of the operation for prolapse during their life.*</a:t>
            </a: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*</a:t>
            </a:r>
            <a:r>
              <a:rPr lang="en-US" altLang="zh-TW" sz="1600" dirty="0" smtClean="0">
                <a:latin typeface="Arial" pitchFamily="34" charset="0"/>
                <a:cs typeface="Arial" pitchFamily="34" charset="0"/>
              </a:rPr>
              <a:t>Olsen AL, et al. </a:t>
            </a:r>
            <a:r>
              <a:rPr lang="en-US" altLang="zh-TW" sz="1600" dirty="0" err="1" smtClean="0">
                <a:latin typeface="Arial" pitchFamily="34" charset="0"/>
                <a:cs typeface="Arial" pitchFamily="34" charset="0"/>
              </a:rPr>
              <a:t>Obstet</a:t>
            </a:r>
            <a:r>
              <a:rPr lang="en-US" altLang="zh-TW" sz="1600" dirty="0" smtClean="0">
                <a:latin typeface="Arial" pitchFamily="34" charset="0"/>
                <a:cs typeface="Arial" pitchFamily="34" charset="0"/>
              </a:rPr>
              <a:t> Gynecol. 1997; 89(4):501-6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Prevalence</a:t>
            </a:r>
          </a:p>
        </p:txBody>
      </p:sp>
      <p:pic>
        <p:nvPicPr>
          <p:cNvPr id="4" name="內容版面配置區 3" descr="螢幕快照 2014-02-18 下午9.38.49.png"/>
          <p:cNvPicPr>
            <a:picLocks noChangeAspect="1"/>
          </p:cNvPicPr>
          <p:nvPr/>
        </p:nvPicPr>
        <p:blipFill>
          <a:blip r:embed="rId3"/>
          <a:srcRect b="12203"/>
          <a:stretch>
            <a:fillRect/>
          </a:stretch>
        </p:blipFill>
        <p:spPr bwMode="auto">
          <a:xfrm>
            <a:off x="4419600" y="3505200"/>
            <a:ext cx="4459288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0009" y="3751710"/>
            <a:ext cx="356024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disease of multipara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para 1 the risk increase 2 fold while in para 2 the risk increase 4 fold </a:t>
            </a:r>
            <a:endParaRPr lang="ar-JO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09" y="5458743"/>
            <a:ext cx="3352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lifetime risk to have a surgery for Prolapse increase with age </a:t>
            </a:r>
            <a:endParaRPr lang="ar-JO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Any ulceration should be detected.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Bimanual exam to exclude pelvic tumors.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By Sim’s speculum and the patient in the left lateral position, the type of prolapse should be identified.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By combined rectal and vaginal digital exam, we can differentiate between rectocele and enterocele.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  <p:pic>
        <p:nvPicPr>
          <p:cNvPr id="32773" name="Picture 5" descr="نتيجة بحث الصور عن sims spe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0" y="1219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نتيجة بحث الصور عن bivalve specu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9060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25 -0.03606 L 0.78125 -0.03606 " pathEditMode="relative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00554 L -0.77917 0.016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415"/>
            <a:ext cx="4495800" cy="37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45" y="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054" y="411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speculum is placed against the anterior vaginal wall then ask the patient to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push. If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mass protrudes ;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vaginal wall prolapse.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9469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</a:rPr>
              <a:t>The speculum is placed against the posterior vaginal wall then ask the patient to </a:t>
            </a:r>
            <a:r>
              <a:rPr lang="en-US" dirty="0" smtClean="0">
                <a:solidFill>
                  <a:srgbClr val="7030A0"/>
                </a:solidFill>
              </a:rPr>
              <a:t>push. If </a:t>
            </a:r>
            <a:r>
              <a:rPr lang="en-US" dirty="0">
                <a:solidFill>
                  <a:srgbClr val="7030A0"/>
                </a:solidFill>
              </a:rPr>
              <a:t>a mass protrudes ; </a:t>
            </a:r>
            <a:r>
              <a:rPr lang="en-US" b="1" dirty="0">
                <a:solidFill>
                  <a:srgbClr val="7030A0"/>
                </a:solidFill>
              </a:rPr>
              <a:t>Anterior vaginal wall prolapse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Congenital or inclusion vaginal cysts.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Urethral diverticulum.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Large uterine polyp.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Pedunculated fibroid.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Differential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In case of urinary symptoms, GUE, urine culture, cystometry, and cystoscopy may be considered to exclude local causes in the bladder.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In major degree of prolonged uterine prolapse, renal function should be studied to exclude renal failure due to kinking of the ureters.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Imaging study: MRI.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Investigations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958138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choice of treatment depends on: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patient wish.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Age of patient and parity.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Preservation of sexual function.</a:t>
            </a:r>
          </a:p>
          <a:p>
            <a:pPr eaLnBrk="1" hangingPunct="1">
              <a:buClr>
                <a:schemeClr val="folHlink"/>
              </a:buClr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treatment is conservative and/or surgical.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3600" b="1" smtClean="0"/>
          </a:p>
          <a:p>
            <a:pPr eaLnBrk="1" hangingPunct="1"/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d2e937bfe7bd452745975c3b8ef41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724400" y="1828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Hippocratic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Succussion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8916" name="Picture 5" descr="ebers_papyru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914400" y="17526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Kahun gynecological papyrus</a:t>
            </a: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914400" y="304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History of POP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images3GN4CPR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PESSARY+1867draw+(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3048000" y="6096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Pessary 1867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6934200" y="259080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40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686800" cy="65532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Attempt should be made to correct obesity, chronic cough and constipation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(correct the rick factor 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If decubitus ulcer is found, then local estrogen for 7 days should be used.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Pelvic floor muscle exercises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kegel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exercise to strengthen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levator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muscle 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 3" pitchFamily="18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Pessary: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Support Pessary: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Ring Pessary:</a:t>
            </a:r>
          </a:p>
          <a:p>
            <a:pPr eaLnBrk="1" hangingPunct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silicon rubber-based ring pessaries are most popular for conservative therapy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(used in all stages of prolapse + fit with intercourse )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Space- Filling Pessary: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Donut,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Gellhorn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537" indent="0" eaLnBrk="1" hangingPunct="1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(used in advanced stages of prolapse + should removed during intercourse)</a:t>
            </a:r>
          </a:p>
          <a:p>
            <a:pPr marL="109537" indent="0" eaLnBrk="1" hangingPunct="1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18"/>
            <a:ext cx="82296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3.volusion.com/nyp6e.5nqw5/v/vspfiles/photos/RXXS-2T.jpg?14198516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s://encrypted-tbn2.gstatic.com/images?q=tbn:ANd9GcQyp6FFgZyAOgWm1WwgnZBT17Yr24eMWAfQgRcuaS9n85UUE-UP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http://cdn3.volusion.com/nyp6e.5nqw5/v/vspfiles/photos/IR_PESSARY-1.jpg?141985163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www.incoshop.co.uk/ekmps/shops/incostress/images/milex-donut-pessary-492-p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958138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They are inserted in the vagina, but should be changed at regular intervals.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use of ring pessaries my be complicated by vaginal ulceration and infection.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Indications of pessaries: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As a therapeutic test.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Medically unfit for surgery or refused surgery.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During and after pregnancy.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While awaiting for surgery.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557338"/>
            <a:ext cx="86868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I- Vaginal wall prolapse: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 Anterior vaginal wall prolapse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Antrior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compartment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(present with urinary symptom 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urethrocele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Cystocele.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cystourethrocele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Posterior vaginal wall prolapse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Postrior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compartment prolapse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with GI symptoms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Rectocele.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Enterocele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C- Apical vaginal wall prolapse: (Apical compartment prolapse)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Vault prolapse (after hysterectomy).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Cystourethrocele</a:t>
            </a:r>
            <a:r>
              <a:rPr lang="en-US" sz="2600" b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Anterior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colporrhaphy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operation.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Rectocele: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colpo-perinorrhaphy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err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Enterocele</a:t>
            </a:r>
            <a:r>
              <a:rPr lang="en-US" sz="26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colporrhaphy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excision of the peritoneal sac.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Uterine Prolapse:</a:t>
            </a:r>
          </a:p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Vaginal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hysterectomy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(if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pocidentia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elderly patients and those who completed the family or with other uterine or cervical pathology. Adequate vault support of the utero-sacral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ligement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the sacrospinous ligament (SSL fixation) is needed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pt. completed her family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pt. with uterine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cervical pathology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950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err="1">
                <a:solidFill>
                  <a:srgbClr val="7030A0"/>
                </a:solidFill>
                <a:cs typeface="Arial" panose="020B0604020202020204" pitchFamily="34" charset="0"/>
              </a:rPr>
              <a:t>Obliterative</a:t>
            </a:r>
            <a:r>
              <a:rPr lang="en-US" altLang="en-US" dirty="0">
                <a:solidFill>
                  <a:srgbClr val="7030A0"/>
                </a:solidFill>
                <a:cs typeface="Arial" panose="020B0604020202020204" pitchFamily="34" charset="0"/>
              </a:rPr>
              <a:t> surgery (Closure of the vagina</a:t>
            </a:r>
            <a:r>
              <a:rPr lang="en-US" altLang="en-US" dirty="0" smtClean="0">
                <a:solidFill>
                  <a:srgbClr val="7030A0"/>
                </a:solidFill>
                <a:cs typeface="Arial" panose="020B0604020202020204" pitchFamily="34" charset="0"/>
              </a:rPr>
              <a:t>).in sexually inactive pt.</a:t>
            </a:r>
            <a:endParaRPr lang="en-US" altLang="en-US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852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Manchester operation:</a:t>
            </a:r>
            <a:r>
              <a:rPr lang="en-US" sz="2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amputation of the cervix, bringing of the cardinal ligaments and uterosacral ligaments anterior to the lower uterine segment followed by vaginal repair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(at risk of uterine incompetence 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Sacrohysteropexy</a:t>
            </a:r>
            <a:r>
              <a:rPr lang="en-US" sz="2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this is an abdominal operation. It involves attachment of a synthetic mesh from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uterocervical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junction (isthmus) to the anterior longitudinal ligament of the sacrum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Trans-vaginal mesh (TVM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630238" lvl="2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in sexually active woman : Erosions of mesh into the vagina ending with infection and bleeding.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66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(uterine sparing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200" b="0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(in young age who don’t complete her family )</a:t>
            </a:r>
            <a:endParaRPr lang="en-US" sz="22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6" y="1295400"/>
            <a:ext cx="358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81000" y="4572000"/>
            <a:ext cx="4968796" cy="14096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</a:rPr>
              <a:t>Perigee mesh </a:t>
            </a: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Used for anterior vaginal wall prolapse.</a:t>
            </a:r>
          </a:p>
          <a:p>
            <a:pPr eaLnBrk="1" hangingPunct="1">
              <a:lnSpc>
                <a:spcPct val="90000"/>
              </a:lnSpc>
            </a:pPr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ar-JO" dirty="0"/>
          </a:p>
        </p:txBody>
      </p:sp>
      <p:pic>
        <p:nvPicPr>
          <p:cNvPr id="6" name="Picture 5" descr="Pictu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90675"/>
            <a:ext cx="3638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49462" y="4419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Elevate-A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</a:t>
            </a: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Anterior vaginal wall + Apical prolapse.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1248 L 0.47083 -0.012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9 -0.0007 L -0.50729 -0.0007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Vault prolapse</a:t>
            </a: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(the uterus is absent 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Sacrocolpopexy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vaginal vault is attached to the sacrum by synthetic mesh.</a:t>
            </a:r>
          </a:p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Sling operation: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The vaginal vault is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slinged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the anterior abdominal wall by two strips of anterior rectus sheath.</a:t>
            </a:r>
          </a:p>
          <a:p>
            <a:pPr eaLnBrk="1" hangingPunct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200" dirty="0" smtClean="0">
                <a:latin typeface="Arial" pitchFamily="34" charset="0"/>
                <a:cs typeface="Arial" pitchFamily="34" charset="0"/>
              </a:rPr>
              <a:t>Both operations are carried out by abdominal approach.</a:t>
            </a:r>
          </a:p>
          <a:p>
            <a:pPr eaLnBrk="1" hangingPunct="1">
              <a:buFont typeface="Wingdings 3" pitchFamily="18" charset="2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Vaginal procedures: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Sacrospinous ligament fixation (SSLF),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Uteroscaral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ligament suspension,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ileococcygeous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suspension, Vaginal mesh kits,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3352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Thank you</a:t>
            </a:r>
            <a:endParaRPr lang="ar-SA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rgbClr val="7030A0"/>
                </a:solidFill>
              </a:rPr>
              <a:t>Mechanisms that </a:t>
            </a:r>
            <a:r>
              <a:rPr lang="en-US" sz="1900" dirty="0" smtClean="0">
                <a:solidFill>
                  <a:srgbClr val="7030A0"/>
                </a:solidFill>
              </a:rPr>
              <a:t>support the </a:t>
            </a:r>
            <a:r>
              <a:rPr lang="en-US" sz="1900" dirty="0">
                <a:solidFill>
                  <a:srgbClr val="7030A0"/>
                </a:solidFill>
              </a:rPr>
              <a:t>uterus in its place </a:t>
            </a:r>
            <a:r>
              <a:rPr lang="en-US" sz="1900" dirty="0" smtClean="0">
                <a:solidFill>
                  <a:srgbClr val="7030A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1- </a:t>
            </a:r>
            <a:r>
              <a:rPr lang="en-US" sz="1900" dirty="0">
                <a:solidFill>
                  <a:srgbClr val="7030A0"/>
                </a:solidFill>
              </a:rPr>
              <a:t>Uterine Direction </a:t>
            </a:r>
            <a:r>
              <a:rPr lang="en-US" sz="1900" dirty="0" smtClean="0">
                <a:solidFill>
                  <a:srgbClr val="7030A0"/>
                </a:solidFill>
              </a:rPr>
              <a:t>(anteverted anteflexed uterus)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9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2-</a:t>
            </a:r>
            <a:r>
              <a:rPr lang="en-US" sz="1900" dirty="0">
                <a:solidFill>
                  <a:srgbClr val="7030A0"/>
                </a:solidFill>
              </a:rPr>
              <a:t>Delancy’s level of </a:t>
            </a:r>
            <a:r>
              <a:rPr lang="en-US" sz="1900" dirty="0" smtClean="0">
                <a:solidFill>
                  <a:srgbClr val="7030A0"/>
                </a:solidFill>
              </a:rPr>
              <a:t>support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solidFill>
                  <a:srgbClr val="7030A0"/>
                </a:solidFill>
              </a:rPr>
              <a:t>1</a:t>
            </a:r>
            <a:r>
              <a:rPr lang="en-US" sz="1900" baseline="30000" dirty="0">
                <a:solidFill>
                  <a:srgbClr val="7030A0"/>
                </a:solidFill>
              </a:rPr>
              <a:t>st</a:t>
            </a:r>
            <a:r>
              <a:rPr lang="en-US" sz="1900" dirty="0">
                <a:solidFill>
                  <a:srgbClr val="7030A0"/>
                </a:solidFill>
              </a:rPr>
              <a:t> level (Suspension)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rgbClr val="7030A0"/>
                </a:solidFill>
              </a:rPr>
              <a:t>Uterus , Cervix and upper part of the vagina are suspended from above by the Cardinal ligaments (Transverse cervical ligament) and the Uterosacral ligaments (Both together are called parametrium) , the part that continues to the upper part of vagina is called paracolpium.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rgbClr val="7030A0"/>
                </a:solidFill>
              </a:rPr>
              <a:t>-</a:t>
            </a:r>
            <a:r>
              <a:rPr lang="en-US" sz="1900" dirty="0" smtClean="0">
                <a:solidFill>
                  <a:srgbClr val="7030A0"/>
                </a:solidFill>
              </a:rPr>
              <a:t>These </a:t>
            </a:r>
            <a:r>
              <a:rPr lang="en-US" sz="1900" dirty="0">
                <a:solidFill>
                  <a:srgbClr val="7030A0"/>
                </a:solidFill>
              </a:rPr>
              <a:t>ligaments are cut during Hysterectomy </a:t>
            </a:r>
            <a:r>
              <a:rPr lang="en-US" sz="1900" dirty="0" smtClean="0">
                <a:solidFill>
                  <a:srgbClr val="7030A0"/>
                </a:solidFill>
              </a:rPr>
              <a:t>lead to Vaginal </a:t>
            </a:r>
            <a:r>
              <a:rPr lang="en-US" sz="1900" dirty="0">
                <a:solidFill>
                  <a:srgbClr val="7030A0"/>
                </a:solidFill>
              </a:rPr>
              <a:t>vault (cuff) </a:t>
            </a:r>
            <a:r>
              <a:rPr lang="en-US" sz="1900" dirty="0" smtClean="0">
                <a:solidFill>
                  <a:srgbClr val="7030A0"/>
                </a:solidFill>
              </a:rPr>
              <a:t>prolapse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2</a:t>
            </a:r>
            <a:r>
              <a:rPr lang="en-US" sz="1900" baseline="30000" dirty="0" smtClean="0">
                <a:solidFill>
                  <a:srgbClr val="7030A0"/>
                </a:solidFill>
              </a:rPr>
              <a:t>nd</a:t>
            </a:r>
            <a:r>
              <a:rPr lang="en-US" sz="1900" dirty="0" smtClean="0">
                <a:solidFill>
                  <a:srgbClr val="7030A0"/>
                </a:solidFill>
              </a:rPr>
              <a:t> </a:t>
            </a:r>
            <a:r>
              <a:rPr lang="en-US" sz="1900" dirty="0">
                <a:solidFill>
                  <a:srgbClr val="7030A0"/>
                </a:solidFill>
              </a:rPr>
              <a:t>level (Attachment)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rgbClr val="7030A0"/>
                </a:solidFill>
              </a:rPr>
              <a:t>Supports the middle part of the vagina , by </a:t>
            </a:r>
            <a:r>
              <a:rPr lang="en-US" sz="1900" dirty="0" smtClean="0">
                <a:solidFill>
                  <a:srgbClr val="7030A0"/>
                </a:solidFill>
              </a:rPr>
              <a:t>pelvic diaphragm and endopelvic fascia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(these attachment affected during 2</a:t>
            </a:r>
            <a:r>
              <a:rPr lang="en-US" sz="1900" baseline="30000" dirty="0" smtClean="0">
                <a:solidFill>
                  <a:srgbClr val="7030A0"/>
                </a:solidFill>
              </a:rPr>
              <a:t>nd</a:t>
            </a:r>
            <a:r>
              <a:rPr lang="en-US" sz="1900" dirty="0" smtClean="0">
                <a:solidFill>
                  <a:srgbClr val="7030A0"/>
                </a:solidFill>
              </a:rPr>
              <a:t> stage of vaginal delivery )</a:t>
            </a:r>
            <a:endParaRPr lang="en-US" sz="1900" dirty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3</a:t>
            </a:r>
            <a:r>
              <a:rPr lang="en-US" sz="1900" baseline="30000" dirty="0" smtClean="0">
                <a:solidFill>
                  <a:srgbClr val="7030A0"/>
                </a:solidFill>
              </a:rPr>
              <a:t>rd</a:t>
            </a:r>
            <a:r>
              <a:rPr lang="en-US" sz="1900" dirty="0" smtClean="0">
                <a:solidFill>
                  <a:srgbClr val="7030A0"/>
                </a:solidFill>
              </a:rPr>
              <a:t> level (Fusion</a:t>
            </a:r>
            <a:r>
              <a:rPr lang="en-US" sz="1900" dirty="0">
                <a:solidFill>
                  <a:srgbClr val="7030A0"/>
                </a:solidFill>
              </a:rPr>
              <a:t>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Support Distal </a:t>
            </a:r>
            <a:r>
              <a:rPr lang="en-US" sz="1900" dirty="0">
                <a:solidFill>
                  <a:srgbClr val="7030A0"/>
                </a:solidFill>
              </a:rPr>
              <a:t>part of vagina </a:t>
            </a:r>
            <a:r>
              <a:rPr lang="en-US" sz="1900" dirty="0" smtClean="0">
                <a:solidFill>
                  <a:srgbClr val="7030A0"/>
                </a:solidFill>
              </a:rPr>
              <a:t> fused </a:t>
            </a:r>
            <a:r>
              <a:rPr lang="en-US" sz="1900" dirty="0">
                <a:solidFill>
                  <a:srgbClr val="7030A0"/>
                </a:solidFill>
              </a:rPr>
              <a:t>anteriorly with the urethra , posteriorly with the </a:t>
            </a:r>
            <a:r>
              <a:rPr lang="en-US" sz="1900" dirty="0" smtClean="0">
                <a:solidFill>
                  <a:srgbClr val="7030A0"/>
                </a:solidFill>
              </a:rPr>
              <a:t>perineal body and </a:t>
            </a:r>
            <a:r>
              <a:rPr lang="en-US" sz="1900" dirty="0">
                <a:solidFill>
                  <a:srgbClr val="7030A0"/>
                </a:solidFill>
              </a:rPr>
              <a:t>Laterally with the </a:t>
            </a:r>
            <a:r>
              <a:rPr lang="en-US" sz="1900" dirty="0" err="1">
                <a:solidFill>
                  <a:srgbClr val="7030A0"/>
                </a:solidFill>
              </a:rPr>
              <a:t>levator</a:t>
            </a:r>
            <a:r>
              <a:rPr lang="en-US" sz="1900" dirty="0">
                <a:solidFill>
                  <a:srgbClr val="7030A0"/>
                </a:solidFill>
              </a:rPr>
              <a:t> </a:t>
            </a:r>
            <a:r>
              <a:rPr lang="en-US" sz="1900" dirty="0" err="1">
                <a:solidFill>
                  <a:srgbClr val="7030A0"/>
                </a:solidFill>
              </a:rPr>
              <a:t>ani</a:t>
            </a:r>
            <a:r>
              <a:rPr lang="en-US" sz="1900" dirty="0">
                <a:solidFill>
                  <a:srgbClr val="7030A0"/>
                </a:solidFill>
              </a:rPr>
              <a:t> muscle.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7030A0"/>
                </a:solidFill>
              </a:rPr>
              <a:t> -Episiotomy </a:t>
            </a:r>
            <a:r>
              <a:rPr lang="en-US" sz="1900" dirty="0">
                <a:solidFill>
                  <a:srgbClr val="7030A0"/>
                </a:solidFill>
              </a:rPr>
              <a:t>weakens the perineal </a:t>
            </a:r>
            <a:r>
              <a:rPr lang="en-US" sz="1900" dirty="0" smtClean="0">
                <a:solidFill>
                  <a:srgbClr val="7030A0"/>
                </a:solidFill>
              </a:rPr>
              <a:t>body</a:t>
            </a:r>
            <a:endParaRPr lang="en-US" sz="1900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6141843" cy="48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نتيجة بحث الصور عن delancey levels of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4571"/>
            <a:ext cx="6781800" cy="54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3.48128E-6 L 0.86667 3.481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ys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81000"/>
            <a:ext cx="4953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038600" y="175260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72200" y="838200"/>
            <a:ext cx="2057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Bulging of the anterior vaginal wall into the vagina </a:t>
            </a:r>
            <a:endParaRPr lang="ar-JO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4623" y="4800600"/>
            <a:ext cx="1981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Bulging of the anterior vaginal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outside the vagina</a:t>
            </a:r>
            <a:endParaRPr lang="ar-J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5562600"/>
            <a:ext cx="35814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c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502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Rectoc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867400"/>
            <a:ext cx="373531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vaginal wall prolapse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(mostly involve the rectum )</a:t>
            </a:r>
            <a:endParaRPr lang="ar-JO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