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sldIdLst>
    <p:sldId id="256" r:id="rId2"/>
    <p:sldId id="272" r:id="rId3"/>
    <p:sldId id="257" r:id="rId4"/>
    <p:sldId id="258" r:id="rId5"/>
    <p:sldId id="259" r:id="rId6"/>
    <p:sldId id="260" r:id="rId7"/>
    <p:sldId id="261" r:id="rId8"/>
    <p:sldId id="263" r:id="rId9"/>
    <p:sldId id="264" r:id="rId10"/>
    <p:sldId id="262" r:id="rId11"/>
    <p:sldId id="265" r:id="rId12"/>
    <p:sldId id="266" r:id="rId13"/>
    <p:sldId id="267" r:id="rId14"/>
    <p:sldId id="268" r:id="rId15"/>
    <p:sldId id="269" r:id="rId16"/>
    <p:sldId id="270" r:id="rId17"/>
    <p:sldId id="271"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8" autoAdjust="0"/>
    <p:restoredTop sz="94660"/>
  </p:normalViewPr>
  <p:slideViewPr>
    <p:cSldViewPr snapToGrid="0">
      <p:cViewPr varScale="1">
        <p:scale>
          <a:sx n="70" d="100"/>
          <a:sy n="70" d="100"/>
        </p:scale>
        <p:origin x="64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77396C3-2567-4735-8327-826EB41E96DC}" type="datetimeFigureOut">
              <a:rPr lang="en-US" smtClean="0"/>
              <a:t>12/3/2023</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A66585C9-68C9-4716-8DC2-95C1557A0FF9}" type="slidenum">
              <a:rPr lang="en-US" smtClean="0"/>
              <a:t>‹#›</a:t>
            </a:fld>
            <a:endParaRPr lang="en-US"/>
          </a:p>
        </p:txBody>
      </p:sp>
    </p:spTree>
    <p:extLst>
      <p:ext uri="{BB962C8B-B14F-4D97-AF65-F5344CB8AC3E}">
        <p14:creationId xmlns:p14="http://schemas.microsoft.com/office/powerpoint/2010/main" val="3375871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77396C3-2567-4735-8327-826EB41E96DC}"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6585C9-68C9-4716-8DC2-95C1557A0FF9}" type="slidenum">
              <a:rPr lang="en-US" smtClean="0"/>
              <a:t>‹#›</a:t>
            </a:fld>
            <a:endParaRPr lang="en-US"/>
          </a:p>
        </p:txBody>
      </p:sp>
    </p:spTree>
    <p:extLst>
      <p:ext uri="{BB962C8B-B14F-4D97-AF65-F5344CB8AC3E}">
        <p14:creationId xmlns:p14="http://schemas.microsoft.com/office/powerpoint/2010/main" val="410407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77396C3-2567-4735-8327-826EB41E96DC}"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585C9-68C9-4716-8DC2-95C1557A0FF9}" type="slidenum">
              <a:rPr lang="en-US" smtClean="0"/>
              <a:t>‹#›</a:t>
            </a:fld>
            <a:endParaRPr lang="en-US"/>
          </a:p>
        </p:txBody>
      </p:sp>
    </p:spTree>
    <p:extLst>
      <p:ext uri="{BB962C8B-B14F-4D97-AF65-F5344CB8AC3E}">
        <p14:creationId xmlns:p14="http://schemas.microsoft.com/office/powerpoint/2010/main" val="1284826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77396C3-2567-4735-8327-826EB41E96DC}"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585C9-68C9-4716-8DC2-95C1557A0FF9}" type="slidenum">
              <a:rPr lang="en-US" smtClean="0"/>
              <a:t>‹#›</a:t>
            </a:fld>
            <a:endParaRPr lang="en-US"/>
          </a:p>
        </p:txBody>
      </p:sp>
    </p:spTree>
    <p:extLst>
      <p:ext uri="{BB962C8B-B14F-4D97-AF65-F5344CB8AC3E}">
        <p14:creationId xmlns:p14="http://schemas.microsoft.com/office/powerpoint/2010/main" val="2164594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77396C3-2567-4735-8327-826EB41E96DC}"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585C9-68C9-4716-8DC2-95C1557A0FF9}" type="slidenum">
              <a:rPr lang="en-US" smtClean="0"/>
              <a:t>‹#›</a:t>
            </a:fld>
            <a:endParaRPr lang="en-US"/>
          </a:p>
        </p:txBody>
      </p:sp>
    </p:spTree>
    <p:extLst>
      <p:ext uri="{BB962C8B-B14F-4D97-AF65-F5344CB8AC3E}">
        <p14:creationId xmlns:p14="http://schemas.microsoft.com/office/powerpoint/2010/main" val="3648058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77396C3-2567-4735-8327-826EB41E96DC}"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585C9-68C9-4716-8DC2-95C1557A0FF9}" type="slidenum">
              <a:rPr lang="en-US" smtClean="0"/>
              <a:t>‹#›</a:t>
            </a:fld>
            <a:endParaRPr lang="en-US"/>
          </a:p>
        </p:txBody>
      </p:sp>
    </p:spTree>
    <p:extLst>
      <p:ext uri="{BB962C8B-B14F-4D97-AF65-F5344CB8AC3E}">
        <p14:creationId xmlns:p14="http://schemas.microsoft.com/office/powerpoint/2010/main" val="2395434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77396C3-2567-4735-8327-826EB41E96DC}"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585C9-68C9-4716-8DC2-95C1557A0FF9}" type="slidenum">
              <a:rPr lang="en-US" smtClean="0"/>
              <a:t>‹#›</a:t>
            </a:fld>
            <a:endParaRPr lang="en-US"/>
          </a:p>
        </p:txBody>
      </p:sp>
    </p:spTree>
    <p:extLst>
      <p:ext uri="{BB962C8B-B14F-4D97-AF65-F5344CB8AC3E}">
        <p14:creationId xmlns:p14="http://schemas.microsoft.com/office/powerpoint/2010/main" val="2090248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7396C3-2567-4735-8327-826EB41E96DC}"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585C9-68C9-4716-8DC2-95C1557A0FF9}" type="slidenum">
              <a:rPr lang="en-US" smtClean="0"/>
              <a:t>‹#›</a:t>
            </a:fld>
            <a:endParaRPr lang="en-US"/>
          </a:p>
        </p:txBody>
      </p:sp>
    </p:spTree>
    <p:extLst>
      <p:ext uri="{BB962C8B-B14F-4D97-AF65-F5344CB8AC3E}">
        <p14:creationId xmlns:p14="http://schemas.microsoft.com/office/powerpoint/2010/main" val="2039535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7396C3-2567-4735-8327-826EB41E96DC}"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585C9-68C9-4716-8DC2-95C1557A0FF9}" type="slidenum">
              <a:rPr lang="en-US" smtClean="0"/>
              <a:t>‹#›</a:t>
            </a:fld>
            <a:endParaRPr lang="en-US"/>
          </a:p>
        </p:txBody>
      </p:sp>
    </p:spTree>
    <p:extLst>
      <p:ext uri="{BB962C8B-B14F-4D97-AF65-F5344CB8AC3E}">
        <p14:creationId xmlns:p14="http://schemas.microsoft.com/office/powerpoint/2010/main" val="482981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7396C3-2567-4735-8327-826EB41E96DC}"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A66585C9-68C9-4716-8DC2-95C1557A0FF9}" type="slidenum">
              <a:rPr lang="en-US" smtClean="0"/>
              <a:t>‹#›</a:t>
            </a:fld>
            <a:endParaRPr lang="en-US"/>
          </a:p>
        </p:txBody>
      </p:sp>
    </p:spTree>
    <p:extLst>
      <p:ext uri="{BB962C8B-B14F-4D97-AF65-F5344CB8AC3E}">
        <p14:creationId xmlns:p14="http://schemas.microsoft.com/office/powerpoint/2010/main" val="1186638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77396C3-2567-4735-8327-826EB41E96DC}"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585C9-68C9-4716-8DC2-95C1557A0FF9}" type="slidenum">
              <a:rPr lang="en-US" smtClean="0"/>
              <a:t>‹#›</a:t>
            </a:fld>
            <a:endParaRPr lang="en-US"/>
          </a:p>
        </p:txBody>
      </p:sp>
    </p:spTree>
    <p:extLst>
      <p:ext uri="{BB962C8B-B14F-4D97-AF65-F5344CB8AC3E}">
        <p14:creationId xmlns:p14="http://schemas.microsoft.com/office/powerpoint/2010/main" val="3389908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77396C3-2567-4735-8327-826EB41E96DC}"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6585C9-68C9-4716-8DC2-95C1557A0FF9}" type="slidenum">
              <a:rPr lang="en-US" smtClean="0"/>
              <a:t>‹#›</a:t>
            </a:fld>
            <a:endParaRPr lang="en-US"/>
          </a:p>
        </p:txBody>
      </p:sp>
    </p:spTree>
    <p:extLst>
      <p:ext uri="{BB962C8B-B14F-4D97-AF65-F5344CB8AC3E}">
        <p14:creationId xmlns:p14="http://schemas.microsoft.com/office/powerpoint/2010/main" val="1031314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7396C3-2567-4735-8327-826EB41E96DC}" type="datetimeFigureOut">
              <a:rPr lang="en-US" smtClean="0"/>
              <a:t>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6585C9-68C9-4716-8DC2-95C1557A0FF9}" type="slidenum">
              <a:rPr lang="en-US" smtClean="0"/>
              <a:t>‹#›</a:t>
            </a:fld>
            <a:endParaRPr lang="en-US"/>
          </a:p>
        </p:txBody>
      </p:sp>
    </p:spTree>
    <p:extLst>
      <p:ext uri="{BB962C8B-B14F-4D97-AF65-F5344CB8AC3E}">
        <p14:creationId xmlns:p14="http://schemas.microsoft.com/office/powerpoint/2010/main" val="294296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77396C3-2567-4735-8327-826EB41E96DC}" type="datetimeFigureOut">
              <a:rPr lang="en-US" smtClean="0"/>
              <a:t>12/3/2023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6585C9-68C9-4716-8DC2-95C1557A0FF9}" type="slidenum">
              <a:rPr lang="en-US" smtClean="0"/>
              <a:t>‹#›</a:t>
            </a:fld>
            <a:endParaRPr lang="en-US"/>
          </a:p>
        </p:txBody>
      </p:sp>
    </p:spTree>
    <p:extLst>
      <p:ext uri="{BB962C8B-B14F-4D97-AF65-F5344CB8AC3E}">
        <p14:creationId xmlns:p14="http://schemas.microsoft.com/office/powerpoint/2010/main" val="906406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7396C3-2567-4735-8327-826EB41E96DC}" type="datetimeFigureOut">
              <a:rPr lang="en-US" smtClean="0"/>
              <a:t>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6585C9-68C9-4716-8DC2-95C1557A0FF9}" type="slidenum">
              <a:rPr lang="en-US" smtClean="0"/>
              <a:t>‹#›</a:t>
            </a:fld>
            <a:endParaRPr lang="en-US"/>
          </a:p>
        </p:txBody>
      </p:sp>
    </p:spTree>
    <p:extLst>
      <p:ext uri="{BB962C8B-B14F-4D97-AF65-F5344CB8AC3E}">
        <p14:creationId xmlns:p14="http://schemas.microsoft.com/office/powerpoint/2010/main" val="1950773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77396C3-2567-4735-8327-826EB41E96DC}"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6585C9-68C9-4716-8DC2-95C1557A0FF9}" type="slidenum">
              <a:rPr lang="en-US" smtClean="0"/>
              <a:t>‹#›</a:t>
            </a:fld>
            <a:endParaRPr lang="en-US"/>
          </a:p>
        </p:txBody>
      </p:sp>
    </p:spTree>
    <p:extLst>
      <p:ext uri="{BB962C8B-B14F-4D97-AF65-F5344CB8AC3E}">
        <p14:creationId xmlns:p14="http://schemas.microsoft.com/office/powerpoint/2010/main" val="1821773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77396C3-2567-4735-8327-826EB41E96DC}"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6585C9-68C9-4716-8DC2-95C1557A0FF9}" type="slidenum">
              <a:rPr lang="en-US" smtClean="0"/>
              <a:t>‹#›</a:t>
            </a:fld>
            <a:endParaRPr lang="en-US"/>
          </a:p>
        </p:txBody>
      </p:sp>
    </p:spTree>
    <p:extLst>
      <p:ext uri="{BB962C8B-B14F-4D97-AF65-F5344CB8AC3E}">
        <p14:creationId xmlns:p14="http://schemas.microsoft.com/office/powerpoint/2010/main" val="1866958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77396C3-2567-4735-8327-826EB41E96DC}" type="datetimeFigureOut">
              <a:rPr lang="en-US" smtClean="0"/>
              <a:t>12/3/2023</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66585C9-68C9-4716-8DC2-95C1557A0FF9}" type="slidenum">
              <a:rPr lang="en-US" smtClean="0"/>
              <a:t>‹#›</a:t>
            </a:fld>
            <a:endParaRPr lang="en-US"/>
          </a:p>
        </p:txBody>
      </p:sp>
    </p:spTree>
    <p:extLst>
      <p:ext uri="{BB962C8B-B14F-4D97-AF65-F5344CB8AC3E}">
        <p14:creationId xmlns:p14="http://schemas.microsoft.com/office/powerpoint/2010/main" val="308511470"/>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10.e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Kawasaki </a:t>
            </a:r>
            <a:r>
              <a:rPr lang="en-US" dirty="0" smtClean="0"/>
              <a:t>Disease</a:t>
            </a:r>
            <a:r>
              <a:rPr lang="ar-JO" dirty="0" smtClean="0"/>
              <a:t> </a:t>
            </a:r>
            <a:r>
              <a:rPr lang="en-US" dirty="0" smtClean="0"/>
              <a:t>and HSP </a:t>
            </a:r>
            <a:endParaRPr lang="en-US" dirty="0"/>
          </a:p>
        </p:txBody>
      </p:sp>
      <p:sp>
        <p:nvSpPr>
          <p:cNvPr id="3" name="Subtitle 2"/>
          <p:cNvSpPr>
            <a:spLocks noGrp="1"/>
          </p:cNvSpPr>
          <p:nvPr>
            <p:ph type="subTitle" idx="1"/>
          </p:nvPr>
        </p:nvSpPr>
        <p:spPr>
          <a:xfrm>
            <a:off x="4515378" y="4173687"/>
            <a:ext cx="6987645" cy="1388534"/>
          </a:xfrm>
        </p:spPr>
        <p:txBody>
          <a:bodyPr>
            <a:normAutofit fontScale="85000" lnSpcReduction="20000"/>
          </a:bodyPr>
          <a:lstStyle/>
          <a:p>
            <a:r>
              <a:rPr lang="en-US" dirty="0" smtClean="0"/>
              <a:t>Sara Al Saraireh</a:t>
            </a:r>
          </a:p>
          <a:p>
            <a:r>
              <a:rPr lang="en-US" dirty="0" err="1" smtClean="0"/>
              <a:t>Heba</a:t>
            </a:r>
            <a:r>
              <a:rPr lang="en-US" dirty="0" smtClean="0"/>
              <a:t> </a:t>
            </a:r>
            <a:r>
              <a:rPr lang="en-US" dirty="0"/>
              <a:t>Al Saraireh</a:t>
            </a:r>
          </a:p>
          <a:p>
            <a:r>
              <a:rPr lang="en-US" dirty="0" err="1" smtClean="0"/>
              <a:t>Dema</a:t>
            </a:r>
            <a:r>
              <a:rPr lang="en-US" dirty="0" smtClean="0"/>
              <a:t> </a:t>
            </a:r>
            <a:r>
              <a:rPr lang="en-US" dirty="0"/>
              <a:t>Al Saraireh</a:t>
            </a:r>
          </a:p>
          <a:p>
            <a:r>
              <a:rPr lang="en-US" dirty="0" err="1" smtClean="0"/>
              <a:t>Anood</a:t>
            </a:r>
            <a:r>
              <a:rPr lang="en-US" dirty="0" smtClean="0"/>
              <a:t> Al </a:t>
            </a:r>
            <a:r>
              <a:rPr lang="en-US" dirty="0" err="1" smtClean="0"/>
              <a:t>maaitah</a:t>
            </a:r>
            <a:r>
              <a:rPr lang="en-US" dirty="0" smtClean="0"/>
              <a:t> </a:t>
            </a:r>
            <a:endParaRPr lang="en-US" dirty="0"/>
          </a:p>
        </p:txBody>
      </p:sp>
    </p:spTree>
    <p:extLst>
      <p:ext uri="{BB962C8B-B14F-4D97-AF65-F5344CB8AC3E}">
        <p14:creationId xmlns:p14="http://schemas.microsoft.com/office/powerpoint/2010/main" val="2285566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169607"/>
            <a:ext cx="10018713" cy="1752599"/>
          </a:xfrm>
        </p:spPr>
        <p:txBody>
          <a:bodyPr/>
          <a:lstStyle/>
          <a:p>
            <a:pPr algn="l"/>
            <a:r>
              <a:rPr lang="en-US" dirty="0"/>
              <a:t>Laboratory Findings in Acute Kawasaki Disease: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8316260"/>
              </p:ext>
            </p:extLst>
          </p:nvPr>
        </p:nvGraphicFramePr>
        <p:xfrm>
          <a:off x="1484310" y="1582993"/>
          <a:ext cx="10018712" cy="4435669"/>
        </p:xfrm>
        <a:graphic>
          <a:graphicData uri="http://schemas.openxmlformats.org/drawingml/2006/table">
            <a:tbl>
              <a:tblPr firstRow="1" bandRow="1">
                <a:tableStyleId>{69CF1AB2-1976-4502-BF36-3FF5EA218861}</a:tableStyleId>
              </a:tblPr>
              <a:tblGrid>
                <a:gridCol w="2504678">
                  <a:extLst>
                    <a:ext uri="{9D8B030D-6E8A-4147-A177-3AD203B41FA5}">
                      <a16:colId xmlns:a16="http://schemas.microsoft.com/office/drawing/2014/main" val="3344834881"/>
                    </a:ext>
                  </a:extLst>
                </a:gridCol>
                <a:gridCol w="2671119">
                  <a:extLst>
                    <a:ext uri="{9D8B030D-6E8A-4147-A177-3AD203B41FA5}">
                      <a16:colId xmlns:a16="http://schemas.microsoft.com/office/drawing/2014/main" val="944171553"/>
                    </a:ext>
                  </a:extLst>
                </a:gridCol>
                <a:gridCol w="2338237">
                  <a:extLst>
                    <a:ext uri="{9D8B030D-6E8A-4147-A177-3AD203B41FA5}">
                      <a16:colId xmlns:a16="http://schemas.microsoft.com/office/drawing/2014/main" val="4110498684"/>
                    </a:ext>
                  </a:extLst>
                </a:gridCol>
                <a:gridCol w="2504678">
                  <a:extLst>
                    <a:ext uri="{9D8B030D-6E8A-4147-A177-3AD203B41FA5}">
                      <a16:colId xmlns:a16="http://schemas.microsoft.com/office/drawing/2014/main" val="3392750569"/>
                    </a:ext>
                  </a:extLst>
                </a:gridCol>
              </a:tblGrid>
              <a:tr h="1341432">
                <a:tc>
                  <a:txBody>
                    <a:bodyPr/>
                    <a:lstStyle/>
                    <a:p>
                      <a:r>
                        <a:rPr lang="en-US" sz="2300" b="1" dirty="0" smtClean="0">
                          <a:solidFill>
                            <a:srgbClr val="00B050"/>
                          </a:solidFill>
                        </a:rPr>
                        <a:t>Leukocytosis</a:t>
                      </a:r>
                      <a:r>
                        <a:rPr lang="en-US" sz="2300" b="1" dirty="0" smtClean="0"/>
                        <a:t> with </a:t>
                      </a:r>
                      <a:r>
                        <a:rPr lang="en-US" sz="2300" b="1" dirty="0" smtClean="0">
                          <a:solidFill>
                            <a:srgbClr val="00B050"/>
                          </a:solidFill>
                        </a:rPr>
                        <a:t>neutrophilia</a:t>
                      </a:r>
                      <a:r>
                        <a:rPr lang="en-US" sz="2300" b="1" dirty="0" smtClean="0"/>
                        <a:t> and immature forms.</a:t>
                      </a:r>
                      <a:endParaRPr lang="en-US" sz="2300" b="1" dirty="0"/>
                    </a:p>
                  </a:txBody>
                  <a:tcPr/>
                </a:tc>
                <a:tc>
                  <a:txBody>
                    <a:bodyPr/>
                    <a:lstStyle/>
                    <a:p>
                      <a:r>
                        <a:rPr lang="en-US" sz="2300" b="1" dirty="0" smtClean="0">
                          <a:solidFill>
                            <a:srgbClr val="FF0000"/>
                          </a:solidFill>
                        </a:rPr>
                        <a:t>Anemia</a:t>
                      </a:r>
                      <a:endParaRPr lang="en-US" sz="2300" b="1" dirty="0">
                        <a:solidFill>
                          <a:srgbClr val="FF0000"/>
                        </a:solidFill>
                      </a:endParaRPr>
                    </a:p>
                  </a:txBody>
                  <a:tcPr/>
                </a:tc>
                <a:tc>
                  <a:txBody>
                    <a:bodyPr/>
                    <a:lstStyle/>
                    <a:p>
                      <a:r>
                        <a:rPr lang="en-US" sz="2300" b="1" dirty="0" smtClean="0">
                          <a:solidFill>
                            <a:srgbClr val="FF0000"/>
                          </a:solidFill>
                        </a:rPr>
                        <a:t>Abnormal</a:t>
                      </a:r>
                      <a:r>
                        <a:rPr lang="en-US" sz="2300" b="1" dirty="0" smtClean="0"/>
                        <a:t> plasma lipids. </a:t>
                      </a:r>
                      <a:endParaRPr lang="en-US" sz="2300" b="1" dirty="0"/>
                    </a:p>
                  </a:txBody>
                  <a:tcPr/>
                </a:tc>
                <a:tc>
                  <a:txBody>
                    <a:bodyPr/>
                    <a:lstStyle/>
                    <a:p>
                      <a:r>
                        <a:rPr lang="en-US" sz="2300" b="1" dirty="0" smtClean="0">
                          <a:solidFill>
                            <a:srgbClr val="00B050"/>
                          </a:solidFill>
                        </a:rPr>
                        <a:t>Elevated</a:t>
                      </a:r>
                      <a:r>
                        <a:rPr lang="en-US" sz="2300" b="1" dirty="0" smtClean="0"/>
                        <a:t> serum transaminases. </a:t>
                      </a:r>
                      <a:endParaRPr lang="en-US" sz="2300" b="1" dirty="0"/>
                    </a:p>
                  </a:txBody>
                  <a:tcPr/>
                </a:tc>
                <a:extLst>
                  <a:ext uri="{0D108BD9-81ED-4DB2-BD59-A6C34878D82A}">
                    <a16:rowId xmlns:a16="http://schemas.microsoft.com/office/drawing/2014/main" val="1852601088"/>
                  </a:ext>
                </a:extLst>
              </a:tr>
              <a:tr h="1752805">
                <a:tc>
                  <a:txBody>
                    <a:bodyPr/>
                    <a:lstStyle/>
                    <a:p>
                      <a:r>
                        <a:rPr lang="en-US" sz="2300" b="1" dirty="0" smtClean="0">
                          <a:solidFill>
                            <a:srgbClr val="00B050"/>
                          </a:solidFill>
                        </a:rPr>
                        <a:t>Elevated</a:t>
                      </a:r>
                      <a:r>
                        <a:rPr lang="en-US" sz="2300" b="1" dirty="0" smtClean="0"/>
                        <a:t> erythrocyte sedimentation rate.</a:t>
                      </a:r>
                      <a:endParaRPr lang="en-US" sz="2300" b="1" dirty="0"/>
                    </a:p>
                  </a:txBody>
                  <a:tcPr/>
                </a:tc>
                <a:tc>
                  <a:txBody>
                    <a:bodyPr/>
                    <a:lstStyle/>
                    <a:p>
                      <a:r>
                        <a:rPr lang="en-US" sz="2300" b="1" dirty="0" smtClean="0">
                          <a:solidFill>
                            <a:srgbClr val="FF0000"/>
                          </a:solidFill>
                        </a:rPr>
                        <a:t>Hypoalbuminemia</a:t>
                      </a:r>
                      <a:endParaRPr lang="en-US" sz="2300" b="1" dirty="0">
                        <a:solidFill>
                          <a:srgbClr val="FF0000"/>
                        </a:solidFill>
                      </a:endParaRPr>
                    </a:p>
                  </a:txBody>
                  <a:tcPr/>
                </a:tc>
                <a:tc>
                  <a:txBody>
                    <a:bodyPr/>
                    <a:lstStyle/>
                    <a:p>
                      <a:r>
                        <a:rPr lang="nl-NL" sz="2300" b="1" dirty="0" smtClean="0"/>
                        <a:t>Sterile </a:t>
                      </a:r>
                      <a:r>
                        <a:rPr lang="nl-NL" sz="2300" b="1" dirty="0" smtClean="0">
                          <a:solidFill>
                            <a:srgbClr val="00B050"/>
                          </a:solidFill>
                        </a:rPr>
                        <a:t>pyuria</a:t>
                      </a:r>
                      <a:r>
                        <a:rPr lang="nl-NL" sz="2300" b="1" dirty="0" smtClean="0"/>
                        <a:t>. </a:t>
                      </a:r>
                    </a:p>
                    <a:p>
                      <a:endParaRPr lang="nl-NL" sz="2300" b="1" dirty="0" smtClean="0"/>
                    </a:p>
                    <a:p>
                      <a:r>
                        <a:rPr lang="nl-NL" sz="2300" b="1" dirty="0" smtClean="0">
                          <a:solidFill>
                            <a:srgbClr val="00B050"/>
                          </a:solidFill>
                        </a:rPr>
                        <a:t>Leukocytosis</a:t>
                      </a:r>
                      <a:r>
                        <a:rPr lang="nl-NL" sz="2300" b="1" dirty="0" smtClean="0"/>
                        <a:t> in synovial fluid </a:t>
                      </a:r>
                      <a:endParaRPr lang="en-US" sz="2300" b="1" dirty="0"/>
                    </a:p>
                  </a:txBody>
                  <a:tcPr/>
                </a:tc>
                <a:tc>
                  <a:txBody>
                    <a:bodyPr/>
                    <a:lstStyle/>
                    <a:p>
                      <a:r>
                        <a:rPr lang="en-US" sz="2300" b="1" dirty="0" smtClean="0">
                          <a:solidFill>
                            <a:srgbClr val="00B050"/>
                          </a:solidFill>
                        </a:rPr>
                        <a:t>Elevated</a:t>
                      </a:r>
                      <a:r>
                        <a:rPr lang="en-US" sz="2300" b="1" dirty="0" smtClean="0"/>
                        <a:t> serum </a:t>
                      </a:r>
                      <a:r>
                        <a:rPr lang="el-GR" sz="2300" b="1" dirty="0" smtClean="0"/>
                        <a:t>γ</a:t>
                      </a:r>
                      <a:r>
                        <a:rPr lang="en-US" sz="2300" b="1" dirty="0" err="1" smtClean="0"/>
                        <a:t>glutamyl</a:t>
                      </a:r>
                      <a:r>
                        <a:rPr lang="en-US" sz="2300" b="1" dirty="0" smtClean="0"/>
                        <a:t> </a:t>
                      </a:r>
                      <a:r>
                        <a:rPr lang="en-US" sz="2300" b="1" dirty="0" err="1" smtClean="0"/>
                        <a:t>transpeptidase</a:t>
                      </a:r>
                      <a:r>
                        <a:rPr lang="en-US" sz="2300" b="1" dirty="0" smtClean="0"/>
                        <a:t> (GGT).</a:t>
                      </a:r>
                      <a:endParaRPr lang="en-US" sz="2300" b="1" dirty="0"/>
                    </a:p>
                  </a:txBody>
                  <a:tcPr/>
                </a:tc>
                <a:extLst>
                  <a:ext uri="{0D108BD9-81ED-4DB2-BD59-A6C34878D82A}">
                    <a16:rowId xmlns:a16="http://schemas.microsoft.com/office/drawing/2014/main" val="2555511166"/>
                  </a:ext>
                </a:extLst>
              </a:tr>
              <a:tr h="1341432">
                <a:tc>
                  <a:txBody>
                    <a:bodyPr/>
                    <a:lstStyle/>
                    <a:p>
                      <a:r>
                        <a:rPr lang="en-US" sz="2300" b="1" dirty="0" smtClean="0">
                          <a:solidFill>
                            <a:srgbClr val="00B050"/>
                          </a:solidFill>
                        </a:rPr>
                        <a:t>Elevated</a:t>
                      </a:r>
                      <a:r>
                        <a:rPr lang="en-US" sz="2300" b="1" dirty="0" smtClean="0"/>
                        <a:t> C-reactive protein. </a:t>
                      </a:r>
                      <a:endParaRPr lang="en-US" sz="2300" b="1" dirty="0"/>
                    </a:p>
                  </a:txBody>
                  <a:tcPr/>
                </a:tc>
                <a:tc>
                  <a:txBody>
                    <a:bodyPr/>
                    <a:lstStyle/>
                    <a:p>
                      <a:r>
                        <a:rPr lang="en-US" sz="2300" b="1" dirty="0" smtClean="0">
                          <a:solidFill>
                            <a:srgbClr val="FF0000"/>
                          </a:solidFill>
                        </a:rPr>
                        <a:t>Hyponatremia</a:t>
                      </a:r>
                      <a:endParaRPr lang="en-US" sz="2300" b="1" dirty="0">
                        <a:solidFill>
                          <a:srgbClr val="FF0000"/>
                        </a:solidFill>
                      </a:endParaRPr>
                    </a:p>
                  </a:txBody>
                  <a:tcPr/>
                </a:tc>
                <a:tc>
                  <a:txBody>
                    <a:bodyPr/>
                    <a:lstStyle/>
                    <a:p>
                      <a:r>
                        <a:rPr lang="en-US" sz="2300" b="1" dirty="0" smtClean="0">
                          <a:solidFill>
                            <a:srgbClr val="00B050"/>
                          </a:solidFill>
                        </a:rPr>
                        <a:t>Thrombocytosis</a:t>
                      </a:r>
                      <a:r>
                        <a:rPr lang="en-US" sz="2300" b="1" dirty="0" smtClean="0"/>
                        <a:t> after </a:t>
                      </a:r>
                      <a:r>
                        <a:rPr lang="en-US" sz="2300" b="1" dirty="0" err="1" smtClean="0"/>
                        <a:t>wk</a:t>
                      </a:r>
                      <a:r>
                        <a:rPr lang="en-US" sz="2300" b="1" dirty="0" smtClean="0"/>
                        <a:t> 1.</a:t>
                      </a:r>
                      <a:endParaRPr lang="en-US" sz="2300" b="1" dirty="0"/>
                    </a:p>
                  </a:txBody>
                  <a:tcPr/>
                </a:tc>
                <a:tc>
                  <a:txBody>
                    <a:bodyPr/>
                    <a:lstStyle/>
                    <a:p>
                      <a:r>
                        <a:rPr lang="en-US" sz="2300" b="1" dirty="0" err="1" smtClean="0">
                          <a:solidFill>
                            <a:srgbClr val="00B050"/>
                          </a:solidFill>
                        </a:rPr>
                        <a:t>Pleocytosis</a:t>
                      </a:r>
                      <a:r>
                        <a:rPr lang="en-US" sz="2300" b="1" dirty="0" smtClean="0"/>
                        <a:t> of cerebrospinal fluid.</a:t>
                      </a:r>
                      <a:endParaRPr lang="en-US" sz="2300" b="1" dirty="0"/>
                    </a:p>
                  </a:txBody>
                  <a:tcPr/>
                </a:tc>
                <a:extLst>
                  <a:ext uri="{0D108BD9-81ED-4DB2-BD59-A6C34878D82A}">
                    <a16:rowId xmlns:a16="http://schemas.microsoft.com/office/drawing/2014/main" val="2966890235"/>
                  </a:ext>
                </a:extLst>
              </a:tr>
            </a:tbl>
          </a:graphicData>
        </a:graphic>
      </p:graphicFrame>
    </p:spTree>
    <p:extLst>
      <p:ext uri="{BB962C8B-B14F-4D97-AF65-F5344CB8AC3E}">
        <p14:creationId xmlns:p14="http://schemas.microsoft.com/office/powerpoint/2010/main" val="2391093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785" y="-365077"/>
            <a:ext cx="10018713" cy="1752599"/>
          </a:xfrm>
        </p:spPr>
        <p:txBody>
          <a:bodyPr/>
          <a:lstStyle/>
          <a:p>
            <a:r>
              <a:rPr lang="en-US" dirty="0"/>
              <a:t>Laboratory and Radiology Findings:</a:t>
            </a:r>
          </a:p>
        </p:txBody>
      </p:sp>
      <p:sp>
        <p:nvSpPr>
          <p:cNvPr id="3" name="Content Placeholder 2"/>
          <p:cNvSpPr>
            <a:spLocks noGrp="1"/>
          </p:cNvSpPr>
          <p:nvPr>
            <p:ph idx="1"/>
          </p:nvPr>
        </p:nvSpPr>
        <p:spPr>
          <a:xfrm>
            <a:off x="1375128" y="1387522"/>
            <a:ext cx="10018713" cy="5022376"/>
          </a:xfrm>
        </p:spPr>
        <p:txBody>
          <a:bodyPr>
            <a:normAutofit fontScale="92500"/>
          </a:bodyPr>
          <a:lstStyle/>
          <a:p>
            <a:r>
              <a:rPr lang="en-US" b="1" dirty="0"/>
              <a:t>There is </a:t>
            </a:r>
            <a:r>
              <a:rPr lang="en-US" b="1" dirty="0">
                <a:solidFill>
                  <a:srgbClr val="FF0000"/>
                </a:solidFill>
              </a:rPr>
              <a:t>no diagnostic test </a:t>
            </a:r>
            <a:r>
              <a:rPr lang="en-US" b="1" dirty="0"/>
              <a:t>for KD, but patients usually have characteristic laboratory findings. </a:t>
            </a:r>
          </a:p>
          <a:p>
            <a:r>
              <a:rPr lang="en-US" b="1" dirty="0" smtClean="0"/>
              <a:t>The </a:t>
            </a:r>
            <a:r>
              <a:rPr lang="en-US" b="1" dirty="0">
                <a:solidFill>
                  <a:srgbClr val="00B050"/>
                </a:solidFill>
              </a:rPr>
              <a:t>leukocyte</a:t>
            </a:r>
            <a:r>
              <a:rPr lang="en-US" b="1" dirty="0"/>
              <a:t> count is often </a:t>
            </a:r>
            <a:r>
              <a:rPr lang="en-US" b="1" dirty="0">
                <a:solidFill>
                  <a:srgbClr val="00B050"/>
                </a:solidFill>
              </a:rPr>
              <a:t>elevated</a:t>
            </a:r>
            <a:r>
              <a:rPr lang="en-US" b="1" dirty="0"/>
              <a:t>, with a predominance of </a:t>
            </a:r>
            <a:r>
              <a:rPr lang="en-US" b="1" dirty="0">
                <a:solidFill>
                  <a:srgbClr val="00B050"/>
                </a:solidFill>
              </a:rPr>
              <a:t>neutrophils</a:t>
            </a:r>
            <a:r>
              <a:rPr lang="en-US" b="1" dirty="0"/>
              <a:t> and immature forms. </a:t>
            </a:r>
          </a:p>
          <a:p>
            <a:r>
              <a:rPr lang="en-US" b="1" dirty="0" smtClean="0">
                <a:solidFill>
                  <a:srgbClr val="FF0000"/>
                </a:solidFill>
              </a:rPr>
              <a:t>Normocytic</a:t>
            </a:r>
            <a:r>
              <a:rPr lang="en-US" b="1" dirty="0">
                <a:solidFill>
                  <a:srgbClr val="FF0000"/>
                </a:solidFill>
              </a:rPr>
              <a:t>, normochromic anemia </a:t>
            </a:r>
            <a:r>
              <a:rPr lang="en-US" b="1" dirty="0"/>
              <a:t>is common. </a:t>
            </a:r>
          </a:p>
          <a:p>
            <a:r>
              <a:rPr lang="en-US" b="1" dirty="0" smtClean="0"/>
              <a:t>The </a:t>
            </a:r>
            <a:r>
              <a:rPr lang="en-US" b="1" dirty="0"/>
              <a:t>platelet count is generally normal in the 1st </a:t>
            </a:r>
            <a:r>
              <a:rPr lang="en-US" b="1" dirty="0" err="1"/>
              <a:t>wk</a:t>
            </a:r>
            <a:r>
              <a:rPr lang="en-US" b="1" dirty="0"/>
              <a:t> of illness and rapidly increases by the 2nd to 3rd </a:t>
            </a:r>
            <a:r>
              <a:rPr lang="en-US" b="1" dirty="0" err="1"/>
              <a:t>wk</a:t>
            </a:r>
            <a:r>
              <a:rPr lang="en-US" b="1" dirty="0"/>
              <a:t> of illness, sometimes exceeding 1 million/mm3. </a:t>
            </a:r>
          </a:p>
          <a:p>
            <a:r>
              <a:rPr lang="en-US" b="1" dirty="0" smtClean="0"/>
              <a:t>Sterile </a:t>
            </a:r>
            <a:r>
              <a:rPr lang="en-US" b="1" dirty="0">
                <a:solidFill>
                  <a:srgbClr val="00B050"/>
                </a:solidFill>
              </a:rPr>
              <a:t>pyuria</a:t>
            </a:r>
            <a:r>
              <a:rPr lang="en-US" b="1" dirty="0"/>
              <a:t>, mild </a:t>
            </a:r>
            <a:r>
              <a:rPr lang="en-US" b="1" dirty="0">
                <a:solidFill>
                  <a:srgbClr val="00B050"/>
                </a:solidFill>
              </a:rPr>
              <a:t>elevations</a:t>
            </a:r>
            <a:r>
              <a:rPr lang="en-US" b="1" dirty="0"/>
              <a:t> of the hepatic transaminases, hyperbilirubinemia, and cerebrospinal fluid </a:t>
            </a:r>
            <a:r>
              <a:rPr lang="en-US" b="1" dirty="0" err="1"/>
              <a:t>pleocytosis</a:t>
            </a:r>
            <a:r>
              <a:rPr lang="en-US" b="1" dirty="0"/>
              <a:t> may also be present. </a:t>
            </a:r>
          </a:p>
          <a:p>
            <a:r>
              <a:rPr lang="en-US" b="1" dirty="0" smtClean="0"/>
              <a:t>KD </a:t>
            </a:r>
            <a:r>
              <a:rPr lang="en-US" b="1" dirty="0"/>
              <a:t>is unlikely if the ESR, CRP, and platelet counts are normal after 7 days of fever</a:t>
            </a:r>
          </a:p>
        </p:txBody>
      </p:sp>
    </p:spTree>
    <p:extLst>
      <p:ext uri="{BB962C8B-B14F-4D97-AF65-F5344CB8AC3E}">
        <p14:creationId xmlns:p14="http://schemas.microsoft.com/office/powerpoint/2010/main" val="1249054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7141" y="456062"/>
            <a:ext cx="8191952" cy="5521656"/>
          </a:xfrm>
        </p:spPr>
        <p:txBody>
          <a:bodyPr>
            <a:normAutofit/>
          </a:bodyPr>
          <a:lstStyle/>
          <a:p>
            <a:r>
              <a:rPr lang="en-US" dirty="0"/>
              <a:t>Two-dimensional echocardiography is the most useful test to monitor the development of CAA. </a:t>
            </a:r>
            <a:endParaRPr lang="en-US" dirty="0" smtClean="0"/>
          </a:p>
          <a:p>
            <a:r>
              <a:rPr lang="en-US" dirty="0" smtClean="0"/>
              <a:t>Although </a:t>
            </a:r>
            <a:r>
              <a:rPr lang="en-US" dirty="0"/>
              <a:t>frank aneurysms are rarely detected in the 1st week of illness. </a:t>
            </a:r>
          </a:p>
          <a:p>
            <a:r>
              <a:rPr lang="en-US" dirty="0" smtClean="0"/>
              <a:t>Coronary </a:t>
            </a:r>
            <a:r>
              <a:rPr lang="en-US" dirty="0"/>
              <a:t>artery dimensions are classified as: </a:t>
            </a:r>
            <a:endParaRPr lang="en-US" dirty="0" smtClean="0"/>
          </a:p>
          <a:p>
            <a:pPr>
              <a:buFontTx/>
              <a:buChar char="-"/>
            </a:pPr>
            <a:r>
              <a:rPr lang="en-US" dirty="0" smtClean="0"/>
              <a:t>Small </a:t>
            </a:r>
            <a:r>
              <a:rPr lang="en-US" dirty="0"/>
              <a:t>≤4 mm internal diameter. </a:t>
            </a:r>
            <a:endParaRPr lang="en-US" dirty="0" smtClean="0"/>
          </a:p>
          <a:p>
            <a:pPr>
              <a:buFontTx/>
              <a:buChar char="-"/>
            </a:pPr>
            <a:r>
              <a:rPr lang="en-US" dirty="0" smtClean="0"/>
              <a:t>Medium </a:t>
            </a:r>
            <a:r>
              <a:rPr lang="en-US" dirty="0"/>
              <a:t>&gt;4 to ≤8 mm ID. </a:t>
            </a:r>
            <a:endParaRPr lang="en-US" dirty="0" smtClean="0"/>
          </a:p>
          <a:p>
            <a:pPr>
              <a:buFontTx/>
              <a:buChar char="-"/>
            </a:pPr>
            <a:r>
              <a:rPr lang="en-US" dirty="0" smtClean="0"/>
              <a:t>Giant </a:t>
            </a:r>
            <a:r>
              <a:rPr lang="en-US" dirty="0"/>
              <a:t>&gt;8 mm ID. </a:t>
            </a:r>
          </a:p>
          <a:p>
            <a:pPr marL="0" indent="0">
              <a:buNone/>
            </a:pPr>
            <a:endParaRPr lang="en-US" dirty="0" smtClean="0"/>
          </a:p>
          <a:p>
            <a:r>
              <a:rPr lang="en-US" dirty="0" smtClean="0"/>
              <a:t>Echocardiography </a:t>
            </a:r>
            <a:r>
              <a:rPr lang="en-US" dirty="0"/>
              <a:t>should be performed at diagnosis and again after 1-2 </a:t>
            </a:r>
            <a:r>
              <a:rPr lang="en-US" dirty="0" err="1"/>
              <a:t>wk</a:t>
            </a:r>
            <a:r>
              <a:rPr lang="en-US" dirty="0"/>
              <a:t> of illness.</a:t>
            </a:r>
          </a:p>
        </p:txBody>
      </p:sp>
      <p:pic>
        <p:nvPicPr>
          <p:cNvPr id="4" name="Picture 3"/>
          <p:cNvPicPr>
            <a:picLocks noChangeAspect="1"/>
          </p:cNvPicPr>
          <p:nvPr/>
        </p:nvPicPr>
        <p:blipFill>
          <a:blip r:embed="rId2"/>
          <a:stretch>
            <a:fillRect/>
          </a:stretch>
        </p:blipFill>
        <p:spPr>
          <a:xfrm>
            <a:off x="8393373" y="2003429"/>
            <a:ext cx="3703093" cy="2034232"/>
          </a:xfrm>
          <a:prstGeom prst="rect">
            <a:avLst/>
          </a:prstGeom>
        </p:spPr>
      </p:pic>
    </p:spTree>
    <p:extLst>
      <p:ext uri="{BB962C8B-B14F-4D97-AF65-F5344CB8AC3E}">
        <p14:creationId xmlns:p14="http://schemas.microsoft.com/office/powerpoint/2010/main" val="2857381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980" y="-214952"/>
            <a:ext cx="10018713" cy="1752599"/>
          </a:xfrm>
        </p:spPr>
        <p:txBody>
          <a:bodyPr/>
          <a:lstStyle/>
          <a:p>
            <a:r>
              <a:rPr lang="en-US" dirty="0"/>
              <a:t>Diagnosis</a:t>
            </a:r>
          </a:p>
        </p:txBody>
      </p:sp>
      <p:sp>
        <p:nvSpPr>
          <p:cNvPr id="3" name="Content Placeholder 2"/>
          <p:cNvSpPr>
            <a:spLocks noGrp="1"/>
          </p:cNvSpPr>
          <p:nvPr>
            <p:ph idx="1"/>
          </p:nvPr>
        </p:nvSpPr>
        <p:spPr>
          <a:xfrm>
            <a:off x="1470662" y="1684360"/>
            <a:ext cx="10018713" cy="4743736"/>
          </a:xfrm>
        </p:spPr>
        <p:txBody>
          <a:bodyPr>
            <a:normAutofit/>
          </a:bodyPr>
          <a:lstStyle/>
          <a:p>
            <a:r>
              <a:rPr lang="en-US" dirty="0"/>
              <a:t>For classic KD the diagnostic criteria require the presence of fever for at least 4 days </a:t>
            </a:r>
            <a:r>
              <a:rPr lang="en-US" dirty="0" smtClean="0"/>
              <a:t>of </a:t>
            </a:r>
            <a:r>
              <a:rPr lang="en-US" dirty="0"/>
              <a:t>5 of the other principal characteristics of the illness. </a:t>
            </a:r>
            <a:endParaRPr lang="en-US" dirty="0" smtClean="0"/>
          </a:p>
          <a:p>
            <a:r>
              <a:rPr lang="en-US" dirty="0" smtClean="0"/>
              <a:t>In </a:t>
            </a:r>
            <a:r>
              <a:rPr lang="en-US" dirty="0"/>
              <a:t>atypical or </a:t>
            </a:r>
            <a:r>
              <a:rPr lang="en-US" dirty="0" smtClean="0"/>
              <a:t>incomplete </a:t>
            </a:r>
            <a:r>
              <a:rPr lang="en-US" dirty="0"/>
              <a:t>KD, patients have a persistent fever </a:t>
            </a:r>
            <a:r>
              <a:rPr lang="en-US" dirty="0" smtClean="0"/>
              <a:t>but &lt; 4 of the 5 characteristic clinical </a:t>
            </a:r>
            <a:r>
              <a:rPr lang="en-US" dirty="0"/>
              <a:t>signs. In these patients, laboratory and echocardiographic data can assist in the diagnosis.</a:t>
            </a:r>
            <a:endParaRPr lang="en-US" dirty="0" smtClean="0"/>
          </a:p>
          <a:p>
            <a:r>
              <a:rPr lang="en-US" dirty="0" smtClean="0"/>
              <a:t>It </a:t>
            </a:r>
            <a:r>
              <a:rPr lang="en-US" dirty="0"/>
              <a:t>is recommended that any infant aged ≤6 </a:t>
            </a:r>
            <a:r>
              <a:rPr lang="en-US" dirty="0" err="1"/>
              <a:t>mo</a:t>
            </a:r>
            <a:r>
              <a:rPr lang="en-US" dirty="0"/>
              <a:t> with fever for ≥7 days without explanation undergo echocardiography to assess the coronary arteries.</a:t>
            </a:r>
          </a:p>
        </p:txBody>
      </p:sp>
    </p:spTree>
    <p:extLst>
      <p:ext uri="{BB962C8B-B14F-4D97-AF65-F5344CB8AC3E}">
        <p14:creationId xmlns:p14="http://schemas.microsoft.com/office/powerpoint/2010/main" val="1425590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srcRect l="8051" t="15981" r="40127" b="8882"/>
          <a:stretch/>
        </p:blipFill>
        <p:spPr>
          <a:xfrm>
            <a:off x="100771" y="204716"/>
            <a:ext cx="6730409" cy="6073253"/>
          </a:xfrm>
          <a:prstGeom prst="rect">
            <a:avLst/>
          </a:prstGeom>
        </p:spPr>
      </p:pic>
      <p:pic>
        <p:nvPicPr>
          <p:cNvPr id="8" name="Picture 7"/>
          <p:cNvPicPr>
            <a:picLocks noChangeAspect="1"/>
          </p:cNvPicPr>
          <p:nvPr/>
        </p:nvPicPr>
        <p:blipFill rotWithShape="1">
          <a:blip r:embed="rId3"/>
          <a:srcRect l="52867" t="21408" r="6645" b="22622"/>
          <a:stretch/>
        </p:blipFill>
        <p:spPr>
          <a:xfrm>
            <a:off x="6954010" y="1337481"/>
            <a:ext cx="5268036" cy="4094328"/>
          </a:xfrm>
          <a:prstGeom prst="rect">
            <a:avLst/>
          </a:prstGeom>
        </p:spPr>
      </p:pic>
    </p:spTree>
    <p:extLst>
      <p:ext uri="{BB962C8B-B14F-4D97-AF65-F5344CB8AC3E}">
        <p14:creationId xmlns:p14="http://schemas.microsoft.com/office/powerpoint/2010/main" val="470639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890" y="-419669"/>
            <a:ext cx="10018713" cy="1752599"/>
          </a:xfrm>
        </p:spPr>
        <p:txBody>
          <a:bodyPr/>
          <a:lstStyle/>
          <a:p>
            <a:r>
              <a:rPr lang="en-US" dirty="0"/>
              <a:t>Differential Diagnosis:</a:t>
            </a:r>
          </a:p>
        </p:txBody>
      </p:sp>
      <p:sp>
        <p:nvSpPr>
          <p:cNvPr id="3" name="Content Placeholder 2"/>
          <p:cNvSpPr>
            <a:spLocks noGrp="1"/>
          </p:cNvSpPr>
          <p:nvPr>
            <p:ph idx="1"/>
          </p:nvPr>
        </p:nvSpPr>
        <p:spPr>
          <a:xfrm>
            <a:off x="1525253" y="988324"/>
            <a:ext cx="10018713" cy="5692255"/>
          </a:xfrm>
        </p:spPr>
        <p:txBody>
          <a:bodyPr>
            <a:normAutofit/>
          </a:bodyPr>
          <a:lstStyle/>
          <a:p>
            <a:r>
              <a:rPr lang="en-US" b="1" u="sng" dirty="0"/>
              <a:t>Adenovirus, measles, and scarlet fever </a:t>
            </a:r>
            <a:r>
              <a:rPr lang="en-US" dirty="0"/>
              <a:t>lead the list of common childhood infections that mimic KD. </a:t>
            </a:r>
          </a:p>
          <a:p>
            <a:r>
              <a:rPr lang="en-US" dirty="0" smtClean="0"/>
              <a:t>Children </a:t>
            </a:r>
            <a:r>
              <a:rPr lang="en-US" dirty="0"/>
              <a:t>with </a:t>
            </a:r>
            <a:r>
              <a:rPr lang="en-US" dirty="0">
                <a:solidFill>
                  <a:srgbClr val="FF0000"/>
                </a:solidFill>
              </a:rPr>
              <a:t>adenovirus</a:t>
            </a:r>
            <a:r>
              <a:rPr lang="en-US" dirty="0"/>
              <a:t> typically have </a:t>
            </a:r>
            <a:r>
              <a:rPr lang="en-US" dirty="0">
                <a:solidFill>
                  <a:srgbClr val="FF0000"/>
                </a:solidFill>
              </a:rPr>
              <a:t>exudative pharyngitis and exudative conjunctivitis</a:t>
            </a:r>
            <a:r>
              <a:rPr lang="en-US" dirty="0"/>
              <a:t>, allowing differentiation from KD. </a:t>
            </a:r>
          </a:p>
          <a:p>
            <a:r>
              <a:rPr lang="en-US" dirty="0" smtClean="0"/>
              <a:t>A </a:t>
            </a:r>
            <a:r>
              <a:rPr lang="en-US" dirty="0"/>
              <a:t>common clinical problem is the differentiation of </a:t>
            </a:r>
            <a:r>
              <a:rPr lang="en-US" dirty="0">
                <a:solidFill>
                  <a:srgbClr val="FF0000"/>
                </a:solidFill>
              </a:rPr>
              <a:t>scarlet fever</a:t>
            </a:r>
            <a:r>
              <a:rPr lang="en-US" dirty="0"/>
              <a:t> from KD in a child who is a group A streptococcal carrier. </a:t>
            </a:r>
            <a:endParaRPr lang="en-US" dirty="0" smtClean="0"/>
          </a:p>
          <a:p>
            <a:r>
              <a:rPr lang="en-US" dirty="0" smtClean="0"/>
              <a:t>Patients </a:t>
            </a:r>
            <a:r>
              <a:rPr lang="en-US" dirty="0"/>
              <a:t>with scarlet fever typically have a </a:t>
            </a:r>
            <a:r>
              <a:rPr lang="en-US" b="1" dirty="0"/>
              <a:t>rapid clinical response to appropriate antibiotic therapy</a:t>
            </a:r>
            <a:r>
              <a:rPr lang="en-US" dirty="0"/>
              <a:t>. Such treatment for 24-48 </a:t>
            </a:r>
            <a:r>
              <a:rPr lang="en-US" dirty="0" err="1"/>
              <a:t>hr</a:t>
            </a:r>
            <a:r>
              <a:rPr lang="en-US" dirty="0"/>
              <a:t> with clinical reassessment generally clarifies the diagnosis. </a:t>
            </a:r>
          </a:p>
          <a:p>
            <a:r>
              <a:rPr lang="en-US" dirty="0" smtClean="0"/>
              <a:t>Furthermore</a:t>
            </a:r>
            <a:r>
              <a:rPr lang="en-US" dirty="0"/>
              <a:t>, </a:t>
            </a:r>
            <a:r>
              <a:rPr lang="en-US" b="1" dirty="0"/>
              <a:t>ocular findings </a:t>
            </a:r>
            <a:r>
              <a:rPr lang="en-US" dirty="0"/>
              <a:t>are quite </a:t>
            </a:r>
            <a:r>
              <a:rPr lang="en-US" dirty="0">
                <a:solidFill>
                  <a:srgbClr val="FF0000"/>
                </a:solidFill>
              </a:rPr>
              <a:t>rare</a:t>
            </a:r>
            <a:r>
              <a:rPr lang="en-US" dirty="0"/>
              <a:t> in group A streptococcal pharyngitis and may assist in the diagnosis of KD</a:t>
            </a:r>
          </a:p>
        </p:txBody>
      </p:sp>
    </p:spTree>
    <p:extLst>
      <p:ext uri="{BB962C8B-B14F-4D97-AF65-F5344CB8AC3E}">
        <p14:creationId xmlns:p14="http://schemas.microsoft.com/office/powerpoint/2010/main" val="2735364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299" y="-406021"/>
            <a:ext cx="10018713" cy="1752599"/>
          </a:xfrm>
        </p:spPr>
        <p:txBody>
          <a:bodyPr/>
          <a:lstStyle/>
          <a:p>
            <a:r>
              <a:rPr lang="en-US" dirty="0" smtClean="0"/>
              <a:t>Treatment</a:t>
            </a:r>
            <a:endParaRPr lang="en-US" dirty="0"/>
          </a:p>
        </p:txBody>
      </p:sp>
      <p:sp>
        <p:nvSpPr>
          <p:cNvPr id="3" name="Content Placeholder 2"/>
          <p:cNvSpPr>
            <a:spLocks noGrp="1"/>
          </p:cNvSpPr>
          <p:nvPr>
            <p:ph idx="1"/>
          </p:nvPr>
        </p:nvSpPr>
        <p:spPr>
          <a:xfrm>
            <a:off x="1525253" y="920086"/>
            <a:ext cx="10018713" cy="5508010"/>
          </a:xfrm>
        </p:spPr>
        <p:txBody>
          <a:bodyPr>
            <a:normAutofit/>
          </a:bodyPr>
          <a:lstStyle/>
          <a:p>
            <a:r>
              <a:rPr lang="en-US" dirty="0"/>
              <a:t>Patients with </a:t>
            </a:r>
            <a:r>
              <a:rPr lang="en-US" b="1" u="sng" dirty="0"/>
              <a:t>acute KD</a:t>
            </a:r>
            <a:r>
              <a:rPr lang="en-US" b="1" dirty="0"/>
              <a:t> </a:t>
            </a:r>
            <a:r>
              <a:rPr lang="en-US" dirty="0"/>
              <a:t>should be treated with </a:t>
            </a:r>
            <a:r>
              <a:rPr lang="en-US" dirty="0">
                <a:solidFill>
                  <a:srgbClr val="0070C0"/>
                </a:solidFill>
              </a:rPr>
              <a:t>2 g/kg of IVIG as a single infusion</a:t>
            </a:r>
            <a:r>
              <a:rPr lang="en-US" dirty="0"/>
              <a:t>, usually administered </a:t>
            </a:r>
            <a:r>
              <a:rPr lang="en-US" dirty="0">
                <a:solidFill>
                  <a:srgbClr val="FF0000"/>
                </a:solidFill>
              </a:rPr>
              <a:t>over 10-12 </a:t>
            </a:r>
            <a:r>
              <a:rPr lang="en-US" dirty="0" err="1">
                <a:solidFill>
                  <a:srgbClr val="FF0000"/>
                </a:solidFill>
              </a:rPr>
              <a:t>hr</a:t>
            </a:r>
            <a:r>
              <a:rPr lang="en-US" dirty="0">
                <a:solidFill>
                  <a:srgbClr val="FF0000"/>
                </a:solidFill>
              </a:rPr>
              <a:t> within 10 days of disease onset</a:t>
            </a:r>
            <a:r>
              <a:rPr lang="en-US" dirty="0"/>
              <a:t>, and ideally as soon as possible after diagnosis. </a:t>
            </a:r>
            <a:endParaRPr lang="en-US" dirty="0" smtClean="0"/>
          </a:p>
          <a:p>
            <a:r>
              <a:rPr lang="en-US" dirty="0" smtClean="0"/>
              <a:t> </a:t>
            </a:r>
            <a:r>
              <a:rPr lang="en-US" dirty="0"/>
              <a:t>The mechanism of action of IVIG in KD is unknown. </a:t>
            </a:r>
          </a:p>
          <a:p>
            <a:r>
              <a:rPr lang="en-US" dirty="0" smtClean="0"/>
              <a:t>In </a:t>
            </a:r>
            <a:r>
              <a:rPr lang="en-US" dirty="0"/>
              <a:t>addition, </a:t>
            </a:r>
            <a:r>
              <a:rPr lang="en-US" b="1" u="sng" dirty="0"/>
              <a:t>moderate</a:t>
            </a:r>
            <a:r>
              <a:rPr lang="en-US" dirty="0"/>
              <a:t> </a:t>
            </a:r>
            <a:r>
              <a:rPr lang="en-US" dirty="0">
                <a:solidFill>
                  <a:srgbClr val="FF0000"/>
                </a:solidFill>
              </a:rPr>
              <a:t>(30-50 mg/kg/day divided every 6 </a:t>
            </a:r>
            <a:r>
              <a:rPr lang="en-US" dirty="0" err="1">
                <a:solidFill>
                  <a:srgbClr val="FF0000"/>
                </a:solidFill>
              </a:rPr>
              <a:t>hr</a:t>
            </a:r>
            <a:r>
              <a:rPr lang="en-US" dirty="0">
                <a:solidFill>
                  <a:srgbClr val="FF0000"/>
                </a:solidFill>
              </a:rPr>
              <a:t>) </a:t>
            </a:r>
            <a:r>
              <a:rPr lang="en-US" dirty="0"/>
              <a:t>to </a:t>
            </a:r>
            <a:r>
              <a:rPr lang="en-US" b="1" u="sng" dirty="0"/>
              <a:t>high-dose aspirin</a:t>
            </a:r>
            <a:r>
              <a:rPr lang="en-US" dirty="0"/>
              <a:t> </a:t>
            </a:r>
            <a:r>
              <a:rPr lang="en-US" dirty="0">
                <a:solidFill>
                  <a:srgbClr val="FF0000"/>
                </a:solidFill>
              </a:rPr>
              <a:t>(80-100 mg/kg/day divided every 6 </a:t>
            </a:r>
            <a:r>
              <a:rPr lang="en-US" dirty="0" err="1">
                <a:solidFill>
                  <a:srgbClr val="FF0000"/>
                </a:solidFill>
              </a:rPr>
              <a:t>hr</a:t>
            </a:r>
            <a:r>
              <a:rPr lang="en-US" dirty="0">
                <a:solidFill>
                  <a:srgbClr val="FF0000"/>
                </a:solidFill>
              </a:rPr>
              <a:t>) </a:t>
            </a:r>
            <a:r>
              <a:rPr lang="en-US" dirty="0"/>
              <a:t>should be administered until the patient is </a:t>
            </a:r>
            <a:r>
              <a:rPr lang="en-US" u="sng" dirty="0"/>
              <a:t>afebrile</a:t>
            </a:r>
            <a:r>
              <a:rPr lang="en-US" dirty="0"/>
              <a:t>, </a:t>
            </a:r>
            <a:r>
              <a:rPr lang="en-US" u="sng" dirty="0"/>
              <a:t>then lowered to antiplatelet doses</a:t>
            </a:r>
            <a:r>
              <a:rPr lang="en-US" dirty="0"/>
              <a:t>. </a:t>
            </a:r>
          </a:p>
          <a:p>
            <a:r>
              <a:rPr lang="en-US" dirty="0" smtClean="0"/>
              <a:t>The </a:t>
            </a:r>
            <a:r>
              <a:rPr lang="en-US" dirty="0"/>
              <a:t>prevalence of coronary disease, in </a:t>
            </a:r>
            <a:r>
              <a:rPr lang="en-US" dirty="0">
                <a:solidFill>
                  <a:srgbClr val="0070C0"/>
                </a:solidFill>
              </a:rPr>
              <a:t>20–25% </a:t>
            </a:r>
            <a:r>
              <a:rPr lang="en-US" dirty="0"/>
              <a:t>of children treated with aspirin alone, is </a:t>
            </a:r>
            <a:r>
              <a:rPr lang="en-US" dirty="0">
                <a:solidFill>
                  <a:srgbClr val="0070C0"/>
                </a:solidFill>
              </a:rPr>
              <a:t>&lt;5%</a:t>
            </a:r>
            <a:r>
              <a:rPr lang="en-US" dirty="0"/>
              <a:t> in those treated with IVIG and aspirin within the 1st 10 days of illness. </a:t>
            </a:r>
          </a:p>
        </p:txBody>
      </p:sp>
    </p:spTree>
    <p:extLst>
      <p:ext uri="{BB962C8B-B14F-4D97-AF65-F5344CB8AC3E}">
        <p14:creationId xmlns:p14="http://schemas.microsoft.com/office/powerpoint/2010/main" val="327479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7957" y="333232"/>
            <a:ext cx="10018713" cy="6272284"/>
          </a:xfrm>
        </p:spPr>
        <p:txBody>
          <a:bodyPr>
            <a:normAutofit/>
          </a:bodyPr>
          <a:lstStyle/>
          <a:p>
            <a:r>
              <a:rPr lang="en-US" dirty="0"/>
              <a:t>A systematic review and meta-analysis of 16 comparative studies demonstrated that early treatment with corticosteroids improved coronary artery outcomes in children with KD. </a:t>
            </a:r>
            <a:endParaRPr lang="en-US" dirty="0" smtClean="0"/>
          </a:p>
          <a:p>
            <a:r>
              <a:rPr lang="en-US" dirty="0" smtClean="0"/>
              <a:t>Patients </a:t>
            </a:r>
            <a:r>
              <a:rPr lang="en-US" dirty="0"/>
              <a:t>undergoing long-term aspirin therapy should </a:t>
            </a:r>
            <a:r>
              <a:rPr lang="en-US" b="1" u="sng" dirty="0"/>
              <a:t>receive annual influenza vaccination</a:t>
            </a:r>
            <a:r>
              <a:rPr lang="en-US" dirty="0"/>
              <a:t> to reduce the </a:t>
            </a:r>
            <a:r>
              <a:rPr lang="en-US" dirty="0">
                <a:solidFill>
                  <a:srgbClr val="FF0000"/>
                </a:solidFill>
              </a:rPr>
              <a:t>risk of Reye syndrome</a:t>
            </a:r>
            <a:r>
              <a:rPr lang="en-US" dirty="0"/>
              <a:t>. </a:t>
            </a:r>
          </a:p>
          <a:p>
            <a:r>
              <a:rPr lang="en-US" dirty="0" smtClean="0"/>
              <a:t>IVIG </a:t>
            </a:r>
            <a:r>
              <a:rPr lang="en-US" dirty="0"/>
              <a:t>may interfere with the immune response to live-virus vaccines as a result of specific antiviral antibodies, so the measles-mumps-rubella and varicella vaccinations should generally be deferred until 11 </a:t>
            </a:r>
            <a:r>
              <a:rPr lang="en-US" dirty="0" err="1"/>
              <a:t>mo</a:t>
            </a:r>
            <a:r>
              <a:rPr lang="en-US" dirty="0"/>
              <a:t> after IVIG administration. </a:t>
            </a:r>
            <a:endParaRPr lang="en-US" dirty="0" smtClean="0"/>
          </a:p>
          <a:p>
            <a:r>
              <a:rPr lang="en-US" dirty="0" smtClean="0"/>
              <a:t> </a:t>
            </a:r>
            <a:r>
              <a:rPr lang="en-US" b="1" dirty="0"/>
              <a:t>Non-live vaccinations do not need to be delayed</a:t>
            </a:r>
            <a:r>
              <a:rPr lang="en-US" dirty="0"/>
              <a:t>. </a:t>
            </a:r>
          </a:p>
          <a:p>
            <a:r>
              <a:rPr lang="en-US" dirty="0" smtClean="0"/>
              <a:t>Timely </a:t>
            </a:r>
            <a:r>
              <a:rPr lang="en-US" dirty="0"/>
              <a:t>treatment reduces the risk of coronary aneurysms to &lt;5%</a:t>
            </a:r>
          </a:p>
        </p:txBody>
      </p:sp>
    </p:spTree>
    <p:extLst>
      <p:ext uri="{BB962C8B-B14F-4D97-AF65-F5344CB8AC3E}">
        <p14:creationId xmlns:p14="http://schemas.microsoft.com/office/powerpoint/2010/main" val="1902864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Title 1"/>
          <p:cNvSpPr txBox="1"/>
          <p:nvPr/>
        </p:nvSpPr>
        <p:spPr>
          <a:xfrm>
            <a:off x="1" y="1082920"/>
            <a:ext cx="12192000" cy="17611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dirty="0">
                <a:solidFill>
                  <a:srgbClr val="FF0000"/>
                </a:solidFill>
                <a:latin typeface="Andalus" panose="02020603050405020304" pitchFamily="18" charset="-78"/>
                <a:cs typeface="Andalus" panose="02020603050405020304" pitchFamily="18" charset="-78"/>
              </a:rPr>
              <a:t>Henoch–Schönlein purpura, HSP</a:t>
            </a:r>
            <a:br>
              <a:rPr lang="en-US" altLang="en-US" dirty="0">
                <a:solidFill>
                  <a:srgbClr val="FF0000"/>
                </a:solidFill>
                <a:latin typeface="Andalus" panose="02020603050405020304" pitchFamily="18" charset="-78"/>
                <a:cs typeface="Andalus" panose="02020603050405020304" pitchFamily="18" charset="-78"/>
              </a:rPr>
            </a:br>
            <a:r>
              <a:rPr lang="en-US" sz="1800" b="1" dirty="0">
                <a:solidFill>
                  <a:srgbClr val="FF0000"/>
                </a:solidFill>
              </a:rPr>
              <a:t>IgA vasculitis</a:t>
            </a:r>
            <a:endParaRPr lang="en-US" altLang="en-US" b="1" dirty="0">
              <a:solidFill>
                <a:srgbClr val="FF0000"/>
              </a:solidFill>
              <a:latin typeface="+mn-lt"/>
              <a:cs typeface="Times New Roman" panose="02020603050405020304" pitchFamily="18" charset="0"/>
            </a:endParaRPr>
          </a:p>
        </p:txBody>
      </p:sp>
      <p:sp>
        <p:nvSpPr>
          <p:cNvPr id="1048591" name="TextBox 8"/>
          <p:cNvSpPr txBox="1"/>
          <p:nvPr/>
        </p:nvSpPr>
        <p:spPr>
          <a:xfrm>
            <a:off x="1761195" y="3232256"/>
            <a:ext cx="3505265" cy="701040"/>
          </a:xfrm>
          <a:prstGeom prst="rect">
            <a:avLst/>
          </a:prstGeom>
          <a:noFill/>
        </p:spPr>
        <p:txBody>
          <a:bodyPr wrap="square">
            <a:spAutoFit/>
          </a:bodyPr>
          <a:lstStyle/>
          <a:p>
            <a:r>
              <a:rPr lang="en-US" sz="2000" dirty="0"/>
              <a:t>Anood maitah</a:t>
            </a:r>
          </a:p>
          <a:p>
            <a:r>
              <a:rPr lang="en-US" altLang="ar-AE" sz="2000"/>
              <a:t>Deema saraireh</a:t>
            </a:r>
            <a:endParaRPr lang="zh-CN" altLang="en-US" sz="2000"/>
          </a:p>
        </p:txBody>
      </p:sp>
      <p:sp>
        <p:nvSpPr>
          <p:cNvPr id="1048592" name="Slide Number Placeholder 3"/>
          <p:cNvSpPr>
            <a:spLocks noGrp="1"/>
          </p:cNvSpPr>
          <p:nvPr>
            <p:ph type="sldNum" sz="quarter" idx="12"/>
          </p:nvPr>
        </p:nvSpPr>
        <p:spPr>
          <a:xfrm>
            <a:off x="10170060" y="6492875"/>
            <a:ext cx="1312025" cy="365125"/>
          </a:xfrm>
        </p:spPr>
        <p:txBody>
          <a:bodyPr/>
          <a:lstStyle/>
          <a:p>
            <a:fld id="{4CE482DC-2269-4F26-9D2A-7E44B1A4CD85}" type="slidenum">
              <a:rPr lang="en-US" smtClean="0"/>
              <a:t>18</a:t>
            </a:fld>
            <a:endParaRPr lang="en-US" dirty="0"/>
          </a:p>
        </p:txBody>
      </p:sp>
    </p:spTree>
    <p:extLst>
      <p:ext uri="{BB962C8B-B14F-4D97-AF65-F5344CB8AC3E}">
        <p14:creationId xmlns:p14="http://schemas.microsoft.com/office/powerpoint/2010/main" val="535317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0" name="Text Placeholder 1"/>
          <p:cNvSpPr>
            <a:spLocks noGrp="1"/>
          </p:cNvSpPr>
          <p:nvPr>
            <p:ph type="body" idx="1"/>
          </p:nvPr>
        </p:nvSpPr>
        <p:spPr>
          <a:xfrm>
            <a:off x="1528763" y="1957245"/>
            <a:ext cx="7959408" cy="3545489"/>
          </a:xfrm>
        </p:spPr>
        <p:txBody>
          <a:bodyPr/>
          <a:lstStyle/>
          <a:p>
            <a:pPr algn="l"/>
            <a:r>
              <a:rPr lang="en-US" dirty="0">
                <a:solidFill>
                  <a:srgbClr val="FF0000"/>
                </a:solidFill>
              </a:rPr>
              <a:t>BLEEDING UNDER THE SKIN </a:t>
            </a:r>
          </a:p>
          <a:p>
            <a:pPr algn="l"/>
            <a:r>
              <a:rPr lang="en-US" dirty="0">
                <a:solidFill>
                  <a:srgbClr val="FF0000"/>
                </a:solidFill>
              </a:rPr>
              <a:t>HSAP IS ABIT ELVATED TO THE OPPOSITE OF ITP </a:t>
            </a:r>
          </a:p>
          <a:p>
            <a:pPr algn="l"/>
            <a:r>
              <a:rPr lang="en-US" dirty="0">
                <a:solidFill>
                  <a:srgbClr val="FF0000"/>
                </a:solidFill>
              </a:rPr>
              <a:t>DISTUBRUATION ON THE EXTONSOR SURFACESES AND BUTTOCK UNLIKE ITP ( EVERYWHERE) </a:t>
            </a:r>
          </a:p>
          <a:p>
            <a:pPr algn="l"/>
            <a:r>
              <a:rPr lang="en-US" dirty="0">
                <a:solidFill>
                  <a:srgbClr val="FF0000"/>
                </a:solidFill>
              </a:rPr>
              <a:t>PURPURA ( 2MM-1CM) VS ECHYMOSIS AND PETICHEAL RASH (PINPOINT) </a:t>
            </a:r>
          </a:p>
        </p:txBody>
      </p:sp>
      <p:sp>
        <p:nvSpPr>
          <p:cNvPr id="1048601" name="Slide Number Placeholder 2"/>
          <p:cNvSpPr>
            <a:spLocks noGrp="1"/>
          </p:cNvSpPr>
          <p:nvPr>
            <p:ph type="sldNum" sz="quarter" idx="12"/>
          </p:nvPr>
        </p:nvSpPr>
        <p:spPr/>
        <p:txBody>
          <a:bodyPr/>
          <a:lstStyle/>
          <a:p>
            <a:fld id="{4FAB73BC-B049-4115-A692-8D63A059BFB8}" type="slidenum">
              <a:rPr lang="en-US" smtClean="0"/>
              <a:t>19</a:t>
            </a:fld>
            <a:endParaRPr lang="en-US" dirty="0"/>
          </a:p>
        </p:txBody>
      </p:sp>
      <p:sp>
        <p:nvSpPr>
          <p:cNvPr id="1048602" name="Title 3"/>
          <p:cNvSpPr>
            <a:spLocks noGrp="1"/>
          </p:cNvSpPr>
          <p:nvPr>
            <p:ph type="title"/>
          </p:nvPr>
        </p:nvSpPr>
        <p:spPr>
          <a:xfrm>
            <a:off x="1528763" y="471488"/>
            <a:ext cx="6300787" cy="944360"/>
          </a:xfrm>
        </p:spPr>
        <p:txBody>
          <a:bodyPr/>
          <a:lstStyle/>
          <a:p>
            <a:pPr algn="l"/>
            <a:r>
              <a:rPr lang="en-US" dirty="0"/>
              <a:t>WHAT IS PURPURA </a:t>
            </a:r>
          </a:p>
        </p:txBody>
      </p:sp>
      <p:sp>
        <p:nvSpPr>
          <p:cNvPr id="1048698" name="TextBox 1048697"/>
          <p:cNvSpPr txBox="1"/>
          <p:nvPr/>
        </p:nvSpPr>
        <p:spPr>
          <a:xfrm>
            <a:off x="4096000" y="3219450"/>
            <a:ext cx="4000000" cy="510540"/>
          </a:xfrm>
          <a:prstGeom prst="rect">
            <a:avLst/>
          </a:prstGeom>
        </p:spPr>
        <p:txBody>
          <a:bodyPr wrap="square" rtlCol="0">
            <a:spAutoFit/>
          </a:bodyPr>
          <a:lstStyle/>
          <a:p>
            <a:endParaRPr lang="ar-AE" sz="2800">
              <a:solidFill>
                <a:srgbClr val="000000"/>
              </a:solidFill>
            </a:endParaRPr>
          </a:p>
        </p:txBody>
      </p:sp>
    </p:spTree>
    <p:extLst>
      <p:ext uri="{BB962C8B-B14F-4D97-AF65-F5344CB8AC3E}">
        <p14:creationId xmlns:p14="http://schemas.microsoft.com/office/powerpoint/2010/main" val="337511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Vasculitis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39847613"/>
              </p:ext>
            </p:extLst>
          </p:nvPr>
        </p:nvGraphicFramePr>
        <p:xfrm>
          <a:off x="3429744" y="2474792"/>
          <a:ext cx="6127845" cy="3779520"/>
        </p:xfrm>
        <a:graphic>
          <a:graphicData uri="http://schemas.openxmlformats.org/drawingml/2006/table">
            <a:tbl>
              <a:tblPr firstRow="1" bandRow="1">
                <a:tableStyleId>{5C22544A-7EE6-4342-B048-85BDC9FD1C3A}</a:tableStyleId>
              </a:tblPr>
              <a:tblGrid>
                <a:gridCol w="1704947">
                  <a:extLst>
                    <a:ext uri="{9D8B030D-6E8A-4147-A177-3AD203B41FA5}">
                      <a16:colId xmlns:a16="http://schemas.microsoft.com/office/drawing/2014/main" val="95265976"/>
                    </a:ext>
                  </a:extLst>
                </a:gridCol>
                <a:gridCol w="4422898">
                  <a:extLst>
                    <a:ext uri="{9D8B030D-6E8A-4147-A177-3AD203B41FA5}">
                      <a16:colId xmlns:a16="http://schemas.microsoft.com/office/drawing/2014/main" val="740027972"/>
                    </a:ext>
                  </a:extLst>
                </a:gridCol>
              </a:tblGrid>
              <a:tr h="370840">
                <a:tc>
                  <a:txBody>
                    <a:bodyPr/>
                    <a:lstStyle/>
                    <a:p>
                      <a:r>
                        <a:rPr lang="en-US" sz="2800" dirty="0" smtClean="0"/>
                        <a:t>Vessel </a:t>
                      </a:r>
                      <a:endParaRPr lang="en-US" sz="2800" dirty="0"/>
                    </a:p>
                  </a:txBody>
                  <a:tcPr/>
                </a:tc>
                <a:tc>
                  <a:txBody>
                    <a:bodyPr/>
                    <a:lstStyle/>
                    <a:p>
                      <a:r>
                        <a:rPr lang="en-US" sz="2800" dirty="0" smtClean="0"/>
                        <a:t>Disease </a:t>
                      </a:r>
                      <a:endParaRPr lang="en-US" sz="2800" dirty="0"/>
                    </a:p>
                  </a:txBody>
                  <a:tcPr/>
                </a:tc>
                <a:extLst>
                  <a:ext uri="{0D108BD9-81ED-4DB2-BD59-A6C34878D82A}">
                    <a16:rowId xmlns:a16="http://schemas.microsoft.com/office/drawing/2014/main" val="2742975860"/>
                  </a:ext>
                </a:extLst>
              </a:tr>
              <a:tr h="370840">
                <a:tc>
                  <a:txBody>
                    <a:bodyPr/>
                    <a:lstStyle/>
                    <a:p>
                      <a:r>
                        <a:rPr lang="en-US" sz="2800" dirty="0" smtClean="0"/>
                        <a:t>Large</a:t>
                      </a:r>
                      <a:r>
                        <a:rPr lang="en-US" sz="2800" baseline="0" dirty="0" smtClean="0"/>
                        <a:t> </a:t>
                      </a:r>
                      <a:endParaRPr lang="en-US" sz="2800" dirty="0"/>
                    </a:p>
                  </a:txBody>
                  <a:tcPr/>
                </a:tc>
                <a:tc>
                  <a:txBody>
                    <a:bodyPr/>
                    <a:lstStyle/>
                    <a:p>
                      <a:r>
                        <a:rPr lang="en-US" sz="2800" dirty="0" smtClean="0"/>
                        <a:t>Temporal arteritis </a:t>
                      </a:r>
                    </a:p>
                    <a:p>
                      <a:r>
                        <a:rPr lang="en-US" sz="2800" dirty="0" err="1" smtClean="0"/>
                        <a:t>Takayasu’s</a:t>
                      </a:r>
                      <a:r>
                        <a:rPr lang="en-US" sz="2800" baseline="0" dirty="0" smtClean="0"/>
                        <a:t> arteritis</a:t>
                      </a:r>
                      <a:endParaRPr lang="en-US" sz="2800" dirty="0"/>
                    </a:p>
                  </a:txBody>
                  <a:tcPr/>
                </a:tc>
                <a:extLst>
                  <a:ext uri="{0D108BD9-81ED-4DB2-BD59-A6C34878D82A}">
                    <a16:rowId xmlns:a16="http://schemas.microsoft.com/office/drawing/2014/main" val="2178380857"/>
                  </a:ext>
                </a:extLst>
              </a:tr>
              <a:tr h="370840">
                <a:tc>
                  <a:txBody>
                    <a:bodyPr/>
                    <a:lstStyle/>
                    <a:p>
                      <a:r>
                        <a:rPr lang="en-US" sz="2800" dirty="0" smtClean="0"/>
                        <a:t>Medium </a:t>
                      </a:r>
                      <a:endParaRPr lang="en-US" sz="2800" dirty="0"/>
                    </a:p>
                  </a:txBody>
                  <a:tcPr/>
                </a:tc>
                <a:tc>
                  <a:txBody>
                    <a:bodyPr/>
                    <a:lstStyle/>
                    <a:p>
                      <a:r>
                        <a:rPr lang="en-US" sz="2800" dirty="0" smtClean="0"/>
                        <a:t>Kawasaki disease </a:t>
                      </a:r>
                    </a:p>
                    <a:p>
                      <a:r>
                        <a:rPr lang="en-US" sz="2800" dirty="0" err="1" smtClean="0"/>
                        <a:t>Buerger’s</a:t>
                      </a:r>
                      <a:r>
                        <a:rPr lang="en-US" sz="2800" baseline="0" dirty="0" smtClean="0"/>
                        <a:t>  disease </a:t>
                      </a:r>
                    </a:p>
                    <a:p>
                      <a:r>
                        <a:rPr lang="en-US" sz="2800" dirty="0" err="1" smtClean="0"/>
                        <a:t>Polyarteritis</a:t>
                      </a:r>
                      <a:r>
                        <a:rPr lang="en-US" sz="2800" dirty="0" smtClean="0"/>
                        <a:t> </a:t>
                      </a:r>
                      <a:r>
                        <a:rPr lang="en-US" sz="2800" dirty="0" err="1" smtClean="0"/>
                        <a:t>nodosa</a:t>
                      </a:r>
                      <a:endParaRPr lang="en-US" sz="2800" dirty="0"/>
                    </a:p>
                  </a:txBody>
                  <a:tcPr/>
                </a:tc>
                <a:extLst>
                  <a:ext uri="{0D108BD9-81ED-4DB2-BD59-A6C34878D82A}">
                    <a16:rowId xmlns:a16="http://schemas.microsoft.com/office/drawing/2014/main" val="626434374"/>
                  </a:ext>
                </a:extLst>
              </a:tr>
              <a:tr h="370840">
                <a:tc>
                  <a:txBody>
                    <a:bodyPr/>
                    <a:lstStyle/>
                    <a:p>
                      <a:r>
                        <a:rPr lang="en-US" sz="2800" dirty="0" smtClean="0"/>
                        <a:t>Small </a:t>
                      </a:r>
                      <a:endParaRPr lang="en-US" sz="2800" dirty="0"/>
                    </a:p>
                  </a:txBody>
                  <a:tcPr/>
                </a:tc>
                <a:tc>
                  <a:txBody>
                    <a:bodyPr/>
                    <a:lstStyle/>
                    <a:p>
                      <a:r>
                        <a:rPr lang="en-US" sz="2800" dirty="0" smtClean="0"/>
                        <a:t>Henoch – </a:t>
                      </a:r>
                      <a:r>
                        <a:rPr lang="en-US" sz="2800" dirty="0" err="1" smtClean="0"/>
                        <a:t>scholein</a:t>
                      </a:r>
                      <a:r>
                        <a:rPr lang="en-US" sz="2800" dirty="0" smtClean="0"/>
                        <a:t> purpura </a:t>
                      </a:r>
                    </a:p>
                    <a:p>
                      <a:r>
                        <a:rPr lang="en-US" sz="2800" dirty="0" smtClean="0"/>
                        <a:t>Wegner’s</a:t>
                      </a:r>
                      <a:r>
                        <a:rPr lang="en-US" sz="2800" baseline="0" dirty="0" smtClean="0"/>
                        <a:t> granulomatosis</a:t>
                      </a:r>
                      <a:endParaRPr lang="en-US" sz="2800" dirty="0"/>
                    </a:p>
                  </a:txBody>
                  <a:tcPr/>
                </a:tc>
                <a:extLst>
                  <a:ext uri="{0D108BD9-81ED-4DB2-BD59-A6C34878D82A}">
                    <a16:rowId xmlns:a16="http://schemas.microsoft.com/office/drawing/2014/main" val="1054616025"/>
                  </a:ext>
                </a:extLst>
              </a:tr>
            </a:tbl>
          </a:graphicData>
        </a:graphic>
      </p:graphicFrame>
    </p:spTree>
    <p:extLst>
      <p:ext uri="{BB962C8B-B14F-4D97-AF65-F5344CB8AC3E}">
        <p14:creationId xmlns:p14="http://schemas.microsoft.com/office/powerpoint/2010/main" val="3725585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Content Placeholder 2"/>
          <p:cNvSpPr>
            <a:spLocks noGrp="1"/>
          </p:cNvSpPr>
          <p:nvPr>
            <p:ph idx="1"/>
          </p:nvPr>
        </p:nvSpPr>
        <p:spPr>
          <a:xfrm>
            <a:off x="1592444" y="432390"/>
            <a:ext cx="9894708" cy="5911260"/>
          </a:xfrm>
        </p:spPr>
        <p:txBody>
          <a:bodyPr>
            <a:normAutofit fontScale="92500"/>
          </a:bodyPr>
          <a:lstStyle/>
          <a:p>
            <a:pPr marL="0" indent="0" algn="just">
              <a:buNone/>
            </a:pPr>
            <a:r>
              <a:rPr lang="en-US" dirty="0"/>
              <a:t>Is the most common vasculitis of childhood.</a:t>
            </a:r>
          </a:p>
          <a:p>
            <a:pPr marL="0" indent="0" algn="just">
              <a:buNone/>
            </a:pPr>
            <a:endParaRPr lang="en-US" dirty="0"/>
          </a:p>
          <a:p>
            <a:pPr marL="0" indent="0" algn="just">
              <a:buNone/>
            </a:pPr>
            <a:r>
              <a:rPr lang="en-US" dirty="0"/>
              <a:t>Characterized by </a:t>
            </a:r>
            <a:r>
              <a:rPr lang="en-US" dirty="0" err="1"/>
              <a:t>leukocytoclastic</a:t>
            </a:r>
            <a:r>
              <a:rPr lang="en-US" dirty="0"/>
              <a:t> vasculitis and immunoglobulin A deposition in the small vessels in the skin, joints, gastrointestinal tract, and kidney.</a:t>
            </a:r>
          </a:p>
          <a:p>
            <a:pPr marL="0" indent="0" algn="just">
              <a:buNone/>
            </a:pPr>
            <a:endParaRPr lang="en-US" dirty="0"/>
          </a:p>
          <a:p>
            <a:pPr marL="0" indent="0" algn="just">
              <a:buNone/>
            </a:pPr>
            <a:r>
              <a:rPr lang="en-US" dirty="0" err="1"/>
              <a:t>Leukocytoclastic</a:t>
            </a:r>
            <a:r>
              <a:rPr lang="en-US" dirty="0"/>
              <a:t> refers to the debris of neutrophils within the blood vessel walls.</a:t>
            </a:r>
          </a:p>
          <a:p>
            <a:pPr marL="0" indent="0" algn="just">
              <a:buNone/>
            </a:pPr>
            <a:endParaRPr lang="en-US" dirty="0"/>
          </a:p>
          <a:p>
            <a:pPr marL="0" indent="0" algn="just">
              <a:buNone/>
            </a:pPr>
            <a:r>
              <a:rPr lang="en-US" dirty="0"/>
              <a:t>90% of HSP cases occur in children, usually between ages 3 and 10 yr.</a:t>
            </a:r>
          </a:p>
          <a:p>
            <a:pPr marL="0" indent="0" algn="just">
              <a:buNone/>
            </a:pPr>
            <a:endParaRPr lang="en-US" dirty="0"/>
          </a:p>
          <a:p>
            <a:pPr marL="0" indent="0" algn="just">
              <a:buNone/>
            </a:pPr>
            <a:r>
              <a:rPr lang="en-US" dirty="0"/>
              <a:t>Is more common in the winter. (</a:t>
            </a:r>
            <a:r>
              <a:rPr lang="en-US" dirty="0">
                <a:solidFill>
                  <a:srgbClr val="FF0000"/>
                </a:solidFill>
              </a:rPr>
              <a:t>after viral infection</a:t>
            </a:r>
            <a:r>
              <a:rPr lang="en-US" dirty="0"/>
              <a:t>)</a:t>
            </a:r>
          </a:p>
          <a:p>
            <a:pPr marL="0" indent="0" algn="just">
              <a:buNone/>
            </a:pPr>
            <a:endParaRPr lang="en-US" dirty="0"/>
          </a:p>
          <a:p>
            <a:pPr marL="0" indent="0" algn="just">
              <a:buNone/>
            </a:pPr>
            <a:r>
              <a:rPr lang="en-US" dirty="0"/>
              <a:t>Many cases of HSP follow a documented upper respiratory infection.</a:t>
            </a:r>
          </a:p>
          <a:p>
            <a:pPr marL="0" indent="0">
              <a:buNone/>
            </a:pPr>
            <a:endParaRPr lang="en-US" dirty="0"/>
          </a:p>
        </p:txBody>
      </p:sp>
    </p:spTree>
    <p:extLst>
      <p:ext uri="{BB962C8B-B14F-4D97-AF65-F5344CB8AC3E}">
        <p14:creationId xmlns:p14="http://schemas.microsoft.com/office/powerpoint/2010/main" val="29647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Content Placeholder 2"/>
          <p:cNvSpPr>
            <a:spLocks noGrp="1"/>
          </p:cNvSpPr>
          <p:nvPr>
            <p:ph idx="1"/>
          </p:nvPr>
        </p:nvSpPr>
        <p:spPr>
          <a:xfrm>
            <a:off x="1578656" y="178729"/>
            <a:ext cx="9708042" cy="6003707"/>
          </a:xfrm>
        </p:spPr>
        <p:txBody>
          <a:bodyPr>
            <a:normAutofit/>
          </a:bodyPr>
          <a:lstStyle/>
          <a:p>
            <a:pPr marL="0" indent="0">
              <a:buNone/>
            </a:pPr>
            <a:r>
              <a:rPr lang="en-US" dirty="0"/>
              <a:t>The incidence of HSP is estimated at 14-20 per 100,000 children per year and affects males more than females, with a 1.2-1.8 : 1.</a:t>
            </a:r>
          </a:p>
          <a:p>
            <a:pPr marL="0" indent="0">
              <a:buNone/>
            </a:pPr>
            <a:endParaRPr lang="en-US" dirty="0"/>
          </a:p>
          <a:p>
            <a:pPr marL="0" indent="0">
              <a:buNone/>
            </a:pPr>
            <a:r>
              <a:rPr lang="en-US" dirty="0"/>
              <a:t>Skin 100 % </a:t>
            </a:r>
            <a:r>
              <a:rPr lang="en-US" dirty="0">
                <a:solidFill>
                  <a:srgbClr val="FF0000"/>
                </a:solidFill>
              </a:rPr>
              <a:t>( can't dx without skin manifestation)</a:t>
            </a:r>
          </a:p>
          <a:p>
            <a:pPr marL="0" indent="0">
              <a:buNone/>
            </a:pPr>
            <a:r>
              <a:rPr lang="en-US" dirty="0"/>
              <a:t> GI 2/3,</a:t>
            </a:r>
          </a:p>
          <a:p>
            <a:pPr marL="0" indent="0">
              <a:buNone/>
            </a:pPr>
            <a:r>
              <a:rPr lang="en-US" dirty="0"/>
              <a:t> Joints 75- 85% , </a:t>
            </a:r>
          </a:p>
          <a:p>
            <a:pPr marL="0" indent="0">
              <a:buNone/>
            </a:pPr>
            <a:r>
              <a:rPr lang="en-US" dirty="0"/>
              <a:t>3-4% intussusception.</a:t>
            </a:r>
          </a:p>
          <a:p>
            <a:pPr marL="0" indent="0">
              <a:buNone/>
            </a:pPr>
            <a:r>
              <a:rPr lang="en-US" dirty="0"/>
              <a:t>15-35 % GI manifestations precede skin rash.</a:t>
            </a:r>
          </a:p>
          <a:p>
            <a:pPr marL="0" indent="0">
              <a:buNone/>
            </a:pPr>
            <a:r>
              <a:rPr lang="en-US" dirty="0"/>
              <a:t> Renal manifestations 20-55 %. </a:t>
            </a:r>
            <a:r>
              <a:rPr lang="en-US" b="1" dirty="0">
                <a:solidFill>
                  <a:srgbClr val="FF0000"/>
                </a:solidFill>
                <a:highlight>
                  <a:srgbClr val="FFFF00"/>
                </a:highlight>
              </a:rPr>
              <a:t>But ESRD IS ABOUT (LESS THAN 5%)</a:t>
            </a:r>
          </a:p>
          <a:p>
            <a:pPr marL="0" indent="0">
              <a:buNone/>
            </a:pPr>
            <a:endParaRPr lang="en-US" dirty="0"/>
          </a:p>
          <a:p>
            <a:pPr marL="0" indent="0">
              <a:buNone/>
            </a:pPr>
            <a:r>
              <a:rPr lang="en-US" dirty="0"/>
              <a:t>Immunofluorescence identifies IgA deposition in walls of small vessels accompanied to a lesser extent by deposition of C3, fibrin, and IgM.</a:t>
            </a:r>
          </a:p>
        </p:txBody>
      </p:sp>
    </p:spTree>
    <p:extLst>
      <p:ext uri="{BB962C8B-B14F-4D97-AF65-F5344CB8AC3E}">
        <p14:creationId xmlns:p14="http://schemas.microsoft.com/office/powerpoint/2010/main" val="374458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Title 1"/>
          <p:cNvSpPr>
            <a:spLocks noGrp="1"/>
          </p:cNvSpPr>
          <p:nvPr>
            <p:ph type="title"/>
          </p:nvPr>
        </p:nvSpPr>
        <p:spPr>
          <a:xfrm>
            <a:off x="993556" y="264131"/>
            <a:ext cx="10515600" cy="888909"/>
          </a:xfrm>
        </p:spPr>
        <p:txBody>
          <a:bodyPr>
            <a:normAutofit fontScale="93750"/>
          </a:bodyPr>
          <a:lstStyle/>
          <a:p>
            <a:r>
              <a:rPr lang="en-US" b="1" dirty="0"/>
              <a:t>Clinical Manifestations  ( systemic disease)</a:t>
            </a:r>
            <a:endParaRPr lang="en-US" dirty="0"/>
          </a:p>
        </p:txBody>
      </p:sp>
      <p:sp>
        <p:nvSpPr>
          <p:cNvPr id="1048606" name="Content Placeholder 2"/>
          <p:cNvSpPr>
            <a:spLocks noGrp="1"/>
          </p:cNvSpPr>
          <p:nvPr>
            <p:ph idx="1"/>
          </p:nvPr>
        </p:nvSpPr>
        <p:spPr>
          <a:xfrm>
            <a:off x="1379788" y="1821975"/>
            <a:ext cx="9743137" cy="5206622"/>
          </a:xfrm>
        </p:spPr>
        <p:txBody>
          <a:bodyPr>
            <a:normAutofit fontScale="85000" lnSpcReduction="20000"/>
          </a:bodyPr>
          <a:lstStyle/>
          <a:p>
            <a:pPr marL="0" indent="0" algn="just">
              <a:buNone/>
            </a:pPr>
            <a:r>
              <a:rPr lang="en-US" dirty="0"/>
              <a:t>The hallmark of HSP is its </a:t>
            </a:r>
            <a:r>
              <a:rPr lang="en-US" b="1" dirty="0"/>
              <a:t>rash </a:t>
            </a:r>
            <a:r>
              <a:rPr lang="en-US" dirty="0"/>
              <a:t>palpable purpura starting as pink macules or wheals and developing into </a:t>
            </a:r>
            <a:r>
              <a:rPr lang="en-US" dirty="0" err="1"/>
              <a:t>petechiae</a:t>
            </a:r>
            <a:r>
              <a:rPr lang="en-US" dirty="0"/>
              <a:t>, raised purpura, or larger </a:t>
            </a:r>
            <a:r>
              <a:rPr lang="en-US" dirty="0" err="1"/>
              <a:t>ecchymoses</a:t>
            </a:r>
            <a:r>
              <a:rPr lang="en-US" dirty="0"/>
              <a:t>. 100%. ( </a:t>
            </a:r>
            <a:r>
              <a:rPr lang="en-US" dirty="0">
                <a:solidFill>
                  <a:srgbClr val="FF0000"/>
                </a:solidFill>
              </a:rPr>
              <a:t>NON </a:t>
            </a:r>
            <a:r>
              <a:rPr lang="en-US" dirty="0" err="1">
                <a:solidFill>
                  <a:srgbClr val="FF0000"/>
                </a:solidFill>
              </a:rPr>
              <a:t>painfull</a:t>
            </a:r>
            <a:r>
              <a:rPr lang="en-US" dirty="0">
                <a:solidFill>
                  <a:srgbClr val="FF0000"/>
                </a:solidFill>
              </a:rPr>
              <a:t> non blanchable)</a:t>
            </a:r>
          </a:p>
          <a:p>
            <a:pPr marL="0" indent="0" algn="just">
              <a:buNone/>
            </a:pPr>
            <a:endParaRPr lang="en-US" dirty="0"/>
          </a:p>
          <a:p>
            <a:pPr marL="0" indent="0" algn="just">
              <a:buNone/>
            </a:pPr>
            <a:r>
              <a:rPr lang="en-US" dirty="0"/>
              <a:t>Musculoskeletal involvement, including arthritis and </a:t>
            </a:r>
            <a:r>
              <a:rPr lang="en-US" dirty="0" err="1"/>
              <a:t>arthralgias</a:t>
            </a:r>
            <a:r>
              <a:rPr lang="en-US" dirty="0"/>
              <a:t>, occurring in up to 75% of children with HSP. The arthritis usually resolves within 2 </a:t>
            </a:r>
            <a:r>
              <a:rPr lang="en-US" dirty="0" err="1"/>
              <a:t>wk</a:t>
            </a:r>
            <a:r>
              <a:rPr lang="en-US" dirty="0"/>
              <a:t> but can recur.</a:t>
            </a:r>
          </a:p>
          <a:p>
            <a:pPr marL="0" indent="0" algn="just">
              <a:buNone/>
            </a:pPr>
            <a:endParaRPr lang="en-US" dirty="0"/>
          </a:p>
          <a:p>
            <a:pPr marL="0" indent="0" algn="just">
              <a:buNone/>
            </a:pPr>
            <a:r>
              <a:rPr lang="en-US" dirty="0"/>
              <a:t>Gastrointestinal manifestations occur in up to 80% of children with HSP and include abdominal pain, vomiting, diarrhea, paralytic ileus, and melena. Intussusception, mesenteric ischemia, and intestinal perforation are rare but serious complications.</a:t>
            </a:r>
          </a:p>
          <a:p>
            <a:pPr marL="0" indent="0" algn="just">
              <a:buNone/>
            </a:pPr>
            <a:endParaRPr lang="ar-JO" dirty="0"/>
          </a:p>
          <a:p>
            <a:pPr marL="0" indent="0" algn="just">
              <a:buNone/>
            </a:pPr>
            <a:r>
              <a:rPr lang="en-US" dirty="0"/>
              <a:t>Renal involvement occurs in up to 30% of children with HSP, manifesting as microscopic </a:t>
            </a:r>
            <a:r>
              <a:rPr lang="en-US" dirty="0">
                <a:highlight>
                  <a:srgbClr val="FFFF00"/>
                </a:highlight>
              </a:rPr>
              <a:t>hematuria</a:t>
            </a:r>
            <a:r>
              <a:rPr lang="en-US" dirty="0"/>
              <a:t>, proteinuria, </a:t>
            </a:r>
            <a:r>
              <a:rPr lang="en-US" dirty="0">
                <a:highlight>
                  <a:srgbClr val="FFFF00"/>
                </a:highlight>
              </a:rPr>
              <a:t>hypertension</a:t>
            </a:r>
            <a:r>
              <a:rPr lang="en-US" dirty="0"/>
              <a:t>, frank nephritis, nephrotic syndrome, and acute or chronic renal failure. </a:t>
            </a:r>
          </a:p>
          <a:p>
            <a:pPr marL="0" indent="0" algn="just">
              <a:buNone/>
            </a:pPr>
            <a:endParaRPr lang="en-US" dirty="0"/>
          </a:p>
          <a:p>
            <a:pPr marL="0" indent="0" algn="just">
              <a:buNone/>
            </a:pPr>
            <a:r>
              <a:rPr lang="en-US" dirty="0"/>
              <a:t>progression to end-stage renal disease (ESRD) is uncommon in children (1–2%).</a:t>
            </a:r>
          </a:p>
          <a:p>
            <a:pPr marL="0" indent="0">
              <a:buNone/>
            </a:pPr>
            <a:endParaRPr lang="en-US" dirty="0"/>
          </a:p>
          <a:p>
            <a:pPr marL="0" indent="0">
              <a:buNone/>
            </a:pPr>
            <a:endParaRPr lang="ar-JO" dirty="0"/>
          </a:p>
          <a:p>
            <a:pPr marL="0" indent="0">
              <a:buNone/>
            </a:pPr>
            <a:endParaRPr lang="en-US" dirty="0"/>
          </a:p>
        </p:txBody>
      </p:sp>
    </p:spTree>
    <p:extLst>
      <p:ext uri="{BB962C8B-B14F-4D97-AF65-F5344CB8AC3E}">
        <p14:creationId xmlns:p14="http://schemas.microsoft.com/office/powerpoint/2010/main" val="4222761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Content Placeholder 2"/>
          <p:cNvSpPr>
            <a:spLocks noGrp="1"/>
          </p:cNvSpPr>
          <p:nvPr>
            <p:ph idx="1"/>
          </p:nvPr>
        </p:nvSpPr>
        <p:spPr>
          <a:xfrm>
            <a:off x="1582476" y="1153362"/>
            <a:ext cx="9212903" cy="4524106"/>
          </a:xfrm>
        </p:spPr>
        <p:txBody>
          <a:bodyPr>
            <a:normAutofit/>
          </a:bodyPr>
          <a:lstStyle/>
          <a:p>
            <a:pPr marL="0" indent="0" algn="just">
              <a:buNone/>
            </a:pPr>
            <a:r>
              <a:rPr lang="en-US" dirty="0"/>
              <a:t>Neurologic manifestations of HSP, caused by hypertension (posterior reversible encephalopathy syndrome) or central nervous system (CNS) vasculitis, may also occur, including intracerebral hemorrhage, seizures, headaches, depressed level of consciousness, cranial or peripheral neuropathies, and behavior changes.</a:t>
            </a:r>
          </a:p>
        </p:txBody>
      </p:sp>
    </p:spTree>
    <p:extLst>
      <p:ext uri="{BB962C8B-B14F-4D97-AF65-F5344CB8AC3E}">
        <p14:creationId xmlns:p14="http://schemas.microsoft.com/office/powerpoint/2010/main" val="3519922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5" name="Content Placeholder 3"/>
          <p:cNvPicPr>
            <a:picLocks noGrp="1" noChangeAspect="1"/>
          </p:cNvPicPr>
          <p:nvPr>
            <p:ph idx="1"/>
          </p:nvPr>
        </p:nvPicPr>
        <p:blipFill>
          <a:blip r:embed="rId3"/>
          <a:stretch>
            <a:fillRect/>
          </a:stretch>
        </p:blipFill>
        <p:spPr>
          <a:xfrm>
            <a:off x="574763" y="1031965"/>
            <a:ext cx="3631475" cy="4481769"/>
          </a:xfrm>
          <a:prstGeom prst="rect">
            <a:avLst/>
          </a:prstGeom>
        </p:spPr>
      </p:pic>
      <p:sp>
        <p:nvSpPr>
          <p:cNvPr id="1048608" name="Rectangle 4"/>
          <p:cNvSpPr/>
          <p:nvPr/>
        </p:nvSpPr>
        <p:spPr>
          <a:xfrm>
            <a:off x="3383281" y="5816925"/>
            <a:ext cx="5603965" cy="584775"/>
          </a:xfrm>
          <a:prstGeom prst="rect">
            <a:avLst/>
          </a:prstGeom>
        </p:spPr>
        <p:txBody>
          <a:bodyPr wrap="square">
            <a:spAutoFit/>
          </a:bodyPr>
          <a:lstStyle/>
          <a:p>
            <a:r>
              <a:rPr lang="en-US" sz="3200" b="1" dirty="0">
                <a:latin typeface="LiberationSans-Bold"/>
              </a:rPr>
              <a:t>Henoch-</a:t>
            </a:r>
            <a:r>
              <a:rPr lang="en-US" sz="3200" b="1" dirty="0" err="1">
                <a:latin typeface="LiberationSans-Bold"/>
              </a:rPr>
              <a:t>Schönlein</a:t>
            </a:r>
            <a:r>
              <a:rPr lang="en-US" sz="3200" b="1" dirty="0">
                <a:latin typeface="LiberationSans-Bold"/>
              </a:rPr>
              <a:t> purpura. </a:t>
            </a:r>
            <a:endParaRPr lang="en-US" sz="3200" dirty="0"/>
          </a:p>
        </p:txBody>
      </p:sp>
      <p:graphicFrame>
        <p:nvGraphicFramePr>
          <p:cNvPr id="4194304" name="Object 2"/>
          <p:cNvGraphicFramePr>
            <a:graphicFrameLocks noChangeAspect="1"/>
          </p:cNvGraphicFramePr>
          <p:nvPr/>
        </p:nvGraphicFramePr>
        <p:xfrm>
          <a:off x="4715692" y="1083614"/>
          <a:ext cx="3396343" cy="4430120"/>
        </p:xfrm>
        <a:graphic>
          <a:graphicData uri="http://schemas.openxmlformats.org/presentationml/2006/ole">
            <mc:AlternateContent xmlns:mc="http://schemas.openxmlformats.org/markup-compatibility/2006">
              <mc:Choice xmlns:v="urn:schemas-microsoft-com:vml" Requires="v">
                <p:oleObj spid="_x0000_s1026" name="Slide" r:id="rId4" imgW="2149000" imgH="1610698" progId="PowerPoint.Slide.8">
                  <p:embed/>
                </p:oleObj>
              </mc:Choice>
              <mc:Fallback>
                <p:oleObj name="Slide" r:id="rId4" imgW="2149000" imgH="1610698" progId="PowerPoint.Slide.8">
                  <p:embed/>
                  <p:pic>
                    <p:nvPicPr>
                      <p:cNvPr id="4194304" name="Object 2"/>
                      <p:cNvPicPr>
                        <a:picLocks noChangeAspect="1" noChangeArrowheads="1"/>
                      </p:cNvPicPr>
                      <p:nvPr/>
                    </p:nvPicPr>
                    <p:blipFill>
                      <a:blip r:embed="rId5"/>
                      <a:srcRect/>
                      <a:stretch>
                        <a:fillRect/>
                      </a:stretch>
                    </p:blipFill>
                    <p:spPr bwMode="auto">
                      <a:xfrm>
                        <a:off x="4715692" y="1083614"/>
                        <a:ext cx="3396343" cy="4430120"/>
                      </a:xfrm>
                      <a:prstGeom prst="rect">
                        <a:avLst/>
                      </a:prstGeom>
                      <a:noFill/>
                      <a:ln>
                        <a:noFill/>
                      </a:ln>
                      <a:effectLst/>
                    </p:spPr>
                  </p:pic>
                </p:oleObj>
              </mc:Fallback>
            </mc:AlternateContent>
          </a:graphicData>
        </a:graphic>
      </p:graphicFrame>
      <p:pic>
        <p:nvPicPr>
          <p:cNvPr id="2097157" name="Picture 4" descr="HLP"/>
          <p:cNvPicPr>
            <a:picLocks noChangeAspect="1" noChangeArrowheads="1"/>
          </p:cNvPicPr>
          <p:nvPr/>
        </p:nvPicPr>
        <p:blipFill rotWithShape="1">
          <a:blip r:embed="rId6" cstate="print"/>
          <a:srcRect r="76099" b="41376"/>
          <a:stretch>
            <a:fillRect/>
          </a:stretch>
        </p:blipFill>
        <p:spPr>
          <a:xfrm>
            <a:off x="8987246" y="1136469"/>
            <a:ext cx="2899954" cy="4271554"/>
          </a:xfrm>
          <a:prstGeom prst="rect">
            <a:avLst/>
          </a:prstGeom>
          <a:noFill/>
        </p:spPr>
      </p:pic>
    </p:spTree>
    <p:extLst>
      <p:ext uri="{BB962C8B-B14F-4D97-AF65-F5344CB8AC3E}">
        <p14:creationId xmlns:p14="http://schemas.microsoft.com/office/powerpoint/2010/main" val="2082205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Title 1"/>
          <p:cNvSpPr>
            <a:spLocks noGrp="1"/>
          </p:cNvSpPr>
          <p:nvPr>
            <p:ph type="title"/>
          </p:nvPr>
        </p:nvSpPr>
        <p:spPr>
          <a:xfrm>
            <a:off x="535577" y="466453"/>
            <a:ext cx="10515600" cy="915035"/>
          </a:xfrm>
        </p:spPr>
        <p:txBody>
          <a:bodyPr/>
          <a:lstStyle/>
          <a:p>
            <a:r>
              <a:rPr lang="en-US" b="1" dirty="0"/>
              <a:t>Diagnosis</a:t>
            </a:r>
            <a:endParaRPr lang="en-US" dirty="0"/>
          </a:p>
        </p:txBody>
      </p:sp>
      <p:sp>
        <p:nvSpPr>
          <p:cNvPr id="1048610" name="Content Placeholder 2"/>
          <p:cNvSpPr>
            <a:spLocks noGrp="1"/>
          </p:cNvSpPr>
          <p:nvPr>
            <p:ph idx="1"/>
          </p:nvPr>
        </p:nvSpPr>
        <p:spPr>
          <a:xfrm>
            <a:off x="1313499" y="1381488"/>
            <a:ext cx="9986847" cy="4351338"/>
          </a:xfrm>
        </p:spPr>
        <p:txBody>
          <a:bodyPr/>
          <a:lstStyle/>
          <a:p>
            <a:pPr marL="0" indent="0">
              <a:buNone/>
            </a:pPr>
            <a:r>
              <a:rPr lang="en-US" dirty="0"/>
              <a:t>The diagnosis of HSP is clinical and often straightforward when the typical rash is present.</a:t>
            </a:r>
          </a:p>
          <a:p>
            <a:pPr marL="0" indent="0">
              <a:buNone/>
            </a:pPr>
            <a:endParaRPr lang="en-US" dirty="0"/>
          </a:p>
          <a:p>
            <a:pPr marL="0" indent="0">
              <a:buNone/>
            </a:pPr>
            <a:r>
              <a:rPr lang="en-US" dirty="0"/>
              <a:t>Most patients are </a:t>
            </a:r>
            <a:r>
              <a:rPr lang="en-US" b="1" dirty="0">
                <a:solidFill>
                  <a:srgbClr val="FF0000"/>
                </a:solidFill>
                <a:highlight>
                  <a:srgbClr val="FFFF00"/>
                </a:highlight>
              </a:rPr>
              <a:t>afebrile</a:t>
            </a:r>
            <a:r>
              <a:rPr lang="en-US" dirty="0"/>
              <a:t>.</a:t>
            </a:r>
          </a:p>
          <a:p>
            <a:pPr marL="0" indent="0">
              <a:buNone/>
            </a:pPr>
            <a:endParaRPr lang="en-US" dirty="0"/>
          </a:p>
          <a:p>
            <a:pPr marL="0" indent="0">
              <a:buNone/>
            </a:pPr>
            <a:r>
              <a:rPr lang="en-US" dirty="0"/>
              <a:t>A round 25% of cases, the rash appears after other manifestations, making early diagnosis challenging.</a:t>
            </a:r>
          </a:p>
        </p:txBody>
      </p:sp>
    </p:spTree>
    <p:extLst>
      <p:ext uri="{BB962C8B-B14F-4D97-AF65-F5344CB8AC3E}">
        <p14:creationId xmlns:p14="http://schemas.microsoft.com/office/powerpoint/2010/main" val="2314565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Title 1"/>
          <p:cNvSpPr>
            <a:spLocks noGrp="1"/>
          </p:cNvSpPr>
          <p:nvPr>
            <p:ph type="title"/>
          </p:nvPr>
        </p:nvSpPr>
        <p:spPr>
          <a:xfrm>
            <a:off x="838200" y="365125"/>
            <a:ext cx="10515600" cy="888909"/>
          </a:xfrm>
        </p:spPr>
        <p:txBody>
          <a:bodyPr>
            <a:normAutofit/>
          </a:bodyPr>
          <a:lstStyle/>
          <a:p>
            <a:r>
              <a:rPr lang="en-US" sz="3600" b="1" dirty="0"/>
              <a:t>Classification Criteria for Henoch-</a:t>
            </a:r>
            <a:r>
              <a:rPr lang="en-US" sz="3600" b="1" dirty="0" err="1"/>
              <a:t>Schönlein</a:t>
            </a:r>
            <a:r>
              <a:rPr lang="en-US" sz="3600" b="1" dirty="0"/>
              <a:t> Purpura</a:t>
            </a:r>
            <a:endParaRPr lang="en-US" sz="3600" dirty="0"/>
          </a:p>
        </p:txBody>
      </p:sp>
      <p:sp>
        <p:nvSpPr>
          <p:cNvPr id="1048612" name="Content Placeholder 2"/>
          <p:cNvSpPr>
            <a:spLocks noGrp="1"/>
          </p:cNvSpPr>
          <p:nvPr>
            <p:ph idx="1"/>
          </p:nvPr>
        </p:nvSpPr>
        <p:spPr>
          <a:xfrm>
            <a:off x="1335087" y="1042915"/>
            <a:ext cx="10018713" cy="3124201"/>
          </a:xfrm>
        </p:spPr>
        <p:txBody>
          <a:bodyPr/>
          <a:lstStyle/>
          <a:p>
            <a:r>
              <a:rPr lang="en-US" dirty="0"/>
              <a:t>Palpable purpura (</a:t>
            </a:r>
            <a:r>
              <a:rPr lang="en-US" dirty="0">
                <a:solidFill>
                  <a:srgbClr val="FF0000"/>
                </a:solidFill>
                <a:highlight>
                  <a:srgbClr val="FFFF00"/>
                </a:highlight>
              </a:rPr>
              <a:t>in absence of coagulopathy or thrombocytopenia</a:t>
            </a:r>
            <a:r>
              <a:rPr lang="en-US" dirty="0"/>
              <a:t>) and 1 or more of the following criteria must be present:</a:t>
            </a:r>
          </a:p>
          <a:p>
            <a:pPr marL="0" indent="0">
              <a:buNone/>
            </a:pPr>
            <a:endParaRPr lang="en-US" dirty="0"/>
          </a:p>
        </p:txBody>
      </p:sp>
      <p:pic>
        <p:nvPicPr>
          <p:cNvPr id="2097158" name="Picture 3"/>
          <p:cNvPicPr>
            <a:picLocks noChangeAspect="1"/>
          </p:cNvPicPr>
          <p:nvPr/>
        </p:nvPicPr>
        <p:blipFill>
          <a:blip r:embed="rId2"/>
          <a:stretch>
            <a:fillRect/>
          </a:stretch>
        </p:blipFill>
        <p:spPr>
          <a:xfrm>
            <a:off x="1407670" y="3180500"/>
            <a:ext cx="8271908" cy="2216352"/>
          </a:xfrm>
          <a:prstGeom prst="rect">
            <a:avLst/>
          </a:prstGeom>
        </p:spPr>
      </p:pic>
    </p:spTree>
    <p:extLst>
      <p:ext uri="{BB962C8B-B14F-4D97-AF65-F5344CB8AC3E}">
        <p14:creationId xmlns:p14="http://schemas.microsoft.com/office/powerpoint/2010/main" val="2800855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Title 1"/>
          <p:cNvSpPr>
            <a:spLocks noGrp="1"/>
          </p:cNvSpPr>
          <p:nvPr>
            <p:ph type="title"/>
          </p:nvPr>
        </p:nvSpPr>
        <p:spPr>
          <a:xfrm>
            <a:off x="535577" y="352063"/>
            <a:ext cx="10515600" cy="771344"/>
          </a:xfrm>
        </p:spPr>
        <p:txBody>
          <a:bodyPr/>
          <a:lstStyle/>
          <a:p>
            <a:r>
              <a:rPr lang="en-US" b="1" dirty="0"/>
              <a:t>Laboratory Findings</a:t>
            </a:r>
            <a:endParaRPr lang="en-US" dirty="0"/>
          </a:p>
        </p:txBody>
      </p:sp>
      <p:sp>
        <p:nvSpPr>
          <p:cNvPr id="1048614" name="Content Placeholder 2"/>
          <p:cNvSpPr>
            <a:spLocks noGrp="1"/>
          </p:cNvSpPr>
          <p:nvPr>
            <p:ph idx="1"/>
          </p:nvPr>
        </p:nvSpPr>
        <p:spPr>
          <a:xfrm>
            <a:off x="1617194" y="1385316"/>
            <a:ext cx="9433983" cy="4821578"/>
          </a:xfrm>
        </p:spPr>
        <p:txBody>
          <a:bodyPr>
            <a:normAutofit fontScale="87500" lnSpcReduction="10000"/>
          </a:bodyPr>
          <a:lstStyle/>
          <a:p>
            <a:pPr marL="0" indent="0" algn="just">
              <a:buNone/>
            </a:pPr>
            <a:r>
              <a:rPr lang="en-US" dirty="0"/>
              <a:t>No laboratory finding is diagnostic of HSP.</a:t>
            </a:r>
          </a:p>
          <a:p>
            <a:pPr marL="0" indent="0" algn="just">
              <a:buNone/>
            </a:pPr>
            <a:endParaRPr lang="en-US" dirty="0"/>
          </a:p>
          <a:p>
            <a:pPr marL="0" indent="0" algn="just">
              <a:buNone/>
            </a:pPr>
            <a:r>
              <a:rPr lang="en-US" dirty="0"/>
              <a:t>Common nonspecific findings Include :</a:t>
            </a:r>
          </a:p>
          <a:p>
            <a:pPr marL="0" indent="0" algn="just">
              <a:buNone/>
            </a:pPr>
            <a:r>
              <a:rPr lang="en-US" dirty="0"/>
              <a:t>    </a:t>
            </a:r>
            <a:r>
              <a:rPr lang="en-US" b="1" dirty="0"/>
              <a:t>leukocytosis</a:t>
            </a:r>
            <a:r>
              <a:rPr lang="en-US" dirty="0"/>
              <a:t>, </a:t>
            </a:r>
            <a:r>
              <a:rPr lang="en-US" b="1" dirty="0">
                <a:solidFill>
                  <a:srgbClr val="FF0000"/>
                </a:solidFill>
                <a:highlight>
                  <a:srgbClr val="FFFF00"/>
                </a:highlight>
              </a:rPr>
              <a:t>thrombocytosis</a:t>
            </a:r>
            <a:r>
              <a:rPr lang="en-US" dirty="0"/>
              <a:t>, mild anemia, and elevations of</a:t>
            </a:r>
          </a:p>
          <a:p>
            <a:pPr marL="0" indent="0" algn="just">
              <a:buNone/>
            </a:pPr>
            <a:r>
              <a:rPr lang="en-US" dirty="0"/>
              <a:t>    </a:t>
            </a:r>
            <a:r>
              <a:rPr lang="en-US" dirty="0">
                <a:solidFill>
                  <a:srgbClr val="FF0000"/>
                </a:solidFill>
              </a:rPr>
              <a:t>erythrocyte sedimentation rate (ESR) and C-reactive protein (CRP). </a:t>
            </a:r>
          </a:p>
          <a:p>
            <a:pPr marL="0" indent="0" algn="just">
              <a:buNone/>
            </a:pPr>
            <a:endParaRPr lang="en-US" dirty="0"/>
          </a:p>
          <a:p>
            <a:pPr marL="0" indent="0" algn="just">
              <a:buNone/>
            </a:pPr>
            <a:r>
              <a:rPr lang="en-US" b="1" i="1" dirty="0">
                <a:solidFill>
                  <a:srgbClr val="FF0000"/>
                </a:solidFill>
                <a:highlight>
                  <a:srgbClr val="FFFF00"/>
                </a:highlight>
              </a:rPr>
              <a:t>The platelet count is normal in HSP </a:t>
            </a:r>
            <a:r>
              <a:rPr lang="en-US" b="1" dirty="0">
                <a:highlight>
                  <a:srgbClr val="FFFF00"/>
                </a:highlight>
              </a:rPr>
              <a:t>. </a:t>
            </a:r>
          </a:p>
          <a:p>
            <a:pPr marL="0" indent="0" algn="just">
              <a:buNone/>
            </a:pPr>
            <a:endParaRPr lang="en-US" dirty="0"/>
          </a:p>
          <a:p>
            <a:pPr marL="0" indent="0" algn="just">
              <a:buNone/>
            </a:pPr>
            <a:r>
              <a:rPr lang="en-US" dirty="0"/>
              <a:t>Occult blood is frequently found in stool specimens. </a:t>
            </a:r>
          </a:p>
          <a:p>
            <a:pPr marL="0" indent="0" algn="just">
              <a:buNone/>
            </a:pPr>
            <a:endParaRPr lang="en-US" dirty="0"/>
          </a:p>
          <a:p>
            <a:pPr marL="0" indent="0" algn="just">
              <a:buNone/>
            </a:pPr>
            <a:r>
              <a:rPr lang="en-US" dirty="0"/>
              <a:t>Serum albumin levels may be low because of renal or intestinal protein loss.</a:t>
            </a:r>
          </a:p>
        </p:txBody>
      </p:sp>
    </p:spTree>
    <p:extLst>
      <p:ext uri="{BB962C8B-B14F-4D97-AF65-F5344CB8AC3E}">
        <p14:creationId xmlns:p14="http://schemas.microsoft.com/office/powerpoint/2010/main" val="1631672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Title 1"/>
          <p:cNvSpPr>
            <a:spLocks noGrp="1"/>
          </p:cNvSpPr>
          <p:nvPr>
            <p:ph type="title"/>
          </p:nvPr>
        </p:nvSpPr>
        <p:spPr>
          <a:xfrm>
            <a:off x="1125537" y="456565"/>
            <a:ext cx="10515600" cy="980349"/>
          </a:xfrm>
        </p:spPr>
        <p:txBody>
          <a:bodyPr>
            <a:normAutofit/>
          </a:bodyPr>
          <a:lstStyle/>
          <a:p>
            <a:pPr eaLnBrk="1" hangingPunct="1"/>
            <a:r>
              <a:rPr lang="en-US" altLang="en-US" dirty="0">
                <a:latin typeface="+mn-lt"/>
                <a:cs typeface="Andalus" panose="02020603050405020304" pitchFamily="18" charset="-78"/>
              </a:rPr>
              <a:t>Work Up</a:t>
            </a:r>
          </a:p>
        </p:txBody>
      </p:sp>
      <p:pic>
        <p:nvPicPr>
          <p:cNvPr id="2097159" name="Picture 3"/>
          <p:cNvPicPr>
            <a:picLocks noChangeAspect="1" noChangeArrowheads="1"/>
          </p:cNvPicPr>
          <p:nvPr/>
        </p:nvPicPr>
        <p:blipFill>
          <a:blip r:embed="rId2"/>
          <a:srcRect/>
          <a:stretch>
            <a:fillRect/>
          </a:stretch>
        </p:blipFill>
        <p:spPr bwMode="auto">
          <a:xfrm>
            <a:off x="1726039" y="1654423"/>
            <a:ext cx="8945926" cy="4252912"/>
          </a:xfrm>
          <a:prstGeom prst="rect">
            <a:avLst/>
          </a:prstGeom>
          <a:noFill/>
          <a:ln>
            <a:noFill/>
          </a:ln>
        </p:spPr>
      </p:pic>
    </p:spTree>
    <p:extLst>
      <p:ext uri="{BB962C8B-B14F-4D97-AF65-F5344CB8AC3E}">
        <p14:creationId xmlns:p14="http://schemas.microsoft.com/office/powerpoint/2010/main" val="1846409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Title 1"/>
          <p:cNvSpPr>
            <a:spLocks noGrp="1"/>
          </p:cNvSpPr>
          <p:nvPr>
            <p:ph type="title"/>
          </p:nvPr>
        </p:nvSpPr>
        <p:spPr>
          <a:xfrm>
            <a:off x="533628" y="-148225"/>
            <a:ext cx="10515600" cy="849721"/>
          </a:xfrm>
        </p:spPr>
        <p:txBody>
          <a:bodyPr/>
          <a:lstStyle/>
          <a:p>
            <a:r>
              <a:rPr lang="en-US" b="1" dirty="0"/>
              <a:t>Treatment</a:t>
            </a:r>
            <a:endParaRPr lang="en-US" dirty="0"/>
          </a:p>
        </p:txBody>
      </p:sp>
      <p:sp>
        <p:nvSpPr>
          <p:cNvPr id="1048617" name="Content Placeholder 2"/>
          <p:cNvSpPr>
            <a:spLocks noGrp="1"/>
          </p:cNvSpPr>
          <p:nvPr>
            <p:ph idx="1"/>
          </p:nvPr>
        </p:nvSpPr>
        <p:spPr>
          <a:xfrm>
            <a:off x="1487049" y="810678"/>
            <a:ext cx="9854241" cy="5641849"/>
          </a:xfrm>
        </p:spPr>
        <p:txBody>
          <a:bodyPr>
            <a:normAutofit fontScale="87500" lnSpcReduction="10000"/>
          </a:bodyPr>
          <a:lstStyle/>
          <a:p>
            <a:pPr marL="0" indent="0" algn="just">
              <a:buNone/>
            </a:pPr>
            <a:r>
              <a:rPr lang="en-US" dirty="0"/>
              <a:t>Treatment for mild and self-limited HSP is </a:t>
            </a:r>
            <a:r>
              <a:rPr lang="en-US" i="1" dirty="0"/>
              <a:t>supportive (NSAID). </a:t>
            </a:r>
          </a:p>
          <a:p>
            <a:pPr marL="0" indent="0" algn="just">
              <a:buNone/>
            </a:pPr>
            <a:endParaRPr lang="en-US" dirty="0"/>
          </a:p>
          <a:p>
            <a:pPr marL="0" indent="0" algn="just">
              <a:buNone/>
            </a:pPr>
            <a:r>
              <a:rPr lang="en-US" b="1" dirty="0">
                <a:solidFill>
                  <a:srgbClr val="FF0000"/>
                </a:solidFill>
              </a:rPr>
              <a:t>Corticosteroids are most often used to treat significant GI involvement or other life-threatening manifestations. </a:t>
            </a:r>
          </a:p>
          <a:p>
            <a:pPr marL="0" indent="0" algn="just">
              <a:buNone/>
            </a:pPr>
            <a:endParaRPr lang="en-US" b="1" dirty="0">
              <a:solidFill>
                <a:srgbClr val="FF0000"/>
              </a:solidFill>
            </a:endParaRPr>
          </a:p>
          <a:p>
            <a:pPr marL="0" indent="0" algn="just">
              <a:buNone/>
            </a:pPr>
            <a:r>
              <a:rPr lang="en-US" dirty="0"/>
              <a:t>Glucocorticoids such as oral prednisone (1-2 mg/kg/day), or in severe cases, intravenous (IV) methylprednisolone for 1-2 </a:t>
            </a:r>
            <a:r>
              <a:rPr lang="en-US" dirty="0" err="1"/>
              <a:t>wk</a:t>
            </a:r>
            <a:r>
              <a:rPr lang="en-US" dirty="0"/>
              <a:t>, followed by taper.</a:t>
            </a:r>
          </a:p>
          <a:p>
            <a:pPr marL="0" indent="0" algn="just">
              <a:buNone/>
            </a:pPr>
            <a:endParaRPr lang="en-US" dirty="0"/>
          </a:p>
          <a:p>
            <a:pPr marL="0" indent="0" algn="just">
              <a:buNone/>
            </a:pPr>
            <a:r>
              <a:rPr lang="en-US" dirty="0"/>
              <a:t>It reduces abdominal and joint pain </a:t>
            </a:r>
            <a:r>
              <a:rPr lang="en-US" dirty="0">
                <a:highlight>
                  <a:srgbClr val="FFFF00"/>
                </a:highlight>
              </a:rPr>
              <a:t>but do not alter overall prognosis.</a:t>
            </a:r>
          </a:p>
          <a:p>
            <a:pPr marL="0" indent="0" algn="just">
              <a:buNone/>
            </a:pPr>
            <a:endParaRPr lang="en-US" dirty="0"/>
          </a:p>
          <a:p>
            <a:pPr marL="0" indent="0" algn="just">
              <a:buNone/>
            </a:pPr>
            <a:r>
              <a:rPr lang="en-US" u="sng" dirty="0"/>
              <a:t>Intravenous Immune globulin (IVIG) and plasma exchange are sometimes used for severe disease.</a:t>
            </a:r>
          </a:p>
          <a:p>
            <a:pPr marL="0" indent="0" algn="just">
              <a:buNone/>
            </a:pPr>
            <a:endParaRPr lang="en-US" dirty="0"/>
          </a:p>
          <a:p>
            <a:pPr marL="0" indent="0" algn="just">
              <a:buNone/>
            </a:pPr>
            <a:r>
              <a:rPr lang="en-US" b="1" dirty="0">
                <a:solidFill>
                  <a:srgbClr val="FF0000"/>
                </a:solidFill>
                <a:highlight>
                  <a:srgbClr val="FFFF00"/>
                </a:highlight>
              </a:rPr>
              <a:t>ESRD develops in &lt;5% of children with HSP nephritis.</a:t>
            </a:r>
          </a:p>
        </p:txBody>
      </p:sp>
    </p:spTree>
    <p:extLst>
      <p:ext uri="{BB962C8B-B14F-4D97-AF65-F5344CB8AC3E}">
        <p14:creationId xmlns:p14="http://schemas.microsoft.com/office/powerpoint/2010/main" val="2137757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General </a:t>
            </a:r>
            <a:r>
              <a:rPr lang="en-US" b="1" dirty="0" smtClean="0"/>
              <a:t>introduction</a:t>
            </a:r>
            <a:endParaRPr lang="en-US" b="1" dirty="0"/>
          </a:p>
        </p:txBody>
      </p:sp>
      <p:sp>
        <p:nvSpPr>
          <p:cNvPr id="3" name="Content Placeholder 2"/>
          <p:cNvSpPr>
            <a:spLocks noGrp="1"/>
          </p:cNvSpPr>
          <p:nvPr>
            <p:ph idx="1"/>
          </p:nvPr>
        </p:nvSpPr>
        <p:spPr>
          <a:xfrm>
            <a:off x="1484310" y="2251880"/>
            <a:ext cx="10018713" cy="4162567"/>
          </a:xfrm>
        </p:spPr>
        <p:txBody>
          <a:bodyPr>
            <a:normAutofit/>
          </a:bodyPr>
          <a:lstStyle/>
          <a:p>
            <a:r>
              <a:rPr lang="en-US" b="1" dirty="0" smtClean="0"/>
              <a:t>Formerly </a:t>
            </a:r>
            <a:r>
              <a:rPr lang="en-US" b="1" dirty="0"/>
              <a:t>known as </a:t>
            </a:r>
            <a:r>
              <a:rPr lang="en-US" b="1" dirty="0">
                <a:solidFill>
                  <a:srgbClr val="FF0000"/>
                </a:solidFill>
              </a:rPr>
              <a:t>mucocutaneous lymph node syndrome</a:t>
            </a:r>
            <a:r>
              <a:rPr lang="en-US" b="1" dirty="0"/>
              <a:t> and </a:t>
            </a:r>
            <a:r>
              <a:rPr lang="en-US" b="1" dirty="0">
                <a:solidFill>
                  <a:srgbClr val="FF0000"/>
                </a:solidFill>
              </a:rPr>
              <a:t>infantile polyarteritis nodosa</a:t>
            </a:r>
            <a:r>
              <a:rPr lang="en-US" b="1" dirty="0" smtClean="0">
                <a:solidFill>
                  <a:srgbClr val="FF0000"/>
                </a:solidFill>
              </a:rPr>
              <a:t>.</a:t>
            </a:r>
          </a:p>
          <a:p>
            <a:r>
              <a:rPr lang="en-US" b="1" dirty="0"/>
              <a:t>KD is a </a:t>
            </a:r>
            <a:r>
              <a:rPr lang="en-US" b="1" dirty="0">
                <a:solidFill>
                  <a:srgbClr val="FF0000"/>
                </a:solidFill>
              </a:rPr>
              <a:t>systemic inflammatory disorder </a:t>
            </a:r>
            <a:r>
              <a:rPr lang="en-US" b="1" dirty="0"/>
              <a:t>manifesting as </a:t>
            </a:r>
            <a:r>
              <a:rPr lang="en-US" b="1" dirty="0">
                <a:solidFill>
                  <a:srgbClr val="FF0000"/>
                </a:solidFill>
              </a:rPr>
              <a:t>vasculitis</a:t>
            </a:r>
            <a:r>
              <a:rPr lang="en-US" b="1" dirty="0"/>
              <a:t> with a predilection for the coronary arteries</a:t>
            </a:r>
            <a:r>
              <a:rPr lang="en-US" b="1" dirty="0" smtClean="0"/>
              <a:t>.</a:t>
            </a:r>
          </a:p>
          <a:p>
            <a:r>
              <a:rPr lang="en-US" b="1" dirty="0"/>
              <a:t>KD is a vasculitis that predominantly affects </a:t>
            </a:r>
            <a:r>
              <a:rPr lang="en-US" b="1" dirty="0">
                <a:solidFill>
                  <a:srgbClr val="FF0000"/>
                </a:solidFill>
              </a:rPr>
              <a:t>medium-sized arteries</a:t>
            </a:r>
            <a:r>
              <a:rPr lang="en-US" b="1" dirty="0" smtClean="0"/>
              <a:t>.</a:t>
            </a:r>
          </a:p>
          <a:p>
            <a:r>
              <a:rPr lang="en-US" b="1" dirty="0" smtClean="0"/>
              <a:t>The </a:t>
            </a:r>
            <a:r>
              <a:rPr lang="en-US" b="1" dirty="0"/>
              <a:t>coronary arteries are most often involved, although other arteries (e.g., axillary, subclavian, femoral, popliteal, and brachial) can also develop dilation.</a:t>
            </a:r>
          </a:p>
          <a:p>
            <a:endParaRPr lang="en-US" b="1" dirty="0"/>
          </a:p>
        </p:txBody>
      </p:sp>
    </p:spTree>
    <p:extLst>
      <p:ext uri="{BB962C8B-B14F-4D97-AF65-F5344CB8AC3E}">
        <p14:creationId xmlns:p14="http://schemas.microsoft.com/office/powerpoint/2010/main" val="1391480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Title 1"/>
          <p:cNvSpPr>
            <a:spLocks noGrp="1"/>
          </p:cNvSpPr>
          <p:nvPr>
            <p:ph type="title"/>
          </p:nvPr>
        </p:nvSpPr>
        <p:spPr>
          <a:xfrm>
            <a:off x="1538902" y="136477"/>
            <a:ext cx="10018713" cy="723331"/>
          </a:xfrm>
        </p:spPr>
        <p:txBody>
          <a:bodyPr>
            <a:normAutofit/>
          </a:bodyPr>
          <a:lstStyle/>
          <a:p>
            <a:pPr eaLnBrk="1" hangingPunct="1"/>
            <a:r>
              <a:rPr lang="en-US" altLang="en-US" sz="4000" dirty="0">
                <a:latin typeface="+mn-lt"/>
                <a:cs typeface="Andalus" panose="02020603050405020304" pitchFamily="18" charset="-78"/>
              </a:rPr>
              <a:t>Management/General Guidance</a:t>
            </a:r>
          </a:p>
        </p:txBody>
      </p:sp>
      <p:pic>
        <p:nvPicPr>
          <p:cNvPr id="2097160" name="Picture 2"/>
          <p:cNvPicPr>
            <a:picLocks noGrp="1" noChangeAspect="1" noChangeArrowheads="1"/>
          </p:cNvPicPr>
          <p:nvPr>
            <p:ph idx="1"/>
          </p:nvPr>
        </p:nvPicPr>
        <p:blipFill>
          <a:blip r:embed="rId2"/>
          <a:srcRect/>
          <a:stretch>
            <a:fillRect/>
          </a:stretch>
        </p:blipFill>
        <p:spPr>
          <a:xfrm>
            <a:off x="1703026" y="1554210"/>
            <a:ext cx="9690463" cy="4461918"/>
          </a:xfrm>
          <a:noFill/>
        </p:spPr>
      </p:pic>
    </p:spTree>
    <p:extLst>
      <p:ext uri="{BB962C8B-B14F-4D97-AF65-F5344CB8AC3E}">
        <p14:creationId xmlns:p14="http://schemas.microsoft.com/office/powerpoint/2010/main" val="21328933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2" name="Picture 2"/>
          <p:cNvPicPr>
            <a:picLocks noChangeAspect="1" noChangeArrowheads="1"/>
          </p:cNvPicPr>
          <p:nvPr/>
        </p:nvPicPr>
        <p:blipFill>
          <a:blip r:embed="rId2"/>
          <a:srcRect/>
          <a:stretch>
            <a:fillRect/>
          </a:stretch>
        </p:blipFill>
        <p:spPr bwMode="auto">
          <a:xfrm>
            <a:off x="1558925" y="189411"/>
            <a:ext cx="8763000" cy="5568950"/>
          </a:xfrm>
          <a:prstGeom prst="rect">
            <a:avLst/>
          </a:prstGeom>
          <a:noFill/>
          <a:ln>
            <a:noFill/>
          </a:ln>
        </p:spPr>
      </p:pic>
      <p:sp>
        <p:nvSpPr>
          <p:cNvPr id="1048624" name="Rectangle 2"/>
          <p:cNvSpPr>
            <a:spLocks noChangeArrowheads="1"/>
          </p:cNvSpPr>
          <p:nvPr/>
        </p:nvSpPr>
        <p:spPr bwMode="auto">
          <a:xfrm>
            <a:off x="5638800" y="6019800"/>
            <a:ext cx="4572000" cy="369888"/>
          </a:xfrm>
          <a:prstGeom prst="rect">
            <a:avLst/>
          </a:prstGeom>
          <a:noFill/>
          <a:ln>
            <a:noFill/>
          </a:ln>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i="1"/>
              <a:t>Am Fam Physician. </a:t>
            </a:r>
            <a:r>
              <a:rPr lang="en-US" altLang="en-US"/>
              <a:t>2009;80(7):697-704.</a:t>
            </a:r>
          </a:p>
        </p:txBody>
      </p:sp>
      <p:sp>
        <p:nvSpPr>
          <p:cNvPr id="1048625" name="Left Arrow 1"/>
          <p:cNvSpPr/>
          <p:nvPr/>
        </p:nvSpPr>
        <p:spPr>
          <a:xfrm>
            <a:off x="8153400" y="2279650"/>
            <a:ext cx="901700" cy="484188"/>
          </a:xfrm>
          <a:prstGeom prst="leftArrow">
            <a:avLst/>
          </a:prstGeom>
          <a:solidFill>
            <a:srgbClr val="C00000"/>
          </a:solidFill>
          <a:ln w="412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sp>
        <p:nvSpPr>
          <p:cNvPr id="1048626" name="Left Arrow 4"/>
          <p:cNvSpPr/>
          <p:nvPr/>
        </p:nvSpPr>
        <p:spPr>
          <a:xfrm>
            <a:off x="8153400" y="3414714"/>
            <a:ext cx="901700" cy="395287"/>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sp>
        <p:nvSpPr>
          <p:cNvPr id="1048627" name="Round Same Side Corner Rectangle 5"/>
          <p:cNvSpPr/>
          <p:nvPr/>
        </p:nvSpPr>
        <p:spPr>
          <a:xfrm>
            <a:off x="1676400" y="3414714"/>
            <a:ext cx="5562600" cy="623887"/>
          </a:xfrm>
          <a:prstGeom prst="round2Same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spTree>
    <p:extLst>
      <p:ext uri="{BB962C8B-B14F-4D97-AF65-F5344CB8AC3E}">
        <p14:creationId xmlns:p14="http://schemas.microsoft.com/office/powerpoint/2010/main" val="2694598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625"/>
                                        </p:tgtEl>
                                        <p:attrNameLst>
                                          <p:attrName>style.visibility</p:attrName>
                                        </p:attrNameLst>
                                      </p:cBhvr>
                                      <p:to>
                                        <p:strVal val="visible"/>
                                      </p:to>
                                    </p:set>
                                    <p:anim calcmode="lin" valueType="num">
                                      <p:cBhvr additive="base">
                                        <p:cTn id="7" dur="500" fill="hold"/>
                                        <p:tgtEl>
                                          <p:spTgt spid="1048625"/>
                                        </p:tgtEl>
                                        <p:attrNameLst>
                                          <p:attrName>ppt_x</p:attrName>
                                        </p:attrNameLst>
                                      </p:cBhvr>
                                      <p:tavLst>
                                        <p:tav tm="0">
                                          <p:val>
                                            <p:strVal val="#ppt_x"/>
                                          </p:val>
                                        </p:tav>
                                        <p:tav tm="100000">
                                          <p:val>
                                            <p:strVal val="#ppt_x"/>
                                          </p:val>
                                        </p:tav>
                                      </p:tavLst>
                                    </p:anim>
                                    <p:anim calcmode="lin" valueType="num">
                                      <p:cBhvr additive="base">
                                        <p:cTn id="8" dur="500" fill="hold"/>
                                        <p:tgtEl>
                                          <p:spTgt spid="104862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8626"/>
                                        </p:tgtEl>
                                        <p:attrNameLst>
                                          <p:attrName>style.visibility</p:attrName>
                                        </p:attrNameLst>
                                      </p:cBhvr>
                                      <p:to>
                                        <p:strVal val="visible"/>
                                      </p:to>
                                    </p:set>
                                    <p:anim calcmode="lin" valueType="num">
                                      <p:cBhvr additive="base">
                                        <p:cTn id="13" dur="500" fill="hold"/>
                                        <p:tgtEl>
                                          <p:spTgt spid="1048626"/>
                                        </p:tgtEl>
                                        <p:attrNameLst>
                                          <p:attrName>ppt_x</p:attrName>
                                        </p:attrNameLst>
                                      </p:cBhvr>
                                      <p:tavLst>
                                        <p:tav tm="0">
                                          <p:val>
                                            <p:strVal val="#ppt_x"/>
                                          </p:val>
                                        </p:tav>
                                        <p:tav tm="100000">
                                          <p:val>
                                            <p:strVal val="#ppt_x"/>
                                          </p:val>
                                        </p:tav>
                                      </p:tavLst>
                                    </p:anim>
                                    <p:anim calcmode="lin" valueType="num">
                                      <p:cBhvr additive="base">
                                        <p:cTn id="14" dur="500" fill="hold"/>
                                        <p:tgtEl>
                                          <p:spTgt spid="10486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5" grpId="0" animBg="1"/>
      <p:bldP spid="104862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Title 1"/>
          <p:cNvSpPr>
            <a:spLocks noGrp="1"/>
          </p:cNvSpPr>
          <p:nvPr>
            <p:ph type="title"/>
          </p:nvPr>
        </p:nvSpPr>
        <p:spPr>
          <a:xfrm>
            <a:off x="1420179" y="489209"/>
            <a:ext cx="10515600" cy="1084852"/>
          </a:xfrm>
        </p:spPr>
        <p:txBody>
          <a:bodyPr/>
          <a:lstStyle/>
          <a:p>
            <a:pPr eaLnBrk="1" hangingPunct="1"/>
            <a:r>
              <a:rPr lang="en-US" altLang="en-US" sz="4000" dirty="0">
                <a:latin typeface="+mn-lt"/>
                <a:cs typeface="Andalus" panose="02020603050405020304" pitchFamily="18" charset="-78"/>
              </a:rPr>
              <a:t>Treatment Controversy</a:t>
            </a:r>
            <a:endParaRPr lang="en-US" altLang="en-US" sz="4000" dirty="0">
              <a:latin typeface="+mn-lt"/>
            </a:endParaRPr>
          </a:p>
        </p:txBody>
      </p:sp>
      <p:sp>
        <p:nvSpPr>
          <p:cNvPr id="1048629" name="Content Placeholder 2"/>
          <p:cNvSpPr>
            <a:spLocks noGrp="1"/>
          </p:cNvSpPr>
          <p:nvPr>
            <p:ph idx="1"/>
          </p:nvPr>
        </p:nvSpPr>
        <p:spPr>
          <a:xfrm>
            <a:off x="1420179" y="1947090"/>
            <a:ext cx="9893816" cy="4030629"/>
          </a:xfrm>
        </p:spPr>
        <p:txBody>
          <a:bodyPr/>
          <a:lstStyle/>
          <a:p>
            <a:pPr marL="0" indent="0" algn="just" eaLnBrk="1" hangingPunct="1">
              <a:buNone/>
            </a:pPr>
            <a:r>
              <a:rPr lang="en-US" dirty="0"/>
              <a:t>Current evidence does not support universal treatment of HSP with corticosteroids, as they do not appear to prevent the onset of renal disease or abdominal complications, nor do they alter recurrence rates. </a:t>
            </a:r>
          </a:p>
          <a:p>
            <a:pPr marL="0" indent="0" algn="just" eaLnBrk="1" hangingPunct="1">
              <a:buNone/>
            </a:pPr>
            <a:endParaRPr lang="en-US" dirty="0"/>
          </a:p>
          <a:p>
            <a:pPr marL="0" indent="0" algn="just" eaLnBrk="1" hangingPunct="1">
              <a:buNone/>
            </a:pPr>
            <a:r>
              <a:rPr lang="en-US" dirty="0"/>
              <a:t>However, corticosteroids do seem to have a role in the symptomatic management of HSP, specifically in treating abdominal pain, arthralgia, and </a:t>
            </a:r>
            <a:r>
              <a:rPr lang="en-US" dirty="0" err="1"/>
              <a:t>purpura</a:t>
            </a:r>
            <a:endParaRPr lang="en-US" dirty="0"/>
          </a:p>
          <a:p>
            <a:pPr marL="0" indent="0">
              <a:buNone/>
            </a:pPr>
            <a:endParaRPr lang="en-US" dirty="0"/>
          </a:p>
        </p:txBody>
      </p:sp>
    </p:spTree>
    <p:extLst>
      <p:ext uri="{BB962C8B-B14F-4D97-AF65-F5344CB8AC3E}">
        <p14:creationId xmlns:p14="http://schemas.microsoft.com/office/powerpoint/2010/main" val="3930163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Title 1"/>
          <p:cNvSpPr>
            <a:spLocks noGrp="1"/>
          </p:cNvSpPr>
          <p:nvPr>
            <p:ph type="title"/>
          </p:nvPr>
        </p:nvSpPr>
        <p:spPr>
          <a:xfrm>
            <a:off x="590006" y="404314"/>
            <a:ext cx="10515600" cy="797469"/>
          </a:xfrm>
        </p:spPr>
        <p:txBody>
          <a:bodyPr/>
          <a:lstStyle/>
          <a:p>
            <a:r>
              <a:rPr lang="en-US" b="1" dirty="0"/>
              <a:t>Complications</a:t>
            </a:r>
            <a:endParaRPr lang="en-US" dirty="0"/>
          </a:p>
        </p:txBody>
      </p:sp>
      <p:sp>
        <p:nvSpPr>
          <p:cNvPr id="1048631" name="Content Placeholder 2"/>
          <p:cNvSpPr>
            <a:spLocks noGrp="1"/>
          </p:cNvSpPr>
          <p:nvPr>
            <p:ph idx="1"/>
          </p:nvPr>
        </p:nvSpPr>
        <p:spPr>
          <a:xfrm>
            <a:off x="1475274" y="1737165"/>
            <a:ext cx="8745063" cy="4022190"/>
          </a:xfrm>
        </p:spPr>
        <p:txBody>
          <a:bodyPr/>
          <a:lstStyle/>
          <a:p>
            <a:pPr marL="0" indent="0" algn="just">
              <a:buNone/>
            </a:pPr>
            <a:r>
              <a:rPr lang="en-US" dirty="0"/>
              <a:t>Acutely, serious GI involvement, including intussusception and intestinal perforation, affect significant morbidity and mortality. </a:t>
            </a:r>
          </a:p>
          <a:p>
            <a:pPr marL="0" indent="0" algn="just">
              <a:buNone/>
            </a:pPr>
            <a:endParaRPr lang="en-US" dirty="0"/>
          </a:p>
          <a:p>
            <a:pPr marL="0" indent="0" algn="just">
              <a:buNone/>
            </a:pPr>
            <a:r>
              <a:rPr lang="en-US" dirty="0"/>
              <a:t>Renal disease is the major long-term complication, occurring in 1–2% of children with HSP.</a:t>
            </a:r>
          </a:p>
        </p:txBody>
      </p:sp>
    </p:spTree>
    <p:extLst>
      <p:ext uri="{BB962C8B-B14F-4D97-AF65-F5344CB8AC3E}">
        <p14:creationId xmlns:p14="http://schemas.microsoft.com/office/powerpoint/2010/main" val="434701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Title 1"/>
          <p:cNvSpPr>
            <a:spLocks noGrp="1"/>
          </p:cNvSpPr>
          <p:nvPr>
            <p:ph type="title"/>
          </p:nvPr>
        </p:nvSpPr>
        <p:spPr>
          <a:xfrm>
            <a:off x="391886" y="430440"/>
            <a:ext cx="10515600" cy="901972"/>
          </a:xfrm>
        </p:spPr>
        <p:txBody>
          <a:bodyPr/>
          <a:lstStyle/>
          <a:p>
            <a:r>
              <a:rPr lang="en-US" b="1" dirty="0"/>
              <a:t>Prognosis</a:t>
            </a:r>
            <a:endParaRPr lang="en-US" dirty="0"/>
          </a:p>
        </p:txBody>
      </p:sp>
      <p:sp>
        <p:nvSpPr>
          <p:cNvPr id="1048633" name="Content Placeholder 2"/>
          <p:cNvSpPr>
            <a:spLocks noGrp="1"/>
          </p:cNvSpPr>
          <p:nvPr>
            <p:ph idx="1"/>
          </p:nvPr>
        </p:nvSpPr>
        <p:spPr>
          <a:xfrm>
            <a:off x="1360876" y="1525375"/>
            <a:ext cx="9134251" cy="4411402"/>
          </a:xfrm>
        </p:spPr>
        <p:txBody>
          <a:bodyPr/>
          <a:lstStyle/>
          <a:p>
            <a:pPr marL="0" indent="0" algn="just">
              <a:buNone/>
            </a:pPr>
            <a:r>
              <a:rPr lang="en-US" dirty="0"/>
              <a:t>Overall, the prognosis for childhood HSP is excellent, and most children experience an acute, self-limited course lasting on average 4 wk. </a:t>
            </a:r>
          </a:p>
          <a:p>
            <a:pPr marL="0" indent="0" algn="just">
              <a:buNone/>
            </a:pPr>
            <a:endParaRPr lang="en-US" dirty="0"/>
          </a:p>
          <a:p>
            <a:pPr marL="0" indent="0" algn="just">
              <a:buNone/>
            </a:pPr>
            <a:r>
              <a:rPr lang="en-US" dirty="0"/>
              <a:t>However, 15– 60% of children with HSP experience 1 or more recurrences, typically within 4-6 </a:t>
            </a:r>
            <a:r>
              <a:rPr lang="en-US" dirty="0" err="1"/>
              <a:t>mo</a:t>
            </a:r>
            <a:r>
              <a:rPr lang="en-US" dirty="0"/>
              <a:t> of diagnosis. </a:t>
            </a:r>
          </a:p>
          <a:p>
            <a:pPr marL="0" indent="0" algn="just">
              <a:buNone/>
            </a:pPr>
            <a:endParaRPr lang="en-US" dirty="0"/>
          </a:p>
          <a:p>
            <a:pPr marL="0" indent="0" algn="just">
              <a:buNone/>
            </a:pPr>
            <a:r>
              <a:rPr lang="en-US" dirty="0"/>
              <a:t>With each relapse, symptoms are usually milder than at presentation.</a:t>
            </a:r>
          </a:p>
        </p:txBody>
      </p:sp>
    </p:spTree>
    <p:extLst>
      <p:ext uri="{BB962C8B-B14F-4D97-AF65-F5344CB8AC3E}">
        <p14:creationId xmlns:p14="http://schemas.microsoft.com/office/powerpoint/2010/main" val="133490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4" name="Content Placeholder 2"/>
          <p:cNvSpPr>
            <a:spLocks noGrp="1"/>
          </p:cNvSpPr>
          <p:nvPr>
            <p:ph idx="1"/>
          </p:nvPr>
        </p:nvSpPr>
        <p:spPr>
          <a:xfrm>
            <a:off x="4195354" y="2753089"/>
            <a:ext cx="3877491" cy="865324"/>
          </a:xfrm>
        </p:spPr>
        <p:txBody>
          <a:bodyPr>
            <a:noAutofit/>
          </a:bodyPr>
          <a:lstStyle/>
          <a:p>
            <a:pPr marL="0" indent="0">
              <a:buNone/>
            </a:pPr>
            <a:r>
              <a:rPr lang="en-US" sz="5400" b="1" dirty="0"/>
              <a:t>Thank you</a:t>
            </a:r>
          </a:p>
        </p:txBody>
      </p:sp>
    </p:spTree>
    <p:extLst>
      <p:ext uri="{BB962C8B-B14F-4D97-AF65-F5344CB8AC3E}">
        <p14:creationId xmlns:p14="http://schemas.microsoft.com/office/powerpoint/2010/main" val="815523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General introduction</a:t>
            </a:r>
          </a:p>
        </p:txBody>
      </p:sp>
      <p:sp>
        <p:nvSpPr>
          <p:cNvPr id="3" name="Content Placeholder 2"/>
          <p:cNvSpPr>
            <a:spLocks noGrp="1"/>
          </p:cNvSpPr>
          <p:nvPr>
            <p:ph idx="1"/>
          </p:nvPr>
        </p:nvSpPr>
        <p:spPr/>
        <p:txBody>
          <a:bodyPr>
            <a:normAutofit fontScale="92500" lnSpcReduction="10000"/>
          </a:bodyPr>
          <a:lstStyle/>
          <a:p>
            <a:r>
              <a:rPr lang="en-US" b="1" dirty="0" smtClean="0"/>
              <a:t> </a:t>
            </a:r>
            <a:r>
              <a:rPr lang="en-US" b="1" dirty="0"/>
              <a:t>The cause of KD remains </a:t>
            </a:r>
            <a:r>
              <a:rPr lang="en-US" b="1" dirty="0">
                <a:solidFill>
                  <a:srgbClr val="FF0000"/>
                </a:solidFill>
              </a:rPr>
              <a:t>unknown</a:t>
            </a:r>
            <a:r>
              <a:rPr lang="en-US" b="1" dirty="0"/>
              <a:t>. </a:t>
            </a:r>
          </a:p>
          <a:p>
            <a:r>
              <a:rPr lang="en-US" b="1" dirty="0" smtClean="0"/>
              <a:t>Certain </a:t>
            </a:r>
            <a:r>
              <a:rPr lang="en-US" b="1" dirty="0"/>
              <a:t>epidemiologic and clinical features support an </a:t>
            </a:r>
            <a:r>
              <a:rPr lang="en-US" b="1" u="sng" dirty="0"/>
              <a:t>infectious origin</a:t>
            </a:r>
            <a:r>
              <a:rPr lang="en-US" b="1" dirty="0" smtClean="0"/>
              <a:t>.</a:t>
            </a:r>
          </a:p>
          <a:p>
            <a:r>
              <a:rPr lang="en-US" b="1" dirty="0" smtClean="0"/>
              <a:t>For </a:t>
            </a:r>
            <a:r>
              <a:rPr lang="en-US" b="1" dirty="0"/>
              <a:t>the majority of patients, KD is a disease of </a:t>
            </a:r>
            <a:r>
              <a:rPr lang="en-US" b="1" u="sng" dirty="0"/>
              <a:t>early childhood</a:t>
            </a:r>
            <a:r>
              <a:rPr lang="en-US" b="1" dirty="0"/>
              <a:t>. </a:t>
            </a:r>
            <a:endParaRPr lang="en-US" b="1" dirty="0" smtClean="0"/>
          </a:p>
          <a:p>
            <a:r>
              <a:rPr lang="en-US" b="1" dirty="0"/>
              <a:t>Is an acute febrile illness of childhood seen worldwide, with the highest incidence occurring in </a:t>
            </a:r>
            <a:r>
              <a:rPr lang="en-US" b="1" dirty="0">
                <a:solidFill>
                  <a:srgbClr val="FF0000"/>
                </a:solidFill>
              </a:rPr>
              <a:t>Asian children</a:t>
            </a:r>
            <a:r>
              <a:rPr lang="en-US" b="1" dirty="0" smtClean="0"/>
              <a:t>.</a:t>
            </a:r>
          </a:p>
          <a:p>
            <a:r>
              <a:rPr lang="en-US" b="1" dirty="0"/>
              <a:t>Approximately 20–25% of untreated children develop coronary artery abnormalities (CAA) including aneurysms, </a:t>
            </a:r>
            <a:r>
              <a:rPr lang="en-US" b="1" dirty="0" smtClean="0"/>
              <a:t>whereas &lt; 5% of children treated with (IVIG) develop </a:t>
            </a:r>
            <a:r>
              <a:rPr lang="en-US" b="1" dirty="0"/>
              <a:t>(CAA</a:t>
            </a:r>
            <a:r>
              <a:rPr lang="en-US" b="1" dirty="0" smtClean="0"/>
              <a:t>).</a:t>
            </a:r>
            <a:endParaRPr lang="en-US" b="1" dirty="0"/>
          </a:p>
        </p:txBody>
      </p:sp>
    </p:spTree>
    <p:extLst>
      <p:ext uri="{BB962C8B-B14F-4D97-AF65-F5344CB8AC3E}">
        <p14:creationId xmlns:p14="http://schemas.microsoft.com/office/powerpoint/2010/main" val="2729387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Clinical </a:t>
            </a:r>
            <a:r>
              <a:rPr lang="en-US" b="1" dirty="0" smtClean="0"/>
              <a:t>Manifestations</a:t>
            </a:r>
            <a:endParaRPr lang="en-US" b="1" dirty="0"/>
          </a:p>
        </p:txBody>
      </p:sp>
      <p:sp>
        <p:nvSpPr>
          <p:cNvPr id="3" name="Content Placeholder 2"/>
          <p:cNvSpPr>
            <a:spLocks noGrp="1"/>
          </p:cNvSpPr>
          <p:nvPr>
            <p:ph idx="1"/>
          </p:nvPr>
        </p:nvSpPr>
        <p:spPr>
          <a:xfrm>
            <a:off x="1484310" y="2284861"/>
            <a:ext cx="10018713" cy="3124201"/>
          </a:xfrm>
        </p:spPr>
        <p:txBody>
          <a:bodyPr/>
          <a:lstStyle/>
          <a:p>
            <a:r>
              <a:rPr lang="en-US" b="1" dirty="0" smtClean="0">
                <a:solidFill>
                  <a:srgbClr val="FF0000"/>
                </a:solidFill>
              </a:rPr>
              <a:t>Fever</a:t>
            </a:r>
            <a:r>
              <a:rPr lang="en-US" b="1" dirty="0" smtClean="0"/>
              <a:t> </a:t>
            </a:r>
            <a:r>
              <a:rPr lang="en-US" b="1" dirty="0"/>
              <a:t>is characteristically </a:t>
            </a:r>
            <a:r>
              <a:rPr lang="en-US" b="1" u="sng" dirty="0"/>
              <a:t>high spiking (≥38.3°C) remitting, and unresponsive to antipyretics</a:t>
            </a:r>
            <a:r>
              <a:rPr lang="en-US" b="1" dirty="0"/>
              <a:t>. </a:t>
            </a:r>
          </a:p>
          <a:p>
            <a:r>
              <a:rPr lang="en-US" b="1" dirty="0" smtClean="0"/>
              <a:t>The </a:t>
            </a:r>
            <a:r>
              <a:rPr lang="en-US" b="1" dirty="0"/>
              <a:t>duration of fever without treatment is generally 1-2 </a:t>
            </a:r>
            <a:r>
              <a:rPr lang="en-US" b="1" dirty="0" err="1"/>
              <a:t>wk</a:t>
            </a:r>
            <a:r>
              <a:rPr lang="en-US" b="1" dirty="0"/>
              <a:t> but may be as short as 5 days or may persist for 3-4 </a:t>
            </a:r>
            <a:r>
              <a:rPr lang="en-US" b="1" dirty="0" err="1"/>
              <a:t>wk</a:t>
            </a:r>
            <a:endParaRPr lang="en-US" b="1" dirty="0"/>
          </a:p>
        </p:txBody>
      </p:sp>
    </p:spTree>
    <p:extLst>
      <p:ext uri="{BB962C8B-B14F-4D97-AF65-F5344CB8AC3E}">
        <p14:creationId xmlns:p14="http://schemas.microsoft.com/office/powerpoint/2010/main" val="3667981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5116" y="462659"/>
            <a:ext cx="5488857" cy="5510436"/>
          </a:xfrm>
        </p:spPr>
        <p:txBody>
          <a:bodyPr>
            <a:noAutofit/>
          </a:bodyPr>
          <a:lstStyle/>
          <a:p>
            <a:r>
              <a:rPr lang="en-US" b="1" dirty="0"/>
              <a:t>5 principal clinical criteria of KD are</a:t>
            </a:r>
            <a:r>
              <a:rPr lang="en-US" b="1" dirty="0" smtClean="0"/>
              <a:t>:</a:t>
            </a:r>
          </a:p>
          <a:p>
            <a:pPr>
              <a:buFontTx/>
              <a:buChar char="-"/>
            </a:pPr>
            <a:r>
              <a:rPr lang="en-US" dirty="0" smtClean="0"/>
              <a:t>Bilateral non exudative </a:t>
            </a:r>
            <a:r>
              <a:rPr lang="en-US" dirty="0">
                <a:solidFill>
                  <a:srgbClr val="FF0000"/>
                </a:solidFill>
              </a:rPr>
              <a:t>conjunctival injection</a:t>
            </a:r>
            <a:r>
              <a:rPr lang="en-US" dirty="0"/>
              <a:t> with </a:t>
            </a:r>
            <a:r>
              <a:rPr lang="en-US" dirty="0" err="1"/>
              <a:t>limbal</a:t>
            </a:r>
            <a:r>
              <a:rPr lang="en-US" dirty="0"/>
              <a:t> sparing. </a:t>
            </a:r>
          </a:p>
          <a:p>
            <a:pPr>
              <a:buFontTx/>
              <a:buChar char="-"/>
            </a:pPr>
            <a:r>
              <a:rPr lang="en-US" dirty="0" smtClean="0"/>
              <a:t>Erythema </a:t>
            </a:r>
            <a:r>
              <a:rPr lang="en-US" dirty="0"/>
              <a:t>of the oral and pharyngeal </a:t>
            </a:r>
            <a:r>
              <a:rPr lang="en-US" dirty="0">
                <a:solidFill>
                  <a:srgbClr val="FF0000"/>
                </a:solidFill>
              </a:rPr>
              <a:t>mucosa</a:t>
            </a:r>
            <a:r>
              <a:rPr lang="en-US" dirty="0"/>
              <a:t> with strawberry tongue and red, cracked lips. </a:t>
            </a:r>
          </a:p>
          <a:p>
            <a:pPr>
              <a:buFontTx/>
              <a:buChar char="-"/>
            </a:pPr>
            <a:r>
              <a:rPr lang="en-US" dirty="0" smtClean="0">
                <a:solidFill>
                  <a:srgbClr val="FF0000"/>
                </a:solidFill>
              </a:rPr>
              <a:t>Edema</a:t>
            </a:r>
            <a:r>
              <a:rPr lang="en-US" dirty="0" smtClean="0"/>
              <a:t> </a:t>
            </a:r>
            <a:r>
              <a:rPr lang="en-US" dirty="0"/>
              <a:t>(induration) and erythema of the hands and feet. </a:t>
            </a:r>
          </a:p>
          <a:p>
            <a:pPr>
              <a:buFontTx/>
              <a:buChar char="-"/>
            </a:pPr>
            <a:r>
              <a:rPr lang="en-US" dirty="0" smtClean="0">
                <a:solidFill>
                  <a:srgbClr val="FF0000"/>
                </a:solidFill>
              </a:rPr>
              <a:t>Rash</a:t>
            </a:r>
            <a:r>
              <a:rPr lang="en-US" dirty="0" smtClean="0"/>
              <a:t> </a:t>
            </a:r>
            <a:r>
              <a:rPr lang="en-US" dirty="0"/>
              <a:t>of various forms (maculopapular, erythema </a:t>
            </a:r>
            <a:r>
              <a:rPr lang="en-US" dirty="0" err="1"/>
              <a:t>multiforme</a:t>
            </a:r>
            <a:r>
              <a:rPr lang="en-US" dirty="0"/>
              <a:t>, or less often psoriatic-like, urticarial, or micro pustular). </a:t>
            </a:r>
            <a:endParaRPr lang="en-US" dirty="0" smtClean="0"/>
          </a:p>
          <a:p>
            <a:pPr>
              <a:buFontTx/>
              <a:buChar char="-"/>
            </a:pPr>
            <a:r>
              <a:rPr lang="en-US" dirty="0" err="1" smtClean="0"/>
              <a:t>Nonsuppurative</a:t>
            </a:r>
            <a:r>
              <a:rPr lang="en-US" dirty="0" smtClean="0"/>
              <a:t> </a:t>
            </a:r>
            <a:r>
              <a:rPr lang="en-US" dirty="0"/>
              <a:t>cervical </a:t>
            </a:r>
            <a:r>
              <a:rPr lang="en-US" dirty="0">
                <a:solidFill>
                  <a:srgbClr val="FF0000"/>
                </a:solidFill>
              </a:rPr>
              <a:t>lymphadenopathy</a:t>
            </a:r>
            <a:r>
              <a:rPr lang="en-US" dirty="0"/>
              <a:t>, usually unilateral, with node size &gt;1.5 cm.</a:t>
            </a:r>
          </a:p>
        </p:txBody>
      </p:sp>
      <p:pic>
        <p:nvPicPr>
          <p:cNvPr id="4" name="Picture 3"/>
          <p:cNvPicPr>
            <a:picLocks noChangeAspect="1"/>
          </p:cNvPicPr>
          <p:nvPr/>
        </p:nvPicPr>
        <p:blipFill rotWithShape="1">
          <a:blip r:embed="rId2"/>
          <a:srcRect l="38628" t="43246" r="41196" b="28528"/>
          <a:stretch/>
        </p:blipFill>
        <p:spPr>
          <a:xfrm>
            <a:off x="6712973" y="0"/>
            <a:ext cx="2625214" cy="2064774"/>
          </a:xfrm>
          <a:prstGeom prst="rect">
            <a:avLst/>
          </a:prstGeom>
        </p:spPr>
      </p:pic>
      <p:pic>
        <p:nvPicPr>
          <p:cNvPr id="5" name="Picture 4"/>
          <p:cNvPicPr>
            <a:picLocks noChangeAspect="1"/>
          </p:cNvPicPr>
          <p:nvPr/>
        </p:nvPicPr>
        <p:blipFill rotWithShape="1">
          <a:blip r:embed="rId2"/>
          <a:srcRect l="5710" t="43045" r="73207" b="27116"/>
          <a:stretch/>
        </p:blipFill>
        <p:spPr>
          <a:xfrm>
            <a:off x="9338187" y="2064774"/>
            <a:ext cx="2743200" cy="2780073"/>
          </a:xfrm>
          <a:prstGeom prst="rect">
            <a:avLst/>
          </a:prstGeom>
        </p:spPr>
      </p:pic>
      <p:pic>
        <p:nvPicPr>
          <p:cNvPr id="6" name="Picture 5"/>
          <p:cNvPicPr>
            <a:picLocks noChangeAspect="1"/>
          </p:cNvPicPr>
          <p:nvPr/>
        </p:nvPicPr>
        <p:blipFill rotWithShape="1">
          <a:blip r:embed="rId2"/>
          <a:srcRect l="67985" t="44657" r="9231" b="28327"/>
          <a:stretch/>
        </p:blipFill>
        <p:spPr>
          <a:xfrm>
            <a:off x="6712973" y="4657213"/>
            <a:ext cx="3301180" cy="2200787"/>
          </a:xfrm>
          <a:prstGeom prst="rect">
            <a:avLst/>
          </a:prstGeom>
        </p:spPr>
      </p:pic>
      <p:pic>
        <p:nvPicPr>
          <p:cNvPr id="7" name="Picture 6"/>
          <p:cNvPicPr>
            <a:picLocks noChangeAspect="1"/>
          </p:cNvPicPr>
          <p:nvPr/>
        </p:nvPicPr>
        <p:blipFill rotWithShape="1">
          <a:blip r:embed="rId3"/>
          <a:srcRect l="7002" t="38810" r="52531" b="26109"/>
          <a:stretch/>
        </p:blipFill>
        <p:spPr>
          <a:xfrm>
            <a:off x="9338187" y="0"/>
            <a:ext cx="2853813" cy="1390935"/>
          </a:xfrm>
          <a:prstGeom prst="rect">
            <a:avLst/>
          </a:prstGeom>
        </p:spPr>
      </p:pic>
      <p:pic>
        <p:nvPicPr>
          <p:cNvPr id="8" name="Picture 7"/>
          <p:cNvPicPr>
            <a:picLocks noChangeAspect="1"/>
          </p:cNvPicPr>
          <p:nvPr/>
        </p:nvPicPr>
        <p:blipFill rotWithShape="1">
          <a:blip r:embed="rId3"/>
          <a:srcRect l="56310" t="39213" r="8664" b="25706"/>
          <a:stretch/>
        </p:blipFill>
        <p:spPr>
          <a:xfrm>
            <a:off x="6712973" y="2107268"/>
            <a:ext cx="2610464" cy="1469971"/>
          </a:xfrm>
          <a:prstGeom prst="rect">
            <a:avLst/>
          </a:prstGeom>
        </p:spPr>
      </p:pic>
    </p:spTree>
    <p:extLst>
      <p:ext uri="{BB962C8B-B14F-4D97-AF65-F5344CB8AC3E}">
        <p14:creationId xmlns:p14="http://schemas.microsoft.com/office/powerpoint/2010/main" val="3562138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5517" t="25706" r="14218" b="20262"/>
          <a:stretch/>
        </p:blipFill>
        <p:spPr>
          <a:xfrm>
            <a:off x="2625211" y="122346"/>
            <a:ext cx="6710518" cy="6735654"/>
          </a:xfrm>
          <a:prstGeom prst="rect">
            <a:avLst/>
          </a:prstGeom>
        </p:spPr>
      </p:pic>
    </p:spTree>
    <p:extLst>
      <p:ext uri="{BB962C8B-B14F-4D97-AF65-F5344CB8AC3E}">
        <p14:creationId xmlns:p14="http://schemas.microsoft.com/office/powerpoint/2010/main" val="2617628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5318" y="454740"/>
            <a:ext cx="6125855" cy="6078795"/>
          </a:xfrm>
        </p:spPr>
        <p:txBody>
          <a:bodyPr>
            <a:noAutofit/>
          </a:bodyPr>
          <a:lstStyle/>
          <a:p>
            <a:r>
              <a:rPr lang="en-US" u="sng" dirty="0"/>
              <a:t>Cardiac involvement </a:t>
            </a:r>
            <a:r>
              <a:rPr lang="en-US" dirty="0"/>
              <a:t>is the most important manifestation of KD. </a:t>
            </a:r>
            <a:endParaRPr lang="en-US" dirty="0" smtClean="0"/>
          </a:p>
          <a:p>
            <a:r>
              <a:rPr lang="en-US" u="sng" dirty="0" smtClean="0"/>
              <a:t>Myocarditis</a:t>
            </a:r>
            <a:r>
              <a:rPr lang="en-US" dirty="0" smtClean="0"/>
              <a:t> </a:t>
            </a:r>
            <a:r>
              <a:rPr lang="en-US" dirty="0"/>
              <a:t>occurs in most patients with acute KD and manifests as </a:t>
            </a:r>
            <a:r>
              <a:rPr lang="en-US" u="sng" dirty="0"/>
              <a:t>tachycardia</a:t>
            </a:r>
            <a:r>
              <a:rPr lang="en-US" dirty="0"/>
              <a:t> </a:t>
            </a:r>
            <a:r>
              <a:rPr lang="en-US" u="sng" dirty="0"/>
              <a:t>disproportionate to fever, along with diminished left ventricular systolic function</a:t>
            </a:r>
            <a:r>
              <a:rPr lang="en-US" dirty="0"/>
              <a:t>. </a:t>
            </a:r>
            <a:endParaRPr lang="en-US" dirty="0" smtClean="0"/>
          </a:p>
          <a:p>
            <a:r>
              <a:rPr lang="en-US" dirty="0" smtClean="0"/>
              <a:t>Almost </a:t>
            </a:r>
            <a:r>
              <a:rPr lang="en-US" dirty="0"/>
              <a:t>all the morbidity and mortality in KD occur in patients with large or giant coronary artery aneurysms. </a:t>
            </a:r>
            <a:endParaRPr lang="en-US" dirty="0" smtClean="0"/>
          </a:p>
          <a:p>
            <a:r>
              <a:rPr lang="en-US" dirty="0" smtClean="0"/>
              <a:t> </a:t>
            </a:r>
            <a:r>
              <a:rPr lang="en-US" dirty="0"/>
              <a:t>Specifically, large or giant aneurysms are associated with the greatest risk of thrombosis or stenosis, angina, and myocardial infarction.</a:t>
            </a:r>
          </a:p>
        </p:txBody>
      </p:sp>
      <p:pic>
        <p:nvPicPr>
          <p:cNvPr id="4" name="Picture 3"/>
          <p:cNvPicPr>
            <a:picLocks noChangeAspect="1"/>
          </p:cNvPicPr>
          <p:nvPr/>
        </p:nvPicPr>
        <p:blipFill rotWithShape="1">
          <a:blip r:embed="rId2"/>
          <a:srcRect l="50074" t="46874" r="15694" b="17843"/>
          <a:stretch/>
        </p:blipFill>
        <p:spPr>
          <a:xfrm>
            <a:off x="7551173" y="2050026"/>
            <a:ext cx="4454013" cy="2580968"/>
          </a:xfrm>
          <a:prstGeom prst="rect">
            <a:avLst/>
          </a:prstGeom>
        </p:spPr>
      </p:pic>
    </p:spTree>
    <p:extLst>
      <p:ext uri="{BB962C8B-B14F-4D97-AF65-F5344CB8AC3E}">
        <p14:creationId xmlns:p14="http://schemas.microsoft.com/office/powerpoint/2010/main" val="2252072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169606"/>
            <a:ext cx="10018713" cy="1752599"/>
          </a:xfrm>
        </p:spPr>
        <p:txBody>
          <a:bodyPr/>
          <a:lstStyle/>
          <a:p>
            <a:pPr algn="l"/>
            <a:r>
              <a:rPr lang="en-US" dirty="0"/>
              <a:t>KD can be divided into 3 clinical phases: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43187152"/>
              </p:ext>
            </p:extLst>
          </p:nvPr>
        </p:nvGraphicFramePr>
        <p:xfrm>
          <a:off x="1279593" y="1705970"/>
          <a:ext cx="8505852" cy="4663440"/>
        </p:xfrm>
        <a:graphic>
          <a:graphicData uri="http://schemas.openxmlformats.org/drawingml/2006/table">
            <a:tbl>
              <a:tblPr firstRow="1" bandRow="1">
                <a:tableStyleId>{69CF1AB2-1976-4502-BF36-3FF5EA218861}</a:tableStyleId>
              </a:tblPr>
              <a:tblGrid>
                <a:gridCol w="1860875">
                  <a:extLst>
                    <a:ext uri="{9D8B030D-6E8A-4147-A177-3AD203B41FA5}">
                      <a16:colId xmlns:a16="http://schemas.microsoft.com/office/drawing/2014/main" val="2307528053"/>
                    </a:ext>
                  </a:extLst>
                </a:gridCol>
                <a:gridCol w="6644977">
                  <a:extLst>
                    <a:ext uri="{9D8B030D-6E8A-4147-A177-3AD203B41FA5}">
                      <a16:colId xmlns:a16="http://schemas.microsoft.com/office/drawing/2014/main" val="534387201"/>
                    </a:ext>
                  </a:extLst>
                </a:gridCol>
              </a:tblGrid>
              <a:tr h="807183">
                <a:tc>
                  <a:txBody>
                    <a:bodyPr/>
                    <a:lstStyle/>
                    <a:p>
                      <a:r>
                        <a:rPr lang="en-US" sz="2400" dirty="0" smtClean="0"/>
                        <a:t>Acute phase</a:t>
                      </a:r>
                      <a:endParaRPr lang="en-US" sz="2400" dirty="0"/>
                    </a:p>
                  </a:txBody>
                  <a:tcPr/>
                </a:tc>
                <a:tc>
                  <a:txBody>
                    <a:bodyPr/>
                    <a:lstStyle/>
                    <a:p>
                      <a:pPr marL="285750" indent="-285750">
                        <a:buFontTx/>
                        <a:buChar char="-"/>
                      </a:pPr>
                      <a:r>
                        <a:rPr lang="en-US" sz="2400" dirty="0" smtClean="0"/>
                        <a:t>Characterized by </a:t>
                      </a:r>
                      <a:r>
                        <a:rPr lang="en-US" sz="2400" dirty="0" smtClean="0">
                          <a:solidFill>
                            <a:srgbClr val="FF0000"/>
                          </a:solidFill>
                        </a:rPr>
                        <a:t>fever</a:t>
                      </a:r>
                      <a:r>
                        <a:rPr lang="en-US" sz="2400" dirty="0" smtClean="0"/>
                        <a:t> and other acute signs of illness. </a:t>
                      </a:r>
                    </a:p>
                    <a:p>
                      <a:pPr marL="285750" indent="-285750">
                        <a:buFontTx/>
                        <a:buChar char="-"/>
                      </a:pPr>
                      <a:r>
                        <a:rPr lang="en-US" sz="2400" dirty="0" smtClean="0"/>
                        <a:t>Last for </a:t>
                      </a:r>
                      <a:r>
                        <a:rPr lang="en-US" sz="2400" dirty="0" smtClean="0">
                          <a:solidFill>
                            <a:srgbClr val="FF0000"/>
                          </a:solidFill>
                        </a:rPr>
                        <a:t>1-2 weeks</a:t>
                      </a:r>
                      <a:r>
                        <a:rPr lang="en-US" sz="2400" dirty="0" smtClean="0"/>
                        <a:t>.</a:t>
                      </a:r>
                      <a:endParaRPr lang="en-US" sz="2400" dirty="0"/>
                    </a:p>
                  </a:txBody>
                  <a:tcPr/>
                </a:tc>
                <a:extLst>
                  <a:ext uri="{0D108BD9-81ED-4DB2-BD59-A6C34878D82A}">
                    <a16:rowId xmlns:a16="http://schemas.microsoft.com/office/drawing/2014/main" val="1123791850"/>
                  </a:ext>
                </a:extLst>
              </a:tr>
              <a:tr h="370840">
                <a:tc>
                  <a:txBody>
                    <a:bodyPr/>
                    <a:lstStyle/>
                    <a:p>
                      <a:r>
                        <a:rPr lang="en-US" sz="2400" b="1" dirty="0" smtClean="0"/>
                        <a:t>Subacute phase</a:t>
                      </a:r>
                      <a:endParaRPr lang="en-US" sz="2400" b="1" dirty="0"/>
                    </a:p>
                  </a:txBody>
                  <a:tcPr/>
                </a:tc>
                <a:tc>
                  <a:txBody>
                    <a:bodyPr/>
                    <a:lstStyle/>
                    <a:p>
                      <a:pPr marL="285750" indent="-285750">
                        <a:buFontTx/>
                        <a:buChar char="-"/>
                      </a:pPr>
                      <a:r>
                        <a:rPr lang="en-US" sz="2400" b="1" dirty="0" smtClean="0"/>
                        <a:t>Characterized by </a:t>
                      </a:r>
                      <a:r>
                        <a:rPr lang="en-US" sz="2400" b="1" dirty="0" smtClean="0">
                          <a:solidFill>
                            <a:srgbClr val="FF0000"/>
                          </a:solidFill>
                        </a:rPr>
                        <a:t>desquamation, thrombocytosis</a:t>
                      </a:r>
                      <a:r>
                        <a:rPr lang="en-US" sz="2400" b="1" dirty="0" smtClean="0"/>
                        <a:t>, and </a:t>
                      </a:r>
                      <a:r>
                        <a:rPr lang="en-US" sz="2400" b="1" dirty="0" smtClean="0">
                          <a:solidFill>
                            <a:srgbClr val="FF0000"/>
                          </a:solidFill>
                        </a:rPr>
                        <a:t>development of CAA</a:t>
                      </a:r>
                      <a:r>
                        <a:rPr lang="en-US" sz="2400" b="1" dirty="0" smtClean="0"/>
                        <a:t>. </a:t>
                      </a:r>
                    </a:p>
                    <a:p>
                      <a:pPr marL="285750" indent="-285750">
                        <a:buFontTx/>
                        <a:buChar char="-"/>
                      </a:pPr>
                      <a:r>
                        <a:rPr lang="en-US" sz="2400" b="1" dirty="0" smtClean="0"/>
                        <a:t>highest risk of sudden death in patients who develop aneurysms. </a:t>
                      </a:r>
                    </a:p>
                    <a:p>
                      <a:pPr marL="285750" indent="-285750">
                        <a:buFontTx/>
                        <a:buChar char="-"/>
                      </a:pPr>
                      <a:r>
                        <a:rPr lang="en-US" sz="2400" b="1" dirty="0" smtClean="0"/>
                        <a:t> Last for </a:t>
                      </a:r>
                      <a:r>
                        <a:rPr lang="en-US" sz="2400" b="1" dirty="0" smtClean="0">
                          <a:solidFill>
                            <a:srgbClr val="FF0000"/>
                          </a:solidFill>
                        </a:rPr>
                        <a:t>3 weeks</a:t>
                      </a:r>
                      <a:r>
                        <a:rPr lang="en-US" sz="2400" b="1" dirty="0" smtClean="0"/>
                        <a:t>.</a:t>
                      </a:r>
                      <a:endParaRPr lang="en-US" sz="2400" b="1" dirty="0"/>
                    </a:p>
                  </a:txBody>
                  <a:tcPr/>
                </a:tc>
                <a:extLst>
                  <a:ext uri="{0D108BD9-81ED-4DB2-BD59-A6C34878D82A}">
                    <a16:rowId xmlns:a16="http://schemas.microsoft.com/office/drawing/2014/main" val="1354341532"/>
                  </a:ext>
                </a:extLst>
              </a:tr>
              <a:tr h="370840">
                <a:tc>
                  <a:txBody>
                    <a:bodyPr/>
                    <a:lstStyle/>
                    <a:p>
                      <a:r>
                        <a:rPr lang="en-US" sz="2400" b="1" dirty="0" smtClean="0"/>
                        <a:t>Convalescent phase</a:t>
                      </a:r>
                      <a:endParaRPr lang="en-US" sz="2400" b="1" dirty="0"/>
                    </a:p>
                  </a:txBody>
                  <a:tcPr/>
                </a:tc>
                <a:tc>
                  <a:txBody>
                    <a:bodyPr/>
                    <a:lstStyle/>
                    <a:p>
                      <a:pPr marL="285750" indent="-285750">
                        <a:buFontTx/>
                        <a:buChar char="-"/>
                      </a:pPr>
                      <a:r>
                        <a:rPr lang="en-US" sz="2400" b="1" dirty="0" smtClean="0"/>
                        <a:t>Begins when </a:t>
                      </a:r>
                      <a:r>
                        <a:rPr lang="en-US" sz="2400" b="1" dirty="0" smtClean="0">
                          <a:solidFill>
                            <a:srgbClr val="FF0000"/>
                          </a:solidFill>
                        </a:rPr>
                        <a:t>all clinical signs of illness have disappeared</a:t>
                      </a:r>
                      <a:r>
                        <a:rPr lang="en-US" sz="2400" b="1" dirty="0" smtClean="0"/>
                        <a:t> and continue </a:t>
                      </a:r>
                      <a:r>
                        <a:rPr lang="en-US" sz="2400" b="1" dirty="0" smtClean="0">
                          <a:solidFill>
                            <a:srgbClr val="FF0000"/>
                          </a:solidFill>
                        </a:rPr>
                        <a:t>until the erythrocyte sedimentation rate (ESR) returns to normal</a:t>
                      </a:r>
                      <a:r>
                        <a:rPr lang="en-US" sz="2400" b="1" dirty="0" smtClean="0"/>
                        <a:t>. </a:t>
                      </a:r>
                    </a:p>
                    <a:p>
                      <a:pPr marL="285750" indent="-285750">
                        <a:buFontTx/>
                        <a:buChar char="-"/>
                      </a:pPr>
                      <a:r>
                        <a:rPr lang="en-US" sz="2400" b="1" dirty="0" smtClean="0"/>
                        <a:t>Typically, </a:t>
                      </a:r>
                      <a:r>
                        <a:rPr lang="en-US" sz="2400" b="1" dirty="0" smtClean="0">
                          <a:solidFill>
                            <a:srgbClr val="FF0000"/>
                          </a:solidFill>
                        </a:rPr>
                        <a:t>6-8 weeks </a:t>
                      </a:r>
                      <a:r>
                        <a:rPr lang="en-US" sz="2400" b="1" dirty="0" smtClean="0"/>
                        <a:t>after the onset of illness</a:t>
                      </a:r>
                      <a:endParaRPr lang="en-US" sz="2400" b="1" dirty="0"/>
                    </a:p>
                  </a:txBody>
                  <a:tcPr/>
                </a:tc>
                <a:extLst>
                  <a:ext uri="{0D108BD9-81ED-4DB2-BD59-A6C34878D82A}">
                    <a16:rowId xmlns:a16="http://schemas.microsoft.com/office/drawing/2014/main" val="1238431339"/>
                  </a:ext>
                </a:extLst>
              </a:tr>
            </a:tbl>
          </a:graphicData>
        </a:graphic>
      </p:graphicFrame>
      <p:pic>
        <p:nvPicPr>
          <p:cNvPr id="5" name="Picture 4"/>
          <p:cNvPicPr>
            <a:picLocks noChangeAspect="1"/>
          </p:cNvPicPr>
          <p:nvPr/>
        </p:nvPicPr>
        <p:blipFill rotWithShape="1">
          <a:blip r:embed="rId2"/>
          <a:srcRect l="35141" t="29991" r="43671" b="15905"/>
          <a:stretch/>
        </p:blipFill>
        <p:spPr>
          <a:xfrm>
            <a:off x="9860878" y="2472478"/>
            <a:ext cx="2331122" cy="3346659"/>
          </a:xfrm>
          <a:prstGeom prst="rect">
            <a:avLst/>
          </a:prstGeom>
        </p:spPr>
      </p:pic>
    </p:spTree>
    <p:extLst>
      <p:ext uri="{BB962C8B-B14F-4D97-AF65-F5344CB8AC3E}">
        <p14:creationId xmlns:p14="http://schemas.microsoft.com/office/powerpoint/2010/main" val="38484784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Parallax</Template>
  <TotalTime>194</TotalTime>
  <Words>1995</Words>
  <Application>Microsoft Office PowerPoint</Application>
  <PresentationFormat>Widescreen</PresentationFormat>
  <Paragraphs>197</Paragraphs>
  <Slides>35</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5" baseType="lpstr">
      <vt:lpstr>Andalus</vt:lpstr>
      <vt:lpstr>Arial</vt:lpstr>
      <vt:lpstr>Calibri</vt:lpstr>
      <vt:lpstr>Corbel</vt:lpstr>
      <vt:lpstr>LiberationSans-Bold</vt:lpstr>
      <vt:lpstr>华文楷体</vt:lpstr>
      <vt:lpstr>Tahoma</vt:lpstr>
      <vt:lpstr>Times New Roman</vt:lpstr>
      <vt:lpstr>Parallax</vt:lpstr>
      <vt:lpstr>Slide</vt:lpstr>
      <vt:lpstr>Kawasaki Disease and HSP </vt:lpstr>
      <vt:lpstr>Vasculitis </vt:lpstr>
      <vt:lpstr>General introduction</vt:lpstr>
      <vt:lpstr>General introduction</vt:lpstr>
      <vt:lpstr>Clinical Manifestations</vt:lpstr>
      <vt:lpstr>PowerPoint Presentation</vt:lpstr>
      <vt:lpstr>PowerPoint Presentation</vt:lpstr>
      <vt:lpstr>PowerPoint Presentation</vt:lpstr>
      <vt:lpstr>KD can be divided into 3 clinical phases:</vt:lpstr>
      <vt:lpstr>Laboratory Findings in Acute Kawasaki Disease:</vt:lpstr>
      <vt:lpstr>Laboratory and Radiology Findings:</vt:lpstr>
      <vt:lpstr>PowerPoint Presentation</vt:lpstr>
      <vt:lpstr>Diagnosis</vt:lpstr>
      <vt:lpstr>PowerPoint Presentation</vt:lpstr>
      <vt:lpstr>Differential Diagnosis:</vt:lpstr>
      <vt:lpstr>Treatment</vt:lpstr>
      <vt:lpstr>PowerPoint Presentation</vt:lpstr>
      <vt:lpstr>PowerPoint Presentation</vt:lpstr>
      <vt:lpstr>WHAT IS PURPURA </vt:lpstr>
      <vt:lpstr>PowerPoint Presentation</vt:lpstr>
      <vt:lpstr>PowerPoint Presentation</vt:lpstr>
      <vt:lpstr>Clinical Manifestations  ( systemic disease)</vt:lpstr>
      <vt:lpstr>PowerPoint Presentation</vt:lpstr>
      <vt:lpstr>PowerPoint Presentation</vt:lpstr>
      <vt:lpstr>Diagnosis</vt:lpstr>
      <vt:lpstr>Classification Criteria for Henoch-Schönlein Purpura</vt:lpstr>
      <vt:lpstr>Laboratory Findings</vt:lpstr>
      <vt:lpstr>Work Up</vt:lpstr>
      <vt:lpstr>Treatment</vt:lpstr>
      <vt:lpstr>Management/General Guidance</vt:lpstr>
      <vt:lpstr>PowerPoint Presentation</vt:lpstr>
      <vt:lpstr>Treatment Controversy</vt:lpstr>
      <vt:lpstr>Complications</vt:lpstr>
      <vt:lpstr>Prognosis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S.Ibraheem</dc:creator>
  <cp:lastModifiedBy>S.Ibraheem</cp:lastModifiedBy>
  <cp:revision>14</cp:revision>
  <dcterms:created xsi:type="dcterms:W3CDTF">2023-12-02T13:04:42Z</dcterms:created>
  <dcterms:modified xsi:type="dcterms:W3CDTF">2023-12-03T19:09:36Z</dcterms:modified>
</cp:coreProperties>
</file>