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6" r:id="rId11"/>
    <p:sldId id="264" r:id="rId12"/>
    <p:sldId id="265" r:id="rId13"/>
    <p:sldId id="267" r:id="rId14"/>
    <p:sldId id="268" r:id="rId15"/>
    <p:sldId id="275" r:id="rId16"/>
    <p:sldId id="271" r:id="rId17"/>
    <p:sldId id="273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9E969-2D52-4979-B656-0CEAA4516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18326C-537D-44D6-A124-251F32FEB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3E6C0-6782-4A4D-B1CF-CB79618DFF5F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932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2255D4-08EE-41F8-B673-9D8601FA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890B37-E060-42F6-B3DA-53EF0A1DA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52A01-EAD3-4AF8-B7D9-003125491F61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85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EEDB83F-461F-4BEB-B5A6-EB43AAC2B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D3422B-AEF2-4E6E-A1C7-F15BF464C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876C51-8799-4162-B765-AF803721ADA2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8319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rtl="1" eaLnBrk="1" hangingPunct="1"/>
              <a:endParaRPr lang="en-GB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rtl="1" eaLnBrk="1" hangingPunct="1"/>
              <a:endParaRPr lang="en-GB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rtl="1" eaLnBrk="1" hangingPunct="1"/>
              <a:endParaRPr lang="en-GB"/>
            </a:p>
          </p:txBody>
        </p:sp>
      </p:grpSp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AED48D15-D5B1-43D4-8E09-AB2F1E2684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EA1D3F69-CFE4-4CA1-B07F-62E26D5E42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5EE3A54E-22AE-4C61-A478-24CC6189A0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ACAF7669-8239-42D1-BFB6-41BEDD142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7C3E7E45-B0B4-4984-9C9A-7A56E42B8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D37DA-E3E6-4E0F-A323-426AE8CB6354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7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329659-969C-4145-BDFD-14CED308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457804-63A6-4608-9334-B9E484DE8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24E86-0A82-4EC3-ADEE-5E363B45A4B3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20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6D487B-DA5F-4DE4-A277-712843AF5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157FB7-A92E-470E-8882-63BC7EE2A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0EC4C-7519-44DE-BA9E-14800E6AF882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77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749A8-1C20-46BE-9322-48ADD070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81DA7-31A3-4735-8C47-DE29F0A36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F3795E0-16B5-45B1-826A-0F0570FB6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F03D6-A2AC-49F1-A8CF-D90B98FFD035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F76B4-3414-4EB1-AE7B-205DF02F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D501DB-85EC-4CDB-A2D9-45A0C1573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060A5F-6CAC-44CA-9E5E-114C7CACF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965821-B2E5-4F87-9699-489115305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82642CD-442D-40D0-9B28-9EB68F004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94EB9-FC7C-4B3C-9B8A-5CB2089159CF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4035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B57089-2EB1-497F-AAED-9B1E05CE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7B09-9AB3-4C32-9D96-C88D8EC81FBB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0799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E3618-C73F-4A25-B6E8-D4FC0BF49646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9293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564DB6-55A8-40DC-A849-3B5EDB29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D0A386-E537-4AE9-96DE-C928EB6FE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82F1C1-D7C4-458D-B684-C9ABC9FCE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AC083-5A53-4E2B-A030-562A26314073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59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A2E35-3AE1-474B-B4B6-4117C3FB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F57DE0-F6FE-4654-8AC3-4E2560546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1FDBE-09F5-4DCE-90CD-E77E2A203E5A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47885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A74653-F2E0-49AD-937D-F0521BB99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10E4403-B003-4ED4-B9A8-187CDED27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98269CE-50B9-4141-B705-6EB21A031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50646-BD93-49B6-BF54-72C259104D50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7622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D68FF7-3711-4D24-90C8-E42E8BCB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CBC06D-E53E-4BF3-9C02-8682606E3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D29CC-EAFF-492A-B8C1-476CA6E9017E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45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42C2C97-144B-4B0A-907E-ABD3CB9A9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FBBE03-C631-4BE2-9C2A-C2FF43734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2852A-EED9-460B-A09A-EC9043A8533D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701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E1640-DF1F-49CC-AA23-CCE67E25B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285108-A631-45DC-8888-2CD30C268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C063E-E672-4FE9-BAE2-11ABC519CDD7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76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F929A-9BE1-448C-A83E-1FB45E54D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11B52F-E3DE-4612-9F78-11DE17CA4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B10740-38EC-4A76-908F-4DECA818B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8BD81-E141-48D9-AABF-63488C28B8BA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476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C71EE-9B57-4AC1-BF2D-419294B11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48A8B5-AB32-4C96-9833-16E91E9AC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3B0ADC-2C0E-436E-87DB-9388688D2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0897C6-9F56-4177-9949-35AE903E72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D3ACCB-F474-4E28-ADE9-27B38958D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FB1BB-D8D3-4FD6-A652-E35037EEC038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13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2748C-E8DA-492F-AB44-7E96C9FC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A536A-2BA3-4567-B6DB-7DF809CCD7BE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606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93895-FE02-407B-BD67-263325EDFBE1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476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C5867-1A55-416D-B9E2-EF588558E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F0098D-E528-4BD6-8578-D401688C4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1610B6-1BED-4447-835C-920B68B68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EE892-7A6C-4DDD-8173-DEBB39CB23FB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123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506A2-E46C-4AF0-81D2-00C8BD288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4292225-25C4-4896-AF1C-294F5CC6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86BE67-F760-429B-99C5-9C2CD35F6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B3B3C-F3E6-4BF2-BE71-7C5CE8AC83B3}" type="slidenum">
              <a:rPr lang="ar-SA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300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2824B1D8-948D-4BEC-886E-C18E4F6BF9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86FDCD76-258B-4FA7-8841-6565367388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E1BC71C-0186-44C3-89DE-BAB6022BC4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D3C0FFD-53D1-4194-88CE-47FB697946D3}" type="slidenum">
              <a:rPr lang="ar-SA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xmlns="" id="{82B9EC66-E95E-4A83-B07F-F60D62EAE0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xmlns="" id="{6E9EF775-E360-4913-8356-5F3F32BA8F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xmlns="" id="{FBA43391-4E3B-41EF-B71F-F6A8C34927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A6AA9AF-1ACB-449A-8041-F6BBC7D61272}" type="slidenum">
              <a:rPr lang="ar-SA" altLang="en-US"/>
              <a:pPr/>
              <a:t>‹#›</a:t>
            </a:fld>
            <a:endParaRPr lang="en-GB" alt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smtClean="0"/>
              <a:t>Urinary tract infection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Dr Nuha.</a:t>
            </a:r>
          </a:p>
          <a:p>
            <a:pPr eaLnBrk="1" hangingPunct="1"/>
            <a:r>
              <a:rPr lang="en-US" altLang="en-US" sz="3200" smtClean="0"/>
              <a:t>Lina Alwahsh.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5257800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altLang="en-US" sz="2800" smtClean="0"/>
              <a:t>Dipstick urinalysis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altLang="en-US" sz="2800" smtClean="0"/>
              <a:t> a. Positive urine leukocyte esterase test—presence of leukocyte esterase reflects pyuria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altLang="en-US" sz="2800" smtClean="0"/>
              <a:t> b. Positive nitrite test for presence of bacteria (gram-negative)—nitrite test is sensitive and specific for detecting Enterobacteriaceae. But it lacks sensitivity for other organisms, so a negative test should be interpreted with caution 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altLang="en-US" sz="2800" smtClean="0"/>
              <a:t>c. Combining the above two tests yields a sensitivity of 85% and specificity of 75%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 txBox="1">
            <a:spLocks/>
          </p:cNvSpPr>
          <p:nvPr/>
        </p:nvSpPr>
        <p:spPr bwMode="auto">
          <a:xfrm>
            <a:off x="131763" y="4306888"/>
            <a:ext cx="7543800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itchFamily="2" charset="2"/>
              <a:buChar char="§"/>
            </a:pPr>
            <a:endParaRPr lang="en-US" altLang="en-US" sz="2000">
              <a:latin typeface="Rockwell" pitchFamily="18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574675"/>
            <a:ext cx="87630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 b="1"/>
              <a:t>2</a:t>
            </a:r>
            <a:r>
              <a:rPr lang="ar-SA" altLang="en-US" sz="2400" b="1"/>
              <a:t>. </a:t>
            </a:r>
            <a:r>
              <a:rPr lang="en-US" altLang="en-US" sz="2400" b="1"/>
              <a:t>Urinalysis</a:t>
            </a:r>
            <a:r>
              <a:rPr lang="en-US" altLang="en-US" sz="2400"/>
              <a:t> (clean-catch midstream specimen)</a:t>
            </a:r>
            <a:endParaRPr lang="ar-JO" altLang="en-US" sz="2400"/>
          </a:p>
          <a:p>
            <a:pPr eaLnBrk="1" hangingPunct="1"/>
            <a:r>
              <a:rPr lang="en-GB" altLang="en-US" sz="2400"/>
              <a:t> </a:t>
            </a:r>
            <a:r>
              <a:rPr lang="en-US" altLang="en-US" sz="2400"/>
              <a:t>a. Adequacy of collection </a:t>
            </a:r>
          </a:p>
          <a:p>
            <a:pPr eaLnBrk="1" hangingPunct="1"/>
            <a:r>
              <a:rPr lang="en-US" altLang="en-US" sz="2400"/>
              <a:t>• The presence of epithelial (squamous) cells indicates vulvar or urethral contamination </a:t>
            </a:r>
          </a:p>
          <a:p>
            <a:pPr eaLnBrk="1" hangingPunct="1"/>
            <a:r>
              <a:rPr lang="en-US" altLang="en-US" sz="2400"/>
              <a:t>• If contamination is suspected, perform a straight catheterization of the bladder</a:t>
            </a:r>
          </a:p>
          <a:p>
            <a:pPr eaLnBrk="1" hangingPunct="1"/>
            <a:r>
              <a:rPr lang="en-US" altLang="en-US" sz="2400"/>
              <a:t> b. Criteria for UTI </a:t>
            </a:r>
          </a:p>
          <a:p>
            <a:pPr eaLnBrk="1" hangingPunct="1"/>
            <a:r>
              <a:rPr lang="en-US" altLang="en-US" sz="2400"/>
              <a:t>• Bacteriuria: &gt;1 organism per oil-immersion field.</a:t>
            </a:r>
            <a:endParaRPr lang="ar-JO" altLang="en-US" sz="2400"/>
          </a:p>
          <a:p>
            <a:pPr eaLnBrk="1" hangingPunct="1"/>
            <a:r>
              <a:rPr lang="en-GB" altLang="en-US" sz="2400"/>
              <a:t> </a:t>
            </a:r>
            <a:r>
              <a:rPr lang="en-US" altLang="en-US" sz="2400"/>
              <a:t>Bacteriuria without WBCs may reflect contamination and is not       a reliable indicator of infection</a:t>
            </a:r>
          </a:p>
          <a:p>
            <a:pPr eaLnBrk="1" hangingPunct="1"/>
            <a:r>
              <a:rPr lang="en-US" altLang="en-US" sz="2400"/>
              <a:t> • Pyuria is the most valuable finding for diagnosis: Greater than or equal to 10 leukocytes/</a:t>
            </a:r>
            <a:r>
              <a:rPr lang="el-GR" altLang="en-US" sz="2400"/>
              <a:t>μ</a:t>
            </a:r>
            <a:r>
              <a:rPr lang="en-US" altLang="en-US" sz="2400"/>
              <a:t>L is abnormal</a:t>
            </a:r>
          </a:p>
          <a:p>
            <a:pPr eaLnBrk="1" hangingPunct="1"/>
            <a:r>
              <a:rPr lang="en-US" altLang="en-US" sz="2400"/>
              <a:t> c. Other findings—hematuria and mild proteinuria may be present.</a:t>
            </a:r>
            <a:endParaRPr lang="ar-JO" altLang="en-US" sz="2400"/>
          </a:p>
          <a:p>
            <a:pPr eaLnBrk="1" hangingPunct="1"/>
            <a:r>
              <a:rPr lang="en-GB" altLang="en-US" sz="2400"/>
              <a:t> </a:t>
            </a:r>
            <a:r>
              <a:rPr lang="en-US" altLang="en-US" sz="2400"/>
              <a:t>Hematuria in and of itself does not require extended therapy</a:t>
            </a:r>
            <a:r>
              <a:rPr lang="ar-SA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3600" b="1" smtClean="0"/>
              <a:t>Urine gram stain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/>
              <a:t>A count of &gt;100.000 organisms/ml represents significant bacteruria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smtClean="0"/>
              <a:t>90% sensitive and 88% specific.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mtClean="0">
                <a:latin typeface="Arial Black" pitchFamily="34" charset="0"/>
              </a:rPr>
              <a:t>Urine culture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 a. Confirms the diagnosis (high specificity). Obtaining a urine culture is warranted if symptoms are not characteristic of UTI, if a complicated infection is suspected, or if symptoms persist despite prior antibiotic treatment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 b. Traditional criteria: ≥100.000 CFU/mL of urine from a clean-catch sample; misses up to one-third of UTIs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/>
              <a:t> c. Colony counts as low as 1000 to 10.000 CFU/mL are adequate for diagnosis if clinical symptoms are present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Arial Black" pitchFamily="34" charset="0"/>
              </a:rPr>
              <a:t>We obtain cultures for: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Pts&gt;65years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Diabetics.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Recurrent UTIs.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Symptoms for 7 days or more.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b="1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229600" cy="66595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To diagnose asymptomatic bacteruria (two successive positive cultures&gt;100.000cfu/ml must be present.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Treat asymptomatic bacteruria only in pregnancy.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b="1" smtClean="0"/>
              <a:t>Blood cultures</a:t>
            </a:r>
            <a:r>
              <a:rPr lang="en-US" altLang="en-US" smtClean="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only indicated if pt. is ill and urosepsis is suspected.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IVP, cystoscopy and excretory urography are not recommended unless structural abnormalities or obstruction is suspected.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6000" b="1" smtClean="0"/>
              <a:t>Treatment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8229600" cy="6019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smtClean="0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800" smtClean="0"/>
              <a:t> </a:t>
            </a:r>
            <a:r>
              <a:rPr lang="en-US" altLang="en-US" sz="2000" smtClean="0"/>
              <a:t>1. Acute uncomplicated cystitis—that is, nonpregnant women. Several options exist: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a. Oral TMP/SMX (Bactrim) for 3 days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b. Nitrofurantoin (5 to 7 days)—do not give if early pyelonephritis is suspected.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c. Fosfomycin (single dose)—do not give if early pyelonephritis is suspected.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d. Amoxicillin is a less popular alternative due to increasing antimicrobial resistance.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e. Fluoroquinolones (ciprofloxacin in 3-day regimen) is a reasonable alternative to the above-mentioned agents.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f. Treat presumptively for pyelonephritis if the condition fails to respond to a short course of antibiotics.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g. Phenazopyridine (Pyridium) is a urinary analgesic; it can be given for 1 to 3 days for dysuria.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8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229600" cy="5821363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smtClean="0"/>
              <a:t>2. Pregnant women with UTI.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 a. Treat with ampicillin, amoxicillin, or oral cephalosporins for 7 to 10 days.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b. Avoid fluoroquinolones (can cause fetal arthropathy).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smtClean="0"/>
              <a:t>3. UTIs in men.</a:t>
            </a:r>
            <a:endParaRPr lang="ar-JO" altLang="en-US" sz="2400" b="1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400" b="1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a. Treat as with uncomplicated cystitis in women, but for 7 days.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b. Urologic workup is required in all men presenting with UTI unless there is an obvious underlying risk factor (catheterization, etc.). 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smtClean="0"/>
              <a:t>4. Recurrent infections.</a:t>
            </a:r>
            <a:endParaRPr lang="ar-JO" altLang="en-US" sz="2400" b="1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  <a:r>
              <a:rPr lang="en-US" altLang="en-US" sz="2000" smtClean="0"/>
              <a:t>a. If relapse occurs within 2 weeks of cessation of treatment, continue treatment for 2 more weeks and obtain a urine culture.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 b. Otherwise treat as for uncomplicated cystitis. If the patient has more than two UTIs per year, give chemoprophylaxis.</a:t>
            </a: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ar-JO" altLang="en-US" sz="200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80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Pyelonephritis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Mariam shquirat</a:t>
            </a:r>
          </a:p>
          <a:p>
            <a:pPr eaLnBrk="1" hangingPunct="1"/>
            <a:r>
              <a:rPr lang="en-US" altLang="en-US" smtClean="0"/>
              <a:t>Dr nuha 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 </a:t>
            </a:r>
            <a:r>
              <a:rPr lang="en-US" altLang="en-US" sz="4000" smtClean="0"/>
              <a:t>General characteristics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altLang="en-US" smtClean="0"/>
              <a:t>1. Pyelonephritis is an infection of the upper urinary tract.</a:t>
            </a:r>
            <a:endParaRPr lang="ar-JO" altLang="en-US" smtClean="0"/>
          </a:p>
          <a:p>
            <a:pPr algn="l" rtl="0" eaLnBrk="1" hangingPunct="1"/>
            <a:r>
              <a:rPr lang="en-GB" altLang="en-US" smtClean="0"/>
              <a:t> </a:t>
            </a:r>
            <a:r>
              <a:rPr lang="en-US" altLang="en-US" smtClean="0"/>
              <a:t>a. It is usually caused by ascending spread from the bladder to the kidney.</a:t>
            </a:r>
            <a:endParaRPr lang="ar-JO" altLang="en-US" smtClean="0"/>
          </a:p>
          <a:p>
            <a:pPr algn="l" rtl="0" eaLnBrk="1" hangingPunct="1"/>
            <a:r>
              <a:rPr lang="en-GB" altLang="en-US" smtClean="0"/>
              <a:t> </a:t>
            </a:r>
            <a:r>
              <a:rPr lang="en-US" altLang="en-US" smtClean="0"/>
              <a:t>b. Uncomplicated pyelonephritis is limited to the renal pyelocalyceal</a:t>
            </a:r>
            <a:r>
              <a:rPr lang="en-US" altLang="en-US" smtClean="0">
                <a:latin typeface="Arial" pitchFamily="34" charset="0"/>
              </a:rPr>
              <a:t>–</a:t>
            </a:r>
            <a:r>
              <a:rPr lang="en-US" altLang="en-US" smtClean="0"/>
              <a:t>medullary region.</a:t>
            </a:r>
            <a:endParaRPr lang="ar-JO" altLang="en-US" smtClean="0"/>
          </a:p>
          <a:p>
            <a:pPr algn="l" rtl="0" eaLnBrk="1" hangingPunct="1"/>
            <a:r>
              <a:rPr lang="en-GB" altLang="en-US" smtClean="0"/>
              <a:t> </a:t>
            </a:r>
            <a:r>
              <a:rPr lang="en-US" altLang="en-US" smtClean="0"/>
              <a:t>c. Vesicoureteral reflux facilitates this ascending spread.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GB" altLang="en-US" sz="4000" b="1" smtClean="0">
                <a:latin typeface="Andalus" pitchFamily="18" charset="-78"/>
                <a:cs typeface="Andalus" pitchFamily="18" charset="-78"/>
              </a:rPr>
              <a:t>The inflammatory response of the urothelium to bacterial invasion.</a:t>
            </a:r>
            <a:r>
              <a:rPr lang="en-GB" altLang="en-US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en-US" sz="3600" smtClean="0">
                <a:latin typeface="Andalus" pitchFamily="18" charset="-78"/>
                <a:cs typeface="Andalus" pitchFamily="18" charset="-78"/>
              </a:rPr>
              <a:t>The </a:t>
            </a:r>
            <a:r>
              <a:rPr lang="en-US" altLang="en-US" sz="3600" b="1" smtClean="0">
                <a:latin typeface="Andalus" pitchFamily="18" charset="-78"/>
                <a:cs typeface="Andalus" pitchFamily="18" charset="-78"/>
              </a:rPr>
              <a:t>urothelium</a:t>
            </a:r>
            <a:r>
              <a:rPr lang="en-US" altLang="en-US" sz="3600" smtClean="0">
                <a:latin typeface="Andalus" pitchFamily="18" charset="-78"/>
                <a:cs typeface="Andalus" pitchFamily="18" charset="-78"/>
              </a:rPr>
              <a:t> is the tissue layer that lines much of the urinary tract, including the renal pelvis, the ureters, the bladder, and parts of the urethra.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2. Organisms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altLang="en-US" smtClean="0"/>
          </a:p>
          <a:p>
            <a:pPr algn="l" rtl="0" eaLnBrk="1" hangingPunct="1"/>
            <a:r>
              <a:rPr lang="en-US" altLang="en-US" smtClean="0"/>
              <a:t> a. E. coli (most frequent cause)</a:t>
            </a:r>
            <a:endParaRPr lang="ar-JO" altLang="en-US" smtClean="0"/>
          </a:p>
          <a:p>
            <a:pPr algn="l" rtl="0" eaLnBrk="1" hangingPunct="1"/>
            <a:r>
              <a:rPr lang="en-GB" altLang="en-US" smtClean="0"/>
              <a:t> </a:t>
            </a:r>
            <a:r>
              <a:rPr lang="en-US" altLang="en-US" smtClean="0"/>
              <a:t>b. Other gram-negative bacteria include Proteus, Klebsiella, Enterobacter, and Pseudomonas spp.</a:t>
            </a:r>
            <a:endParaRPr lang="ar-JO" altLang="en-US" smtClean="0"/>
          </a:p>
          <a:p>
            <a:pPr algn="l" rtl="0" eaLnBrk="1" hangingPunct="1"/>
            <a:r>
              <a:rPr lang="en-GB" altLang="en-US" smtClean="0"/>
              <a:t> </a:t>
            </a:r>
            <a:r>
              <a:rPr lang="en-US" altLang="en-US" smtClean="0"/>
              <a:t>c. Gram-positive bacteria (less common) include Enterococcus faecalis and S. aureus.</a:t>
            </a:r>
            <a:endParaRPr lang="ar-JO" altLang="en-US" smtClean="0"/>
          </a:p>
          <a:p>
            <a:pPr algn="l" rtl="0"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3. Complications (unusual)</a:t>
            </a:r>
            <a:r>
              <a:rPr lang="ar-JO" altLang="en-US" sz="4000" smtClean="0"/>
              <a:t/>
            </a:r>
            <a:br>
              <a:rPr lang="ar-JO" altLang="en-US" sz="4000" smtClean="0"/>
            </a:br>
            <a:endParaRPr lang="en-GB" altLang="en-US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a. Sepsis occurs in 10% to 25% of patients with pyelonephritis. May lead to shock. </a:t>
            </a:r>
          </a:p>
          <a:p>
            <a:pPr algn="l" rtl="0" eaLnBrk="1" hangingPunct="1"/>
            <a:r>
              <a:rPr lang="en-US" altLang="en-US" smtClean="0"/>
              <a:t>b. Emphysematous pyelonephritis</a:t>
            </a:r>
            <a:r>
              <a:rPr lang="en-US" altLang="en-US" smtClean="0">
                <a:latin typeface="Arial" pitchFamily="34" charset="0"/>
              </a:rPr>
              <a:t>—</a:t>
            </a:r>
            <a:r>
              <a:rPr lang="en-US" altLang="en-US" smtClean="0"/>
              <a:t>caused by gas-producing bacteria in diabetic patients</a:t>
            </a:r>
          </a:p>
          <a:p>
            <a:pPr algn="l" rtl="0" eaLnBrk="1" hangingPunct="1"/>
            <a:r>
              <a:rPr lang="en-US" altLang="en-US" smtClean="0"/>
              <a:t> c. Chronic pyelonephritis and scarring of the kidneys</a:t>
            </a:r>
            <a:r>
              <a:rPr lang="en-US" altLang="en-US" smtClean="0">
                <a:latin typeface="Arial" pitchFamily="34" charset="0"/>
              </a:rPr>
              <a:t>—</a:t>
            </a:r>
            <a:r>
              <a:rPr lang="en-US" altLang="en-US" smtClean="0"/>
              <a:t>rare unless underlying renal disease exists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B. Clinical features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1. Symptoms</a:t>
            </a:r>
          </a:p>
          <a:p>
            <a:pPr algn="l" rtl="0" eaLnBrk="1" hangingPunct="1"/>
            <a:r>
              <a:rPr lang="en-US" altLang="en-US" smtClean="0"/>
              <a:t> a. Fever, chills</a:t>
            </a:r>
          </a:p>
          <a:p>
            <a:pPr algn="l" rtl="0" eaLnBrk="1" hangingPunct="1"/>
            <a:r>
              <a:rPr lang="en-US" altLang="en-US" smtClean="0"/>
              <a:t> b. Flank pain</a:t>
            </a:r>
          </a:p>
          <a:p>
            <a:pPr algn="l" rtl="0" eaLnBrk="1" hangingPunct="1"/>
            <a:r>
              <a:rPr lang="en-US" altLang="en-US" smtClean="0"/>
              <a:t> c. Symptoms of cystitis (may or may not be present)</a:t>
            </a:r>
            <a:endParaRPr lang="ar-JO" altLang="en-US" smtClean="0"/>
          </a:p>
          <a:p>
            <a:pPr algn="l" rtl="0" eaLnBrk="1" hangingPunct="1"/>
            <a:r>
              <a:rPr lang="en-GB" altLang="en-US" smtClean="0"/>
              <a:t> </a:t>
            </a:r>
            <a:r>
              <a:rPr lang="en-US" altLang="en-US" smtClean="0"/>
              <a:t>d. Nausea, vomiting, and diarrhea (sometimes present) 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2. Signs</a:t>
            </a:r>
          </a:p>
          <a:p>
            <a:pPr algn="l" rtl="0" eaLnBrk="1" hangingPunct="1"/>
            <a:r>
              <a:rPr lang="en-US" altLang="en-US" smtClean="0"/>
              <a:t> a. Fever with tachycardia</a:t>
            </a:r>
          </a:p>
          <a:p>
            <a:pPr algn="l" rtl="0" eaLnBrk="1" hangingPunct="1"/>
            <a:r>
              <a:rPr lang="en-US" altLang="en-US" smtClean="0"/>
              <a:t> b. Patients generally appear more ill than patients with cystitis.</a:t>
            </a:r>
            <a:endParaRPr lang="ar-JO" altLang="en-US" smtClean="0"/>
          </a:p>
          <a:p>
            <a:pPr algn="l" rtl="0" eaLnBrk="1" hangingPunct="1"/>
            <a:r>
              <a:rPr lang="en-GB" altLang="en-US" smtClean="0"/>
              <a:t> </a:t>
            </a:r>
            <a:r>
              <a:rPr lang="en-US" altLang="en-US" smtClean="0"/>
              <a:t>c. Costovertebral angle tenderness</a:t>
            </a:r>
            <a:r>
              <a:rPr lang="en-US" altLang="en-US" smtClean="0">
                <a:latin typeface="Arial" pitchFamily="34" charset="0"/>
              </a:rPr>
              <a:t>—</a:t>
            </a:r>
            <a:r>
              <a:rPr lang="en-US" altLang="en-US" smtClean="0"/>
              <a:t>unilateral or bilateral </a:t>
            </a:r>
          </a:p>
          <a:p>
            <a:pPr algn="l" rtl="0" eaLnBrk="1" hangingPunct="1"/>
            <a:r>
              <a:rPr lang="en-US" altLang="en-US" smtClean="0"/>
              <a:t>d. Abdominal tenderness may be present on examination</a:t>
            </a:r>
            <a:r>
              <a:rPr lang="ar-SA" altLang="en-US" smtClean="0"/>
              <a:t>. </a:t>
            </a:r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C. Diagnosis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1. Urinalysis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000" smtClean="0"/>
              <a:t> a. Look for pyuria, bacteriuria, and leukocyte casts.</a:t>
            </a:r>
            <a:endParaRPr lang="ar-JO" altLang="en-US" sz="2000" smtClean="0"/>
          </a:p>
          <a:p>
            <a:pPr algn="l" rtl="0" eaLnBrk="1" hangingPunct="1">
              <a:lnSpc>
                <a:spcPct val="90000"/>
              </a:lnSpc>
            </a:pPr>
            <a:r>
              <a:rPr lang="en-GB" altLang="en-US" sz="2000" smtClean="0"/>
              <a:t> </a:t>
            </a:r>
            <a:r>
              <a:rPr lang="en-US" altLang="en-US" sz="2000" smtClean="0"/>
              <a:t>b. As in cystitis, hematuria and mild proteinuria may be present.</a:t>
            </a:r>
            <a:endParaRPr lang="ar-JO" altLang="en-US" sz="2000" smtClean="0"/>
          </a:p>
          <a:p>
            <a:pPr algn="l" rtl="0" eaLnBrk="1" hangingPunct="1">
              <a:lnSpc>
                <a:spcPct val="90000"/>
              </a:lnSpc>
            </a:pPr>
            <a:r>
              <a:rPr lang="en-GB" altLang="en-US" sz="2000" smtClean="0"/>
              <a:t> </a:t>
            </a:r>
            <a:r>
              <a:rPr lang="en-US" altLang="en-US" sz="2000" smtClean="0"/>
              <a:t>2. Urine cultures</a:t>
            </a:r>
            <a:r>
              <a:rPr lang="en-US" altLang="en-US" sz="2000" smtClean="0">
                <a:latin typeface="Arial" pitchFamily="34" charset="0"/>
              </a:rPr>
              <a:t>—</a:t>
            </a:r>
            <a:r>
              <a:rPr lang="en-US" altLang="en-US" sz="2000" smtClean="0"/>
              <a:t>obtain in all patients with suspected pyelonephritis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000" smtClean="0"/>
              <a:t> 3. Blood cultures</a:t>
            </a:r>
            <a:r>
              <a:rPr lang="en-US" altLang="en-US" sz="2000" smtClean="0">
                <a:latin typeface="Arial" pitchFamily="34" charset="0"/>
              </a:rPr>
              <a:t>—</a:t>
            </a:r>
            <a:r>
              <a:rPr lang="en-US" altLang="en-US" sz="2000" smtClean="0"/>
              <a:t>obtain in ill-appearing patients and all hospitalized patients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000" smtClean="0"/>
              <a:t> 4. CBC</a:t>
            </a:r>
            <a:r>
              <a:rPr lang="en-US" altLang="en-US" sz="2000" smtClean="0">
                <a:latin typeface="Arial" pitchFamily="34" charset="0"/>
              </a:rPr>
              <a:t>—</a:t>
            </a:r>
            <a:r>
              <a:rPr lang="en-US" altLang="en-US" sz="2000" smtClean="0"/>
              <a:t>leukocytosis with left shift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000" smtClean="0"/>
              <a:t>5. Renal function</a:t>
            </a:r>
            <a:r>
              <a:rPr lang="en-US" altLang="en-US" sz="2000" smtClean="0">
                <a:latin typeface="Arial" pitchFamily="34" charset="0"/>
              </a:rPr>
              <a:t>—</a:t>
            </a:r>
            <a:r>
              <a:rPr lang="en-US" altLang="en-US" sz="2000" smtClean="0"/>
              <a:t>This is usually preserved. Impairment is usually reversible, especially with IV fluids</a:t>
            </a:r>
            <a:r>
              <a:rPr lang="ar-SA" altLang="en-US" sz="2000" smtClean="0"/>
              <a:t> </a:t>
            </a:r>
            <a:endParaRPr lang="ar-JO" altLang="en-US" sz="20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000" smtClean="0"/>
              <a:t>6. Imaging studies</a:t>
            </a:r>
            <a:r>
              <a:rPr lang="en-US" altLang="en-US" sz="2000" smtClean="0">
                <a:latin typeface="Arial" pitchFamily="34" charset="0"/>
              </a:rPr>
              <a:t>—</a:t>
            </a:r>
            <a:r>
              <a:rPr lang="en-US" altLang="en-US" sz="2000" smtClean="0"/>
              <a:t>Perform these if treatment fails or in any patient with complicated pyelonephritis.</a:t>
            </a:r>
            <a:endParaRPr lang="ar-JO" altLang="en-US" sz="2000" smtClean="0"/>
          </a:p>
          <a:p>
            <a:pPr algn="l" rtl="0" eaLnBrk="1" hangingPunct="1">
              <a:lnSpc>
                <a:spcPct val="90000"/>
              </a:lnSpc>
            </a:pPr>
            <a:r>
              <a:rPr lang="en-GB" altLang="en-US" sz="2000" smtClean="0"/>
              <a:t> </a:t>
            </a:r>
            <a:r>
              <a:rPr lang="en-US" altLang="en-US" sz="2000" smtClean="0"/>
              <a:t>Consider renal ultrasound, CT, IVP, or retrograde ureterogram. 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D. Treatment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1. For uncomplicated pyelonephritis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a. Use outpatient treatment if the patient can take oral antibiotics. Treat based on Gram stain: </a:t>
            </a:r>
            <a:endParaRPr lang="ar-JO" altLang="en-US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Arial" pitchFamily="34" charset="0"/>
              </a:rPr>
              <a:t>•</a:t>
            </a:r>
            <a:r>
              <a:rPr lang="en-US" altLang="en-US" smtClean="0"/>
              <a:t> trimethoprim/sulfamethoxazole (TMP/SMX) or a fluoroquinolone for 10 to 14 days is effective for most gram negative rods.</a:t>
            </a:r>
            <a:endParaRPr lang="ar-JO" altLang="en-US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mtClean="0"/>
              <a:t> </a:t>
            </a:r>
            <a:r>
              <a:rPr lang="en-US" altLang="en-US" smtClean="0">
                <a:latin typeface="Arial" pitchFamily="34" charset="0"/>
              </a:rPr>
              <a:t>•</a:t>
            </a:r>
            <a:r>
              <a:rPr lang="en-US" altLang="en-US" smtClean="0"/>
              <a:t> Amoxicillin is appropriate for gram-positive cocci (enterococci, S. saprophyticus).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Arial" pitchFamily="34" charset="0"/>
              </a:rPr>
              <a:t>•</a:t>
            </a:r>
            <a:r>
              <a:rPr lang="en-US" altLang="en-US" smtClean="0"/>
              <a:t> A single dose of ceftriaxone or gentamicin is often given initially before starting oral treatment.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b. Repeat urine culture 2 to 4 days after cessation of therapy.</a:t>
            </a:r>
            <a:endParaRPr lang="ar-JO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GB" altLang="en-US" smtClean="0"/>
              <a:t> </a:t>
            </a:r>
            <a:r>
              <a:rPr lang="en-US" altLang="en-US" smtClean="0"/>
              <a:t>c. If symptoms fail to resolve within 48 hours, adjust treatment based on urine culture.</a:t>
            </a:r>
            <a:endParaRPr lang="ar-JO" altLang="en-US" smtClean="0"/>
          </a:p>
          <a:p>
            <a:pPr algn="l" rtl="0" eaLnBrk="1" hangingPunct="1">
              <a:lnSpc>
                <a:spcPct val="90000"/>
              </a:lnSpc>
            </a:pPr>
            <a:r>
              <a:rPr lang="en-GB" altLang="en-US" smtClean="0"/>
              <a:t> </a:t>
            </a:r>
            <a:r>
              <a:rPr lang="en-US" altLang="en-US" smtClean="0"/>
              <a:t>d. Failure to respond to appropriate antimicrobial therapy suggests a functional or structural abnormality; perform a urologic investigation</a:t>
            </a:r>
            <a:r>
              <a:rPr lang="ar-SA" altLang="en-US" smtClean="0"/>
              <a:t>. </a:t>
            </a: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5218112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ar-JO" altLang="en-US" sz="2400" smtClean="0"/>
              <a:t>  </a:t>
            </a:r>
            <a:r>
              <a:rPr lang="en-US" altLang="en-US" sz="2400" smtClean="0"/>
              <a:t>2</a:t>
            </a:r>
            <a:r>
              <a:rPr lang="ar-SA" altLang="en-US" sz="2400" smtClean="0"/>
              <a:t>. </a:t>
            </a:r>
            <a:r>
              <a:rPr lang="en-US" altLang="en-US" sz="2400" smtClean="0"/>
              <a:t>If the patient is very ill, elderly, pregnant, unable to tolerate oral medication, or has significant comorbidities, or if urosepsis is suspected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 a. Hospitalize the patient and give IV fluids.</a:t>
            </a:r>
            <a:endParaRPr lang="ar-JO" altLang="en-US" sz="2400" smtClean="0"/>
          </a:p>
          <a:p>
            <a:pPr algn="l" rtl="0" eaLnBrk="1" hangingPunct="1">
              <a:lnSpc>
                <a:spcPct val="80000"/>
              </a:lnSpc>
            </a:pPr>
            <a:r>
              <a:rPr lang="en-GB" altLang="en-US" sz="2400" smtClean="0"/>
              <a:t> </a:t>
            </a:r>
            <a:r>
              <a:rPr lang="en-US" altLang="en-US" sz="2400" smtClean="0"/>
              <a:t>b. Treat with antibiotics.</a:t>
            </a:r>
            <a:endParaRPr lang="ar-JO" altLang="en-US" sz="2400" smtClean="0"/>
          </a:p>
          <a:p>
            <a:pPr algn="l" rtl="0" eaLnBrk="1" hangingPunct="1">
              <a:lnSpc>
                <a:spcPct val="80000"/>
              </a:lnSpc>
            </a:pPr>
            <a:r>
              <a:rPr lang="en-GB" altLang="en-US" sz="2400" smtClean="0"/>
              <a:t> </a:t>
            </a:r>
            <a:r>
              <a:rPr lang="en-US" altLang="en-US" sz="2400" smtClean="0">
                <a:latin typeface="Arial" pitchFamily="34" charset="0"/>
              </a:rPr>
              <a:t>•</a:t>
            </a:r>
            <a:r>
              <a:rPr lang="en-US" altLang="en-US" sz="2400" smtClean="0"/>
              <a:t> Start with parenteral antibiotics (broad-spectrum)</a:t>
            </a:r>
            <a:r>
              <a:rPr lang="en-US" altLang="en-US" sz="2400" smtClean="0">
                <a:latin typeface="Arial" pitchFamily="34" charset="0"/>
              </a:rPr>
              <a:t>—</a:t>
            </a:r>
            <a:r>
              <a:rPr lang="en-US" altLang="en-US" sz="2400" smtClean="0"/>
              <a:t>ampicillin plus gentamicin or ciprofloxacin are common initial choices.</a:t>
            </a:r>
            <a:endParaRPr lang="ar-JO" altLang="en-US" sz="2400" smtClean="0"/>
          </a:p>
          <a:p>
            <a:pPr algn="l" rtl="0" eaLnBrk="1" hangingPunct="1">
              <a:lnSpc>
                <a:spcPct val="80000"/>
              </a:lnSpc>
            </a:pPr>
            <a:r>
              <a:rPr lang="en-GB" altLang="en-US" sz="2400" smtClean="0"/>
              <a:t> </a:t>
            </a:r>
            <a:r>
              <a:rPr lang="en-US" altLang="en-US" sz="2400" smtClean="0">
                <a:latin typeface="Arial" pitchFamily="34" charset="0"/>
              </a:rPr>
              <a:t>•</a:t>
            </a:r>
            <a:r>
              <a:rPr lang="en-US" altLang="en-US" sz="2400" smtClean="0"/>
              <a:t> If blood cultures are negative, treat with IV antibiotics until the patient is afebrile for 24 hours, then give oral antibiotics to complete a 14- to 21-day course.</a:t>
            </a:r>
            <a:endParaRPr lang="ar-JO" altLang="en-US" sz="2400" smtClean="0"/>
          </a:p>
          <a:p>
            <a:pPr algn="l" rtl="0" eaLnBrk="1" hangingPunct="1">
              <a:lnSpc>
                <a:spcPct val="80000"/>
              </a:lnSpc>
            </a:pPr>
            <a:r>
              <a:rPr lang="en-GB" altLang="en-US" sz="2400" smtClean="0"/>
              <a:t> </a:t>
            </a:r>
            <a:r>
              <a:rPr lang="en-US" altLang="en-US" sz="2400" smtClean="0">
                <a:latin typeface="Arial" pitchFamily="34" charset="0"/>
              </a:rPr>
              <a:t>•</a:t>
            </a:r>
            <a:r>
              <a:rPr lang="en-US" altLang="en-US" sz="2400" smtClean="0"/>
              <a:t> If blood cultures are positive (urosepsis), treat with IV antibiotics for 2 to 3 weeks</a:t>
            </a:r>
            <a:r>
              <a:rPr lang="ar-SA" altLang="en-US" sz="2400" smtClean="0"/>
              <a:t> </a:t>
            </a:r>
            <a:endParaRPr lang="en-GB" altLang="en-US" sz="2400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altLang="en-US" sz="4000" smtClean="0"/>
              <a:t> </a:t>
            </a:r>
            <a:r>
              <a:rPr lang="ar-SA" altLang="en-US" sz="4000" smtClean="0"/>
              <a:t>. </a:t>
            </a:r>
            <a:r>
              <a:rPr lang="en-US" altLang="en-US" sz="4000" smtClean="0"/>
              <a:t>For recurrent pyelonephritis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a. If relapse is due to the same organism despite appropriate treatment, treat for 6 weeks. </a:t>
            </a:r>
          </a:p>
          <a:p>
            <a:pPr algn="l" rtl="0" eaLnBrk="1" hangingPunct="1"/>
            <a:r>
              <a:rPr lang="en-US" altLang="en-US" smtClean="0"/>
              <a:t>b. If relapse is due to a new organism, treat with appropriate therapy for 2 weeks</a:t>
            </a:r>
            <a:r>
              <a:rPr lang="ar-SA" altLang="en-US" smtClean="0"/>
              <a:t>. </a:t>
            </a:r>
            <a:endParaRPr lang="en-GB" altLang="en-US" smtClean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-26988"/>
            <a:ext cx="6769100" cy="6769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 smtClean="0"/>
              <a:t>Classifications of infections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36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3600" smtClean="0">
                <a:solidFill>
                  <a:srgbClr val="FF0000"/>
                </a:solidFill>
              </a:rPr>
              <a:t>Upper</a:t>
            </a:r>
            <a:r>
              <a:rPr lang="en-US" altLang="en-US" sz="3600" smtClean="0"/>
              <a:t> urinary tract infection: pyelonephritis (inflammation of kidney and renal pelvis and ureter)</a:t>
            </a:r>
          </a:p>
          <a:p>
            <a:pPr algn="l" rtl="0" eaLnBrk="1" hangingPunct="1">
              <a:lnSpc>
                <a:spcPct val="90000"/>
              </a:lnSpc>
            </a:pPr>
            <a:endParaRPr lang="en-US" altLang="en-US" sz="36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3600" smtClean="0">
                <a:solidFill>
                  <a:srgbClr val="FF0000"/>
                </a:solidFill>
              </a:rPr>
              <a:t>Lower</a:t>
            </a:r>
            <a:r>
              <a:rPr lang="en-US" altLang="en-US" sz="3600" smtClean="0"/>
              <a:t> urinary tract infections:  urethritis, prostatitis, cystitis</a:t>
            </a:r>
          </a:p>
          <a:p>
            <a:pPr eaLnBrk="1" hangingPunct="1"/>
            <a:endParaRPr lang="en-GB" altLang="en-US" sz="4000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UTIs are much more common in women than in men.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Up to 33% of all women experience a UTI in their lifetime. The most common UTI is uncomplicated acute cystitis.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The majority of UTIs are caused by ascending infection from the urethra.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800" smtClean="0"/>
              <a:t>Colonization of the vaginal area by pathogens from the fecal flora leads to ascending infection via the urethra into the bladder.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organisms: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a.	</a:t>
            </a:r>
            <a:r>
              <a:rPr lang="en-US" altLang="en-US" i="1" smtClean="0">
                <a:solidFill>
                  <a:srgbClr val="FF0000"/>
                </a:solidFill>
              </a:rPr>
              <a:t>Escherichia coli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(gram-negative enteral bacteria) causes most community acquired infections.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b.	</a:t>
            </a:r>
            <a:r>
              <a:rPr lang="en-US" altLang="en-US" i="1" smtClean="0">
                <a:solidFill>
                  <a:srgbClr val="FF0000"/>
                </a:solidFill>
              </a:rPr>
              <a:t>Staphylococcus saprophyticus</a:t>
            </a:r>
            <a:r>
              <a:rPr lang="en-US" altLang="en-US" smtClean="0"/>
              <a:t>, gram-positive organism causes 10 – 15%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c.	</a:t>
            </a:r>
            <a:r>
              <a:rPr lang="en-US" altLang="en-US" smtClean="0">
                <a:solidFill>
                  <a:srgbClr val="FF0000"/>
                </a:solidFill>
              </a:rPr>
              <a:t>Catheter-associated</a:t>
            </a:r>
            <a:r>
              <a:rPr lang="en-US" altLang="en-US" smtClean="0"/>
              <a:t> UTI’s caused by gram-negative bacteria: Proteus, Klebsiella and Pseudomonas</a:t>
            </a:r>
          </a:p>
          <a:p>
            <a:pPr eaLnBrk="1" hangingPunct="1"/>
            <a:endParaRPr lang="ar-JO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factors: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Female gender: due to the shorter female urethra and vaginal colonization of the bacteria.</a:t>
            </a:r>
          </a:p>
          <a:p>
            <a:pPr algn="l" rtl="0" eaLnBrk="1" hangingPunct="1"/>
            <a:r>
              <a:rPr lang="en-US" altLang="en-US" smtClean="0"/>
              <a:t>Sexual intercourse :</a:t>
            </a:r>
          </a:p>
          <a:p>
            <a:pPr algn="l" rtl="0" eaLnBrk="1" hangingPunct="1">
              <a:buFontTx/>
              <a:buNone/>
            </a:pPr>
            <a:r>
              <a:rPr lang="en-US" altLang="en-US" smtClean="0"/>
              <a:t>-often the trigger of a UTI in women “honeymoon cystitis”.</a:t>
            </a:r>
          </a:p>
          <a:p>
            <a:pPr algn="l" rtl="0" eaLnBrk="1" hangingPunct="1">
              <a:buFontTx/>
              <a:buNone/>
            </a:pPr>
            <a:r>
              <a:rPr lang="en-US" altLang="en-US" smtClean="0"/>
              <a:t>-use of diaphragms and spermicides (alters vaginal colonization).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229600" cy="5410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Pregnancy.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Urinary catheters in hospitalized patients.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Personal history of recurrent UTIs.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Host dependant factors (for recurrent or complicated UTIs)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Diabetes.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Pts with spinal cord injuries.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- Immunocompromised pts.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smtClean="0"/>
              <a:t>Any structural or functional abnormality that impedes urinary flow (incomplete voiding, neurogenic bladder,BPH,vesicourethral reflux,stones).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smtClean="0"/>
              <a:t>Male risk factors: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smtClean="0"/>
              <a:t>Uncircumcised males (colonization of the foreskin).</a:t>
            </a:r>
          </a:p>
          <a:p>
            <a:pPr algn="l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smtClean="0"/>
              <a:t>Sexual intercourse.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Clinical features: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Dysuria (burning on urination).</a:t>
            </a:r>
          </a:p>
          <a:p>
            <a:pPr algn="l" rtl="0" eaLnBrk="1" hangingPunct="1"/>
            <a:r>
              <a:rPr lang="en-US" altLang="en-US" smtClean="0"/>
              <a:t>Frequency.</a:t>
            </a:r>
          </a:p>
          <a:p>
            <a:pPr algn="l" rtl="0" eaLnBrk="1" hangingPunct="1"/>
            <a:r>
              <a:rPr lang="en-US" altLang="en-US" smtClean="0"/>
              <a:t>Urgency.</a:t>
            </a:r>
          </a:p>
          <a:p>
            <a:pPr algn="l" rtl="0" eaLnBrk="1" hangingPunct="1"/>
            <a:r>
              <a:rPr lang="en-US" altLang="en-US" smtClean="0"/>
              <a:t>Suprapubic tenderness.</a:t>
            </a:r>
          </a:p>
          <a:p>
            <a:pPr algn="l" rtl="0" eaLnBrk="1" hangingPunct="1"/>
            <a:r>
              <a:rPr lang="en-US" altLang="en-US" smtClean="0"/>
              <a:t>Gross hematuria.</a:t>
            </a:r>
          </a:p>
          <a:p>
            <a:pPr algn="l" rtl="0" eaLnBrk="1" hangingPunct="1"/>
            <a:r>
              <a:rPr lang="en-US" altLang="en-US" smtClean="0"/>
              <a:t>In lower UTIs, fever is absent.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 smtClean="0"/>
              <a:t>Diagnosis</a:t>
            </a:r>
          </a:p>
          <a:p>
            <a:pPr eaLnBrk="1" hangingPunct="1">
              <a:buFontTx/>
              <a:buNone/>
            </a:pPr>
            <a:endParaRPr lang="en-US" altLang="en-US" sz="7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1568</Words>
  <Application>Microsoft Office PowerPoint</Application>
  <PresentationFormat>On-screen Show (4:3)</PresentationFormat>
  <Paragraphs>173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Garamond</vt:lpstr>
      <vt:lpstr>Verdana</vt:lpstr>
      <vt:lpstr>Wingdings</vt:lpstr>
      <vt:lpstr>Times New Roman</vt:lpstr>
      <vt:lpstr>Andalus</vt:lpstr>
      <vt:lpstr>Rockwell</vt:lpstr>
      <vt:lpstr>Arial Black</vt:lpstr>
      <vt:lpstr>Default Design</vt:lpstr>
      <vt:lpstr>Level</vt:lpstr>
      <vt:lpstr>Urinary tract infection</vt:lpstr>
      <vt:lpstr>Definition </vt:lpstr>
      <vt:lpstr>PowerPoint Presentation</vt:lpstr>
      <vt:lpstr>PowerPoint Presentation</vt:lpstr>
      <vt:lpstr>Common organisms:</vt:lpstr>
      <vt:lpstr>Risk factors:</vt:lpstr>
      <vt:lpstr>PowerPoint Presentation</vt:lpstr>
      <vt:lpstr>Clinical features: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Pyelonephritis </vt:lpstr>
      <vt:lpstr> General characteristics </vt:lpstr>
      <vt:lpstr>2. Organisms</vt:lpstr>
      <vt:lpstr>3. Complications (unusual) </vt:lpstr>
      <vt:lpstr>B. Clinical features</vt:lpstr>
      <vt:lpstr>PowerPoint Presentation</vt:lpstr>
      <vt:lpstr>C. Diagnosis</vt:lpstr>
      <vt:lpstr>D. Treatment</vt:lpstr>
      <vt:lpstr>PowerPoint Presentation</vt:lpstr>
      <vt:lpstr>PowerPoint Presentation</vt:lpstr>
      <vt:lpstr> . For recurrent pyelonephritis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</dc:creator>
  <cp:lastModifiedBy>lenovo e550</cp:lastModifiedBy>
  <cp:revision>7</cp:revision>
  <cp:lastPrinted>1601-01-01T00:00:00Z</cp:lastPrinted>
  <dcterms:created xsi:type="dcterms:W3CDTF">2019-02-13T13:59:40Z</dcterms:created>
  <dcterms:modified xsi:type="dcterms:W3CDTF">2021-02-11T22:27:49Z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