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1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1" r:id="rId12"/>
    <p:sldId id="272" r:id="rId13"/>
    <p:sldId id="270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</p:sldIdLst>
  <p:sldSz cx="9144000" cy="6858000" type="screen4x3"/>
  <p:notesSz cx="6797675" cy="9926638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50" autoAdjust="0"/>
    <p:restoredTop sz="94660"/>
  </p:normalViewPr>
  <p:slideViewPr>
    <p:cSldViewPr>
      <p:cViewPr>
        <p:scale>
          <a:sx n="81" d="100"/>
          <a:sy n="81" d="100"/>
        </p:scale>
        <p:origin x="-135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8" name="Freeform 6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algn="r" rtl="1" eaLnBrk="1" hangingPunct="1"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Verdana" pitchFamily="42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Verdana" pitchFamily="42" charset="0"/>
              </a:endParaRPr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</p:grpSp>
      </p:grpSp>
      <p:sp>
        <p:nvSpPr>
          <p:cNvPr id="48169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8170" name="Rectangle 4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3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B62CD-A8B7-497C-BBB7-57CB498A5C44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02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8D16D-DE39-4C14-A5E0-879E4C7BDC78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41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5E367-1F02-4C84-85D3-6D3E89A986FE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3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BFBD3-E62F-432F-B6E9-5BD29A8A8321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08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07E52-EA3A-4A3D-B17E-0C69FF363B51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02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A0EDD-5EB6-4922-A21D-7D2047AE004B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0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A70AA-5715-4017-AF7C-702DC6AFEEBC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03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AA3B7-2C22-4CEB-8290-8CE2493C101D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01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C4F6C-D550-46DB-AF99-AFD4AD01381A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09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EF913-9401-485F-87AE-802D91DC16C2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27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6D077-A889-46B6-88C8-040581B05A86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77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47110" name="Freeform 6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algn="r" rtl="1" eaLnBrk="1" hangingPunct="1"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>
                <a:latin typeface="Verdana" pitchFamily="42" charset="0"/>
              </a:endParaRPr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Verdana" pitchFamily="42" charset="0"/>
              </a:endParaRPr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Verdana" pitchFamily="42" charset="0"/>
              </a:endParaRPr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JO">
                  <a:latin typeface="Verdana" pitchFamily="42" charset="0"/>
                </a:endParaRPr>
              </a:p>
            </p:txBody>
          </p:sp>
        </p:grpSp>
      </p:grpSp>
      <p:sp>
        <p:nvSpPr>
          <p:cNvPr id="47145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7146" name="Rectangle 4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147" name="Rectangle 4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48" name="Rectangle 4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49" name="Rectangle 4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42" charset="0"/>
              </a:defRPr>
            </a:lvl1pPr>
          </a:lstStyle>
          <a:p>
            <a:pPr>
              <a:defRPr/>
            </a:pPr>
            <a:fld id="{C2DB1816-1131-4732-ADDB-6D21A60D0C66}" type="slidenum">
              <a:rPr lang="ar-JO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70150"/>
            <a:ext cx="7772400" cy="19177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/>
              <a:t>POST PARTUM HEMORRHAGE</a:t>
            </a:r>
            <a:endParaRPr lang="en-GB" sz="6000" dirty="0" smtClean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1714500" y="4429125"/>
            <a:ext cx="6472238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kumimoji="1" lang="en-GB" sz="2400" kern="0" dirty="0" err="1">
                <a:solidFill>
                  <a:srgbClr val="FF0000"/>
                </a:solidFill>
                <a:latin typeface="Candara" pitchFamily="34" charset="0"/>
                <a:cs typeface="+mn-cs"/>
              </a:rPr>
              <a:t>ASS.Prof</a:t>
            </a:r>
            <a:r>
              <a:rPr kumimoji="1" lang="en-GB" sz="2400" kern="0" dirty="0">
                <a:solidFill>
                  <a:srgbClr val="FF0000"/>
                </a:solidFill>
                <a:latin typeface="Candara" pitchFamily="34" charset="0"/>
                <a:cs typeface="+mn-cs"/>
              </a:rPr>
              <a:t> Dr. </a:t>
            </a:r>
            <a:r>
              <a:rPr kumimoji="1" lang="en-GB" sz="2400" kern="0" dirty="0" err="1">
                <a:solidFill>
                  <a:srgbClr val="FF0000"/>
                </a:solidFill>
                <a:latin typeface="Candara" pitchFamily="34" charset="0"/>
                <a:cs typeface="+mn-cs"/>
              </a:rPr>
              <a:t>Fahmi</a:t>
            </a:r>
            <a:r>
              <a:rPr kumimoji="1" lang="en-GB" sz="2400" kern="0" dirty="0">
                <a:solidFill>
                  <a:srgbClr val="FF0000"/>
                </a:solidFill>
                <a:latin typeface="Candara" pitchFamily="34" charset="0"/>
                <a:cs typeface="+mn-cs"/>
              </a:rPr>
              <a:t> I El Uri.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kumimoji="1" lang="en-GB" sz="2000" kern="0" dirty="0">
                <a:latin typeface="Candara" pitchFamily="34" charset="0"/>
                <a:cs typeface="+mn-cs"/>
              </a:rPr>
              <a:t>      </a:t>
            </a:r>
            <a:r>
              <a:rPr kumimoji="1" lang="en-GB" sz="2000" kern="0" dirty="0" err="1">
                <a:latin typeface="Candara" pitchFamily="34" charset="0"/>
                <a:cs typeface="+mn-cs"/>
              </a:rPr>
              <a:t>MB,ChB</a:t>
            </a:r>
            <a:r>
              <a:rPr kumimoji="1" lang="en-GB" sz="2000" kern="0" dirty="0">
                <a:latin typeface="Candara" pitchFamily="34" charset="0"/>
                <a:cs typeface="+mn-cs"/>
              </a:rPr>
              <a:t>(</a:t>
            </a:r>
            <a:r>
              <a:rPr kumimoji="1" lang="en-GB" sz="2000" kern="0" dirty="0" err="1">
                <a:latin typeface="Candara" pitchFamily="34" charset="0"/>
                <a:cs typeface="+mn-cs"/>
              </a:rPr>
              <a:t>Hons</a:t>
            </a:r>
            <a:r>
              <a:rPr kumimoji="1" lang="en-GB" sz="2000" kern="0" dirty="0">
                <a:latin typeface="Candara" pitchFamily="34" charset="0"/>
                <a:cs typeface="+mn-cs"/>
              </a:rPr>
              <a:t>),MRCOG,FRCOG.</a:t>
            </a:r>
          </a:p>
        </p:txBody>
      </p:sp>
      <p:pic>
        <p:nvPicPr>
          <p:cNvPr id="3077" name="Picture 2" descr="C:\Users\TOSHIBA\Desktop\Untitled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357188"/>
            <a:ext cx="2386013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" y="158750"/>
            <a:ext cx="8820150" cy="6985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3600" b="1" dirty="0"/>
              <a:t>Step 1 Initial Assessment ;</a:t>
            </a:r>
            <a:endParaRPr lang="en-GB" altLang="en-US" sz="36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857250"/>
            <a:ext cx="8820150" cy="2571750"/>
          </a:xfrm>
        </p:spPr>
        <p:txBody>
          <a:bodyPr/>
          <a:lstStyle/>
          <a:p>
            <a:pPr algn="l" rtl="0" eaLnBrk="1" hangingPunct="1">
              <a:spcBef>
                <a:spcPct val="0"/>
              </a:spcBef>
            </a:pPr>
            <a:r>
              <a:rPr lang="en-US" altLang="en-US" sz="2400" b="1" smtClean="0">
                <a:effectLst/>
              </a:rPr>
              <a:t>Resuscitation:-</a:t>
            </a:r>
            <a:r>
              <a:rPr lang="en-US" altLang="en-US" sz="2400" smtClean="0">
                <a:effectLst/>
              </a:rPr>
              <a:t>Ensure IV access&amp; Restore circulating volume .-O2 by mask </a:t>
            </a:r>
            <a:r>
              <a:rPr lang="en-US" altLang="en-US" sz="2400" smtClean="0">
                <a:effectLst/>
                <a:latin typeface="Arial" pitchFamily="34" charset="0"/>
              </a:rPr>
              <a:t>–</a:t>
            </a:r>
            <a:r>
              <a:rPr lang="en-US" altLang="en-US" sz="2400" smtClean="0">
                <a:effectLst/>
              </a:rPr>
              <a:t>Monitor BP,P,R,?CVP. </a:t>
            </a:r>
            <a:r>
              <a:rPr lang="en-US" altLang="en-US" sz="2400" smtClean="0">
                <a:effectLst/>
                <a:latin typeface="Arial" pitchFamily="34" charset="0"/>
              </a:rPr>
              <a:t>–</a:t>
            </a:r>
            <a:r>
              <a:rPr lang="en-US" altLang="en-US" sz="2400" smtClean="0">
                <a:effectLst/>
              </a:rPr>
              <a:t>Urine output (&gt;30ml/hr ) .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b="1" smtClean="0">
                <a:effectLst/>
              </a:rPr>
              <a:t>Assess etiology</a:t>
            </a:r>
            <a:r>
              <a:rPr lang="en-US" altLang="en-US" sz="2400" smtClean="0">
                <a:effectLst/>
              </a:rPr>
              <a:t>:-Palpate uterine fundus ( atony , uterine inversion ). </a:t>
            </a:r>
            <a:r>
              <a:rPr lang="en-US" altLang="en-US" sz="2400" smtClean="0">
                <a:effectLst/>
                <a:latin typeface="Arial" pitchFamily="34" charset="0"/>
              </a:rPr>
              <a:t>–</a:t>
            </a:r>
            <a:r>
              <a:rPr lang="en-US" altLang="en-US" sz="2400" smtClean="0">
                <a:effectLst/>
              </a:rPr>
              <a:t> Explore birth canal &amp; uterine cavity .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b="1" smtClean="0">
                <a:effectLst/>
              </a:rPr>
              <a:t>Laboratory tests :</a:t>
            </a:r>
            <a:r>
              <a:rPr lang="en-US" altLang="en-US" sz="2400" smtClean="0">
                <a:effectLst/>
              </a:rPr>
              <a:t> CBC ; Coagulation screen ;Group &amp; X-match . </a:t>
            </a:r>
            <a:endParaRPr lang="en-GB" altLang="en-US" sz="24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" y="4143375"/>
            <a:ext cx="8820150" cy="6429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3600" b="1" dirty="0"/>
              <a:t>STEP 3 intractable PPH</a:t>
            </a:r>
            <a:endParaRPr lang="en-GB" altLang="en-US" sz="36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4714875"/>
            <a:ext cx="8820150" cy="1785938"/>
          </a:xfrm>
        </p:spPr>
        <p:txBody>
          <a:bodyPr/>
          <a:lstStyle/>
          <a:p>
            <a:pPr algn="l" rtl="0" eaLnBrk="1" hangingPunct="1">
              <a:spcBef>
                <a:spcPct val="0"/>
              </a:spcBef>
            </a:pPr>
            <a:r>
              <a:rPr lang="en-US" altLang="en-US" sz="2400" b="1" smtClean="0">
                <a:effectLst/>
              </a:rPr>
              <a:t>Get Help</a:t>
            </a:r>
            <a:r>
              <a:rPr lang="en-US" altLang="en-US" sz="2400" smtClean="0">
                <a:effectLst/>
              </a:rPr>
              <a:t> :- Most experienced OBGYN , -Anaesthesiologist,-Lab &amp; ICU .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b="1" smtClean="0">
                <a:effectLst/>
              </a:rPr>
              <a:t>Local Control</a:t>
            </a:r>
            <a:r>
              <a:rPr lang="en-US" altLang="en-US" sz="2400" smtClean="0">
                <a:effectLst/>
              </a:rPr>
              <a:t> :- Manual compression +/- pack uterus,+/- Hydrostatic tamponade .</a:t>
            </a:r>
            <a:endParaRPr lang="en-GB" altLang="en-US" sz="2400" smtClean="0">
              <a:effectLst/>
            </a:endParaRPr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1925" y="214313"/>
            <a:ext cx="8820150" cy="714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/>
          <a:p>
            <a:pPr rtl="1" eaLnBrk="1" hangingPunct="1">
              <a:defRPr/>
            </a:pPr>
            <a:r>
              <a:rPr lang="en-US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STEP 2 Directed therapy ;</a:t>
            </a:r>
            <a:endParaRPr lang="en-GB" alt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1925" y="857250"/>
            <a:ext cx="8820150" cy="2714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ATONY :</a:t>
            </a:r>
            <a:r>
              <a:rPr lang="en-US" altLang="en-US" sz="2400" dirty="0">
                <a:latin typeface="+mn-lt"/>
                <a:cs typeface="+mn-cs"/>
              </a:rPr>
              <a:t> -Massage , -Compression,-Drugs ,- Surgery.</a:t>
            </a:r>
          </a:p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RETAINED TISSUE</a:t>
            </a:r>
            <a:r>
              <a:rPr lang="en-US" altLang="en-US" sz="2400" dirty="0">
                <a:latin typeface="+mn-lt"/>
                <a:cs typeface="+mn-cs"/>
              </a:rPr>
              <a:t>: -Manual removal ,Curettage,-Manage </a:t>
            </a:r>
            <a:r>
              <a:rPr lang="en-US" altLang="en-US" sz="2400" dirty="0" err="1">
                <a:latin typeface="+mn-lt"/>
                <a:cs typeface="+mn-cs"/>
              </a:rPr>
              <a:t>accreta</a:t>
            </a:r>
            <a:r>
              <a:rPr lang="en-US" altLang="en-US" sz="2400" dirty="0">
                <a:latin typeface="+mn-lt"/>
                <a:cs typeface="+mn-cs"/>
              </a:rPr>
              <a:t> .</a:t>
            </a:r>
          </a:p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TRAUMA</a:t>
            </a:r>
            <a:r>
              <a:rPr lang="en-US" altLang="en-US" sz="2400" dirty="0">
                <a:latin typeface="+mn-lt"/>
                <a:cs typeface="+mn-cs"/>
              </a:rPr>
              <a:t>:-Repair laceration,-Identify rupture; repair VS hysterectomy.</a:t>
            </a:r>
          </a:p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UTERINE INVERSION</a:t>
            </a:r>
            <a:r>
              <a:rPr lang="en-US" altLang="en-US" sz="2400" dirty="0">
                <a:latin typeface="+mn-lt"/>
                <a:cs typeface="+mn-cs"/>
              </a:rPr>
              <a:t>: -Correct inversion.</a:t>
            </a:r>
          </a:p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DIC:-</a:t>
            </a:r>
            <a:r>
              <a:rPr lang="en-US" altLang="en-US" sz="2400" dirty="0" err="1">
                <a:latin typeface="+mn-lt"/>
                <a:cs typeface="+mn-cs"/>
              </a:rPr>
              <a:t>Transfuse:crystalloids;blood</a:t>
            </a:r>
            <a:r>
              <a:rPr lang="en-US" altLang="en-US" sz="2400" dirty="0">
                <a:latin typeface="+mn-lt"/>
                <a:cs typeface="+mn-cs"/>
              </a:rPr>
              <a:t>.-Replace clotting factors.</a:t>
            </a:r>
            <a:endParaRPr lang="en-GB" altLang="en-US" sz="2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1925" y="857250"/>
            <a:ext cx="8820150" cy="555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/>
          <a:p>
            <a:pPr rtl="1" eaLnBrk="1" hangingPunct="1">
              <a:defRPr/>
            </a:pPr>
            <a:r>
              <a:rPr lang="en-US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STEP 4 SURGERY;</a:t>
            </a:r>
            <a:endParaRPr lang="en-GB" alt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1925" y="1341438"/>
            <a:ext cx="8820150" cy="1214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Repair Lacerations</a:t>
            </a:r>
            <a:r>
              <a:rPr lang="en-US" altLang="en-US" sz="2400" dirty="0">
                <a:latin typeface="+mn-lt"/>
                <a:cs typeface="+mn-cs"/>
              </a:rPr>
              <a:t>: - Vaginally &amp; if needed </a:t>
            </a:r>
            <a:r>
              <a:rPr lang="en-US" altLang="en-US" sz="2400" dirty="0" err="1">
                <a:latin typeface="+mn-lt"/>
                <a:cs typeface="+mn-cs"/>
              </a:rPr>
              <a:t>Laparotomy</a:t>
            </a:r>
            <a:r>
              <a:rPr lang="en-US" altLang="en-US" sz="2400" dirty="0">
                <a:latin typeface="+mn-lt"/>
                <a:cs typeface="+mn-cs"/>
              </a:rPr>
              <a:t>.</a:t>
            </a:r>
          </a:p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 err="1">
                <a:latin typeface="+mn-lt"/>
                <a:cs typeface="+mn-cs"/>
              </a:rPr>
              <a:t>Ligate</a:t>
            </a:r>
            <a:r>
              <a:rPr lang="en-US" altLang="en-US" sz="2400" b="1" dirty="0">
                <a:latin typeface="+mn-lt"/>
                <a:cs typeface="+mn-cs"/>
              </a:rPr>
              <a:t> Vessels</a:t>
            </a:r>
            <a:r>
              <a:rPr lang="en-US" altLang="en-US" sz="2400" dirty="0">
                <a:latin typeface="+mn-lt"/>
                <a:cs typeface="+mn-cs"/>
              </a:rPr>
              <a:t> : - Uterine &amp; </a:t>
            </a:r>
            <a:r>
              <a:rPr lang="en-US" altLang="en-US" sz="2400" dirty="0" err="1">
                <a:latin typeface="+mn-lt"/>
                <a:cs typeface="+mn-cs"/>
              </a:rPr>
              <a:t>Ovarians</a:t>
            </a:r>
            <a:r>
              <a:rPr lang="en-US" altLang="en-US" sz="2400" dirty="0">
                <a:latin typeface="+mn-lt"/>
                <a:cs typeface="+mn-cs"/>
              </a:rPr>
              <a:t>, - Internal </a:t>
            </a:r>
            <a:r>
              <a:rPr lang="en-US" altLang="en-US" sz="2400" dirty="0" err="1">
                <a:latin typeface="+mn-lt"/>
                <a:cs typeface="+mn-cs"/>
              </a:rPr>
              <a:t>iliacs</a:t>
            </a:r>
            <a:r>
              <a:rPr lang="en-US" altLang="en-US" sz="2400" dirty="0">
                <a:latin typeface="+mn-lt"/>
                <a:cs typeface="+mn-cs"/>
              </a:rPr>
              <a:t>.</a:t>
            </a:r>
          </a:p>
          <a:p>
            <a:pPr marL="342900" indent="-342900" eaLnBrk="1" hangingPunct="1">
              <a:spcBef>
                <a:spcPts val="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HYSTERECTOMY </a:t>
            </a:r>
            <a:r>
              <a:rPr lang="en-US" altLang="en-US" sz="2400" dirty="0">
                <a:latin typeface="+mn-lt"/>
                <a:cs typeface="+mn-cs"/>
              </a:rPr>
              <a:t>.</a:t>
            </a:r>
            <a:endParaRPr lang="en-GB" altLang="en-US" sz="2400" dirty="0">
              <a:latin typeface="+mn-lt"/>
              <a:cs typeface="+mn-cs"/>
            </a:endParaRPr>
          </a:p>
        </p:txBody>
      </p:sp>
      <p:sp>
        <p:nvSpPr>
          <p:cNvPr id="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" y="3571875"/>
            <a:ext cx="8820150" cy="6270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5 Post hysterectomy bleeding;</a:t>
            </a:r>
            <a:endParaRPr lang="en-GB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1925" y="4198938"/>
            <a:ext cx="8820150" cy="1428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Abdominal packing ,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Angiographic </a:t>
            </a:r>
            <a:r>
              <a:rPr lang="en-US" altLang="en-US" sz="2400" b="1" dirty="0" err="1">
                <a:latin typeface="+mn-lt"/>
                <a:cs typeface="+mn-cs"/>
              </a:rPr>
              <a:t>embolization</a:t>
            </a:r>
            <a:r>
              <a:rPr lang="en-US" altLang="en-US" sz="2400" b="1" dirty="0">
                <a:latin typeface="+mn-lt"/>
                <a:cs typeface="+mn-cs"/>
              </a:rPr>
              <a:t> ,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b="1" dirty="0">
                <a:latin typeface="+mn-lt"/>
                <a:cs typeface="+mn-cs"/>
              </a:rPr>
              <a:t>Arterial balloon occlusion of </a:t>
            </a:r>
            <a:r>
              <a:rPr lang="en-US" altLang="en-US" sz="2400" b="1" dirty="0" err="1">
                <a:latin typeface="+mn-lt"/>
                <a:cs typeface="+mn-cs"/>
              </a:rPr>
              <a:t>hypogastric</a:t>
            </a:r>
            <a:r>
              <a:rPr lang="en-US" altLang="en-US" sz="2400" b="1" dirty="0">
                <a:latin typeface="+mn-lt"/>
                <a:cs typeface="+mn-cs"/>
              </a:rPr>
              <a:t> arteries.</a:t>
            </a:r>
            <a:endParaRPr lang="en-GB" altLang="en-US" sz="24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RESUSCITATION-1</a:t>
            </a:r>
          </a:p>
        </p:txBody>
      </p:sp>
      <p:sp>
        <p:nvSpPr>
          <p:cNvPr id="1638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IV access with 19 G cannula X 2</a:t>
            </a:r>
          </a:p>
          <a:p>
            <a:pPr algn="l" rtl="0" eaLnBrk="1" hangingPunct="1">
              <a:defRPr/>
            </a:pPr>
            <a:r>
              <a:rPr lang="en-US" altLang="en-US"/>
              <a:t>Infuse as rapidly as required :-Crystalloid  (eg Ringer or normal Saline ) ,Colloid eg (Gelofusine,Hetastarch ,HES ).</a:t>
            </a:r>
          </a:p>
          <a:p>
            <a:pPr algn="l" rtl="0" eaLnBrk="1" hangingPunct="1">
              <a:defRPr/>
            </a:pPr>
            <a:r>
              <a:rPr lang="en-US" altLang="en-US"/>
              <a:t>Fix a foley catheter .</a:t>
            </a:r>
          </a:p>
          <a:p>
            <a:pPr algn="l" rtl="0" eaLnBrk="1" hangingPunct="1">
              <a:defRPr/>
            </a:pPr>
            <a:r>
              <a:rPr lang="en-US" altLang="en-US"/>
              <a:t>Head down tilt .</a:t>
            </a:r>
          </a:p>
          <a:p>
            <a:pPr algn="l" rtl="0" eaLnBrk="1" hangingPunct="1">
              <a:defRPr/>
            </a:pPr>
            <a:r>
              <a:rPr lang="en-US" altLang="en-US"/>
              <a:t>Oxygen by mask , 8 Litres/ min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RESUSCITATION - 2</a:t>
            </a:r>
            <a:endParaRPr lang="en-GB" altLang="en-US" b="1"/>
          </a:p>
        </p:txBody>
      </p:sp>
      <p:sp>
        <p:nvSpPr>
          <p:cNvPr id="2048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20 ml  Blood for :- X-match 6 units at least </a:t>
            </a:r>
            <a:r>
              <a:rPr lang="en-US" altLang="en-US">
                <a:latin typeface="Arial" panose="020B0604020202020204" pitchFamily="34" charset="0"/>
              </a:rPr>
              <a:t>–</a:t>
            </a:r>
            <a:r>
              <a:rPr lang="en-US" altLang="en-US"/>
              <a:t>CBC , - Clotting screen .</a:t>
            </a:r>
          </a:p>
          <a:p>
            <a:pPr algn="l" rtl="0" eaLnBrk="1" hangingPunct="1">
              <a:defRPr/>
            </a:pPr>
            <a:r>
              <a:rPr lang="en-US" altLang="en-US"/>
              <a:t>Transfuse X-Matched blood .</a:t>
            </a:r>
          </a:p>
          <a:p>
            <a:pPr algn="l" rtl="0" eaLnBrk="1" hangingPunct="1">
              <a:defRPr/>
            </a:pPr>
            <a:r>
              <a:rPr lang="en-US" altLang="en-US"/>
              <a:t>Use a warming device .</a:t>
            </a:r>
          </a:p>
          <a:p>
            <a:pPr algn="l" rtl="0" eaLnBrk="1" hangingPunct="1">
              <a:defRPr/>
            </a:pPr>
            <a:r>
              <a:rPr lang="en-US" altLang="en-US"/>
              <a:t>Use a compression cuff .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RESUSCITATION 3</a:t>
            </a:r>
            <a:endParaRPr lang="en-GB" altLang="en-US" b="1"/>
          </a:p>
        </p:txBody>
      </p:sp>
      <p:sp>
        <p:nvSpPr>
          <p:cNvPr id="2150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Do not give dextrans.</a:t>
            </a:r>
          </a:p>
          <a:p>
            <a:pPr algn="l" rtl="0" eaLnBrk="1" hangingPunct="1">
              <a:defRPr/>
            </a:pPr>
            <a:r>
              <a:rPr lang="en-US" altLang="en-US"/>
              <a:t>Give 1 litre Fresh Frozen Plasma&amp;10 units cryoprecipitate if clinically indicated .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MONITORING</a:t>
            </a:r>
            <a:endParaRPr lang="en-GB" altLang="en-US" b="1"/>
          </a:p>
        </p:txBody>
      </p:sp>
      <p:sp>
        <p:nvSpPr>
          <p:cNvPr id="2253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Continuous pulse / BP / monitoring .</a:t>
            </a:r>
          </a:p>
          <a:p>
            <a:pPr algn="l" rtl="0" eaLnBrk="1" hangingPunct="1">
              <a:defRPr/>
            </a:pPr>
            <a:r>
              <a:rPr lang="en-US" altLang="en-US"/>
              <a:t>ECG / Oximeter.</a:t>
            </a:r>
          </a:p>
          <a:p>
            <a:pPr algn="l" rtl="0" eaLnBrk="1" hangingPunct="1">
              <a:defRPr/>
            </a:pPr>
            <a:r>
              <a:rPr lang="en-US" altLang="en-US"/>
              <a:t>Foley catheter ; urine output .</a:t>
            </a:r>
          </a:p>
          <a:p>
            <a:pPr algn="l" rtl="0" eaLnBrk="1" hangingPunct="1">
              <a:defRPr/>
            </a:pPr>
            <a:r>
              <a:rPr lang="en-US" altLang="en-US"/>
              <a:t>CVP monitoring .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Crystalloids or COLLOIDS</a:t>
            </a:r>
            <a:endParaRPr lang="en-GB" altLang="en-US" b="1"/>
          </a:p>
        </p:txBody>
      </p:sp>
      <p:sp>
        <p:nvSpPr>
          <p:cNvPr id="2355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 b="1"/>
              <a:t>Crystalloids </a:t>
            </a:r>
            <a:r>
              <a:rPr lang="en-US" altLang="en-US" sz="2800"/>
              <a:t>: Isotonic NaCl solution , lactated Ringer soln ,hypertonic saline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 b="1"/>
              <a:t>Colloids</a:t>
            </a:r>
            <a:r>
              <a:rPr lang="en-US" altLang="en-US" sz="2800"/>
              <a:t> : Albumin, purified protein fraction fresh frozen plasma,hetastarch ,pentastarch,&amp; dextran 70 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-Colloids increase oncotic pressure ,decreases pulmonary edema 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Although theoretic advantages of colloids exist, studies have failed to show a difference in survival.</a:t>
            </a:r>
            <a:endParaRPr lang="en-GB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RESTORATION of blood volume in PPH</a:t>
            </a:r>
            <a:endParaRPr lang="en-GB" altLang="en-US" sz="4000" b="1"/>
          </a:p>
        </p:txBody>
      </p:sp>
      <p:sp>
        <p:nvSpPr>
          <p:cNvPr id="2457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Transfusion Fresh whole blood if available,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Transfusion Packed red blood cells is recommended ,1 unit FFP should be given for each 5 units of packed cells,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Give 1 ampoule Ca gluconate for each 5 units stored blood transfused,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In DIC; identify coagulation deficits&amp;RX by replacement of indicated factors,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Monitor electrolytes(hypocalcemia,hyperkalaemia).</a:t>
            </a:r>
            <a:endParaRPr lang="en-GB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Blood Component Therapy</a:t>
            </a: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2560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1- PRBCs; Each unit increases hematocrit by approximately 3%, however, it is devoid of clotting foctors&amp; platelets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2- FFP; contains fibrinogen&amp;some clotting factors. Each unit increases fibrinogen by 25mg/dl.FFP is given in cases of DIC.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3-Platelets; Each unit increases</a:t>
            </a:r>
            <a:r>
              <a:rPr lang="en-US" altLang="en-US" sz="2800">
                <a:latin typeface="Arial" panose="020B0604020202020204" pitchFamily="34" charset="0"/>
              </a:rPr>
              <a:t>’</a:t>
            </a:r>
            <a:r>
              <a:rPr lang="en-US" altLang="en-US" sz="2800"/>
              <a:t> count by 5,000 to 10,000 cells/mm3.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Cryoprecipitate; contains 1ry fibrinogen,some clotting factors also may be present .</a:t>
            </a:r>
            <a:endParaRPr lang="en-GB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5556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3600" b="1" dirty="0"/>
              <a:t>Definition:</a:t>
            </a:r>
            <a:endParaRPr lang="en-GB" altLang="en-US" sz="36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642938"/>
            <a:ext cx="8820150" cy="3143250"/>
          </a:xfrm>
        </p:spPr>
        <p:txBody>
          <a:bodyPr/>
          <a:lstStyle/>
          <a:p>
            <a:pPr algn="l" rtl="0" eaLnBrk="1" hangingPunct="1">
              <a:spcBef>
                <a:spcPct val="0"/>
              </a:spcBef>
            </a:pPr>
            <a:r>
              <a:rPr lang="en-US" altLang="en-US" sz="2400" smtClean="0">
                <a:effectLst/>
              </a:rPr>
              <a:t>It is bleeding in excess of 500cc in the first 24hours after vaginal delivery.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smtClean="0">
                <a:effectLst/>
              </a:rPr>
              <a:t>&gt;1000cc blood loss after cesarean section.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smtClean="0">
                <a:effectLst/>
              </a:rPr>
              <a:t>&gt;1500cc blood loss after CS hysterectomy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smtClean="0">
                <a:effectLst/>
              </a:rPr>
              <a:t>ACOG 10% drop in hematocrit value between admission &amp; PP period,or a need for blood transfusion.</a:t>
            </a:r>
          </a:p>
          <a:p>
            <a:pPr algn="l" rtl="0" eaLnBrk="1" hangingPunct="1">
              <a:spcBef>
                <a:spcPct val="0"/>
              </a:spcBef>
            </a:pPr>
            <a:r>
              <a:rPr lang="en-US" altLang="en-US" sz="2400" smtClean="0">
                <a:effectLst/>
              </a:rPr>
              <a:t>Definition of PPH depends on </a:t>
            </a:r>
            <a:r>
              <a:rPr lang="en-US" altLang="en-US" sz="2400" smtClean="0">
                <a:effectLst/>
                <a:latin typeface="Arial" pitchFamily="34" charset="0"/>
              </a:rPr>
              <a:t>‘</a:t>
            </a:r>
            <a:r>
              <a:rPr lang="en-US" altLang="en-US" sz="2400" smtClean="0">
                <a:effectLst/>
              </a:rPr>
              <a:t> clinician</a:t>
            </a:r>
            <a:r>
              <a:rPr lang="en-US" altLang="en-US" sz="2400" smtClean="0">
                <a:effectLst/>
                <a:latin typeface="Arial" pitchFamily="34" charset="0"/>
              </a:rPr>
              <a:t>’</a:t>
            </a:r>
            <a:r>
              <a:rPr lang="en-US" altLang="en-US" sz="2400" smtClean="0">
                <a:effectLst/>
              </a:rPr>
              <a:t>s judgment that enough blood loss has occurred.</a:t>
            </a:r>
            <a:endParaRPr lang="en-GB" altLang="en-US" sz="2400" smtClean="0">
              <a:effectLst/>
            </a:endParaRPr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00063" y="4000500"/>
            <a:ext cx="8229600" cy="912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/>
          <a:p>
            <a:pPr algn="ctr" rtl="1" eaLnBrk="1" hangingPunct="1">
              <a:defRPr/>
            </a:pPr>
            <a:r>
              <a:rPr lang="en-US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Classification of PPH:</a:t>
            </a:r>
            <a:r>
              <a:rPr lang="en-US" alt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GB" alt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00063" y="4841875"/>
            <a:ext cx="8229600" cy="171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1ry : PPH within </a:t>
            </a: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+mn-cs"/>
              </a:rPr>
              <a:t>‘</a:t>
            </a: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1</a:t>
            </a:r>
            <a:r>
              <a:rPr lang="en-US" alt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</a:t>
            </a: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24 hours of delivery.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2ry :PPH after this time ;up to 6 weeks postpartum.</a:t>
            </a:r>
            <a:endParaRPr lang="en-GB" alt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Bimanual compression of the uterus</a:t>
            </a:r>
            <a:endParaRPr lang="en-GB" altLang="en-US" sz="4000" b="1"/>
          </a:p>
        </p:txBody>
      </p:sp>
      <p:sp>
        <p:nvSpPr>
          <p:cNvPr id="2662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 dirty="0"/>
              <a:t>Under GA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uterus is firmly compressed for 30 min between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closed fist of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</a:t>
            </a:r>
            <a:r>
              <a:rPr lang="en-US" altLang="en-US" dirty="0" err="1"/>
              <a:t>Rt</a:t>
            </a:r>
            <a:r>
              <a:rPr lang="en-US" altLang="en-US" dirty="0"/>
              <a:t> hand in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anterior vaginal fornix &amp;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Lt hand on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abdomen behind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body of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uterus .</a:t>
            </a:r>
          </a:p>
          <a:p>
            <a:pPr algn="l" rtl="0" eaLnBrk="1" hangingPunct="1">
              <a:defRPr/>
            </a:pPr>
            <a:r>
              <a:rPr lang="en-US" altLang="en-US" dirty="0"/>
              <a:t>The compression is maintained until </a:t>
            </a:r>
            <a:r>
              <a:rPr lang="en-US" altLang="en-US" dirty="0">
                <a:latin typeface="Arial" panose="020B0604020202020204" pitchFamily="34" charset="0"/>
              </a:rPr>
              <a:t>‘</a:t>
            </a:r>
            <a:r>
              <a:rPr lang="en-US" altLang="en-US" dirty="0"/>
              <a:t> uterus is firmly contracted. During this period, blood transfusion , oxytocin and ergometrine are given .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UTEROTONIC DRUGS</a:t>
            </a:r>
            <a:endParaRPr lang="en-GB" altLang="en-US" b="1"/>
          </a:p>
        </p:txBody>
      </p:sp>
      <p:sp>
        <p:nvSpPr>
          <p:cNvPr id="2765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Oxytocin drip :10-30 units in normal saline,but 5 units may be given directly intramyometrial in case of CS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Ergometrine(Methergin):1-2 ampoules(0.25-0.50) IM or IV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Syntometrine 0.5mg IV if available.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Prostaglandins (PGs) , Prostin E2 rectal suppositories, Nalidor 500-1500mcg intramyometrial, Misoprostol(cytotec) 1000 mcg (5 tablets) rectally.</a:t>
            </a:r>
            <a:endParaRPr lang="en-GB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Precautions in the use of Oxytocin</a:t>
            </a:r>
            <a:r>
              <a:rPr lang="en-US" altLang="en-US" sz="4000"/>
              <a:t> </a:t>
            </a:r>
            <a:endParaRPr lang="en-GB" altLang="en-US" sz="4000"/>
          </a:p>
        </p:txBody>
      </p:sp>
      <p:sp>
        <p:nvSpPr>
          <p:cNvPr id="2867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Rapid bolus may cause hypotension, arrhythmias, or cardiac arrest .</a:t>
            </a:r>
          </a:p>
          <a:p>
            <a:pPr algn="l" rtl="0" eaLnBrk="1" hangingPunct="1">
              <a:defRPr/>
            </a:pPr>
            <a:r>
              <a:rPr lang="en-US" altLang="en-US"/>
              <a:t>Higher doses has intrinsic antidiuretic effect that, when administered with continuous infusion of plain fluids can cause water intoxication .</a:t>
            </a:r>
            <a:endParaRPr lang="en-GB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Misoprostol( Cytotec)&amp;PPH</a:t>
            </a: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2969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Studies indicate that misoprostol is effective in reducing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incidence of PPH without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side effects associated with other uterotonic drugs.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Misoprostol is inexpensive ,stable at room temperature &amp; can be given orally;vaginally &amp; rectally- all of which are advantages over currently available utero-tonic drugs . </a:t>
            </a:r>
            <a:endParaRPr lang="en-GB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Surgical management of intractable atonic PPH</a:t>
            </a:r>
            <a:endParaRPr lang="en-GB" altLang="en-US" sz="4000" b="1"/>
          </a:p>
        </p:txBody>
      </p:sp>
      <p:sp>
        <p:nvSpPr>
          <p:cNvPr id="3072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Hysterectomy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/>
              <a:t>When preserving fertility is paramout 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-Uterine packing ?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-Hydrostatic Balloon Catheter Tamponade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-Vascular ligation:(Stepwise uterine devascularization &amp; internal ilac artery ligation)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-B-Lynch surgical technique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-Angiographic selective embolization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/>
              <a:t>-Internal iliac artery balloon occlusion 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Stepwise Uterine Devascularization Technique</a:t>
            </a:r>
            <a:r>
              <a:rPr lang="en-US" altLang="en-US" sz="4000"/>
              <a:t> </a:t>
            </a:r>
            <a:endParaRPr lang="en-GB" altLang="en-US" sz="4000"/>
          </a:p>
        </p:txBody>
      </p:sp>
      <p:sp>
        <p:nvSpPr>
          <p:cNvPr id="3174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Unilateral uterine vessel ligation .</a:t>
            </a:r>
          </a:p>
          <a:p>
            <a:pPr algn="l" rtl="0" eaLnBrk="1" hangingPunct="1">
              <a:defRPr/>
            </a:pPr>
            <a:r>
              <a:rPr lang="en-US" altLang="en-US"/>
              <a:t>Bilateral uterine vessel ligation .</a:t>
            </a:r>
          </a:p>
          <a:p>
            <a:pPr algn="l" rtl="0" eaLnBrk="1" hangingPunct="1">
              <a:defRPr/>
            </a:pPr>
            <a:r>
              <a:rPr lang="en-US" altLang="en-US"/>
              <a:t>Bilateral low uterine vessel ligation .</a:t>
            </a:r>
          </a:p>
          <a:p>
            <a:pPr algn="l" rtl="0" eaLnBrk="1" hangingPunct="1">
              <a:defRPr/>
            </a:pPr>
            <a:r>
              <a:rPr lang="en-US" altLang="en-US"/>
              <a:t>Unilateral ovarian vessel ligation .</a:t>
            </a:r>
          </a:p>
          <a:p>
            <a:pPr algn="l" rtl="0" eaLnBrk="1" hangingPunct="1">
              <a:defRPr/>
            </a:pPr>
            <a:r>
              <a:rPr lang="en-US" altLang="en-US"/>
              <a:t>Bilateral ovarian vessel ligation .</a:t>
            </a:r>
            <a:endParaRPr lang="en-GB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Uterine  Artery Ligation</a:t>
            </a:r>
            <a:endParaRPr lang="en-GB" altLang="en-US" b="1"/>
          </a:p>
        </p:txBody>
      </p:sp>
      <p:sp>
        <p:nvSpPr>
          <p:cNvPr id="3277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It is hemostatic by reducing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pulse pressure to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uterus as 90% of its blood supply is from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uterine vessels.</a:t>
            </a:r>
          </a:p>
          <a:p>
            <a:pPr algn="l" rtl="0" eaLnBrk="1" hangingPunct="1">
              <a:defRPr/>
            </a:pPr>
            <a:r>
              <a:rPr lang="en-US" altLang="en-US"/>
              <a:t>Collateral circulation &amp; recanalization of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uterine vessels will be established within 6-8 wks &amp; future fertility is not affected .</a:t>
            </a:r>
          </a:p>
          <a:p>
            <a:pPr algn="l" rtl="0" eaLnBrk="1" hangingPunct="1">
              <a:defRPr/>
            </a:pPr>
            <a:r>
              <a:rPr lang="en-US" altLang="en-US"/>
              <a:t>It has a success rate of 95 % .</a:t>
            </a:r>
            <a:endParaRPr lang="en-GB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Internal Iliac Artery Ligation</a:t>
            </a:r>
            <a:endParaRPr lang="en-GB" altLang="en-US" b="1"/>
          </a:p>
        </p:txBody>
      </p:sp>
      <p:sp>
        <p:nvSpPr>
          <p:cNvPr id="3379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Bilateral internal iliac artery ligation may be performed to reduce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arterial pulse pressure to pelvic organs.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40-60 % Success rate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Currently has fallen out of favor because of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technical difficulties associated with its performance, instead ,a stepwise progression of uterine-ovarian vessel ligation should be rapidly performed . </a:t>
            </a:r>
            <a:endParaRPr lang="en-GB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Complications of Internal Iliac artery Ligation</a:t>
            </a:r>
            <a:r>
              <a:rPr lang="en-US" altLang="en-US" sz="4000"/>
              <a:t> </a:t>
            </a:r>
            <a:endParaRPr lang="en-GB" altLang="en-US" sz="4000"/>
          </a:p>
        </p:txBody>
      </p:sp>
      <p:sp>
        <p:nvSpPr>
          <p:cNvPr id="348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Inadvertent ligation of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common iliac or external iliac artery .</a:t>
            </a:r>
          </a:p>
          <a:p>
            <a:pPr algn="l" rtl="0" eaLnBrk="1" hangingPunct="1">
              <a:defRPr/>
            </a:pPr>
            <a:r>
              <a:rPr lang="en-US" altLang="en-US"/>
              <a:t>Ureteral or hypogastric vein injuries .</a:t>
            </a:r>
          </a:p>
          <a:p>
            <a:pPr algn="l" rtl="0" eaLnBrk="1" hangingPunct="1">
              <a:defRPr/>
            </a:pPr>
            <a:r>
              <a:rPr lang="en-US" altLang="en-US"/>
              <a:t>Wound infection .</a:t>
            </a:r>
          </a:p>
          <a:p>
            <a:pPr algn="l" rtl="0" eaLnBrk="1" hangingPunct="1">
              <a:defRPr/>
            </a:pPr>
            <a:r>
              <a:rPr lang="en-US" altLang="en-US"/>
              <a:t>Lower extremity paresis .</a:t>
            </a:r>
          </a:p>
          <a:p>
            <a:pPr algn="l" rtl="0" eaLnBrk="1" hangingPunct="1">
              <a:defRPr/>
            </a:pPr>
            <a:r>
              <a:rPr lang="en-US" altLang="en-US"/>
              <a:t>Cardiac arrest .</a:t>
            </a:r>
            <a:endParaRPr lang="en-GB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Angiographic Selective Embolization</a:t>
            </a:r>
            <a:endParaRPr lang="en-GB" altLang="en-US" sz="4000" b="1"/>
          </a:p>
        </p:txBody>
      </p:sp>
      <p:sp>
        <p:nvSpPr>
          <p:cNvPr id="358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90-100 % Success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ASE seems to be indicated in patients with birth canal trauma or uterine atony or DIC.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Done in centers with interventional radiologists 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/>
              <a:t>Fever, pelvic infection , contrast media nephrotoxicity, &amp; buttock claudication are rare complications &amp; are reported in 6%-7%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2500313"/>
            <a:ext cx="8229600" cy="758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/>
              <a:t>Maternal Mortality of PPH;</a:t>
            </a:r>
            <a:endParaRPr lang="en-GB" altLang="en-US" b="1" dirty="0"/>
          </a:p>
        </p:txBody>
      </p:sp>
      <p:sp>
        <p:nvSpPr>
          <p:cNvPr id="614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7188" y="3441700"/>
            <a:ext cx="8229600" cy="318611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en-US" dirty="0"/>
              <a:t>The risk of dying from PPH is about 1 in 100,000 deliveries in UK.</a:t>
            </a:r>
          </a:p>
          <a:p>
            <a:pPr algn="l" rtl="0" eaLnBrk="1" hangingPunct="1">
              <a:defRPr/>
            </a:pPr>
            <a:r>
              <a:rPr lang="en-US" altLang="en-US" dirty="0"/>
              <a:t>This is 100 times higher in developing countries .</a:t>
            </a:r>
          </a:p>
          <a:p>
            <a:pPr algn="l" rtl="0" eaLnBrk="1" hangingPunct="1">
              <a:defRPr/>
            </a:pPr>
            <a:r>
              <a:rPr lang="en-US" altLang="en-US" dirty="0"/>
              <a:t>Globally &gt;  130,000 women die every year from PPH.</a:t>
            </a:r>
            <a:endParaRPr lang="en-GB" altLang="en-US" dirty="0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00063" y="357188"/>
            <a:ext cx="8229600" cy="758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/>
          <a:p>
            <a:pPr algn="ctr" rtl="1" eaLnBrk="1" hangingPunct="1">
              <a:defRPr/>
            </a:pPr>
            <a:r>
              <a:rPr lang="en-US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Incidence of PPH</a:t>
            </a:r>
            <a:r>
              <a:rPr lang="en-US" alt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GB" alt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00063" y="1084263"/>
            <a:ext cx="8229600" cy="900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PPH occurs in about 4% of deliveries.</a:t>
            </a:r>
            <a:endParaRPr lang="en-GB" alt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Internal Iliac Artery Balloon Occlusion</a:t>
            </a:r>
            <a:r>
              <a:rPr lang="en-US" altLang="en-US" sz="4000"/>
              <a:t> </a:t>
            </a:r>
            <a:endParaRPr lang="en-GB" altLang="en-US" sz="4000"/>
          </a:p>
        </p:txBody>
      </p:sp>
      <p:sp>
        <p:nvSpPr>
          <p:cNvPr id="3686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 sz="2800"/>
              <a:t>A balloon catheter is introduced through </a:t>
            </a:r>
            <a:r>
              <a:rPr lang="en-US" altLang="en-US" sz="2800">
                <a:latin typeface="Arial" panose="020B0604020202020204" pitchFamily="34" charset="0"/>
              </a:rPr>
              <a:t>‘</a:t>
            </a:r>
            <a:r>
              <a:rPr lang="en-US" altLang="en-US" sz="2800"/>
              <a:t> femoral artery to internal iliac artery .</a:t>
            </a:r>
          </a:p>
          <a:p>
            <a:pPr algn="l" rtl="0" eaLnBrk="1" hangingPunct="1">
              <a:defRPr/>
            </a:pPr>
            <a:r>
              <a:rPr lang="en-US" altLang="en-US" sz="2800"/>
              <a:t>Angiography is performed to see extravasation from uterine artery (s).</a:t>
            </a:r>
          </a:p>
          <a:p>
            <a:pPr algn="l" rtl="0" eaLnBrk="1" hangingPunct="1">
              <a:defRPr/>
            </a:pPr>
            <a:r>
              <a:rPr lang="en-US" altLang="en-US" sz="2800"/>
              <a:t>The balloon catheter is insufflated in </a:t>
            </a:r>
            <a:r>
              <a:rPr lang="en-US" altLang="en-US" sz="2800">
                <a:latin typeface="Arial" panose="020B0604020202020204" pitchFamily="34" charset="0"/>
              </a:rPr>
              <a:t>‘</a:t>
            </a:r>
            <a:r>
              <a:rPr lang="en-US" altLang="en-US" sz="2800"/>
              <a:t> hypogastric artery (uni or bilaterally) .</a:t>
            </a:r>
          </a:p>
          <a:p>
            <a:pPr algn="l" rtl="0" eaLnBrk="1" hangingPunct="1">
              <a:defRPr/>
            </a:pPr>
            <a:r>
              <a:rPr lang="en-US" altLang="en-US" sz="2800"/>
              <a:t>Angiography is repeated to confirm that </a:t>
            </a:r>
            <a:r>
              <a:rPr lang="en-US" altLang="en-US" sz="2800">
                <a:latin typeface="Arial" panose="020B0604020202020204" pitchFamily="34" charset="0"/>
              </a:rPr>
              <a:t>‘</a:t>
            </a:r>
            <a:r>
              <a:rPr lang="en-US" altLang="en-US" sz="2800"/>
              <a:t> extravasation of </a:t>
            </a:r>
            <a:r>
              <a:rPr lang="en-US" altLang="en-US" sz="2800">
                <a:latin typeface="Arial" panose="020B0604020202020204" pitchFamily="34" charset="0"/>
              </a:rPr>
              <a:t>‘</a:t>
            </a:r>
            <a:r>
              <a:rPr lang="en-US" altLang="en-US" sz="2800"/>
              <a:t> uterine vessels had stopped .</a:t>
            </a:r>
          </a:p>
          <a:p>
            <a:pPr algn="l" rtl="0" eaLnBrk="1" hangingPunct="1">
              <a:defRPr/>
            </a:pPr>
            <a:r>
              <a:rPr lang="en-US" altLang="en-US" sz="2800"/>
              <a:t>48 hrs later, both catheters are defflated .</a:t>
            </a:r>
            <a:endParaRPr lang="en-GB" altLang="en-US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altLang="en-US" b="1"/>
              <a:t>Surgical Technique B-Lynch</a:t>
            </a:r>
            <a:endParaRPr lang="en-GB" altLang="en-US" b="1"/>
          </a:p>
        </p:txBody>
      </p:sp>
      <p:sp>
        <p:nvSpPr>
          <p:cNvPr id="3789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Christopher B- Lynch is a consultant OB/Gyn in Oxford </a:t>
            </a:r>
            <a:r>
              <a:rPr lang="en-US" altLang="en-US">
                <a:latin typeface="Arial" panose="020B0604020202020204" pitchFamily="34" charset="0"/>
              </a:rPr>
              <a:t>–</a:t>
            </a:r>
            <a:r>
              <a:rPr lang="en-US" altLang="en-US"/>
              <a:t> UK .</a:t>
            </a:r>
          </a:p>
          <a:p>
            <a:pPr algn="l" rtl="0" eaLnBrk="1" hangingPunct="1">
              <a:defRPr/>
            </a:pPr>
            <a:r>
              <a:rPr lang="en-US" altLang="en-US"/>
              <a:t>His technique was used to control massive PPH .</a:t>
            </a:r>
            <a:endParaRPr lang="en-GB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Advantages of B-Lynch Technique</a:t>
            </a:r>
            <a:endParaRPr lang="en-GB" altLang="en-US" sz="4000" b="1"/>
          </a:p>
        </p:txBody>
      </p:sp>
      <p:sp>
        <p:nvSpPr>
          <p:cNvPr id="3891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B-Lynch suture helps us effectively to avoid </a:t>
            </a:r>
            <a:r>
              <a:rPr lang="en-US" altLang="en-US">
                <a:latin typeface="Arial" panose="020B0604020202020204" pitchFamily="34" charset="0"/>
              </a:rPr>
              <a:t>‘</a:t>
            </a:r>
            <a:r>
              <a:rPr lang="en-US" altLang="en-US"/>
              <a:t> need for hysterectomy in patients in whom medical RX have failed to stop intractable PPH due to uterine atony .</a:t>
            </a:r>
          </a:p>
          <a:p>
            <a:pPr algn="l" rtl="0" eaLnBrk="1" hangingPunct="1">
              <a:defRPr/>
            </a:pPr>
            <a:r>
              <a:rPr lang="en-US" altLang="en-US"/>
              <a:t>The technique is easily learned &amp; much simpler to perform than internal iliac artery ligation .</a:t>
            </a:r>
            <a:endParaRPr lang="en-GB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Management of post-hysterectomy bleeding</a:t>
            </a:r>
            <a:endParaRPr lang="en-GB" altLang="en-US" sz="4000" b="1"/>
          </a:p>
        </p:txBody>
      </p:sp>
      <p:sp>
        <p:nvSpPr>
          <p:cNvPr id="3993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800"/>
              <a:t>Persistent bleeding from pelvic surfaces due to DIC &amp; retracted small vessels ,are difficult or impossible to isolate 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800"/>
              <a:t>Bilateral internal iliac ligation is usually ineffective 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800"/>
              <a:t>The diffuse bleeding may be controlled by abdominal packing to allow time for normalization of </a:t>
            </a:r>
            <a:r>
              <a:rPr lang="en-US" altLang="en-US" sz="2800">
                <a:latin typeface="Arial" panose="020B0604020202020204" pitchFamily="34" charset="0"/>
              </a:rPr>
              <a:t>‘</a:t>
            </a:r>
            <a:r>
              <a:rPr lang="en-US" altLang="en-US" sz="2800"/>
              <a:t> woman</a:t>
            </a:r>
            <a:r>
              <a:rPr lang="en-US" altLang="en-US" sz="2800">
                <a:latin typeface="Arial" panose="020B0604020202020204" pitchFamily="34" charset="0"/>
              </a:rPr>
              <a:t>’</a:t>
            </a:r>
            <a:r>
              <a:rPr lang="en-US" altLang="en-US" sz="2800"/>
              <a:t>s hemodynamic &amp; coagulation status 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en-US" sz="2800"/>
              <a:t>Specific vessels which hge persistently may be controlled with embolization procedures.</a:t>
            </a:r>
            <a:endParaRPr lang="en-GB" altLang="en-US" sz="2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7699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/>
              <a:t>CONCLUSION</a:t>
            </a:r>
            <a:endParaRPr lang="en-GB" altLang="en-US" b="1" dirty="0"/>
          </a:p>
        </p:txBody>
      </p:sp>
      <p:sp>
        <p:nvSpPr>
          <p:cNvPr id="4096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643937" cy="3357562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en-US" sz="2800" dirty="0"/>
              <a:t>Most maternal deaths are avoidable &amp; are due to underestimation of blood loss, inadequate volume replacement , &amp; delay in operative intervention.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Any delay in achieving </a:t>
            </a:r>
            <a:r>
              <a:rPr lang="en-US" altLang="en-US" sz="2800" dirty="0" err="1"/>
              <a:t>haemostasis</a:t>
            </a:r>
            <a:r>
              <a:rPr lang="en-US" altLang="en-US" sz="2800" dirty="0"/>
              <a:t> results in terminal </a:t>
            </a:r>
            <a:r>
              <a:rPr lang="en-US" altLang="en-US" sz="2800" dirty="0" err="1"/>
              <a:t>coagulopathy</a:t>
            </a:r>
            <a:r>
              <a:rPr lang="en-US" altLang="en-US" sz="2800" dirty="0"/>
              <a:t> &amp; later DIC 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 sz="2800" b="1" dirty="0"/>
              <a:t>At this stage even surgery may be too </a:t>
            </a:r>
            <a:r>
              <a:rPr lang="en-US" altLang="en-US" sz="2800" b="1" dirty="0" err="1"/>
              <a:t>late.Hence</a:t>
            </a:r>
            <a:r>
              <a:rPr lang="en-US" altLang="en-US" sz="2800" b="1" dirty="0"/>
              <a:t> rapid &amp; quick action is mandatory</a:t>
            </a:r>
            <a:r>
              <a:rPr lang="en-US" altLang="en-US" sz="2800" dirty="0"/>
              <a:t>.</a:t>
            </a:r>
            <a:endParaRPr lang="en-GB" altLang="en-US" sz="2800" dirty="0"/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57200" y="6072188"/>
            <a:ext cx="8229600" cy="4714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>
                <a:latin typeface="+mn-lt"/>
                <a:cs typeface="+mn-cs"/>
              </a:rPr>
              <a:t>THANK YOU &amp; Happy ending for the patient and her doctor .</a:t>
            </a:r>
            <a:endParaRPr lang="en-GB" alt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Maternal Morbidity of PPH ;</a:t>
            </a:r>
            <a:endParaRPr lang="en-GB" altLang="en-US" b="1"/>
          </a:p>
        </p:txBody>
      </p:sp>
      <p:sp>
        <p:nvSpPr>
          <p:cNvPr id="717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 sz="2800" dirty="0"/>
              <a:t>Transient or permanent renal damage 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Acute respiratory dysfunction 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Abscess formation 2ry to infection of pelvic hematomas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Frequent need for additional surgical procedures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Transfusion related hepatitis &amp; AIDS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Long term sequel: Sheehan</a:t>
            </a:r>
            <a:r>
              <a:rPr lang="en-US" altLang="en-US" sz="2800" dirty="0">
                <a:latin typeface="Arial" panose="020B0604020202020204" pitchFamily="34" charset="0"/>
              </a:rPr>
              <a:t>’</a:t>
            </a:r>
            <a:r>
              <a:rPr lang="en-US" altLang="en-US" sz="2800" dirty="0"/>
              <a:t>s Syndrome  </a:t>
            </a:r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Causes of Primary PPH;</a:t>
            </a:r>
            <a:endParaRPr lang="en-GB" altLang="en-US" b="1"/>
          </a:p>
        </p:txBody>
      </p:sp>
      <p:sp>
        <p:nvSpPr>
          <p:cNvPr id="819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UTERINE (90%)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Uterine atony (70-80%)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Retained placental products, abnormal placentation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Uterine rupture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Uterine inversion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NON-UTERINE Causes</a:t>
            </a:r>
            <a:endParaRPr lang="en-GB" altLang="en-US"/>
          </a:p>
        </p:txBody>
      </p:sp>
      <p:sp>
        <p:nvSpPr>
          <p:cNvPr id="92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altLang="en-US"/>
              <a:t>This occurs in (10%) of cases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Lower genital tract lacerations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Pelvic hematomas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Coagulation disorders;(Abruptio placentae, Retained dead fetus,Amniotic fluid embolism,Inherited coagulopathy ).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b="1"/>
              <a:t>Factors Predisposing to PP Uterine Atony ;</a:t>
            </a:r>
            <a:endParaRPr lang="en-GB" altLang="en-US" sz="4000" b="1"/>
          </a:p>
        </p:txBody>
      </p:sp>
      <p:sp>
        <p:nvSpPr>
          <p:cNvPr id="102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1-Multiple gestation, 2-Fetal macrosomia ,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altLang="en-US"/>
              <a:t>3-Polyhydramnios, 4-Grandmultiparity(parity of 5 or more), 5-Prolonged labor , 6- Precipitated labor (&lt;3hr) ,7-Magnesium sulfate treatment of PET,8-Halogenated anesthetics ,9-Chorioamnionitis ,10-Uterine leiomyomata .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/>
              <a:t>Prevention of PPH ;</a:t>
            </a:r>
            <a:endParaRPr lang="en-GB" altLang="en-US" b="1"/>
          </a:p>
        </p:txBody>
      </p:sp>
      <p:sp>
        <p:nvSpPr>
          <p:cNvPr id="1126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en-US" sz="2800" dirty="0"/>
              <a:t>Active management of 3</a:t>
            </a:r>
            <a:r>
              <a:rPr lang="en-US" altLang="en-US" sz="2800" baseline="30000" dirty="0"/>
              <a:t>rd</a:t>
            </a:r>
            <a:r>
              <a:rPr lang="en-US" altLang="en-US" sz="2800" dirty="0"/>
              <a:t> stage of labor;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/>
              <a:t>-Administration of a utero-tonic with delivery of </a:t>
            </a:r>
            <a:r>
              <a:rPr lang="en-US" altLang="en-US" sz="2800" dirty="0">
                <a:latin typeface="Arial" panose="020B0604020202020204" pitchFamily="34" charset="0"/>
              </a:rPr>
              <a:t>‘</a:t>
            </a:r>
            <a:r>
              <a:rPr lang="en-US" altLang="en-US" sz="2800" dirty="0"/>
              <a:t> anterior shoulder or within 1min of birth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/>
              <a:t>-Early cord clamping &amp; cutting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/>
              <a:t>-Applying CCT while applying counter-traction on </a:t>
            </a:r>
            <a:r>
              <a:rPr lang="en-US" altLang="en-US" sz="2800" dirty="0">
                <a:latin typeface="Arial" panose="020B0604020202020204" pitchFamily="34" charset="0"/>
              </a:rPr>
              <a:t>‘</a:t>
            </a:r>
            <a:r>
              <a:rPr lang="en-US" altLang="en-US" sz="2800" dirty="0"/>
              <a:t> uterus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/>
              <a:t>-Inspection of </a:t>
            </a:r>
            <a:r>
              <a:rPr lang="en-US" altLang="en-US" sz="2800" dirty="0">
                <a:latin typeface="Arial" panose="020B0604020202020204" pitchFamily="34" charset="0"/>
              </a:rPr>
              <a:t>‘</a:t>
            </a:r>
            <a:r>
              <a:rPr lang="en-US" altLang="en-US" sz="2800" dirty="0"/>
              <a:t> placenta.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en-US" sz="2800" dirty="0"/>
              <a:t>-Exploration of </a:t>
            </a:r>
            <a:r>
              <a:rPr lang="en-US" altLang="en-US" sz="2800" dirty="0">
                <a:latin typeface="Arial" panose="020B0604020202020204" pitchFamily="34" charset="0"/>
              </a:rPr>
              <a:t>‘</a:t>
            </a:r>
            <a:r>
              <a:rPr lang="en-US" altLang="en-US" sz="2800" dirty="0"/>
              <a:t> cervix &amp; upper vagina following all instrumental deliveries </a:t>
            </a:r>
            <a:r>
              <a:rPr lang="en-US" altLang="en-US" dirty="0"/>
              <a:t>. 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/>
              <a:t>Prevention of PPH in high risk patients ;</a:t>
            </a:r>
            <a:endParaRPr lang="en-GB" altLang="en-US" sz="3200" b="1" dirty="0"/>
          </a:p>
        </p:txBody>
      </p:sp>
      <p:sp>
        <p:nvSpPr>
          <p:cNvPr id="1229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257175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en-US" sz="2800" dirty="0"/>
              <a:t>Obtain large-bore(18 gauge) IV access before delivery.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Hydrate </a:t>
            </a:r>
            <a:r>
              <a:rPr lang="en-US" altLang="en-US" sz="2800" dirty="0">
                <a:latin typeface="Arial" panose="020B0604020202020204" pitchFamily="34" charset="0"/>
              </a:rPr>
              <a:t>‘</a:t>
            </a:r>
            <a:r>
              <a:rPr lang="en-US" altLang="en-US" sz="2800" dirty="0"/>
              <a:t> patient </a:t>
            </a:r>
          </a:p>
          <a:p>
            <a:pPr algn="l" rtl="0" eaLnBrk="1" hangingPunct="1">
              <a:defRPr/>
            </a:pPr>
            <a:r>
              <a:rPr lang="en-US" altLang="en-US" sz="2800" dirty="0" err="1"/>
              <a:t>Oxytocic</a:t>
            </a:r>
            <a:r>
              <a:rPr lang="en-US" altLang="en-US" sz="2800" dirty="0"/>
              <a:t> agents readily available in </a:t>
            </a:r>
            <a:r>
              <a:rPr lang="en-US" altLang="en-US" sz="2800" dirty="0">
                <a:latin typeface="Arial" panose="020B0604020202020204" pitchFamily="34" charset="0"/>
              </a:rPr>
              <a:t>‘</a:t>
            </a:r>
            <a:r>
              <a:rPr lang="en-US" altLang="en-US" sz="2800" dirty="0"/>
              <a:t> delivery room.</a:t>
            </a:r>
          </a:p>
          <a:p>
            <a:pPr algn="l" rtl="0" eaLnBrk="1" hangingPunct="1">
              <a:defRPr/>
            </a:pPr>
            <a:r>
              <a:rPr lang="en-US" altLang="en-US" sz="2800" dirty="0"/>
              <a:t>Cross-match blood&amp; prepare 2 units .</a:t>
            </a:r>
            <a:endParaRPr lang="en-GB" altLang="en-US" sz="2800" dirty="0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00063" y="3643313"/>
            <a:ext cx="8229600" cy="1258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/>
          <a:p>
            <a:pPr algn="ctr" rtl="1" eaLnBrk="1" hangingPunct="1">
              <a:defRPr/>
            </a:pPr>
            <a:r>
              <a:rPr lang="en-US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Management of PPH ;</a:t>
            </a:r>
            <a:endParaRPr lang="en-GB" altLang="en-US" sz="4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00063" y="5084763"/>
            <a:ext cx="8229600" cy="1328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-5 Steps Management Protocol are prescribed</a:t>
            </a:r>
            <a:endParaRPr lang="en-GB" alt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505</TotalTime>
  <Words>1688</Words>
  <Application>Microsoft Office PowerPoint</Application>
  <PresentationFormat>On-screen Show (4:3)</PresentationFormat>
  <Paragraphs>179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Verdana</vt:lpstr>
      <vt:lpstr>Arial</vt:lpstr>
      <vt:lpstr>Wingdings</vt:lpstr>
      <vt:lpstr>Calibri</vt:lpstr>
      <vt:lpstr>Candara</vt:lpstr>
      <vt:lpstr>Competition</vt:lpstr>
      <vt:lpstr>POST PARTUM HEMORRHAGE</vt:lpstr>
      <vt:lpstr>Definition:</vt:lpstr>
      <vt:lpstr>Maternal Mortality of PPH;</vt:lpstr>
      <vt:lpstr>Maternal Morbidity of PPH ;</vt:lpstr>
      <vt:lpstr>Causes of Primary PPH;</vt:lpstr>
      <vt:lpstr>NON-UTERINE Causes</vt:lpstr>
      <vt:lpstr>Factors Predisposing to PP Uterine Atony ;</vt:lpstr>
      <vt:lpstr>Prevention of PPH ;</vt:lpstr>
      <vt:lpstr>Prevention of PPH in high risk patients ;</vt:lpstr>
      <vt:lpstr>Step 1 Initial Assessment ;</vt:lpstr>
      <vt:lpstr>STEP 3 intractable PPH</vt:lpstr>
      <vt:lpstr>STEP 5 Post hysterectomy bleeding;</vt:lpstr>
      <vt:lpstr>RESUSCITATION-1</vt:lpstr>
      <vt:lpstr>RESUSCITATION - 2</vt:lpstr>
      <vt:lpstr>RESUSCITATION 3</vt:lpstr>
      <vt:lpstr>MONITORING</vt:lpstr>
      <vt:lpstr>Crystalloids or COLLOIDS</vt:lpstr>
      <vt:lpstr>RESTORATION of blood volume in PPH</vt:lpstr>
      <vt:lpstr>Blood Component Therapy </vt:lpstr>
      <vt:lpstr>Bimanual compression of the uterus</vt:lpstr>
      <vt:lpstr>UTEROTONIC DRUGS</vt:lpstr>
      <vt:lpstr>Precautions in the use of Oxytocin </vt:lpstr>
      <vt:lpstr>Misoprostol( Cytotec)&amp;PPH </vt:lpstr>
      <vt:lpstr>Surgical management of intractable atonic PPH</vt:lpstr>
      <vt:lpstr>Stepwise Uterine Devascularization Technique </vt:lpstr>
      <vt:lpstr>Uterine  Artery Ligation</vt:lpstr>
      <vt:lpstr>Internal Iliac Artery Ligation</vt:lpstr>
      <vt:lpstr>Complications of Internal Iliac artery Ligation </vt:lpstr>
      <vt:lpstr>Angiographic Selective Embolization</vt:lpstr>
      <vt:lpstr>Internal Iliac Artery Balloon Occlusion </vt:lpstr>
      <vt:lpstr>Surgical Technique B-Lynch</vt:lpstr>
      <vt:lpstr>Advantages of B-Lynch Technique</vt:lpstr>
      <vt:lpstr>Management of post-hysterectomy bleeding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PARTUM HEMORRHAGE</dc:title>
  <dc:creator>lana</dc:creator>
  <cp:lastModifiedBy>Rabai </cp:lastModifiedBy>
  <cp:revision>51</cp:revision>
  <dcterms:created xsi:type="dcterms:W3CDTF">2005-03-23T18:48:53Z</dcterms:created>
  <dcterms:modified xsi:type="dcterms:W3CDTF">2021-02-11T23:54:51Z</dcterms:modified>
</cp:coreProperties>
</file>