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71D45CA-B9D7-4DA5-AB16-4873DB812F00}" type="datetimeFigureOut">
              <a:rPr lang="en-US" smtClean="0"/>
              <a:pPr/>
              <a:t>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71D45CA-B9D7-4DA5-AB16-4873DB812F00}" type="datetimeFigureOut">
              <a:rPr lang="en-US" smtClean="0"/>
              <a:pPr/>
              <a:t>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71D45CA-B9D7-4DA5-AB16-4873DB812F00}" type="datetimeFigureOut">
              <a:rPr lang="en-US" smtClean="0"/>
              <a:pPr/>
              <a:t>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71D45CA-B9D7-4DA5-AB16-4873DB812F00}" type="datetimeFigureOut">
              <a:rPr lang="en-US" smtClean="0"/>
              <a:pPr/>
              <a:t>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1D45CA-B9D7-4DA5-AB16-4873DB812F00}" type="datetimeFigureOut">
              <a:rPr lang="en-US" smtClean="0"/>
              <a:pPr/>
              <a:t>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71D45CA-B9D7-4DA5-AB16-4873DB812F00}" type="datetimeFigureOut">
              <a:rPr lang="en-US" smtClean="0"/>
              <a:pPr/>
              <a:t>10/2/2021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71D45CA-B9D7-4DA5-AB16-4873DB812F00}" type="datetimeFigureOut">
              <a:rPr lang="en-US" smtClean="0"/>
              <a:pPr/>
              <a:t>10/2/2021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71D45CA-B9D7-4DA5-AB16-4873DB812F00}" type="datetimeFigureOut">
              <a:rPr lang="en-US" smtClean="0"/>
              <a:pPr/>
              <a:t>10/2/2021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1D45CA-B9D7-4DA5-AB16-4873DB812F00}" type="datetimeFigureOut">
              <a:rPr lang="en-US" smtClean="0"/>
              <a:pPr/>
              <a:t>10/2/2021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1D45CA-B9D7-4DA5-AB16-4873DB812F00}" type="datetimeFigureOut">
              <a:rPr lang="en-US" smtClean="0"/>
              <a:pPr/>
              <a:t>10/2/2021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1D45CA-B9D7-4DA5-AB16-4873DB812F00}" type="datetimeFigureOut">
              <a:rPr lang="en-US" smtClean="0"/>
              <a:pPr/>
              <a:t>10/2/2021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3AB82B-A78A-485E-81CC-F0A570F6D8E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1D45CA-B9D7-4DA5-AB16-4873DB812F00}" type="datetimeFigureOut">
              <a:rPr lang="en-US" smtClean="0"/>
              <a:pPr/>
              <a:t>10/2/2021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AB82B-A78A-485E-81CC-F0A570F6D8E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Multiple Sclerosis</a:t>
            </a:r>
          </a:p>
        </p:txBody>
      </p:sp>
      <p:sp>
        <p:nvSpPr>
          <p:cNvPr id="3" name="Subtitle 2"/>
          <p:cNvSpPr>
            <a:spLocks noGrp="1"/>
          </p:cNvSpPr>
          <p:nvPr>
            <p:ph type="subTitle" idx="1"/>
          </p:nvPr>
        </p:nvSpPr>
        <p:spPr/>
        <p:txBody>
          <a:bodyPr/>
          <a:lstStyle/>
          <a:p>
            <a:r>
              <a:rPr lang="en-GB" dirty="0"/>
              <a:t>Dr Omar </a:t>
            </a:r>
            <a:r>
              <a:rPr lang="en-GB" dirty="0" err="1"/>
              <a:t>Alrawashdeh</a:t>
            </a:r>
            <a:endParaRPr lang="en-GB" dirty="0"/>
          </a:p>
          <a:p>
            <a:r>
              <a:rPr lang="en-GB" dirty="0"/>
              <a:t>MBBS</a:t>
            </a:r>
          </a:p>
          <a:p>
            <a:r>
              <a:rPr lang="en-GB" dirty="0"/>
              <a:t>PhD Clinical Neurology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Viral infection</a:t>
            </a:r>
          </a:p>
        </p:txBody>
      </p:sp>
      <p:sp>
        <p:nvSpPr>
          <p:cNvPr id="3" name="Content Placeholder 2"/>
          <p:cNvSpPr>
            <a:spLocks noGrp="1"/>
          </p:cNvSpPr>
          <p:nvPr>
            <p:ph idx="1"/>
          </p:nvPr>
        </p:nvSpPr>
        <p:spPr/>
        <p:txBody>
          <a:bodyPr>
            <a:normAutofit fontScale="77500" lnSpcReduction="20000"/>
          </a:bodyPr>
          <a:lstStyle/>
          <a:p>
            <a:r>
              <a:rPr lang="en-GB" dirty="0"/>
              <a:t>It is proposed that a viral infection acts as a triggering factor in initiating the cascade of inflammatory reactions in MS subjects. </a:t>
            </a:r>
          </a:p>
          <a:p>
            <a:r>
              <a:rPr lang="en-GB" dirty="0"/>
              <a:t> a Number of viruses have been suggested to play a role in MS aetiology including poliomyelitis , measles, herpes simples virus , </a:t>
            </a:r>
            <a:r>
              <a:rPr lang="en-GB" dirty="0" err="1"/>
              <a:t>Ebstein</a:t>
            </a:r>
            <a:r>
              <a:rPr lang="en-GB" dirty="0"/>
              <a:t>-Bar Virus (EBV) , </a:t>
            </a:r>
            <a:r>
              <a:rPr lang="en-GB" dirty="0" err="1"/>
              <a:t>parainfluenza</a:t>
            </a:r>
            <a:r>
              <a:rPr lang="en-GB" dirty="0"/>
              <a:t> 1 virus , HSV6 and multiple sclerosis-associated retrovirus . </a:t>
            </a:r>
          </a:p>
          <a:p>
            <a:r>
              <a:rPr lang="en-GB" dirty="0"/>
              <a:t>EBV may play an important role in causing MS. There is serological evidence that previous EBV infection may increase risk of MS in children and adults .</a:t>
            </a:r>
          </a:p>
          <a:p>
            <a:r>
              <a:rPr lang="en-GB" dirty="0"/>
              <a:t>Several epidemiological studies have shown a relation between EBV infection and development of MS .  </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Clinical Presentation</a:t>
            </a:r>
          </a:p>
        </p:txBody>
      </p:sp>
      <p:sp>
        <p:nvSpPr>
          <p:cNvPr id="3" name="Content Placeholder 2"/>
          <p:cNvSpPr>
            <a:spLocks noGrp="1"/>
          </p:cNvSpPr>
          <p:nvPr>
            <p:ph idx="1"/>
          </p:nvPr>
        </p:nvSpPr>
        <p:spPr/>
        <p:txBody>
          <a:bodyPr>
            <a:normAutofit fontScale="92500" lnSpcReduction="10000"/>
          </a:bodyPr>
          <a:lstStyle/>
          <a:p>
            <a:r>
              <a:rPr lang="en-GB" dirty="0"/>
              <a:t>MS follows a relapsing remitting course in 80% of cases and called relapsing remitting MS (RRMS). </a:t>
            </a:r>
          </a:p>
          <a:p>
            <a:r>
              <a:rPr lang="en-GB" dirty="0"/>
              <a:t>Patients with RRMS experience relapses in the form of neurological symptoms that develop over several hours to few days and continue for several days to few weeks. </a:t>
            </a:r>
          </a:p>
          <a:p>
            <a:r>
              <a:rPr lang="en-GB" dirty="0"/>
              <a:t>A patient with RRMS is more often a female in her early 30s, who presents with rapidly progressing symptoms. </a:t>
            </a:r>
          </a:p>
          <a:p>
            <a:r>
              <a:rPr lang="en-GB" dirty="0"/>
              <a:t>The ratio of female to male is approximately 2:1 </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Clinical Presentation (Optic neuritis)</a:t>
            </a:r>
          </a:p>
        </p:txBody>
      </p:sp>
      <p:sp>
        <p:nvSpPr>
          <p:cNvPr id="3" name="Content Placeholder 2"/>
          <p:cNvSpPr>
            <a:spLocks noGrp="1"/>
          </p:cNvSpPr>
          <p:nvPr>
            <p:ph idx="1"/>
          </p:nvPr>
        </p:nvSpPr>
        <p:spPr/>
        <p:txBody>
          <a:bodyPr>
            <a:normAutofit/>
          </a:bodyPr>
          <a:lstStyle/>
          <a:p>
            <a:r>
              <a:rPr lang="en-GB" dirty="0"/>
              <a:t>In 15% of patients, the first symptom is optic neuritis.</a:t>
            </a:r>
          </a:p>
          <a:p>
            <a:r>
              <a:rPr lang="en-GB" dirty="0"/>
              <a:t> Patients usually complain of unilateral blurring of vision and gradual onset of pain in the affected eye with no redness. Examination of the affected eye may reveal optic disk inflammation. </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Clinical Presentation</a:t>
            </a:r>
          </a:p>
        </p:txBody>
      </p:sp>
      <p:sp>
        <p:nvSpPr>
          <p:cNvPr id="3" name="Content Placeholder 2"/>
          <p:cNvSpPr>
            <a:spLocks noGrp="1"/>
          </p:cNvSpPr>
          <p:nvPr>
            <p:ph idx="1"/>
          </p:nvPr>
        </p:nvSpPr>
        <p:spPr/>
        <p:txBody>
          <a:bodyPr>
            <a:normAutofit lnSpcReduction="10000"/>
          </a:bodyPr>
          <a:lstStyle/>
          <a:p>
            <a:r>
              <a:rPr lang="en-GB" dirty="0"/>
              <a:t>Lower limb weakness in the form spasticity and </a:t>
            </a:r>
            <a:r>
              <a:rPr lang="en-GB" dirty="0" err="1"/>
              <a:t>hyperreflexia</a:t>
            </a:r>
            <a:r>
              <a:rPr lang="en-GB" dirty="0"/>
              <a:t> affects 40-60% of cases</a:t>
            </a:r>
          </a:p>
          <a:p>
            <a:r>
              <a:rPr lang="en-GB" dirty="0"/>
              <a:t> Fatigue can affect up to 40%, which can be secondary to lower limb weakness and/or depression.</a:t>
            </a:r>
          </a:p>
          <a:p>
            <a:r>
              <a:rPr lang="en-GB" dirty="0"/>
              <a:t> Vertigo can affect 20% of cases.</a:t>
            </a:r>
          </a:p>
          <a:p>
            <a:r>
              <a:rPr lang="en-GB" dirty="0"/>
              <a:t> Other problems may involve the brain stem, cerebellum, bladder control, sexual functions and neuropsychological functions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Remission</a:t>
            </a:r>
          </a:p>
        </p:txBody>
      </p:sp>
      <p:sp>
        <p:nvSpPr>
          <p:cNvPr id="3" name="Content Placeholder 2"/>
          <p:cNvSpPr>
            <a:spLocks noGrp="1"/>
          </p:cNvSpPr>
          <p:nvPr>
            <p:ph idx="1"/>
          </p:nvPr>
        </p:nvSpPr>
        <p:spPr/>
        <p:txBody>
          <a:bodyPr>
            <a:normAutofit fontScale="92500" lnSpcReduction="10000"/>
          </a:bodyPr>
          <a:lstStyle/>
          <a:p>
            <a:r>
              <a:rPr lang="en-GB" dirty="0"/>
              <a:t>In most of the cases, symptoms improve with time and patient may completely recover within few weeks.</a:t>
            </a:r>
          </a:p>
          <a:p>
            <a:r>
              <a:rPr lang="en-GB" dirty="0"/>
              <a:t> It is assumed that these attacks and the consequent temporary functional failure are mainly due to acute inflammation and oedema.</a:t>
            </a:r>
          </a:p>
          <a:p>
            <a:r>
              <a:rPr lang="en-GB" dirty="0"/>
              <a:t> Remission of these attacks by use of immunosuppressive agents that inhibit inflammation and remove oedema supports this assumption. </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Secondary progression</a:t>
            </a:r>
          </a:p>
        </p:txBody>
      </p:sp>
      <p:sp>
        <p:nvSpPr>
          <p:cNvPr id="3" name="Content Placeholder 2"/>
          <p:cNvSpPr>
            <a:spLocks noGrp="1"/>
          </p:cNvSpPr>
          <p:nvPr>
            <p:ph idx="1"/>
          </p:nvPr>
        </p:nvSpPr>
        <p:spPr/>
        <p:txBody>
          <a:bodyPr>
            <a:normAutofit fontScale="92500" lnSpcReduction="10000"/>
          </a:bodyPr>
          <a:lstStyle/>
          <a:p>
            <a:r>
              <a:rPr lang="en-GB" dirty="0"/>
              <a:t>In 10 years from onset of RRMS, 40% of cases enter a stage of disease progression.</a:t>
            </a:r>
          </a:p>
          <a:p>
            <a:r>
              <a:rPr lang="en-GB" dirty="0"/>
              <a:t> This percentage increases to 80% in 20 years.</a:t>
            </a:r>
          </a:p>
          <a:p>
            <a:r>
              <a:rPr lang="en-GB" dirty="0"/>
              <a:t> In this stage, patient accumulates neurological deficits and disability without experiencing remissions. This progressive form of the disease is called secondary progressive MS (SPMS)</a:t>
            </a:r>
          </a:p>
          <a:p>
            <a:r>
              <a:rPr lang="en-GB" dirty="0"/>
              <a:t> The reduced response to treatment in SPMS may indicate different mechanism underlying progressive neurological deficits.  </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Primary progressive MS</a:t>
            </a:r>
          </a:p>
        </p:txBody>
      </p:sp>
      <p:sp>
        <p:nvSpPr>
          <p:cNvPr id="3" name="Content Placeholder 2"/>
          <p:cNvSpPr>
            <a:spLocks noGrp="1"/>
          </p:cNvSpPr>
          <p:nvPr>
            <p:ph idx="1"/>
          </p:nvPr>
        </p:nvSpPr>
        <p:spPr/>
        <p:txBody>
          <a:bodyPr>
            <a:normAutofit fontScale="92500" lnSpcReduction="10000"/>
          </a:bodyPr>
          <a:lstStyle/>
          <a:p>
            <a:r>
              <a:rPr lang="en-GB" dirty="0"/>
              <a:t> The other less common form of MS is called primary progressive MS (PPMS) and that usually affects patients of older age group.</a:t>
            </a:r>
          </a:p>
          <a:p>
            <a:r>
              <a:rPr lang="en-GB" dirty="0"/>
              <a:t>PPMS is progressive from onset and patient accumulates neurological dysfunction over time without periods of relapses and remissions.</a:t>
            </a:r>
          </a:p>
          <a:p>
            <a:r>
              <a:rPr lang="en-GB" dirty="0"/>
              <a:t> This form of MS has similar incidence in males and females.</a:t>
            </a:r>
          </a:p>
          <a:p>
            <a:r>
              <a:rPr lang="en-GB" dirty="0"/>
              <a:t> It is believed that cause of disability in PPMS is mainly irreversible degeneration of axons</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Diagnosis</a:t>
            </a:r>
          </a:p>
        </p:txBody>
      </p:sp>
      <p:sp>
        <p:nvSpPr>
          <p:cNvPr id="3" name="Content Placeholder 2"/>
          <p:cNvSpPr>
            <a:spLocks noGrp="1"/>
          </p:cNvSpPr>
          <p:nvPr>
            <p:ph idx="1"/>
          </p:nvPr>
        </p:nvSpPr>
        <p:spPr/>
        <p:txBody>
          <a:bodyPr/>
          <a:lstStyle/>
          <a:p>
            <a:r>
              <a:rPr lang="en-GB" dirty="0"/>
              <a:t>Diagnosis of MS is based on clinical features, which are characterised by dissociation in time and space. There is no single test for the diagnosis of MS . </a:t>
            </a:r>
          </a:p>
          <a:p>
            <a:r>
              <a:rPr lang="en-GB" dirty="0"/>
              <a:t>Therefore, different diagnostic criteria were established. In 1965, Schumacher established the first criteria for MS.</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Radiology</a:t>
            </a:r>
          </a:p>
        </p:txBody>
      </p:sp>
      <p:sp>
        <p:nvSpPr>
          <p:cNvPr id="3" name="Content Placeholder 2"/>
          <p:cNvSpPr>
            <a:spLocks noGrp="1"/>
          </p:cNvSpPr>
          <p:nvPr>
            <p:ph idx="1"/>
          </p:nvPr>
        </p:nvSpPr>
        <p:spPr/>
        <p:txBody>
          <a:bodyPr>
            <a:normAutofit fontScale="85000" lnSpcReduction="10000"/>
          </a:bodyPr>
          <a:lstStyle/>
          <a:p>
            <a:r>
              <a:rPr lang="en-GB" dirty="0"/>
              <a:t>MRI techniques are highly sensitive in detecting MS lesions and considered as the major </a:t>
            </a:r>
            <a:r>
              <a:rPr lang="en-GB" dirty="0" err="1"/>
              <a:t>paraclinical</a:t>
            </a:r>
            <a:r>
              <a:rPr lang="en-GB" dirty="0"/>
              <a:t> test in MS.</a:t>
            </a:r>
          </a:p>
          <a:p>
            <a:r>
              <a:rPr lang="en-GB" dirty="0"/>
              <a:t> MRI is superior to all other measures in detecting subclinical lesions ‘silent lesions’</a:t>
            </a:r>
          </a:p>
          <a:p>
            <a:r>
              <a:rPr lang="en-GB" dirty="0"/>
              <a:t> Acute plaques appear </a:t>
            </a:r>
            <a:r>
              <a:rPr lang="en-GB" dirty="0" err="1"/>
              <a:t>hypertense</a:t>
            </a:r>
            <a:r>
              <a:rPr lang="en-GB" dirty="0"/>
              <a:t> in T2 weighted images and proton density weighted images as they reflect high amount of water, while chronic plaques are </a:t>
            </a:r>
            <a:r>
              <a:rPr lang="en-GB" dirty="0" err="1"/>
              <a:t>hypotense</a:t>
            </a:r>
            <a:r>
              <a:rPr lang="en-GB" dirty="0"/>
              <a:t> in T1 weighted images "black holes". </a:t>
            </a:r>
          </a:p>
          <a:p>
            <a:r>
              <a:rPr lang="en-GB" dirty="0"/>
              <a:t>The black holes are more pathologically specific for MS</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MRI in multiple sclerosis</a:t>
            </a:r>
          </a:p>
        </p:txBody>
      </p:sp>
      <p:sp>
        <p:nvSpPr>
          <p:cNvPr id="3" name="Content Placeholder 2"/>
          <p:cNvSpPr>
            <a:spLocks noGrp="1"/>
          </p:cNvSpPr>
          <p:nvPr>
            <p:ph idx="1"/>
          </p:nvPr>
        </p:nvSpPr>
        <p:spPr/>
        <p:txBody>
          <a:bodyPr>
            <a:normAutofit lnSpcReduction="10000"/>
          </a:bodyPr>
          <a:lstStyle/>
          <a:p>
            <a:r>
              <a:rPr lang="en-GB" dirty="0"/>
              <a:t>These changes identified by MRI are not disease-specific. Several diseases cause WM lesions that are similar to those of MS such as ischemic vascular diseases, normal aging process, acute disseminated encephalomyelitis, </a:t>
            </a:r>
            <a:r>
              <a:rPr lang="en-GB" dirty="0" err="1"/>
              <a:t>lacunar</a:t>
            </a:r>
            <a:r>
              <a:rPr lang="en-GB" dirty="0"/>
              <a:t> infarcts, and </a:t>
            </a:r>
            <a:r>
              <a:rPr lang="en-GB" dirty="0" err="1"/>
              <a:t>leukodystrophy</a:t>
            </a:r>
            <a:r>
              <a:rPr lang="en-GB" dirty="0"/>
              <a:t>. Therefore, the initial important step in radiological  diagnosis of MS is to rule out other similar diseases [46, 47, 52].</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p:txBody>
          <a:bodyPr/>
          <a:lstStyle/>
          <a:p>
            <a:r>
              <a:rPr lang="en-GB" dirty="0"/>
              <a:t>Multiple sclerosis (MS) is an inflammatory autoimmune </a:t>
            </a:r>
            <a:r>
              <a:rPr lang="en-GB" dirty="0" err="1"/>
              <a:t>demyelinating</a:t>
            </a:r>
            <a:r>
              <a:rPr lang="en-GB" dirty="0"/>
              <a:t> disease of the central nervous system (CNS) </a:t>
            </a:r>
          </a:p>
          <a:p>
            <a:r>
              <a:rPr lang="en-GB" dirty="0"/>
              <a:t>The disease results in loss of myelin substance as well as oligodendrocytes (OLs), which are vital for the proper function of the CNS. Therefore, MS can lead to wide range of symptoms.</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Neurophysiology</a:t>
            </a:r>
          </a:p>
        </p:txBody>
      </p:sp>
      <p:sp>
        <p:nvSpPr>
          <p:cNvPr id="3" name="Content Placeholder 2"/>
          <p:cNvSpPr>
            <a:spLocks noGrp="1"/>
          </p:cNvSpPr>
          <p:nvPr>
            <p:ph idx="1"/>
          </p:nvPr>
        </p:nvSpPr>
        <p:spPr/>
        <p:txBody>
          <a:bodyPr>
            <a:normAutofit fontScale="85000" lnSpcReduction="20000"/>
          </a:bodyPr>
          <a:lstStyle/>
          <a:p>
            <a:r>
              <a:rPr lang="en-GB" dirty="0"/>
              <a:t>The most commonly used methods, in MS, are the stimulus-related evoked potentials. </a:t>
            </a:r>
          </a:p>
          <a:p>
            <a:r>
              <a:rPr lang="en-GB" dirty="0"/>
              <a:t>The currently used stimulus-related evoked potentials in the diagnosis of MS include visual evoked potentials, auditory evoked potentials, brain stem auditory evoked potentials, and </a:t>
            </a:r>
            <a:r>
              <a:rPr lang="en-GB" dirty="0" err="1"/>
              <a:t>somatosensory</a:t>
            </a:r>
            <a:r>
              <a:rPr lang="en-GB" dirty="0"/>
              <a:t> evoked potentials. </a:t>
            </a:r>
          </a:p>
          <a:p>
            <a:r>
              <a:rPr lang="en-GB" dirty="0"/>
              <a:t>The highest sensitivity was obtained from visual evoked potentials, Delay in latency of optic neuritis is interpreted by the difference in latency between the two eyes and not by measuring the absolute value. A difference of more than 10 milliseconds is abnormal even if both readings are in the normal range.</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MS_McDonald_Criteria_2"/>
          <p:cNvPicPr>
            <a:picLocks noChangeAspect="1" noChangeArrowheads="1"/>
          </p:cNvPicPr>
          <p:nvPr/>
        </p:nvPicPr>
        <p:blipFill>
          <a:blip r:embed="rId2"/>
          <a:srcRect/>
          <a:stretch>
            <a:fillRect/>
          </a:stretch>
        </p:blipFill>
        <p:spPr bwMode="auto">
          <a:xfrm>
            <a:off x="-14654" y="285728"/>
            <a:ext cx="9211398" cy="6572273"/>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MS_McDonald_Criteria_2"/>
          <p:cNvPicPr>
            <a:picLocks noChangeAspect="1" noChangeArrowheads="1"/>
          </p:cNvPicPr>
          <p:nvPr/>
        </p:nvPicPr>
        <p:blipFill>
          <a:blip r:embed="rId2"/>
          <a:srcRect/>
          <a:stretch>
            <a:fillRect/>
          </a:stretch>
        </p:blipFill>
        <p:spPr bwMode="auto">
          <a:xfrm>
            <a:off x="-1" y="357166"/>
            <a:ext cx="9111271" cy="6500834"/>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multiple sclerosis mri"/>
          <p:cNvPicPr>
            <a:picLocks noChangeAspect="1" noChangeArrowheads="1"/>
          </p:cNvPicPr>
          <p:nvPr/>
        </p:nvPicPr>
        <p:blipFill>
          <a:blip r:embed="rId2"/>
          <a:srcRect/>
          <a:stretch>
            <a:fillRect/>
          </a:stretch>
        </p:blipFill>
        <p:spPr bwMode="auto">
          <a:xfrm>
            <a:off x="1571604" y="571480"/>
            <a:ext cx="6215106" cy="611697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p:txBody>
          <a:bodyPr>
            <a:normAutofit fontScale="92500" lnSpcReduction="20000"/>
          </a:bodyPr>
          <a:lstStyle/>
          <a:p>
            <a:r>
              <a:rPr lang="en-GB" dirty="0"/>
              <a:t>The world sclerosis ‘hardening’ is used to describe the scarring, which follows the damage of the nervous system by the disease process. </a:t>
            </a:r>
          </a:p>
          <a:p>
            <a:r>
              <a:rPr lang="en-GB" dirty="0"/>
              <a:t>The disease causes </a:t>
            </a:r>
            <a:r>
              <a:rPr lang="en-GB" dirty="0" err="1"/>
              <a:t>demyelination</a:t>
            </a:r>
            <a:r>
              <a:rPr lang="en-GB" dirty="0"/>
              <a:t> of the axons in different areas of the white matter (WM). Therefore, the word 'multiple' was used to described the disseminating characteristic of the lesions, which are disseminated in time and place</a:t>
            </a:r>
          </a:p>
          <a:p>
            <a:r>
              <a:rPr lang="en-GB" dirty="0"/>
              <a:t>These lesions were called plaques, which are well-defined areas of </a:t>
            </a:r>
            <a:r>
              <a:rPr lang="en-GB" dirty="0" err="1"/>
              <a:t>demyelination</a:t>
            </a:r>
            <a:r>
              <a:rPr lang="en-GB" dirty="0"/>
              <a:t> and </a:t>
            </a:r>
            <a:r>
              <a:rPr lang="en-GB" dirty="0" err="1"/>
              <a:t>neuro</a:t>
            </a:r>
            <a:r>
              <a:rPr lang="en-GB" dirty="0"/>
              <a:t>-axonal degeneration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Epidemiology</a:t>
            </a:r>
          </a:p>
        </p:txBody>
      </p:sp>
      <p:sp>
        <p:nvSpPr>
          <p:cNvPr id="3" name="Content Placeholder 2"/>
          <p:cNvSpPr>
            <a:spLocks noGrp="1"/>
          </p:cNvSpPr>
          <p:nvPr>
            <p:ph idx="1"/>
          </p:nvPr>
        </p:nvSpPr>
        <p:spPr/>
        <p:txBody>
          <a:bodyPr>
            <a:normAutofit fontScale="85000" lnSpcReduction="20000"/>
          </a:bodyPr>
          <a:lstStyle/>
          <a:p>
            <a:r>
              <a:rPr lang="en-GB" dirty="0"/>
              <a:t>MS has been prevalent in the European population for many centuries.</a:t>
            </a:r>
          </a:p>
          <a:p>
            <a:r>
              <a:rPr lang="en-GB" dirty="0"/>
              <a:t>Generally, the disease affects individuals between 20-40 years of age </a:t>
            </a:r>
          </a:p>
          <a:p>
            <a:r>
              <a:rPr lang="en-GB" dirty="0"/>
              <a:t> MS is the most common neurological disease that affects western young adults and  the second most common cause of neurological admissions in young adults after trauma.</a:t>
            </a:r>
          </a:p>
          <a:p>
            <a:r>
              <a:rPr lang="en-GB" dirty="0"/>
              <a:t> It is estimated that 2.5 millions are affected with MS worldwide.  In UK, approximately 85,000 individuals suffer from MS according to the MS society, while the number reaches 350,000 patients in the USA. </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Geographic variation</a:t>
            </a:r>
          </a:p>
        </p:txBody>
      </p:sp>
      <p:sp>
        <p:nvSpPr>
          <p:cNvPr id="3" name="Content Placeholder 2"/>
          <p:cNvSpPr>
            <a:spLocks noGrp="1"/>
          </p:cNvSpPr>
          <p:nvPr>
            <p:ph idx="1"/>
          </p:nvPr>
        </p:nvSpPr>
        <p:spPr/>
        <p:txBody>
          <a:bodyPr>
            <a:normAutofit fontScale="92500" lnSpcReduction="10000"/>
          </a:bodyPr>
          <a:lstStyle/>
          <a:p>
            <a:r>
              <a:rPr lang="en-GB" dirty="0"/>
              <a:t>The prevalence of MS is geographically variable according to latitude, where it reaches 60-200/100,000 in Northern Europe and North America compared to 6-20/100,000 in lower risk areas such as Asia .</a:t>
            </a:r>
          </a:p>
          <a:p>
            <a:r>
              <a:rPr lang="en-GB" dirty="0"/>
              <a:t> It is possible that this geographic variation of MS </a:t>
            </a:r>
            <a:r>
              <a:rPr lang="en-GB" dirty="0" err="1"/>
              <a:t>epideiology</a:t>
            </a:r>
            <a:r>
              <a:rPr lang="en-GB" dirty="0"/>
              <a:t> is not only dependent on environmental factors but also depends on ethnic or genetic factors, where each ethnicity has usually a certain geographic area.</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Risk Factors</a:t>
            </a:r>
          </a:p>
        </p:txBody>
      </p:sp>
      <p:sp>
        <p:nvSpPr>
          <p:cNvPr id="3" name="Content Placeholder 2"/>
          <p:cNvSpPr>
            <a:spLocks noGrp="1"/>
          </p:cNvSpPr>
          <p:nvPr>
            <p:ph idx="1"/>
          </p:nvPr>
        </p:nvSpPr>
        <p:spPr/>
        <p:txBody>
          <a:bodyPr>
            <a:normAutofit lnSpcReduction="10000"/>
          </a:bodyPr>
          <a:lstStyle/>
          <a:p>
            <a:r>
              <a:rPr lang="en-GB" dirty="0"/>
              <a:t>The role of environmental factors in developing MS has been shown in number of studies but the extent of this role is not yet certain. </a:t>
            </a:r>
          </a:p>
          <a:p>
            <a:r>
              <a:rPr lang="en-GB" dirty="0"/>
              <a:t>As genetic studies have shown genetic contribution, it is thought that MS develops in genetically susceptible individuals after exposure to triggering factors, which could be infectious factors. </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Genetic Factors</a:t>
            </a:r>
          </a:p>
        </p:txBody>
      </p:sp>
      <p:sp>
        <p:nvSpPr>
          <p:cNvPr id="3" name="Content Placeholder 2"/>
          <p:cNvSpPr>
            <a:spLocks noGrp="1"/>
          </p:cNvSpPr>
          <p:nvPr>
            <p:ph idx="1"/>
          </p:nvPr>
        </p:nvSpPr>
        <p:spPr/>
        <p:txBody>
          <a:bodyPr>
            <a:normAutofit fontScale="92500"/>
          </a:bodyPr>
          <a:lstStyle/>
          <a:p>
            <a:r>
              <a:rPr lang="en-GB" dirty="0"/>
              <a:t>First degree relatives of MS patients have 20-50 fold higher risk for developing the disease. </a:t>
            </a:r>
          </a:p>
          <a:p>
            <a:r>
              <a:rPr lang="en-GB" dirty="0"/>
              <a:t>The concordance rate in monozygotic twins is 20-30%. Moreover, the concordance among monozygotic twins has been also affected with latitude and with the time of the diagnosis, </a:t>
            </a:r>
          </a:p>
          <a:p>
            <a:r>
              <a:rPr lang="en-GB" dirty="0"/>
              <a:t>The risk of MS in the co-twin is increased by two times when the affected twin had early disease, i.e. before the median age which is 29.3 years .</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Latitudes and sun exposure</a:t>
            </a:r>
          </a:p>
        </p:txBody>
      </p:sp>
      <p:sp>
        <p:nvSpPr>
          <p:cNvPr id="3" name="Content Placeholder 2"/>
          <p:cNvSpPr>
            <a:spLocks noGrp="1"/>
          </p:cNvSpPr>
          <p:nvPr>
            <p:ph idx="1"/>
          </p:nvPr>
        </p:nvSpPr>
        <p:spPr/>
        <p:txBody>
          <a:bodyPr>
            <a:normAutofit fontScale="92500"/>
          </a:bodyPr>
          <a:lstStyle/>
          <a:p>
            <a:r>
              <a:rPr lang="en-GB" dirty="0"/>
              <a:t>The prevalence of MS is more in the northern areas and this has been attributed to the amount of sun exposure. </a:t>
            </a:r>
          </a:p>
          <a:p>
            <a:r>
              <a:rPr lang="en-GB" dirty="0"/>
              <a:t>It has been reported that degree of sun exposure in childhood reduces significantly the risk of MS. </a:t>
            </a:r>
          </a:p>
          <a:p>
            <a:r>
              <a:rPr lang="en-GB" dirty="0"/>
              <a:t>Another possible mechanism is related to the effects of UV light on </a:t>
            </a:r>
            <a:r>
              <a:rPr lang="en-GB" dirty="0" err="1"/>
              <a:t>immunoreglualtory</a:t>
            </a:r>
            <a:r>
              <a:rPr lang="en-GB" dirty="0"/>
              <a:t> cells.</a:t>
            </a:r>
          </a:p>
          <a:p>
            <a:r>
              <a:rPr lang="en-GB" dirty="0"/>
              <a:t> Vitamin D has also anti-inflammatory effects and down regulates inflammatory markers.</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Hormonal Factors</a:t>
            </a:r>
          </a:p>
        </p:txBody>
      </p:sp>
      <p:sp>
        <p:nvSpPr>
          <p:cNvPr id="3" name="Content Placeholder 2"/>
          <p:cNvSpPr>
            <a:spLocks noGrp="1"/>
          </p:cNvSpPr>
          <p:nvPr>
            <p:ph idx="1"/>
          </p:nvPr>
        </p:nvSpPr>
        <p:spPr/>
        <p:txBody>
          <a:bodyPr>
            <a:normAutofit/>
          </a:bodyPr>
          <a:lstStyle/>
          <a:p>
            <a:r>
              <a:rPr lang="en-GB" dirty="0"/>
              <a:t>females are affected more than males and the concordance in monozygotic twins is more when the twins are females.</a:t>
            </a:r>
          </a:p>
          <a:p>
            <a:r>
              <a:rPr lang="en-GB" dirty="0"/>
              <a:t>MS has reduced relapse rate during pregnancy and increase in relapses occur after delivery.</a:t>
            </a:r>
          </a:p>
          <a:p>
            <a:r>
              <a:rPr lang="en-GB" dirty="0"/>
              <a:t> A recent study concluded that environmental factors have greater effects on females than males.</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1309</Words>
  <Application>Microsoft Office PowerPoint</Application>
  <PresentationFormat>On-screen Show (4:3)</PresentationFormat>
  <Paragraphs>81</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Multiple Sclerosis</vt:lpstr>
      <vt:lpstr>Introduction</vt:lpstr>
      <vt:lpstr>Introduction</vt:lpstr>
      <vt:lpstr>Epidemiology</vt:lpstr>
      <vt:lpstr>Geographic variation</vt:lpstr>
      <vt:lpstr>Risk Factors</vt:lpstr>
      <vt:lpstr>Genetic Factors</vt:lpstr>
      <vt:lpstr>Latitudes and sun exposure</vt:lpstr>
      <vt:lpstr>Hormonal Factors</vt:lpstr>
      <vt:lpstr>Viral infection</vt:lpstr>
      <vt:lpstr>Clinical Presentation</vt:lpstr>
      <vt:lpstr>Clinical Presentation (Optic neuritis)</vt:lpstr>
      <vt:lpstr>Clinical Presentation</vt:lpstr>
      <vt:lpstr>Remission</vt:lpstr>
      <vt:lpstr>Secondary progression</vt:lpstr>
      <vt:lpstr>Primary progressive MS</vt:lpstr>
      <vt:lpstr>Diagnosis</vt:lpstr>
      <vt:lpstr>Radiology</vt:lpstr>
      <vt:lpstr>MRI in multiple sclerosis</vt:lpstr>
      <vt:lpstr>Neurophysiology</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Omar Alrawashdeh</dc:creator>
  <cp:lastModifiedBy>سليمان السيايده</cp:lastModifiedBy>
  <cp:revision>13</cp:revision>
  <dcterms:created xsi:type="dcterms:W3CDTF">2017-11-08T20:32:35Z</dcterms:created>
  <dcterms:modified xsi:type="dcterms:W3CDTF">2021-10-02T08:58:15Z</dcterms:modified>
</cp:coreProperties>
</file>