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2"/>
  </p:notesMasterIdLst>
  <p:sldIdLst>
    <p:sldId id="256" r:id="rId5"/>
    <p:sldId id="257" r:id="rId6"/>
    <p:sldId id="258" r:id="rId7"/>
    <p:sldId id="293" r:id="rId8"/>
    <p:sldId id="294" r:id="rId9"/>
    <p:sldId id="260" r:id="rId10"/>
    <p:sldId id="295" r:id="rId11"/>
    <p:sldId id="261" r:id="rId12"/>
    <p:sldId id="262" r:id="rId13"/>
    <p:sldId id="265" r:id="rId14"/>
    <p:sldId id="296" r:id="rId15"/>
    <p:sldId id="266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97" r:id="rId26"/>
    <p:sldId id="277" r:id="rId27"/>
    <p:sldId id="278" r:id="rId28"/>
    <p:sldId id="279" r:id="rId29"/>
    <p:sldId id="298" r:id="rId30"/>
    <p:sldId id="299" r:id="rId31"/>
    <p:sldId id="281" r:id="rId32"/>
    <p:sldId id="326" r:id="rId33"/>
    <p:sldId id="327" r:id="rId34"/>
    <p:sldId id="328" r:id="rId35"/>
    <p:sldId id="329" r:id="rId36"/>
    <p:sldId id="330" r:id="rId37"/>
    <p:sldId id="331" r:id="rId38"/>
    <p:sldId id="332" r:id="rId39"/>
    <p:sldId id="333" r:id="rId40"/>
    <p:sldId id="334" r:id="rId41"/>
    <p:sldId id="335" r:id="rId42"/>
    <p:sldId id="336" r:id="rId43"/>
    <p:sldId id="337" r:id="rId44"/>
    <p:sldId id="338" r:id="rId45"/>
    <p:sldId id="339" r:id="rId46"/>
    <p:sldId id="349" r:id="rId47"/>
    <p:sldId id="350" r:id="rId48"/>
    <p:sldId id="347" r:id="rId49"/>
    <p:sldId id="317" r:id="rId50"/>
    <p:sldId id="318" r:id="rId51"/>
    <p:sldId id="319" r:id="rId52"/>
    <p:sldId id="351" r:id="rId53"/>
    <p:sldId id="352" r:id="rId54"/>
    <p:sldId id="320" r:id="rId55"/>
    <p:sldId id="321" r:id="rId56"/>
    <p:sldId id="324" r:id="rId57"/>
    <p:sldId id="322" r:id="rId58"/>
    <p:sldId id="316" r:id="rId59"/>
    <p:sldId id="323" r:id="rId60"/>
    <p:sldId id="353" r:id="rId6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9" Type="http://schemas.openxmlformats.org/officeDocument/2006/relationships/slide" Target="slides/slide35.xml" /><Relationship Id="rId21" Type="http://schemas.openxmlformats.org/officeDocument/2006/relationships/slide" Target="slides/slide17.xml" /><Relationship Id="rId34" Type="http://schemas.openxmlformats.org/officeDocument/2006/relationships/slide" Target="slides/slide30.xml" /><Relationship Id="rId42" Type="http://schemas.openxmlformats.org/officeDocument/2006/relationships/slide" Target="slides/slide38.xml" /><Relationship Id="rId47" Type="http://schemas.openxmlformats.org/officeDocument/2006/relationships/slide" Target="slides/slide43.xml" /><Relationship Id="rId50" Type="http://schemas.openxmlformats.org/officeDocument/2006/relationships/slide" Target="slides/slide46.xml" /><Relationship Id="rId55" Type="http://schemas.openxmlformats.org/officeDocument/2006/relationships/slide" Target="slides/slide51.xml" /><Relationship Id="rId63" Type="http://schemas.openxmlformats.org/officeDocument/2006/relationships/presProps" Target="presProps.xml" /><Relationship Id="rId7" Type="http://schemas.openxmlformats.org/officeDocument/2006/relationships/slide" Target="slides/slide3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slide" Target="slides/slide25.xml" /><Relationship Id="rId41" Type="http://schemas.openxmlformats.org/officeDocument/2006/relationships/slide" Target="slides/slide37.xml" /><Relationship Id="rId54" Type="http://schemas.openxmlformats.org/officeDocument/2006/relationships/slide" Target="slides/slide50.xml" /><Relationship Id="rId62" Type="http://schemas.openxmlformats.org/officeDocument/2006/relationships/notesMaster" Target="notesMasters/notesMaster1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slide" Target="slides/slide28.xml" /><Relationship Id="rId37" Type="http://schemas.openxmlformats.org/officeDocument/2006/relationships/slide" Target="slides/slide33.xml" /><Relationship Id="rId40" Type="http://schemas.openxmlformats.org/officeDocument/2006/relationships/slide" Target="slides/slide36.xml" /><Relationship Id="rId45" Type="http://schemas.openxmlformats.org/officeDocument/2006/relationships/slide" Target="slides/slide41.xml" /><Relationship Id="rId53" Type="http://schemas.openxmlformats.org/officeDocument/2006/relationships/slide" Target="slides/slide49.xml" /><Relationship Id="rId58" Type="http://schemas.openxmlformats.org/officeDocument/2006/relationships/slide" Target="slides/slide54.xml" /><Relationship Id="rId66" Type="http://schemas.openxmlformats.org/officeDocument/2006/relationships/tableStyles" Target="tableStyles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slide" Target="slides/slide24.xml" /><Relationship Id="rId36" Type="http://schemas.openxmlformats.org/officeDocument/2006/relationships/slide" Target="slides/slide32.xml" /><Relationship Id="rId49" Type="http://schemas.openxmlformats.org/officeDocument/2006/relationships/slide" Target="slides/slide45.xml" /><Relationship Id="rId57" Type="http://schemas.openxmlformats.org/officeDocument/2006/relationships/slide" Target="slides/slide53.xml" /><Relationship Id="rId61" Type="http://schemas.openxmlformats.org/officeDocument/2006/relationships/slide" Target="slides/slide57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slide" Target="slides/slide27.xml" /><Relationship Id="rId44" Type="http://schemas.openxmlformats.org/officeDocument/2006/relationships/slide" Target="slides/slide40.xml" /><Relationship Id="rId52" Type="http://schemas.openxmlformats.org/officeDocument/2006/relationships/slide" Target="slides/slide48.xml" /><Relationship Id="rId60" Type="http://schemas.openxmlformats.org/officeDocument/2006/relationships/slide" Target="slides/slide56.xml" /><Relationship Id="rId65" Type="http://schemas.openxmlformats.org/officeDocument/2006/relationships/theme" Target="theme/theme1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slide" Target="slides/slide26.xml" /><Relationship Id="rId35" Type="http://schemas.openxmlformats.org/officeDocument/2006/relationships/slide" Target="slides/slide31.xml" /><Relationship Id="rId43" Type="http://schemas.openxmlformats.org/officeDocument/2006/relationships/slide" Target="slides/slide39.xml" /><Relationship Id="rId48" Type="http://schemas.openxmlformats.org/officeDocument/2006/relationships/slide" Target="slides/slide44.xml" /><Relationship Id="rId56" Type="http://schemas.openxmlformats.org/officeDocument/2006/relationships/slide" Target="slides/slide52.xml" /><Relationship Id="rId64" Type="http://schemas.openxmlformats.org/officeDocument/2006/relationships/viewProps" Target="viewProps.xml" /><Relationship Id="rId8" Type="http://schemas.openxmlformats.org/officeDocument/2006/relationships/slide" Target="slides/slide4.xml" /><Relationship Id="rId51" Type="http://schemas.openxmlformats.org/officeDocument/2006/relationships/slide" Target="slides/slide47.xml" /><Relationship Id="rId3" Type="http://schemas.openxmlformats.org/officeDocument/2006/relationships/customXml" Target="../customXml/item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slide" Target="slides/slide29.xml" /><Relationship Id="rId38" Type="http://schemas.openxmlformats.org/officeDocument/2006/relationships/slide" Target="slides/slide34.xml" /><Relationship Id="rId46" Type="http://schemas.openxmlformats.org/officeDocument/2006/relationships/slide" Target="slides/slide42.xml" /><Relationship Id="rId59" Type="http://schemas.openxmlformats.org/officeDocument/2006/relationships/slide" Target="slides/slide55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C0130-5F38-44EB-9800-74DD5500D66F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2FA4D-1E3E-49AA-A7DE-5FBF9AAF1BD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580550" y="274633"/>
            <a:ext cx="6014400" cy="1143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580550" y="1803400"/>
            <a:ext cx="2841000" cy="420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3753943" y="1803400"/>
            <a:ext cx="2841000" cy="420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⬡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∙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80584" y="6333135"/>
            <a:ext cx="5487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 /><Relationship Id="rId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5" Type="http://schemas.openxmlformats.org/officeDocument/2006/relationships/slideLayout" Target="../slideLayouts/slideLayout5.xml" /><Relationship Id="rId4" Type="http://schemas.openxmlformats.org/officeDocument/2006/relationships/slideLayout" Target="../slideLayouts/slideLayout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40789" y="547242"/>
            <a:ext cx="5662421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304" y="1072642"/>
            <a:ext cx="8073390" cy="3994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1F5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5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4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5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5.xml" 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5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5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5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5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5.xml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://www.researchgate.net/figure/Central-mechanisms-regulating-cough-Airway-sensory-neurons-project-to-the-brainstem_fig5_265344819&amp;psig=AOvVaw2LtER5k1ZwKq3XM48qotSg&amp;ust=1603615071564000&amp;source=images&amp;cd=vfe&amp;ved=0CA0QjhxqGAoTCNjW-Y_qzOwCFQAAAAAdAAAAABCEAQ" TargetMode="External" /><Relationship Id="rId2" Type="http://schemas.openxmlformats.org/officeDocument/2006/relationships/hyperlink" Target="https://www.researchgate.net/figure/Central-mechanisms-regulating-cough-Airway-sensory-neurons-project-to-the-brainstem_fig5_265344819" TargetMode="External" /><Relationship Id="rId1" Type="http://schemas.openxmlformats.org/officeDocument/2006/relationships/slideLayout" Target="../slideLayouts/slideLayout5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 /><Relationship Id="rId1" Type="http://schemas.openxmlformats.org/officeDocument/2006/relationships/slideLayout" Target="../slideLayouts/slideLayout5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5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5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5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5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5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5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5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5.xml" 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5.xml" 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5.xml" 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5.xml" 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 /><Relationship Id="rId1" Type="http://schemas.openxmlformats.org/officeDocument/2006/relationships/slideLayout" Target="../slideLayouts/slideLayout5.xml" 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5.xml" 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5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5.xml" 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5.xml" 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 /><Relationship Id="rId1" Type="http://schemas.openxmlformats.org/officeDocument/2006/relationships/slideLayout" Target="../slideLayouts/slideLayout5.xml" 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 /><Relationship Id="rId1" Type="http://schemas.openxmlformats.org/officeDocument/2006/relationships/slideLayout" Target="../slideLayouts/slideLayout5.xml" 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 /><Relationship Id="rId2" Type="http://schemas.openxmlformats.org/officeDocument/2006/relationships/image" Target="../media/image34.png" /><Relationship Id="rId1" Type="http://schemas.openxmlformats.org/officeDocument/2006/relationships/slideLayout" Target="../slideLayouts/slideLayout5.xml" 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 /><Relationship Id="rId1" Type="http://schemas.openxmlformats.org/officeDocument/2006/relationships/slideLayout" Target="../slideLayouts/slideLayout5.xml" 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 /><Relationship Id="rId1" Type="http://schemas.openxmlformats.org/officeDocument/2006/relationships/slideLayout" Target="../slideLayouts/slideLayout5.xml" 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 /><Relationship Id="rId1" Type="http://schemas.openxmlformats.org/officeDocument/2006/relationships/slideLayout" Target="../slideLayouts/slideLayout5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5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Regulation of Respiration Regulation of Respiration Regulation of Respiration  Regulation of Respir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2057"/>
            <a:ext cx="4190999" cy="4005943"/>
          </a:xfrm>
          <a:prstGeom prst="rect">
            <a:avLst/>
          </a:prstGeom>
          <a:ln w="38100">
            <a:solidFill>
              <a:srgbClr val="0070C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419600" y="510540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 ESSENCE" pitchFamily="2" charset="0"/>
              </a:rPr>
              <a:t>Associate Professor of Chest Diseases</a:t>
            </a:r>
          </a:p>
          <a:p>
            <a:pPr algn="ctr"/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 ESSENCE" pitchFamily="2" charset="0"/>
              </a:rPr>
              <a:t>Dr.Samah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 ESSENCE" pitchFamily="2" charset="0"/>
              </a:rPr>
              <a:t> Mohamed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 ESSENCE" pitchFamily="2" charset="0"/>
              </a:rPr>
              <a:t>Shehata</a:t>
            </a:r>
            <a:endParaRPr lang="en-US" sz="2400" dirty="0">
              <a:solidFill>
                <a:schemeClr val="tx2">
                  <a:lumMod val="7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AR ESSENCE" pitchFamily="2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343400" y="304800"/>
            <a:ext cx="4800600" cy="31242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48200" y="1066800"/>
            <a:ext cx="4343400" cy="30469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6">
                    <a:lumMod val="50000"/>
                  </a:schemeClr>
                </a:solidFill>
                <a:latin typeface="AR ESSENCE" pitchFamily="2" charset="0"/>
              </a:rPr>
              <a:t>Chemical and Non-Chemical Control of Respiration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2873" y="233883"/>
            <a:ext cx="38614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CO2 -</a:t>
            </a:r>
            <a:r>
              <a:rPr spc="-65" dirty="0"/>
              <a:t> </a:t>
            </a:r>
            <a:r>
              <a:rPr spc="-5" dirty="0"/>
              <a:t>Mechanism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939" y="1060450"/>
            <a:ext cx="8629015" cy="5513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Increase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in the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concentration of hydrogen</a:t>
            </a:r>
            <a:r>
              <a:rPr sz="240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ions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C00000"/>
              </a:buClr>
              <a:buFont typeface="Wingdings"/>
              <a:buChar char=""/>
            </a:pP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Activates chemo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sensitive area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C00000"/>
              </a:buClr>
              <a:buFont typeface="Wingdings"/>
              <a:buChar char=""/>
            </a:pPr>
            <a:endParaRPr sz="2500">
              <a:latin typeface="Times New Roman"/>
              <a:cs typeface="Times New Roman"/>
            </a:endParaRPr>
          </a:p>
          <a:p>
            <a:pPr marL="439420" indent="-426720">
              <a:lnSpc>
                <a:spcPct val="100000"/>
              </a:lnSpc>
              <a:buClr>
                <a:srgbClr val="C00000"/>
              </a:buClr>
              <a:buFont typeface="Wingdings"/>
              <a:buChar char=""/>
              <a:tabLst>
                <a:tab pos="438784" algn="l"/>
                <a:tab pos="439420" algn="l"/>
              </a:tabLst>
            </a:pP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it activates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DRG, 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PC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C00000"/>
              </a:buClr>
              <a:buFont typeface="Wingdings"/>
              <a:buChar char=""/>
            </a:pP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DRG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stimulates 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VRG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C00000"/>
              </a:buClr>
              <a:buFont typeface="Wingdings"/>
              <a:buChar char=""/>
            </a:pP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Both DRG and VRG sends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signals to inspiratory</a:t>
            </a:r>
            <a:r>
              <a:rPr sz="24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muscles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C00000"/>
              </a:buClr>
              <a:buFont typeface="Wingdings"/>
              <a:buChar char=""/>
            </a:pP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Increase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in the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frequency of respiratory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signals</a:t>
            </a:r>
            <a:r>
              <a:rPr sz="2400" b="1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(A.P)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C00000"/>
              </a:buClr>
              <a:buFont typeface="Wingdings"/>
              <a:buChar char=""/>
            </a:pP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C0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More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frequent contractions of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inspiratory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muscles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/>
              <a:buChar char=""/>
            </a:pP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C0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Increase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in the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ventilation (rate and</a:t>
            </a:r>
            <a:r>
              <a:rPr sz="24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depth)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Respiratory Physiology and Lung Capacity. Inhalation Diaphragm contracts  Ribs move up and out, chest cavity enlarges and pressure decreases Air  rushes. - ppt 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2873" y="233883"/>
            <a:ext cx="38614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CO2 -</a:t>
            </a:r>
            <a:r>
              <a:rPr spc="-65" dirty="0"/>
              <a:t> </a:t>
            </a:r>
            <a:r>
              <a:rPr spc="-5" dirty="0"/>
              <a:t>Mechanism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4939" y="1542415"/>
            <a:ext cx="879348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1830" indent="-659765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SzPct val="98484"/>
              <a:buFont typeface="Wingdings"/>
              <a:buChar char=""/>
              <a:tabLst>
                <a:tab pos="672465" algn="l"/>
              </a:tabLst>
            </a:pPr>
            <a:r>
              <a:rPr sz="6600" b="1" dirty="0">
                <a:solidFill>
                  <a:srgbClr val="001F5F"/>
                </a:solidFill>
                <a:latin typeface="Arial"/>
                <a:cs typeface="Arial"/>
              </a:rPr>
              <a:t>Story </a:t>
            </a:r>
            <a:r>
              <a:rPr sz="6600" b="1" spc="-5" dirty="0">
                <a:solidFill>
                  <a:srgbClr val="001F5F"/>
                </a:solidFill>
                <a:latin typeface="Arial"/>
                <a:cs typeface="Arial"/>
              </a:rPr>
              <a:t>not</a:t>
            </a:r>
            <a:r>
              <a:rPr sz="66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6600" b="1" dirty="0">
                <a:solidFill>
                  <a:srgbClr val="001F5F"/>
                </a:solidFill>
                <a:latin typeface="Arial"/>
                <a:cs typeface="Arial"/>
              </a:rPr>
              <a:t>completed</a:t>
            </a:r>
            <a:endParaRPr sz="6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6569" y="20523"/>
            <a:ext cx="745426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45030" marR="5080" indent="-2132965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What happens if CO2 levels</a:t>
            </a:r>
            <a:r>
              <a:rPr sz="3200" spc="-140" dirty="0"/>
              <a:t> </a:t>
            </a:r>
            <a:r>
              <a:rPr sz="3200" dirty="0"/>
              <a:t>decreases  significantly</a:t>
            </a:r>
            <a:r>
              <a:rPr sz="3200" spc="-45" dirty="0"/>
              <a:t> </a:t>
            </a:r>
            <a:r>
              <a:rPr sz="3200" dirty="0"/>
              <a:t>low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54939" y="1087882"/>
            <a:ext cx="8715375" cy="5001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CO2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levels significantly low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(hypo</a:t>
            </a:r>
            <a:r>
              <a:rPr sz="2400" b="1" spc="-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capnia)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C00000"/>
              </a:buClr>
              <a:buFont typeface="Wingdings"/>
              <a:buChar char=""/>
            </a:pPr>
            <a:endParaRPr sz="27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Wingdings"/>
              <a:buChar char=""/>
              <a:tabLst>
                <a:tab pos="355600" algn="l"/>
                <a:tab pos="2080895" algn="l"/>
              </a:tabLst>
            </a:pP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Significant	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decrease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 PCO2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C00000"/>
              </a:buClr>
              <a:buFont typeface="Wingdings"/>
              <a:buChar char=""/>
            </a:pPr>
            <a:endParaRPr sz="27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C0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H+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ion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concentration decreases</a:t>
            </a:r>
            <a:r>
              <a:rPr sz="2400" b="1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significantly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C00000"/>
              </a:buClr>
              <a:buFont typeface="Wingdings"/>
              <a:buChar char=""/>
            </a:pPr>
            <a:endParaRPr sz="2750">
              <a:latin typeface="Times New Roman"/>
              <a:cs typeface="Times New Roman"/>
            </a:endParaRPr>
          </a:p>
          <a:p>
            <a:pPr marL="439420" indent="-426720">
              <a:lnSpc>
                <a:spcPct val="100000"/>
              </a:lnSpc>
              <a:buClr>
                <a:srgbClr val="C00000"/>
              </a:buClr>
              <a:buFont typeface="Wingdings"/>
              <a:buChar char=""/>
              <a:tabLst>
                <a:tab pos="438784" algn="l"/>
                <a:tab pos="439420" algn="l"/>
              </a:tabLst>
            </a:pP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No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stimulation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(inhibition) of chemo sensitive</a:t>
            </a:r>
            <a:r>
              <a:rPr sz="2400" b="1" spc="-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area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C00000"/>
              </a:buClr>
              <a:buFont typeface="Wingdings"/>
              <a:buChar char=""/>
            </a:pPr>
            <a:endParaRPr sz="27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Little signals to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DRG, PC (Inhibition of</a:t>
            </a:r>
            <a:r>
              <a:rPr sz="2400" b="1" spc="-8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VRG)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C00000"/>
              </a:buClr>
              <a:buFont typeface="Wingdings"/>
              <a:buChar char=""/>
            </a:pPr>
            <a:endParaRPr sz="27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Frequency of signals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decreases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C00000"/>
              </a:buClr>
              <a:buFont typeface="Wingdings"/>
              <a:buChar char=""/>
            </a:pPr>
            <a:endParaRPr sz="27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Rate and depth of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respiration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decreases</a:t>
            </a:r>
            <a:r>
              <a:rPr sz="2400" b="1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(hypoventilation)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6569" y="20523"/>
            <a:ext cx="745426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45030" marR="5080" indent="-2132965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What happens if CO2 levels</a:t>
            </a:r>
            <a:r>
              <a:rPr sz="3200" spc="-140" dirty="0"/>
              <a:t> </a:t>
            </a:r>
            <a:r>
              <a:rPr sz="3200" dirty="0"/>
              <a:t>decreases  significantly</a:t>
            </a:r>
            <a:r>
              <a:rPr sz="3200" spc="-45" dirty="0"/>
              <a:t> </a:t>
            </a:r>
            <a:r>
              <a:rPr sz="3200" dirty="0"/>
              <a:t>low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54939" y="1060450"/>
            <a:ext cx="8835390" cy="5440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Rate and depth of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respiration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decreases</a:t>
            </a:r>
            <a:r>
              <a:rPr sz="2400" b="1" spc="4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(hypoventilation)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C00000"/>
              </a:buClr>
              <a:buFont typeface="Wingdings"/>
              <a:buChar char=""/>
            </a:pP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Little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amount of CO2 moves</a:t>
            </a:r>
            <a:r>
              <a:rPr sz="24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out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C00000"/>
              </a:buClr>
              <a:buFont typeface="Wingdings"/>
              <a:buChar char=""/>
            </a:pP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CO2 accumulates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in the blood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(PCO2</a:t>
            </a:r>
            <a:r>
              <a:rPr sz="24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increases)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C00000"/>
              </a:buClr>
              <a:buFont typeface="Wingdings"/>
              <a:buChar char=""/>
            </a:pPr>
            <a:endParaRPr sz="2500">
              <a:latin typeface="Times New Roman"/>
              <a:cs typeface="Times New Roman"/>
            </a:endParaRPr>
          </a:p>
          <a:p>
            <a:pPr marL="439420" indent="-426720">
              <a:lnSpc>
                <a:spcPct val="100000"/>
              </a:lnSpc>
              <a:buClr>
                <a:srgbClr val="C00000"/>
              </a:buClr>
              <a:buFont typeface="Wingdings"/>
              <a:buChar char=""/>
              <a:tabLst>
                <a:tab pos="438784" algn="l"/>
                <a:tab pos="439420" algn="l"/>
              </a:tabLst>
            </a:pP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H+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ion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concentration</a:t>
            </a:r>
            <a:r>
              <a:rPr sz="2400" b="1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decreases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C00000"/>
              </a:buClr>
              <a:buFont typeface="Wingdings"/>
              <a:buChar char=""/>
            </a:pP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more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signals to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DRG, PC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(Inhibition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400" b="1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VRG)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C00000"/>
              </a:buClr>
              <a:buFont typeface="Wingdings"/>
              <a:buChar char=""/>
            </a:pPr>
            <a:endParaRPr sz="2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Frequency of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signals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increases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to inspiratory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 muscles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80000"/>
              </a:lnSpc>
              <a:spcBef>
                <a:spcPts val="580"/>
              </a:spcBef>
              <a:buClr>
                <a:srgbClr val="C00000"/>
              </a:buClr>
              <a:buFont typeface="Wingdings"/>
              <a:buChar char=""/>
              <a:tabLst>
                <a:tab pos="355600" algn="l"/>
                <a:tab pos="1245235" algn="l"/>
                <a:tab pos="2018030" algn="l"/>
                <a:tab pos="3077845" algn="l"/>
                <a:tab pos="3594100" algn="l"/>
                <a:tab pos="5397500" algn="l"/>
                <a:tab pos="7034530" algn="l"/>
                <a:tab pos="7806055" algn="l"/>
              </a:tabLst>
            </a:pP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400" b="1" spc="-1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te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an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d	de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th	</a:t>
            </a:r>
            <a:r>
              <a:rPr sz="2400" b="1" spc="-1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f	respiration	incre</a:t>
            </a:r>
            <a:r>
              <a:rPr sz="2400" b="1" spc="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ses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an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d	normal 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ventilation</a:t>
            </a:r>
            <a:r>
              <a:rPr sz="24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restored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5598" y="233883"/>
            <a:ext cx="63760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Changes </a:t>
            </a:r>
            <a:r>
              <a:rPr dirty="0"/>
              <a:t>in O2</a:t>
            </a:r>
            <a:r>
              <a:rPr spc="-70" dirty="0"/>
              <a:t> </a:t>
            </a:r>
            <a:r>
              <a:rPr dirty="0"/>
              <a:t>concentration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1156461"/>
            <a:ext cx="8246109" cy="13912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C0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800" spc="-10" dirty="0">
                <a:solidFill>
                  <a:srgbClr val="001F5F"/>
                </a:solidFill>
                <a:latin typeface="Arial"/>
                <a:cs typeface="Arial"/>
              </a:rPr>
              <a:t>No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direct </a:t>
            </a:r>
            <a:r>
              <a:rPr sz="2800" spc="-10" dirty="0">
                <a:solidFill>
                  <a:srgbClr val="001F5F"/>
                </a:solidFill>
                <a:latin typeface="Arial"/>
                <a:cs typeface="Arial"/>
              </a:rPr>
              <a:t>effect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on the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respiratory</a:t>
            </a:r>
            <a:r>
              <a:rPr sz="2800" spc="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center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C00000"/>
              </a:buClr>
              <a:buFont typeface="Wingdings"/>
              <a:buChar char=""/>
            </a:pPr>
            <a:endParaRPr sz="3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Indirect </a:t>
            </a:r>
            <a:r>
              <a:rPr sz="2800" spc="-10" dirty="0">
                <a:solidFill>
                  <a:srgbClr val="001F5F"/>
                </a:solidFill>
                <a:latin typeface="Arial"/>
                <a:cs typeface="Arial"/>
              </a:rPr>
              <a:t>effect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through peripheral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chemo</a:t>
            </a:r>
            <a:r>
              <a:rPr sz="2800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receptors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2990" y="547242"/>
            <a:ext cx="74187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Peripheral Chemoreceptors</a:t>
            </a:r>
            <a:r>
              <a:rPr spc="-75" dirty="0"/>
              <a:t> </a:t>
            </a:r>
            <a:r>
              <a:rPr spc="-5" dirty="0"/>
              <a:t>(PCR)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965477"/>
            <a:ext cx="8073390" cy="2671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 algn="just">
              <a:lnSpc>
                <a:spcPct val="150000"/>
              </a:lnSpc>
              <a:spcBef>
                <a:spcPts val="100"/>
              </a:spcBef>
              <a:buClr>
                <a:srgbClr val="C0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Peripheral chemoreceptors are neurovascular  structures situated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in the carotid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body and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aortic  </a:t>
            </a:r>
            <a:r>
              <a:rPr sz="2800" spc="-40" dirty="0">
                <a:solidFill>
                  <a:srgbClr val="001F5F"/>
                </a:solidFill>
                <a:latin typeface="Arial"/>
                <a:cs typeface="Arial"/>
              </a:rPr>
              <a:t>body.</a:t>
            </a:r>
            <a:endParaRPr sz="2800">
              <a:latin typeface="Arial"/>
              <a:cs typeface="Arial"/>
            </a:endParaRPr>
          </a:p>
          <a:p>
            <a:pPr marL="355600" indent="-342900" algn="just">
              <a:lnSpc>
                <a:spcPct val="100000"/>
              </a:lnSpc>
              <a:spcBef>
                <a:spcPts val="2355"/>
              </a:spcBef>
              <a:buClr>
                <a:srgbClr val="C0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Detects changes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in the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oxygen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in the</a:t>
            </a:r>
            <a:r>
              <a:rPr sz="2800" spc="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blood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78935" algn="l"/>
              </a:tabLst>
            </a:pPr>
            <a:r>
              <a:rPr dirty="0"/>
              <a:t>Carotid and aortic	</a:t>
            </a:r>
            <a:r>
              <a:rPr spc="-15" dirty="0"/>
              <a:t>b</a:t>
            </a:r>
            <a:r>
              <a:rPr dirty="0"/>
              <a:t>od</a:t>
            </a:r>
            <a:r>
              <a:rPr spc="-15" dirty="0"/>
              <a:t>i</a:t>
            </a:r>
            <a:r>
              <a:rPr spc="-5" dirty="0"/>
              <a:t>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889277"/>
            <a:ext cx="8072755" cy="41230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100"/>
              </a:spcBef>
              <a:buClr>
                <a:srgbClr val="C00000"/>
              </a:buClr>
              <a:buFont typeface="Wingdings"/>
              <a:buChar char=""/>
              <a:tabLst>
                <a:tab pos="355600" algn="l"/>
                <a:tab pos="1661795" algn="l"/>
                <a:tab pos="2872105" algn="l"/>
                <a:tab pos="3545840" algn="l"/>
                <a:tab pos="4852035" algn="l"/>
                <a:tab pos="5307330" algn="l"/>
                <a:tab pos="5961380" algn="l"/>
                <a:tab pos="7761605" algn="l"/>
              </a:tabLst>
            </a:pP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Ca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id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800" spc="5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d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	ar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ted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	a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bi</a:t>
            </a:r>
            <a:r>
              <a:rPr sz="2800" spc="-20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ti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	of 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common carotid</a:t>
            </a:r>
            <a:r>
              <a:rPr sz="2800" spc="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artery</a:t>
            </a:r>
            <a:endParaRPr sz="2800">
              <a:latin typeface="Arial"/>
              <a:cs typeface="Arial"/>
            </a:endParaRPr>
          </a:p>
          <a:p>
            <a:pPr marL="355600" marR="10160" indent="-342900">
              <a:lnSpc>
                <a:spcPct val="150100"/>
              </a:lnSpc>
              <a:spcBef>
                <a:spcPts val="670"/>
              </a:spcBef>
              <a:buClr>
                <a:srgbClr val="C00000"/>
              </a:buClr>
              <a:buFont typeface="Wingdings"/>
              <a:buChar char=""/>
              <a:tabLst>
                <a:tab pos="355600" algn="l"/>
                <a:tab pos="1669414" algn="l"/>
                <a:tab pos="2888615" algn="l"/>
                <a:tab pos="3947795" algn="l"/>
                <a:tab pos="5263515" algn="l"/>
              </a:tabLst>
            </a:pP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Ca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id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800" spc="5" dirty="0">
                <a:solidFill>
                  <a:srgbClr val="001F5F"/>
                </a:solidFill>
                <a:latin typeface="Arial"/>
                <a:cs typeface="Arial"/>
              </a:rPr>
              <a:t>b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od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es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nerve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u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ppl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-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gl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opha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2800" spc="1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al 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nerve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350"/>
              </a:spcBef>
              <a:buClr>
                <a:srgbClr val="C0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Aortic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bodies are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located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in arch of</a:t>
            </a:r>
            <a:r>
              <a:rPr sz="2800" spc="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aorta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355"/>
              </a:spcBef>
              <a:buClr>
                <a:srgbClr val="C0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Aortic bodies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nerve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supply –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vagus</a:t>
            </a:r>
            <a:r>
              <a:rPr sz="2800" spc="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nerve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2600" y="152400"/>
            <a:ext cx="5662421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78935" algn="l"/>
              </a:tabLst>
            </a:pPr>
            <a:r>
              <a:rPr dirty="0"/>
              <a:t>Carotid and aortic	</a:t>
            </a:r>
            <a:r>
              <a:rPr spc="-15" dirty="0"/>
              <a:t>b</a:t>
            </a:r>
            <a:r>
              <a:rPr dirty="0"/>
              <a:t>od</a:t>
            </a:r>
            <a:r>
              <a:rPr spc="-15" dirty="0"/>
              <a:t>i</a:t>
            </a:r>
            <a:r>
              <a:rPr spc="-5" dirty="0"/>
              <a:t>es</a:t>
            </a:r>
          </a:p>
        </p:txBody>
      </p:sp>
      <p:sp>
        <p:nvSpPr>
          <p:cNvPr id="3" name="object 3"/>
          <p:cNvSpPr/>
          <p:nvPr/>
        </p:nvSpPr>
        <p:spPr>
          <a:xfrm>
            <a:off x="1066800" y="914400"/>
            <a:ext cx="6705600" cy="579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8489" y="264363"/>
            <a:ext cx="40608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Blood supply to</a:t>
            </a:r>
            <a:r>
              <a:rPr sz="3200" spc="-155" dirty="0"/>
              <a:t> </a:t>
            </a:r>
            <a:r>
              <a:rPr sz="3200" dirty="0"/>
              <a:t>PCR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54939" y="1135126"/>
            <a:ext cx="8836025" cy="2959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C0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600" b="1" dirty="0">
                <a:solidFill>
                  <a:srgbClr val="001F5F"/>
                </a:solidFill>
                <a:latin typeface="Arial"/>
                <a:cs typeface="Arial"/>
              </a:rPr>
              <a:t>Receives</a:t>
            </a:r>
            <a:r>
              <a:rPr sz="2600" b="1" spc="1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1F5F"/>
                </a:solidFill>
                <a:latin typeface="Arial"/>
                <a:cs typeface="Arial"/>
              </a:rPr>
              <a:t>blood</a:t>
            </a:r>
            <a:r>
              <a:rPr sz="2600" b="1" spc="1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001F5F"/>
                </a:solidFill>
                <a:latin typeface="Arial"/>
                <a:cs typeface="Arial"/>
              </a:rPr>
              <a:t>through</a:t>
            </a:r>
            <a:r>
              <a:rPr sz="2600" b="1" spc="1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600" b="1" spc="1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001F5F"/>
                </a:solidFill>
                <a:latin typeface="Arial"/>
                <a:cs typeface="Arial"/>
              </a:rPr>
              <a:t>minute</a:t>
            </a:r>
            <a:r>
              <a:rPr sz="2600" b="1" spc="1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1F5F"/>
                </a:solidFill>
                <a:latin typeface="Arial"/>
                <a:cs typeface="Arial"/>
              </a:rPr>
              <a:t>artery</a:t>
            </a:r>
            <a:r>
              <a:rPr sz="2600" b="1" spc="15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1F5F"/>
                </a:solidFill>
                <a:latin typeface="Arial"/>
                <a:cs typeface="Arial"/>
              </a:rPr>
              <a:t>directly</a:t>
            </a:r>
            <a:r>
              <a:rPr sz="2600" b="1" spc="1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001F5F"/>
                </a:solidFill>
                <a:latin typeface="Arial"/>
                <a:cs typeface="Arial"/>
              </a:rPr>
              <a:t>from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C00000"/>
              </a:buClr>
              <a:buFont typeface="Wingdings"/>
              <a:buChar char=""/>
            </a:pPr>
            <a:endParaRPr sz="27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600" b="1" dirty="0">
                <a:solidFill>
                  <a:srgbClr val="001F5F"/>
                </a:solidFill>
                <a:latin typeface="Arial"/>
                <a:cs typeface="Arial"/>
              </a:rPr>
              <a:t>adjacent arterial</a:t>
            </a:r>
            <a:r>
              <a:rPr sz="26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1F5F"/>
                </a:solidFill>
                <a:latin typeface="Arial"/>
                <a:cs typeface="Arial"/>
              </a:rPr>
              <a:t>trunk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2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lr>
                <a:srgbClr val="C0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600" b="1" dirty="0">
                <a:solidFill>
                  <a:srgbClr val="001F5F"/>
                </a:solidFill>
                <a:latin typeface="Arial"/>
                <a:cs typeface="Arial"/>
              </a:rPr>
              <a:t>Blood flow </a:t>
            </a:r>
            <a:r>
              <a:rPr sz="2600" b="1" spc="-5" dirty="0">
                <a:solidFill>
                  <a:srgbClr val="001F5F"/>
                </a:solidFill>
                <a:latin typeface="Arial"/>
                <a:cs typeface="Arial"/>
              </a:rPr>
              <a:t>is </a:t>
            </a:r>
            <a:r>
              <a:rPr sz="2600" b="1" dirty="0">
                <a:solidFill>
                  <a:srgbClr val="001F5F"/>
                </a:solidFill>
                <a:latin typeface="Arial"/>
                <a:cs typeface="Arial"/>
              </a:rPr>
              <a:t>extreme ( 20 times the </a:t>
            </a:r>
            <a:r>
              <a:rPr sz="2600" b="1" spc="5" dirty="0">
                <a:solidFill>
                  <a:srgbClr val="001F5F"/>
                </a:solidFill>
                <a:latin typeface="Arial"/>
                <a:cs typeface="Arial"/>
              </a:rPr>
              <a:t>weight </a:t>
            </a:r>
            <a:r>
              <a:rPr sz="2600" b="1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600" b="1" spc="-7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1F5F"/>
                </a:solidFill>
                <a:latin typeface="Arial"/>
                <a:cs typeface="Arial"/>
              </a:rPr>
              <a:t>bodies)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C00000"/>
              </a:buClr>
              <a:buFont typeface="Wingdings"/>
              <a:buChar char=""/>
            </a:pPr>
            <a:endParaRPr sz="32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600" b="1" dirty="0">
                <a:solidFill>
                  <a:srgbClr val="001F5F"/>
                </a:solidFill>
                <a:latin typeface="Arial"/>
                <a:cs typeface="Arial"/>
              </a:rPr>
              <a:t>%</a:t>
            </a:r>
            <a:r>
              <a:rPr sz="2600" b="1" spc="2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600" b="1" spc="2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1F5F"/>
                </a:solidFill>
                <a:latin typeface="Arial"/>
                <a:cs typeface="Arial"/>
              </a:rPr>
              <a:t>oxygen</a:t>
            </a:r>
            <a:r>
              <a:rPr sz="2600" b="1" spc="2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1F5F"/>
                </a:solidFill>
                <a:latin typeface="Arial"/>
                <a:cs typeface="Arial"/>
              </a:rPr>
              <a:t>removed</a:t>
            </a:r>
            <a:r>
              <a:rPr sz="2600" b="1" spc="2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001F5F"/>
                </a:solidFill>
                <a:latin typeface="Arial"/>
                <a:cs typeface="Arial"/>
              </a:rPr>
              <a:t>from</a:t>
            </a:r>
            <a:r>
              <a:rPr sz="2600" b="1" spc="2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1F5F"/>
                </a:solidFill>
                <a:latin typeface="Arial"/>
                <a:cs typeface="Arial"/>
              </a:rPr>
              <a:t>flowing</a:t>
            </a:r>
            <a:r>
              <a:rPr sz="2600" b="1" spc="2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001F5F"/>
                </a:solidFill>
                <a:latin typeface="Arial"/>
                <a:cs typeface="Arial"/>
              </a:rPr>
              <a:t>blood</a:t>
            </a:r>
            <a:r>
              <a:rPr sz="2600" b="1" spc="2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b="1" spc="-5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2600" b="1" spc="2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1F5F"/>
                </a:solidFill>
                <a:latin typeface="Arial"/>
                <a:cs typeface="Arial"/>
              </a:rPr>
              <a:t>virtually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36975" y="5336235"/>
            <a:ext cx="525462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18615" algn="l"/>
                <a:tab pos="2195195" algn="l"/>
                <a:tab pos="3561079" algn="l"/>
                <a:tab pos="4725035" algn="l"/>
              </a:tabLst>
            </a:pPr>
            <a:r>
              <a:rPr sz="2600" b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600" b="1" spc="5" dirty="0">
                <a:solidFill>
                  <a:srgbClr val="001F5F"/>
                </a:solidFill>
                <a:latin typeface="Arial"/>
                <a:cs typeface="Arial"/>
              </a:rPr>
              <a:t>x</a:t>
            </a:r>
            <a:r>
              <a:rPr sz="2600" b="1" dirty="0">
                <a:solidFill>
                  <a:srgbClr val="001F5F"/>
                </a:solidFill>
                <a:latin typeface="Arial"/>
                <a:cs typeface="Arial"/>
              </a:rPr>
              <a:t>p</a:t>
            </a:r>
            <a:r>
              <a:rPr sz="2600" b="1" spc="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600" b="1" spc="-10" dirty="0">
                <a:solidFill>
                  <a:srgbClr val="001F5F"/>
                </a:solidFill>
                <a:latin typeface="Arial"/>
                <a:cs typeface="Arial"/>
              </a:rPr>
              <a:t>se</a:t>
            </a:r>
            <a:r>
              <a:rPr sz="2600" b="1" dirty="0">
                <a:solidFill>
                  <a:srgbClr val="001F5F"/>
                </a:solidFill>
                <a:latin typeface="Arial"/>
                <a:cs typeface="Arial"/>
              </a:rPr>
              <a:t>d	</a:t>
            </a:r>
            <a:r>
              <a:rPr sz="2600" b="1" spc="-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600" b="1" dirty="0">
                <a:solidFill>
                  <a:srgbClr val="001F5F"/>
                </a:solidFill>
                <a:latin typeface="Arial"/>
                <a:cs typeface="Arial"/>
              </a:rPr>
              <a:t>o	arter</a:t>
            </a:r>
            <a:r>
              <a:rPr sz="2600" b="1" spc="-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600" b="1" dirty="0">
                <a:solidFill>
                  <a:srgbClr val="001F5F"/>
                </a:solidFill>
                <a:latin typeface="Arial"/>
                <a:cs typeface="Arial"/>
              </a:rPr>
              <a:t>al	blo</a:t>
            </a:r>
            <a:r>
              <a:rPr sz="2600" b="1" spc="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600" b="1" dirty="0">
                <a:solidFill>
                  <a:srgbClr val="001F5F"/>
                </a:solidFill>
                <a:latin typeface="Arial"/>
                <a:cs typeface="Arial"/>
              </a:rPr>
              <a:t>d	</a:t>
            </a:r>
            <a:r>
              <a:rPr sz="2600" b="1" spc="5" dirty="0">
                <a:solidFill>
                  <a:srgbClr val="001F5F"/>
                </a:solidFill>
                <a:latin typeface="Arial"/>
                <a:cs typeface="Arial"/>
              </a:rPr>
              <a:t>not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4939" y="4464177"/>
            <a:ext cx="3341370" cy="2087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001F5F"/>
                </a:solidFill>
                <a:latin typeface="Arial"/>
                <a:cs typeface="Arial"/>
              </a:rPr>
              <a:t>zero</a:t>
            </a:r>
            <a:endParaRPr sz="2600">
              <a:latin typeface="Arial"/>
              <a:cs typeface="Arial"/>
            </a:endParaRPr>
          </a:p>
          <a:p>
            <a:pPr marL="355600" marR="5080" indent="-342900">
              <a:lnSpc>
                <a:spcPct val="200000"/>
              </a:lnSpc>
              <a:spcBef>
                <a:spcPts val="630"/>
              </a:spcBef>
              <a:buClr>
                <a:srgbClr val="C00000"/>
              </a:buClr>
              <a:buFont typeface="Wingdings"/>
              <a:buChar char=""/>
              <a:tabLst>
                <a:tab pos="446405" algn="l"/>
                <a:tab pos="447040" algn="l"/>
                <a:tab pos="1481455" algn="l"/>
                <a:tab pos="2243455" algn="l"/>
              </a:tabLst>
            </a:pPr>
            <a:r>
              <a:rPr dirty="0"/>
              <a:t>	</a:t>
            </a:r>
            <a:r>
              <a:rPr sz="2600" b="1" spc="5" dirty="0">
                <a:solidFill>
                  <a:srgbClr val="001F5F"/>
                </a:solidFill>
                <a:latin typeface="Arial"/>
                <a:cs typeface="Arial"/>
              </a:rPr>
              <a:t>They	</a:t>
            </a:r>
            <a:r>
              <a:rPr sz="2600" b="1" dirty="0">
                <a:solidFill>
                  <a:srgbClr val="001F5F"/>
                </a:solidFill>
                <a:latin typeface="Arial"/>
                <a:cs typeface="Arial"/>
              </a:rPr>
              <a:t>are	</a:t>
            </a:r>
            <a:r>
              <a:rPr sz="2600" b="1" spc="-5" dirty="0">
                <a:solidFill>
                  <a:srgbClr val="001F5F"/>
                </a:solidFill>
                <a:latin typeface="Arial"/>
                <a:cs typeface="Arial"/>
              </a:rPr>
              <a:t>always  </a:t>
            </a:r>
            <a:r>
              <a:rPr sz="2600" b="1" dirty="0">
                <a:solidFill>
                  <a:srgbClr val="001F5F"/>
                </a:solidFill>
                <a:latin typeface="Arial"/>
                <a:cs typeface="Arial"/>
              </a:rPr>
              <a:t>venous</a:t>
            </a:r>
            <a:r>
              <a:rPr sz="26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1F5F"/>
                </a:solidFill>
                <a:latin typeface="Arial"/>
                <a:cs typeface="Arial"/>
              </a:rPr>
              <a:t>blood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4336" y="170433"/>
            <a:ext cx="527685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Learning</a:t>
            </a:r>
            <a:r>
              <a:rPr sz="4400" spc="-75" dirty="0"/>
              <a:t> </a:t>
            </a:r>
            <a:r>
              <a:rPr sz="4400" dirty="0"/>
              <a:t>objectives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07340" y="1308861"/>
            <a:ext cx="8451215" cy="2244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Clr>
                <a:srgbClr val="C00000"/>
              </a:buClr>
              <a:buFont typeface="Wingdings"/>
              <a:buChar char=""/>
              <a:tabLst>
                <a:tab pos="355600" algn="l"/>
                <a:tab pos="1227455" algn="l"/>
                <a:tab pos="2001520" algn="l"/>
                <a:tab pos="3070225" algn="l"/>
                <a:tab pos="4240530" algn="l"/>
                <a:tab pos="4817110" algn="l"/>
                <a:tab pos="6202045" algn="l"/>
                <a:tab pos="6915784" algn="l"/>
              </a:tabLst>
            </a:pP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List	the	main	types	of	stimuli	for	chemical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C00000"/>
              </a:buClr>
              <a:buFont typeface="Wingdings"/>
              <a:buChar char=""/>
            </a:pPr>
            <a:endParaRPr sz="29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regulation and their 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relative</a:t>
            </a:r>
            <a:r>
              <a:rPr sz="2800" b="1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importance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5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C00000"/>
              </a:buClr>
              <a:buFont typeface="Wingdings"/>
              <a:buChar char=""/>
              <a:tabLst>
                <a:tab pos="355600" algn="l"/>
                <a:tab pos="2052955" algn="l"/>
                <a:tab pos="2780665" algn="l"/>
                <a:tab pos="4338320" algn="l"/>
                <a:tab pos="5165725" algn="l"/>
                <a:tab pos="6011545" algn="l"/>
                <a:tab pos="6541770" algn="l"/>
                <a:tab pos="7269480" algn="l"/>
              </a:tabLst>
            </a:pP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Des</a:t>
            </a:r>
            <a:r>
              <a:rPr sz="2800" b="1" spc="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ribe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lo</a:t>
            </a:r>
            <a:r>
              <a:rPr sz="2800" b="1" spc="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ion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800" b="1" spc="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nd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role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	o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f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the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800" b="1" spc="1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ntr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73521" y="4893640"/>
            <a:ext cx="26860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33755" algn="l"/>
              </a:tabLst>
            </a:pP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the	re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s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pirat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7340" y="3955160"/>
            <a:ext cx="5786755" cy="22440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and peripheral chemo</a:t>
            </a:r>
            <a:r>
              <a:rPr sz="2800" b="1" spc="6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receptors</a:t>
            </a:r>
            <a:endParaRPr sz="2800">
              <a:latin typeface="Arial"/>
              <a:cs typeface="Arial"/>
            </a:endParaRPr>
          </a:p>
          <a:p>
            <a:pPr marL="355600" marR="285115" indent="-342900">
              <a:lnSpc>
                <a:spcPct val="200100"/>
              </a:lnSpc>
              <a:spcBef>
                <a:spcPts val="670"/>
              </a:spcBef>
              <a:buClr>
                <a:srgbClr val="C00000"/>
              </a:buClr>
              <a:buFont typeface="Wingdings"/>
              <a:buChar char=""/>
              <a:tabLst>
                <a:tab pos="355600" algn="l"/>
                <a:tab pos="2620010" algn="l"/>
                <a:tab pos="3443604" algn="l"/>
                <a:tab pos="5176520" algn="l"/>
              </a:tabLst>
            </a:pP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Unders</a:t>
            </a:r>
            <a:r>
              <a:rPr sz="2800" b="1" spc="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800" b="1" spc="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nd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800" b="1" spc="5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he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ch</a:t>
            </a:r>
            <a:r>
              <a:rPr sz="2800" b="1" spc="5" dirty="0">
                <a:solidFill>
                  <a:srgbClr val="001F5F"/>
                </a:solidFill>
                <a:latin typeface="Arial"/>
                <a:cs typeface="Arial"/>
              </a:rPr>
              <a:t>a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nges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800" b="1" spc="-5" dirty="0">
                <a:solidFill>
                  <a:srgbClr val="001F5F"/>
                </a:solidFill>
                <a:latin typeface="Arial"/>
                <a:cs typeface="Arial"/>
              </a:rPr>
              <a:t>in  during</a:t>
            </a:r>
            <a:r>
              <a:rPr sz="2800" b="1" spc="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b="1" dirty="0">
                <a:solidFill>
                  <a:srgbClr val="001F5F"/>
                </a:solidFill>
                <a:latin typeface="Arial"/>
                <a:cs typeface="Arial"/>
              </a:rPr>
              <a:t>exercise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367995"/>
            <a:ext cx="8529955" cy="5074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spc="-10" dirty="0">
                <a:solidFill>
                  <a:srgbClr val="001F5F"/>
                </a:solidFill>
                <a:latin typeface="Arial"/>
                <a:cs typeface="Arial"/>
              </a:rPr>
              <a:t>PCR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is composed of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two types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of</a:t>
            </a:r>
            <a:r>
              <a:rPr sz="2400" spc="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cells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 marL="527685" marR="5080" indent="-515620" algn="just">
              <a:lnSpc>
                <a:spcPct val="150100"/>
              </a:lnSpc>
              <a:spcBef>
                <a:spcPts val="2365"/>
              </a:spcBef>
              <a:buAutoNum type="arabicPeriod"/>
              <a:tabLst>
                <a:tab pos="528320" algn="l"/>
              </a:tabLst>
            </a:pPr>
            <a:r>
              <a:rPr sz="2400" b="1" i="1" spc="-25" dirty="0">
                <a:solidFill>
                  <a:srgbClr val="C00000"/>
                </a:solidFill>
                <a:latin typeface="Arial"/>
                <a:cs typeface="Arial"/>
              </a:rPr>
              <a:t>Type </a:t>
            </a:r>
            <a:r>
              <a:rPr sz="2400" b="1" i="1" dirty="0">
                <a:solidFill>
                  <a:srgbClr val="C00000"/>
                </a:solidFill>
                <a:latin typeface="Arial"/>
                <a:cs typeface="Arial"/>
              </a:rPr>
              <a:t>I cell </a:t>
            </a:r>
            <a:r>
              <a:rPr sz="2400" b="1" i="1" spc="-5" dirty="0">
                <a:solidFill>
                  <a:srgbClr val="C00000"/>
                </a:solidFill>
                <a:latin typeface="Arial"/>
                <a:cs typeface="Arial"/>
              </a:rPr>
              <a:t>or Glomus cell</a:t>
            </a:r>
            <a:r>
              <a:rPr sz="2400" b="1" i="1" spc="-5" dirty="0">
                <a:solidFill>
                  <a:srgbClr val="001F5F"/>
                </a:solidFill>
                <a:latin typeface="Arial"/>
                <a:cs typeface="Arial"/>
              </a:rPr>
              <a:t>: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They are in close 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approximation to cuplike endings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2400" spc="-10" dirty="0">
                <a:solidFill>
                  <a:srgbClr val="001F5F"/>
                </a:solidFill>
                <a:latin typeface="Arial"/>
                <a:cs typeface="Arial"/>
              </a:rPr>
              <a:t>afferent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nerve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fibers </a:t>
            </a:r>
            <a:r>
              <a:rPr sz="2400" spc="-15" dirty="0">
                <a:solidFill>
                  <a:srgbClr val="001F5F"/>
                </a:solidFill>
                <a:latin typeface="Arial"/>
                <a:cs typeface="Arial"/>
              </a:rPr>
              <a:t>of 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IX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cranial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nerve.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C00000"/>
              </a:buClr>
              <a:buFont typeface="Arial"/>
              <a:buAutoNum type="arabicPeriod"/>
            </a:pPr>
            <a:endParaRPr sz="2700">
              <a:latin typeface="Times New Roman"/>
              <a:cs typeface="Times New Roman"/>
            </a:endParaRPr>
          </a:p>
          <a:p>
            <a:pPr marL="527685" marR="5080" indent="-515620" algn="just">
              <a:lnSpc>
                <a:spcPct val="150000"/>
              </a:lnSpc>
              <a:spcBef>
                <a:spcPts val="2370"/>
              </a:spcBef>
              <a:buAutoNum type="arabicPeriod"/>
              <a:tabLst>
                <a:tab pos="528320" algn="l"/>
              </a:tabLst>
            </a:pPr>
            <a:r>
              <a:rPr sz="2400" b="1" i="1" spc="-25" dirty="0">
                <a:solidFill>
                  <a:srgbClr val="C00000"/>
                </a:solidFill>
                <a:latin typeface="Arial"/>
                <a:cs typeface="Arial"/>
              </a:rPr>
              <a:t>Type </a:t>
            </a:r>
            <a:r>
              <a:rPr sz="2400" b="1" i="1" spc="-5" dirty="0">
                <a:solidFill>
                  <a:srgbClr val="C00000"/>
                </a:solidFill>
                <a:latin typeface="Arial"/>
                <a:cs typeface="Arial"/>
              </a:rPr>
              <a:t>II cells </a:t>
            </a:r>
            <a:r>
              <a:rPr sz="2400" b="1" i="1" dirty="0">
                <a:solidFill>
                  <a:srgbClr val="C00000"/>
                </a:solidFill>
                <a:latin typeface="Arial"/>
                <a:cs typeface="Arial"/>
              </a:rPr>
              <a:t>or </a:t>
            </a:r>
            <a:r>
              <a:rPr sz="2400" b="1" i="1" spc="-5" dirty="0">
                <a:solidFill>
                  <a:srgbClr val="C00000"/>
                </a:solidFill>
                <a:latin typeface="Arial"/>
                <a:cs typeface="Arial"/>
              </a:rPr>
              <a:t>Glial or Supporting cells: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These cells 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surround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4-6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glomus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cells. Function is protection </a:t>
            </a:r>
            <a:r>
              <a:rPr sz="2400" spc="-10" dirty="0">
                <a:solidFill>
                  <a:srgbClr val="001F5F"/>
                </a:solidFill>
                <a:latin typeface="Arial"/>
                <a:cs typeface="Arial"/>
              </a:rPr>
              <a:t>and 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support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of glomus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cells.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2564" y="287528"/>
            <a:ext cx="61982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Mechanism </a:t>
            </a:r>
            <a:r>
              <a:rPr dirty="0"/>
              <a:t>of </a:t>
            </a:r>
            <a:r>
              <a:rPr spc="-5" dirty="0"/>
              <a:t>action </a:t>
            </a:r>
            <a:r>
              <a:rPr dirty="0"/>
              <a:t>of</a:t>
            </a:r>
            <a:r>
              <a:rPr spc="-25" dirty="0"/>
              <a:t> </a:t>
            </a:r>
            <a:r>
              <a:rPr dirty="0"/>
              <a:t>PCR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5740" y="869791"/>
            <a:ext cx="8654415" cy="5829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0" marR="30480" indent="-342900" algn="just">
              <a:lnSpc>
                <a:spcPct val="140000"/>
              </a:lnSpc>
              <a:spcBef>
                <a:spcPts val="95"/>
              </a:spcBef>
              <a:buClr>
                <a:srgbClr val="C00000"/>
              </a:buClr>
              <a:buFont typeface="Wingdings"/>
              <a:buChar char=""/>
              <a:tabLst>
                <a:tab pos="381000" algn="l"/>
              </a:tabLst>
            </a:pP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Reduction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in the partial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pressure of O</a:t>
            </a:r>
            <a:r>
              <a:rPr sz="2775" baseline="-21021" dirty="0">
                <a:solidFill>
                  <a:srgbClr val="001F5F"/>
                </a:solidFill>
                <a:latin typeface="Arial"/>
                <a:cs typeface="Arial"/>
              </a:rPr>
              <a:t>2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is the most 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potent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stimulus for</a:t>
            </a:r>
            <a:r>
              <a:rPr sz="2800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001F5F"/>
                </a:solidFill>
                <a:latin typeface="Arial"/>
                <a:cs typeface="Arial"/>
              </a:rPr>
              <a:t>PCR</a:t>
            </a:r>
            <a:endParaRPr sz="2800">
              <a:latin typeface="Arial"/>
              <a:cs typeface="Arial"/>
            </a:endParaRPr>
          </a:p>
          <a:p>
            <a:pPr marL="381000" marR="30480" indent="-342900" algn="just">
              <a:lnSpc>
                <a:spcPct val="140000"/>
              </a:lnSpc>
              <a:spcBef>
                <a:spcPts val="675"/>
              </a:spcBef>
              <a:buClr>
                <a:srgbClr val="C00000"/>
              </a:buClr>
              <a:buFont typeface="Wingdings"/>
              <a:buChar char=""/>
              <a:tabLst>
                <a:tab pos="381000" algn="l"/>
              </a:tabLst>
            </a:pP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Decrease in the oxygen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concentration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below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normal  (increased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PCO2, </a:t>
            </a:r>
            <a:r>
              <a:rPr sz="2800" spc="-10" dirty="0">
                <a:solidFill>
                  <a:srgbClr val="001F5F"/>
                </a:solidFill>
                <a:latin typeface="Arial"/>
                <a:cs typeface="Arial"/>
              </a:rPr>
              <a:t>H+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concentration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to lesser 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extent)</a:t>
            </a:r>
            <a:endParaRPr sz="2800">
              <a:latin typeface="Arial"/>
              <a:cs typeface="Arial"/>
            </a:endParaRPr>
          </a:p>
          <a:p>
            <a:pPr marL="381000" indent="-342900" algn="just">
              <a:lnSpc>
                <a:spcPct val="100000"/>
              </a:lnSpc>
              <a:spcBef>
                <a:spcPts val="2014"/>
              </a:spcBef>
              <a:buClr>
                <a:srgbClr val="C00000"/>
              </a:buClr>
              <a:buFont typeface="Wingdings"/>
              <a:buChar char=""/>
              <a:tabLst>
                <a:tab pos="381000" algn="l"/>
              </a:tabLst>
            </a:pP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Increase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in the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firing of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aortic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and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carotid</a:t>
            </a:r>
            <a:r>
              <a:rPr sz="2800" spc="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bodies</a:t>
            </a:r>
            <a:endParaRPr sz="2800">
              <a:latin typeface="Arial"/>
              <a:cs typeface="Arial"/>
            </a:endParaRPr>
          </a:p>
          <a:p>
            <a:pPr marL="381000" indent="-342900" algn="just">
              <a:lnSpc>
                <a:spcPct val="100000"/>
              </a:lnSpc>
              <a:spcBef>
                <a:spcPts val="2020"/>
              </a:spcBef>
              <a:buClr>
                <a:srgbClr val="C00000"/>
              </a:buClr>
              <a:buFont typeface="Wingdings"/>
              <a:buChar char=""/>
              <a:tabLst>
                <a:tab pos="381000" algn="l"/>
              </a:tabLst>
            </a:pP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Increase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in the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firing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Inspiratory</a:t>
            </a:r>
            <a:r>
              <a:rPr sz="2800" spc="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centers</a:t>
            </a:r>
            <a:endParaRPr sz="28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2014"/>
              </a:spcBef>
              <a:buClr>
                <a:srgbClr val="C00000"/>
              </a:buClr>
              <a:buFont typeface="Wingdings"/>
              <a:buChar char=""/>
              <a:tabLst>
                <a:tab pos="381000" algn="l"/>
              </a:tabLst>
            </a:pP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Increase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in the motor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signals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respiratory</a:t>
            </a:r>
            <a:r>
              <a:rPr sz="2800" spc="6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muscles</a:t>
            </a:r>
            <a:endParaRPr sz="2800">
              <a:latin typeface="Arial"/>
              <a:cs typeface="Arial"/>
            </a:endParaRPr>
          </a:p>
          <a:p>
            <a:pPr marL="381000" indent="-342900">
              <a:lnSpc>
                <a:spcPct val="100000"/>
              </a:lnSpc>
              <a:spcBef>
                <a:spcPts val="2014"/>
              </a:spcBef>
              <a:buClr>
                <a:srgbClr val="C00000"/>
              </a:buClr>
              <a:buFont typeface="Wingdings"/>
              <a:buChar char=""/>
              <a:tabLst>
                <a:tab pos="381000" algn="l"/>
              </a:tabLst>
            </a:pP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Increase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in the</a:t>
            </a:r>
            <a:r>
              <a:rPr sz="2800" spc="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ventilation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hemoreceptor - an overview | ScienceDirect Topic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0"/>
            <a:ext cx="7429497" cy="68580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6705600" y="1752600"/>
            <a:ext cx="1905000" cy="8382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2564" y="287528"/>
            <a:ext cx="61982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Mechanism </a:t>
            </a:r>
            <a:r>
              <a:rPr dirty="0"/>
              <a:t>of </a:t>
            </a:r>
            <a:r>
              <a:rPr spc="-5" dirty="0"/>
              <a:t>action </a:t>
            </a:r>
            <a:r>
              <a:rPr dirty="0"/>
              <a:t>of</a:t>
            </a:r>
            <a:r>
              <a:rPr spc="-25" dirty="0"/>
              <a:t> </a:t>
            </a:r>
            <a:r>
              <a:rPr dirty="0"/>
              <a:t>PCR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033018"/>
            <a:ext cx="8607425" cy="54159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C0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Glomus cells has oxygen sensitive K+</a:t>
            </a:r>
            <a:r>
              <a:rPr sz="2600" spc="-7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channels</a:t>
            </a:r>
            <a:endParaRPr sz="2600">
              <a:latin typeface="Arial"/>
              <a:cs typeface="Arial"/>
            </a:endParaRPr>
          </a:p>
          <a:p>
            <a:pPr marL="355600" marR="5080" indent="-342900">
              <a:lnSpc>
                <a:spcPct val="140100"/>
              </a:lnSpc>
              <a:spcBef>
                <a:spcPts val="620"/>
              </a:spcBef>
              <a:buClr>
                <a:srgbClr val="C00000"/>
              </a:buClr>
              <a:buFont typeface="Wingdings"/>
              <a:buChar char=""/>
              <a:tabLst>
                <a:tab pos="355600" algn="l"/>
                <a:tab pos="1372235" algn="l"/>
                <a:tab pos="2661285" algn="l"/>
                <a:tab pos="4798060" algn="l"/>
                <a:tab pos="6476365" algn="l"/>
                <a:tab pos="7491730" algn="l"/>
              </a:tabLst>
            </a:pP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When	</a:t>
            </a:r>
            <a:r>
              <a:rPr sz="2600" spc="-1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xygen	c</a:t>
            </a:r>
            <a:r>
              <a:rPr sz="2600" spc="1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nce</a:t>
            </a:r>
            <a:r>
              <a:rPr sz="2600" spc="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600" spc="-10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ation	d</a:t>
            </a:r>
            <a:r>
              <a:rPr sz="2600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cr</a:t>
            </a:r>
            <a:r>
              <a:rPr sz="2600" spc="5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ases	below	</a:t>
            </a:r>
            <a:r>
              <a:rPr sz="2600" spc="-15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ormal,  K+ channels becomes</a:t>
            </a:r>
            <a:r>
              <a:rPr sz="26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inactive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870"/>
              </a:spcBef>
              <a:buClr>
                <a:srgbClr val="C0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Depolarization of</a:t>
            </a:r>
            <a:r>
              <a:rPr sz="26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cell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870"/>
              </a:spcBef>
              <a:buClr>
                <a:srgbClr val="C0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Opening of calcium channels and Influx of</a:t>
            </a:r>
            <a:r>
              <a:rPr sz="2600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calcium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875"/>
              </a:spcBef>
              <a:buClr>
                <a:srgbClr val="C0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Release of</a:t>
            </a:r>
            <a:r>
              <a:rPr sz="26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neurotransmitters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875"/>
              </a:spcBef>
              <a:buClr>
                <a:srgbClr val="C0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Stimulation of nerve</a:t>
            </a:r>
            <a:r>
              <a:rPr sz="2600" spc="-1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ending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875"/>
              </a:spcBef>
              <a:buClr>
                <a:srgbClr val="C0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Signals </a:t>
            </a:r>
            <a:r>
              <a:rPr sz="2600" spc="-5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respiratory</a:t>
            </a:r>
            <a:r>
              <a:rPr sz="2600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centers</a:t>
            </a:r>
            <a:endParaRPr sz="2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870"/>
              </a:spcBef>
              <a:buClr>
                <a:srgbClr val="C0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Increase </a:t>
            </a:r>
            <a:r>
              <a:rPr sz="2600" spc="-5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the ventilation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124200" y="914400"/>
            <a:ext cx="4800600" cy="609600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2740" y="249072"/>
            <a:ext cx="8403590" cy="5318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6400" marR="55880" indent="-342900" algn="just">
              <a:lnSpc>
                <a:spcPct val="150000"/>
              </a:lnSpc>
              <a:spcBef>
                <a:spcPts val="100"/>
              </a:spcBef>
              <a:buClr>
                <a:srgbClr val="C00000"/>
              </a:buClr>
              <a:buFont typeface="Wingdings"/>
              <a:buChar char=""/>
              <a:tabLst>
                <a:tab pos="406400" algn="l"/>
              </a:tabLst>
            </a:pP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inspiratory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center is stimulated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and there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is  increase in the rate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and depth of respiration. This 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brings the blood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Po</a:t>
            </a:r>
            <a:r>
              <a:rPr sz="2775" baseline="-21021" dirty="0">
                <a:solidFill>
                  <a:srgbClr val="001F5F"/>
                </a:solidFill>
                <a:latin typeface="Arial"/>
                <a:cs typeface="Arial"/>
              </a:rPr>
              <a:t>2</a:t>
            </a:r>
            <a:r>
              <a:rPr sz="2775" spc="472" baseline="-21021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normal.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C00000"/>
              </a:buClr>
              <a:buFont typeface="Wingdings"/>
              <a:buChar char=""/>
            </a:pPr>
            <a:endParaRPr sz="3600">
              <a:latin typeface="Times New Roman"/>
              <a:cs typeface="Times New Roman"/>
            </a:endParaRPr>
          </a:p>
          <a:p>
            <a:pPr marL="406400" marR="54610" indent="-342900" algn="just">
              <a:lnSpc>
                <a:spcPct val="150000"/>
              </a:lnSpc>
              <a:spcBef>
                <a:spcPts val="2245"/>
              </a:spcBef>
              <a:buClr>
                <a:srgbClr val="C00000"/>
              </a:buClr>
              <a:buFont typeface="Wingdings"/>
              <a:buChar char=""/>
              <a:tabLst>
                <a:tab pos="406400" algn="l"/>
              </a:tabLst>
            </a:pP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In the absence of PCR, severe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hypoxia depresses  respiration by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a direct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inhibitory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action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on  respiratory center (the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direct </a:t>
            </a:r>
            <a:r>
              <a:rPr sz="2800" spc="-15" dirty="0">
                <a:solidFill>
                  <a:srgbClr val="001F5F"/>
                </a:solidFill>
                <a:latin typeface="Arial"/>
                <a:cs typeface="Arial"/>
              </a:rPr>
              <a:t>effect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of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hypoxia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on  respiratory center </a:t>
            </a:r>
            <a:r>
              <a:rPr sz="2800" spc="-5" dirty="0">
                <a:solidFill>
                  <a:srgbClr val="001F5F"/>
                </a:solidFill>
                <a:latin typeface="Arial"/>
                <a:cs typeface="Arial"/>
              </a:rPr>
              <a:t>is</a:t>
            </a:r>
            <a:r>
              <a:rPr sz="2800" spc="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001F5F"/>
                </a:solidFill>
                <a:latin typeface="Arial"/>
                <a:cs typeface="Arial"/>
              </a:rPr>
              <a:t>depression).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 l="4057" t="3333" r="3059" b="6000"/>
          <a:stretch>
            <a:fillRect/>
          </a:stretch>
        </p:blipFill>
        <p:spPr bwMode="auto">
          <a:xfrm>
            <a:off x="24652" y="0"/>
            <a:ext cx="9170893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591" y="0"/>
            <a:ext cx="9220591" cy="680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504190"/>
            <a:ext cx="38328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C00000"/>
                </a:solidFill>
                <a:latin typeface="Arial Black"/>
                <a:cs typeface="Arial Black"/>
              </a:rPr>
              <a:t>Central </a:t>
            </a:r>
            <a:r>
              <a:rPr sz="2200" spc="-15" dirty="0">
                <a:solidFill>
                  <a:srgbClr val="C00000"/>
                </a:solidFill>
                <a:latin typeface="Arial Black"/>
                <a:cs typeface="Arial Black"/>
              </a:rPr>
              <a:t>chemo</a:t>
            </a:r>
            <a:r>
              <a:rPr sz="2200" spc="-6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2200" spc="5" dirty="0">
                <a:solidFill>
                  <a:srgbClr val="C00000"/>
                </a:solidFill>
                <a:latin typeface="Arial Black"/>
                <a:cs typeface="Arial Black"/>
              </a:rPr>
              <a:t>receptors</a:t>
            </a:r>
            <a:endParaRPr sz="22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40" y="1024360"/>
            <a:ext cx="4044315" cy="4561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50000"/>
              </a:lnSpc>
              <a:spcBef>
                <a:spcPts val="95"/>
              </a:spcBef>
              <a:buClr>
                <a:srgbClr val="C0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Located in chemo sensitive 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area of</a:t>
            </a:r>
            <a:r>
              <a:rPr sz="2400" spc="-2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medulla</a:t>
            </a:r>
            <a:endParaRPr sz="2400">
              <a:latin typeface="Arial"/>
              <a:cs typeface="Arial"/>
            </a:endParaRPr>
          </a:p>
          <a:p>
            <a:pPr marL="355600" marR="273685" indent="-342900">
              <a:lnSpc>
                <a:spcPct val="150000"/>
              </a:lnSpc>
              <a:spcBef>
                <a:spcPts val="580"/>
              </a:spcBef>
              <a:buClr>
                <a:srgbClr val="C0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Stimulated by increase in  the </a:t>
            </a:r>
            <a:r>
              <a:rPr sz="2400" spc="-10" dirty="0">
                <a:solidFill>
                  <a:srgbClr val="001F5F"/>
                </a:solidFill>
                <a:latin typeface="Arial"/>
                <a:cs typeface="Arial"/>
              </a:rPr>
              <a:t>CO2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blood  (which increases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H+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ion  concentration)</a:t>
            </a:r>
            <a:endParaRPr sz="2400">
              <a:latin typeface="Arial"/>
              <a:cs typeface="Arial"/>
            </a:endParaRPr>
          </a:p>
          <a:p>
            <a:pPr marL="355600" marR="595630" indent="-342900">
              <a:lnSpc>
                <a:spcPct val="150100"/>
              </a:lnSpc>
              <a:spcBef>
                <a:spcPts val="570"/>
              </a:spcBef>
              <a:buClr>
                <a:srgbClr val="C0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Slower response when  compared </a:t>
            </a:r>
            <a:r>
              <a:rPr sz="2400" dirty="0">
                <a:solidFill>
                  <a:srgbClr val="001F5F"/>
                </a:solidFill>
                <a:latin typeface="Arial"/>
                <a:cs typeface="Arial"/>
              </a:rPr>
              <a:t>to </a:t>
            </a:r>
            <a:r>
              <a:rPr sz="2400" spc="-5" dirty="0">
                <a:solidFill>
                  <a:srgbClr val="001F5F"/>
                </a:solidFill>
                <a:latin typeface="Arial"/>
                <a:cs typeface="Arial"/>
              </a:rPr>
              <a:t>PCR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7575" y="534670"/>
            <a:ext cx="39808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05280" algn="l"/>
              </a:tabLst>
            </a:pPr>
            <a:r>
              <a:rPr sz="2000" spc="-5" dirty="0">
                <a:solidFill>
                  <a:srgbClr val="C00000"/>
                </a:solidFill>
                <a:latin typeface="Arial Black"/>
                <a:cs typeface="Arial Black"/>
              </a:rPr>
              <a:t>Peripheral	</a:t>
            </a:r>
            <a:r>
              <a:rPr sz="2000" spc="-10" dirty="0">
                <a:solidFill>
                  <a:srgbClr val="C00000"/>
                </a:solidFill>
                <a:latin typeface="Arial Black"/>
                <a:cs typeface="Arial Black"/>
              </a:rPr>
              <a:t>chemo</a:t>
            </a:r>
            <a:r>
              <a:rPr sz="2000" spc="-6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2000" spc="5" dirty="0">
                <a:solidFill>
                  <a:srgbClr val="C00000"/>
                </a:solidFill>
                <a:latin typeface="Arial Black"/>
                <a:cs typeface="Arial Black"/>
              </a:rPr>
              <a:t>receptors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24527" y="1030884"/>
            <a:ext cx="4033520" cy="4686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58750" indent="-342900">
              <a:lnSpc>
                <a:spcPct val="150000"/>
              </a:lnSpc>
              <a:spcBef>
                <a:spcPts val="100"/>
              </a:spcBef>
              <a:buClr>
                <a:srgbClr val="C0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Located </a:t>
            </a:r>
            <a:r>
              <a:rPr sz="2200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carotid and aortic  bodies</a:t>
            </a:r>
            <a:endParaRPr sz="2200">
              <a:latin typeface="Arial"/>
              <a:cs typeface="Arial"/>
            </a:endParaRPr>
          </a:p>
          <a:p>
            <a:pPr marL="355600" marR="229235" indent="-342900">
              <a:lnSpc>
                <a:spcPct val="150000"/>
              </a:lnSpc>
              <a:spcBef>
                <a:spcPts val="530"/>
              </a:spcBef>
              <a:buClr>
                <a:srgbClr val="C0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Decrease in the arterial  oxygen concentration is  primary stimulus and  increased CO2 and H+ also  stimulates but lesser extent</a:t>
            </a:r>
            <a:endParaRPr sz="2200">
              <a:latin typeface="Arial"/>
              <a:cs typeface="Arial"/>
            </a:endParaRPr>
          </a:p>
          <a:p>
            <a:pPr marL="355600" marR="5080" indent="-342900">
              <a:lnSpc>
                <a:spcPct val="150100"/>
              </a:lnSpc>
              <a:spcBef>
                <a:spcPts val="525"/>
              </a:spcBef>
              <a:buClr>
                <a:srgbClr val="C0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200" spc="-5" dirty="0">
                <a:solidFill>
                  <a:srgbClr val="001F5F"/>
                </a:solidFill>
                <a:latin typeface="Arial"/>
                <a:cs typeface="Arial"/>
              </a:rPr>
              <a:t>Response is 5 times fast than  </a:t>
            </a:r>
            <a:r>
              <a:rPr sz="2200" spc="-10" dirty="0">
                <a:solidFill>
                  <a:srgbClr val="001F5F"/>
                </a:solidFill>
                <a:latin typeface="Arial"/>
                <a:cs typeface="Arial"/>
              </a:rPr>
              <a:t>CCR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47800" y="1828800"/>
            <a:ext cx="6629400" cy="2438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33600" y="2286000"/>
            <a:ext cx="533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Non- Chemical Control of Respiration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9889" y="170433"/>
            <a:ext cx="328676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/>
              <a:t>Introduc</a:t>
            </a:r>
            <a:r>
              <a:rPr sz="4400" spc="-15" dirty="0"/>
              <a:t>t</a:t>
            </a:r>
            <a:r>
              <a:rPr sz="4400" dirty="0"/>
              <a:t>ion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07340" y="1212850"/>
            <a:ext cx="8453755" cy="5147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rgbClr val="C00000"/>
              </a:buClr>
              <a:buFont typeface="Wingdings"/>
              <a:buChar char=""/>
              <a:tabLst>
                <a:tab pos="355600" algn="l"/>
                <a:tab pos="1038225" algn="l"/>
                <a:tab pos="2347595" algn="l"/>
                <a:tab pos="3115945" algn="l"/>
                <a:tab pos="3543935" algn="l"/>
                <a:tab pos="5259070" algn="l"/>
                <a:tab pos="5655310" algn="l"/>
                <a:tab pos="6082030" algn="l"/>
                <a:tab pos="7475220" algn="l"/>
              </a:tabLst>
            </a:pP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Th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e	u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l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400" b="1" spc="5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400" b="1" spc="-15" dirty="0">
                <a:solidFill>
                  <a:srgbClr val="001F5F"/>
                </a:solidFill>
                <a:latin typeface="Arial"/>
                <a:cs typeface="Arial"/>
              </a:rPr>
              <a:t>m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ate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	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goa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l	</a:t>
            </a:r>
            <a:r>
              <a:rPr sz="2400" b="1" spc="-1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f	respiration	is	to	maintain	prop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r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2300"/>
              </a:spcBef>
              <a:tabLst>
                <a:tab pos="2693035" algn="l"/>
                <a:tab pos="3131185" algn="l"/>
                <a:tab pos="3774440" algn="l"/>
                <a:tab pos="4552950" algn="l"/>
                <a:tab pos="5245100" algn="l"/>
                <a:tab pos="6784340" algn="l"/>
                <a:tab pos="7560309" algn="l"/>
                <a:tab pos="7982584" algn="l"/>
              </a:tabLst>
            </a:pP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e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tra</a:t>
            </a:r>
            <a:r>
              <a:rPr sz="2400" b="1" spc="10" dirty="0">
                <a:solidFill>
                  <a:srgbClr val="001F5F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ions	</a:t>
            </a:r>
            <a:r>
              <a:rPr sz="2400" b="1" spc="-15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f	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O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2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,	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C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O2	a</a:t>
            </a:r>
            <a:r>
              <a:rPr sz="2400" b="1" spc="-20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d	h</a:t>
            </a:r>
            <a:r>
              <a:rPr sz="2400" b="1" spc="-30" dirty="0">
                <a:solidFill>
                  <a:srgbClr val="001F5F"/>
                </a:solidFill>
                <a:latin typeface="Arial"/>
                <a:cs typeface="Arial"/>
              </a:rPr>
              <a:t>y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dro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g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en	</a:t>
            </a:r>
            <a:r>
              <a:rPr sz="2400" b="1" spc="-10" dirty="0">
                <a:solidFill>
                  <a:srgbClr val="001F5F"/>
                </a:solidFill>
                <a:latin typeface="Arial"/>
                <a:cs typeface="Arial"/>
              </a:rPr>
              <a:t>i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ons	in	the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2310"/>
              </a:spcBef>
            </a:pP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tissues</a:t>
            </a:r>
            <a:endParaRPr sz="2400">
              <a:latin typeface="Arial"/>
              <a:cs typeface="Arial"/>
            </a:endParaRPr>
          </a:p>
          <a:p>
            <a:pPr marL="355600" marR="5080" indent="-342900" algn="just">
              <a:lnSpc>
                <a:spcPct val="180000"/>
              </a:lnSpc>
              <a:spcBef>
                <a:spcPts val="575"/>
              </a:spcBef>
              <a:buClr>
                <a:srgbClr val="C0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b="1" spc="-5" dirty="0">
                <a:solidFill>
                  <a:srgbClr val="7030A0"/>
                </a:solidFill>
                <a:latin typeface="Arial"/>
                <a:cs typeface="Arial"/>
              </a:rPr>
              <a:t>Excess </a:t>
            </a:r>
            <a:r>
              <a:rPr sz="2400" b="1" dirty="0">
                <a:solidFill>
                  <a:srgbClr val="7030A0"/>
                </a:solidFill>
                <a:latin typeface="Arial"/>
                <a:cs typeface="Arial"/>
              </a:rPr>
              <a:t>CO2 </a:t>
            </a:r>
            <a:r>
              <a:rPr sz="2400" b="1" spc="-5" dirty="0">
                <a:solidFill>
                  <a:srgbClr val="7030A0"/>
                </a:solidFill>
                <a:latin typeface="Arial"/>
                <a:cs typeface="Arial"/>
              </a:rPr>
              <a:t>and excess hydrogen </a:t>
            </a:r>
            <a:r>
              <a:rPr sz="2400" b="1" dirty="0">
                <a:solidFill>
                  <a:srgbClr val="7030A0"/>
                </a:solidFill>
                <a:latin typeface="Arial"/>
                <a:cs typeface="Arial"/>
              </a:rPr>
              <a:t>ions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acts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directly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on  respiratory center and increases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the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inspiratory and  expiratory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motor signals to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respiratory</a:t>
            </a:r>
            <a:r>
              <a:rPr sz="2400" b="1" spc="-1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muscles</a:t>
            </a:r>
            <a:endParaRPr sz="2400">
              <a:latin typeface="Arial"/>
              <a:cs typeface="Arial"/>
            </a:endParaRPr>
          </a:p>
          <a:p>
            <a:pPr marL="355600" marR="6350" indent="-342900" algn="just">
              <a:lnSpc>
                <a:spcPct val="180000"/>
              </a:lnSpc>
              <a:spcBef>
                <a:spcPts val="580"/>
              </a:spcBef>
              <a:buClr>
                <a:srgbClr val="C0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400" b="1" spc="-5" dirty="0">
                <a:solidFill>
                  <a:srgbClr val="7030A0"/>
                </a:solidFill>
                <a:latin typeface="Arial"/>
                <a:cs typeface="Arial"/>
              </a:rPr>
              <a:t>Oxygen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 does not have significant direct effect. It acts  </a:t>
            </a:r>
            <a:r>
              <a:rPr sz="2400" b="1" dirty="0">
                <a:solidFill>
                  <a:srgbClr val="001F5F"/>
                </a:solidFill>
                <a:latin typeface="Arial"/>
                <a:cs typeface="Arial"/>
              </a:rPr>
              <a:t>through peripheral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chemo</a:t>
            </a:r>
            <a:r>
              <a:rPr sz="2400" b="1" spc="-3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receptors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Regulation of respir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763" y="98921"/>
            <a:ext cx="9054237" cy="6797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r Archna Ghildiyal Associate Professor Department of Physiology KGMU  Respiratory System. - ppt 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ough Flashcards | Quizlet"/>
          <p:cNvPicPr>
            <a:picLocks noChangeAspect="1" noChangeArrowheads="1"/>
          </p:cNvPicPr>
          <p:nvPr/>
        </p:nvPicPr>
        <p:blipFill>
          <a:blip r:embed="rId2"/>
          <a:srcRect r="5670" b="4555"/>
          <a:stretch>
            <a:fillRect/>
          </a:stretch>
        </p:blipFill>
        <p:spPr bwMode="auto">
          <a:xfrm>
            <a:off x="0" y="228600"/>
            <a:ext cx="91440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Approach to chronic cough"/>
          <p:cNvPicPr>
            <a:picLocks noChangeAspect="1" noChangeArrowheads="1"/>
          </p:cNvPicPr>
          <p:nvPr/>
        </p:nvPicPr>
        <p:blipFill>
          <a:blip r:embed="rId2"/>
          <a:srcRect r="940" b="86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1828800"/>
            <a:ext cx="5257800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n-US" sz="3600" dirty="0">
              <a:latin typeface="Cooper Black" pitchFamily="18" charset="0"/>
              <a:hlinkClick r:id="rId2"/>
            </a:endParaRPr>
          </a:p>
          <a:p>
            <a:pPr algn="ctr"/>
            <a:r>
              <a:rPr lang="en-US" sz="3600" dirty="0">
                <a:latin typeface="Cooper Black" pitchFamily="18" charset="0"/>
                <a:hlinkClick r:id="rId3" tooltip="Central mechanisms regulating cough. Airway sensory neurons project to... |  Download Scientific Diagram"/>
              </a:rPr>
              <a:t>Central mechanisms regulating cough</a:t>
            </a:r>
            <a:endParaRPr lang="en-US" sz="3600" dirty="0">
              <a:latin typeface="Cooper Black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entral mechanisms regulating cough. Airway sensory neurons project to... |  Download Scientific Diagr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217" y="0"/>
            <a:ext cx="906578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Coug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929"/>
            <a:ext cx="9143999" cy="6865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Mechanism of cough and sneeze refle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Mechanism of cough and sneeze refle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sneeze reflex | Sneezing, Muscle motors, Reflex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5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8642"/>
            <a:ext cx="8763000" cy="6557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Mechanism of cough and sneeze reflex"/>
          <p:cNvPicPr>
            <a:picLocks noChangeAspect="1" noChangeArrowheads="1"/>
          </p:cNvPicPr>
          <p:nvPr/>
        </p:nvPicPr>
        <p:blipFill>
          <a:blip r:embed="rId2"/>
          <a:srcRect r="4702" b="14823"/>
          <a:stretch>
            <a:fillRect/>
          </a:stretch>
        </p:blipFill>
        <p:spPr bwMode="auto">
          <a:xfrm>
            <a:off x="0" y="0"/>
            <a:ext cx="919778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Oxygen Concentration and Partial Pressure in the Alveoli - ppt video online  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RESPIRATORY 5 (Control of Ventilation) Flashcards | Quizl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140" y="381000"/>
            <a:ext cx="8949597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respiratory syst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812" y="0"/>
            <a:ext cx="9016576" cy="6769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11.18.08(b): Respiratory Control, Ventilation, and Regulation of PaCO2"/>
          <p:cNvPicPr>
            <a:picLocks noChangeAspect="1" noChangeArrowheads="1"/>
          </p:cNvPicPr>
          <p:nvPr/>
        </p:nvPicPr>
        <p:blipFill>
          <a:blip r:embed="rId2"/>
          <a:srcRect l="4290" t="5625" r="5221" b="13368"/>
          <a:stretch>
            <a:fillRect/>
          </a:stretch>
        </p:blipFill>
        <p:spPr bwMode="auto">
          <a:xfrm>
            <a:off x="0" y="293077"/>
            <a:ext cx="9143999" cy="63304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42123"/>
            <a:ext cx="9036496" cy="6815877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800" b="1" u="sng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Effect of muscular exercise on breathing</a:t>
            </a:r>
            <a:endParaRPr lang="en-US" sz="1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justLow">
              <a:lnSpc>
                <a:spcPct val="100000"/>
              </a:lnSpc>
              <a:buNone/>
            </a:pPr>
            <a:r>
              <a:rPr lang="en-US" sz="1800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</a:t>
            </a:r>
            <a:r>
              <a:rPr lang="en-US" sz="1800" b="1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During muscular exercise</a:t>
            </a:r>
            <a:r>
              <a:rPr lang="en-US" sz="1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en-US" sz="1800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justLow">
              <a:lnSpc>
                <a:spcPct val="100000"/>
              </a:lnSpc>
              <a:buNone/>
            </a:pPr>
            <a:r>
              <a:rPr lang="en-US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-The O</a:t>
            </a:r>
            <a:r>
              <a:rPr lang="en-US" sz="1800" baseline="-25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consumption increase from 250 ml/min to 4000 ml/min.</a:t>
            </a:r>
          </a:p>
          <a:p>
            <a:pPr marL="0" indent="0" algn="justLow">
              <a:lnSpc>
                <a:spcPct val="100000"/>
              </a:lnSpc>
              <a:buNone/>
            </a:pPr>
            <a:r>
              <a:rPr lang="en-US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-The Co</a:t>
            </a:r>
            <a:r>
              <a:rPr lang="en-US" sz="1800" baseline="-25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removed increases from 200 ml/min to 8000 ml/min.</a:t>
            </a:r>
          </a:p>
          <a:p>
            <a:pPr marL="0" indent="0" algn="justLow">
              <a:lnSpc>
                <a:spcPct val="100000"/>
              </a:lnSpc>
              <a:buFontTx/>
              <a:buChar char="-"/>
            </a:pPr>
            <a:r>
              <a:rPr lang="en-US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This change is proportional to the severity of exercise </a:t>
            </a:r>
            <a:r>
              <a:rPr lang="en-US" sz="1800" u="sng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by the following mechanisms</a:t>
            </a:r>
            <a:r>
              <a:rPr lang="en-US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marL="0" marR="667385" indent="0" algn="justLow">
              <a:lnSpc>
                <a:spcPct val="100000"/>
              </a:lnSpc>
              <a:buNone/>
            </a:pPr>
            <a:r>
              <a:rPr lang="en-US" sz="1800" b="1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1) Acceleration of respiration</a:t>
            </a:r>
            <a:r>
              <a:rPr lang="en-US" sz="1800" b="1" u="sng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endParaRPr lang="en-US" sz="1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justLow">
              <a:lnSpc>
                <a:spcPct val="100000"/>
              </a:lnSpc>
              <a:buNone/>
            </a:pPr>
            <a:r>
              <a:rPr lang="en-US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This increases the pulmonary ventilation from 8L/min at rest to more than 100 L/min with exercise. This occurs due to stimulation of respiratory </a:t>
            </a:r>
            <a:r>
              <a:rPr lang="en-US" sz="18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centre</a:t>
            </a:r>
            <a:r>
              <a:rPr lang="en-US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via:</a:t>
            </a:r>
          </a:p>
          <a:p>
            <a:pPr marL="0" indent="0" algn="justLow">
              <a:lnSpc>
                <a:spcPct val="100000"/>
              </a:lnSpc>
              <a:buNone/>
            </a:pPr>
            <a:r>
              <a:rPr lang="en-US" sz="1800" b="1" i="1" u="sng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(a)At start of exercise (Neural control):</a:t>
            </a:r>
            <a:r>
              <a:rPr lang="en-US" sz="1800" i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(lead to increase depth more than rate of respiration).</a:t>
            </a:r>
          </a:p>
          <a:p>
            <a:pPr marL="0" indent="0" algn="justLow">
              <a:lnSpc>
                <a:spcPct val="100000"/>
              </a:lnSpc>
              <a:buNone/>
            </a:pPr>
            <a:r>
              <a:rPr lang="en-US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-Impulses from cerebral cortex and hypothalamus to respiratory </a:t>
            </a:r>
            <a:r>
              <a:rPr lang="en-US" sz="18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centre</a:t>
            </a:r>
            <a:r>
              <a:rPr lang="en-US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as in emotional stress.</a:t>
            </a:r>
          </a:p>
          <a:p>
            <a:pPr marL="0" indent="0" algn="justLow">
              <a:lnSpc>
                <a:spcPct val="100000"/>
              </a:lnSpc>
              <a:buNone/>
            </a:pPr>
            <a:r>
              <a:rPr lang="en-US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-Afferent stimulatory impulses from proprioceptors in joints and muscles </a:t>
            </a:r>
            <a:r>
              <a:rPr lang="en-US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</a:t>
            </a:r>
            <a:r>
              <a:rPr lang="en-US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stimulation of RC.</a:t>
            </a:r>
          </a:p>
          <a:p>
            <a:pPr marL="0" indent="0" algn="justLow">
              <a:lnSpc>
                <a:spcPct val="100000"/>
              </a:lnSpc>
              <a:buNone/>
            </a:pPr>
            <a:r>
              <a:rPr lang="en-US" sz="1800" b="1" i="1" u="sng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1800" b="1" i="1" u="sng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b)During exercise (</a:t>
            </a:r>
            <a:r>
              <a:rPr lang="en-US" sz="1800" b="1" i="1" u="sng" dirty="0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Humoral</a:t>
            </a:r>
            <a:r>
              <a:rPr lang="en-US" sz="1800" b="1" i="1" u="sng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control)</a:t>
            </a:r>
            <a:r>
              <a:rPr lang="en-US" sz="1800" u="sng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en-US" sz="18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(lead to increase rate of respiration)</a:t>
            </a:r>
          </a:p>
          <a:p>
            <a:pPr marL="0" indent="0" algn="justLow">
              <a:lnSpc>
                <a:spcPct val="100000"/>
              </a:lnSpc>
              <a:buNone/>
            </a:pPr>
            <a:r>
              <a:rPr lang="en-US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-Decreased O</a:t>
            </a:r>
            <a:r>
              <a:rPr lang="en-US" sz="1800" baseline="-25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</a:t>
            </a:r>
            <a:r>
              <a:rPr lang="en-US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stimulation of respiration via peripheral chemo-receptors.</a:t>
            </a:r>
          </a:p>
          <a:p>
            <a:pPr marL="0" indent="0" algn="justLow">
              <a:lnSpc>
                <a:spcPct val="100000"/>
              </a:lnSpc>
              <a:buNone/>
            </a:pPr>
            <a:r>
              <a:rPr lang="en-US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-Increased CO</a:t>
            </a:r>
            <a:r>
              <a:rPr lang="en-US" sz="1800" baseline="-25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and H</a:t>
            </a:r>
            <a:r>
              <a:rPr lang="en-US" sz="1800" baseline="30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+</a:t>
            </a:r>
            <a:r>
              <a:rPr lang="en-US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</a:t>
            </a:r>
            <a:r>
              <a:rPr lang="en-US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stimulation of central chemoreceptors.</a:t>
            </a:r>
          </a:p>
          <a:p>
            <a:pPr marL="0" indent="0" algn="justLow">
              <a:lnSpc>
                <a:spcPct val="100000"/>
              </a:lnSpc>
              <a:buNone/>
            </a:pPr>
            <a:r>
              <a:rPr lang="en-US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-Increase temperature of blood stimulate the respiratory </a:t>
            </a:r>
            <a:r>
              <a:rPr lang="en-US" sz="18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centre</a:t>
            </a:r>
            <a:r>
              <a:rPr lang="en-US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directly and indirectly via hypothalamus.</a:t>
            </a:r>
          </a:p>
          <a:p>
            <a:pPr marL="101600" indent="0" algn="justLow">
              <a:lnSpc>
                <a:spcPct val="100000"/>
              </a:lnSpc>
              <a:buNone/>
            </a:pPr>
            <a:r>
              <a:rPr lang="en-US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- This </a:t>
            </a:r>
            <a:r>
              <a:rPr lang="en-US" sz="1800" dirty="0" err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humoral</a:t>
            </a:r>
            <a:r>
              <a:rPr lang="en-US" sz="18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control is slow mechanism and effective in sever exercise.</a:t>
            </a:r>
          </a:p>
          <a:p>
            <a:pPr marL="270510" indent="-270510" algn="justLow">
              <a:lnSpc>
                <a:spcPct val="100000"/>
              </a:lnSpc>
              <a:buNone/>
            </a:pPr>
            <a:endParaRPr lang="en-US" sz="18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023280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42" y="609600"/>
            <a:ext cx="8980299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762000"/>
            <a:ext cx="826442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9" y="304800"/>
            <a:ext cx="8583619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28. respiratory 3-08-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9144000" cy="5684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ملف:Hypocalcemia.webm - ويكيبيديا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771" y="838200"/>
            <a:ext cx="866512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53230"/>
            <a:ext cx="7543800" cy="661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03200"/>
            <a:ext cx="9144000" cy="647700"/>
            <a:chOff x="0" y="203200"/>
            <a:chExt cx="9144000" cy="647700"/>
          </a:xfrm>
        </p:grpSpPr>
        <p:sp>
          <p:nvSpPr>
            <p:cNvPr id="3" name="object 3"/>
            <p:cNvSpPr/>
            <p:nvPr/>
          </p:nvSpPr>
          <p:spPr>
            <a:xfrm>
              <a:off x="5648101" y="354329"/>
              <a:ext cx="2920365" cy="13970"/>
            </a:xfrm>
            <a:custGeom>
              <a:avLst/>
              <a:gdLst/>
              <a:ahLst/>
              <a:cxnLst/>
              <a:rect l="l" t="t" r="r" b="b"/>
              <a:pathLst>
                <a:path w="2920365" h="13970">
                  <a:moveTo>
                    <a:pt x="2920036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870931" y="13970"/>
                  </a:lnTo>
                  <a:lnTo>
                    <a:pt x="2920036" y="0"/>
                  </a:lnTo>
                  <a:close/>
                </a:path>
              </a:pathLst>
            </a:custGeom>
            <a:solidFill>
              <a:srgbClr val="00A4C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704893" y="367029"/>
              <a:ext cx="2818765" cy="13970"/>
            </a:xfrm>
            <a:custGeom>
              <a:avLst/>
              <a:gdLst/>
              <a:ahLst/>
              <a:cxnLst/>
              <a:rect l="l" t="t" r="r" b="b"/>
              <a:pathLst>
                <a:path w="2818765" h="13970">
                  <a:moveTo>
                    <a:pt x="2818603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769498" y="13970"/>
                  </a:lnTo>
                  <a:lnTo>
                    <a:pt x="2818603" y="0"/>
                  </a:lnTo>
                  <a:close/>
                </a:path>
              </a:pathLst>
            </a:custGeom>
            <a:solidFill>
              <a:srgbClr val="00A4C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61685" y="379729"/>
              <a:ext cx="2717165" cy="13970"/>
            </a:xfrm>
            <a:custGeom>
              <a:avLst/>
              <a:gdLst/>
              <a:ahLst/>
              <a:cxnLst/>
              <a:rect l="l" t="t" r="r" b="b"/>
              <a:pathLst>
                <a:path w="2717165" h="13970">
                  <a:moveTo>
                    <a:pt x="2717170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668066" y="13970"/>
                  </a:lnTo>
                  <a:lnTo>
                    <a:pt x="2717170" y="0"/>
                  </a:lnTo>
                  <a:close/>
                </a:path>
              </a:pathLst>
            </a:custGeom>
            <a:solidFill>
              <a:srgbClr val="00A5C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818478" y="392429"/>
              <a:ext cx="2616200" cy="13970"/>
            </a:xfrm>
            <a:custGeom>
              <a:avLst/>
              <a:gdLst/>
              <a:ahLst/>
              <a:cxnLst/>
              <a:rect l="l" t="t" r="r" b="b"/>
              <a:pathLst>
                <a:path w="2616200" h="13970">
                  <a:moveTo>
                    <a:pt x="2615737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566633" y="13970"/>
                  </a:lnTo>
                  <a:lnTo>
                    <a:pt x="2615737" y="0"/>
                  </a:lnTo>
                  <a:close/>
                </a:path>
              </a:pathLst>
            </a:custGeom>
            <a:solidFill>
              <a:srgbClr val="00A5C6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875270" y="405129"/>
              <a:ext cx="2514600" cy="15240"/>
            </a:xfrm>
            <a:custGeom>
              <a:avLst/>
              <a:gdLst/>
              <a:ahLst/>
              <a:cxnLst/>
              <a:rect l="l" t="t" r="r" b="b"/>
              <a:pathLst>
                <a:path w="2514600" h="15240">
                  <a:moveTo>
                    <a:pt x="2514305" y="0"/>
                  </a:moveTo>
                  <a:lnTo>
                    <a:pt x="0" y="0"/>
                  </a:lnTo>
                  <a:lnTo>
                    <a:pt x="68150" y="15240"/>
                  </a:lnTo>
                  <a:lnTo>
                    <a:pt x="2460736" y="15240"/>
                  </a:lnTo>
                  <a:lnTo>
                    <a:pt x="2514305" y="0"/>
                  </a:lnTo>
                  <a:close/>
                </a:path>
              </a:pathLst>
            </a:custGeom>
            <a:solidFill>
              <a:srgbClr val="00A6C5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37741" y="419100"/>
              <a:ext cx="2402840" cy="13970"/>
            </a:xfrm>
            <a:custGeom>
              <a:avLst/>
              <a:gdLst/>
              <a:ahLst/>
              <a:cxnLst/>
              <a:rect l="l" t="t" r="r" b="b"/>
              <a:pathLst>
                <a:path w="2402840" h="13970">
                  <a:moveTo>
                    <a:pt x="2402729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353624" y="13970"/>
                  </a:lnTo>
                  <a:lnTo>
                    <a:pt x="2402729" y="0"/>
                  </a:lnTo>
                  <a:close/>
                </a:path>
              </a:pathLst>
            </a:custGeom>
            <a:solidFill>
              <a:srgbClr val="00A6C4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994534" y="431800"/>
              <a:ext cx="2301875" cy="13970"/>
            </a:xfrm>
            <a:custGeom>
              <a:avLst/>
              <a:gdLst/>
              <a:ahLst/>
              <a:cxnLst/>
              <a:rect l="l" t="t" r="r" b="b"/>
              <a:pathLst>
                <a:path w="2301875" h="13970">
                  <a:moveTo>
                    <a:pt x="2301296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250916" y="13970"/>
                  </a:lnTo>
                  <a:lnTo>
                    <a:pt x="2256655" y="12700"/>
                  </a:lnTo>
                  <a:lnTo>
                    <a:pt x="2301296" y="0"/>
                  </a:lnTo>
                  <a:close/>
                </a:path>
              </a:pathLst>
            </a:custGeom>
            <a:solidFill>
              <a:srgbClr val="00A6C3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51326" y="444500"/>
              <a:ext cx="2200275" cy="13970"/>
            </a:xfrm>
            <a:custGeom>
              <a:avLst/>
              <a:gdLst/>
              <a:ahLst/>
              <a:cxnLst/>
              <a:rect l="l" t="t" r="r" b="b"/>
              <a:pathLst>
                <a:path w="2200275" h="13970">
                  <a:moveTo>
                    <a:pt x="2199863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136729" y="13970"/>
                  </a:lnTo>
                  <a:lnTo>
                    <a:pt x="2199863" y="0"/>
                  </a:lnTo>
                  <a:close/>
                </a:path>
              </a:pathLst>
            </a:custGeom>
            <a:solidFill>
              <a:srgbClr val="00A7C2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08118" y="457200"/>
              <a:ext cx="2085975" cy="13970"/>
            </a:xfrm>
            <a:custGeom>
              <a:avLst/>
              <a:gdLst/>
              <a:ahLst/>
              <a:cxnLst/>
              <a:rect l="l" t="t" r="r" b="b"/>
              <a:pathLst>
                <a:path w="2085975" h="13970">
                  <a:moveTo>
                    <a:pt x="2085677" y="0"/>
                  </a:moveTo>
                  <a:lnTo>
                    <a:pt x="0" y="0"/>
                  </a:lnTo>
                  <a:lnTo>
                    <a:pt x="62471" y="13970"/>
                  </a:lnTo>
                  <a:lnTo>
                    <a:pt x="2022543" y="13970"/>
                  </a:lnTo>
                  <a:lnTo>
                    <a:pt x="2085677" y="0"/>
                  </a:lnTo>
                  <a:close/>
                </a:path>
              </a:pathLst>
            </a:custGeom>
            <a:solidFill>
              <a:srgbClr val="00A7C1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64910" y="469900"/>
              <a:ext cx="1971675" cy="15240"/>
            </a:xfrm>
            <a:custGeom>
              <a:avLst/>
              <a:gdLst/>
              <a:ahLst/>
              <a:cxnLst/>
              <a:rect l="l" t="t" r="r" b="b"/>
              <a:pathLst>
                <a:path w="1971675" h="15240">
                  <a:moveTo>
                    <a:pt x="1971490" y="0"/>
                  </a:moveTo>
                  <a:lnTo>
                    <a:pt x="0" y="0"/>
                  </a:lnTo>
                  <a:lnTo>
                    <a:pt x="68150" y="15239"/>
                  </a:lnTo>
                  <a:lnTo>
                    <a:pt x="1902617" y="15239"/>
                  </a:lnTo>
                  <a:lnTo>
                    <a:pt x="1971490" y="0"/>
                  </a:lnTo>
                  <a:close/>
                </a:path>
              </a:pathLst>
            </a:custGeom>
            <a:solidFill>
              <a:srgbClr val="00A7C0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27382" y="483870"/>
              <a:ext cx="1845945" cy="13970"/>
            </a:xfrm>
            <a:custGeom>
              <a:avLst/>
              <a:gdLst/>
              <a:ahLst/>
              <a:cxnLst/>
              <a:rect l="l" t="t" r="r" b="b"/>
              <a:pathLst>
                <a:path w="1845945" h="13970">
                  <a:moveTo>
                    <a:pt x="1845885" y="0"/>
                  </a:moveTo>
                  <a:lnTo>
                    <a:pt x="0" y="0"/>
                  </a:lnTo>
                  <a:lnTo>
                    <a:pt x="62471" y="13969"/>
                  </a:lnTo>
                  <a:lnTo>
                    <a:pt x="1782751" y="13969"/>
                  </a:lnTo>
                  <a:lnTo>
                    <a:pt x="1845885" y="0"/>
                  </a:lnTo>
                  <a:close/>
                </a:path>
              </a:pathLst>
            </a:custGeom>
            <a:solidFill>
              <a:srgbClr val="00A8BF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284174" y="496570"/>
              <a:ext cx="1732280" cy="13970"/>
            </a:xfrm>
            <a:custGeom>
              <a:avLst/>
              <a:gdLst/>
              <a:ahLst/>
              <a:cxnLst/>
              <a:rect l="l" t="t" r="r" b="b"/>
              <a:pathLst>
                <a:path w="1732279" h="13970">
                  <a:moveTo>
                    <a:pt x="1731699" y="0"/>
                  </a:moveTo>
                  <a:lnTo>
                    <a:pt x="0" y="0"/>
                  </a:lnTo>
                  <a:lnTo>
                    <a:pt x="34075" y="7619"/>
                  </a:lnTo>
                  <a:lnTo>
                    <a:pt x="72823" y="13969"/>
                  </a:lnTo>
                  <a:lnTo>
                    <a:pt x="1668565" y="13969"/>
                  </a:lnTo>
                  <a:lnTo>
                    <a:pt x="1731699" y="0"/>
                  </a:lnTo>
                  <a:close/>
                </a:path>
              </a:pathLst>
            </a:custGeom>
            <a:solidFill>
              <a:srgbClr val="00A8BE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349248" y="509270"/>
              <a:ext cx="1609725" cy="13970"/>
            </a:xfrm>
            <a:custGeom>
              <a:avLst/>
              <a:gdLst/>
              <a:ahLst/>
              <a:cxnLst/>
              <a:rect l="l" t="t" r="r" b="b"/>
              <a:pathLst>
                <a:path w="1609725" h="13970">
                  <a:moveTo>
                    <a:pt x="1609231" y="0"/>
                  </a:moveTo>
                  <a:lnTo>
                    <a:pt x="0" y="0"/>
                  </a:lnTo>
                  <a:lnTo>
                    <a:pt x="85245" y="13969"/>
                  </a:lnTo>
                  <a:lnTo>
                    <a:pt x="1528530" y="13969"/>
                  </a:lnTo>
                  <a:lnTo>
                    <a:pt x="1603491" y="1269"/>
                  </a:lnTo>
                  <a:lnTo>
                    <a:pt x="1609231" y="0"/>
                  </a:lnTo>
                  <a:close/>
                </a:path>
              </a:pathLst>
            </a:custGeom>
            <a:solidFill>
              <a:srgbClr val="00A9BD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426744" y="521970"/>
              <a:ext cx="1458595" cy="13970"/>
            </a:xfrm>
            <a:custGeom>
              <a:avLst/>
              <a:gdLst/>
              <a:ahLst/>
              <a:cxnLst/>
              <a:rect l="l" t="t" r="r" b="b"/>
              <a:pathLst>
                <a:path w="1458595" h="13970">
                  <a:moveTo>
                    <a:pt x="1458530" y="0"/>
                  </a:moveTo>
                  <a:lnTo>
                    <a:pt x="0" y="0"/>
                  </a:lnTo>
                  <a:lnTo>
                    <a:pt x="85245" y="13969"/>
                  </a:lnTo>
                  <a:lnTo>
                    <a:pt x="1376073" y="13969"/>
                  </a:lnTo>
                  <a:lnTo>
                    <a:pt x="1458530" y="0"/>
                  </a:lnTo>
                  <a:close/>
                </a:path>
              </a:pathLst>
            </a:custGeom>
            <a:solidFill>
              <a:srgbClr val="00A9BC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511990" y="535940"/>
              <a:ext cx="1290955" cy="13970"/>
            </a:xfrm>
            <a:custGeom>
              <a:avLst/>
              <a:gdLst/>
              <a:ahLst/>
              <a:cxnLst/>
              <a:rect l="l" t="t" r="r" b="b"/>
              <a:pathLst>
                <a:path w="1290954" h="13970">
                  <a:moveTo>
                    <a:pt x="1290828" y="0"/>
                  </a:moveTo>
                  <a:lnTo>
                    <a:pt x="0" y="0"/>
                  </a:lnTo>
                  <a:lnTo>
                    <a:pt x="85245" y="13970"/>
                  </a:lnTo>
                  <a:lnTo>
                    <a:pt x="1208371" y="13970"/>
                  </a:lnTo>
                  <a:lnTo>
                    <a:pt x="1290828" y="0"/>
                  </a:lnTo>
                  <a:close/>
                </a:path>
              </a:pathLst>
            </a:custGeom>
            <a:solidFill>
              <a:srgbClr val="00A9BB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589485" y="548640"/>
              <a:ext cx="1138555" cy="13970"/>
            </a:xfrm>
            <a:custGeom>
              <a:avLst/>
              <a:gdLst/>
              <a:ahLst/>
              <a:cxnLst/>
              <a:rect l="l" t="t" r="r" b="b"/>
              <a:pathLst>
                <a:path w="1138554" h="13970">
                  <a:moveTo>
                    <a:pt x="1138371" y="0"/>
                  </a:moveTo>
                  <a:lnTo>
                    <a:pt x="0" y="0"/>
                  </a:lnTo>
                  <a:lnTo>
                    <a:pt x="85245" y="13970"/>
                  </a:lnTo>
                  <a:lnTo>
                    <a:pt x="1055914" y="13970"/>
                  </a:lnTo>
                  <a:lnTo>
                    <a:pt x="1138371" y="0"/>
                  </a:lnTo>
                  <a:close/>
                </a:path>
              </a:pathLst>
            </a:custGeom>
            <a:solidFill>
              <a:srgbClr val="00AABA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666981" y="561340"/>
              <a:ext cx="986155" cy="13970"/>
            </a:xfrm>
            <a:custGeom>
              <a:avLst/>
              <a:gdLst/>
              <a:ahLst/>
              <a:cxnLst/>
              <a:rect l="l" t="t" r="r" b="b"/>
              <a:pathLst>
                <a:path w="986154" h="13970">
                  <a:moveTo>
                    <a:pt x="985914" y="0"/>
                  </a:moveTo>
                  <a:lnTo>
                    <a:pt x="0" y="0"/>
                  </a:lnTo>
                  <a:lnTo>
                    <a:pt x="30998" y="5080"/>
                  </a:lnTo>
                  <a:lnTo>
                    <a:pt x="127306" y="13970"/>
                  </a:lnTo>
                  <a:lnTo>
                    <a:pt x="853450" y="13970"/>
                  </a:lnTo>
                  <a:lnTo>
                    <a:pt x="978418" y="1270"/>
                  </a:lnTo>
                  <a:lnTo>
                    <a:pt x="985914" y="0"/>
                  </a:lnTo>
                  <a:close/>
                </a:path>
              </a:pathLst>
            </a:custGeom>
            <a:solidFill>
              <a:srgbClr val="00AAB9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780530" y="574040"/>
              <a:ext cx="752475" cy="13970"/>
            </a:xfrm>
            <a:custGeom>
              <a:avLst/>
              <a:gdLst/>
              <a:ahLst/>
              <a:cxnLst/>
              <a:rect l="l" t="t" r="r" b="b"/>
              <a:pathLst>
                <a:path w="752475" h="13970">
                  <a:moveTo>
                    <a:pt x="752398" y="0"/>
                  </a:moveTo>
                  <a:lnTo>
                    <a:pt x="0" y="0"/>
                  </a:lnTo>
                  <a:lnTo>
                    <a:pt x="151341" y="13970"/>
                  </a:lnTo>
                  <a:lnTo>
                    <a:pt x="614934" y="13970"/>
                  </a:lnTo>
                  <a:lnTo>
                    <a:pt x="752398" y="0"/>
                  </a:lnTo>
                  <a:close/>
                </a:path>
              </a:pathLst>
            </a:custGeom>
            <a:solidFill>
              <a:srgbClr val="00AAB8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959384" y="586739"/>
              <a:ext cx="411480" cy="12700"/>
            </a:xfrm>
            <a:custGeom>
              <a:avLst/>
              <a:gdLst/>
              <a:ahLst/>
              <a:cxnLst/>
              <a:rect l="l" t="t" r="r" b="b"/>
              <a:pathLst>
                <a:path w="411479" h="12700">
                  <a:moveTo>
                    <a:pt x="411086" y="0"/>
                  </a:moveTo>
                  <a:lnTo>
                    <a:pt x="0" y="0"/>
                  </a:lnTo>
                  <a:lnTo>
                    <a:pt x="0" y="7620"/>
                  </a:lnTo>
                  <a:lnTo>
                    <a:pt x="55029" y="7620"/>
                  </a:lnTo>
                  <a:lnTo>
                    <a:pt x="55029" y="10160"/>
                  </a:lnTo>
                  <a:lnTo>
                    <a:pt x="144360" y="10160"/>
                  </a:lnTo>
                  <a:lnTo>
                    <a:pt x="144360" y="12700"/>
                  </a:lnTo>
                  <a:lnTo>
                    <a:pt x="258330" y="12700"/>
                  </a:lnTo>
                  <a:lnTo>
                    <a:pt x="258330" y="10160"/>
                  </a:lnTo>
                  <a:lnTo>
                    <a:pt x="335178" y="10160"/>
                  </a:lnTo>
                  <a:lnTo>
                    <a:pt x="335178" y="7620"/>
                  </a:lnTo>
                  <a:lnTo>
                    <a:pt x="411086" y="7620"/>
                  </a:lnTo>
                  <a:lnTo>
                    <a:pt x="411086" y="0"/>
                  </a:lnTo>
                  <a:close/>
                </a:path>
              </a:pathLst>
            </a:custGeom>
            <a:solidFill>
              <a:srgbClr val="00ABB7">
                <a:alpha val="45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810" y="203200"/>
              <a:ext cx="9133840" cy="6477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0" y="247650"/>
              <a:ext cx="9144000" cy="5613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26719" y="414020"/>
            <a:ext cx="833628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100"/>
              </a:spcBef>
              <a:tabLst>
                <a:tab pos="983615" algn="l"/>
                <a:tab pos="2307590" algn="l"/>
                <a:tab pos="3514725" algn="l"/>
                <a:tab pos="4748530" algn="l"/>
                <a:tab pos="5699760" algn="l"/>
              </a:tabLst>
            </a:pPr>
            <a:r>
              <a:rPr sz="3975" b="1" spc="120" baseline="7337" dirty="0">
                <a:solidFill>
                  <a:srgbClr val="FF0000"/>
                </a:solidFill>
                <a:latin typeface="UnDotum"/>
                <a:cs typeface="UnDotum"/>
              </a:rPr>
              <a:t></a:t>
            </a:r>
            <a:r>
              <a:rPr sz="2800" b="1" spc="80" dirty="0">
                <a:solidFill>
                  <a:srgbClr val="FF0000"/>
                </a:solidFill>
                <a:latin typeface="Times New Roman"/>
                <a:cs typeface="Times New Roman"/>
              </a:rPr>
              <a:t>In	</a:t>
            </a:r>
            <a:r>
              <a:rPr sz="2800" b="1" spc="85" dirty="0">
                <a:solidFill>
                  <a:srgbClr val="FF0000"/>
                </a:solidFill>
                <a:latin typeface="Times New Roman"/>
                <a:cs typeface="Times New Roman"/>
              </a:rPr>
              <a:t>cardiac	</a:t>
            </a:r>
            <a:r>
              <a:rPr sz="2800" b="1" spc="65" dirty="0">
                <a:solidFill>
                  <a:srgbClr val="FF0000"/>
                </a:solidFill>
                <a:latin typeface="Times New Roman"/>
                <a:cs typeface="Times New Roman"/>
              </a:rPr>
              <a:t>failure	</a:t>
            </a:r>
            <a:r>
              <a:rPr sz="2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(LVF)-	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Slow	</a:t>
            </a:r>
            <a:r>
              <a:rPr sz="2800" b="1" spc="110" dirty="0">
                <a:solidFill>
                  <a:srgbClr val="FF0000"/>
                </a:solidFill>
                <a:latin typeface="Times New Roman"/>
                <a:cs typeface="Times New Roman"/>
              </a:rPr>
              <a:t>blood</a:t>
            </a:r>
            <a:endParaRPr sz="2800" b="1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213090" y="414020"/>
            <a:ext cx="13671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7905" algn="l"/>
              </a:tabLst>
            </a:pPr>
            <a:r>
              <a:rPr sz="2800" b="1" spc="-80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800" b="1" spc="11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800" b="1" spc="60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800" b="1" spc="30" dirty="0">
                <a:solidFill>
                  <a:srgbClr val="FF0000"/>
                </a:solidFill>
                <a:latin typeface="Times New Roman"/>
                <a:cs typeface="Times New Roman"/>
              </a:rPr>
              <a:t>-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800" b="1" spc="70" dirty="0">
                <a:solidFill>
                  <a:srgbClr val="FF0000"/>
                </a:solidFill>
                <a:latin typeface="Times New Roman"/>
                <a:cs typeface="Times New Roman"/>
              </a:rPr>
              <a:t>so</a:t>
            </a:r>
            <a:endParaRPr sz="2800" b="1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81001" y="840740"/>
            <a:ext cx="8229600" cy="5816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850">
              <a:lnSpc>
                <a:spcPct val="150000"/>
              </a:lnSpc>
              <a:spcBef>
                <a:spcPts val="100"/>
              </a:spcBef>
            </a:pPr>
            <a:r>
              <a:rPr sz="2800" b="1" spc="85" dirty="0">
                <a:solidFill>
                  <a:srgbClr val="FF0000"/>
                </a:solidFill>
                <a:latin typeface="Times New Roman"/>
                <a:cs typeface="Times New Roman"/>
              </a:rPr>
              <a:t>delayed</a:t>
            </a:r>
            <a:r>
              <a:rPr sz="2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50" dirty="0">
                <a:solidFill>
                  <a:srgbClr val="FF0000"/>
                </a:solidFill>
                <a:latin typeface="Times New Roman"/>
                <a:cs typeface="Times New Roman"/>
              </a:rPr>
              <a:t>gas</a:t>
            </a:r>
            <a:r>
              <a:rPr sz="2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145" dirty="0">
                <a:solidFill>
                  <a:srgbClr val="FF0000"/>
                </a:solidFill>
                <a:latin typeface="Times New Roman"/>
                <a:cs typeface="Times New Roman"/>
              </a:rPr>
              <a:t>transport</a:t>
            </a:r>
            <a:r>
              <a:rPr sz="2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100" dirty="0">
                <a:solidFill>
                  <a:srgbClr val="FF0000"/>
                </a:solidFill>
                <a:latin typeface="Times New Roman"/>
                <a:cs typeface="Times New Roman"/>
              </a:rPr>
              <a:t>from</a:t>
            </a:r>
            <a:r>
              <a:rPr sz="2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95" dirty="0">
                <a:solidFill>
                  <a:srgbClr val="FF0000"/>
                </a:solidFill>
                <a:latin typeface="Times New Roman"/>
                <a:cs typeface="Times New Roman"/>
              </a:rPr>
              <a:t>lungs</a:t>
            </a:r>
            <a:r>
              <a:rPr sz="2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155" dirty="0">
                <a:solidFill>
                  <a:srgbClr val="FF0000"/>
                </a:solidFill>
                <a:latin typeface="Times New Roman"/>
                <a:cs typeface="Times New Roman"/>
              </a:rPr>
              <a:t>to</a:t>
            </a:r>
            <a:r>
              <a:rPr sz="2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105">
                <a:solidFill>
                  <a:srgbClr val="FF0000"/>
                </a:solidFill>
                <a:latin typeface="Times New Roman"/>
                <a:cs typeface="Times New Roman"/>
              </a:rPr>
              <a:t>brain.</a:t>
            </a:r>
            <a:endParaRPr sz="4100" b="1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04800" y="1828800"/>
            <a:ext cx="8839200" cy="466025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825500" indent="-514350">
              <a:spcBef>
                <a:spcPts val="800"/>
              </a:spcBef>
              <a:buFont typeface="+mj-lt"/>
              <a:buAutoNum type="arabicPeriod"/>
            </a:pPr>
            <a:r>
              <a:rPr lang="en-US" sz="2800" spc="125" dirty="0">
                <a:latin typeface="Times New Roman"/>
                <a:cs typeface="Times New Roman"/>
              </a:rPr>
              <a:t>Pu</a:t>
            </a:r>
            <a:r>
              <a:rPr lang="en-US" sz="2800" dirty="0">
                <a:latin typeface="Times New Roman"/>
                <a:cs typeface="Times New Roman"/>
              </a:rPr>
              <a:t>l</a:t>
            </a:r>
            <a:r>
              <a:rPr lang="en-US" sz="2800" spc="245" dirty="0">
                <a:latin typeface="Times New Roman"/>
                <a:cs typeface="Times New Roman"/>
              </a:rPr>
              <a:t>m</a:t>
            </a:r>
            <a:r>
              <a:rPr lang="en-US" sz="2800" spc="105" dirty="0">
                <a:latin typeface="Times New Roman"/>
                <a:cs typeface="Times New Roman"/>
              </a:rPr>
              <a:t>o</a:t>
            </a:r>
            <a:r>
              <a:rPr lang="en-US" sz="2800" spc="150" dirty="0">
                <a:latin typeface="Times New Roman"/>
                <a:cs typeface="Times New Roman"/>
              </a:rPr>
              <a:t>nar</a:t>
            </a:r>
            <a:r>
              <a:rPr lang="en-US" sz="2800" spc="-55" dirty="0">
                <a:latin typeface="Times New Roman"/>
                <a:cs typeface="Times New Roman"/>
              </a:rPr>
              <a:t>y</a:t>
            </a:r>
            <a:r>
              <a:rPr lang="en-US" sz="2800" dirty="0">
                <a:latin typeface="Times New Roman"/>
                <a:cs typeface="Times New Roman"/>
              </a:rPr>
              <a:t>	</a:t>
            </a:r>
            <a:r>
              <a:rPr lang="en-US" sz="2800" spc="75" dirty="0">
                <a:latin typeface="Times New Roman"/>
                <a:cs typeface="Times New Roman"/>
              </a:rPr>
              <a:t>co</a:t>
            </a:r>
            <a:r>
              <a:rPr lang="en-US" sz="2800" spc="114" dirty="0">
                <a:latin typeface="Times New Roman"/>
                <a:cs typeface="Times New Roman"/>
              </a:rPr>
              <a:t>ng</a:t>
            </a:r>
            <a:r>
              <a:rPr lang="en-US" sz="2800" spc="110" dirty="0">
                <a:latin typeface="Times New Roman"/>
                <a:cs typeface="Times New Roman"/>
              </a:rPr>
              <a:t>e</a:t>
            </a:r>
            <a:r>
              <a:rPr lang="en-US" sz="2800" spc="25" dirty="0">
                <a:latin typeface="Times New Roman"/>
                <a:cs typeface="Times New Roman"/>
              </a:rPr>
              <a:t>s</a:t>
            </a:r>
            <a:r>
              <a:rPr lang="en-US" sz="2800" spc="105" dirty="0">
                <a:latin typeface="Times New Roman"/>
                <a:cs typeface="Times New Roman"/>
              </a:rPr>
              <a:t>tio</a:t>
            </a:r>
            <a:r>
              <a:rPr lang="en-US" sz="2800" spc="225" dirty="0">
                <a:latin typeface="Times New Roman"/>
                <a:cs typeface="Times New Roman"/>
              </a:rPr>
              <a:t>n</a:t>
            </a:r>
            <a:r>
              <a:rPr lang="en-US" sz="2800" dirty="0">
                <a:latin typeface="Times New Roman"/>
                <a:cs typeface="Times New Roman"/>
              </a:rPr>
              <a:t>	</a:t>
            </a:r>
            <a:r>
              <a:rPr lang="en-US" sz="2800" spc="60" dirty="0">
                <a:latin typeface="Times New Roman"/>
                <a:cs typeface="Times New Roman"/>
              </a:rPr>
              <a:t>delays the</a:t>
            </a:r>
            <a:r>
              <a:rPr lang="en-US" sz="2800" dirty="0">
                <a:latin typeface="Times New Roman"/>
                <a:cs typeface="Times New Roman"/>
              </a:rPr>
              <a:t>	</a:t>
            </a:r>
            <a:r>
              <a:rPr lang="en-US" sz="2800" spc="50" dirty="0">
                <a:latin typeface="Times New Roman"/>
                <a:cs typeface="Times New Roman"/>
              </a:rPr>
              <a:t>gas</a:t>
            </a:r>
            <a:endParaRPr lang="en-US" sz="2800" dirty="0">
              <a:latin typeface="Times New Roman"/>
              <a:cs typeface="Times New Roman"/>
            </a:endParaRPr>
          </a:p>
          <a:p>
            <a:pPr marL="311150">
              <a:lnSpc>
                <a:spcPct val="100000"/>
              </a:lnSpc>
              <a:spcBef>
                <a:spcPts val="800"/>
              </a:spcBef>
            </a:pPr>
            <a:r>
              <a:rPr lang="en-US" sz="2800" spc="90" dirty="0">
                <a:latin typeface="Times New Roman"/>
                <a:cs typeface="Times New Roman"/>
              </a:rPr>
              <a:t>E</a:t>
            </a:r>
            <a:r>
              <a:rPr sz="2800" spc="90">
                <a:latin typeface="Times New Roman"/>
                <a:cs typeface="Times New Roman"/>
              </a:rPr>
              <a:t>xchange</a:t>
            </a:r>
            <a:endParaRPr lang="en-US" sz="2800" spc="90" dirty="0">
              <a:latin typeface="Times New Roman"/>
              <a:cs typeface="Times New Roman"/>
            </a:endParaRPr>
          </a:p>
          <a:p>
            <a:pPr marL="825500" indent="-514350">
              <a:lnSpc>
                <a:spcPct val="100000"/>
              </a:lnSpc>
              <a:spcBef>
                <a:spcPts val="800"/>
              </a:spcBef>
              <a:buFont typeface="+mj-lt"/>
              <a:buAutoNum type="arabicPeriod" startAt="2"/>
            </a:pPr>
            <a:r>
              <a:rPr lang="en-US" sz="2800" spc="65" dirty="0">
                <a:latin typeface="Times New Roman"/>
                <a:cs typeface="Times New Roman"/>
              </a:rPr>
              <a:t>H</a:t>
            </a:r>
            <a:r>
              <a:rPr sz="2800" spc="65">
                <a:latin typeface="Times New Roman"/>
                <a:cs typeface="Times New Roman"/>
              </a:rPr>
              <a:t>ypoxia</a:t>
            </a:r>
            <a:endParaRPr lang="en-US" sz="2800" spc="65" dirty="0">
              <a:latin typeface="Times New Roman"/>
              <a:cs typeface="Times New Roman"/>
            </a:endParaRPr>
          </a:p>
          <a:p>
            <a:pPr marL="825500" indent="-514350">
              <a:lnSpc>
                <a:spcPct val="100000"/>
              </a:lnSpc>
              <a:spcBef>
                <a:spcPts val="800"/>
              </a:spcBef>
              <a:buFont typeface="+mj-lt"/>
              <a:buAutoNum type="arabicPeriod" startAt="2"/>
            </a:pPr>
            <a:r>
              <a:rPr sz="2800" spc="110">
                <a:latin typeface="Times New Roman"/>
                <a:cs typeface="Times New Roman"/>
              </a:rPr>
              <a:t>stimulates </a:t>
            </a:r>
            <a:r>
              <a:rPr sz="2800" spc="105">
                <a:latin typeface="Times New Roman"/>
                <a:cs typeface="Times New Roman"/>
              </a:rPr>
              <a:t>resp</a:t>
            </a:r>
            <a:r>
              <a:rPr sz="2800" spc="-160">
                <a:latin typeface="Times New Roman"/>
                <a:cs typeface="Times New Roman"/>
              </a:rPr>
              <a:t> </a:t>
            </a:r>
            <a:r>
              <a:rPr sz="2800" spc="135">
                <a:latin typeface="Times New Roman"/>
                <a:cs typeface="Times New Roman"/>
              </a:rPr>
              <a:t>center</a:t>
            </a:r>
            <a:endParaRPr lang="en-US" sz="2800" spc="135" dirty="0">
              <a:latin typeface="Times New Roman"/>
              <a:cs typeface="Times New Roman"/>
            </a:endParaRPr>
          </a:p>
          <a:p>
            <a:pPr marL="825500" indent="-514350">
              <a:lnSpc>
                <a:spcPct val="100000"/>
              </a:lnSpc>
              <a:spcBef>
                <a:spcPts val="800"/>
              </a:spcBef>
              <a:buFont typeface="+mj-lt"/>
              <a:buAutoNum type="arabicPeriod" startAt="2"/>
            </a:pPr>
            <a:r>
              <a:rPr sz="2800" spc="95">
                <a:latin typeface="Times New Roman"/>
                <a:cs typeface="Times New Roman"/>
              </a:rPr>
              <a:t>increase</a:t>
            </a:r>
            <a:r>
              <a:rPr sz="2800" spc="-90">
                <a:latin typeface="Times New Roman"/>
                <a:cs typeface="Times New Roman"/>
              </a:rPr>
              <a:t> </a:t>
            </a:r>
            <a:r>
              <a:rPr sz="2800" spc="125">
                <a:latin typeface="Times New Roman"/>
                <a:cs typeface="Times New Roman"/>
              </a:rPr>
              <a:t>vent</a:t>
            </a:r>
            <a:r>
              <a:rPr lang="en-US" sz="2800" spc="125" dirty="0" err="1">
                <a:latin typeface="Times New Roman"/>
                <a:cs typeface="Times New Roman"/>
              </a:rPr>
              <a:t>ilation</a:t>
            </a:r>
            <a:endParaRPr lang="en-US" sz="2800" spc="125" dirty="0">
              <a:latin typeface="Times New Roman"/>
              <a:cs typeface="Times New Roman"/>
            </a:endParaRPr>
          </a:p>
          <a:p>
            <a:pPr marL="825500" indent="-514350">
              <a:lnSpc>
                <a:spcPct val="100000"/>
              </a:lnSpc>
              <a:spcBef>
                <a:spcPts val="800"/>
              </a:spcBef>
              <a:buFont typeface="+mj-lt"/>
              <a:buAutoNum type="arabicPeriod" startAt="2"/>
            </a:pPr>
            <a:r>
              <a:rPr sz="2800" spc="125">
                <a:latin typeface="Times New Roman"/>
                <a:cs typeface="Times New Roman"/>
              </a:rPr>
              <a:t>washout </a:t>
            </a:r>
            <a:r>
              <a:rPr sz="2800" spc="20" dirty="0">
                <a:latin typeface="Times New Roman"/>
                <a:cs typeface="Times New Roman"/>
              </a:rPr>
              <a:t>of </a:t>
            </a:r>
            <a:r>
              <a:rPr sz="2800" spc="35" dirty="0">
                <a:latin typeface="Times New Roman"/>
                <a:cs typeface="Times New Roman"/>
              </a:rPr>
              <a:t>co2 </a:t>
            </a:r>
            <a:r>
              <a:rPr sz="2800" spc="165" dirty="0">
                <a:latin typeface="Times New Roman"/>
                <a:cs typeface="Times New Roman"/>
              </a:rPr>
              <a:t>and </a:t>
            </a:r>
            <a:r>
              <a:rPr sz="2800" spc="140">
                <a:latin typeface="Times New Roman"/>
                <a:cs typeface="Times New Roman"/>
              </a:rPr>
              <a:t>more</a:t>
            </a:r>
            <a:r>
              <a:rPr sz="2800" spc="-409">
                <a:latin typeface="Times New Roman"/>
                <a:cs typeface="Times New Roman"/>
              </a:rPr>
              <a:t> </a:t>
            </a:r>
            <a:r>
              <a:rPr sz="2800" spc="30">
                <a:latin typeface="Times New Roman"/>
                <a:cs typeface="Times New Roman"/>
              </a:rPr>
              <a:t>o2</a:t>
            </a:r>
            <a:endParaRPr lang="en-US" sz="2800" spc="30" dirty="0">
              <a:latin typeface="Times New Roman"/>
              <a:cs typeface="Times New Roman"/>
            </a:endParaRPr>
          </a:p>
          <a:p>
            <a:pPr marL="825500" indent="-514350">
              <a:lnSpc>
                <a:spcPct val="100000"/>
              </a:lnSpc>
              <a:spcBef>
                <a:spcPts val="800"/>
              </a:spcBef>
              <a:buFont typeface="+mj-lt"/>
              <a:buAutoNum type="arabicPeriod" startAt="2"/>
            </a:pPr>
            <a:r>
              <a:rPr sz="2800" spc="155">
                <a:latin typeface="Times New Roman"/>
                <a:cs typeface="Times New Roman"/>
              </a:rPr>
              <a:t>due </a:t>
            </a:r>
            <a:r>
              <a:rPr sz="2800" spc="155" dirty="0">
                <a:latin typeface="Times New Roman"/>
                <a:cs typeface="Times New Roman"/>
              </a:rPr>
              <a:t>to </a:t>
            </a:r>
            <a:r>
              <a:rPr sz="2800" spc="65" dirty="0">
                <a:latin typeface="Times New Roman"/>
                <a:cs typeface="Times New Roman"/>
              </a:rPr>
              <a:t>sluggish </a:t>
            </a:r>
            <a:r>
              <a:rPr sz="2800" spc="110" dirty="0">
                <a:latin typeface="Times New Roman"/>
                <a:cs typeface="Times New Roman"/>
              </a:rPr>
              <a:t>blood </a:t>
            </a:r>
            <a:r>
              <a:rPr sz="2800" spc="15" dirty="0">
                <a:latin typeface="Times New Roman"/>
                <a:cs typeface="Times New Roman"/>
              </a:rPr>
              <a:t>flow </a:t>
            </a:r>
            <a:r>
              <a:rPr sz="2800" spc="110" dirty="0">
                <a:latin typeface="Times New Roman"/>
                <a:cs typeface="Times New Roman"/>
              </a:rPr>
              <a:t>blood </a:t>
            </a:r>
            <a:r>
              <a:rPr sz="2800" spc="114" dirty="0">
                <a:latin typeface="Times New Roman"/>
                <a:cs typeface="Times New Roman"/>
              </a:rPr>
              <a:t>with </a:t>
            </a:r>
            <a:r>
              <a:rPr sz="2800" spc="45" dirty="0">
                <a:latin typeface="Times New Roman"/>
                <a:cs typeface="Times New Roman"/>
              </a:rPr>
              <a:t>low </a:t>
            </a:r>
            <a:r>
              <a:rPr sz="2800" spc="35" dirty="0">
                <a:latin typeface="Times New Roman"/>
                <a:cs typeface="Times New Roman"/>
              </a:rPr>
              <a:t>co2  </a:t>
            </a:r>
            <a:r>
              <a:rPr sz="2800" spc="105" dirty="0">
                <a:latin typeface="Times New Roman"/>
                <a:cs typeface="Times New Roman"/>
              </a:rPr>
              <a:t>takes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145" dirty="0">
                <a:latin typeface="Times New Roman"/>
                <a:cs typeface="Times New Roman"/>
              </a:rPr>
              <a:t>more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35" dirty="0">
                <a:latin typeface="Times New Roman"/>
                <a:cs typeface="Times New Roman"/>
              </a:rPr>
              <a:t>time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55" dirty="0">
                <a:latin typeface="Times New Roman"/>
                <a:cs typeface="Times New Roman"/>
              </a:rPr>
              <a:t>to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120" dirty="0">
                <a:latin typeface="Times New Roman"/>
                <a:cs typeface="Times New Roman"/>
              </a:rPr>
              <a:t>reach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120" dirty="0">
                <a:latin typeface="Times New Roman"/>
                <a:cs typeface="Times New Roman"/>
              </a:rPr>
              <a:t>brain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110" dirty="0">
                <a:latin typeface="Times New Roman"/>
                <a:cs typeface="Times New Roman"/>
              </a:rPr>
              <a:t>resp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120">
                <a:latin typeface="Times New Roman"/>
                <a:cs typeface="Times New Roman"/>
              </a:rPr>
              <a:t>centers</a:t>
            </a:r>
            <a:r>
              <a:rPr sz="2800" spc="-5">
                <a:latin typeface="Times New Roman"/>
                <a:cs typeface="Times New Roman"/>
              </a:rPr>
              <a:t> </a:t>
            </a:r>
            <a:r>
              <a:rPr sz="2800" spc="70">
                <a:latin typeface="Times New Roman"/>
                <a:cs typeface="Times New Roman"/>
              </a:rPr>
              <a:t>so</a:t>
            </a:r>
            <a:endParaRPr lang="en-US" sz="2800" spc="70" dirty="0">
              <a:latin typeface="Times New Roman"/>
              <a:cs typeface="Times New Roman"/>
            </a:endParaRPr>
          </a:p>
          <a:p>
            <a:pPr marL="825500" indent="-514350">
              <a:lnSpc>
                <a:spcPct val="100000"/>
              </a:lnSpc>
              <a:spcBef>
                <a:spcPts val="800"/>
              </a:spcBef>
              <a:buFont typeface="+mj-lt"/>
              <a:buAutoNum type="arabicPeriod" startAt="2"/>
            </a:pPr>
            <a:r>
              <a:rPr sz="2800" spc="114">
                <a:latin typeface="Times New Roman"/>
                <a:cs typeface="Times New Roman"/>
              </a:rPr>
              <a:t>apnea</a:t>
            </a:r>
            <a:r>
              <a:rPr sz="2800" spc="114" dirty="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12" y="762000"/>
            <a:ext cx="887830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5910" y="139700"/>
            <a:ext cx="600265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-484" dirty="0"/>
              <a:t>Kussumaul’s</a:t>
            </a:r>
            <a:r>
              <a:rPr sz="5000" spc="-320" dirty="0"/>
              <a:t> </a:t>
            </a:r>
            <a:r>
              <a:rPr sz="5000" spc="-300" dirty="0"/>
              <a:t>breathing</a:t>
            </a:r>
            <a:endParaRPr sz="5000"/>
          </a:p>
        </p:txBody>
      </p:sp>
      <p:sp>
        <p:nvSpPr>
          <p:cNvPr id="3" name="object 3"/>
          <p:cNvSpPr/>
          <p:nvPr/>
        </p:nvSpPr>
        <p:spPr>
          <a:xfrm>
            <a:off x="364490" y="4749800"/>
            <a:ext cx="6433820" cy="0"/>
          </a:xfrm>
          <a:custGeom>
            <a:avLst/>
            <a:gdLst/>
            <a:ahLst/>
            <a:cxnLst/>
            <a:rect l="l" t="t" r="r" b="b"/>
            <a:pathLst>
              <a:path w="6433820">
                <a:moveTo>
                  <a:pt x="0" y="0"/>
                </a:moveTo>
                <a:lnTo>
                  <a:pt x="6433820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-10160" y="864870"/>
            <a:ext cx="8917940" cy="551942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750"/>
              </a:spcBef>
            </a:pPr>
            <a:r>
              <a:rPr sz="3675" spc="82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55" dirty="0">
                <a:latin typeface="Times New Roman"/>
                <a:cs typeface="Times New Roman"/>
              </a:rPr>
              <a:t>Seen </a:t>
            </a:r>
            <a:r>
              <a:rPr sz="2600" spc="110" dirty="0">
                <a:latin typeface="Times New Roman"/>
                <a:cs typeface="Times New Roman"/>
              </a:rPr>
              <a:t>in </a:t>
            </a:r>
            <a:r>
              <a:rPr sz="2600" b="1" spc="165" dirty="0">
                <a:latin typeface="Times New Roman"/>
                <a:cs typeface="Times New Roman"/>
              </a:rPr>
              <a:t>metabolic</a:t>
            </a:r>
            <a:r>
              <a:rPr sz="2600" b="1" spc="-215" dirty="0">
                <a:latin typeface="Times New Roman"/>
                <a:cs typeface="Times New Roman"/>
              </a:rPr>
              <a:t> </a:t>
            </a:r>
            <a:r>
              <a:rPr sz="2600" b="1" spc="150" dirty="0">
                <a:latin typeface="Times New Roman"/>
                <a:cs typeface="Times New Roman"/>
              </a:rPr>
              <a:t>acidosis</a:t>
            </a:r>
            <a:endParaRPr sz="2600">
              <a:latin typeface="Times New Roman"/>
              <a:cs typeface="Times New Roman"/>
            </a:endParaRPr>
          </a:p>
          <a:p>
            <a:pPr marL="101600">
              <a:lnSpc>
                <a:spcPct val="100000"/>
              </a:lnSpc>
              <a:spcBef>
                <a:spcPts val="650"/>
              </a:spcBef>
            </a:pPr>
            <a:r>
              <a:rPr sz="3675" spc="127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b="1" u="heavy" spc="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Rapid</a:t>
            </a:r>
            <a:r>
              <a:rPr sz="2600" b="1" u="heavy" spc="-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b="1" u="heavy" spc="1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and</a:t>
            </a:r>
            <a:r>
              <a:rPr sz="2600" b="1" u="heavy" spc="-3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b="1" u="heavy" spc="1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deep</a:t>
            </a:r>
            <a:r>
              <a:rPr sz="2600"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b="1" u="heavy" spc="1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breathing</a:t>
            </a:r>
            <a:r>
              <a:rPr sz="2600" b="1" spc="10" dirty="0">
                <a:latin typeface="Times New Roman"/>
                <a:cs typeface="Times New Roman"/>
              </a:rPr>
              <a:t> </a:t>
            </a:r>
            <a:r>
              <a:rPr sz="2600" spc="130" dirty="0">
                <a:latin typeface="Times New Roman"/>
                <a:cs typeface="Times New Roman"/>
              </a:rPr>
              <a:t>without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uneasiness.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550">
              <a:latin typeface="Times New Roman"/>
              <a:cs typeface="Times New Roman"/>
            </a:endParaRPr>
          </a:p>
          <a:p>
            <a:pPr marL="101600">
              <a:lnSpc>
                <a:spcPct val="100000"/>
              </a:lnSpc>
            </a:pPr>
            <a:r>
              <a:rPr sz="3675" spc="44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30" dirty="0">
                <a:latin typeface="Times New Roman"/>
                <a:cs typeface="Times New Roman"/>
              </a:rPr>
              <a:t>Acidosis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–</a:t>
            </a:r>
            <a:r>
              <a:rPr sz="2600" spc="15" dirty="0">
                <a:latin typeface="Times New Roman"/>
                <a:cs typeface="Times New Roman"/>
              </a:rPr>
              <a:t> </a:t>
            </a:r>
            <a:r>
              <a:rPr sz="2600" spc="550" dirty="0">
                <a:latin typeface="Arial Black"/>
                <a:cs typeface="Arial Black"/>
              </a:rPr>
              <a:t>↑</a:t>
            </a:r>
            <a:r>
              <a:rPr sz="2600" spc="-229" dirty="0">
                <a:latin typeface="Arial Black"/>
                <a:cs typeface="Arial Black"/>
              </a:rPr>
              <a:t> </a:t>
            </a:r>
            <a:r>
              <a:rPr sz="2600" spc="175" dirty="0">
                <a:latin typeface="Times New Roman"/>
                <a:cs typeface="Times New Roman"/>
              </a:rPr>
              <a:t>H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ions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conc-</a:t>
            </a:r>
            <a:r>
              <a:rPr sz="2600" spc="15" dirty="0">
                <a:latin typeface="Times New Roman"/>
                <a:cs typeface="Times New Roman"/>
              </a:rPr>
              <a:t> </a:t>
            </a:r>
            <a:r>
              <a:rPr sz="2600" spc="550" dirty="0">
                <a:latin typeface="Arial Black"/>
                <a:cs typeface="Arial Black"/>
              </a:rPr>
              <a:t>↑</a:t>
            </a:r>
            <a:r>
              <a:rPr sz="2600" spc="-240" dirty="0">
                <a:latin typeface="Arial Black"/>
                <a:cs typeface="Arial Black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stimulation</a:t>
            </a:r>
            <a:endParaRPr sz="2600">
              <a:latin typeface="Times New Roman"/>
              <a:cs typeface="Times New Roman"/>
            </a:endParaRPr>
          </a:p>
          <a:p>
            <a:pPr marL="101600">
              <a:lnSpc>
                <a:spcPct val="100000"/>
              </a:lnSpc>
              <a:spcBef>
                <a:spcPts val="330"/>
              </a:spcBef>
            </a:pPr>
            <a:r>
              <a:rPr sz="3675" spc="44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30" dirty="0">
                <a:latin typeface="Times New Roman"/>
                <a:cs typeface="Times New Roman"/>
              </a:rPr>
              <a:t>Alkalosis-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550" dirty="0">
                <a:latin typeface="Arial Black"/>
                <a:cs typeface="Arial Black"/>
              </a:rPr>
              <a:t>↓</a:t>
            </a:r>
            <a:r>
              <a:rPr sz="2600" spc="-229" dirty="0">
                <a:latin typeface="Arial Black"/>
                <a:cs typeface="Arial Black"/>
              </a:rPr>
              <a:t> </a:t>
            </a:r>
            <a:r>
              <a:rPr sz="2600" spc="175" dirty="0">
                <a:latin typeface="Times New Roman"/>
                <a:cs typeface="Times New Roman"/>
              </a:rPr>
              <a:t>H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ions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70" dirty="0">
                <a:latin typeface="Times New Roman"/>
                <a:cs typeface="Times New Roman"/>
              </a:rPr>
              <a:t>conc-</a:t>
            </a:r>
            <a:r>
              <a:rPr sz="2600" spc="170" dirty="0">
                <a:latin typeface="Arial Black"/>
                <a:cs typeface="Arial Black"/>
              </a:rPr>
              <a:t>↓</a:t>
            </a:r>
            <a:r>
              <a:rPr sz="2600" spc="-240" dirty="0">
                <a:latin typeface="Arial Black"/>
                <a:cs typeface="Arial Black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stimulation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550">
              <a:latin typeface="Times New Roman"/>
              <a:cs typeface="Times New Roman"/>
            </a:endParaRPr>
          </a:p>
          <a:p>
            <a:pPr marL="374650" marR="76200" indent="-273050" algn="just">
              <a:lnSpc>
                <a:spcPct val="89900"/>
              </a:lnSpc>
            </a:pPr>
            <a:r>
              <a:rPr sz="3675" spc="225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b="1" u="heavy" spc="1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metabolic </a:t>
            </a:r>
            <a:r>
              <a:rPr sz="2600" b="1" u="heavy" spc="1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acidosis</a:t>
            </a:r>
            <a:r>
              <a:rPr sz="2600" b="1" spc="155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seen in </a:t>
            </a:r>
            <a:r>
              <a:rPr sz="2600" spc="90" dirty="0">
                <a:latin typeface="Times New Roman"/>
                <a:cs typeface="Times New Roman"/>
              </a:rPr>
              <a:t>diabetes, </a:t>
            </a:r>
            <a:r>
              <a:rPr sz="2600" spc="105" dirty="0">
                <a:latin typeface="Times New Roman"/>
                <a:cs typeface="Times New Roman"/>
              </a:rPr>
              <a:t>renal </a:t>
            </a:r>
            <a:r>
              <a:rPr sz="2600" spc="55" dirty="0">
                <a:latin typeface="Times New Roman"/>
                <a:cs typeface="Times New Roman"/>
              </a:rPr>
              <a:t>failure, </a:t>
            </a:r>
            <a:r>
              <a:rPr sz="2600" spc="65" dirty="0">
                <a:latin typeface="Times New Roman"/>
                <a:cs typeface="Times New Roman"/>
              </a:rPr>
              <a:t>severe  </a:t>
            </a:r>
            <a:r>
              <a:rPr sz="2600" spc="110" dirty="0">
                <a:latin typeface="Times New Roman"/>
                <a:cs typeface="Times New Roman"/>
              </a:rPr>
              <a:t>muscular </a:t>
            </a:r>
            <a:r>
              <a:rPr sz="2600" spc="45" dirty="0">
                <a:latin typeface="Times New Roman"/>
                <a:cs typeface="Times New Roman"/>
              </a:rPr>
              <a:t>exercise, </a:t>
            </a:r>
            <a:r>
              <a:rPr sz="2600" spc="100" dirty="0">
                <a:latin typeface="Times New Roman"/>
                <a:cs typeface="Times New Roman"/>
              </a:rPr>
              <a:t>starvation </a:t>
            </a:r>
            <a:r>
              <a:rPr sz="2600" spc="105" dirty="0">
                <a:latin typeface="Times New Roman"/>
                <a:cs typeface="Times New Roman"/>
              </a:rPr>
              <a:t>etc </a:t>
            </a:r>
            <a:r>
              <a:rPr sz="2600" b="1" u="heavy" spc="18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more </a:t>
            </a:r>
            <a:r>
              <a:rPr sz="2600" b="1" u="heavy" spc="1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 </a:t>
            </a:r>
            <a:r>
              <a:rPr sz="2600" b="1" u="heavy" spc="19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ions </a:t>
            </a:r>
            <a:r>
              <a:rPr sz="2600" b="1" u="heavy" spc="1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and </a:t>
            </a:r>
            <a:r>
              <a:rPr sz="2600" b="1" u="heavy" spc="17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less </a:t>
            </a:r>
            <a:r>
              <a:rPr sz="2600" b="1" spc="175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Times New Roman"/>
                <a:cs typeface="Times New Roman"/>
              </a:rPr>
              <a:t>HCO3 </a:t>
            </a:r>
            <a:r>
              <a:rPr sz="2600" b="1" spc="175" dirty="0">
                <a:latin typeface="Times New Roman"/>
                <a:cs typeface="Times New Roman"/>
              </a:rPr>
              <a:t>in </a:t>
            </a:r>
            <a:r>
              <a:rPr sz="2600" b="1" spc="185" dirty="0">
                <a:latin typeface="Times New Roman"/>
                <a:cs typeface="Times New Roman"/>
              </a:rPr>
              <a:t>blood </a:t>
            </a:r>
            <a:r>
              <a:rPr sz="2600" b="1" spc="150" dirty="0">
                <a:latin typeface="Times New Roman"/>
                <a:cs typeface="Times New Roman"/>
              </a:rPr>
              <a:t>which </a:t>
            </a:r>
            <a:r>
              <a:rPr sz="2600" b="1" spc="165" dirty="0">
                <a:latin typeface="Times New Roman"/>
                <a:cs typeface="Times New Roman"/>
              </a:rPr>
              <a:t>stimulate </a:t>
            </a:r>
            <a:r>
              <a:rPr sz="2600" spc="100" dirty="0">
                <a:latin typeface="Times New Roman"/>
                <a:cs typeface="Times New Roman"/>
              </a:rPr>
              <a:t>respiration  </a:t>
            </a:r>
            <a:r>
              <a:rPr sz="2600" spc="80" dirty="0">
                <a:latin typeface="Times New Roman"/>
                <a:cs typeface="Times New Roman"/>
              </a:rPr>
              <a:t>(Kussumaul's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breathing)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600">
              <a:latin typeface="Times New Roman"/>
              <a:cs typeface="Times New Roman"/>
            </a:endParaRPr>
          </a:p>
          <a:p>
            <a:pPr marL="374650" marR="76835" indent="-273050" algn="just">
              <a:lnSpc>
                <a:spcPts val="2800"/>
              </a:lnSpc>
            </a:pPr>
            <a:r>
              <a:rPr sz="3675" spc="120" baseline="6802" dirty="0">
                <a:solidFill>
                  <a:srgbClr val="0ACFD8"/>
                </a:solidFill>
                <a:latin typeface="UnDotum"/>
                <a:cs typeface="UnDotum"/>
              </a:rPr>
              <a:t></a:t>
            </a:r>
            <a:r>
              <a:rPr sz="2600" spc="80" dirty="0">
                <a:latin typeface="Times New Roman"/>
                <a:cs typeface="Times New Roman"/>
              </a:rPr>
              <a:t>which </a:t>
            </a:r>
            <a:r>
              <a:rPr sz="2600" b="1" u="heavy" spc="1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reduces </a:t>
            </a:r>
            <a:r>
              <a:rPr sz="2600" b="1" u="heavy" spc="1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co2</a:t>
            </a:r>
            <a:r>
              <a:rPr sz="2600" b="1" spc="105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which </a:t>
            </a:r>
            <a:r>
              <a:rPr sz="2600" spc="80" dirty="0">
                <a:latin typeface="Times New Roman"/>
                <a:cs typeface="Times New Roman"/>
              </a:rPr>
              <a:t>leads </a:t>
            </a:r>
            <a:r>
              <a:rPr sz="2600" spc="155" dirty="0">
                <a:latin typeface="Times New Roman"/>
                <a:cs typeface="Times New Roman"/>
              </a:rPr>
              <a:t>to </a:t>
            </a:r>
            <a:r>
              <a:rPr sz="2600" spc="110" dirty="0">
                <a:latin typeface="Times New Roman"/>
                <a:cs typeface="Times New Roman"/>
              </a:rPr>
              <a:t>compensatory </a:t>
            </a:r>
            <a:r>
              <a:rPr sz="2600" b="1" u="heavy" spc="1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fall </a:t>
            </a:r>
            <a:r>
              <a:rPr sz="2600" b="1" u="heavy" spc="17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in </a:t>
            </a:r>
            <a:r>
              <a:rPr sz="2600" b="1" spc="170" dirty="0">
                <a:latin typeface="Times New Roman"/>
                <a:cs typeface="Times New Roman"/>
              </a:rPr>
              <a:t> </a:t>
            </a:r>
            <a:r>
              <a:rPr sz="2600" b="1" u="heavy" spc="1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blood </a:t>
            </a:r>
            <a:r>
              <a:rPr sz="2600" b="1" u="heavy" spc="1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H </a:t>
            </a:r>
            <a:r>
              <a:rPr sz="2600" b="1" u="heavy" spc="2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ion</a:t>
            </a:r>
            <a:r>
              <a:rPr sz="2600" b="1" u="heavy" spc="-3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600" b="1" u="heavy" spc="14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conc</a:t>
            </a:r>
            <a:r>
              <a:rPr sz="2600" spc="140" dirty="0"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ashem Almusa on Twitter: &quot;Breathing patterns , sounds you might hear  during auscultation #RT #breathing #COPD… 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0"/>
            <a:ext cx="7543800" cy="6924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Cute Flower Wreath Thank You Clipart Free PNG Image｜Illusto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0"/>
            <a:ext cx="8077200" cy="6771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Respiratory System Aim: - ppt downloa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Rounded Rectangle 5"/>
          <p:cNvSpPr/>
          <p:nvPr/>
        </p:nvSpPr>
        <p:spPr>
          <a:xfrm>
            <a:off x="838200" y="2743200"/>
            <a:ext cx="1295400" cy="38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62000" y="3276600"/>
            <a:ext cx="7543800" cy="381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entral Chemoreceptors"/>
          <p:cNvPicPr>
            <a:picLocks noChangeAspect="1" noChangeArrowheads="1"/>
          </p:cNvPicPr>
          <p:nvPr/>
        </p:nvPicPr>
        <p:blipFill>
          <a:blip r:embed="rId2"/>
          <a:srcRect r="2414" b="6035"/>
          <a:stretch>
            <a:fillRect/>
          </a:stretch>
        </p:blipFill>
        <p:spPr bwMode="auto">
          <a:xfrm>
            <a:off x="762000" y="0"/>
            <a:ext cx="76962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9117" y="201879"/>
            <a:ext cx="81273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Hydrogen ions - primary</a:t>
            </a:r>
            <a:r>
              <a:rPr sz="4000" spc="50" dirty="0"/>
              <a:t> </a:t>
            </a:r>
            <a:r>
              <a:rPr sz="4000" spc="-5" dirty="0"/>
              <a:t>stimulus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52400" y="1135127"/>
            <a:ext cx="8609965" cy="538416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Clr>
                <a:srgbClr val="C0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Hydrogen ions </a:t>
            </a:r>
            <a:r>
              <a:rPr sz="2600" spc="5" dirty="0">
                <a:solidFill>
                  <a:srgbClr val="001F5F"/>
                </a:solidFill>
                <a:latin typeface="Arial"/>
                <a:cs typeface="Arial"/>
              </a:rPr>
              <a:t>may </a:t>
            </a: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be the important direct </a:t>
            </a:r>
            <a:r>
              <a:rPr sz="2600" spc="-5" dirty="0">
                <a:solidFill>
                  <a:srgbClr val="001F5F"/>
                </a:solidFill>
                <a:latin typeface="Arial"/>
                <a:cs typeface="Arial"/>
              </a:rPr>
              <a:t>stimulus</a:t>
            </a:r>
            <a:r>
              <a:rPr sz="2600" spc="52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for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C00000"/>
              </a:buClr>
              <a:buFont typeface="Wingdings"/>
              <a:buChar char=""/>
            </a:pPr>
            <a:endParaRPr sz="27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the chemo sensitive</a:t>
            </a:r>
            <a:r>
              <a:rPr sz="2600" spc="-3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neurons</a:t>
            </a:r>
            <a:endParaRPr sz="2600">
              <a:latin typeface="Arial"/>
              <a:cs typeface="Arial"/>
            </a:endParaRPr>
          </a:p>
          <a:p>
            <a:pPr marL="355600" marR="5080" indent="-342900" algn="just">
              <a:lnSpc>
                <a:spcPct val="200100"/>
              </a:lnSpc>
              <a:spcBef>
                <a:spcPts val="620"/>
              </a:spcBef>
              <a:buClr>
                <a:srgbClr val="C0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600" b="1" spc="-20" dirty="0">
                <a:solidFill>
                  <a:srgbClr val="001F5F"/>
                </a:solidFill>
                <a:latin typeface="Arial"/>
                <a:cs typeface="Arial"/>
              </a:rPr>
              <a:t>However, </a:t>
            </a:r>
            <a:r>
              <a:rPr sz="2600" b="1" dirty="0">
                <a:solidFill>
                  <a:srgbClr val="001F5F"/>
                </a:solidFill>
                <a:latin typeface="Arial"/>
                <a:cs typeface="Arial"/>
              </a:rPr>
              <a:t>hydrogen ions </a:t>
            </a:r>
            <a:r>
              <a:rPr sz="2600" b="1" spc="-5" dirty="0">
                <a:solidFill>
                  <a:srgbClr val="001F5F"/>
                </a:solidFill>
                <a:latin typeface="Arial"/>
                <a:cs typeface="Arial"/>
              </a:rPr>
              <a:t>do </a:t>
            </a:r>
            <a:r>
              <a:rPr sz="2600" b="1" spc="5" dirty="0">
                <a:solidFill>
                  <a:srgbClr val="001F5F"/>
                </a:solidFill>
                <a:latin typeface="Arial"/>
                <a:cs typeface="Arial"/>
              </a:rPr>
              <a:t>not </a:t>
            </a:r>
            <a:r>
              <a:rPr sz="2600" b="1" dirty="0">
                <a:solidFill>
                  <a:srgbClr val="001F5F"/>
                </a:solidFill>
                <a:latin typeface="Arial"/>
                <a:cs typeface="Arial"/>
              </a:rPr>
              <a:t>easily cross blood  brain</a:t>
            </a:r>
            <a:r>
              <a:rPr sz="26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001F5F"/>
                </a:solidFill>
                <a:latin typeface="Arial"/>
                <a:cs typeface="Arial"/>
              </a:rPr>
              <a:t>barrier</a:t>
            </a:r>
            <a:endParaRPr sz="2600">
              <a:latin typeface="Arial"/>
              <a:cs typeface="Arial"/>
            </a:endParaRPr>
          </a:p>
          <a:p>
            <a:pPr marL="355600" marR="5080" indent="-342900" algn="just">
              <a:lnSpc>
                <a:spcPct val="200000"/>
              </a:lnSpc>
              <a:spcBef>
                <a:spcPts val="625"/>
              </a:spcBef>
              <a:buClr>
                <a:srgbClr val="C0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600" spc="5" dirty="0">
                <a:solidFill>
                  <a:srgbClr val="001F5F"/>
                </a:solidFill>
                <a:latin typeface="Arial"/>
                <a:cs typeface="Arial"/>
              </a:rPr>
              <a:t>For </a:t>
            </a: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this reason, </a:t>
            </a:r>
            <a:r>
              <a:rPr sz="2600">
                <a:solidFill>
                  <a:srgbClr val="001F5F"/>
                </a:solidFill>
                <a:latin typeface="Arial"/>
                <a:cs typeface="Arial"/>
              </a:rPr>
              <a:t>changes </a:t>
            </a:r>
            <a:r>
              <a:rPr sz="2600" spc="-5">
                <a:solidFill>
                  <a:srgbClr val="001F5F"/>
                </a:solidFill>
                <a:latin typeface="Arial"/>
                <a:cs typeface="Arial"/>
              </a:rPr>
              <a:t>in</a:t>
            </a:r>
            <a:r>
              <a:rPr lang="en-US" sz="2600" spc="-5" dirty="0">
                <a:solidFill>
                  <a:srgbClr val="001F5F"/>
                </a:solidFill>
                <a:latin typeface="Arial"/>
                <a:cs typeface="Arial"/>
              </a:rPr>
              <a:t> arterial</a:t>
            </a:r>
            <a:r>
              <a:rPr sz="2600" spc="-5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spc="-5" dirty="0">
                <a:solidFill>
                  <a:srgbClr val="001F5F"/>
                </a:solidFill>
                <a:latin typeface="Arial"/>
                <a:cs typeface="Arial"/>
              </a:rPr>
              <a:t>H+ </a:t>
            </a: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ion concentration have  less </a:t>
            </a:r>
            <a:r>
              <a:rPr sz="2600" spc="-10" dirty="0">
                <a:solidFill>
                  <a:srgbClr val="001F5F"/>
                </a:solidFill>
                <a:latin typeface="Arial"/>
                <a:cs typeface="Arial"/>
              </a:rPr>
              <a:t>effect </a:t>
            </a:r>
            <a:r>
              <a:rPr sz="2600" spc="-5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stimulating the chemo sensitive neurons  when compared </a:t>
            </a:r>
            <a:r>
              <a:rPr sz="2600" spc="-5">
                <a:solidFill>
                  <a:srgbClr val="001F5F"/>
                </a:solidFill>
                <a:latin typeface="Arial"/>
                <a:cs typeface="Arial"/>
              </a:rPr>
              <a:t>to</a:t>
            </a:r>
            <a:r>
              <a:rPr sz="2600" spc="-2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en-US" sz="2600" spc="-20" dirty="0">
                <a:solidFill>
                  <a:srgbClr val="001F5F"/>
                </a:solidFill>
                <a:latin typeface="Arial"/>
                <a:cs typeface="Arial"/>
              </a:rPr>
              <a:t>arterial </a:t>
            </a:r>
            <a:r>
              <a:rPr sz="2600">
                <a:solidFill>
                  <a:srgbClr val="001F5F"/>
                </a:solidFill>
                <a:latin typeface="Arial"/>
                <a:cs typeface="Arial"/>
              </a:rPr>
              <a:t>CO2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4985" y="233883"/>
            <a:ext cx="82575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94735" algn="l"/>
              </a:tabLst>
            </a:pPr>
            <a:r>
              <a:rPr dirty="0"/>
              <a:t>CO2</a:t>
            </a:r>
            <a:r>
              <a:rPr spc="15" dirty="0"/>
              <a:t> </a:t>
            </a:r>
            <a:r>
              <a:rPr spc="-5" dirty="0"/>
              <a:t>stimulates	chemo-sensitive</a:t>
            </a:r>
            <a:r>
              <a:rPr spc="-45" dirty="0"/>
              <a:t> </a:t>
            </a:r>
            <a:r>
              <a:rPr dirty="0"/>
              <a:t>area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1106170"/>
            <a:ext cx="8453120" cy="5178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105"/>
              </a:spcBef>
              <a:buClr>
                <a:srgbClr val="C0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CO2 easily cross Blood brain</a:t>
            </a:r>
            <a:r>
              <a:rPr sz="2600" spc="-5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barrier</a:t>
            </a:r>
            <a:endParaRPr sz="2600">
              <a:latin typeface="Arial"/>
              <a:cs typeface="Arial"/>
            </a:endParaRPr>
          </a:p>
          <a:p>
            <a:pPr marL="355600" marR="5080" indent="-342900" algn="just">
              <a:lnSpc>
                <a:spcPct val="190000"/>
              </a:lnSpc>
              <a:spcBef>
                <a:spcPts val="620"/>
              </a:spcBef>
              <a:buClr>
                <a:srgbClr val="C0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When </a:t>
            </a:r>
            <a:r>
              <a:rPr sz="2600" spc="-5" dirty="0">
                <a:solidFill>
                  <a:srgbClr val="001F5F"/>
                </a:solidFill>
                <a:latin typeface="Arial"/>
                <a:cs typeface="Arial"/>
              </a:rPr>
              <a:t>PCO2 </a:t>
            </a: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increases </a:t>
            </a:r>
            <a:r>
              <a:rPr sz="2600" spc="-5" dirty="0">
                <a:solidFill>
                  <a:srgbClr val="001F5F"/>
                </a:solidFill>
                <a:latin typeface="Arial"/>
                <a:cs typeface="Arial"/>
              </a:rPr>
              <a:t>in </a:t>
            </a: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interstitial fluid of medulla  and </a:t>
            </a:r>
            <a:r>
              <a:rPr sz="2600" spc="-75" dirty="0">
                <a:solidFill>
                  <a:srgbClr val="001F5F"/>
                </a:solidFill>
                <a:latin typeface="Arial"/>
                <a:cs typeface="Arial"/>
              </a:rPr>
              <a:t>CSF, </a:t>
            </a: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the CO2 reacts with water of the tissues and  forms carbonic</a:t>
            </a:r>
            <a:r>
              <a:rPr sz="26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spc="5" dirty="0">
                <a:solidFill>
                  <a:srgbClr val="001F5F"/>
                </a:solidFill>
                <a:latin typeface="Arial"/>
                <a:cs typeface="Arial"/>
              </a:rPr>
              <a:t>acid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C00000"/>
              </a:buClr>
              <a:buFont typeface="Wingdings"/>
              <a:buChar char=""/>
            </a:pPr>
            <a:endParaRPr sz="2950">
              <a:latin typeface="Times New Roman"/>
              <a:cs typeface="Times New Roman"/>
            </a:endParaRPr>
          </a:p>
          <a:p>
            <a:pPr marL="355600" indent="-342900" algn="just">
              <a:lnSpc>
                <a:spcPct val="100000"/>
              </a:lnSpc>
              <a:spcBef>
                <a:spcPts val="5"/>
              </a:spcBef>
              <a:buClr>
                <a:srgbClr val="C0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Carbonic acid dissociates and releases hydrogen</a:t>
            </a:r>
            <a:r>
              <a:rPr sz="2600" spc="-40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ions</a:t>
            </a:r>
            <a:endParaRPr sz="2600">
              <a:latin typeface="Arial"/>
              <a:cs typeface="Arial"/>
            </a:endParaRPr>
          </a:p>
          <a:p>
            <a:pPr marL="355600" marR="6350" indent="-342900" algn="just">
              <a:lnSpc>
                <a:spcPct val="190000"/>
              </a:lnSpc>
              <a:spcBef>
                <a:spcPts val="625"/>
              </a:spcBef>
              <a:buClr>
                <a:srgbClr val="C00000"/>
              </a:buClr>
              <a:buFont typeface="Wingdings"/>
              <a:buChar char=""/>
              <a:tabLst>
                <a:tab pos="355600" algn="l"/>
              </a:tabLst>
            </a:pP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Hydrogen ions </a:t>
            </a:r>
            <a:r>
              <a:rPr sz="2600" spc="-5" dirty="0">
                <a:solidFill>
                  <a:srgbClr val="001F5F"/>
                </a:solidFill>
                <a:latin typeface="Arial"/>
                <a:cs typeface="Arial"/>
              </a:rPr>
              <a:t>stimulates </a:t>
            </a: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the chemo </a:t>
            </a:r>
            <a:r>
              <a:rPr sz="2600" spc="-5" dirty="0">
                <a:solidFill>
                  <a:srgbClr val="001F5F"/>
                </a:solidFill>
                <a:latin typeface="Arial"/>
                <a:cs typeface="Arial"/>
              </a:rPr>
              <a:t>sensitive </a:t>
            </a:r>
            <a:r>
              <a:rPr sz="2600" dirty="0">
                <a:solidFill>
                  <a:srgbClr val="001F5F"/>
                </a:solidFill>
                <a:latin typeface="Arial"/>
                <a:cs typeface="Arial"/>
              </a:rPr>
              <a:t>area  and thus respiration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CE2C4C7B96C94992FCDCD516328081" ma:contentTypeVersion="3" ma:contentTypeDescription="Create a new document." ma:contentTypeScope="" ma:versionID="c01e398f8a868412e26a98135db085f7">
  <xsd:schema xmlns:xsd="http://www.w3.org/2001/XMLSchema" xmlns:xs="http://www.w3.org/2001/XMLSchema" xmlns:p="http://schemas.microsoft.com/office/2006/metadata/properties" xmlns:ns2="e0585ad6-e60d-4dbf-9f0f-7ca5398387e1" targetNamespace="http://schemas.microsoft.com/office/2006/metadata/properties" ma:root="true" ma:fieldsID="69218052bc2637835f6b00bee49e84ff" ns2:_="">
    <xsd:import namespace="e0585ad6-e60d-4dbf-9f0f-7ca5398387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585ad6-e60d-4dbf-9f0f-7ca5398387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6673F3-831A-42AB-B04D-D99B8CDB33A1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9AB443BF-B0DB-400B-AA3F-336CDDEB3B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74A803-272A-4DCD-B1B6-E3F34B75D133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e0585ad6-e60d-4dbf-9f0f-7ca5398387e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</TotalTime>
  <Words>907</Words>
  <Application>Microsoft Office PowerPoint</Application>
  <PresentationFormat>عرض على الشاشة (4:3)</PresentationFormat>
  <Paragraphs>171</Paragraphs>
  <Slides>57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57</vt:i4>
      </vt:variant>
    </vt:vector>
  </HeadingPairs>
  <TitlesOfParts>
    <vt:vector size="58" baseType="lpstr">
      <vt:lpstr>Office Theme</vt:lpstr>
      <vt:lpstr>عرض تقديمي في PowerPoint</vt:lpstr>
      <vt:lpstr>Learning objectives</vt:lpstr>
      <vt:lpstr>Introduction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Hydrogen ions - primary stimulus</vt:lpstr>
      <vt:lpstr>CO2 stimulates chemo-sensitive area</vt:lpstr>
      <vt:lpstr>CO2 - Mechanism</vt:lpstr>
      <vt:lpstr>عرض تقديمي في PowerPoint</vt:lpstr>
      <vt:lpstr>CO2 - Mechanism</vt:lpstr>
      <vt:lpstr>What happens if CO2 levels decreases  significantly low</vt:lpstr>
      <vt:lpstr>What happens if CO2 levels decreases  significantly low</vt:lpstr>
      <vt:lpstr>Changes in O2 concentration</vt:lpstr>
      <vt:lpstr>Peripheral Chemoreceptors (PCR)</vt:lpstr>
      <vt:lpstr>Carotid and aortic bodies</vt:lpstr>
      <vt:lpstr>Carotid and aortic bodies</vt:lpstr>
      <vt:lpstr>Blood supply to PCR</vt:lpstr>
      <vt:lpstr>عرض تقديمي في PowerPoint</vt:lpstr>
      <vt:lpstr>Mechanism of action of PCR</vt:lpstr>
      <vt:lpstr>عرض تقديمي في PowerPoint</vt:lpstr>
      <vt:lpstr>Mechanism of action of PCR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Kussumaul’s breathing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Regulation of  Respiration</dc:title>
  <cp:lastModifiedBy>othman ali</cp:lastModifiedBy>
  <cp:revision>32</cp:revision>
  <dcterms:created xsi:type="dcterms:W3CDTF">2020-10-23T07:52:06Z</dcterms:created>
  <dcterms:modified xsi:type="dcterms:W3CDTF">2020-10-28T05:07:50Z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2019-12-10T00:00:00Z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2020-10-23T00:00:00Z</vt:filetime>
  </property>
  <property fmtid="{D5CDD505-2E9C-101B-9397-08002B2CF9AE}" pid="5" name="ContentTypeId">
    <vt:lpwstr>0x010100A4CE2C4C7B96C94992FCDCD516328081</vt:lpwstr>
  </property>
</Properties>
</file>