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0" r:id="rId2"/>
    <p:sldId id="328" r:id="rId3"/>
    <p:sldId id="336" r:id="rId4"/>
    <p:sldId id="337" r:id="rId5"/>
    <p:sldId id="338" r:id="rId6"/>
    <p:sldId id="339" r:id="rId7"/>
    <p:sldId id="292" r:id="rId8"/>
    <p:sldId id="256" r:id="rId9"/>
    <p:sldId id="257" r:id="rId10"/>
    <p:sldId id="258" r:id="rId11"/>
    <p:sldId id="259" r:id="rId12"/>
    <p:sldId id="333" r:id="rId13"/>
    <p:sldId id="303" r:id="rId14"/>
    <p:sldId id="306" r:id="rId15"/>
    <p:sldId id="308" r:id="rId16"/>
    <p:sldId id="307" r:id="rId17"/>
    <p:sldId id="304" r:id="rId18"/>
    <p:sldId id="305" r:id="rId19"/>
    <p:sldId id="299" r:id="rId20"/>
    <p:sldId id="334" r:id="rId21"/>
    <p:sldId id="262" r:id="rId22"/>
    <p:sldId id="263" r:id="rId23"/>
    <p:sldId id="266" r:id="rId24"/>
    <p:sldId id="341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08EB-24DF-4909-92CC-EFB7DC132DD5}" type="datetimeFigureOut">
              <a:rPr lang="en-MY" smtClean="0"/>
              <a:t>25/4/2021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840D-A4A3-4D9D-AB8A-5384AF6D1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18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840D-A4A3-4D9D-AB8A-5384AF6D14E3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279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33A9-C39A-4CE5-9462-CC1462DC7334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33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EBF-3D56-47B4-8C65-63F2FAC62FF1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12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0D19-F37F-4EA0-910D-42A18E33DB47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69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446D-B02C-4F06-B38D-8742901CE771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20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4FA0-0F74-4796-9870-9124987FCC3F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673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FBF0-7BCC-4F1A-A86C-4987AD864C4D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88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2A66-2BF6-4649-9D1D-432C3ADACADA}" type="datetime1">
              <a:rPr lang="en-MY" smtClean="0"/>
              <a:t>25/4/2021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668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AAB9-8C94-4C44-9690-D44B794F83C8}" type="datetime1">
              <a:rPr lang="en-MY" smtClean="0"/>
              <a:t>25/4/2021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15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AABD-743F-476A-B0E0-875F3C2F56BF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8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DD06-76C6-4DAB-9EA6-D5AA55D93137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6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E81-B5A2-4391-8056-2D4655715E87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92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FA97-0012-4853-848C-CA3E0A3F823D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81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boss.com/us/knowledge/Pulmonary_function_testing#xid=Fl0gAT&amp;anker=Zeb9d01eccd310e406d7b41de7d07cfc2" TargetMode="External"/><Relationship Id="rId5" Type="http://schemas.openxmlformats.org/officeDocument/2006/relationships/hyperlink" Target="https://www.amboss.com/us/knowledge/Pulmonary_function_testing#xid=Fl0gAT&amp;anker=Z0bad46eee9fd25f040ce3b0e6482e486" TargetMode="External"/><Relationship Id="rId4" Type="http://schemas.openxmlformats.org/officeDocument/2006/relationships/hyperlink" Target="https://www.amboss.com/us/knowledge/Airways_and_lungs#xid=ap0QLS&amp;anker=Z5a964768554f93e7967999032fda236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tsy.com/listing/643951448/rawsimple-brand-slate-pencils-big-12?ga_order=most_relevant&amp;ga_search_type=all&amp;ga_view_type=gallery&amp;ga_search_query=slate+pencils&amp;ref=sr_gallery-1-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etsy.com/listing/130403101/white-chalk-pencil-for-chalkboards-white?ga_order=most_relevant&amp;ga_search_type=all&amp;ga_view_type=gallery&amp;ga_search_query=slate+pencils&amp;ref=sr_gallery-1-14&amp;ep_click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etsy.com/listing/463718503/grade-a-fine-white-slate-pencils-250?ga_order=most_relevant&amp;ga_search_type=all&amp;ga_view_type=gallery&amp;ga_search_query=slate+pencils&amp;ref=sr_gallery-1-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31633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683" y="1609197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396493">
            <a:off x="6781342" y="1491170"/>
            <a:ext cx="1453343" cy="1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5078" y="2204864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ACB-3D8B-435D-937C-06682B46E2D8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128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98732"/>
            <a:ext cx="65527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incidence of silicosis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depends upon: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chemical composition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the dust,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size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the particles,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exposure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individual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susceptibility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4668" y="2276872"/>
            <a:ext cx="91786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higher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concentration 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silica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in the dust,</a:t>
            </a:r>
          </a:p>
          <a:p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greater the hazard.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Particles between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0.5 to 3 micron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most dangerous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because they reach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interior of the lungs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 ease.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longer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of exposure, </a:t>
            </a:r>
          </a:p>
          <a:p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greater the risk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developing silicosis.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latent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period </a:t>
            </a: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may vary from a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few months up   to ≥20 </a:t>
            </a:r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years of exposure, </a:t>
            </a:r>
          </a:p>
          <a:p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depending upon the above factors</a:t>
            </a: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particles are 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which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accumulate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block the lymph channels. </a:t>
            </a:r>
            <a:endParaRPr lang="en-MY" sz="2000" b="1" i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9" y="140234"/>
            <a:ext cx="1778912" cy="17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948264" y="6453336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0D9F-78FB-45AB-8A12-3035F27ABF64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40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61639"/>
            <a:ext cx="8563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particles are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which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accumulate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block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the lymph channels.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Pathologically,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silicosis is characterized by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is  initiated by silicic acid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leading to a dense "nodular"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nodular fibrosis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nodules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ranging from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to 4 mm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diameter 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upper part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the lung 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, and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right heart failure 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TB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may intervene in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50%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cases 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930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presentation and severity </a:t>
            </a:r>
            <a:r>
              <a:rPr lang="en-US" sz="2400" b="1" dirty="0">
                <a:latin typeface="Garamond" pitchFamily="18" charset="0"/>
              </a:rPr>
              <a:t>of silicosis depend on</a:t>
            </a:r>
            <a:r>
              <a:rPr lang="en-US" sz="2400" dirty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Dust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factors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concentration</a:t>
            </a:r>
            <a:r>
              <a:rPr lang="en-US" sz="2400" b="1" dirty="0">
                <a:latin typeface="Garamond" pitchFamily="18" charset="0"/>
              </a:rPr>
              <a:t> or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duration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 smtClean="0">
                <a:latin typeface="Garamond" pitchFamily="18" charset="0"/>
              </a:rPr>
              <a:t>exposure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Host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factors</a:t>
            </a:r>
            <a:r>
              <a:rPr lang="en-US" sz="2400" dirty="0">
                <a:latin typeface="Garamond" pitchFamily="18" charset="0"/>
              </a:rPr>
              <a:t>: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 genetic </a:t>
            </a:r>
            <a:r>
              <a:rPr lang="en-US" sz="2400" dirty="0">
                <a:latin typeface="Garamond" pitchFamily="18" charset="0"/>
              </a:rPr>
              <a:t>factors,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cigarette smoking</a:t>
            </a:r>
            <a:r>
              <a:rPr lang="en-US" sz="2400" dirty="0">
                <a:latin typeface="Garamond" pitchFamily="18" charset="0"/>
              </a:rPr>
              <a:t>, and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presence of other pulmonary </a:t>
            </a:r>
            <a:r>
              <a:rPr lang="en-US" sz="2400" dirty="0">
                <a:latin typeface="Garamond" pitchFamily="18" charset="0"/>
              </a:rPr>
              <a:t>disease</a:t>
            </a:r>
            <a:endParaRPr lang="en-MY" sz="2400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33" y="836712"/>
            <a:ext cx="17789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D5D-DBE9-4A6E-ADCF-F200B1B6B75A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1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Occupations with 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risk  of </a:t>
            </a:r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exposure to silica dust</a:t>
            </a:r>
            <a:endParaRPr lang="en-MY" sz="280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04" y="832447"/>
            <a:ext cx="4381635" cy="184665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Mining </a:t>
            </a:r>
          </a:p>
          <a:p>
            <a:pPr algn="just"/>
            <a:r>
              <a:rPr lang="en-MY" sz="2200" b="1" dirty="0" err="1" smtClean="0">
                <a:latin typeface="Garamond" pitchFamily="18" charset="0"/>
                <a:cs typeface="Times New Roman" pitchFamily="18" charset="0"/>
              </a:rPr>
              <a:t>Tunneling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200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 Quarrying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Stone Quarries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AE" sz="1600" dirty="0">
                <a:latin typeface="Times New Roman" pitchFamily="18" charset="0"/>
                <a:cs typeface="Times New Roman" pitchFamily="18" charset="0"/>
              </a:rPr>
              <a:t> محاجر الحجر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MY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Sandblasting</a:t>
            </a:r>
          </a:p>
          <a:p>
            <a:r>
              <a:rPr lang="en-MY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Ceramics </a:t>
            </a:r>
            <a:endParaRPr lang="en-MY" sz="2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596876"/>
            <a:ext cx="3816424" cy="3200876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sz="2200" b="1" dirty="0">
                <a:latin typeface="Garamond" pitchFamily="18" charset="0"/>
                <a:cs typeface="Times New Roman" pitchFamily="18" charset="0"/>
              </a:rPr>
              <a:t>Brick-making</a:t>
            </a:r>
          </a:p>
          <a:p>
            <a:pPr algn="just"/>
            <a:r>
              <a:rPr lang="en-MY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flour manufacture </a:t>
            </a:r>
            <a:endParaRPr lang="en-MY" sz="2200" b="1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 Slate Pencil Industry</a:t>
            </a:r>
          </a:p>
          <a:p>
            <a:pPr algn="just"/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 Agate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Industry </a:t>
            </a:r>
            <a:r>
              <a:rPr lang="ar-AE" sz="1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صناعة العقيق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Quartz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Grinding</a:t>
            </a:r>
          </a:p>
          <a:p>
            <a:r>
              <a:rPr lang="en-US" sz="2200" b="1" dirty="0" smtClean="0">
                <a:latin typeface="Garamond" pitchFamily="18" charset="0"/>
              </a:rPr>
              <a:t>millers, </a:t>
            </a:r>
          </a:p>
          <a:p>
            <a:r>
              <a:rPr lang="en-US" sz="2200" b="1" dirty="0" smtClean="0">
                <a:latin typeface="Garamond" pitchFamily="18" charset="0"/>
              </a:rPr>
              <a:t>pottery workers, </a:t>
            </a:r>
          </a:p>
          <a:p>
            <a:r>
              <a:rPr lang="en-US" sz="2200" b="1" dirty="0" smtClean="0">
                <a:latin typeface="Garamond" pitchFamily="18" charset="0"/>
              </a:rPr>
              <a:t>glass makers</a:t>
            </a:r>
          </a:p>
          <a:p>
            <a:r>
              <a:rPr lang="en-US" sz="2200" b="1" dirty="0" smtClean="0">
                <a:latin typeface="Garamond" pitchFamily="18" charset="0"/>
              </a:rPr>
              <a:t>abrasive worke</a:t>
            </a:r>
            <a:r>
              <a:rPr lang="en-US" sz="2400" b="1" dirty="0" smtClean="0">
                <a:latin typeface="Garamond" pitchFamily="18" charset="0"/>
              </a:rPr>
              <a:t>r</a:t>
            </a:r>
            <a:endParaRPr lang="en-MY" sz="2400" b="1" dirty="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504" y="3797752"/>
            <a:ext cx="8916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Presentation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and clinical picture:</a:t>
            </a:r>
          </a:p>
        </p:txBody>
      </p:sp>
      <p:pic>
        <p:nvPicPr>
          <p:cNvPr id="7" name="Picture 2" descr="https://i.etsystatic.com/7412405/d/il/d1eb95/1177241443/il_340x270.1177241443_46j4.jpg?versio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05" y="1264720"/>
            <a:ext cx="1037695" cy="9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910" y="4320972"/>
            <a:ext cx="74044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u="sng" dirty="0">
                <a:solidFill>
                  <a:srgbClr val="C00000"/>
                </a:solidFill>
                <a:latin typeface="Garamond" pitchFamily="18" charset="0"/>
              </a:rPr>
              <a:t>Spectrum of silicosis include</a:t>
            </a: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Classic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silicosis </a:t>
            </a:r>
            <a:r>
              <a:rPr lang="en-US" sz="2400" b="1" dirty="0">
                <a:latin typeface="Garamond" pitchFamily="18" charset="0"/>
              </a:rPr>
              <a:t>(simple) and complicated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Progressive massive fibrosis </a:t>
            </a:r>
            <a:r>
              <a:rPr lang="en-US" sz="2400" b="1" dirty="0">
                <a:latin typeface="Garamond" pitchFamily="18" charset="0"/>
              </a:rPr>
              <a:t>(PMF)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Accelerated</a:t>
            </a:r>
            <a:r>
              <a:rPr lang="en-US" sz="2400" b="1" dirty="0">
                <a:latin typeface="Garamond" pitchFamily="18" charset="0"/>
              </a:rPr>
              <a:t> (simple) and complicated (PMF)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Acute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E26E-6DBB-41C0-A6AC-F595BA620F4B}" type="datetime1">
              <a:rPr lang="en-MY" smtClean="0"/>
              <a:t>25/4/2021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444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464" y="550736"/>
            <a:ext cx="894833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Classic 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silicosis  </a:t>
            </a:r>
            <a:r>
              <a:rPr lang="en-MY" sz="2800" b="1" u="sng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Chronic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silicosis: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500" b="1" dirty="0">
                <a:latin typeface="Garamond" pitchFamily="18" charset="0"/>
                <a:cs typeface="Times New Roman" pitchFamily="18" charset="0"/>
              </a:rPr>
              <a:t>the most common form</a:t>
            </a:r>
            <a:r>
              <a:rPr lang="en-MY" sz="25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results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long-term exposure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to 20 years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or longer)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</a:rPr>
              <a:t>Result </a:t>
            </a:r>
            <a:r>
              <a:rPr lang="en-US" sz="2400" b="1" dirty="0">
                <a:latin typeface="Garamond" pitchFamily="18" charset="0"/>
              </a:rPr>
              <a:t>from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low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moderate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 exposure </a:t>
            </a:r>
            <a:r>
              <a:rPr lang="en-US" sz="2400" b="1" dirty="0">
                <a:latin typeface="Garamond" pitchFamily="18" charset="0"/>
              </a:rPr>
              <a:t>to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containing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than 30%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silica content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</a:rPr>
              <a:t>but </a:t>
            </a:r>
            <a:r>
              <a:rPr lang="en-US" sz="2400" b="1" dirty="0">
                <a:latin typeface="Garamond" pitchFamily="18" charset="0"/>
              </a:rPr>
              <a:t>may occur with shorter exposure</a:t>
            </a:r>
            <a:r>
              <a:rPr lang="en-US" sz="2400" b="1" dirty="0" smtClean="0">
                <a:latin typeface="Garamond" pitchFamily="18" charset="0"/>
              </a:rPr>
              <a:t>.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Garamond" pitchFamily="18" charset="0"/>
              </a:rPr>
              <a:t>In </a:t>
            </a:r>
            <a:r>
              <a:rPr lang="en-US" sz="2400" b="1" dirty="0">
                <a:latin typeface="Garamond" pitchFamily="18" charset="0"/>
              </a:rPr>
              <a:t>early case patient may complain 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cough</a:t>
            </a:r>
            <a:r>
              <a:rPr lang="en-US" sz="2400" b="1" dirty="0">
                <a:latin typeface="Garamond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expectoration</a:t>
            </a:r>
            <a:r>
              <a:rPr lang="en-US" sz="2400" b="1" dirty="0">
                <a:latin typeface="Garamond" pitchFamily="18" charset="0"/>
              </a:rPr>
              <a:t> 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if dyspnea </a:t>
            </a:r>
            <a:r>
              <a:rPr lang="en-US" sz="2400" b="1" dirty="0">
                <a:latin typeface="Garamond" pitchFamily="18" charset="0"/>
              </a:rPr>
              <a:t>is present it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is not due to silicosis </a:t>
            </a:r>
            <a:r>
              <a:rPr lang="en-US" sz="2400" b="1" dirty="0">
                <a:latin typeface="Garamond" pitchFamily="18" charset="0"/>
              </a:rPr>
              <a:t>but </a:t>
            </a:r>
            <a:r>
              <a:rPr lang="en-US" sz="2400" b="1" dirty="0" smtClean="0">
                <a:latin typeface="Garamond" pitchFamily="18" charset="0"/>
              </a:rPr>
              <a:t>is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related to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industrial bronchitis </a:t>
            </a:r>
            <a:r>
              <a:rPr lang="en-US" sz="2400" b="1" dirty="0">
                <a:latin typeface="Garamond" pitchFamily="18" charset="0"/>
              </a:rPr>
              <a:t>or concurrent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smoking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</a:rPr>
              <a:t>By time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dyspnea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is apparent and is now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related to silica </a:t>
            </a:r>
            <a:r>
              <a:rPr lang="en-US" sz="2400" b="1" dirty="0">
                <a:latin typeface="Garamond" pitchFamily="18" charset="0"/>
              </a:rPr>
              <a:t>exposure 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simple silicosis</a:t>
            </a:r>
            <a:r>
              <a:rPr lang="en-US" sz="2400" b="1" dirty="0">
                <a:latin typeface="Garamond" pitchFamily="18" charset="0"/>
              </a:rPr>
              <a:t>).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Late symptom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</a:rPr>
              <a:t>Simple silicosis is a risk for development of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complications</a:t>
            </a:r>
            <a:endParaRPr lang="en-MY" sz="2400" b="1" dirty="0">
              <a:latin typeface="Garamond" pitchFamily="18" charset="0"/>
            </a:endParaRPr>
          </a:p>
        </p:txBody>
      </p:sp>
      <p:pic>
        <p:nvPicPr>
          <p:cNvPr id="4" name="Picture 2" descr="https://i.etsystatic.com/7412405/d/il/d1eb95/1177241443/il_340x270.1177241443_46j4.jpg?versio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39" y="44624"/>
            <a:ext cx="1037695" cy="9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3566-DCF8-44BA-8D8F-002B56F1A6E9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875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019" y="44624"/>
            <a:ext cx="90655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X-ray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      </a:t>
            </a:r>
            <a:r>
              <a:rPr lang="en-US" sz="2400" b="1" dirty="0" smtClean="0">
                <a:latin typeface="Garamond" pitchFamily="18" charset="0"/>
              </a:rPr>
              <a:t>The </a:t>
            </a:r>
            <a:r>
              <a:rPr lang="en-US" sz="2400" b="1" dirty="0">
                <a:latin typeface="Garamond" pitchFamily="18" charset="0"/>
              </a:rPr>
              <a:t>characteristic pattern of simple silicosis </a:t>
            </a:r>
            <a:r>
              <a:rPr lang="en-US" sz="2400" b="1" dirty="0" smtClean="0">
                <a:latin typeface="Garamond" pitchFamily="18" charset="0"/>
              </a:rPr>
              <a:t>is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small round opacities </a:t>
            </a:r>
            <a:r>
              <a:rPr lang="en-US" sz="2400" dirty="0">
                <a:latin typeface="Garamond" pitchFamily="18" charset="0"/>
              </a:rPr>
              <a:t>that range in size from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1-10 mm. 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common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upper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lung zones </a:t>
            </a:r>
            <a:r>
              <a:rPr lang="en-US" sz="2400" dirty="0">
                <a:latin typeface="Garamond" pitchFamily="18" charset="0"/>
              </a:rPr>
              <a:t>(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snow storm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appearance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)</a:t>
            </a:r>
            <a:r>
              <a:rPr lang="en-US" sz="24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</a:rPr>
              <a:t>Hilar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lymph </a:t>
            </a:r>
            <a:r>
              <a:rPr lang="en-US" sz="2400" b="1" dirty="0">
                <a:latin typeface="Garamond" pitchFamily="18" charset="0"/>
              </a:rPr>
              <a:t>nodes are usually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enlarged</a:t>
            </a:r>
            <a:r>
              <a:rPr lang="en-US" sz="2400" b="1" dirty="0">
                <a:latin typeface="Garamond" pitchFamily="18" charset="0"/>
              </a:rPr>
              <a:t> or may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calcify</a:t>
            </a:r>
            <a:r>
              <a:rPr lang="en-US" sz="2400" b="1" dirty="0">
                <a:latin typeface="Garamond" pitchFamily="18" charset="0"/>
              </a:rPr>
              <a:t> circumferentially producing the so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called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</a:rPr>
              <a:t>eggshell </a:t>
            </a:r>
            <a:r>
              <a:rPr lang="en-US" sz="2400" b="1" u="sng" dirty="0">
                <a:latin typeface="Garamond" pitchFamily="18" charset="0"/>
              </a:rPr>
              <a:t>pattern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calcifications</a:t>
            </a:r>
            <a:r>
              <a:rPr lang="en-US" sz="2400" b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i="1" dirty="0">
                <a:latin typeface="Garamond" pitchFamily="18" charset="0"/>
              </a:rPr>
              <a:t>Similar x-ray picture are seen in:  </a:t>
            </a:r>
            <a:r>
              <a:rPr lang="en-US" sz="2400" i="1" dirty="0" err="1">
                <a:latin typeface="Garamond" pitchFamily="18" charset="0"/>
              </a:rPr>
              <a:t>Sarcoidiosis</a:t>
            </a:r>
            <a:r>
              <a:rPr lang="en-US" sz="2400" i="1" dirty="0">
                <a:latin typeface="Garamond" pitchFamily="18" charset="0"/>
              </a:rPr>
              <a:t>, Scleroderma, Amyloidosis</a:t>
            </a:r>
            <a:r>
              <a:rPr lang="en-US" sz="2400" i="1" dirty="0" smtClean="0">
                <a:latin typeface="Garamond" pitchFamily="18" charset="0"/>
              </a:rPr>
              <a:t>,</a:t>
            </a:r>
            <a:r>
              <a:rPr lang="en-US" sz="2800" i="1" dirty="0" smtClean="0">
                <a:latin typeface="Garamond" pitchFamily="18" charset="0"/>
              </a:rPr>
              <a:t>……, </a:t>
            </a:r>
            <a:r>
              <a:rPr lang="en-US" sz="2400" b="1" i="1" dirty="0" smtClean="0">
                <a:latin typeface="Garamond" pitchFamily="18" charset="0"/>
              </a:rPr>
              <a:t>However </a:t>
            </a:r>
            <a:r>
              <a:rPr lang="en-US" sz="2400" b="1" i="1" dirty="0">
                <a:latin typeface="Garamond" pitchFamily="18" charset="0"/>
              </a:rPr>
              <a:t>the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background of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small opacities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reinforces the </a:t>
            </a:r>
            <a:endParaRPr lang="en-US" sz="24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         clinical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diagnosis of silicosis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The </a:t>
            </a:r>
            <a:r>
              <a:rPr lang="en-US" sz="2400" b="1" u="sng" dirty="0" err="1">
                <a:solidFill>
                  <a:srgbClr val="FF0000"/>
                </a:solidFill>
                <a:latin typeface="Garamond" pitchFamily="18" charset="0"/>
              </a:rPr>
              <a:t>silicotic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 nodule </a:t>
            </a:r>
            <a:r>
              <a:rPr lang="en-US" sz="2400" b="1" dirty="0">
                <a:latin typeface="Garamond" pitchFamily="18" charset="0"/>
              </a:rPr>
              <a:t>is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pathologic </a:t>
            </a:r>
            <a:r>
              <a:rPr lang="en-US" sz="2400" b="1" u="sng" dirty="0">
                <a:solidFill>
                  <a:schemeClr val="tx2"/>
                </a:solidFill>
                <a:latin typeface="Garamond" pitchFamily="18" charset="0"/>
              </a:rPr>
              <a:t>hallmark o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f silicosis</a:t>
            </a:r>
            <a:r>
              <a:rPr lang="en-US" sz="2400" b="1" dirty="0">
                <a:latin typeface="Garamond" pitchFamily="18" charset="0"/>
              </a:rPr>
              <a:t>, </a:t>
            </a:r>
            <a:endParaRPr lang="en-US" sz="2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Large opacities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retract </a:t>
            </a:r>
            <a:r>
              <a:rPr lang="en-US" sz="2400" b="1" dirty="0">
                <a:latin typeface="Garamond" pitchFamily="18" charset="0"/>
              </a:rPr>
              <a:t>toward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hilum </a:t>
            </a:r>
            <a:r>
              <a:rPr lang="en-US" sz="2400" b="1" dirty="0">
                <a:latin typeface="Garamond" pitchFamily="18" charset="0"/>
              </a:rPr>
              <a:t>resulting  in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sub pleural areas 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dirty="0">
                <a:latin typeface="Garamond" pitchFamily="18" charset="0"/>
              </a:rPr>
              <a:t>air space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enlargement </a:t>
            </a:r>
            <a:r>
              <a:rPr lang="en-US" sz="2400" b="1" dirty="0">
                <a:latin typeface="Garamond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appear a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s bullae</a:t>
            </a:r>
            <a:r>
              <a:rPr lang="en-US" sz="2400" dirty="0">
                <a:latin typeface="Garamond" pitchFamily="18" charset="0"/>
              </a:rPr>
              <a:t>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Large opacities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combine</a:t>
            </a:r>
            <a:r>
              <a:rPr lang="en-US" sz="2400" b="1" dirty="0" smtClean="0">
                <a:latin typeface="Garamond" pitchFamily="18" charset="0"/>
              </a:rPr>
              <a:t> in </a:t>
            </a:r>
            <a:r>
              <a:rPr lang="en-US" sz="2400" b="1" dirty="0">
                <a:latin typeface="Garamond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upper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lung zones result </a:t>
            </a:r>
            <a:r>
              <a:rPr lang="en-US" sz="2400" b="1" dirty="0" smtClean="0">
                <a:latin typeface="Garamond" pitchFamily="18" charset="0"/>
              </a:rPr>
              <a:t>in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loss of upper </a:t>
            </a:r>
            <a:r>
              <a:rPr lang="en-US" sz="2400" b="1" u="sng" dirty="0">
                <a:latin typeface="Garamond" pitchFamily="18" charset="0"/>
              </a:rPr>
              <a:t>zone </a:t>
            </a:r>
            <a:r>
              <a:rPr lang="en-US" sz="2400" b="1" dirty="0">
                <a:latin typeface="Garamond" pitchFamily="18" charset="0"/>
              </a:rPr>
              <a:t>volume </a:t>
            </a:r>
            <a:r>
              <a:rPr lang="en-US" sz="2400" dirty="0">
                <a:latin typeface="Garamond" pitchFamily="18" charset="0"/>
              </a:rPr>
              <a:t>and elevation of </a:t>
            </a:r>
            <a:r>
              <a:rPr lang="en-US" sz="2400" b="1" dirty="0">
                <a:latin typeface="Garamond" pitchFamily="18" charset="0"/>
              </a:rPr>
              <a:t>both hila </a:t>
            </a:r>
            <a:r>
              <a:rPr lang="en-US" sz="2400" b="1" dirty="0" smtClean="0">
                <a:latin typeface="Garamond" pitchFamily="18" charset="0"/>
              </a:rPr>
              <a:t>and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development of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basilar emphysema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294-C0BC-416F-8371-746F35B2C67E}" type="datetime1">
              <a:rPr lang="en-MY" smtClean="0"/>
              <a:t>25/4/2021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83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8" y="279941"/>
            <a:ext cx="8928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868" y="225514"/>
            <a:ext cx="772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Eggshell" calcification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, when present, is strongly suggestive of silicosis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15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D7CC-AD31-4EE1-B608-73FD6603C389}" type="datetime1">
              <a:rPr lang="en-MY" smtClean="0"/>
              <a:t>25/4/2021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909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073" y="332656"/>
            <a:ext cx="894685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Diagnosis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History </a:t>
            </a:r>
            <a:r>
              <a:rPr lang="en-US" sz="2400" b="1" dirty="0">
                <a:latin typeface="Garamond" pitchFamily="18" charset="0"/>
              </a:rPr>
              <a:t>of silica exposure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</a:rPr>
              <a:t>Chest radiographic abnormalities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Pulmonary </a:t>
            </a:r>
            <a:r>
              <a:rPr lang="en-US" sz="2400" b="1" dirty="0">
                <a:latin typeface="Garamond" pitchFamily="18" charset="0"/>
              </a:rPr>
              <a:t>function tests show 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obstructive lesion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Absence of other illnesses that mimic silicosis as </a:t>
            </a:r>
            <a:r>
              <a:rPr lang="en-MY" sz="2400" b="1" dirty="0" err="1"/>
              <a:t>Miliary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T.B, </a:t>
            </a:r>
            <a:endParaRPr lang="en-US" sz="24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Lung function</a:t>
            </a:r>
            <a:r>
              <a:rPr lang="en-US" sz="2400" dirty="0">
                <a:latin typeface="Garamond" pitchFamily="18" charset="0"/>
              </a:rPr>
              <a:t>: </a:t>
            </a:r>
            <a:r>
              <a:rPr lang="en-US" sz="2400" b="1" dirty="0">
                <a:latin typeface="Garamond" pitchFamily="18" charset="0"/>
              </a:rPr>
              <a:t>In general when the radiographs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show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only small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 rounded opacities</a:t>
            </a:r>
            <a:r>
              <a:rPr lang="en-US" sz="2400" b="1" dirty="0" smtClean="0">
                <a:latin typeface="Garamond" pitchFamily="18" charset="0"/>
              </a:rPr>
              <a:t> of low profusion of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simple silicosis </a:t>
            </a:r>
            <a:r>
              <a:rPr lang="en-US" sz="2400" b="1" dirty="0" smtClean="0">
                <a:latin typeface="Garamond" pitchFamily="18" charset="0"/>
              </a:rPr>
              <a:t>→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no significant impairment in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lung 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capacity </a:t>
            </a:r>
            <a:r>
              <a:rPr lang="en-US" sz="2400" b="1" dirty="0">
                <a:latin typeface="Garamond" pitchFamily="18" charset="0"/>
              </a:rPr>
              <a:t>is associated.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But later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latin typeface="Garamond" pitchFamily="18" charset="0"/>
              </a:rPr>
              <a:t>shows </a:t>
            </a:r>
            <a:r>
              <a:rPr lang="en-MY" sz="2400" dirty="0">
                <a:solidFill>
                  <a:srgbClr val="00B050"/>
                </a:solidFill>
                <a:latin typeface="Garamond" pitchFamily="18" charset="0"/>
              </a:rPr>
              <a:t>a 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</a:rPr>
              <a:t>restrictive </a:t>
            </a: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</a:rPr>
              <a:t>pattern</a:t>
            </a:r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lung changes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decreased </a:t>
            </a:r>
            <a:r>
              <a:rPr lang="en-US" sz="2600" b="1" dirty="0">
                <a:latin typeface="Garamond" pitchFamily="18" charset="0"/>
              </a:rPr>
              <a:t>FEV1 /FVC </a:t>
            </a:r>
            <a:r>
              <a:rPr lang="en-US" sz="2600" b="1" dirty="0" smtClean="0">
                <a:latin typeface="Garamond" pitchFamily="18" charset="0"/>
              </a:rPr>
              <a:t>%)</a:t>
            </a:r>
            <a:endParaRPr lang="ar-EG" sz="2600" b="1" dirty="0">
              <a:latin typeface="Garamond" pitchFamily="18" charset="0"/>
            </a:endParaRPr>
          </a:p>
        </p:txBody>
      </p:sp>
      <p:pic>
        <p:nvPicPr>
          <p:cNvPr id="3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33389"/>
            <a:ext cx="1482730" cy="14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67175" y="5590981"/>
            <a:ext cx="883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b="1" dirty="0">
                <a:hlinkClick r:id="rId4"/>
              </a:rPr>
              <a:t>Lung</a:t>
            </a:r>
            <a:r>
              <a:rPr lang="en-MY" b="1" dirty="0"/>
              <a:t> function tests</a:t>
            </a:r>
            <a:r>
              <a:rPr lang="en-MY" dirty="0"/>
              <a:t>: ↓ </a:t>
            </a:r>
            <a:r>
              <a:rPr lang="en-MY" dirty="0">
                <a:hlinkClick r:id="rId5"/>
              </a:rPr>
              <a:t>FVC</a:t>
            </a:r>
            <a:r>
              <a:rPr lang="en-MY" dirty="0"/>
              <a:t>, ↓ TLC, ↓ FEV1, ↓ </a:t>
            </a:r>
            <a:r>
              <a:rPr lang="en-MY" dirty="0">
                <a:hlinkClick r:id="rId6"/>
              </a:rPr>
              <a:t>FEV1/FVC ratio</a:t>
            </a:r>
            <a:r>
              <a:rPr lang="en-MY" dirty="0"/>
              <a:t> → findings indicate a mix of restrictive and </a:t>
            </a:r>
            <a:r>
              <a:rPr lang="en-MY" dirty="0" smtClean="0"/>
              <a:t>  obstructive  lung disease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33816" y="4509120"/>
            <a:ext cx="76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(forced expiratory volume in one </a:t>
            </a:r>
            <a:r>
              <a:rPr lang="en-MY" dirty="0" smtClean="0"/>
              <a:t>second/</a:t>
            </a:r>
            <a:r>
              <a:rPr lang="en-MY" dirty="0">
                <a:solidFill>
                  <a:srgbClr val="212121"/>
                </a:solidFill>
                <a:latin typeface="BlinkMacSystemFont"/>
              </a:rPr>
              <a:t> forced vital capacity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34734" y="5003884"/>
            <a:ext cx="284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/>
              <a:t>significant lung function loss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CC71-2488-4A44-A4B9-095268C66560}" type="datetime1">
              <a:rPr lang="en-MY" smtClean="0"/>
              <a:t>25/4/2021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95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9" y="908720"/>
            <a:ext cx="91444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            (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1)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Cardiorespiratory complications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Progressive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massive fibrosis </a:t>
            </a:r>
            <a:r>
              <a:rPr lang="en-US" sz="2400" b="1" dirty="0">
                <a:latin typeface="Garamond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PMF)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About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three fold risk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pulmonary</a:t>
            </a:r>
            <a:r>
              <a:rPr lang="en-US" sz="2400" b="1" dirty="0">
                <a:latin typeface="Garamond" pitchFamily="18" charset="0"/>
              </a:rPr>
              <a:t> and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extra pulmonary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T.B.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Core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pulmonale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Rt. side heart failure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Basilar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emphysema </a:t>
            </a:r>
            <a:r>
              <a:rPr lang="en-US" sz="2400" b="1" dirty="0">
                <a:latin typeface="Garamond" pitchFamily="18" charset="0"/>
              </a:rPr>
              <a:t>associated with P.M.F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increases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the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risk 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spontaneous pneumothorax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stiff lung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inability to expand </a:t>
            </a:r>
            <a:r>
              <a:rPr lang="en-US" sz="2400" b="1" dirty="0">
                <a:latin typeface="Garamond" pitchFamily="18" charset="0"/>
              </a:rPr>
              <a:t>well eventually </a:t>
            </a:r>
            <a:r>
              <a:rPr lang="en-US" sz="2400" b="1" dirty="0" smtClean="0">
                <a:latin typeface="Garamond" pitchFamily="18" charset="0"/>
              </a:rPr>
              <a:t>lead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Death </a:t>
            </a:r>
            <a:r>
              <a:rPr lang="en-US" sz="2400" b="1" dirty="0">
                <a:latin typeface="Garamond" pitchFamily="18" charset="0"/>
              </a:rPr>
              <a:t>due to progressive respiratory </a:t>
            </a:r>
            <a:r>
              <a:rPr lang="en-US" sz="2400" b="1" dirty="0" smtClean="0">
                <a:latin typeface="Garamond" pitchFamily="18" charset="0"/>
              </a:rPr>
              <a:t>insufficiency</a:t>
            </a:r>
            <a:endParaRPr lang="en-US" sz="2400" dirty="0" smtClean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55" y="3796351"/>
            <a:ext cx="6899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(2)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Immune mediated complications: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Disseminated sclerosis (DS).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Scleroderma.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Rheumatoid arthritis and </a:t>
            </a:r>
            <a:r>
              <a:rPr lang="en-US" sz="2400" b="1" dirty="0" err="1">
                <a:latin typeface="Garamond" pitchFamily="18" charset="0"/>
              </a:rPr>
              <a:t>caplan's</a:t>
            </a:r>
            <a:r>
              <a:rPr lang="en-US" sz="2400" b="1" dirty="0">
                <a:latin typeface="Garamond" pitchFamily="18" charset="0"/>
              </a:rPr>
              <a:t> syndrome.</a:t>
            </a:r>
            <a:endParaRPr lang="en-MY" sz="2400" dirty="0"/>
          </a:p>
        </p:txBody>
      </p:sp>
      <p:sp>
        <p:nvSpPr>
          <p:cNvPr id="3" name="Rectangle 2"/>
          <p:cNvSpPr/>
          <p:nvPr/>
        </p:nvSpPr>
        <p:spPr>
          <a:xfrm>
            <a:off x="58892" y="416277"/>
            <a:ext cx="83295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Simple </a:t>
            </a: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silicosis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is a risk for development of complications</a:t>
            </a:r>
            <a:endParaRPr lang="en-MY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E556-21F0-49C6-BD2A-2C00BB792C79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7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80" y="4018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   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86" y="2204864"/>
            <a:ext cx="91309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  II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Accelerated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silicosis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Garamond" pitchFamily="18" charset="0"/>
              </a:rPr>
              <a:t>Results </a:t>
            </a:r>
            <a:r>
              <a:rPr lang="en-US" sz="2400" dirty="0">
                <a:latin typeface="Garamond" pitchFamily="18" charset="0"/>
              </a:rPr>
              <a:t>from exposure </a:t>
            </a:r>
            <a:r>
              <a:rPr lang="en-US" sz="2400" b="1" dirty="0">
                <a:latin typeface="Garamond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higher concentration </a:t>
            </a:r>
            <a:r>
              <a:rPr lang="en-US" sz="2400" b="1" dirty="0">
                <a:latin typeface="Garamond" pitchFamily="18" charset="0"/>
              </a:rPr>
              <a:t>of silica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over </a:t>
            </a:r>
            <a:r>
              <a:rPr lang="en-US" sz="2400" b="1" dirty="0">
                <a:latin typeface="Garamond" pitchFamily="18" charset="0"/>
              </a:rPr>
              <a:t>a period </a:t>
            </a:r>
            <a:r>
              <a:rPr lang="en-US" sz="2400" dirty="0"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5-10 years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Due to a high 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exposure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fine dust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 high silica content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clinical autoimmune connective tissue diseases are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frequently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associated.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</a:rPr>
              <a:t>Scleroderma  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</a:rPr>
              <a:t>Rheumatoid </a:t>
            </a:r>
            <a:r>
              <a:rPr lang="en-US" sz="2400" b="1" dirty="0">
                <a:latin typeface="Garamond" pitchFamily="18" charset="0"/>
              </a:rPr>
              <a:t>arthritis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</a:rPr>
              <a:t>Lupus </a:t>
            </a:r>
            <a:r>
              <a:rPr lang="en-US" sz="2400" b="1" dirty="0" err="1">
                <a:latin typeface="Garamond" pitchFamily="18" charset="0"/>
              </a:rPr>
              <a:t>erythmatosis</a:t>
            </a:r>
            <a:r>
              <a:rPr lang="en-US" sz="2400" b="1" dirty="0">
                <a:latin typeface="Garamond" pitchFamily="18" charset="0"/>
              </a:rPr>
              <a:t> (LE)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</a:rPr>
              <a:t>Condition 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progressive even </a:t>
            </a:r>
            <a:r>
              <a:rPr lang="en-US" sz="2400" b="1" dirty="0">
                <a:latin typeface="Garamond" pitchFamily="18" charset="0"/>
              </a:rPr>
              <a:t>if worker is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removed from </a:t>
            </a:r>
            <a:r>
              <a:rPr lang="en-US" sz="2400" b="1" dirty="0">
                <a:latin typeface="Garamond" pitchFamily="18" charset="0"/>
              </a:rPr>
              <a:t>exposure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395536" y="444216"/>
            <a:ext cx="7251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(3) Renal complication</a:t>
            </a:r>
            <a:r>
              <a:rPr lang="en-US" sz="2400" b="1" dirty="0">
                <a:latin typeface="Garamond" pitchFamily="18" charset="0"/>
              </a:rPr>
              <a:t> (a spectrum of nephropathy):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Glomerulonephritis or </a:t>
            </a:r>
            <a:r>
              <a:rPr lang="en-US" sz="2400" b="1" dirty="0" err="1">
                <a:latin typeface="Garamond" pitchFamily="18" charset="0"/>
              </a:rPr>
              <a:t>nephrotic</a:t>
            </a:r>
            <a:r>
              <a:rPr lang="en-US" sz="2400" b="1" dirty="0">
                <a:latin typeface="Garamond" pitchFamily="18" charset="0"/>
              </a:rPr>
              <a:t> syndrome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Tubular </a:t>
            </a:r>
            <a:r>
              <a:rPr lang="en-US" sz="2400" b="1" dirty="0" smtClean="0">
                <a:latin typeface="Garamond" pitchFamily="18" charset="0"/>
              </a:rPr>
              <a:t>damage</a:t>
            </a:r>
            <a:endParaRPr lang="en-US" sz="2400" b="1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  (4) Cancer:</a:t>
            </a:r>
            <a:r>
              <a:rPr lang="en-US" sz="2400" b="1" dirty="0">
                <a:latin typeface="Garamond" pitchFamily="18" charset="0"/>
              </a:rPr>
              <a:t> by crystalline silica exposure.</a:t>
            </a:r>
          </a:p>
        </p:txBody>
      </p:sp>
      <p:pic>
        <p:nvPicPr>
          <p:cNvPr id="5" name="Picture 17" descr="https://i.etsystatic.com/13225676/d/il/c09fff/1727428923/il_340x270.1727428923_23az.jpg?version=0">
            <a:hlinkClick r:id="rId2" tooltip="Rawsimple Brand Slate Pencils Big 12 Pencils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1547"/>
            <a:ext cx="1139900" cy="10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4552" y="1972145"/>
            <a:ext cx="2736304" cy="738664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1050" b="1" u="sng" dirty="0">
                <a:solidFill>
                  <a:srgbClr val="C00000"/>
                </a:solidFill>
                <a:latin typeface="Garamond" pitchFamily="18" charset="0"/>
              </a:rPr>
              <a:t>Spectrum of silicosis include</a:t>
            </a:r>
            <a:r>
              <a:rPr lang="en-US" sz="1050" u="sng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Classic silicosis (simple) and </a:t>
            </a:r>
            <a:r>
              <a:rPr lang="en-US" sz="1050" b="1" dirty="0" smtClean="0">
                <a:latin typeface="Garamond" pitchFamily="18" charset="0"/>
              </a:rPr>
              <a:t>(</a:t>
            </a:r>
            <a:r>
              <a:rPr lang="en-US" sz="1050" b="1" dirty="0">
                <a:latin typeface="Garamond" pitchFamily="18" charset="0"/>
              </a:rPr>
              <a:t>PMF)</a:t>
            </a: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Accelerated</a:t>
            </a:r>
            <a:r>
              <a:rPr lang="en-US" sz="1050" b="1" dirty="0">
                <a:latin typeface="Garamond" pitchFamily="18" charset="0"/>
              </a:rPr>
              <a:t> (simple) and complicated (PMF)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Acute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822E-9F25-4531-A96C-5EDE9489926C}" type="datetime1">
              <a:rPr lang="en-MY" smtClean="0"/>
              <a:t>25/4/2021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872"/>
            <a:ext cx="9036496" cy="550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(III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Acute silicosis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Results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from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over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whelming(</a:t>
            </a:r>
            <a:r>
              <a:rPr lang="en-MY" sz="2400" dirty="0" smtClean="0"/>
              <a:t>massive)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excessive concentrations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very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heavy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fine dust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months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 shows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symptoms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within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weeks to months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 exposure</a:t>
            </a:r>
            <a:endParaRPr lang="en-MY" sz="24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80% </a:t>
            </a:r>
            <a:r>
              <a:rPr lang="en-US" sz="2400" b="1" dirty="0">
                <a:latin typeface="Garamond" pitchFamily="18" charset="0"/>
              </a:rPr>
              <a:t>of cases occur as little as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few years or even 1 year 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end in death </a:t>
            </a:r>
            <a:r>
              <a:rPr lang="en-US" sz="2400" b="1" dirty="0">
                <a:latin typeface="Garamond" pitchFamily="18" charset="0"/>
              </a:rPr>
              <a:t>within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several years </a:t>
            </a:r>
            <a:r>
              <a:rPr lang="en-US" sz="2400" b="1" dirty="0">
                <a:latin typeface="Garamond" pitchFamily="18" charset="0"/>
              </a:rPr>
              <a:t>due to  respiratory failure.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Fever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, weight loss ,cough and dyspnea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It occurs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more frequent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 industrial </a:t>
            </a:r>
            <a:r>
              <a:rPr lang="en-US" sz="2400" b="1" dirty="0">
                <a:latin typeface="Garamond" pitchFamily="18" charset="0"/>
              </a:rPr>
              <a:t>activities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where </a:t>
            </a:r>
            <a:r>
              <a:rPr lang="en-US" sz="2400" b="1" dirty="0">
                <a:latin typeface="Garamond" pitchFamily="18" charset="0"/>
              </a:rPr>
              <a:t>silica 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fractures or crushed </a:t>
            </a:r>
            <a:r>
              <a:rPr lang="en-US" sz="2400" b="1" dirty="0">
                <a:latin typeface="Garamond" pitchFamily="18" charset="0"/>
              </a:rPr>
              <a:t>such as in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latin typeface="Garamond" pitchFamily="18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sand  blasting </a:t>
            </a:r>
            <a:r>
              <a:rPr lang="en-US" sz="2400" b="1" dirty="0">
                <a:latin typeface="Garamond" pitchFamily="18" charset="0"/>
              </a:rPr>
              <a:t>or rock drilling</a:t>
            </a:r>
            <a:r>
              <a:rPr lang="en-US" sz="2400" b="1" dirty="0" smtClean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4" name="Picture 31" descr="https://i.etsystatic.com/6791412/d/il/eded0d/546839201/il_340x270.546839201_7ama.jpg?version=0">
            <a:hlinkClick r:id="rId2" tooltip="White Chalk Pencil for chalkboards - White Chalk Alternative- Artist supplies - Wedding Chalkboard- Kitchen Chalkbo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0"/>
            <a:ext cx="1605269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85A1-1623-4A49-99BF-B372D0C1BF3B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66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MY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Pathogenesis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measures</a:t>
            </a:r>
          </a:p>
          <a:p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latin typeface="Times New Roman" pitchFamily="18" charset="0"/>
                <a:cs typeface="Times New Roman" pitchFamily="18" charset="0"/>
              </a:rPr>
              <a:t>Individual diseas</a:t>
            </a:r>
            <a:r>
              <a:rPr lang="en-MY" sz="2800" b="1" dirty="0"/>
              <a:t>es </a:t>
            </a:r>
            <a:endParaRPr lang="en-MY" sz="2800" b="1" dirty="0" smtClean="0"/>
          </a:p>
          <a:p>
            <a:pPr algn="ctr"/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endParaRPr lang="en-MY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/>
              <a:t>•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009" y="332656"/>
            <a:ext cx="4873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1845" y="5517232"/>
            <a:ext cx="528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2CE-F901-4DAB-848B-35CF1D26DD24}" type="datetime1">
              <a:rPr lang="en-MY" smtClean="0"/>
              <a:t>25/4/2021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licosis&#10;Brick-making Sand blast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476672"/>
            <a:ext cx="8352928" cy="56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6381328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M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silicosis Brick-making Sand blasting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1969" y="15007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20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373-CD9E-4EA4-BB5C-102FDB98646E}" type="datetime1">
              <a:rPr lang="en-MY" smtClean="0"/>
              <a:t>25/4/2021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346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95050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Clinical features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Chronic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irritant</a:t>
            </a: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cough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err="1" smtClean="0"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(shortness of breath) that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worsens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with exertion.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Fatigue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Loss of appetite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Chest pains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With more advanced disease,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impairment of total lung capacity (TLC) is commonly present</a:t>
            </a:r>
            <a:endParaRPr lang="en-MY" sz="24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Acute silicosis patients may also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have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fever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rapid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unintended weight loss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Chest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X-ray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the shows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"snow-storm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appearance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hallmark of silicosis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the </a:t>
            </a:r>
            <a:r>
              <a:rPr lang="en-MY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silicotic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nodule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Chest radiography showing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Eggshell calcification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On histopathology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Polarized light microscopy showing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Crystals of silica</a:t>
            </a:r>
            <a:endParaRPr lang="en-MY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5" descr="https://i.etsystatic.com/13225676/d/il/ec60c4/1000472056/il_340x270.1000472056_324q.jpg?version=0">
            <a:hlinkClick r:id="rId2" tooltip="GRADE A FINE White Slate Pencils 250 Grams approximately Chalk Pencils Natural Slate Stone Set Of 50 Penc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8356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08" y="4777858"/>
            <a:ext cx="2592288" cy="20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965-8B8C-4E51-9F16-BD4E0FE6FFB9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53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21" y="404664"/>
            <a:ext cx="92525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800" b="1" dirty="0" err="1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Silico</a:t>
            </a:r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tuberculosis: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Silicosis is progressive and what is more important 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that </a:t>
            </a:r>
            <a:r>
              <a:rPr lang="en-MY" sz="2400" b="1" dirty="0" err="1" smtClean="0">
                <a:latin typeface="Garamond" pitchFamily="18" charset="0"/>
                <a:cs typeface="Times New Roman" pitchFamily="18" charset="0"/>
              </a:rPr>
              <a:t>silicotics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are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prone to pulmonary tuberculosis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, a condition called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</a:t>
            </a:r>
            <a:r>
              <a:rPr lang="en-MY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-tuberculosis.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Pulmonary tuberculosis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occurs in about 25%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patients with acute or classic silicosis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400" b="1" dirty="0" err="1" smtClean="0">
                <a:latin typeface="Garamond" pitchFamily="18" charset="0"/>
                <a:cs typeface="Times New Roman" pitchFamily="18" charset="0"/>
              </a:rPr>
              <a:t>silicotuberculotics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sputum rarely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shows tubercle bacilli</a:t>
            </a:r>
            <a:endParaRPr lang="en-MY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50" y="0"/>
            <a:ext cx="1152128" cy="13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AC46-370B-4BDC-AE6F-6AEA361E6C48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907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9035" y="44624"/>
            <a:ext cx="345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TREATMENT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67844"/>
            <a:ext cx="90777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There is no specific </a:t>
            </a:r>
            <a:r>
              <a:rPr lang="en-MY" sz="23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effective</a:t>
            </a:r>
            <a:r>
              <a:rPr lang="en-MY" sz="23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treatment for the silicosis,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Fibrotic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changes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have already taken place </a:t>
            </a:r>
            <a:r>
              <a:rPr lang="en-MY" sz="23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cannot </a:t>
            </a:r>
            <a:r>
              <a:rPr lang="en-MY" sz="23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reversed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 is no known method of intervention to prevent the condition's progression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only way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silicosis can be </a:t>
            </a:r>
            <a:r>
              <a:rPr lang="en-MY" sz="2300" b="1" u="sng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controlled is </a:t>
            </a:r>
            <a:r>
              <a:rPr lang="en-MY" sz="2300" b="1" u="sng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by:</a:t>
            </a:r>
            <a:endParaRPr lang="en-MY" sz="2300" b="1" u="sng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3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a) rigorous dust control measures</a:t>
            </a:r>
            <a:r>
              <a:rPr lang="en-MY" sz="23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e.g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., </a:t>
            </a:r>
            <a:endParaRPr lang="en-MY" sz="2300" b="1" dirty="0" smtClean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MY" sz="23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   substitution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complete enclosure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isolation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300" b="1" dirty="0" err="1">
                <a:latin typeface="Garamond" pitchFamily="18" charset="0"/>
                <a:cs typeface="Times New Roman" pitchFamily="18" charset="0"/>
              </a:rPr>
              <a:t>hydroblasting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good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house-keeping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personal protective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measures and </a:t>
            </a:r>
            <a:endParaRPr lang="en-MY" sz="23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(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b) regular physical examination of workers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Silica exposure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has to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 stopped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to prevent further damage to the lungs,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Smokers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 should quit smoking</a:t>
            </a:r>
            <a:r>
              <a:rPr lang="en-MY" sz="23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TB 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positive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patients need to be put on anti-tuberculosis treatment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course of progression often extends over decades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even after cessation of exposure.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Prevention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remains the most effective therapeutic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approach</a:t>
            </a:r>
            <a:endParaRPr lang="en-US" sz="23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0A89-BBCF-416C-869C-B7DF3622D425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356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F855-5D1C-4667-B978-0E04D44AAE6A}" type="datetime1">
              <a:rPr lang="en-MY" smtClean="0"/>
              <a:t>25/4/2021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49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2"/>
            <a:ext cx="79445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5482" y="499668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23042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D89F-1E99-400A-A3C1-F6582E1C2A43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2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2474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Pneumoconiosis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  <a:p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707" y="188640"/>
            <a:ext cx="1907653" cy="146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7A7F-44CE-442C-A5BF-4DC967CCD34F}" type="datetime1">
              <a:rPr lang="en-MY" smtClean="0"/>
              <a:t>25/4/2021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453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198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Medical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Pre-placement examination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Periodical examination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Medical and health care services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Notification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Maintenance and analysis of records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Health education and counselling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Practicing good personal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hygiene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Washing hands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face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before eating, drinking, smoking or use toilet,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eat, drink, smoke, in areas where such dust is being used.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  <a:cs typeface="Times New Roman" pitchFamily="18" charset="0"/>
              </a:rPr>
              <a:t>Wear protective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clothes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and respiratory protection 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Before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leaving work,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shower and change into clean clothes.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Leave dusty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clothes at work.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476672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CACF-646F-43A1-9E20-C75931659A71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524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58" y="911976"/>
            <a:ext cx="90268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Design of building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Conduct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air monitoring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to measure the workers’ exposure to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such dust .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Minimize exposures by controlling the creation of airborne </a:t>
            </a:r>
          </a:p>
          <a:p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  for example, use wet drilling, local exhaust ventilation.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Enclosure / isolation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Environmental monitoring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Prohibit Dry Cutting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Promote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wet Cutting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90" y="4320788"/>
            <a:ext cx="4087274" cy="25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7107" y="260648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85E9-52C7-4335-801B-746BF1E17D89}" type="datetime1">
              <a:rPr lang="en-MY" smtClean="0"/>
              <a:t>25/4/2021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839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72800"/>
            <a:ext cx="84329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Other Measures: </a:t>
            </a: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Legal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Measures to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minimize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emissions and exposure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to dust.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Law compliance mechanisms, including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effective workplace inspection systems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Cooperation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between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management and workers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and their representatives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 mechanism for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collection and analysis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data on occupational diseases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Training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health professionals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occupational diseases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diagnose and prevent occupational diseases.</a:t>
            </a:r>
            <a:endParaRPr lang="en-MY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7107" y="260648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B065-F594-493D-8AFD-8B5A99AE3BDD}" type="datetime1">
              <a:rPr lang="en-MY" smtClean="0"/>
              <a:t>25/4/2021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950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7</a:t>
            </a:fld>
            <a:endParaRPr lang="en-M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27" y="2492896"/>
            <a:ext cx="4716969" cy="43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62304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88640"/>
            <a:ext cx="5070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732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Silica crystals </a:t>
            </a:r>
            <a:endParaRPr lang="en-MY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2BD8-AC07-4018-B75B-333CDB46DD08}" type="datetime1">
              <a:rPr lang="en-MY" smtClean="0"/>
              <a:t>25/4/2021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472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3" y="62068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Silica exists in 2 forms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Crystalline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Amorphous </a:t>
            </a:r>
            <a:r>
              <a:rPr lang="en-US" sz="2400" b="1" dirty="0">
                <a:latin typeface="Garamond" pitchFamily="18" charset="0"/>
              </a:rPr>
              <a:t>forms.</a:t>
            </a:r>
          </a:p>
          <a:p>
            <a:pPr>
              <a:defRPr/>
            </a:pPr>
            <a:endParaRPr lang="en-US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Crystalline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silica </a:t>
            </a:r>
            <a:r>
              <a:rPr lang="en-US" sz="2400" b="1" dirty="0">
                <a:latin typeface="Garamond" pitchFamily="18" charset="0"/>
              </a:rPr>
              <a:t>not bound to other materials 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           is called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FREE SILICA,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       </a:t>
            </a:r>
            <a:r>
              <a:rPr lang="en-US" sz="2400" b="1" dirty="0">
                <a:latin typeface="Garamond" pitchFamily="18" charset="0"/>
              </a:rPr>
              <a:t>when bound it is referred as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combined </a:t>
            </a:r>
            <a:r>
              <a:rPr lang="en-US" sz="2400" b="1" dirty="0">
                <a:latin typeface="Garamond" pitchFamily="18" charset="0"/>
              </a:rPr>
              <a:t>(silicates).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Amorphous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silica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have </a:t>
            </a:r>
            <a:r>
              <a:rPr lang="en-US" sz="2400" b="1" u="sng" dirty="0">
                <a:latin typeface="Garamond" pitchFamily="18" charset="0"/>
              </a:rPr>
              <a:t>relatively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non toxic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pulmonary  </a:t>
            </a:r>
            <a:r>
              <a:rPr lang="en-US" sz="2400" b="1" dirty="0">
                <a:latin typeface="Garamond" pitchFamily="18" charset="0"/>
              </a:rPr>
              <a:t>properties.</a:t>
            </a:r>
          </a:p>
          <a:p>
            <a:pPr>
              <a:defRPr/>
            </a:pPr>
            <a:endParaRPr lang="en-US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Silicosis</a:t>
            </a:r>
            <a:r>
              <a:rPr lang="en-US" sz="2400" b="1" dirty="0">
                <a:latin typeface="Garamond" pitchFamily="18" charset="0"/>
              </a:rPr>
              <a:t> </a:t>
            </a:r>
            <a:endParaRPr lang="en-US" sz="2400" b="1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  refers </a:t>
            </a:r>
            <a:r>
              <a:rPr lang="en-US" sz="2400" b="1" dirty="0">
                <a:latin typeface="Garamond" pitchFamily="18" charset="0"/>
              </a:rPr>
              <a:t>to a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spectrum of pulmonary diseases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due to inhalation  </a:t>
            </a:r>
            <a:r>
              <a:rPr lang="en-US" sz="2400" b="1" dirty="0">
                <a:latin typeface="Garamond" pitchFamily="18" charset="0"/>
              </a:rPr>
              <a:t>of various forms of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FREE crystalline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silica </a:t>
            </a:r>
            <a:r>
              <a:rPr lang="en-US" sz="2400" b="1" dirty="0">
                <a:latin typeface="Garamond" pitchFamily="18" charset="0"/>
              </a:rPr>
              <a:t>(SiO2).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56" y="332656"/>
            <a:ext cx="2328223" cy="1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A84-0FCC-4F2E-AF8F-44A64684D337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36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57789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721" y="642564"/>
            <a:ext cx="87661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Among the occupational diseases,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silicosis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is the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cause of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permanent disability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mortality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Develop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s with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repeated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and usually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long-term exposure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crystalline silica (silica dust)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It is caused by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inhalation of dust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containing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silica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or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silicon dioxide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crystalline silica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(SiO2).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silica dust causes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irritation &amp; inflammation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airways &amp; lung tissue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Scar tissue forms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when the inflammation heals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, resulting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in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that gradually overtakes healthy lung tissue.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continues extending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through the lungs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even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after exposure ends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90956"/>
            <a:ext cx="2411760" cy="15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86" y="4293096"/>
            <a:ext cx="869000" cy="6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87-A89E-454B-A87E-0EB6AD67AA3C}" type="datetime1">
              <a:rPr lang="en-MY" smtClean="0"/>
              <a:t>25/4/2021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90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4" ma:contentTypeDescription="Create a new document." ma:contentTypeScope="" ma:versionID="7f12e0e65badb37fa0b061fa071a32c4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b487f39c957a35a8765c7d4b73aac880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42778B-7E7F-4C74-AE23-7271061D22F3}"/>
</file>

<file path=customXml/itemProps2.xml><?xml version="1.0" encoding="utf-8"?>
<ds:datastoreItem xmlns:ds="http://schemas.openxmlformats.org/officeDocument/2006/customXml" ds:itemID="{F079891B-5028-47D5-9020-ABC2722F8C78}"/>
</file>

<file path=customXml/itemProps3.xml><?xml version="1.0" encoding="utf-8"?>
<ds:datastoreItem xmlns:ds="http://schemas.openxmlformats.org/officeDocument/2006/customXml" ds:itemID="{3B6ACAFC-0C96-4DD3-9ECA-C2A0492313F4}"/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1677</Words>
  <Application>Microsoft Office PowerPoint</Application>
  <PresentationFormat>On-screen Show (4:3)</PresentationFormat>
  <Paragraphs>304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BlinkMacSystemFont</vt:lpstr>
      <vt:lpstr>Calibri</vt:lpstr>
      <vt:lpstr>Garamond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146</cp:revision>
  <dcterms:created xsi:type="dcterms:W3CDTF">2020-03-12T19:21:24Z</dcterms:created>
  <dcterms:modified xsi:type="dcterms:W3CDTF">2021-04-25T12:05:27Z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