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9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81" r:id="rId17"/>
    <p:sldId id="269" r:id="rId18"/>
    <p:sldId id="270" r:id="rId19"/>
    <p:sldId id="272" r:id="rId20"/>
    <p:sldId id="273" r:id="rId21"/>
    <p:sldId id="271" r:id="rId22"/>
    <p:sldId id="274" r:id="rId23"/>
    <p:sldId id="284" r:id="rId24"/>
    <p:sldId id="275" r:id="rId25"/>
    <p:sldId id="276" r:id="rId26"/>
    <p:sldId id="278" r:id="rId27"/>
    <p:sldId id="280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7A501-C260-3DD8-A526-F22C594F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150913-ABD6-444D-57ED-23A181696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FCADEE-4847-4211-5506-4C7E2CCC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002AF-0338-E6FE-5AE7-E7299408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380849-4849-DA10-64ED-277B602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DECFC-0265-384D-4215-4A91868E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4C1DE4-94EF-BFBF-1204-6469679E5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C21BF-2BED-DB0A-BC7A-3F00E3B6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E4CDBB-955B-1BD2-8FB5-5F874496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650DB8-B8F4-EFB8-A3A9-403CC38B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43E5B4-94DE-5820-A796-73AFDBD35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233FDD-E94E-9626-A025-842D6860B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314A4-236C-F654-7C5D-31DB9F72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309C6E-8B79-A27B-653F-A91A4CC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DCAF3F-E2D8-8178-454D-A5F0E4A5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F7D37-7FDF-B711-9EEC-F35AFF93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03D62-15C8-738C-1F65-B2FABFAD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1CE8E5-775B-C96C-F902-1046D4B7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227079-AAFC-7A2B-393A-A3DF7568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171E6-CA26-DB8B-438F-545871EC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B3681-26F7-73C7-8F32-F1661FED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891946-4F61-D040-F6F3-53B76AF3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9F75D6-6671-BDE9-2327-FE5B9D06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EDB0D-DE46-9335-7A65-C32BF7FA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65EBAD-7D3C-E5F7-D823-CF6339BB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F601D-B733-2BD3-847C-A0C75A7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9041E-CD17-EEF8-75CE-A5AF209C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63B0EA-6B31-5D1B-193E-B670EE65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4E857A-5D75-0312-38E0-0D5404C2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B0F8AC-B4B7-6178-EE5B-E5FBC74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478DA9-D031-4F18-16FE-7AACF715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5AC38-AEA0-92B2-5E16-6E6936F4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AC675-48FE-901D-652F-FD4C86D5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BDB7AA-3F7A-9637-03E3-5D75AA8D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12049F-0CDF-6665-E142-CB7EC4A17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3C831C-D22E-86E7-109C-E2AD6D560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E61B2C-F1DC-C377-6521-C0740A3E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A59584-F2B8-8D21-69C2-A747D772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38E313-E351-9739-A081-FAD9EC9C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58653-D019-2E26-BA56-0CC9119C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DD8EBA-075F-93EE-4FA2-62070C5A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066F54-FFF8-253D-A819-12482292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266B12-3088-37D6-2CBC-85A06F6A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1E33B2-E2C0-6456-B8A3-CBBFF83C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295371-0825-F224-4A42-4315B25B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138C7F-CB09-EA56-09D8-3598B196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84913-B8BF-E3F7-A4D6-143CAC1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8B613-AEE6-ED6E-783A-9372BF70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BD64D4-5A41-A3BE-79E2-A7C1C847F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7E188F-9D77-7AD3-DEE7-F1A6B4A1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A66279-F198-CC66-61BA-8337F25B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4FEA8B-2A83-77C9-8983-CB8A4D7B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F639D-1A4A-7306-BD0A-D41D73B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78DC3A-9807-2C6D-259D-E42847E10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B36CE-8023-57BF-E3CC-652B29594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5676C-28E4-920C-CE86-0EEAC0C6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1FD1A2-ED4B-4734-5A85-549EB7E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C4304C-3EE1-C997-7886-5115633B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2A0DF8-F08A-698B-24DB-AC9BC8DB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736896-5602-1F50-EA39-EDAE2540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AB575-358D-DDFE-853E-74CBC25DC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D7B7-59D1-4920-8CE3-242027C6F202}" type="datetimeFigureOut">
              <a:rPr lang="en-US" smtClean="0"/>
              <a:t>2024-11-12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24897-5507-F41E-08A1-C4EC7BB6F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C394A5-A355-5619-4BA7-51A0B4DA0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52DE-A954-46D0-8B27-276FF07F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2B41E-F8D6-9698-E525-EFAA10148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Acute Kidney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6E97A5-446E-37EC-E7B5-67F104FB5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Leen</a:t>
            </a:r>
            <a:r>
              <a:rPr lang="en-US" dirty="0" smtClean="0"/>
              <a:t> </a:t>
            </a:r>
            <a:r>
              <a:rPr lang="en-US" dirty="0" err="1" smtClean="0"/>
              <a:t>mahasneh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Lana </a:t>
            </a:r>
            <a:r>
              <a:rPr lang="en-US" dirty="0" err="1" smtClean="0"/>
              <a:t>mahadeen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6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DF7A3-FA04-55EB-8200-45CBBAC7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Pre-Renal Failure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004F0-12A0-6B86-3533-4DBDA5DD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 :Decreased blood supply to kidneys (due to hypovolemia, hypotension, or renal vasoconstriction) → failure to maintain renal perfusion → decreased GFR → activation of renin-angiotensin system → increased aldosterone release → increased reabsorption of Na+, H2O → increased urine osmolality → secretion of antidiuretic hormone → increased reabsorption of H2O and urea</a:t>
            </a:r>
          </a:p>
          <a:p>
            <a:r>
              <a:rPr lang="en-US" dirty="0"/>
              <a:t>Creatinine is still secreted in the proximal tubules, so the blood </a:t>
            </a:r>
            <a:r>
              <a:rPr lang="en-US" dirty="0" err="1"/>
              <a:t>BUN:creatinine</a:t>
            </a:r>
            <a:r>
              <a:rPr lang="en-US" dirty="0"/>
              <a:t> ratio increases.</a:t>
            </a:r>
          </a:p>
          <a:p>
            <a:r>
              <a:rPr lang="en-US" dirty="0">
                <a:solidFill>
                  <a:srgbClr val="FF0000"/>
                </a:solidFill>
              </a:rPr>
              <a:t>Prolonged prerenal injury leads to intrinsic injury, as decreased renal perfusion causes tubular necrosis.</a:t>
            </a:r>
          </a:p>
        </p:txBody>
      </p:sp>
    </p:spTree>
    <p:extLst>
      <p:ext uri="{BB962C8B-B14F-4D97-AF65-F5344CB8AC3E}">
        <p14:creationId xmlns:p14="http://schemas.microsoft.com/office/powerpoint/2010/main" val="128129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85E73-60DC-F636-A724-823EF7E6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3F51D-7FE9-ED3B-771B-F2551D26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6375"/>
            <a:ext cx="11115675" cy="4700588"/>
          </a:xfrm>
        </p:spPr>
        <p:txBody>
          <a:bodyPr>
            <a:normAutofit/>
          </a:bodyPr>
          <a:lstStyle/>
          <a:p>
            <a:r>
              <a:rPr lang="en-US" dirty="0"/>
              <a:t>Hypovolemia: e.g., due to hemorrhage, vomiting, diarrhea, sweating, burns, diuretics, poor oral intake, dehydration, hypercalcemia </a:t>
            </a:r>
          </a:p>
          <a:p>
            <a:r>
              <a:rPr lang="en-US" dirty="0"/>
              <a:t>Hypotension: e.g., due to sepsis, cardiogenic shock (decreased cardiac output), anaphylactic shock</a:t>
            </a:r>
          </a:p>
          <a:p>
            <a:r>
              <a:rPr lang="en-US" dirty="0"/>
              <a:t>Decreased circulating volume (↓ effective arterial volume)</a:t>
            </a:r>
          </a:p>
          <a:p>
            <a:r>
              <a:rPr lang="en-US" dirty="0"/>
              <a:t>Cardiorenal syndrome: e.g., in congestive heart failure</a:t>
            </a:r>
          </a:p>
          <a:p>
            <a:r>
              <a:rPr lang="en-US" dirty="0"/>
              <a:t>Hepatorenal syndrome: e.g., in cirrhosis, liver failure</a:t>
            </a:r>
          </a:p>
          <a:p>
            <a:r>
              <a:rPr lang="en-US" dirty="0"/>
              <a:t>Renal artery stenosis</a:t>
            </a:r>
          </a:p>
          <a:p>
            <a:r>
              <a:rPr lang="en-US" dirty="0"/>
              <a:t>Drugs that affect glomerular perfusion: e.g., cyclosporine, tacrolimus, NSAIDs , ACE inhibitors (ACE-Is) </a:t>
            </a:r>
          </a:p>
        </p:txBody>
      </p:sp>
    </p:spTree>
    <p:extLst>
      <p:ext uri="{BB962C8B-B14F-4D97-AF65-F5344CB8AC3E}">
        <p14:creationId xmlns:p14="http://schemas.microsoft.com/office/powerpoint/2010/main" val="242587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2C306-35DF-8A47-E700-4C5F1FBE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Pre-Renal failure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B98D0A-58AC-88BD-38C1-57D6732C4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5463"/>
            <a:ext cx="10227437" cy="4628297"/>
          </a:xfrm>
        </p:spPr>
      </p:pic>
    </p:spTree>
    <p:extLst>
      <p:ext uri="{BB962C8B-B14F-4D97-AF65-F5344CB8AC3E}">
        <p14:creationId xmlns:p14="http://schemas.microsoft.com/office/powerpoint/2010/main" val="401648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5AD12-28DC-DD42-AE87-B37CD023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3B31C6-2CB8-9648-B77B-DA5263B92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" y="365125"/>
            <a:ext cx="12094271" cy="4923788"/>
          </a:xfrm>
        </p:spPr>
      </p:pic>
    </p:spTree>
    <p:extLst>
      <p:ext uri="{BB962C8B-B14F-4D97-AF65-F5344CB8AC3E}">
        <p14:creationId xmlns:p14="http://schemas.microsoft.com/office/powerpoint/2010/main" val="10184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66032-77FD-798B-03A7-60ED59DC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AA87EE-952E-AF3F-2A86-4639C1772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76046"/>
            <a:ext cx="10296525" cy="6091417"/>
          </a:xfrm>
        </p:spPr>
      </p:pic>
    </p:spTree>
    <p:extLst>
      <p:ext uri="{BB962C8B-B14F-4D97-AF65-F5344CB8AC3E}">
        <p14:creationId xmlns:p14="http://schemas.microsoft.com/office/powerpoint/2010/main" val="407219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5C1A0-9F16-AA39-FD7E-96A18C14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25B6CE-5CA1-12C7-89AD-43577173F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3875"/>
            <a:ext cx="10268478" cy="4607826"/>
          </a:xfrm>
        </p:spPr>
      </p:pic>
    </p:spTree>
    <p:extLst>
      <p:ext uri="{BB962C8B-B14F-4D97-AF65-F5344CB8AC3E}">
        <p14:creationId xmlns:p14="http://schemas.microsoft.com/office/powerpoint/2010/main" val="169189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EAD93-DB72-F3D1-8BB8-0A676C78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Pre-Renal 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939151-C7B9-E8FB-DCFA-4B335E51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9399"/>
            <a:ext cx="11068050" cy="5013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</a:t>
            </a:r>
          </a:p>
          <a:p>
            <a:r>
              <a:rPr lang="en-US" dirty="0"/>
              <a:t>Elevated serum creatinine</a:t>
            </a:r>
          </a:p>
          <a:p>
            <a:r>
              <a:rPr lang="en-US" dirty="0"/>
              <a:t>Serum </a:t>
            </a:r>
            <a:r>
              <a:rPr lang="en-US" dirty="0" err="1"/>
              <a:t>BUN:creatinine</a:t>
            </a:r>
            <a:r>
              <a:rPr lang="en-US" dirty="0"/>
              <a:t> ratio ≥ 20:1   [12]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Normal urinalysis</a:t>
            </a:r>
          </a:p>
          <a:p>
            <a:r>
              <a:rPr lang="en-US" dirty="0"/>
              <a:t>Low urinary sodium and urea excretion </a:t>
            </a:r>
          </a:p>
          <a:p>
            <a:r>
              <a:rPr lang="en-US" dirty="0"/>
              <a:t>Low fractional excretion of sodium (</a:t>
            </a:r>
            <a:r>
              <a:rPr lang="en-US" dirty="0" err="1"/>
              <a:t>FENa</a:t>
            </a:r>
            <a:r>
              <a:rPr lang="en-US" dirty="0"/>
              <a:t> &lt; 1%)</a:t>
            </a:r>
          </a:p>
          <a:p>
            <a:r>
              <a:rPr lang="en-US" dirty="0"/>
              <a:t>Low fractional excretion of urea (</a:t>
            </a:r>
            <a:r>
              <a:rPr lang="en-US" dirty="0" err="1"/>
              <a:t>FEUrea</a:t>
            </a:r>
            <a:r>
              <a:rPr lang="en-US" dirty="0"/>
              <a:t> &lt; 35%)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High urine osmolality (&gt; 500 </a:t>
            </a:r>
            <a:r>
              <a:rPr lang="en-US" dirty="0" err="1"/>
              <a:t>mOsm</a:t>
            </a:r>
            <a:r>
              <a:rPr lang="en-US" dirty="0"/>
              <a:t>/kg) and specific gravity (&gt; 1.020)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Urine sediment: </a:t>
            </a:r>
            <a:r>
              <a:rPr lang="en-US" dirty="0">
                <a:solidFill>
                  <a:srgbClr val="FF0000"/>
                </a:solidFill>
              </a:rPr>
              <a:t>hyaline casts </a:t>
            </a:r>
            <a:r>
              <a:rPr lang="en-US" dirty="0"/>
              <a:t>due to concentrated urine in the setting of low renal perfusion</a:t>
            </a:r>
          </a:p>
        </p:txBody>
      </p:sp>
    </p:spTree>
    <p:extLst>
      <p:ext uri="{BB962C8B-B14F-4D97-AF65-F5344CB8AC3E}">
        <p14:creationId xmlns:p14="http://schemas.microsoft.com/office/powerpoint/2010/main" val="223939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61ED1-0548-1AD6-3782-0DD07EFF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D2F647-9C37-49F7-BB45-D623C8E3C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" y="1371600"/>
            <a:ext cx="11329352" cy="4552945"/>
          </a:xfrm>
        </p:spPr>
      </p:pic>
    </p:spTree>
    <p:extLst>
      <p:ext uri="{BB962C8B-B14F-4D97-AF65-F5344CB8AC3E}">
        <p14:creationId xmlns:p14="http://schemas.microsoft.com/office/powerpoint/2010/main" val="237320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706BF-499B-BF51-6222-73C4E8B0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5DEDD-9BDE-8AE1-FDBC-89F9D27A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Pathophysiology:  Damage to a vascular or tubular component of the nephron → necrosis or apoptosis of tubular cells → decreased reabsorption capacity of electrolytes (e.g., Na+), water, and/or urea  → increased Na+ and H2O in the urine → decreased urine osmolality</a:t>
            </a:r>
          </a:p>
        </p:txBody>
      </p:sp>
    </p:spTree>
    <p:extLst>
      <p:ext uri="{BB962C8B-B14F-4D97-AF65-F5344CB8AC3E}">
        <p14:creationId xmlns:p14="http://schemas.microsoft.com/office/powerpoint/2010/main" val="345812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5F3F6-E1B5-5161-4ED1-9581D504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82C807-4C1C-C61B-8FB4-96151E87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9338"/>
            <a:ext cx="10515600" cy="4922761"/>
          </a:xfrm>
        </p:spPr>
      </p:pic>
    </p:spTree>
    <p:extLst>
      <p:ext uri="{BB962C8B-B14F-4D97-AF65-F5344CB8AC3E}">
        <p14:creationId xmlns:p14="http://schemas.microsoft.com/office/powerpoint/2010/main" val="248627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E6FCE-02DF-756D-130B-539C9497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873E9-67C7-6FE3-C230-5FF8CD0B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Acute kidney injury (AKI) is a sudden loss of renal function with a subsequent rise in creatinine and blood urea nitrogen (BUN).</a:t>
            </a:r>
          </a:p>
          <a:p>
            <a:r>
              <a:rPr lang="en-US" sz="3600" dirty="0"/>
              <a:t>It is most frequently caused by decreased renal perfusion (prerenal) but may also be due to direct damage to the kidneys (intrarenal or intrinsic) or inadequate urine drainage (postrenal)</a:t>
            </a:r>
          </a:p>
        </p:txBody>
      </p:sp>
    </p:spTree>
    <p:extLst>
      <p:ext uri="{BB962C8B-B14F-4D97-AF65-F5344CB8AC3E}">
        <p14:creationId xmlns:p14="http://schemas.microsoft.com/office/powerpoint/2010/main" val="158880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D7FF5-2534-3C9F-09F5-14699A6F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2FADF1-6FAC-907D-64FC-C7D4053E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754745"/>
            <a:ext cx="8982075" cy="5348510"/>
          </a:xfrm>
        </p:spPr>
      </p:pic>
    </p:spTree>
    <p:extLst>
      <p:ext uri="{BB962C8B-B14F-4D97-AF65-F5344CB8AC3E}">
        <p14:creationId xmlns:p14="http://schemas.microsoft.com/office/powerpoint/2010/main" val="394713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13A73-52E5-69A7-349E-334BA687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6ABB3B-83A3-2EA3-AEE7-E7934AAD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7775"/>
            <a:ext cx="11353800" cy="49291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Acute tubular necrosis </a:t>
            </a:r>
            <a:r>
              <a:rPr lang="en-US" dirty="0"/>
              <a:t>(causes ∼ 85% of intrinsic AKIs)</a:t>
            </a:r>
          </a:p>
          <a:p>
            <a:r>
              <a:rPr lang="en-US" dirty="0"/>
              <a:t>Ischemia: e.g., due to prolonged hypotension</a:t>
            </a:r>
          </a:p>
          <a:p>
            <a:r>
              <a:rPr lang="en-US" dirty="0"/>
              <a:t>Nephrotoxic drugs: e.g., radiographic contrast agents, aminoglycosides, cisplatin, methotrexate, ethylene glycol, amphotericin 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Acute interstitial nephritis:</a:t>
            </a:r>
          </a:p>
          <a:p>
            <a:r>
              <a:rPr lang="en-US" dirty="0"/>
              <a:t>Medication: e.g., antibiotics , phenytoin, interferon, PPIs, NSAIDs, cyclosporine</a:t>
            </a:r>
          </a:p>
          <a:p>
            <a:r>
              <a:rPr lang="en-US" dirty="0"/>
              <a:t>Infection : Bacterial: e.g., Legionella spp., Streptococcus spp.</a:t>
            </a:r>
          </a:p>
          <a:p>
            <a:pPr marL="0" indent="0">
              <a:buNone/>
            </a:pPr>
            <a:r>
              <a:rPr lang="en-US" dirty="0"/>
              <a:t>Fungi: Candida, Histoplasma</a:t>
            </a:r>
          </a:p>
          <a:p>
            <a:pPr marL="0" indent="0">
              <a:buNone/>
            </a:pPr>
            <a:r>
              <a:rPr lang="en-US" dirty="0"/>
              <a:t>Viral: e.g., hepatitis C virus, cytomegalovirus, HIV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Glomerulonephritis</a:t>
            </a:r>
            <a:r>
              <a:rPr lang="en-US" dirty="0"/>
              <a:t> :rapidly progressive glomerulonephritis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Vascular Disease</a:t>
            </a:r>
            <a:r>
              <a:rPr lang="en-US" dirty="0"/>
              <a:t>: Renal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295182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1C9C9-FE2C-7CCB-419A-614F5FBE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07B60BF-E3B9-1C33-8494-8FB0893C7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8" y="228600"/>
            <a:ext cx="10822767" cy="5413070"/>
          </a:xfrm>
        </p:spPr>
      </p:pic>
    </p:spTree>
    <p:extLst>
      <p:ext uri="{BB962C8B-B14F-4D97-AF65-F5344CB8AC3E}">
        <p14:creationId xmlns:p14="http://schemas.microsoft.com/office/powerpoint/2010/main" val="171616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5EEC7-9DEB-A430-5439-D5BD6717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Intrinsic-AKI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49FC1-F9B0-DD92-FF79-8192E389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11353800" cy="46148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</a:t>
            </a:r>
          </a:p>
          <a:p>
            <a:r>
              <a:rPr lang="en-US" dirty="0"/>
              <a:t>Elevated serum creatinine concentration and rapidly rising serum creatinine level</a:t>
            </a:r>
          </a:p>
          <a:p>
            <a:r>
              <a:rPr lang="en-US" dirty="0" err="1"/>
              <a:t>BUN:creatinine</a:t>
            </a:r>
            <a:r>
              <a:rPr lang="en-US" dirty="0"/>
              <a:t> ratio 20:1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High urinary sodium and urea excretion </a:t>
            </a:r>
          </a:p>
          <a:p>
            <a:r>
              <a:rPr lang="en-US" dirty="0"/>
              <a:t>High urine sodium concentration (&gt; 40 </a:t>
            </a:r>
            <a:r>
              <a:rPr lang="en-US" dirty="0" err="1"/>
              <a:t>mEq</a:t>
            </a:r>
            <a:r>
              <a:rPr lang="en-US" dirty="0"/>
              <a:t>/L)</a:t>
            </a:r>
          </a:p>
          <a:p>
            <a:r>
              <a:rPr lang="en-US" dirty="0"/>
              <a:t>High fractional excretion of sodium (</a:t>
            </a:r>
            <a:r>
              <a:rPr lang="en-US" dirty="0" err="1"/>
              <a:t>FENa</a:t>
            </a:r>
            <a:r>
              <a:rPr lang="en-US" dirty="0"/>
              <a:t> &gt; 2–3%) </a:t>
            </a:r>
          </a:p>
          <a:p>
            <a:r>
              <a:rPr lang="en-US" dirty="0"/>
              <a:t>High fractional excretion of urea (</a:t>
            </a:r>
            <a:r>
              <a:rPr lang="en-US" dirty="0" err="1"/>
              <a:t>FEUrea</a:t>
            </a:r>
            <a:r>
              <a:rPr lang="en-US" dirty="0"/>
              <a:t> &gt; 50%) </a:t>
            </a:r>
          </a:p>
          <a:p>
            <a:r>
              <a:rPr lang="en-US" dirty="0"/>
              <a:t>Low urine osmolality (&lt; 350 </a:t>
            </a:r>
            <a:r>
              <a:rPr lang="en-US" dirty="0" err="1"/>
              <a:t>mOsm</a:t>
            </a:r>
            <a:r>
              <a:rPr lang="en-US" dirty="0"/>
              <a:t>/kg)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sediment: renal tubular epithelial cells or granular, muddy brown, or pigmented casts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Biopsy: e.g., in suspected rapidly progressive 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398389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84964-4F06-60DD-4BAC-3D6ACAFD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B17EEE-4FBB-0320-57ED-E393C1C7C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Pathophysiology : Bilateral urinary outflow obstruction → increased retrograde hydrostatic pressure within renal tubules → decreased GFR and compression of the renal vasculature → acidosis, fluid overload, and increased BUN, Na+, and K+.</a:t>
            </a:r>
          </a:p>
          <a:p>
            <a:r>
              <a:rPr lang="en-US" dirty="0"/>
              <a:t>A normal GFR can be maintained as long as one kidney functions normally.</a:t>
            </a:r>
          </a:p>
        </p:txBody>
      </p:sp>
    </p:spTree>
    <p:extLst>
      <p:ext uri="{BB962C8B-B14F-4D97-AF65-F5344CB8AC3E}">
        <p14:creationId xmlns:p14="http://schemas.microsoft.com/office/powerpoint/2010/main" val="60865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7AD44-0CBE-1FEC-385F-EF19EBC4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3367C9-2E09-EA9B-44CB-6E40AF2E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535659"/>
            <a:ext cx="8463945" cy="5786682"/>
          </a:xfrm>
        </p:spPr>
      </p:pic>
    </p:spTree>
    <p:extLst>
      <p:ext uri="{BB962C8B-B14F-4D97-AF65-F5344CB8AC3E}">
        <p14:creationId xmlns:p14="http://schemas.microsoft.com/office/powerpoint/2010/main" val="361945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0F397-3E4B-3D91-3A4E-3D32173D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473119D-8B7B-5A37-C4F8-5184F873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908049"/>
            <a:ext cx="9943509" cy="5292725"/>
          </a:xfrm>
        </p:spPr>
      </p:pic>
    </p:spTree>
    <p:extLst>
      <p:ext uri="{BB962C8B-B14F-4D97-AF65-F5344CB8AC3E}">
        <p14:creationId xmlns:p14="http://schemas.microsoft.com/office/powerpoint/2010/main" val="161676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5AF87-06A0-E1D2-2D61-87AE61C3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Post-Renal 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7B812-8372-BD15-AD8D-6ACA6FCB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6999"/>
            <a:ext cx="11430000" cy="53562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study findings:</a:t>
            </a:r>
          </a:p>
          <a:p>
            <a:r>
              <a:rPr lang="en-US" dirty="0"/>
              <a:t>Elevated serum creatinine concentration in bilateral obstruction</a:t>
            </a:r>
          </a:p>
          <a:p>
            <a:r>
              <a:rPr lang="en-US" dirty="0" err="1"/>
              <a:t>BUN:creatinine</a:t>
            </a:r>
            <a:r>
              <a:rPr lang="en-US" dirty="0"/>
              <a:t> ratio varies; usually normal (i.e., 10:1–20:1)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Urine study findings</a:t>
            </a:r>
          </a:p>
          <a:p>
            <a:r>
              <a:rPr lang="en-US" dirty="0"/>
              <a:t>Normal urinalysis: e.g., when due to neurogenic bladder</a:t>
            </a:r>
          </a:p>
          <a:p>
            <a:r>
              <a:rPr lang="en-US" dirty="0"/>
              <a:t>Hematuria: e.g., when due to stones, bladder cancer, clots</a:t>
            </a:r>
          </a:p>
          <a:p>
            <a:r>
              <a:rPr lang="en-US" dirty="0"/>
              <a:t>Urine osmolality varies: E.g., in obstructive nephropathy, urine osmolality is low (&lt; 350 </a:t>
            </a:r>
            <a:r>
              <a:rPr lang="en-US" dirty="0" err="1"/>
              <a:t>mOsm</a:t>
            </a:r>
            <a:r>
              <a:rPr lang="en-US" dirty="0"/>
              <a:t>/kg) because of an impaired ability to concentrate urine.</a:t>
            </a:r>
          </a:p>
          <a:p>
            <a:r>
              <a:rPr lang="en-US" dirty="0">
                <a:solidFill>
                  <a:srgbClr val="FF0000"/>
                </a:solidFill>
              </a:rPr>
              <a:t>Obtain an urgent ultrasound to rule out hydronephrosis in patients with risk factors for urinary tract obstruction.</a:t>
            </a:r>
          </a:p>
          <a:p>
            <a:r>
              <a:rPr lang="en-US" dirty="0"/>
              <a:t>While ultrasound is the initial test of choice to assess for urinary tract obstruction, CT has greater sensitivity for detecting obstructions and stones. </a:t>
            </a:r>
          </a:p>
        </p:txBody>
      </p:sp>
    </p:spTree>
    <p:extLst>
      <p:ext uri="{BB962C8B-B14F-4D97-AF65-F5344CB8AC3E}">
        <p14:creationId xmlns:p14="http://schemas.microsoft.com/office/powerpoint/2010/main" val="143622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9C667-0874-DDBA-D2F2-A05589716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 Of AKI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FD8975-F30D-265D-F18C-9861F215D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3E2C3-7A17-78A1-2C9D-759A6FD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CF93E-2893-22B9-12CA-3EB617D6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Pre- and Post-Renal Failure: correct underlying cause</a:t>
            </a:r>
          </a:p>
          <a:p>
            <a:pPr marL="0" indent="0">
              <a:buNone/>
            </a:pPr>
            <a:r>
              <a:rPr lang="en-US" dirty="0"/>
              <a:t>• Volume depletion</a:t>
            </a:r>
          </a:p>
          <a:p>
            <a:pPr marL="0" indent="0">
              <a:buNone/>
            </a:pPr>
            <a:r>
              <a:rPr lang="en-US" dirty="0"/>
              <a:t>• Heart failure</a:t>
            </a:r>
          </a:p>
          <a:p>
            <a:pPr marL="0" indent="0">
              <a:buNone/>
            </a:pPr>
            <a:r>
              <a:rPr lang="en-US" dirty="0"/>
              <a:t>• Ureteral obstruction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Stop/hold drugs that alter renal function</a:t>
            </a:r>
          </a:p>
          <a:p>
            <a:pPr marL="0" indent="0">
              <a:buNone/>
            </a:pPr>
            <a:r>
              <a:rPr lang="en-US" dirty="0"/>
              <a:t>• Diuretics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ACEi</a:t>
            </a:r>
            <a:r>
              <a:rPr lang="en-US" dirty="0"/>
              <a:t> and ARBs</a:t>
            </a:r>
          </a:p>
          <a:p>
            <a:pPr marL="0" indent="0">
              <a:buNone/>
            </a:pPr>
            <a:r>
              <a:rPr lang="en-US" dirty="0"/>
              <a:t>• NSAIDs</a:t>
            </a:r>
          </a:p>
          <a:p>
            <a:pPr marL="0" indent="0">
              <a:buNone/>
            </a:pPr>
            <a:r>
              <a:rPr lang="en-US" dirty="0"/>
              <a:t>• Metformin: risk of lactic acidosis in ARF</a:t>
            </a:r>
          </a:p>
        </p:txBody>
      </p:sp>
    </p:spTree>
    <p:extLst>
      <p:ext uri="{BB962C8B-B14F-4D97-AF65-F5344CB8AC3E}">
        <p14:creationId xmlns:p14="http://schemas.microsoft.com/office/powerpoint/2010/main" val="300583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49A56-74C3-00E1-C82F-7FACD60D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6F091B-D74F-1D17-A64D-E8FF537F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AKI may be asymptomatic or manifest with oliguria or anuria and, when kidney dysfunction is severe, it may manifest with symptoms and signs of uremia</a:t>
            </a:r>
          </a:p>
          <a:p>
            <a:pPr marL="0" indent="0">
              <a:buNone/>
            </a:pPr>
            <a:r>
              <a:rPr lang="en-US" dirty="0"/>
              <a:t>• Azotemia : Elevated BUN and Cr +it indicates insufficient filtering of blood by kidneys.</a:t>
            </a:r>
          </a:p>
          <a:p>
            <a:r>
              <a:rPr lang="en-US" dirty="0"/>
              <a:t>Uremia = Azotemia + “uremic” symptoms.</a:t>
            </a:r>
          </a:p>
        </p:txBody>
      </p:sp>
    </p:spTree>
    <p:extLst>
      <p:ext uri="{BB962C8B-B14F-4D97-AF65-F5344CB8AC3E}">
        <p14:creationId xmlns:p14="http://schemas.microsoft.com/office/powerpoint/2010/main" val="138155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CE38E-9B3C-6CF9-D322-A9AD0848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DF2DF-353F-F2F2-D7BA-AC1A274C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Intrinsic-Renal injury: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ATN: Discontinuation of potential nephrotoxins + Supportive care of AKI (mainstay of treatment) including IV fluid therapy with isotonic crystalloids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AIN :Discontinuation of potential nephrotoxins +Treatment of the underlying etiology +Glucocorticoid therapy may be considered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Contrast-induced nephropathy: Supportive care of AKI (mainstay of treatment) including prevention of further nephrotoxin exposure.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Glomerulonephritis :Glucocorticoids and/or other immunosuppressive therapy may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5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44935-0C1B-9904-66BA-E6029004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5"/>
            <a:ext cx="10515600" cy="1325563"/>
          </a:xfrm>
        </p:spPr>
        <p:txBody>
          <a:bodyPr/>
          <a:lstStyle/>
          <a:p>
            <a:r>
              <a:rPr lang="en-US" dirty="0"/>
              <a:t> Monitor for Dialysis indications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559B370-A1FB-9067-E12B-2BDB3A06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72040"/>
            <a:ext cx="8010661" cy="4994726"/>
          </a:xfrm>
        </p:spPr>
      </p:pic>
    </p:spTree>
    <p:extLst>
      <p:ext uri="{BB962C8B-B14F-4D97-AF65-F5344CB8AC3E}">
        <p14:creationId xmlns:p14="http://schemas.microsoft.com/office/powerpoint/2010/main" val="807660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9F60C-DDAB-44DE-0BA4-D2A7180A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984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Renal Failure</a:t>
            </a:r>
            <a:br>
              <a:rPr lang="en-US" dirty="0"/>
            </a:br>
            <a:r>
              <a:rPr lang="en-US" dirty="0"/>
              <a:t>Monitoring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A844-33B0-F6A0-1C2E-1CCDF915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0400"/>
            <a:ext cx="10515600" cy="4351338"/>
          </a:xfrm>
        </p:spPr>
        <p:txBody>
          <a:bodyPr/>
          <a:lstStyle/>
          <a:p>
            <a:r>
              <a:rPr lang="en-US" dirty="0"/>
              <a:t>BUN/Cr</a:t>
            </a:r>
          </a:p>
          <a:p>
            <a:pPr marL="0" indent="0">
              <a:buNone/>
            </a:pPr>
            <a:r>
              <a:rPr lang="en-US" dirty="0"/>
              <a:t>• Daily weight</a:t>
            </a:r>
          </a:p>
          <a:p>
            <a:pPr marL="0" indent="0">
              <a:buNone/>
            </a:pPr>
            <a:r>
              <a:rPr lang="en-US" dirty="0"/>
              <a:t>• Ins and outs</a:t>
            </a:r>
          </a:p>
          <a:p>
            <a:pPr marL="0" indent="0">
              <a:buNone/>
            </a:pPr>
            <a:r>
              <a:rPr lang="en-US" dirty="0"/>
              <a:t>• Blood pressure</a:t>
            </a:r>
          </a:p>
          <a:p>
            <a:pPr marL="0" indent="0">
              <a:buNone/>
            </a:pPr>
            <a:r>
              <a:rPr lang="en-US" dirty="0"/>
              <a:t>• Electrolytes</a:t>
            </a:r>
          </a:p>
        </p:txBody>
      </p:sp>
    </p:spTree>
    <p:extLst>
      <p:ext uri="{BB962C8B-B14F-4D97-AF65-F5344CB8AC3E}">
        <p14:creationId xmlns:p14="http://schemas.microsoft.com/office/powerpoint/2010/main" val="388104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BB41C-8C2A-D141-8155-6D80D1C6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Uremic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C522C-8077-D03B-AE27-6BFE1431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Anorexia</a:t>
            </a:r>
          </a:p>
          <a:p>
            <a:pPr marL="0" indent="0">
              <a:buNone/>
            </a:pPr>
            <a:r>
              <a:rPr lang="en-US" dirty="0"/>
              <a:t>• Nausea, vomiting</a:t>
            </a:r>
          </a:p>
          <a:p>
            <a:pPr marL="0" indent="0">
              <a:buNone/>
            </a:pPr>
            <a:r>
              <a:rPr lang="en-US" dirty="0"/>
              <a:t>• Platelet dysfunction (bleeding) </a:t>
            </a:r>
          </a:p>
          <a:p>
            <a:pPr marL="0" indent="0">
              <a:buNone/>
            </a:pPr>
            <a:r>
              <a:rPr lang="en-US" dirty="0"/>
              <a:t>• Pericarditis</a:t>
            </a:r>
          </a:p>
          <a:p>
            <a:pPr marL="0" indent="0">
              <a:buNone/>
            </a:pPr>
            <a:r>
              <a:rPr lang="en-US" dirty="0"/>
              <a:t>• Asterixis</a:t>
            </a:r>
          </a:p>
          <a:p>
            <a:pPr marL="0" indent="0">
              <a:buNone/>
            </a:pPr>
            <a:r>
              <a:rPr lang="en-US" dirty="0"/>
              <a:t>• Encephalopathy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Most patients with AKI asymptomatic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No history or exam finding is very specific</a:t>
            </a:r>
          </a:p>
        </p:txBody>
      </p:sp>
    </p:spTree>
    <p:extLst>
      <p:ext uri="{BB962C8B-B14F-4D97-AF65-F5344CB8AC3E}">
        <p14:creationId xmlns:p14="http://schemas.microsoft.com/office/powerpoint/2010/main" val="1793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A036-0C6F-A832-2FAF-B89177E2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KDIGO Clinical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E34B3-4AEC-F209-5E3A-67EDC72E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KDIGO: Kidney Disease Improving Global outcomes.</a:t>
            </a:r>
          </a:p>
          <a:p>
            <a:r>
              <a:rPr lang="en-US" dirty="0"/>
              <a:t>Acute kidney injury is defined as the presence of any of the following criteria: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in serum creatinine by ≥ 0.3 mg/dL (26.5 </a:t>
            </a:r>
            <a:r>
              <a:rPr lang="en-US" dirty="0" err="1"/>
              <a:t>μmol</a:t>
            </a:r>
            <a:r>
              <a:rPr lang="en-US" dirty="0"/>
              <a:t>/L) within 48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in serum creatinine to ≥ 1.5 times baseline level within 7 days.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Decrease in urine output to &lt; 0.5 mL/kg/hour for ≥ 6 hours. </a:t>
            </a:r>
          </a:p>
        </p:txBody>
      </p:sp>
    </p:spTree>
    <p:extLst>
      <p:ext uri="{BB962C8B-B14F-4D97-AF65-F5344CB8AC3E}">
        <p14:creationId xmlns:p14="http://schemas.microsoft.com/office/powerpoint/2010/main" val="99587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9329E-C561-400F-54B6-63598D43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of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7F7981-7B14-7A73-A248-08DC8AE8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73133"/>
            <a:ext cx="9426772" cy="4619742"/>
          </a:xfrm>
        </p:spPr>
      </p:pic>
    </p:spTree>
    <p:extLst>
      <p:ext uri="{BB962C8B-B14F-4D97-AF65-F5344CB8AC3E}">
        <p14:creationId xmlns:p14="http://schemas.microsoft.com/office/powerpoint/2010/main" val="35403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CAE67-D6F6-1F87-48BC-5301228E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criteria for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F2368D-957F-9CF0-3288-22D858FB1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42211"/>
            <a:ext cx="8673084" cy="4936363"/>
          </a:xfrm>
        </p:spPr>
      </p:pic>
    </p:spTree>
    <p:extLst>
      <p:ext uri="{BB962C8B-B14F-4D97-AF65-F5344CB8AC3E}">
        <p14:creationId xmlns:p14="http://schemas.microsoft.com/office/powerpoint/2010/main" val="4469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90158-3BFA-4AA5-F04E-7F9E205F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633CBE-57B0-1A98-9AE7-266576170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8" y="1828800"/>
            <a:ext cx="11082363" cy="4109343"/>
          </a:xfrm>
        </p:spPr>
      </p:pic>
    </p:spTree>
    <p:extLst>
      <p:ext uri="{BB962C8B-B14F-4D97-AF65-F5344CB8AC3E}">
        <p14:creationId xmlns:p14="http://schemas.microsoft.com/office/powerpoint/2010/main" val="358025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46650-AAF4-7402-9AC4-62CDDE7C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8E76D82-3AA6-8B73-1AD2-C98228E3A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61211"/>
            <a:ext cx="7524748" cy="4334802"/>
          </a:xfrm>
        </p:spPr>
      </p:pic>
    </p:spTree>
    <p:extLst>
      <p:ext uri="{BB962C8B-B14F-4D97-AF65-F5344CB8AC3E}">
        <p14:creationId xmlns:p14="http://schemas.microsoft.com/office/powerpoint/2010/main" val="5127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1057</Words>
  <Application>Microsoft Office PowerPoint</Application>
  <PresentationFormat>Widescreen</PresentationFormat>
  <Paragraphs>112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Acute Kidney Injury</vt:lpstr>
      <vt:lpstr>Definition</vt:lpstr>
      <vt:lpstr>Symptoms</vt:lpstr>
      <vt:lpstr>Uremic Symptoms </vt:lpstr>
      <vt:lpstr>KDIGO Clinical Definitions</vt:lpstr>
      <vt:lpstr>Staging of AKI</vt:lpstr>
      <vt:lpstr>Rifle criteria for AKI</vt:lpstr>
      <vt:lpstr>PowerPoint Presentation</vt:lpstr>
      <vt:lpstr>Types Of AKI</vt:lpstr>
      <vt:lpstr>Pre-Renal Failure </vt:lpstr>
      <vt:lpstr>Etiology</vt:lpstr>
      <vt:lpstr>Pre-Renal failure</vt:lpstr>
      <vt:lpstr>PowerPoint Presentation</vt:lpstr>
      <vt:lpstr>PowerPoint Presentation</vt:lpstr>
      <vt:lpstr>PowerPoint Presentation</vt:lpstr>
      <vt:lpstr>Diagnosis of Pre-Renal AKI</vt:lpstr>
      <vt:lpstr>PowerPoint Presentation</vt:lpstr>
      <vt:lpstr>Intrinsic Renal Failure</vt:lpstr>
      <vt:lpstr>PowerPoint Presentation</vt:lpstr>
      <vt:lpstr>PowerPoint Presentation</vt:lpstr>
      <vt:lpstr>Etiology</vt:lpstr>
      <vt:lpstr>PowerPoint Presentation</vt:lpstr>
      <vt:lpstr>Diagnosis of Intrinsic-AKI</vt:lpstr>
      <vt:lpstr>Post-Renal failure</vt:lpstr>
      <vt:lpstr>PowerPoint Presentation</vt:lpstr>
      <vt:lpstr>PowerPoint Presentation</vt:lpstr>
      <vt:lpstr>Diagnosis of Post-Renal AKI</vt:lpstr>
      <vt:lpstr>Treatment Of AKI</vt:lpstr>
      <vt:lpstr>PowerPoint Presentation</vt:lpstr>
      <vt:lpstr>PowerPoint Presentation</vt:lpstr>
      <vt:lpstr> Monitor for Dialysis indications </vt:lpstr>
      <vt:lpstr>Acute Renal Failure Monitoring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احمد طه احمد الدعباس</dc:creator>
  <cp:lastModifiedBy>LEEN Adnan AlMahasneh</cp:lastModifiedBy>
  <cp:revision>6</cp:revision>
  <dcterms:created xsi:type="dcterms:W3CDTF">2024-02-12T13:53:20Z</dcterms:created>
  <dcterms:modified xsi:type="dcterms:W3CDTF">2024-11-12T16:44:57Z</dcterms:modified>
</cp:coreProperties>
</file>