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61" name="Google Shape;16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Although often beginning in childhood, primary generalized epilepsy in adults presents a common management problem and the most typical seizure type (tonic-clonic or grand mal) is so distinctive as to warrant separate description.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Cluster of neuron in the brain send a sudden excitatory signals over and over in paroxysmal fashion 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88" name="Google Shape;288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شريحة عنوان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يين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4" name="Google Shape;74;p11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المقطع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محتوى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فارغ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ان" type="vertTitleAndTx">
  <p:cSld name="VERTICAL_TITLE_AND_VERTICAL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" type="vertTx">
  <p:cSld name="VERTICAL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صورة ذو تسمية توضيحية" type="picTx">
  <p:cSld name="PICTURE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ى ذو تسمية توضيحية" type="objTx">
  <p:cSld name="OBJECT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3" name="Google Shape;53;p8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فقط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قارنة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10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6" name="Google Shape;66;p10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10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8" name="Google Shape;68;p1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685800" y="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i="0" lang="en-US" sz="6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بسم الله الرحمن الرحيم </a:t>
            </a:r>
            <a:endParaRPr/>
          </a:p>
        </p:txBody>
      </p:sp>
      <p:sp>
        <p:nvSpPr>
          <p:cNvPr id="89" name="Google Shape;89;p13"/>
          <p:cNvSpPr txBox="1"/>
          <p:nvPr>
            <p:ph idx="1" type="subTitle"/>
          </p:nvPr>
        </p:nvSpPr>
        <p:spPr>
          <a:xfrm>
            <a:off x="1524000" y="5410200"/>
            <a:ext cx="64008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Done by : Abdulla Ahmad Ajaj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to : Dr.  Murad Rasheed</a:t>
            </a:r>
            <a:endParaRPr/>
          </a:p>
        </p:txBody>
      </p:sp>
      <p:pic>
        <p:nvPicPr>
          <p:cNvPr descr="C:\Users\abood\Desktop\44500b4d166c1af9e1a7debf3f884319.jpg" id="90" name="Google Shape;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6650" y="14605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257175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br>
              <a:rPr b="0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47" name="Google Shape;147;p22"/>
          <p:cNvSpPr txBox="1"/>
          <p:nvPr/>
        </p:nvSpPr>
        <p:spPr>
          <a:xfrm>
            <a:off x="0" y="152400"/>
            <a:ext cx="9144000" cy="67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AutoNum type="arabicPeriod" startAt="3"/>
            </a:pPr>
            <a:r>
              <a:rPr b="0" i="0" lang="en-US" sz="4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Young adults</a:t>
            </a:r>
            <a:endParaRPr/>
          </a:p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Head injuries </a:t>
            </a:r>
            <a:endParaRPr/>
          </a:p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Drugs and alcohol </a:t>
            </a:r>
            <a:endParaRPr b="0" i="0" sz="4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AutoNum type="arabicPeriod" startAt="4"/>
            </a:pPr>
            <a:r>
              <a:rPr b="0" i="0" lang="en-US" sz="4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Middle-aged adults </a:t>
            </a:r>
            <a:endParaRPr/>
          </a:p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en-US" sz="4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b="0" i="0" lang="en-US" sz="3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Cerebral tumour</a:t>
            </a:r>
            <a:endParaRPr b="0" i="0" sz="4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AutoNum type="arabicPeriod" startAt="5"/>
            </a:pPr>
            <a:r>
              <a:rPr b="0" i="0" lang="en-US" sz="4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b="0" i="0" lang="en-US" sz="4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Elderly</a:t>
            </a:r>
            <a:r>
              <a:rPr b="0" i="0" lang="en-US" sz="5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/>
          </a:p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b="0" i="0" lang="en-US" sz="3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Cerebrovascular disease</a:t>
            </a:r>
            <a:endParaRPr/>
          </a:p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Degenerative disorders (Alzheimer’s, prion diseases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381000" y="838200"/>
            <a:ext cx="83058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⚫"/>
            </a:pP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the above causes are strictly age-specific; e.g. tumors may present at other ages </a:t>
            </a:r>
            <a:endParaRPr/>
          </a:p>
          <a:p>
            <a:pPr indent="-69850" lvl="0" marL="2730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⚫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causes are not restricted to individual age groups: </a:t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B3D7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rgbClr val="95B3D7"/>
                </a:solidFill>
                <a:latin typeface="Calibri"/>
                <a:ea typeface="Calibri"/>
                <a:cs typeface="Calibri"/>
                <a:sym typeface="Calibri"/>
              </a:rPr>
              <a:t>Infection, e.g. meningitis, encephalitis, abscess.</a:t>
            </a:r>
            <a:endParaRPr b="1" i="0" sz="3200" u="none">
              <a:solidFill>
                <a:srgbClr val="95B3D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B3D7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rgbClr val="95B3D7"/>
                </a:solidFill>
                <a:latin typeface="Calibri"/>
                <a:ea typeface="Calibri"/>
                <a:cs typeface="Calibri"/>
                <a:sym typeface="Calibri"/>
              </a:rPr>
              <a:t>Inflammation – multiple sclerosis (rarely), vasculitis ,Metabolic encephalopathy.</a:t>
            </a:r>
            <a:endParaRPr b="1" i="0" sz="3200" u="none">
              <a:solidFill>
                <a:srgbClr val="95B3D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>
              <a:solidFill>
                <a:srgbClr val="95B3D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Epileptic syndromes of adulthood </a:t>
            </a:r>
            <a:endParaRPr/>
          </a:p>
        </p:txBody>
      </p:sp>
      <p:sp>
        <p:nvSpPr>
          <p:cNvPr id="158" name="Google Shape;158;p2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generalized epilepsy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Partial epilepsy 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Temporal lobe epilepsy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Jacksonian epilepsy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381000" y="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generalized epilepsy</a:t>
            </a:r>
            <a:endParaRPr/>
          </a:p>
        </p:txBody>
      </p:sp>
      <p:sp>
        <p:nvSpPr>
          <p:cNvPr id="165" name="Google Shape;165;p25"/>
          <p:cNvSpPr txBox="1"/>
          <p:nvPr>
            <p:ph idx="1" type="body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most typical seizure type (tonic-clonic or grand mal) 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 an attack, patients may experience </a:t>
            </a:r>
            <a:r>
              <a:rPr b="0" i="0" lang="en-US" sz="3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vague symptoms of dizziness or irritability</a:t>
            </a: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convulsion itself may begin with an </a:t>
            </a:r>
            <a:r>
              <a:rPr b="0" i="0" lang="en-US" sz="3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epileptic cry</a:t>
            </a: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patient </a:t>
            </a:r>
            <a:r>
              <a:rPr b="0" i="0" lang="en-US" sz="3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loses consciousness</a:t>
            </a: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falls to the ground. During the ﬁrst, or </a:t>
            </a:r>
            <a:r>
              <a:rPr b="0" i="0" lang="en-US" sz="3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tonic</a:t>
            </a: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phase, generalized muscle </a:t>
            </a:r>
            <a:r>
              <a:rPr b="0" i="0" lang="en-US" sz="3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spasms</a:t>
            </a: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occur, lasting only a few seconds. In the subsequent </a:t>
            </a:r>
            <a:r>
              <a:rPr b="0" i="0" lang="en-US" sz="3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clonic</a:t>
            </a: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phase, there are sharp repetitive muscular </a:t>
            </a:r>
            <a:r>
              <a:rPr b="0" i="0" lang="en-US" sz="3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jerks</a:t>
            </a: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Tongue biting, incontinence of urine and salivation may occur. When the jerking stops, patients usually remain unconscious for approximately 30minutes and afterwards are confused and drowsy for several hours.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idx="1" type="body"/>
          </p:nvPr>
        </p:nvSpPr>
        <p:spPr>
          <a:xfrm>
            <a:off x="457200" y="838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recovery, there is usually a </a:t>
            </a:r>
            <a:r>
              <a:rPr b="0" i="0" lang="en-US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headache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i="0" lang="en-US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stiffness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b="0" i="0" lang="en-US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injury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the fall. Back pain is common; indeed, muscular spasms may be of sufﬁcient violence to result in </a:t>
            </a:r>
            <a:r>
              <a:rPr b="0" i="0" lang="en-US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vertebral fractures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This type of epilepsy is usually controllable with one drug.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abood\Desktop\Epilepsy_Seizure_illustration.jpg" id="177" name="Google Shape;17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81000"/>
            <a:ext cx="8604250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Temporal lobe epilepsy</a:t>
            </a:r>
            <a:endParaRPr/>
          </a:p>
        </p:txBody>
      </p:sp>
      <p:sp>
        <p:nvSpPr>
          <p:cNvPr id="183" name="Google Shape;183;p28"/>
          <p:cNvSpPr txBox="1"/>
          <p:nvPr>
            <p:ph idx="1" type="body"/>
          </p:nvPr>
        </p:nvSpPr>
        <p:spPr>
          <a:xfrm>
            <a:off x="0" y="1600200"/>
            <a:ext cx="9144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these seizures, an </a:t>
            </a:r>
            <a:r>
              <a:rPr b="0" i="0" lang="en-US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aura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warning of the attack may consist of </a:t>
            </a:r>
            <a:r>
              <a:rPr b="0" i="0" lang="en-US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psychic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symptoms (e.g., fear or a sensation of d´ej`a vu), </a:t>
            </a:r>
            <a:r>
              <a:rPr b="0" i="0" lang="en-US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hallucinations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(olfactory, gustatory or formed visual images) or simply a </a:t>
            </a:r>
            <a:r>
              <a:rPr b="0" i="0" lang="en-US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rising 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sensation in the epigastrium. Patients may become confused and anxious, and exhibit organized, stereotyped movements (automatism). These include </a:t>
            </a:r>
            <a:r>
              <a:rPr b="0" i="0" lang="en-US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chewing and lip smacking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but may be more complex and sometimes aggressive and violent.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Jacksonian epilepsy</a:t>
            </a:r>
            <a:endParaRPr/>
          </a:p>
        </p:txBody>
      </p:sp>
      <p:sp>
        <p:nvSpPr>
          <p:cNvPr id="189" name="Google Shape;189;p29"/>
          <p:cNvSpPr txBox="1"/>
          <p:nvPr>
            <p:ph idx="1" type="body"/>
          </p:nvPr>
        </p:nvSpPr>
        <p:spPr>
          <a:xfrm>
            <a:off x="0" y="1600200"/>
            <a:ext cx="9144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</a:t>
            </a:r>
            <a:r>
              <a:rPr b="0" i="0" lang="en-US" sz="3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focal motor attacks </a:t>
            </a: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typically begin in the </a:t>
            </a:r>
            <a:r>
              <a:rPr b="0" i="0" lang="en-US" sz="3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corner of the mouth</a:t>
            </a: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 </a:t>
            </a:r>
            <a:r>
              <a:rPr b="0" i="0" lang="en-US" sz="3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thumb</a:t>
            </a: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i="0" lang="en-US" sz="3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index ﬁnger </a:t>
            </a: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the </a:t>
            </a:r>
            <a:r>
              <a:rPr b="0" i="0" lang="en-US" sz="3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great toe</a:t>
            </a: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Movements rapidly spread across the face or ascend the limb (Jacksonian march). Jacksonian epilepsy is generally associated with underlying organic brain disease, e.g. </a:t>
            </a:r>
            <a:r>
              <a:rPr b="0" i="0" lang="en-US" sz="3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tumour in the region of the motor cortex</a:t>
            </a: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After such an attack, the affected limb(s) may remain temporarily weak (</a:t>
            </a:r>
            <a:r>
              <a:rPr b="0" i="0" lang="en-US" sz="3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Todd’s paralysis</a:t>
            </a: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r>
              <a:rPr b="0" i="0" lang="en-US" sz="3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Epilepsia partialis</a:t>
            </a: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continua is a rare form of Jacksonian epilepsy, where the attack persists for days, weeks or even months.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0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Epileptic syndromes of childhood and adolescence</a:t>
            </a:r>
            <a:endParaRPr/>
          </a:p>
        </p:txBody>
      </p:sp>
      <p:sp>
        <p:nvSpPr>
          <p:cNvPr id="195" name="Google Shape;195;p3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Febrile convulsions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Infantile spasms (West’s syndrome)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Absence epilepsy (‘petit mal’)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Juvenile myoclonic epilepsy (Janz syndrome)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Febrile convulsions</a:t>
            </a:r>
            <a:endParaRPr/>
          </a:p>
        </p:txBody>
      </p:sp>
      <p:sp>
        <p:nvSpPr>
          <p:cNvPr id="201" name="Google Shape;201;p31"/>
          <p:cNvSpPr txBox="1"/>
          <p:nvPr>
            <p:ph idx="1" type="body"/>
          </p:nvPr>
        </p:nvSpPr>
        <p:spPr>
          <a:xfrm>
            <a:off x="0" y="1600200"/>
            <a:ext cx="91440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Seizures associated with fever.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occur in 3% of otherwise normal children aged 3 months to 5 years.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usually brief (less than 15minutes) and generalized, though some children have focal, prolonged attacks, sometimes with residual neurological signs.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Occur as an isolated attack without recurrence in 70% of cases.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Carry a risk of subsequent epilepsy in 2–5% of cases.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Generally don’t require treatment with prophylactic anti-epilepsy drugs.</a:t>
            </a:r>
            <a:endParaRPr/>
          </a:p>
          <a:p>
            <a:pPr indent="-171450" lvl="0" marL="3429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Deﬁnition</a:t>
            </a:r>
            <a:endParaRPr/>
          </a:p>
        </p:txBody>
      </p:sp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seizure </a:t>
            </a: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is a clinical expression of abnormal, excessive, synchronous discharges of neurons residing primarily in the cerebral cortex.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Epilepsy</a:t>
            </a: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Recurrent unprovoked seizures 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Infantile spasms (West’s syndrome)</a:t>
            </a:r>
            <a:endParaRPr/>
          </a:p>
        </p:txBody>
      </p:sp>
      <p:sp>
        <p:nvSpPr>
          <p:cNvPr id="207" name="Google Shape;207;p32"/>
          <p:cNvSpPr txBox="1"/>
          <p:nvPr>
            <p:ph idx="1" type="body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consist of a triad of: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F0000"/>
              </a:buClr>
              <a:buSzPts val="2700"/>
              <a:buFont typeface="Calibri"/>
              <a:buAutoNum type="arabicPeriod"/>
            </a:pPr>
            <a:r>
              <a:rPr b="0" i="0" lang="en-US" sz="27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Brief spasms </a:t>
            </a: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beginning within the 1</a:t>
            </a:r>
            <a:r>
              <a:rPr b="0" baseline="3000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few months of life, characteristically shock-like ﬂexion of arms, head and neck with drawing up of the knees (salaam attack).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F0000"/>
              </a:buClr>
              <a:buSzPts val="2700"/>
              <a:buFont typeface="Calibri"/>
              <a:buAutoNum type="arabicPeriod"/>
            </a:pPr>
            <a:r>
              <a:rPr b="0" i="0" lang="en-US" sz="27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Progressive learning difﬁculties.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AutoNum type="arabicPeriod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Characteristic EEG abnormality (</a:t>
            </a:r>
            <a:r>
              <a:rPr b="0" i="0" lang="en-US" sz="27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hypsarrhythmia</a:t>
            </a: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a minority of patients the condition is </a:t>
            </a:r>
            <a:r>
              <a:rPr b="0" i="0" lang="en-US" sz="27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idiopathic</a:t>
            </a: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but usually a cause can be identiﬁed, e.g. </a:t>
            </a:r>
            <a:r>
              <a:rPr b="0" i="0" lang="en-US" sz="27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perinatal asphyxia, encephalitis, metabolic disorders and cerebral malformations</a:t>
            </a: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conventional anticonvulsant drugs are ineffective (though sodium </a:t>
            </a:r>
            <a:r>
              <a:rPr b="0" i="0" lang="en-US" sz="27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valproate and vigabatrin </a:t>
            </a: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be beneﬁcial). The treatment of choice is often with </a:t>
            </a:r>
            <a:r>
              <a:rPr b="0" i="0" lang="en-US" sz="27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corticosteroids</a:t>
            </a: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171450" lvl="0" marL="3429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Absence epilepsy (‘petit mal’)</a:t>
            </a:r>
            <a:endParaRPr/>
          </a:p>
        </p:txBody>
      </p:sp>
      <p:sp>
        <p:nvSpPr>
          <p:cNvPr id="213" name="Google Shape;213;p33"/>
          <p:cNvSpPr txBox="1"/>
          <p:nvPr>
            <p:ph idx="1" type="body"/>
          </p:nvPr>
        </p:nvSpPr>
        <p:spPr>
          <a:xfrm>
            <a:off x="0" y="1600200"/>
            <a:ext cx="91440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condition typically starts in childhood (peak age of onset 4–8 years, commoner in girls), though there is also a juvenile form.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attacks (typical absences) occur </a:t>
            </a:r>
            <a:r>
              <a:rPr b="0" i="0" lang="en-US" sz="27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without warning</a:t>
            </a: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child stares blankly into space and stops talking. The eyes may ﬂutter or roll up under the lids. Recovery occurs within seconds and there may be many attacks daily.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Treatment is with </a:t>
            </a:r>
            <a:r>
              <a:rPr b="0" i="0" lang="en-US" sz="27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sodium valproate, ethosuximide</a:t>
            </a: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both.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Patients may subsequently develop other seizure types – the overall risk of seizures as an adult following childhood absence epilepsy is approximately 10%.</a:t>
            </a:r>
            <a:endParaRPr/>
          </a:p>
          <a:p>
            <a:pPr indent="-171450" lvl="0" marL="3429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3429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0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Juvenile myoclonic epilepsy (Janz syndrome)</a:t>
            </a:r>
            <a:endParaRPr/>
          </a:p>
        </p:txBody>
      </p:sp>
      <p:sp>
        <p:nvSpPr>
          <p:cNvPr id="219" name="Google Shape;219;p34"/>
          <p:cNvSpPr txBox="1"/>
          <p:nvPr>
            <p:ph idx="1" type="body"/>
          </p:nvPr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increasingly recognized as a common form of primary generalized epilepsy; age of onset is typically in the teens.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Patients have the clinical triad of: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AutoNum type="arabicPeriod"/>
            </a:pPr>
            <a:r>
              <a:rPr b="0" i="0" lang="en-US" sz="3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infrequent generalized seizures, often on waking</a:t>
            </a: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AutoNum type="arabicPeriod"/>
            </a:pPr>
            <a:r>
              <a:rPr b="0" i="0" lang="en-US" sz="3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daytime absences</a:t>
            </a: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sudden, shock-like, involuntary jerking movements (</a:t>
            </a:r>
            <a:r>
              <a:rPr b="0" i="0" lang="en-US" sz="3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myoclonus</a:t>
            </a: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usually in the </a:t>
            </a:r>
            <a:r>
              <a:rPr b="0" i="0" lang="en-US" sz="3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morning</a:t>
            </a: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Patients may, therefore, apparently inexplicably spill their breakfast or throw it across the room </a:t>
            </a:r>
            <a:r>
              <a:rPr b="0" i="0" lang="en-US" sz="3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(‘Kellogg’s epilepsy’). </a:t>
            </a:r>
            <a:endParaRPr/>
          </a:p>
          <a:p>
            <a:pPr indent="-1524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0" i="0" sz="300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/>
          <p:nvPr>
            <p:ph idx="1" type="body"/>
          </p:nvPr>
        </p:nvSpPr>
        <p:spPr>
          <a:xfrm>
            <a:off x="0" y="719137"/>
            <a:ext cx="91440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EEG shows poly spike–wave discharges and photosensitivity.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Treatment with </a:t>
            </a:r>
            <a:r>
              <a:rPr b="0" i="0" lang="en-US" sz="2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sodium valproate 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often successful, but recurrence is likely if medication is stopped. Alternative drugs include </a:t>
            </a:r>
            <a:r>
              <a:rPr b="0" i="0" lang="en-US" sz="2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clonazepam, levetiracetam and lamotrigine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Recognition of juvenile myoclonic epilepsy is important, as patients treated incorrectly with carbamazepine, rather than valproate, may worsen.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DDx</a:t>
            </a:r>
            <a:endParaRPr/>
          </a:p>
        </p:txBody>
      </p:sp>
      <p:sp>
        <p:nvSpPr>
          <p:cNvPr id="230" name="Google Shape;230;p36"/>
          <p:cNvSpPr txBox="1"/>
          <p:nvPr>
            <p:ph idx="1" type="body"/>
          </p:nvPr>
        </p:nvSpPr>
        <p:spPr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Syncope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Cardiac dysrhythmia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Pseudoseizures (simulated attacks, either unconsciously – ‘hysterical’ ﬁts, or consciously – malingering)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Hyperventilation/panic attacks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Transient ischaemic attacks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Migraine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Narcolepsy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Hypoglycaemia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Vestibular disorders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7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Investigation and diagnosis</a:t>
            </a:r>
            <a:endParaRPr/>
          </a:p>
        </p:txBody>
      </p:sp>
      <p:sp>
        <p:nvSpPr>
          <p:cNvPr id="236" name="Google Shape;236;p37"/>
          <p:cNvSpPr txBox="1"/>
          <p:nvPr>
            <p:ph idx="1" type="body"/>
          </p:nvPr>
        </p:nvSpPr>
        <p:spPr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diagnosis of epilepsy is primarily </a:t>
            </a:r>
            <a:r>
              <a:rPr b="0" i="0" lang="en-US" sz="2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clinical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Investigation of a patient with suspected epilepsy has the following aims: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Conﬁrming or supporting the clinical diagnosis.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Classifying the epileptic syndrome.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Establishing a cause.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EEG has a role in the ﬁrst two aims, particularly in children.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Routine blood tests (serum glucose and calcium) have a role in achieving the third aim of investigating a patient with epilepsy.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 imaging ( CT or MR ) 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i="0" lang="en-US" sz="4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Medical treatment</a:t>
            </a:r>
            <a:endParaRPr/>
          </a:p>
        </p:txBody>
      </p:sp>
      <p:sp>
        <p:nvSpPr>
          <p:cNvPr id="242" name="Google Shape;242;p38"/>
          <p:cNvSpPr txBox="1"/>
          <p:nvPr>
            <p:ph idx="1" type="body"/>
          </p:nvPr>
        </p:nvSpPr>
        <p:spPr>
          <a:xfrm>
            <a:off x="304800" y="1600200"/>
            <a:ext cx="8686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neurologists will not prescribe prophylactic anti-epilepsy drugs after a single isolated seizure, but will introduce drug treatment after a </a:t>
            </a:r>
            <a:r>
              <a:rPr b="0" i="0" lang="en-US" sz="24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second attack</a:t>
            </a: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general, careful outpatient follow-up is required to establish the minimum effective dosage and monitor for side effects.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patients’ epilepsy (70%) will be adequately controlled with a single drug (</a:t>
            </a:r>
            <a:r>
              <a:rPr b="0" i="0" lang="en-US" sz="24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monotherapy</a:t>
            </a: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further group will require the addition of a second drug. When patients are on three or more drugs, the likelihood of completely successful medical treatment is low.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long-term prognosis of epilepsy is good, most patients attaining a 5-year remission and many successfully stopping treatment.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bood\Desktop\Untddddditled.jpg" id="247" name="Google Shape;24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381000"/>
            <a:ext cx="5105400" cy="6126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bood\Desktop\صورة2.png" id="252" name="Google Shape;25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304800"/>
            <a:ext cx="7562851" cy="621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Reasons for refractory epilepsy </a:t>
            </a:r>
            <a:endParaRPr/>
          </a:p>
        </p:txBody>
      </p:sp>
      <p:sp>
        <p:nvSpPr>
          <p:cNvPr id="258" name="Google Shape;258;p4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Non-concordance with medication.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Pseudoseizure or non-epileptic seizure.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Associated structural brain disease.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Alcohol and lifestyle.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Pathophysiology</a:t>
            </a:r>
            <a:endParaRPr/>
          </a:p>
        </p:txBody>
      </p:sp>
      <p:pic>
        <p:nvPicPr>
          <p:cNvPr descr="C:\Users\abood\Desktop\Untdddndditled.jpg" id="103" name="Google Shape;10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19200"/>
            <a:ext cx="9144000" cy="563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 to stop treatment </a:t>
            </a:r>
            <a:endParaRPr/>
          </a:p>
        </p:txBody>
      </p:sp>
      <p:sp>
        <p:nvSpPr>
          <p:cNvPr id="264" name="Google Shape;264;p4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depend on 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Duration of remission.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of epilepsy.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 of seizure recurrent on driving and employment 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Side effect of drug.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Surgical treatment </a:t>
            </a:r>
            <a:endParaRPr/>
          </a:p>
        </p:txBody>
      </p:sp>
      <p:sp>
        <p:nvSpPr>
          <p:cNvPr id="270" name="Google Shape;270;p43"/>
          <p:cNvSpPr txBox="1"/>
          <p:nvPr>
            <p:ph idx="1" type="body"/>
          </p:nvPr>
        </p:nvSpPr>
        <p:spPr>
          <a:xfrm>
            <a:off x="152400" y="1600200"/>
            <a:ext cx="8686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Indications 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Patients with intractable epilepsy, refractory to optimal doses of anti-epilepsy drugs, are increasingly being considered for neurosurgical procedures.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patients who have a definable site of seizure onset. Small temporal lobe lesions, sclerotic or developmental (hamartomatous) in origin [detected by MRI].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other patients, where no lesion is found on imaging, an epileptogenic focus may be localized electrophysiologically. These patients may then undergo selective removal of the epileptogenic tissue.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others, less specific symptomatic surgical procedures may be indicated, including </a:t>
            </a: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hemispherectomy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disconnection procedures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e.g. section of the corpus callosum. </a:t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all cases, surgical treatment is reserved for </a:t>
            </a:r>
            <a:r>
              <a:rPr b="0" i="0" lang="en-US" sz="2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use only in carefully selected patients, assessed in neuroscience centres, including determination of the functional importance of any tissue to be removed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4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abood\Desktop\Unxxtdddnbbccdditled.jpg" id="277" name="Google Shape;27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5"/>
          <p:cNvSpPr/>
          <p:nvPr/>
        </p:nvSpPr>
        <p:spPr>
          <a:xfrm>
            <a:off x="33012" y="764704"/>
            <a:ext cx="77622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effectLst>
                  <a:outerShdw blurRad="50800" rotWithShape="0" algn="tl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ACTIVITY MODIFICATION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effectLst>
                  <a:outerShdw blurRad="50800" rotWithShape="0" algn="tl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AND RESTRICTIONS </a:t>
            </a:r>
            <a:endParaRPr/>
          </a:p>
        </p:txBody>
      </p:sp>
      <p:sp>
        <p:nvSpPr>
          <p:cNvPr id="283" name="Google Shape;283;p45"/>
          <p:cNvSpPr txBox="1"/>
          <p:nvPr/>
        </p:nvSpPr>
        <p:spPr>
          <a:xfrm>
            <a:off x="33337" y="1928812"/>
            <a:ext cx="8859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P.T should avoid Alcohol and some may have attacks provoked by flickering light [ T.V and computer].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P.T should avoid following activity :</a:t>
            </a:r>
            <a:endParaRPr/>
          </a:p>
        </p:txBody>
      </p:sp>
      <p:sp>
        <p:nvSpPr>
          <p:cNvPr id="284" name="Google Shape;284;p45"/>
          <p:cNvSpPr txBox="1"/>
          <p:nvPr/>
        </p:nvSpPr>
        <p:spPr>
          <a:xfrm>
            <a:off x="58737" y="3108325"/>
            <a:ext cx="4225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DRIVING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ASCENDING HEIGHTS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WITH FIRE OR COOKING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POWER TOOLS OR 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DANGEROUS ITEMS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TAKING UNSUPERVISED BATHS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SWIMMING</a:t>
            </a:r>
            <a:endParaRPr/>
          </a:p>
        </p:txBody>
      </p:sp>
      <p:sp>
        <p:nvSpPr>
          <p:cNvPr id="285" name="Google Shape;285;p45"/>
          <p:cNvSpPr txBox="1"/>
          <p:nvPr/>
        </p:nvSpPr>
        <p:spPr>
          <a:xfrm>
            <a:off x="4462462" y="4149725"/>
            <a:ext cx="4572000" cy="1938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THESE LIFESTYLES PRECAUTIONS ARE CLEARLY MORE APPLICABLE TO SOME PATIENTS THAN TO OTHERS.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6"/>
          <p:cNvSpPr txBox="1"/>
          <p:nvPr>
            <p:ph type="title"/>
          </p:nvPr>
        </p:nvSpPr>
        <p:spPr>
          <a:xfrm>
            <a:off x="1042987" y="228600"/>
            <a:ext cx="81009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3600"/>
              <a:buFont typeface="Comic Sans MS"/>
              <a:buNone/>
            </a:pPr>
            <a:r>
              <a:rPr b="1" i="0" lang="en-US" sz="3600" u="none">
                <a:solidFill>
                  <a:srgbClr val="558ED5"/>
                </a:solidFill>
                <a:latin typeface="Comic Sans MS"/>
                <a:ea typeface="Comic Sans MS"/>
                <a:cs typeface="Comic Sans MS"/>
                <a:sym typeface="Comic Sans MS"/>
              </a:rPr>
              <a:t>3.Status epilepticus </a:t>
            </a:r>
            <a:endParaRPr/>
          </a:p>
        </p:txBody>
      </p:sp>
      <p:sp>
        <p:nvSpPr>
          <p:cNvPr id="292" name="Google Shape;292;p46"/>
          <p:cNvSpPr txBox="1"/>
          <p:nvPr>
            <p:ph idx="1" type="body"/>
          </p:nvPr>
        </p:nvSpPr>
        <p:spPr>
          <a:xfrm>
            <a:off x="30162" y="990600"/>
            <a:ext cx="9072600" cy="58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►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occurrence of a single unremitting seizure with a duration longer than 5 to 10 minutes or frequent clinical seizures without an interictal return to the baseline clinical state. (uptodate website). </a:t>
            </a:r>
            <a:endParaRPr/>
          </a:p>
          <a:p>
            <a:pPr indent="-120650" lvl="0" marL="2730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>
              <a:solidFill>
                <a:srgbClr val="40404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Noto Sans Symbols"/>
              <a:buChar char="►"/>
            </a:pPr>
            <a:r>
              <a:rPr b="0" i="0" lang="en-US" sz="2400" u="none">
                <a:solidFill>
                  <a:srgbClr val="40404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is </a:t>
            </a:r>
            <a:r>
              <a:rPr b="0" i="0" lang="en-US" sz="2400" u="none">
                <a:solidFill>
                  <a:srgbClr val="558ED5"/>
                </a:solidFill>
                <a:latin typeface="Comic Sans MS"/>
                <a:ea typeface="Comic Sans MS"/>
                <a:cs typeface="Comic Sans MS"/>
                <a:sym typeface="Comic Sans MS"/>
              </a:rPr>
              <a:t>medical emergency </a:t>
            </a:r>
            <a:r>
              <a:rPr b="0" i="0" lang="en-US" sz="2400" u="none">
                <a:solidFill>
                  <a:srgbClr val="40404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requires prompt intervention to </a:t>
            </a:r>
            <a:r>
              <a:rPr b="0" i="0" lang="en-US" sz="2400" u="none">
                <a:solidFill>
                  <a:srgbClr val="558ED5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prevent irreversible neurological damage.</a:t>
            </a:r>
            <a:endParaRPr/>
          </a:p>
          <a:p>
            <a:pPr indent="-120650" lvl="0" marL="2730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>
              <a:solidFill>
                <a:srgbClr val="40404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Noto Sans Symbols"/>
              <a:buChar char="►"/>
            </a:pPr>
            <a:r>
              <a:rPr b="0" i="0" lang="en-US" sz="2400" u="none">
                <a:solidFill>
                  <a:srgbClr val="404040"/>
                </a:solidFill>
                <a:latin typeface="Comic Sans MS"/>
                <a:ea typeface="Comic Sans MS"/>
                <a:cs typeface="Comic Sans MS"/>
                <a:sym typeface="Comic Sans MS"/>
              </a:rPr>
              <a:t>Abrupt cessation </a:t>
            </a:r>
            <a:r>
              <a:rPr b="0" i="0" lang="en-US" sz="2400" u="none">
                <a:solidFill>
                  <a:srgbClr val="40404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of anticonvulsant therapy</a:t>
            </a:r>
            <a:r>
              <a:rPr b="0" i="0" lang="en-US" sz="2400" u="none">
                <a:solidFill>
                  <a:srgbClr val="404040"/>
                </a:solidFill>
                <a:latin typeface="Comic Sans MS"/>
                <a:ea typeface="Comic Sans MS"/>
                <a:cs typeface="Comic Sans MS"/>
                <a:sym typeface="Comic Sans MS"/>
              </a:rPr>
              <a:t> is the usual cause of status epilepticus.</a:t>
            </a:r>
            <a:endParaRPr/>
          </a:p>
          <a:p>
            <a:pPr indent="-120650" lvl="0" marL="2730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>
              <a:solidFill>
                <a:srgbClr val="40404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40404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bood\Desktop\seizureFlowchart.gif" id="297" name="Google Shape;29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0"/>
            <a:ext cx="60198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8"/>
          <p:cNvSpPr txBox="1"/>
          <p:nvPr>
            <p:ph type="title"/>
          </p:nvPr>
        </p:nvSpPr>
        <p:spPr>
          <a:xfrm>
            <a:off x="381000" y="571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 ☺</a:t>
            </a:r>
            <a:endParaRPr/>
          </a:p>
        </p:txBody>
      </p:sp>
      <p:sp>
        <p:nvSpPr>
          <p:cNvPr id="303" name="Google Shape;303;p48"/>
          <p:cNvSpPr txBox="1"/>
          <p:nvPr>
            <p:ph idx="1" type="body"/>
          </p:nvPr>
        </p:nvSpPr>
        <p:spPr>
          <a:xfrm>
            <a:off x="0" y="152400"/>
            <a:ext cx="91440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References 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Lecture Notes Neurology 9</a:t>
            </a:r>
            <a:r>
              <a:rPr b="0" baseline="3000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Edition.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Uptodate.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https://www.youtube.com/watch?v=ONvvTbKR_UA</a:t>
            </a:r>
            <a:endParaRPr/>
          </a:p>
        </p:txBody>
      </p:sp>
      <p:pic>
        <p:nvPicPr>
          <p:cNvPr descr="C:\Users\abood\Desktop\14666283_10211404925938093_6692209041754057597_n.jpg" id="304" name="Google Shape;30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0" y="2438400"/>
            <a:ext cx="3429000" cy="3465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abood\Desktop\Untdddnccdditled.jpg" id="110" name="Google Shape;11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S&amp;S</a:t>
            </a:r>
            <a:endParaRPr/>
          </a:p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abood\Desktop\Unxxtdddnccdditled.jpg" id="117" name="Google Shape;11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8200"/>
            <a:ext cx="9144000" cy="601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Classifications</a:t>
            </a:r>
            <a:endParaRPr/>
          </a:p>
        </p:txBody>
      </p:sp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According to clinical findings and EEG :</a:t>
            </a:r>
            <a:endParaRPr/>
          </a:p>
          <a:p>
            <a:pPr indent="-514350" lvl="0" marL="5143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lphaUcPeriod"/>
            </a:pP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Partial seizures (one hemisphere or lobe): </a:t>
            </a:r>
            <a:endParaRPr/>
          </a:p>
          <a:p>
            <a:pPr indent="-514350" lvl="0" marL="5143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partial: where consciousness is retained throughout the attack.</a:t>
            </a:r>
            <a:endParaRPr/>
          </a:p>
          <a:p>
            <a:pPr indent="-514350" lvl="0" marL="5143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Complex partial: where consciousness is impaired at any stage.</a:t>
            </a:r>
            <a:endParaRPr/>
          </a:p>
          <a:p>
            <a:pPr indent="-514350" lvl="0" marL="5143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lphaUcPeriod" startAt="2"/>
            </a:pP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Generalized (Both hemispheres): </a:t>
            </a:r>
            <a:endParaRPr/>
          </a:p>
          <a:p>
            <a:pPr indent="-514350" lvl="0" marL="5143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Tonic</a:t>
            </a:r>
            <a:endParaRPr/>
          </a:p>
          <a:p>
            <a:pPr indent="-514350" lvl="0" marL="5143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Atonic </a:t>
            </a:r>
            <a:endParaRPr/>
          </a:p>
          <a:p>
            <a:pPr indent="-514350" lvl="0" marL="5143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Clonic</a:t>
            </a:r>
            <a:endParaRPr/>
          </a:p>
          <a:p>
            <a:pPr indent="-514350" lvl="0" marL="5143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Tonic-clonic </a:t>
            </a:r>
            <a:endParaRPr/>
          </a:p>
          <a:p>
            <a:pPr indent="-514350" lvl="0" marL="5143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Myoclonic</a:t>
            </a:r>
            <a:endParaRPr/>
          </a:p>
          <a:p>
            <a:pPr indent="-514350" lvl="0" marL="5143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Absence </a:t>
            </a:r>
            <a:endParaRPr/>
          </a:p>
          <a:p>
            <a:pPr indent="-1524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idx="1" type="body"/>
          </p:nvPr>
        </p:nvSpPr>
        <p:spPr>
          <a:xfrm>
            <a:off x="0" y="609600"/>
            <a:ext cx="91440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According to etiology 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UcPeriod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Idiopathic (most patients):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shows a strong inherited predisposition.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UcPeriod" startAt="2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Symptomatic: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a cause can be found.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Divided according to age (neonates, children, young adults , middle-aged, elderly 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abood\Desktop\Untitleffd.jpg" id="135" name="Google Shape;1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2177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Causes of symptomatic epilepsy:</a:t>
            </a:r>
            <a:endParaRPr/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457200" y="15240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42950" lvl="0" marL="7429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AutoNum type="arabicPeriod"/>
            </a:pPr>
            <a:r>
              <a:rPr b="0" i="0" lang="en-US" sz="3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Neonates</a:t>
            </a:r>
            <a:r>
              <a:rPr b="1" i="0" lang="en-US" sz="3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-742950" lvl="0" marL="74295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Birth trauma</a:t>
            </a:r>
            <a:endParaRPr/>
          </a:p>
          <a:p>
            <a:pPr indent="-742950" lvl="0" marL="74295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Intracranial haemorrhage</a:t>
            </a:r>
            <a:endParaRPr/>
          </a:p>
          <a:p>
            <a:pPr indent="-742950" lvl="0" marL="74295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Hypoxia</a:t>
            </a:r>
            <a:endParaRPr/>
          </a:p>
          <a:p>
            <a:pPr indent="-742950" lvl="0" marL="74295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Hypoglycaemia</a:t>
            </a:r>
            <a:endParaRPr/>
          </a:p>
          <a:p>
            <a:pPr indent="-742950" lvl="0" marL="74295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Hypocalcaemia </a:t>
            </a:r>
            <a:endParaRPr/>
          </a:p>
          <a:p>
            <a:pPr indent="-742950" lvl="0" marL="742950" marR="0" rtl="0" algn="l">
              <a:lnSpc>
                <a:spcPct val="8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AutoNum type="arabicPeriod" startAt="2"/>
            </a:pPr>
            <a:r>
              <a:rPr b="0" i="0" lang="en-US" sz="4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Children:</a:t>
            </a:r>
            <a:endParaRPr b="0" i="0" sz="27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42950" lvl="0" marL="74295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Congenital anomalies</a:t>
            </a:r>
            <a:endParaRPr/>
          </a:p>
          <a:p>
            <a:pPr indent="-742950" lvl="0" marL="74295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Tuberous sclerosis</a:t>
            </a:r>
            <a:endParaRPr/>
          </a:p>
          <a:p>
            <a:pPr indent="-742950" lvl="0" marL="74295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Metabolic storage diseases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