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2" r:id="rId7"/>
    <p:sldId id="268" r:id="rId8"/>
    <p:sldId id="263" r:id="rId9"/>
    <p:sldId id="269" r:id="rId10"/>
    <p:sldId id="264" r:id="rId11"/>
    <p:sldId id="266" r:id="rId12"/>
    <p:sldId id="267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7" r:id="rId23"/>
    <p:sldId id="279" r:id="rId24"/>
    <p:sldId id="280" r:id="rId25"/>
    <p:sldId id="281" r:id="rId26"/>
    <p:sldId id="282" r:id="rId27"/>
    <p:sldId id="283" r:id="rId28"/>
    <p:sldId id="260" r:id="rId29"/>
    <p:sldId id="284" r:id="rId30"/>
    <p:sldId id="285" r:id="rId31"/>
    <p:sldId id="286" r:id="rId32"/>
    <p:sldId id="265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1E30-E75E-4F5B-BD80-16EB2ECE2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72C57-EB21-4E7D-B267-92A18804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12BAE-F035-4E01-8BE2-6A7BEAC3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A2092-DA34-4596-83D6-B6988762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1A90-91E8-4789-B983-41B0A6AE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6FFD-37CB-48F4-A6E2-484923FF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1B093-BD18-4046-8BB3-867625212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272BD-3278-4E2B-AFE1-981F7A37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ECCCB-C69B-4308-BA47-B79987BB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9D71F-E5B5-474C-A884-B2071A02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27B8C-528C-4E50-A6A5-C45160E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5F3A1-2DBC-4866-896E-5BC2FD75C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9678B-4F54-4656-B6D9-3A24745B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04C1-86FB-4403-9589-021ED2D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7C84-50DC-4D10-B1AD-57B8DC3B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4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3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5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0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0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191F-864C-4BF3-B3E3-501A2885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A204-9D06-4BAD-A088-AA926B74D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7EB75-6148-4595-9BC1-C906461D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D4937-22C3-4B5F-AA39-FD40B69F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B70D-CADE-4254-A244-4882EE9C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3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8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35F8-D34A-45DE-B9EF-A7747B04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A7B7-776E-4BE2-AB3A-5BB20B40F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360C5-47B9-4D02-BF64-8FEBA0FA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4024C-8D65-4A99-80C5-9BFFFF12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5A288-5B53-463A-9C42-D70E4BFD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A360-DFA3-48AC-8460-843BB8F5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BE6-7A0E-4A51-BAFB-CB481A377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D4E32-A57A-4BCC-8243-E1BA9B652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40A3-7E87-40AA-A831-41E5CFB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7566-C472-4693-9A86-C7301D41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798DB-7847-46CE-B09B-12C068E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F56D-544B-4B12-AE5C-154019C6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22EFE-8243-4AFC-A267-6F7C86D2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A9655-216B-4457-A882-23B263E7C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4003E-7AF6-43C0-93B7-2E5AF5BD9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DAC3B-037E-4447-ACBD-2370705DC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3D887-1407-44B8-8A81-450B7C1C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35493-AFC6-4173-A6AD-CD96C9F5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B65CF-5BA6-4799-8001-FCF9D96B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2D79-BCB3-4446-B3DF-67675AD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8F631-29FF-4B46-8033-B76466B8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15267-A541-43BD-B526-60C2B1F6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BBE9D-1513-4BBA-ADFF-CBA79FC9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417E4-99B7-4528-8DB5-CD887A49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463D1-FE1B-4531-818E-CD9F44CC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C03E7-D60C-4EFD-9EFC-E5DBD044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BBC7-4D17-4648-8CF6-C820AC1F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3A92-3588-40B8-9429-AC6A37B4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ACB2F-917D-4027-AF4A-1872D9C8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DAC56-06E0-4309-8EC9-D93F341B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EE369-8177-45E1-96A0-8C952814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C2207-033D-4AE2-9C1C-23709F32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C4E4-A4E5-405F-BA61-16B2F021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B45B9-9EB7-4B00-BE92-1DD5ACC0B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11639-7AD9-4C84-8BE5-C405F4830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2647A-EFE1-41CB-A6C9-457AE13C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7F95A-C065-4747-A171-BE4708C9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FD1C-1174-402B-A410-6CBDBAA6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142ED-A077-46F0-8690-B0FA75D4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4720C-C58A-4336-B10F-19A95D5A8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2640E-8296-4047-BEF9-A2EC9B10A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E09F-34D2-4FB6-A5CC-71FC7B774F55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44CBB-0C28-4E01-97A5-35DD0FC37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E9E1-1337-4986-8248-A38D75132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18CF-5791-43AE-B49A-6CDCB37C2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6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D82C-1D65-436B-AEBD-4C4C6044E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CNS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63BAF-3BBE-403B-BF94-CBA86A06F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Rashed</a:t>
            </a:r>
            <a:r>
              <a:rPr lang="en-US" dirty="0"/>
              <a:t> Altaha</a:t>
            </a:r>
          </a:p>
          <a:p>
            <a:r>
              <a:rPr lang="en-US" dirty="0"/>
              <a:t>Abdullah Dabbas</a:t>
            </a:r>
          </a:p>
        </p:txBody>
      </p:sp>
    </p:spTree>
    <p:extLst>
      <p:ext uri="{BB962C8B-B14F-4D97-AF65-F5344CB8AC3E}">
        <p14:creationId xmlns:p14="http://schemas.microsoft.com/office/powerpoint/2010/main" val="264253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D407-C5E2-41F3-BE09-F1115FC5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777B-B17B-44BD-9C86-0214CC87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have to take 4 tubes of CSF, for :</a:t>
            </a:r>
          </a:p>
          <a:p>
            <a:pPr>
              <a:buFontTx/>
              <a:buNone/>
            </a:pPr>
            <a:r>
              <a:rPr lang="en-US" altLang="en-US" dirty="0"/>
              <a:t>1- Cytology </a:t>
            </a:r>
          </a:p>
          <a:p>
            <a:pPr>
              <a:buFontTx/>
              <a:buNone/>
            </a:pPr>
            <a:r>
              <a:rPr lang="en-US" altLang="en-US" dirty="0"/>
              <a:t>2- Chemistry</a:t>
            </a:r>
          </a:p>
          <a:p>
            <a:pPr>
              <a:buFontTx/>
              <a:buNone/>
            </a:pPr>
            <a:r>
              <a:rPr lang="en-US" altLang="en-US" dirty="0"/>
              <a:t>3- Gram stain</a:t>
            </a:r>
          </a:p>
          <a:p>
            <a:pPr>
              <a:buFontTx/>
              <a:buNone/>
            </a:pPr>
            <a:r>
              <a:rPr lang="en-US" altLang="en-US" dirty="0"/>
              <a:t>4- Culture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6B47-3681-4878-A73C-FF7225EC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analysis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A65936-910D-42B3-928C-00751AB9B8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390988"/>
              </p:ext>
            </p:extLst>
          </p:nvPr>
        </p:nvGraphicFramePr>
        <p:xfrm>
          <a:off x="838200" y="1679853"/>
          <a:ext cx="1051560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104406872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95149781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15006279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5235781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04151797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3454131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110131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RBCs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(per mm3)</a:t>
                      </a:r>
                      <a:endParaRPr lang="en-US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WBCs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(per mm3)</a:t>
                      </a:r>
                      <a:endParaRPr lang="en-US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(mg/dL)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Glucose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(mg/dL)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Opening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(cm H2O)</a:t>
                      </a:r>
                      <a:endParaRPr lang="en-US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630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0-5</a:t>
                      </a:r>
                    </a:p>
                    <a:p>
                      <a:r>
                        <a:rPr lang="en-US" b="1" dirty="0"/>
                        <a:t>Lymphocytes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15–45</a:t>
                      </a:r>
                      <a:endParaRPr lang="en-US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50-80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2/3 of serum glucose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10–20</a:t>
                      </a:r>
                      <a:endParaRPr lang="en-US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0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Bacterial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Cloudy/purulent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 (&gt; 1000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PMNs)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Viral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 (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 or ↑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6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Fungal/TB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Fibrin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 (</a:t>
                      </a:r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lymphs</a:t>
                      </a: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2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2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9763-1E2F-498F-964E-66627C05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718D-2DFD-4CA5-B3F5-A7788466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Antibiotics should be administered rapidly and may be given empirically up to 2 hours before an LP.</a:t>
            </a:r>
          </a:p>
          <a:p>
            <a:endParaRPr lang="en-US" dirty="0"/>
          </a:p>
          <a:p>
            <a:r>
              <a:rPr lang="en-US" b="1" dirty="0"/>
              <a:t>Dexamethasone </a:t>
            </a:r>
            <a:r>
              <a:rPr lang="en-US" dirty="0"/>
              <a:t>may be beneficial in bacterial meningitis, especially </a:t>
            </a:r>
          </a:p>
          <a:p>
            <a:pPr marL="0" indent="0">
              <a:buNone/>
            </a:pPr>
            <a:r>
              <a:rPr lang="en-US" i="1" dirty="0"/>
              <a:t>S pneumoniae </a:t>
            </a:r>
            <a:r>
              <a:rPr lang="en-US" dirty="0"/>
              <a:t>or </a:t>
            </a:r>
            <a:r>
              <a:rPr lang="en-US" i="1" dirty="0"/>
              <a:t>H influenzae, </a:t>
            </a:r>
            <a:r>
              <a:rPr lang="en-US" dirty="0"/>
              <a:t>if given 15–20 minutes before antibiotics.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2660-8592-438E-8284-D0698716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Causes of meningitis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7432C01-9162-4C43-B287-595E67CA9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01941"/>
              </p:ext>
            </p:extLst>
          </p:nvPr>
        </p:nvGraphicFramePr>
        <p:xfrm>
          <a:off x="834887" y="1825625"/>
          <a:ext cx="10518913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2213">
                  <a:extLst>
                    <a:ext uri="{9D8B030D-6E8A-4147-A177-3AD203B41FA5}">
                      <a16:colId xmlns:a16="http://schemas.microsoft.com/office/drawing/2014/main" val="269140796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76537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768925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18489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Newborn( 0-6 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Children (6MO – 6 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Young Adults ( 6-60 </a:t>
                      </a:r>
                      <a:r>
                        <a:rPr lang="en-US" b="1" dirty="0" err="1"/>
                        <a:t>yr</a:t>
                      </a:r>
                      <a:r>
                        <a:rPr lang="en-US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Elderly 60Y+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101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 pneumoniae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 pneumoniae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5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 meningitides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 meningitidis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Gram - rods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3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Listeria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 influenza type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Enteroviruses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Listeria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1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Enteroviruses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274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4F764F5-10DD-4E78-83C3-67007716F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0131"/>
              </p:ext>
            </p:extLst>
          </p:nvPr>
        </p:nvGraphicFramePr>
        <p:xfrm>
          <a:off x="4174434" y="5035826"/>
          <a:ext cx="3273287" cy="609600"/>
        </p:xfrm>
        <a:graphic>
          <a:graphicData uri="http://schemas.openxmlformats.org/drawingml/2006/table">
            <a:tbl>
              <a:tblPr/>
              <a:tblGrid>
                <a:gridCol w="3273287">
                  <a:extLst>
                    <a:ext uri="{9D8B030D-6E8A-4147-A177-3AD203B41FA5}">
                      <a16:colId xmlns:a16="http://schemas.microsoft.com/office/drawing/2014/main" val="22717144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Ceftriaxone plus Vancomycin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99001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2A7859-D3AA-4331-A1FD-588F946CE574}"/>
              </a:ext>
            </a:extLst>
          </p:cNvPr>
          <p:cNvCxnSpPr>
            <a:cxnSpLocks/>
          </p:cNvCxnSpPr>
          <p:nvPr/>
        </p:nvCxnSpPr>
        <p:spPr>
          <a:xfrm flipV="1">
            <a:off x="5711685" y="4041914"/>
            <a:ext cx="602975" cy="99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EFC95A-F9D6-4479-8A4A-46CCA5726B40}"/>
              </a:ext>
            </a:extLst>
          </p:cNvPr>
          <p:cNvCxnSpPr/>
          <p:nvPr/>
        </p:nvCxnSpPr>
        <p:spPr>
          <a:xfrm flipH="1" flipV="1">
            <a:off x="5022572" y="3949065"/>
            <a:ext cx="689113" cy="108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61032EC-ADAF-4C3F-806C-0E827B675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57113"/>
              </p:ext>
            </p:extLst>
          </p:nvPr>
        </p:nvGraphicFramePr>
        <p:xfrm>
          <a:off x="483705" y="4492445"/>
          <a:ext cx="2796207" cy="755374"/>
        </p:xfrm>
        <a:graphic>
          <a:graphicData uri="http://schemas.openxmlformats.org/drawingml/2006/table">
            <a:tbl>
              <a:tblPr/>
              <a:tblGrid>
                <a:gridCol w="2796207">
                  <a:extLst>
                    <a:ext uri="{9D8B030D-6E8A-4147-A177-3AD203B41FA5}">
                      <a16:colId xmlns:a16="http://schemas.microsoft.com/office/drawing/2014/main" val="1699318315"/>
                    </a:ext>
                  </a:extLst>
                </a:gridCol>
              </a:tblGrid>
              <a:tr h="755374">
                <a:tc>
                  <a:txBody>
                    <a:bodyPr/>
                    <a:lstStyle/>
                    <a:p>
                      <a:r>
                        <a:rPr lang="en-US" b="1" dirty="0"/>
                        <a:t>Cefotaxime plus Ampicillin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74164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C3A55A4-FF22-40C8-AE8E-49C96F052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69862"/>
              </p:ext>
            </p:extLst>
          </p:nvPr>
        </p:nvGraphicFramePr>
        <p:xfrm>
          <a:off x="9102586" y="4640870"/>
          <a:ext cx="2332384" cy="914400"/>
        </p:xfrm>
        <a:graphic>
          <a:graphicData uri="http://schemas.openxmlformats.org/drawingml/2006/table">
            <a:tbl>
              <a:tblPr/>
              <a:tblGrid>
                <a:gridCol w="2332384">
                  <a:extLst>
                    <a:ext uri="{9D8B030D-6E8A-4147-A177-3AD203B41FA5}">
                      <a16:colId xmlns:a16="http://schemas.microsoft.com/office/drawing/2014/main" val="3421397839"/>
                    </a:ext>
                  </a:extLst>
                </a:gridCol>
              </a:tblGrid>
              <a:tr h="583096">
                <a:tc>
                  <a:txBody>
                    <a:bodyPr/>
                    <a:lstStyle/>
                    <a:p>
                      <a:r>
                        <a:rPr lang="en-US" b="1" dirty="0"/>
                        <a:t>Ceftriaxone plus vancomycin plus ampicillin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239081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A83647-FA9E-4AE5-9809-ED7BAAE3DC0B}"/>
              </a:ext>
            </a:extLst>
          </p:cNvPr>
          <p:cNvCxnSpPr/>
          <p:nvPr/>
        </p:nvCxnSpPr>
        <p:spPr>
          <a:xfrm flipV="1">
            <a:off x="1789043" y="3949065"/>
            <a:ext cx="0" cy="54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60CB2F-487B-49A9-B06A-4B5727F8369C}"/>
              </a:ext>
            </a:extLst>
          </p:cNvPr>
          <p:cNvCxnSpPr>
            <a:cxnSpLocks/>
          </p:cNvCxnSpPr>
          <p:nvPr/>
        </p:nvCxnSpPr>
        <p:spPr>
          <a:xfrm flipV="1">
            <a:off x="10104783" y="3949065"/>
            <a:ext cx="0" cy="69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9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6C94-8C31-49AD-9BC3-82695753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EFBD-9195-4B16-9CEC-6DB316B14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Death</a:t>
            </a:r>
          </a:p>
          <a:p>
            <a:r>
              <a:rPr lang="en-US" dirty="0"/>
              <a:t>Hydrocephalus</a:t>
            </a:r>
          </a:p>
          <a:p>
            <a:r>
              <a:rPr lang="en-US" dirty="0"/>
              <a:t>Hearing loss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SIADH</a:t>
            </a:r>
          </a:p>
        </p:txBody>
      </p:sp>
    </p:spTree>
    <p:extLst>
      <p:ext uri="{BB962C8B-B14F-4D97-AF65-F5344CB8AC3E}">
        <p14:creationId xmlns:p14="http://schemas.microsoft.com/office/powerpoint/2010/main" val="220691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D6C4-CD8D-469B-ADAC-4623BB30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Streptococcus pneumoniae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E298-6B0B-453C-A11D-93FE0A97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cause of meningitis in all ages</a:t>
            </a:r>
          </a:p>
          <a:p>
            <a:r>
              <a:rPr lang="en-US" dirty="0"/>
              <a:t>Gram positive cocci in pairs</a:t>
            </a:r>
          </a:p>
          <a:p>
            <a:r>
              <a:rPr lang="en-US" dirty="0"/>
              <a:t>Can follow strep respiratory infection</a:t>
            </a:r>
          </a:p>
          <a:p>
            <a:r>
              <a:rPr lang="en-US" dirty="0"/>
              <a:t>Risk factors: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Asplenic</a:t>
            </a:r>
            <a:r>
              <a:rPr lang="en-US" dirty="0"/>
              <a:t> patients</a:t>
            </a:r>
          </a:p>
          <a:p>
            <a:pPr marL="0" indent="0">
              <a:buNone/>
            </a:pPr>
            <a:r>
              <a:rPr lang="en-US" dirty="0"/>
              <a:t>       Sickle cell anemia</a:t>
            </a:r>
          </a:p>
          <a:p>
            <a:r>
              <a:rPr lang="en-US" dirty="0"/>
              <a:t>Otitis media(children), pneumonia, sinusitis.</a:t>
            </a:r>
          </a:p>
        </p:txBody>
      </p:sp>
    </p:spTree>
    <p:extLst>
      <p:ext uri="{BB962C8B-B14F-4D97-AF65-F5344CB8AC3E}">
        <p14:creationId xmlns:p14="http://schemas.microsoft.com/office/powerpoint/2010/main" val="76865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11EA-DF10-4CD0-B373-DA2D7F14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meningitidis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B7CCA-835C-4246-9A5A-BC284AB2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Gram negative diplococci</a:t>
            </a:r>
          </a:p>
          <a:p>
            <a:r>
              <a:rPr lang="en-US" dirty="0"/>
              <a:t>Hematogenous spread</a:t>
            </a:r>
          </a:p>
          <a:p>
            <a:r>
              <a:rPr lang="en-US" dirty="0"/>
              <a:t>Transmitted by respiratory droplets</a:t>
            </a:r>
          </a:p>
          <a:p>
            <a:r>
              <a:rPr lang="en-US" dirty="0"/>
              <a:t>Collage students and military recruits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7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76B2-4451-40C2-A006-9DC6E1E3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AF7-5A12-44FD-9A5A-68E821B3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Bacteremia can complicate meningitis</a:t>
            </a:r>
          </a:p>
          <a:p>
            <a:r>
              <a:rPr lang="en-US" dirty="0"/>
              <a:t>Meningococcemia</a:t>
            </a:r>
          </a:p>
          <a:p>
            <a:pPr marL="0" indent="0">
              <a:buNone/>
            </a:pPr>
            <a:r>
              <a:rPr lang="en-US" dirty="0"/>
              <a:t>      septic shock, fever, chills, tachycardia and hypotension</a:t>
            </a:r>
          </a:p>
          <a:p>
            <a:pPr marL="0" indent="0">
              <a:buNone/>
            </a:pPr>
            <a:r>
              <a:rPr lang="en-US" dirty="0"/>
              <a:t>      purpuric rash</a:t>
            </a:r>
          </a:p>
          <a:p>
            <a:pPr marL="0" indent="0">
              <a:buNone/>
            </a:pPr>
            <a:r>
              <a:rPr lang="en-US" dirty="0"/>
              <a:t>      DIC</a:t>
            </a:r>
          </a:p>
          <a:p>
            <a:pPr marL="0" indent="0">
              <a:buNone/>
            </a:pPr>
            <a:r>
              <a:rPr lang="en-US" dirty="0"/>
              <a:t>      Waterhouse-</a:t>
            </a:r>
            <a:r>
              <a:rPr lang="en-US" dirty="0" err="1"/>
              <a:t>Friderichsen</a:t>
            </a:r>
            <a:r>
              <a:rPr lang="en-US" dirty="0"/>
              <a:t> 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8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14C6-BBA3-46EA-B97A-D332BA43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B5F8-BB81-48D8-80FF-1C42D63C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Close contacts must receive prophylaxis</a:t>
            </a:r>
          </a:p>
          <a:p>
            <a:r>
              <a:rPr lang="en-US" dirty="0"/>
              <a:t>Rifampin</a:t>
            </a:r>
          </a:p>
          <a:p>
            <a:r>
              <a:rPr lang="en-US" dirty="0"/>
              <a:t>Ceftriaxone </a:t>
            </a:r>
          </a:p>
        </p:txBody>
      </p:sp>
    </p:spTree>
    <p:extLst>
      <p:ext uri="{BB962C8B-B14F-4D97-AF65-F5344CB8AC3E}">
        <p14:creationId xmlns:p14="http://schemas.microsoft.com/office/powerpoint/2010/main" val="369782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9CEF-DB00-4C00-AD72-3BE23DFC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3EC2C-36E8-4445-B247-0BC47D5C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positive rod</a:t>
            </a:r>
          </a:p>
          <a:p>
            <a:r>
              <a:rPr lang="en-US" dirty="0"/>
              <a:t>Immunocompromised </a:t>
            </a:r>
          </a:p>
          <a:p>
            <a:pPr marL="0" indent="0">
              <a:buNone/>
            </a:pPr>
            <a:r>
              <a:rPr lang="en-US" dirty="0"/>
              <a:t>    neonates, elderly, HIV, steroids, hematological malignancies, organ transplants and pregnancy </a:t>
            </a:r>
          </a:p>
        </p:txBody>
      </p:sp>
    </p:spTree>
    <p:extLst>
      <p:ext uri="{BB962C8B-B14F-4D97-AF65-F5344CB8AC3E}">
        <p14:creationId xmlns:p14="http://schemas.microsoft.com/office/powerpoint/2010/main" val="57718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94D2-F22C-4C3E-824B-C65299E8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B065-52D5-4578-A26A-B1FA1478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of the leptomeninges </a:t>
            </a:r>
          </a:p>
          <a:p>
            <a:pPr marL="0" indent="0">
              <a:buNone/>
            </a:pPr>
            <a:r>
              <a:rPr lang="en-US" dirty="0"/>
              <a:t>Usually infectious: viral, bacterial, Fungal</a:t>
            </a:r>
          </a:p>
          <a:p>
            <a:pPr marL="0" indent="0">
              <a:buNone/>
            </a:pPr>
            <a:r>
              <a:rPr lang="en-US" dirty="0"/>
              <a:t>Rarely: malignancies, sarcoid,</a:t>
            </a:r>
          </a:p>
          <a:p>
            <a:pPr marL="0" indent="0">
              <a:buNone/>
            </a:pPr>
            <a:r>
              <a:rPr lang="en-US" dirty="0"/>
              <a:t>Inflammatory diseases </a:t>
            </a:r>
          </a:p>
        </p:txBody>
      </p:sp>
      <p:pic>
        <p:nvPicPr>
          <p:cNvPr id="4" name="Picture 2" descr="http://cdn-6.ehealthmd.com/yms_images/meninges_400.jpg">
            <a:extLst>
              <a:ext uri="{FF2B5EF4-FFF2-40B4-BE49-F238E27FC236}">
                <a16:creationId xmlns:a16="http://schemas.microsoft.com/office/drawing/2014/main" id="{A41823A3-7731-41EF-8F89-8D8B392D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09" y="2254767"/>
            <a:ext cx="5080000" cy="317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0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Aseptic Meningitis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meningitis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Viral infection is the most common cause of meningitis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Benign self-limiting disease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No specific therapy 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54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50" t="14075" r="14203" b="4641"/>
          <a:stretch/>
        </p:blipFill>
        <p:spPr>
          <a:xfrm>
            <a:off x="788276" y="198664"/>
            <a:ext cx="10389476" cy="65685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6814" y="1844567"/>
            <a:ext cx="6668814" cy="15450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9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Mainly in children and young adults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Acute onset of headache and irritability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May be a high fever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Meningism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Rarely focal neurological signs </a:t>
            </a:r>
          </a:p>
        </p:txBody>
      </p:sp>
    </p:spTree>
    <p:extLst>
      <p:ext uri="{BB962C8B-B14F-4D97-AF65-F5344CB8AC3E}">
        <p14:creationId xmlns:p14="http://schemas.microsoft.com/office/powerpoint/2010/main" val="309266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4" y="740979"/>
            <a:ext cx="10940573" cy="54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42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DX can be made by a LP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Lymphocytes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Glucose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Protein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-</a:t>
            </a:r>
            <a:r>
              <a:rPr lang="en-US" sz="3200" dirty="0" err="1"/>
              <a:t>ve</a:t>
            </a:r>
            <a:r>
              <a:rPr lang="en-US" sz="3200" dirty="0"/>
              <a:t> stain and culture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69324" y="3783724"/>
            <a:ext cx="48873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04897" y="3058510"/>
            <a:ext cx="0" cy="39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85544" y="4478982"/>
            <a:ext cx="5675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68414" y="4234617"/>
            <a:ext cx="15765" cy="488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00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before LP if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38703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Focal neurological deficit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Sever abnormality in mental status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/>
              <a:t>Papillary edema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err="1"/>
              <a:t>Immunocompromised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384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Supportive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Recovery usually in days </a:t>
            </a:r>
          </a:p>
        </p:txBody>
      </p:sp>
    </p:spTree>
    <p:extLst>
      <p:ext uri="{BB962C8B-B14F-4D97-AF65-F5344CB8AC3E}">
        <p14:creationId xmlns:p14="http://schemas.microsoft.com/office/powerpoint/2010/main" val="3541406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Tuberculous</a:t>
            </a:r>
            <a:r>
              <a:rPr lang="en-US" dirty="0"/>
              <a:t> meningitis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Rare in developed countries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Seen frequently as a secondary infection in patients with AIDS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TB meningitis occurs most commonly shortly after a primary infection or as apart of </a:t>
            </a:r>
            <a:r>
              <a:rPr lang="en-US" sz="2800" dirty="0" err="1"/>
              <a:t>miliary</a:t>
            </a:r>
            <a:r>
              <a:rPr lang="en-US" sz="2800" dirty="0"/>
              <a:t> tuberculosis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Fatal if left untreated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If treatment started a later stage the recovery rate 60% or less and the survivors show permanent neurological deficit </a:t>
            </a:r>
          </a:p>
        </p:txBody>
      </p:sp>
    </p:spTree>
    <p:extLst>
      <p:ext uri="{BB962C8B-B14F-4D97-AF65-F5344CB8AC3E}">
        <p14:creationId xmlns:p14="http://schemas.microsoft.com/office/powerpoint/2010/main" val="3037863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24" t="18420" r="11691" b="14172"/>
          <a:stretch/>
        </p:blipFill>
        <p:spPr>
          <a:xfrm>
            <a:off x="1024128" y="126125"/>
            <a:ext cx="10584895" cy="65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6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F2A4-BE9D-40E5-ABAA-0A512533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physical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205A2-2A9F-4EEF-98D9-59D9A13F2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Fever, headache, photophobia, Nausea and vomiting.</a:t>
            </a:r>
          </a:p>
          <a:p>
            <a:r>
              <a:rPr lang="en-US" dirty="0"/>
              <a:t>Nuchal rigidity</a:t>
            </a:r>
          </a:p>
          <a:p>
            <a:r>
              <a:rPr lang="en-US" dirty="0"/>
              <a:t>Signs of meningeal irritation (</a:t>
            </a:r>
            <a:r>
              <a:rPr lang="en-US" dirty="0" err="1"/>
              <a:t>meningismus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(Kernig’s and Brudzinski’s signs)</a:t>
            </a:r>
          </a:p>
        </p:txBody>
      </p:sp>
    </p:spTree>
    <p:extLst>
      <p:ext uri="{BB962C8B-B14F-4D97-AF65-F5344CB8AC3E}">
        <p14:creationId xmlns:p14="http://schemas.microsoft.com/office/powerpoint/2010/main" val="54164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Investigiations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73" y="1779927"/>
            <a:ext cx="9720071" cy="4023360"/>
          </a:xfrm>
        </p:spPr>
        <p:txBody>
          <a:bodyPr>
            <a:noAutofit/>
          </a:bodyPr>
          <a:lstStyle/>
          <a:p>
            <a:r>
              <a:rPr lang="en-US" sz="2800" dirty="0"/>
              <a:t>LP </a:t>
            </a:r>
          </a:p>
          <a:p>
            <a:r>
              <a:rPr lang="en-US" sz="2800" dirty="0"/>
              <a:t>Clear CSF with fine clot </a:t>
            </a:r>
          </a:p>
          <a:p>
            <a:r>
              <a:rPr lang="en-US" sz="2800" dirty="0"/>
              <a:t>Lymphocyte </a:t>
            </a:r>
          </a:p>
          <a:p>
            <a:r>
              <a:rPr lang="en-US" sz="2800" dirty="0"/>
              <a:t>Glucose </a:t>
            </a:r>
          </a:p>
          <a:p>
            <a:r>
              <a:rPr lang="en-US" sz="2800" dirty="0"/>
              <a:t>Protein </a:t>
            </a:r>
          </a:p>
          <a:p>
            <a:r>
              <a:rPr lang="en-US" sz="2800" dirty="0"/>
              <a:t>Culture +</a:t>
            </a:r>
            <a:r>
              <a:rPr lang="en-US" sz="2800" dirty="0" err="1"/>
              <a:t>ve</a:t>
            </a:r>
            <a:r>
              <a:rPr lang="en-US" sz="2800" dirty="0"/>
              <a:t> 6 weeks </a:t>
            </a:r>
          </a:p>
          <a:p>
            <a:r>
              <a:rPr lang="en-US" sz="2800" dirty="0"/>
              <a:t>Acid fast bacillus rarely</a:t>
            </a:r>
          </a:p>
          <a:p>
            <a:r>
              <a:rPr lang="en-US" sz="2800" dirty="0"/>
              <a:t>PCR</a:t>
            </a:r>
          </a:p>
          <a:p>
            <a:r>
              <a:rPr lang="en-US" sz="2800" dirty="0"/>
              <a:t>Imaging : hydrocephalus , meningeal enhancement </a:t>
            </a:r>
          </a:p>
        </p:txBody>
      </p:sp>
      <p:pic>
        <p:nvPicPr>
          <p:cNvPr id="1026" name="Picture 2" descr="Image result for spider web csf fl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44" y="11577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43200" y="2900854"/>
            <a:ext cx="0" cy="40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911365" y="2900854"/>
            <a:ext cx="0" cy="40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16317" y="2853558"/>
            <a:ext cx="0" cy="40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54620" y="4092728"/>
            <a:ext cx="0" cy="40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301766" y="3531476"/>
            <a:ext cx="15765" cy="520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00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Steroids +</a:t>
            </a:r>
            <a:r>
              <a:rPr lang="ar-JO" sz="3600" dirty="0"/>
              <a:t> </a:t>
            </a:r>
            <a:r>
              <a:rPr lang="en-US" sz="3600" dirty="0"/>
              <a:t>anti TB drugs for 9-12 months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Isoniazid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Rifampin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Pyrazinamide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Ethambutol</a:t>
            </a:r>
            <a:r>
              <a:rPr lang="en-US" sz="3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316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Fungal “ </a:t>
            </a:r>
            <a:r>
              <a:rPr lang="en-US" sz="3200" dirty="0" err="1"/>
              <a:t>cryptococcosis</a:t>
            </a:r>
            <a:r>
              <a:rPr lang="en-US" sz="3200" dirty="0"/>
              <a:t>” in HIV </a:t>
            </a:r>
          </a:p>
          <a:p>
            <a:r>
              <a:rPr lang="en-US" sz="3200" dirty="0"/>
              <a:t>Detected by India ink and antigen titer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Rickettsia : </a:t>
            </a:r>
            <a:r>
              <a:rPr lang="en-US" sz="3200" dirty="0" err="1"/>
              <a:t>Hx</a:t>
            </a:r>
            <a:r>
              <a:rPr lang="en-US" sz="3200" dirty="0"/>
              <a:t> of hiking or camping and skin rash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Lyme disease : </a:t>
            </a:r>
            <a:r>
              <a:rPr lang="en-US" sz="3200" dirty="0" err="1"/>
              <a:t>Hx</a:t>
            </a:r>
            <a:r>
              <a:rPr lang="en-US" sz="3200" dirty="0"/>
              <a:t> of hiking or camping and skin rash or facial palsy </a:t>
            </a:r>
          </a:p>
        </p:txBody>
      </p:sp>
    </p:spTree>
    <p:extLst>
      <p:ext uri="{BB962C8B-B14F-4D97-AF65-F5344CB8AC3E}">
        <p14:creationId xmlns:p14="http://schemas.microsoft.com/office/powerpoint/2010/main" val="2519947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EncephALITIS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Infection of the brain ; meninges and </a:t>
            </a:r>
            <a:r>
              <a:rPr lang="en-US" sz="3200" dirty="0" err="1"/>
              <a:t>parenchy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Most common cause HSV1 </a:t>
            </a:r>
          </a:p>
          <a:p>
            <a:r>
              <a:rPr lang="en-US" sz="3200" dirty="0"/>
              <a:t>Varicella zoster</a:t>
            </a:r>
          </a:p>
          <a:p>
            <a:r>
              <a:rPr lang="en-US" sz="3200" dirty="0"/>
              <a:t>CMV </a:t>
            </a:r>
          </a:p>
          <a:p>
            <a:r>
              <a:rPr lang="en-US" sz="3200" dirty="0" err="1"/>
              <a:t>Enteroviruses</a:t>
            </a:r>
            <a:r>
              <a:rPr lang="en-US" sz="3200" dirty="0"/>
              <a:t> </a:t>
            </a:r>
          </a:p>
          <a:p>
            <a:r>
              <a:rPr lang="en-US" sz="3200" dirty="0"/>
              <a:t>West Nile </a:t>
            </a:r>
            <a:r>
              <a:rPr lang="en-US" sz="3200" dirty="0" err="1"/>
              <a:t>encaphilitis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1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Headache </a:t>
            </a:r>
          </a:p>
          <a:p>
            <a:r>
              <a:rPr lang="en-US" sz="3600" dirty="0"/>
              <a:t>Fever </a:t>
            </a:r>
          </a:p>
          <a:p>
            <a:r>
              <a:rPr lang="en-US" sz="3600" dirty="0"/>
              <a:t>Focal neurological signs </a:t>
            </a:r>
          </a:p>
          <a:p>
            <a:r>
              <a:rPr lang="en-US" sz="3600" dirty="0"/>
              <a:t>Seizures </a:t>
            </a:r>
          </a:p>
          <a:p>
            <a:r>
              <a:rPr lang="en-US" sz="3600" dirty="0"/>
              <a:t>Altered mental status </a:t>
            </a:r>
          </a:p>
          <a:p>
            <a:r>
              <a:rPr lang="en-US" sz="3600" dirty="0" err="1"/>
              <a:t>Meningism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13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49" y="2270234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CT MRI low density lesions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CSF chemistry non specific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PCR </a:t>
            </a:r>
          </a:p>
        </p:txBody>
      </p:sp>
    </p:spTree>
    <p:extLst>
      <p:ext uri="{BB962C8B-B14F-4D97-AF65-F5344CB8AC3E}">
        <p14:creationId xmlns:p14="http://schemas.microsoft.com/office/powerpoint/2010/main" val="958818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IV Acyclovir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Steroids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Anticonvulsant </a:t>
            </a:r>
          </a:p>
        </p:txBody>
      </p:sp>
    </p:spTree>
    <p:extLst>
      <p:ext uri="{BB962C8B-B14F-4D97-AF65-F5344CB8AC3E}">
        <p14:creationId xmlns:p14="http://schemas.microsoft.com/office/powerpoint/2010/main" val="376941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EE3E-6F41-4ABB-8BA5-87F2B63B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Kernig’s sign</a:t>
            </a:r>
          </a:p>
        </p:txBody>
      </p:sp>
      <p:pic>
        <p:nvPicPr>
          <p:cNvPr id="2050" name="Picture 2" descr="Image result for kernig sign">
            <a:extLst>
              <a:ext uri="{FF2B5EF4-FFF2-40B4-BE49-F238E27FC236}">
                <a16:creationId xmlns:a16="http://schemas.microsoft.com/office/drawing/2014/main" id="{CE569836-0080-4E20-AD25-4C0DEAEA1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73" y="1838877"/>
            <a:ext cx="49029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F3B-DF13-42FA-A7E7-8CDF9EA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Brudzinski’s sign </a:t>
            </a:r>
          </a:p>
        </p:txBody>
      </p:sp>
      <p:pic>
        <p:nvPicPr>
          <p:cNvPr id="3074" name="Picture 2" descr="Image result for brudzinskiâs sign">
            <a:extLst>
              <a:ext uri="{FF2B5EF4-FFF2-40B4-BE49-F238E27FC236}">
                <a16:creationId xmlns:a16="http://schemas.microsoft.com/office/drawing/2014/main" id="{76C53E5E-DE60-4F7C-BB2F-2241956B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583"/>
            <a:ext cx="10515600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3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8BA3-2F98-4CDA-B4C2-4B1995A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FF18-AA54-4007-9709-C92BCD81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and symptoms</a:t>
            </a:r>
          </a:p>
          <a:p>
            <a:r>
              <a:rPr lang="en-US" dirty="0"/>
              <a:t>Spinal tap (definitive diagnosis)</a:t>
            </a:r>
          </a:p>
        </p:txBody>
      </p:sp>
    </p:spTree>
    <p:extLst>
      <p:ext uri="{BB962C8B-B14F-4D97-AF65-F5344CB8AC3E}">
        <p14:creationId xmlns:p14="http://schemas.microsoft.com/office/powerpoint/2010/main" val="348494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287F-4825-4DDD-8DEF-D5A0C332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Tap</a:t>
            </a:r>
          </a:p>
        </p:txBody>
      </p:sp>
      <p:pic>
        <p:nvPicPr>
          <p:cNvPr id="4098" name="Picture 2" descr="Image result for lumbar puncture">
            <a:extLst>
              <a:ext uri="{FF2B5EF4-FFF2-40B4-BE49-F238E27FC236}">
                <a16:creationId xmlns:a16="http://schemas.microsoft.com/office/drawing/2014/main" id="{9B258C74-5F29-4034-8B41-995DE94A3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1690688"/>
            <a:ext cx="5888719" cy="48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842B-E421-4B58-9311-3F40539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43C2-DDFE-4C0C-894E-59BBDFE9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left lateral position with neck flexion and knee in full extension     (fetal position) </a:t>
            </a:r>
          </a:p>
          <a:p>
            <a:r>
              <a:rPr lang="en-US" altLang="en-US" dirty="0"/>
              <a:t>Determine L4 –L5 depend on post. iliac crest  .</a:t>
            </a:r>
          </a:p>
          <a:p>
            <a:r>
              <a:rPr lang="en-US" altLang="en-US" dirty="0"/>
              <a:t>Sterile the area in circular manner  .</a:t>
            </a:r>
          </a:p>
          <a:p>
            <a:r>
              <a:rPr lang="en-US" altLang="en-US" dirty="0"/>
              <a:t>Inject local anesthesia under the skin .</a:t>
            </a:r>
          </a:p>
          <a:p>
            <a:r>
              <a:rPr lang="en-US" altLang="en-US" dirty="0"/>
              <a:t>By spinal needle enter to subarachnoid space.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1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97499-8698-4688-B43E-0E811DE9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601E-81B8-4644-9303-158B124D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must lie on their side</a:t>
            </a:r>
          </a:p>
          <a:p>
            <a:r>
              <a:rPr lang="en-US" dirty="0"/>
              <a:t>Normal pressure up to 250 mm H2O </a:t>
            </a:r>
          </a:p>
          <a:p>
            <a:r>
              <a:rPr lang="en-US" dirty="0"/>
              <a:t>Elevated ( &gt; 250 mm H2O):</a:t>
            </a:r>
          </a:p>
          <a:p>
            <a:pPr marL="0" indent="0">
              <a:buNone/>
            </a:pPr>
            <a:r>
              <a:rPr lang="en-US" dirty="0"/>
              <a:t>            bacterial, fungal or TB</a:t>
            </a:r>
          </a:p>
          <a:p>
            <a:pPr marL="0" indent="0">
              <a:buNone/>
            </a:pPr>
            <a:r>
              <a:rPr lang="en-US" dirty="0"/>
              <a:t>            rarely Viral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882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738</Words>
  <Application>Microsoft Office PowerPoint</Application>
  <PresentationFormat>Widescreen</PresentationFormat>
  <Paragraphs>218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Office Theme</vt:lpstr>
      <vt:lpstr>Integral</vt:lpstr>
      <vt:lpstr>CNS infections</vt:lpstr>
      <vt:lpstr>Meningitis</vt:lpstr>
      <vt:lpstr>History and physical examination </vt:lpstr>
      <vt:lpstr>Kernig’s sign</vt:lpstr>
      <vt:lpstr>Brudzinski’s sign </vt:lpstr>
      <vt:lpstr>Diagnosis</vt:lpstr>
      <vt:lpstr>Spinal Tap</vt:lpstr>
      <vt:lpstr>PowerPoint Presentation</vt:lpstr>
      <vt:lpstr>Opening pressure</vt:lpstr>
      <vt:lpstr>PowerPoint Presentation</vt:lpstr>
      <vt:lpstr>CSF analysis</vt:lpstr>
      <vt:lpstr>Treatment</vt:lpstr>
      <vt:lpstr>Common Causes of meningitis</vt:lpstr>
      <vt:lpstr>Complications</vt:lpstr>
      <vt:lpstr>Streptococcus pneumoniae</vt:lpstr>
      <vt:lpstr>N meningitidis </vt:lpstr>
      <vt:lpstr>PowerPoint Presentation</vt:lpstr>
      <vt:lpstr>PowerPoint Presentation</vt:lpstr>
      <vt:lpstr>Listeria</vt:lpstr>
      <vt:lpstr>Aseptic Meningitis </vt:lpstr>
      <vt:lpstr>Viral meningitis </vt:lpstr>
      <vt:lpstr>PowerPoint Presentation</vt:lpstr>
      <vt:lpstr>Clinical features </vt:lpstr>
      <vt:lpstr>PowerPoint Presentation</vt:lpstr>
      <vt:lpstr>Investigations </vt:lpstr>
      <vt:lpstr>CT before LP if </vt:lpstr>
      <vt:lpstr>Management </vt:lpstr>
      <vt:lpstr>Tuberculous meningitis </vt:lpstr>
      <vt:lpstr>PowerPoint Presentation</vt:lpstr>
      <vt:lpstr>Investigiations </vt:lpstr>
      <vt:lpstr>Management </vt:lpstr>
      <vt:lpstr>Other forms </vt:lpstr>
      <vt:lpstr>Encephalitis </vt:lpstr>
      <vt:lpstr>EncephALITIS </vt:lpstr>
      <vt:lpstr>Clinical features </vt:lpstr>
      <vt:lpstr>Investigations </vt:lpstr>
      <vt:lpstr>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infections</dc:title>
  <dc:creator>DELL</dc:creator>
  <cp:lastModifiedBy>yaser lafi</cp:lastModifiedBy>
  <cp:revision>31</cp:revision>
  <dcterms:created xsi:type="dcterms:W3CDTF">2019-02-13T11:34:06Z</dcterms:created>
  <dcterms:modified xsi:type="dcterms:W3CDTF">2019-12-24T18:49:09Z</dcterms:modified>
</cp:coreProperties>
</file>