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70" r:id="rId4"/>
    <p:sldId id="271" r:id="rId5"/>
    <p:sldId id="257" r:id="rId6"/>
    <p:sldId id="272" r:id="rId7"/>
    <p:sldId id="268" r:id="rId8"/>
    <p:sldId id="258" r:id="rId9"/>
    <p:sldId id="259" r:id="rId10"/>
    <p:sldId id="260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BFC28-5BA0-4942-928B-1C9F4B14C64C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8FFE2-E624-4449-9520-4B135CF19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124200" y="2057400"/>
            <a:ext cx="60198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Delirium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90800" y="38862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ko-KR" b="1" dirty="0" err="1" smtClean="0"/>
              <a:t>Amer</a:t>
            </a:r>
            <a:r>
              <a:rPr lang="en-US" altLang="ko-KR" b="1" dirty="0" smtClean="0"/>
              <a:t> </a:t>
            </a:r>
            <a:r>
              <a:rPr lang="en-US" altLang="ko-KR" b="1" dirty="0" err="1" smtClean="0"/>
              <a:t>Rawajfeh</a:t>
            </a:r>
            <a:r>
              <a:rPr lang="en-US" altLang="ko-KR" b="1" dirty="0" smtClean="0"/>
              <a:t>. MD. </a:t>
            </a:r>
            <a:r>
              <a:rPr lang="en-US" altLang="ko-KR" b="1" dirty="0" err="1" smtClean="0"/>
              <a:t>JB.Psych</a:t>
            </a:r>
            <a:endParaRPr lang="en-US" altLang="ko-KR" b="1" dirty="0" smtClean="0"/>
          </a:p>
          <a:p>
            <a:pPr>
              <a:spcBef>
                <a:spcPts val="0"/>
              </a:spcBef>
              <a:defRPr/>
            </a:pPr>
            <a:r>
              <a:rPr lang="en-US" dirty="0" err="1" smtClean="0"/>
              <a:t>Pyschiatrist</a:t>
            </a:r>
            <a:endParaRPr lang="en-US" smtClean="0"/>
          </a:p>
          <a:p>
            <a:pPr>
              <a:spcBef>
                <a:spcPts val="0"/>
              </a:spcBef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National Center for Mental Health</a:t>
            </a:r>
            <a:br>
              <a:rPr lang="en-US" dirty="0" smtClean="0"/>
            </a:br>
            <a:r>
              <a:rPr lang="en-US" dirty="0" smtClean="0"/>
              <a:t>Ministry of Health</a:t>
            </a:r>
            <a:endParaRPr lang="en-US" altLang="ko-KR" dirty="0"/>
          </a:p>
        </p:txBody>
      </p:sp>
      <p:sp>
        <p:nvSpPr>
          <p:cNvPr id="4" name="Oval 8">
            <a:extLst>
              <a:ext uri="{FF2B5EF4-FFF2-40B4-BE49-F238E27FC236}">
                <a16:creationId xmlns:a16="http://schemas.microsoft.com/office/drawing/2014/main" xmlns="" id="{DE25AF50-FA87-4F55-917E-2C3E09C144FD}"/>
              </a:ext>
            </a:extLst>
          </p:cNvPr>
          <p:cNvSpPr/>
          <p:nvPr/>
        </p:nvSpPr>
        <p:spPr>
          <a:xfrm>
            <a:off x="381000" y="1828800"/>
            <a:ext cx="2857520" cy="3714776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7735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6067"/>
            <a:ext cx="7886700" cy="5370490"/>
          </a:xfrm>
        </p:spPr>
        <p:txBody>
          <a:bodyPr>
            <a:normAutofit fontScale="85000" lnSpcReduction="10000"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According to DSM-5 we have five categories:</a:t>
            </a: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Substance intoxication delirium 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(alcohol,cocaine,narcotics,digoxin,h2-blocker)</a:t>
            </a: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Substance withdrawal delirium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(alcohol , BZD)</a:t>
            </a: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Medication-induced delirium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(Anticholinergic, steroids ,TCA, BZD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endParaRPr 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Delirium due to another medical condition</a:t>
            </a:r>
          </a:p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(CVA, mass lesion, infections, metabolic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Delirium due to multiple etiologies</a:t>
            </a:r>
          </a:p>
        </p:txBody>
      </p:sp>
    </p:spTree>
    <p:extLst>
      <p:ext uri="{BB962C8B-B14F-4D97-AF65-F5344CB8AC3E}">
        <p14:creationId xmlns="" xmlns:p14="http://schemas.microsoft.com/office/powerpoint/2010/main" val="4273156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C4B375-E20B-4434-8BFB-CA6430E0C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10"/>
            <a:ext cx="7886700" cy="98537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delirium: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A0F75B-2F46-466A-B7AC-84220F0BE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4" y="1350498"/>
            <a:ext cx="8177726" cy="5507502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are three types of delirium based on psychomotor activity: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Mixed type: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.Psychomotor activity may remain stable at baseline or fluctuate rapidly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between hyperactivity and hypoactivity.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Most common type.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Hypoactive (“quiet”) type: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.Decreased psychomotor activity, ranging from drowsiness to lethargy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stupor.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More likely to go undetected.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More common in the elderly.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Hyperactive type (“ICU psychosis”):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Manifests with agitation, mood lability, and uncooperativeness.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Less common, but more easily identified due to its disruptiveness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More common in drug withdrawal or toxicity</a:t>
            </a:r>
          </a:p>
        </p:txBody>
      </p:sp>
    </p:spTree>
    <p:extLst>
      <p:ext uri="{BB962C8B-B14F-4D97-AF65-F5344CB8AC3E}">
        <p14:creationId xmlns="" xmlns:p14="http://schemas.microsoft.com/office/powerpoint/2010/main" val="1306762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228600"/>
            <a:ext cx="78867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51711" cy="51000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DSM-5 Criteria for Delirium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Disturbance in attention and awareness.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Disturbance in an additional cognitive domain.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Develops acutely over hours to days, represents a change from baseline, and tends to fluctuate.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Not better accounted for by another neurocognitive disorder.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Not occurring during a coma.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Evidence from history, physical, or labs that the disturbance is a direct consequence of another medical condition, substance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intoxication/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withdrawal,exposure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 toxin</a:t>
            </a:r>
          </a:p>
        </p:txBody>
      </p:sp>
    </p:spTree>
    <p:extLst>
      <p:ext uri="{BB962C8B-B14F-4D97-AF65-F5344CB8AC3E}">
        <p14:creationId xmlns="" xmlns:p14="http://schemas.microsoft.com/office/powerpoint/2010/main" val="4230130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3032"/>
            <a:ext cx="7886700" cy="3863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797" y="592429"/>
            <a:ext cx="8254553" cy="626557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Once delirium is diagnosed , blood glucose, pulse-</a:t>
            </a:r>
            <a:r>
              <a:rPr lang="en-US" dirty="0" err="1"/>
              <a:t>oximetry</a:t>
            </a:r>
            <a:r>
              <a:rPr lang="en-US" dirty="0"/>
              <a:t>, ABGs, and ECG are done at bedside.</a:t>
            </a:r>
          </a:p>
          <a:p>
            <a:r>
              <a:rPr lang="en-US" dirty="0"/>
              <a:t>Labs obtained in delirium workup include, CBC with differential, urinalysis, and urine culture. </a:t>
            </a:r>
          </a:p>
          <a:p>
            <a:r>
              <a:rPr lang="en-US" dirty="0"/>
              <a:t>Urine drug screen, a blood alcohol level, therapeutic drug levels (e.g., </a:t>
            </a:r>
            <a:r>
              <a:rPr lang="en-US" dirty="0" err="1"/>
              <a:t>antiepileptics</a:t>
            </a:r>
            <a:r>
              <a:rPr lang="en-US" dirty="0"/>
              <a:t>, digoxin, lithium), a hepatic panel, thyroid hormone levels, or a chest x-ray may also be needed depending on the clinical presentation. </a:t>
            </a:r>
          </a:p>
          <a:p>
            <a:r>
              <a:rPr lang="en-US" dirty="0"/>
              <a:t>Head imaging (head CT or MRI brain), EEG, and lumbar puncture should be performed if focal neurological deficits are present or a cause of delirium cannot be identified with the initial </a:t>
            </a:r>
            <a:r>
              <a:rPr lang="en-US" dirty="0" smtClean="0"/>
              <a:t>workup.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6757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  <a:r>
              <a:rPr lang="en-US" dirty="0">
                <a:solidFill>
                  <a:schemeClr val="accent4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9404"/>
            <a:ext cx="7886700" cy="5211047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and treat the underlying cause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Maintain nutrition ,hydration ,electrolyte balance, and monitor vitals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D2 antagonists (Haloperidol is the preferred agent)   are indicated for treatment of agitation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Benzodiazepine are avoided unless treating delirium due to alcohol or benzodiazepine withdrawal </a:t>
            </a:r>
          </a:p>
        </p:txBody>
      </p:sp>
    </p:spTree>
    <p:extLst>
      <p:ext uri="{BB962C8B-B14F-4D97-AF65-F5344CB8AC3E}">
        <p14:creationId xmlns="" xmlns:p14="http://schemas.microsoft.com/office/powerpoint/2010/main" val="528849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1500" b="1" dirty="0" smtClean="0">
                <a:solidFill>
                  <a:schemeClr val="accent4"/>
                </a:solidFill>
              </a:rPr>
              <a:t>Thank you</a:t>
            </a:r>
            <a:endParaRPr lang="en-US" sz="115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Delirium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Delirium is defined by the acute onset of fluctuating cognitive impairment and a disturbance of consciousness. Delirium is a syndrome, not a disease.</a:t>
            </a:r>
          </a:p>
          <a:p>
            <a:r>
              <a:rPr lang="en-US" dirty="0" smtClean="0"/>
              <a:t> Delirium has a sudden onset (hours or days), a brief and fluctuating course, and rapid improvement when the causative factor is identified and eliminated.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Delirium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Delirium is </a:t>
            </a:r>
            <a:r>
              <a:rPr lang="en-US" dirty="0" err="1" smtClean="0"/>
              <a:t>underrecognized</a:t>
            </a:r>
            <a:r>
              <a:rPr lang="en-US" dirty="0" smtClean="0"/>
              <a:t> by health care workers.</a:t>
            </a:r>
          </a:p>
          <a:p>
            <a:r>
              <a:rPr lang="en-US" dirty="0" smtClean="0"/>
              <a:t>Physicians must recognize delirium to identify and treat the underlying cause and to avert the development of delirium-related complications such as accidental injury because of the patient's clouded consciousness.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Delirium by Other Names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Intensive care unit psychosis</a:t>
            </a:r>
            <a:br>
              <a:rPr lang="en-US" dirty="0" smtClean="0"/>
            </a:br>
            <a:r>
              <a:rPr lang="en-US" dirty="0" smtClean="0"/>
              <a:t>Acute </a:t>
            </a:r>
            <a:r>
              <a:rPr lang="en-US" dirty="0" err="1" smtClean="0"/>
              <a:t>confusional</a:t>
            </a:r>
            <a:r>
              <a:rPr lang="en-US" dirty="0" smtClean="0"/>
              <a:t> state</a:t>
            </a:r>
            <a:br>
              <a:rPr lang="en-US" dirty="0" smtClean="0"/>
            </a:br>
            <a:r>
              <a:rPr lang="en-US" dirty="0" smtClean="0"/>
              <a:t>Acute brain failure</a:t>
            </a:r>
            <a:br>
              <a:rPr lang="en-US" dirty="0" smtClean="0"/>
            </a:br>
            <a:r>
              <a:rPr lang="en-US" dirty="0" smtClean="0"/>
              <a:t>Encephalitis</a:t>
            </a:r>
            <a:br>
              <a:rPr lang="en-US" dirty="0" smtClean="0"/>
            </a:br>
            <a:r>
              <a:rPr lang="en-US" dirty="0" smtClean="0"/>
              <a:t>Encephalopathy</a:t>
            </a:r>
            <a:br>
              <a:rPr lang="en-US" dirty="0" smtClean="0"/>
            </a:br>
            <a:r>
              <a:rPr lang="en-US" dirty="0" smtClean="0"/>
              <a:t>Toxic metabolic state</a:t>
            </a:r>
            <a:br>
              <a:rPr lang="en-US" dirty="0" smtClean="0"/>
            </a:br>
            <a:r>
              <a:rPr lang="en-US" dirty="0" smtClean="0"/>
              <a:t>Central nervous system </a:t>
            </a:r>
            <a:r>
              <a:rPr lang="en-US" dirty="0" smtClean="0"/>
              <a:t>toxicity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Sundowning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Cerebral insufficiency</a:t>
            </a:r>
            <a:br>
              <a:rPr lang="en-US" dirty="0" smtClean="0"/>
            </a:br>
            <a:r>
              <a:rPr lang="en-US" dirty="0" smtClean="0"/>
              <a:t>Organic brain syndrome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Delirium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Delirium is characterized by an acute decline in  </a:t>
            </a:r>
            <a:r>
              <a:rPr lang="en-US" dirty="0"/>
              <a:t>both </a:t>
            </a:r>
            <a:r>
              <a:rPr lang="en-US" dirty="0" smtClean="0"/>
              <a:t>the level of </a:t>
            </a:r>
            <a:r>
              <a:rPr lang="en-US" u="sng" dirty="0" smtClean="0"/>
              <a:t>consciousness</a:t>
            </a:r>
            <a:r>
              <a:rPr lang="en-US" dirty="0" smtClean="0"/>
              <a:t> and </a:t>
            </a:r>
            <a:r>
              <a:rPr lang="en-US" u="sng" dirty="0" smtClean="0"/>
              <a:t>cognition</a:t>
            </a:r>
            <a:r>
              <a:rPr lang="en-US" dirty="0" smtClean="0"/>
              <a:t>  </a:t>
            </a:r>
            <a:r>
              <a:rPr lang="en-US" dirty="0"/>
              <a:t>with </a:t>
            </a:r>
            <a:r>
              <a:rPr lang="en-US" dirty="0" smtClean="0"/>
              <a:t>particular impairment in </a:t>
            </a:r>
            <a:r>
              <a:rPr lang="en-US" u="sng" dirty="0" smtClean="0"/>
              <a:t>attention </a:t>
            </a:r>
            <a:r>
              <a:rPr lang="en-US" dirty="0" smtClean="0"/>
              <a:t>that develop over a short time. </a:t>
            </a:r>
            <a:r>
              <a:rPr lang="en-US" u="sng" dirty="0" smtClean="0">
                <a:solidFill>
                  <a:srgbClr val="FF0000"/>
                </a:solidFill>
              </a:rPr>
              <a:t>A  </a:t>
            </a:r>
            <a:r>
              <a:rPr lang="en-US" u="sng" dirty="0">
                <a:solidFill>
                  <a:srgbClr val="FF0000"/>
                </a:solidFill>
              </a:rPr>
              <a:t>life </a:t>
            </a:r>
            <a:r>
              <a:rPr lang="en-US" u="sng" dirty="0" smtClean="0">
                <a:solidFill>
                  <a:srgbClr val="FF0000"/>
                </a:solidFill>
              </a:rPr>
              <a:t>threatening</a:t>
            </a:r>
            <a:r>
              <a:rPr lang="en-US" dirty="0"/>
              <a:t>, </a:t>
            </a:r>
            <a:r>
              <a:rPr lang="en-US" dirty="0" smtClean="0"/>
              <a:t>yet potentially </a:t>
            </a:r>
            <a:r>
              <a:rPr lang="en-US" u="sng" dirty="0" smtClean="0">
                <a:solidFill>
                  <a:srgbClr val="FF0000"/>
                </a:solidFill>
              </a:rPr>
              <a:t>reversible</a:t>
            </a:r>
            <a:r>
              <a:rPr lang="en-US" dirty="0" smtClean="0"/>
              <a:t>  </a:t>
            </a:r>
            <a:r>
              <a:rPr lang="en-US" dirty="0"/>
              <a:t>disorder </a:t>
            </a:r>
            <a:r>
              <a:rPr lang="en-US" dirty="0" smtClean="0"/>
              <a:t>of the central nervous system (</a:t>
            </a:r>
            <a:r>
              <a:rPr lang="en-US" dirty="0"/>
              <a:t>CNS</a:t>
            </a:r>
            <a:r>
              <a:rPr lang="en-US" dirty="0" smtClean="0"/>
              <a:t>),delirium often  involves </a:t>
            </a:r>
            <a:r>
              <a:rPr lang="en-US" u="sng" dirty="0" smtClean="0"/>
              <a:t>perceptual disturbances</a:t>
            </a:r>
            <a:r>
              <a:rPr lang="en-US" dirty="0" smtClean="0"/>
              <a:t>, Abnormalities of </a:t>
            </a:r>
            <a:r>
              <a:rPr lang="en-US" u="sng" dirty="0" smtClean="0"/>
              <a:t>mood</a:t>
            </a:r>
            <a:r>
              <a:rPr lang="en-US" dirty="0" smtClean="0"/>
              <a:t>, </a:t>
            </a:r>
            <a:r>
              <a:rPr lang="en-US" u="sng" dirty="0" smtClean="0"/>
              <a:t>behavior</a:t>
            </a:r>
            <a:r>
              <a:rPr lang="en-US" dirty="0" smtClean="0"/>
              <a:t> and </a:t>
            </a:r>
            <a:r>
              <a:rPr lang="en-US" u="sng" dirty="0" smtClean="0"/>
              <a:t>psychomotor activity</a:t>
            </a:r>
            <a:r>
              <a:rPr lang="en-US" dirty="0"/>
              <a:t>, </a:t>
            </a:r>
            <a:r>
              <a:rPr lang="en-US" dirty="0" smtClean="0"/>
              <a:t>and </a:t>
            </a:r>
            <a:r>
              <a:rPr lang="en-US" u="sng" dirty="0" smtClean="0"/>
              <a:t>sleep cycle impairment</a:t>
            </a:r>
            <a:r>
              <a:rPr lang="en-US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36579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clinical features are often present and may be prominent. They can include </a:t>
            </a:r>
            <a:r>
              <a:rPr lang="en-US" u="sng" dirty="0" smtClean="0"/>
              <a:t>disorganization of thought processes </a:t>
            </a:r>
            <a:r>
              <a:rPr lang="en-US" dirty="0" smtClean="0"/>
              <a:t>(ranging from mild </a:t>
            </a:r>
            <a:r>
              <a:rPr lang="en-US" dirty="0" err="1" smtClean="0"/>
              <a:t>tangentiality</a:t>
            </a:r>
            <a:r>
              <a:rPr lang="en-US" dirty="0" smtClean="0"/>
              <a:t> to frank incoherence), </a:t>
            </a:r>
            <a:r>
              <a:rPr lang="en-US" u="sng" dirty="0" smtClean="0"/>
              <a:t>perceptual disturbances such as illusions and hallucinations,</a:t>
            </a:r>
            <a:r>
              <a:rPr lang="en-US" dirty="0" smtClean="0"/>
              <a:t> </a:t>
            </a:r>
            <a:r>
              <a:rPr lang="en-US" u="sng" dirty="0" smtClean="0"/>
              <a:t>psychomotor hyperactivity and </a:t>
            </a:r>
            <a:r>
              <a:rPr lang="en-US" u="sng" dirty="0" err="1" smtClean="0"/>
              <a:t>hypoactivity</a:t>
            </a:r>
            <a:r>
              <a:rPr lang="en-US" u="sng" dirty="0" smtClean="0"/>
              <a:t>,</a:t>
            </a:r>
            <a:r>
              <a:rPr lang="en-US" dirty="0" smtClean="0"/>
              <a:t> </a:t>
            </a:r>
            <a:r>
              <a:rPr lang="en-US" u="sng" dirty="0" smtClean="0"/>
              <a:t>disruption of the sleep wake cycle </a:t>
            </a:r>
            <a:r>
              <a:rPr lang="en-US" dirty="0" smtClean="0"/>
              <a:t>(often manifested as fragmented sleep at night, with or without daytime drowsiness), </a:t>
            </a:r>
            <a:r>
              <a:rPr lang="en-US" u="sng" dirty="0" smtClean="0"/>
              <a:t>mood alterations </a:t>
            </a:r>
            <a:r>
              <a:rPr lang="en-US" dirty="0" smtClean="0"/>
              <a:t>(from subtle irritability to obvious </a:t>
            </a:r>
            <a:r>
              <a:rPr lang="en-US" dirty="0" err="1" smtClean="0"/>
              <a:t>dysphoria</a:t>
            </a:r>
            <a:r>
              <a:rPr lang="en-US" dirty="0" smtClean="0"/>
              <a:t>, anxiety, or even euphoria), and other manifestations of </a:t>
            </a:r>
            <a:r>
              <a:rPr lang="en-US" u="sng" dirty="0" smtClean="0"/>
              <a:t>altered neurological function</a:t>
            </a:r>
            <a:r>
              <a:rPr lang="en-US" dirty="0" smtClean="0"/>
              <a:t> (autonomic hyperactivity or instability, and </a:t>
            </a:r>
            <a:r>
              <a:rPr lang="en-US" dirty="0" err="1" smtClean="0"/>
              <a:t>dysarthria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0" dirty="0" smtClean="0">
                <a:solidFill>
                  <a:schemeClr val="accent1"/>
                </a:solidFill>
                <a:latin typeface="Arial"/>
                <a:cs typeface="Arial"/>
              </a:rPr>
              <a:t>Epidemiology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Delirium is a common disorder, with most incidence and  prevalence rates reported in elderly adults.</a:t>
            </a:r>
          </a:p>
          <a:p>
            <a:r>
              <a:rPr lang="en-US" dirty="0" smtClean="0"/>
              <a:t> prevalence :0.4 percent for people 18 years of age and older, and 1 % of elderly persons age  55  years or older</a:t>
            </a:r>
            <a:r>
              <a:rPr lang="en-US" dirty="0"/>
              <a:t> </a:t>
            </a:r>
            <a:r>
              <a:rPr lang="en-US" dirty="0" smtClean="0"/>
              <a:t>,(13 % in  the age  85  years and older group   in  the  community).</a:t>
            </a:r>
          </a:p>
          <a:p>
            <a:r>
              <a:rPr lang="en-US" dirty="0" smtClean="0"/>
              <a:t>Among elderly emergency department patients, 5 to  10 percent have been reported to</a:t>
            </a:r>
            <a:r>
              <a:rPr lang="en-US" dirty="0"/>
              <a:t> </a:t>
            </a:r>
            <a:r>
              <a:rPr lang="en-US" dirty="0" smtClean="0"/>
              <a:t>have delirium. At  the time of admission to medical wards, between 15 and 21 % of</a:t>
            </a:r>
            <a:r>
              <a:rPr lang="en-US" dirty="0"/>
              <a:t> </a:t>
            </a:r>
            <a:r>
              <a:rPr lang="en-US" dirty="0" smtClean="0"/>
              <a:t>older patients  meet criteria for delirium.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kern="0" dirty="0">
                <a:solidFill>
                  <a:schemeClr val="accent1"/>
                </a:solidFill>
                <a:latin typeface="Arial"/>
                <a:cs typeface="Arial"/>
              </a:rPr>
              <a:t>Epidemiology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351338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b="1" kern="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kern="0" dirty="0">
                <a:latin typeface="Arial"/>
                <a:cs typeface="Arial"/>
              </a:rPr>
              <a:t>Most Common in: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kern="0" dirty="0">
                <a:latin typeface="Arial"/>
                <a:cs typeface="Arial"/>
              </a:rPr>
              <a:t>Elderly patients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kern="0" dirty="0">
                <a:latin typeface="Arial"/>
                <a:cs typeface="Arial"/>
              </a:rPr>
              <a:t>ICU </a:t>
            </a:r>
            <a:r>
              <a:rPr lang="en-US" b="1" kern="0" dirty="0" smtClean="0">
                <a:latin typeface="Arial"/>
                <a:cs typeface="Arial"/>
              </a:rPr>
              <a:t>patients 70%-87%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kern="0" dirty="0" smtClean="0">
                <a:latin typeface="Arial"/>
                <a:cs typeface="Arial"/>
              </a:rPr>
              <a:t>Cardiac surgery </a:t>
            </a:r>
            <a:r>
              <a:rPr lang="en-US" b="1" kern="0" dirty="0" err="1" smtClean="0">
                <a:latin typeface="Arial"/>
                <a:cs typeface="Arial"/>
              </a:rPr>
              <a:t>inpetant</a:t>
            </a:r>
            <a:r>
              <a:rPr lang="en-US" b="1" kern="0" dirty="0" smtClean="0">
                <a:latin typeface="Arial"/>
                <a:cs typeface="Arial"/>
              </a:rPr>
              <a:t> 16%-34%</a:t>
            </a:r>
            <a:endParaRPr lang="en-US" b="1" kern="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kern="0" dirty="0">
                <a:latin typeface="Arial"/>
                <a:cs typeface="Arial"/>
              </a:rPr>
              <a:t>Post-OP surgery </a:t>
            </a:r>
            <a:r>
              <a:rPr lang="en-US" b="1" kern="0" dirty="0" smtClean="0">
                <a:latin typeface="Arial"/>
                <a:cs typeface="Arial"/>
              </a:rPr>
              <a:t>patients 10%-15%</a:t>
            </a:r>
            <a:endParaRPr lang="en-US" b="1" kern="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kern="0" dirty="0" smtClean="0">
                <a:latin typeface="Arial"/>
                <a:cs typeface="Arial"/>
              </a:rPr>
              <a:t> Terminally ill Cancer patients 23%-28%</a:t>
            </a:r>
            <a:endParaRPr lang="ar-JO" b="1" kern="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15632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factors: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7743"/>
            <a:ext cx="7886700" cy="4806995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Advanced age.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polypharmacy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Preexisting cognitive impairment or depression.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history of delirium.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Alcohol use.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Severe or terminal illness.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Impaired mobility.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Hearing or vision impairment.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Malnutrition.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Male gender.</a:t>
            </a:r>
          </a:p>
        </p:txBody>
      </p:sp>
    </p:spTree>
    <p:extLst>
      <p:ext uri="{BB962C8B-B14F-4D97-AF65-F5344CB8AC3E}">
        <p14:creationId xmlns="" xmlns:p14="http://schemas.microsoft.com/office/powerpoint/2010/main" val="2061900353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851</Words>
  <Application>Microsoft Office PowerPoint</Application>
  <PresentationFormat>عرض على الشاشة (3:4)‏</PresentationFormat>
  <Paragraphs>81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Delirium</vt:lpstr>
      <vt:lpstr>Delirium</vt:lpstr>
      <vt:lpstr>Delirium</vt:lpstr>
      <vt:lpstr>Delirium by Other Names</vt:lpstr>
      <vt:lpstr>Delirium</vt:lpstr>
      <vt:lpstr>الشريحة 6</vt:lpstr>
      <vt:lpstr>Epidemiology</vt:lpstr>
      <vt:lpstr>Epidemiology</vt:lpstr>
      <vt:lpstr>Risk factors:</vt:lpstr>
      <vt:lpstr>Causes: </vt:lpstr>
      <vt:lpstr>Types of delirium:</vt:lpstr>
      <vt:lpstr>Diagnosis</vt:lpstr>
      <vt:lpstr>الشريحة 13</vt:lpstr>
      <vt:lpstr>Treatment </vt:lpstr>
      <vt:lpstr>الشريحة 15</vt:lpstr>
    </vt:vector>
  </TitlesOfParts>
  <Company>Naim Al Hussaini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Delirium</dc:title>
  <dc:creator>Amer</dc:creator>
  <cp:lastModifiedBy>Amer</cp:lastModifiedBy>
  <cp:revision>12</cp:revision>
  <dcterms:created xsi:type="dcterms:W3CDTF">2020-07-24T15:38:41Z</dcterms:created>
  <dcterms:modified xsi:type="dcterms:W3CDTF">2021-04-16T10:40:54Z</dcterms:modified>
</cp:coreProperties>
</file>