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2" r:id="rId1"/>
  </p:sldMasterIdLst>
  <p:sldIdLst>
    <p:sldId id="404" r:id="rId2"/>
    <p:sldId id="405" r:id="rId3"/>
    <p:sldId id="423" r:id="rId4"/>
    <p:sldId id="406" r:id="rId5"/>
    <p:sldId id="420" r:id="rId6"/>
    <p:sldId id="407" r:id="rId7"/>
    <p:sldId id="408" r:id="rId8"/>
    <p:sldId id="410" r:id="rId9"/>
    <p:sldId id="422" r:id="rId10"/>
    <p:sldId id="421" r:id="rId11"/>
    <p:sldId id="415" r:id="rId12"/>
    <p:sldId id="419" r:id="rId13"/>
    <p:sldId id="412" r:id="rId14"/>
    <p:sldId id="416" r:id="rId15"/>
    <p:sldId id="417" r:id="rId16"/>
    <p:sldId id="418" r:id="rId17"/>
    <p:sldId id="375" r:id="rId18"/>
    <p:sldId id="425" r:id="rId19"/>
    <p:sldId id="377" r:id="rId20"/>
    <p:sldId id="424" r:id="rId21"/>
    <p:sldId id="342" r:id="rId22"/>
    <p:sldId id="344" r:id="rId23"/>
    <p:sldId id="345" r:id="rId24"/>
    <p:sldId id="402" r:id="rId25"/>
    <p:sldId id="350" r:id="rId26"/>
    <p:sldId id="353" r:id="rId27"/>
    <p:sldId id="355" r:id="rId28"/>
    <p:sldId id="356" r:id="rId29"/>
    <p:sldId id="403" r:id="rId30"/>
    <p:sldId id="357" r:id="rId31"/>
    <p:sldId id="358" r:id="rId32"/>
    <p:sldId id="3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9900CC"/>
    <a:srgbClr val="FF3300"/>
    <a:srgbClr val="DE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5013" autoAdjust="0"/>
  </p:normalViewPr>
  <p:slideViewPr>
    <p:cSldViewPr>
      <p:cViewPr varScale="1">
        <p:scale>
          <a:sx n="78" d="100"/>
          <a:sy n="78" d="100"/>
        </p:scale>
        <p:origin x="15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2E5B-31D2-4CD1-8C0B-B782AB082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6244-822D-433E-ACD4-3B40349AB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EF52-C7D5-4BBC-A6FA-BA730069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412E-49B4-47C3-AA96-5A0D4335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15650-E01F-4590-87B7-1C191718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0045A-FDA0-4833-93A9-A41F72F4AA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2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1522-93B0-4062-906B-C2C180FB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1551E-80CD-418D-94A0-EB20D344D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9D879-E0E7-40A2-AC94-12D2C4D4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F57EC-AD02-4AE2-980B-1E6FDBFB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391D-DCBD-4D91-98FD-140E3D88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67266-DC68-4F8C-876F-9BECFDF3BE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43DDC-8E51-464B-928A-7A21BF2CC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5191B-40C3-4604-A1C7-FC8013AA8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70EC-B909-4F62-ACD9-3BF1ED48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4C33-F2E9-45AF-87DB-E6568D7B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6188-BD08-4AC8-9515-9B52033E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2A88D-8F0C-451B-A14E-02573DDC3A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B090-C25A-4A57-93FA-F7A925ED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A311-D857-462E-81D9-EC85D7B3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7032-9C21-4F16-BA7C-6FB96168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B34B2-09F6-43F1-898D-6C3DE64B3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AC3E-07A7-475F-A4D2-EFF3DF7C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5A124-695A-4FF6-B046-75CAEF348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2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C4BF-97BA-4123-9A74-728C4AE6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3BE4-1CD7-4972-8EB2-2146E47AE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75232-F41C-48D8-B4E5-88D14401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2A66-C749-4F94-80D9-C350F095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0FA22-240B-4B46-98B9-D6B449BA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4B3-A836-456F-B523-C5A15DB27F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1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D337-D63D-4C38-8A08-3EAF6468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07E78-D40E-4375-9089-BC4B86409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C9480-137B-45AA-A4E4-97CCC41CD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CD206-D9AA-46B5-B79A-E9A992AF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478E0-10D4-47C7-B5B0-00BF8277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5EBA6-885E-47F2-84B4-E73460F2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845D6-FDF5-4D27-9E9A-7F915793D3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07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AC6D-E584-447B-BD8D-EE1634FB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467D-91BC-4B3C-8AE2-38F73780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7242F-99C9-48D0-900F-641E83E2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6AD3B-C9A3-454A-93AD-97E5AAD8F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17622-115D-49BC-9962-B7706A5AD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AFED1C-E3EF-41FA-BF83-FB73DBB00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AB816-F580-4F71-97B8-5153C752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F24A5-BD09-4574-8830-0BE168E1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A2F9-56D9-463D-AF8F-A0CCAD60E8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8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FC1E-2947-43A8-8732-7A1A4B6B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257E-A3C1-44B5-B4ED-48922CE2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0C1F2-A53A-474A-A86A-6BFFF817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36CED-A45B-4ED2-A10A-01B8F604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9CA8F-C940-46A3-81A8-5F0172F7A3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03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78ABB-A26D-4715-BACB-430B6B4B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845B6-554B-43A6-A7BA-214B4CD7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C4CAA-8765-46EF-AC68-69FBFBBD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E6BED-7C81-42B2-A2B8-A28673E65A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95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044E-0718-473F-A05E-9B28665F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0B59C-64DD-4510-AA6B-9E398FE8D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68E12-F280-4D49-B3DD-FD0661ECB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74B49-4FC0-4ECE-A152-32FD4F0E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BF680-95D4-417E-9203-06CD2983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3C19E-F02A-49F1-9545-A862929B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A65A7-849A-4159-8EF9-8488CACEC4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9CFA-B17B-42E1-A749-49F2386A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E15E-462F-44C7-8811-5F7A1E255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4DDC3-F11A-4E2B-AB2A-ED0E11233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D3D0B-1376-4910-BB07-3BB6BB62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7982B-AD1B-4AD4-BFDB-8D442FDD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5F9F4-0227-496A-BA01-28CAE6B1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6229A-5469-4B8B-87BB-3951DA0A94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30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880-20EB-4855-81FB-1E61EC55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55884-819A-4EFB-AD68-27E2E89B4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CE8AC-50BA-43D9-B5C1-FC9B5354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401C1-5CAC-42B2-890D-64E6C1CAD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FD682-7036-450F-86B7-AA2CF5C5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021B4-E440-4969-BC58-67B8ACC698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5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ondroblas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669E-7CB0-4759-8426-A3B91A3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3250"/>
            <a:ext cx="82296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</a:rPr>
              <a:t>Healing of fractured bone</a:t>
            </a:r>
            <a:endParaRPr lang="ar-JO" sz="5400" b="1" dirty="0">
              <a:solidFill>
                <a:schemeClr val="tx1"/>
              </a:solidFill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C038F47-257B-4204-B66B-7FC9E0B14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71450"/>
            <a:ext cx="9144000" cy="5124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  Lecture 3                               Dr. Nadia Alani</a:t>
            </a:r>
            <a:endParaRPr lang="ar-JO" altLang="en-US" sz="4000" dirty="0">
              <a:solidFill>
                <a:srgbClr val="FF0000"/>
              </a:solidFill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F3C2C8E5-95CC-45DF-96F8-AA78AA2C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600200"/>
            <a:ext cx="8739187" cy="512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E6EF-FFA6-4BD6-ADE9-37708391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2"/>
            <a:ext cx="7886700" cy="1006474"/>
          </a:xfrm>
        </p:spPr>
        <p:txBody>
          <a:bodyPr/>
          <a:lstStyle/>
          <a:p>
            <a:pPr algn="ctr">
              <a:defRPr/>
            </a:pPr>
            <a:r>
              <a:rPr lang="en-US" sz="5400" b="1" dirty="0"/>
              <a:t>Bony callus</a:t>
            </a:r>
            <a:endParaRPr lang="ar-JO" sz="5400" b="1" dirty="0"/>
          </a:p>
        </p:txBody>
      </p:sp>
      <p:pic>
        <p:nvPicPr>
          <p:cNvPr id="12292" name="Picture 3" descr="C:\Users\Mohammed\Desktop\493ss_webmd_ed_hard_callus_forms_illustration.jpg">
            <a:extLst>
              <a:ext uri="{FF2B5EF4-FFF2-40B4-BE49-F238E27FC236}">
                <a16:creationId xmlns:a16="http://schemas.microsoft.com/office/drawing/2014/main" id="{924153C0-A544-4BFD-8C62-F6516131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290"/>
            <a:ext cx="2971800" cy="32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F4C03-6A09-4C3A-AAC9-E6C94C89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993222"/>
            <a:ext cx="6134100" cy="563617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Callus Formation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Fibrocartilaginous callus forms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Granulation tissue (soft callus) forms a few days after the fracture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Capillaries grow into the tissue and phagocytic cells begin cleaning debris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AEB0C-AF58-47E9-8959-CB0047FD1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33400"/>
            <a:ext cx="2667000" cy="2821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759F8AC5-3006-42AC-8CA5-A7961F1AE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Internal &amp; External Callus 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D8F9188-09B4-4398-AD8C-BF867F193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1081548"/>
            <a:ext cx="4800600" cy="5791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/>
              <a:t>Internal callus: Bridges the fractured end within medullary cavity.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/>
              <a:t>Formed by </a:t>
            </a:r>
            <a:r>
              <a:rPr lang="en-US" altLang="en-US" sz="3200" u="sng" dirty="0"/>
              <a:t>3rd week.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/>
              <a:t>Union begin with by woven bone. (Weak)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/>
              <a:t>Amount of external callus depends on: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/>
              <a:t>Degree of immobilization: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3200" dirty="0"/>
              <a:t> </a:t>
            </a:r>
            <a:r>
              <a:rPr lang="en-US" altLang="en-US" sz="3200" u="sng" dirty="0"/>
              <a:t>Abundant in: Immobilized fracture. 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A4AFD557-BBFE-4F43-A053-C596F576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26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4ADE30C-2DE4-4410-B9B3-8D2FA5FB1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850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/>
              <a:t>Remodeling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59AEB2A-E547-474E-995F-DDF7289B55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788504"/>
            <a:ext cx="8534400" cy="60694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Reconstruction &amp; reshaping of healed </a:t>
            </a:r>
            <a:r>
              <a:rPr lang="en-US" altLang="en-US" sz="3200" dirty="0" err="1"/>
              <a:t>fract</a:t>
            </a:r>
            <a:r>
              <a:rPr lang="en-US" altLang="en-US" sz="3200" dirty="0"/>
              <a:t>. bone.</a:t>
            </a:r>
            <a:r>
              <a:rPr lang="en-US" altLang="en-US" sz="3200" u="sng" dirty="0"/>
              <a:t>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en-US" sz="3200" u="sng" dirty="0"/>
              <a:t>Aim: To get full mechanical strength.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3200" dirty="0"/>
              <a:t>1. Transformation of woven bone to lamellar bone. Cortical woven bone will be </a:t>
            </a:r>
            <a:r>
              <a:rPr lang="en-US" altLang="en-US" sz="3200" dirty="0" err="1"/>
              <a:t>resorped</a:t>
            </a:r>
            <a:r>
              <a:rPr lang="en-US" altLang="en-US" sz="3200" dirty="0"/>
              <a:t> &amp; replaced by lamellar (compact) bone 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3200" dirty="0"/>
              <a:t>2. Restoration of marrow cavity by removal of medullary callus.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3600" u="sng" dirty="0"/>
              <a:t>Occurs by:</a:t>
            </a:r>
            <a:r>
              <a:rPr lang="en-US" altLang="en-US" sz="3600" dirty="0"/>
              <a:t> Osteoblasts &amp; Osteoclasts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dirty="0"/>
              <a:t>The whole reparative process may take a </a:t>
            </a:r>
            <a:r>
              <a:rPr lang="en-US" altLang="en-US" sz="3200" u="sng" dirty="0"/>
              <a:t>year.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dirty="0"/>
              <a:t>More rapid in children.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>
            <a:extLst>
              <a:ext uri="{FF2B5EF4-FFF2-40B4-BE49-F238E27FC236}">
                <a16:creationId xmlns:a16="http://schemas.microsoft.com/office/drawing/2014/main" id="{22EFCB39-6E84-42A2-9AAB-FF0409717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628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latin typeface="+mj-lt"/>
              </a:rPr>
              <a:t>Bone fracture healing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61065422-CDAC-4DCE-B6B4-BBD4D7CA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>
            <a:extLst>
              <a:ext uri="{FF2B5EF4-FFF2-40B4-BE49-F238E27FC236}">
                <a16:creationId xmlns:a16="http://schemas.microsoft.com/office/drawing/2014/main" id="{D271EFDE-8984-4D3F-BE94-7DBA2AEC8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>
            <a:extLst>
              <a:ext uri="{FF2B5EF4-FFF2-40B4-BE49-F238E27FC236}">
                <a16:creationId xmlns:a16="http://schemas.microsoft.com/office/drawing/2014/main" id="{46872AA0-EA4A-4D44-8C16-DB0A0B942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552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IQ" altLang="en-US" sz="1800">
              <a:latin typeface="Arial" panose="020B0604020202020204" pitchFamily="34" charset="0"/>
            </a:endParaRPr>
          </a:p>
        </p:txBody>
      </p:sp>
      <p:sp>
        <p:nvSpPr>
          <p:cNvPr id="83974" name="Text Box 9">
            <a:extLst>
              <a:ext uri="{FF2B5EF4-FFF2-40B4-BE49-F238E27FC236}">
                <a16:creationId xmlns:a16="http://schemas.microsoft.com/office/drawing/2014/main" id="{742AFBD5-A056-43C2-B348-E9B6D90F1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  <a:cs typeface="+mj-cs"/>
              </a:rPr>
              <a:t>Normal bone</a:t>
            </a:r>
          </a:p>
        </p:txBody>
      </p:sp>
      <p:sp>
        <p:nvSpPr>
          <p:cNvPr id="83975" name="Text Box 10">
            <a:extLst>
              <a:ext uri="{FF2B5EF4-FFF2-40B4-BE49-F238E27FC236}">
                <a16:creationId xmlns:a16="http://schemas.microsoft.com/office/drawing/2014/main" id="{DEA76CEC-65A3-445D-AD80-248DAAEAE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858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Early fracture</a:t>
            </a:r>
          </a:p>
        </p:txBody>
      </p:sp>
      <p:pic>
        <p:nvPicPr>
          <p:cNvPr id="15368" name="Picture 6">
            <a:extLst>
              <a:ext uri="{FF2B5EF4-FFF2-40B4-BE49-F238E27FC236}">
                <a16:creationId xmlns:a16="http://schemas.microsoft.com/office/drawing/2014/main" id="{25446DA5-1164-4AAD-AC04-70C34911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>
            <a:extLst>
              <a:ext uri="{FF2B5EF4-FFF2-40B4-BE49-F238E27FC236}">
                <a16:creationId xmlns:a16="http://schemas.microsoft.com/office/drawing/2014/main" id="{E14A0BCC-1F51-4754-B183-DA9B5D7E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45A025-1B32-40B2-B00E-5598946DF87F}"/>
              </a:ext>
            </a:extLst>
          </p:cNvPr>
          <p:cNvSpPr/>
          <p:nvPr/>
        </p:nvSpPr>
        <p:spPr>
          <a:xfrm>
            <a:off x="0" y="3429000"/>
            <a:ext cx="4114800" cy="95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latin typeface="+mj-lt"/>
              </a:rPr>
              <a:t>Osteoid</a:t>
            </a:r>
            <a:r>
              <a:rPr lang="en-US" sz="2800" b="1" dirty="0">
                <a:latin typeface="+mj-lt"/>
              </a:rPr>
              <a:t> bone (woven bone) formation.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38F9D7-4F8F-4F51-A783-CD4085287CA7}"/>
              </a:ext>
            </a:extLst>
          </p:cNvPr>
          <p:cNvSpPr/>
          <p:nvPr/>
        </p:nvSpPr>
        <p:spPr>
          <a:xfrm>
            <a:off x="4572000" y="3505200"/>
            <a:ext cx="4572000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Callus in third week: Replacement by compact mature lamellar bone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>
            <a:extLst>
              <a:ext uri="{FF2B5EF4-FFF2-40B4-BE49-F238E27FC236}">
                <a16:creationId xmlns:a16="http://schemas.microsoft.com/office/drawing/2014/main" id="{C025E43F-CA98-4D35-90AE-08D156A09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374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latin typeface="+mj-lt"/>
              </a:rPr>
              <a:t>Callus formation </a:t>
            </a:r>
          </a:p>
        </p:txBody>
      </p:sp>
      <p:graphicFrame>
        <p:nvGraphicFramePr>
          <p:cNvPr id="16387" name="Object 6">
            <a:extLst>
              <a:ext uri="{FF2B5EF4-FFF2-40B4-BE49-F238E27FC236}">
                <a16:creationId xmlns:a16="http://schemas.microsoft.com/office/drawing/2014/main" id="{8F056D68-A505-4DDE-856A-052E74828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66775"/>
          <a:ext cx="9144000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Bitmap Image" r:id="rId3" imgW="4753639" imgH="3115110" progId="Paint.Picture">
                  <p:embed/>
                </p:oleObj>
              </mc:Choice>
              <mc:Fallback>
                <p:oleObj name="Bitmap Image" r:id="rId3" imgW="4753639" imgH="311511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66775"/>
                        <a:ext cx="9144000" cy="599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7">
            <a:extLst>
              <a:ext uri="{FF2B5EF4-FFF2-40B4-BE49-F238E27FC236}">
                <a16:creationId xmlns:a16="http://schemas.microsoft.com/office/drawing/2014/main" id="{ABE326FA-329C-40A6-88F8-4F7BEBCD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3082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Fractured native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bone: Lamellar</a:t>
            </a:r>
          </a:p>
        </p:txBody>
      </p:sp>
      <p:sp>
        <p:nvSpPr>
          <p:cNvPr id="16389" name="Line 8">
            <a:extLst>
              <a:ext uri="{FF2B5EF4-FFF2-40B4-BE49-F238E27FC236}">
                <a16:creationId xmlns:a16="http://schemas.microsoft.com/office/drawing/2014/main" id="{2082F3F2-48F2-42BB-B7CF-939BB1F417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1752600"/>
            <a:ext cx="2133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10">
            <a:extLst>
              <a:ext uri="{FF2B5EF4-FFF2-40B4-BE49-F238E27FC236}">
                <a16:creationId xmlns:a16="http://schemas.microsoft.com/office/drawing/2014/main" id="{AAF3B677-4A27-480D-8CAF-20F8D6FA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3560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Callus: woven bone</a:t>
            </a:r>
          </a:p>
        </p:txBody>
      </p:sp>
      <p:sp>
        <p:nvSpPr>
          <p:cNvPr id="16391" name="Line 11">
            <a:extLst>
              <a:ext uri="{FF2B5EF4-FFF2-40B4-BE49-F238E27FC236}">
                <a16:creationId xmlns:a16="http://schemas.microsoft.com/office/drawing/2014/main" id="{4E920CBA-7B2D-4E23-A0C5-9B128A9E1E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514600"/>
            <a:ext cx="914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12">
            <a:extLst>
              <a:ext uri="{FF2B5EF4-FFF2-40B4-BE49-F238E27FC236}">
                <a16:creationId xmlns:a16="http://schemas.microsoft.com/office/drawing/2014/main" id="{A10D2B24-3518-49DD-9EF5-5C096FA20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146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13">
            <a:extLst>
              <a:ext uri="{FF2B5EF4-FFF2-40B4-BE49-F238E27FC236}">
                <a16:creationId xmlns:a16="http://schemas.microsoft.com/office/drawing/2014/main" id="{FB212054-D6F6-4E42-9655-EA9D7E6574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1524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4">
            <a:extLst>
              <a:ext uri="{FF2B5EF4-FFF2-40B4-BE49-F238E27FC236}">
                <a16:creationId xmlns:a16="http://schemas.microsoft.com/office/drawing/2014/main" id="{CC12AD62-C783-4D29-AEE3-CF89443588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23622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5">
            <a:extLst>
              <a:ext uri="{FF2B5EF4-FFF2-40B4-BE49-F238E27FC236}">
                <a16:creationId xmlns:a16="http://schemas.microsoft.com/office/drawing/2014/main" id="{33009606-12A0-48C5-80A8-184FAE3FF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819400"/>
            <a:ext cx="609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">
            <a:extLst>
              <a:ext uri="{FF2B5EF4-FFF2-40B4-BE49-F238E27FC236}">
                <a16:creationId xmlns:a16="http://schemas.microsoft.com/office/drawing/2014/main" id="{C5B7BEF7-C5E8-4684-8D2E-8C4843C52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Bitmap Image" r:id="rId3" imgW="4780952" imgH="3115110" progId="Paint.Picture">
                  <p:embed/>
                </p:oleObj>
              </mc:Choice>
              <mc:Fallback>
                <p:oleObj name="Bitmap Image" r:id="rId3" imgW="4780952" imgH="311511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6">
            <a:extLst>
              <a:ext uri="{FF2B5EF4-FFF2-40B4-BE49-F238E27FC236}">
                <a16:creationId xmlns:a16="http://schemas.microsoft.com/office/drawing/2014/main" id="{90605770-80C9-4698-B5A3-9165E28F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626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Fractured lamellar bone trabeculae</a:t>
            </a:r>
          </a:p>
        </p:txBody>
      </p:sp>
      <p:sp>
        <p:nvSpPr>
          <p:cNvPr id="17412" name="Text Box 7">
            <a:extLst>
              <a:ext uri="{FF2B5EF4-FFF2-40B4-BE49-F238E27FC236}">
                <a16:creationId xmlns:a16="http://schemas.microsoft.com/office/drawing/2014/main" id="{7B9410F5-7932-4531-8A57-80722BA8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05000"/>
            <a:ext cx="4030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Callus: woven bone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>
            <a:extLst>
              <a:ext uri="{FF2B5EF4-FFF2-40B4-BE49-F238E27FC236}">
                <a16:creationId xmlns:a16="http://schemas.microsoft.com/office/drawing/2014/main" id="{D0DCAA77-9F2E-42A8-AA66-A9AE73DC6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Bitmap Image" r:id="rId3" imgW="4772691" imgH="3180952" progId="Paint.Picture">
                  <p:embed/>
                </p:oleObj>
              </mc:Choice>
              <mc:Fallback>
                <p:oleObj name="Bitmap Image" r:id="rId3" imgW="4772691" imgH="31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 Box 4">
            <a:extLst>
              <a:ext uri="{FF2B5EF4-FFF2-40B4-BE49-F238E27FC236}">
                <a16:creationId xmlns:a16="http://schemas.microsoft.com/office/drawing/2014/main" id="{B858C725-C369-4CD0-827D-E866A1E92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04800"/>
            <a:ext cx="2987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Osteoblasts rimming trabeculae of woven bone</a:t>
            </a:r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FA75C6E0-7C5E-4127-8554-31BCA86F4B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533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68172248-7DC2-4EFA-988B-94D1EB59AE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1143000"/>
            <a:ext cx="76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>
            <a:extLst>
              <a:ext uri="{FF2B5EF4-FFF2-40B4-BE49-F238E27FC236}">
                <a16:creationId xmlns:a16="http://schemas.microsoft.com/office/drawing/2014/main" id="{EFF3BD8B-E9BB-4FD3-B424-AFBCD9E233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11430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8">
            <a:extLst>
              <a:ext uri="{FF2B5EF4-FFF2-40B4-BE49-F238E27FC236}">
                <a16:creationId xmlns:a16="http://schemas.microsoft.com/office/drawing/2014/main" id="{7FFC5C85-51EF-4221-AEA3-0DEB3AF9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osteoclast</a:t>
            </a:r>
          </a:p>
        </p:txBody>
      </p:sp>
      <p:sp>
        <p:nvSpPr>
          <p:cNvPr id="18440" name="Line 9">
            <a:extLst>
              <a:ext uri="{FF2B5EF4-FFF2-40B4-BE49-F238E27FC236}">
                <a16:creationId xmlns:a16="http://schemas.microsoft.com/office/drawing/2014/main" id="{1B079FF4-65DD-414C-8319-F66924A4F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3622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30CADD9-1127-49A2-9176-64030A1EF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63910"/>
            <a:ext cx="8915400" cy="1371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/>
              <a:t>Factors Affecting Healing of fractured bone:</a:t>
            </a:r>
            <a:endParaRPr lang="en-US" sz="4000" b="1" dirty="0">
              <a:latin typeface="Bahnschrift SemiBold" panose="020B0502040204020203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D91079-2B6F-4A87-8E5F-FF29C4C052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35510"/>
            <a:ext cx="8382000" cy="519389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en-US" sz="3600" b="1" dirty="0"/>
              <a:t>Local factors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/>
              <a:t>1.	Infection.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/>
              <a:t>2.	Excessive </a:t>
            </a:r>
            <a:r>
              <a:rPr lang="en-US" altLang="en-US" sz="3200" u="sng" dirty="0"/>
              <a:t>movement</a:t>
            </a:r>
            <a:r>
              <a:rPr lang="en-US" altLang="en-US" sz="3200" dirty="0"/>
              <a:t> of bone ends.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/>
              <a:t>3.	</a:t>
            </a:r>
            <a:r>
              <a:rPr lang="en-US" altLang="en-US" sz="3200" u="sng" dirty="0"/>
              <a:t>Malalignment</a:t>
            </a:r>
            <a:r>
              <a:rPr lang="en-US" altLang="en-US" sz="3200" dirty="0"/>
              <a:t> of fracture ends.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4"/>
            </a:pPr>
            <a:r>
              <a:rPr lang="en-US" altLang="en-US" sz="3200" dirty="0"/>
              <a:t>Poor blood supply to the affected area.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 startAt="4"/>
            </a:pPr>
            <a:r>
              <a:rPr lang="en-US" altLang="en-US" sz="3200" dirty="0"/>
              <a:t>Presence of 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/>
              <a:t>	- Foreign bodies.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/>
              <a:t>	- Large quantities of necrotic bone.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3200" dirty="0"/>
              <a:t>	- Tumor → Pathological fracture.</a:t>
            </a:r>
          </a:p>
        </p:txBody>
      </p:sp>
    </p:spTree>
    <p:extLst>
      <p:ext uri="{BB962C8B-B14F-4D97-AF65-F5344CB8AC3E}">
        <p14:creationId xmlns:p14="http://schemas.microsoft.com/office/powerpoint/2010/main" val="114750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30CADD9-1127-49A2-9176-64030A1EF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63910"/>
            <a:ext cx="8915400" cy="1371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/>
              <a:t>Factors Affecting Healing of fractured bone:</a:t>
            </a:r>
            <a:endParaRPr lang="en-US" sz="4000" b="1" dirty="0">
              <a:latin typeface="Bahnschrift SemiBold" panose="020B0502040204020203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D91079-2B6F-4A87-8E5F-FF29C4C052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35510"/>
            <a:ext cx="8382000" cy="519389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n-US" sz="3900" b="1" dirty="0"/>
              <a:t>Systemic factor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n-US" sz="3500" dirty="0"/>
              <a:t>1. Vitamin C deficiency ► impairment of collagen synthesis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n-US" sz="3500" dirty="0"/>
              <a:t>2. Vitamin D deficiency ► abundant callus that fails to calcify &amp; remains soft.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en-US" sz="3500" dirty="0"/>
              <a:t>3. Poor nutritional status (particularly protein malnutrition).</a:t>
            </a:r>
          </a:p>
          <a:p>
            <a:pPr marL="514350" indent="-514350">
              <a:spcAft>
                <a:spcPts val="600"/>
              </a:spcAft>
              <a:buNone/>
              <a:defRPr/>
            </a:pPr>
            <a:r>
              <a:rPr lang="en-US" sz="3500" dirty="0"/>
              <a:t>4.Corticosteroid administration: Anti-infl. effects.</a:t>
            </a:r>
          </a:p>
          <a:p>
            <a:pPr marL="514350" indent="-514350">
              <a:spcAft>
                <a:spcPts val="600"/>
              </a:spcAft>
              <a:buNone/>
              <a:defRPr/>
            </a:pPr>
            <a:r>
              <a:rPr lang="en-US" sz="3500" dirty="0"/>
              <a:t>5. Old age associated with osteoporosis </a:t>
            </a:r>
            <a:r>
              <a:rPr lang="en-US" altLang="en-US" sz="3500" dirty="0"/>
              <a:t>→</a:t>
            </a:r>
            <a:r>
              <a:rPr lang="en-US" sz="3500" dirty="0"/>
              <a:t> Bone weakness.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8756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75A73EB-8292-4F25-9328-01C7949CE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/>
              <a:t>Complications of fracture healing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DD8E83B-1E28-477B-85B3-ECBFD95E49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1066800"/>
            <a:ext cx="8763000" cy="5638800"/>
          </a:xfrm>
        </p:spPr>
        <p:txBody>
          <a:bodyPr>
            <a:noAutofit/>
          </a:bodyPr>
          <a:lstStyle/>
          <a:p>
            <a:pPr marL="381000" indent="-381000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3600" dirty="0"/>
              <a:t>1. Delayed union &amp; non-union:</a:t>
            </a:r>
          </a:p>
          <a:p>
            <a:pPr marL="381000" indent="-38100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3600" dirty="0"/>
              <a:t>   Cause: Inadequate immobilization.  </a:t>
            </a:r>
          </a:p>
          <a:p>
            <a:pPr>
              <a:buFontTx/>
              <a:buNone/>
              <a:defRPr/>
            </a:pPr>
            <a:r>
              <a:rPr lang="en-US" sz="3600" dirty="0"/>
              <a:t>2. Pseudoarthosis: </a:t>
            </a:r>
          </a:p>
          <a:p>
            <a:pPr>
              <a:buFontTx/>
              <a:buNone/>
              <a:defRPr/>
            </a:pPr>
            <a:r>
              <a:rPr lang="en-US" sz="3600" dirty="0"/>
              <a:t>   Cystic degeneration in central portion of callus.</a:t>
            </a:r>
          </a:p>
          <a:p>
            <a:pPr>
              <a:buFontTx/>
              <a:buNone/>
              <a:defRPr/>
            </a:pPr>
            <a:r>
              <a:rPr lang="en-US" sz="3600" dirty="0"/>
              <a:t>Cause: Too much movement along the fracture gap. </a:t>
            </a:r>
          </a:p>
          <a:p>
            <a:pPr>
              <a:buFontTx/>
              <a:buNone/>
              <a:defRPr/>
            </a:pPr>
            <a:r>
              <a:rPr lang="en-US" sz="3600" dirty="0"/>
              <a:t>The luminal surface is lined by synovial-type cells </a:t>
            </a:r>
            <a:r>
              <a:rPr lang="en-US" altLang="en-US" sz="3600" dirty="0"/>
              <a:t>→</a:t>
            </a:r>
            <a:r>
              <a:rPr lang="en-US" sz="3600" dirty="0"/>
              <a:t> False joint.</a:t>
            </a:r>
          </a:p>
        </p:txBody>
      </p:sp>
    </p:spTree>
    <p:extLst>
      <p:ext uri="{BB962C8B-B14F-4D97-AF65-F5344CB8AC3E}">
        <p14:creationId xmlns:p14="http://schemas.microsoft.com/office/powerpoint/2010/main" val="298547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09E06F65-D671-4D3B-AA61-5D391CBCFB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38100"/>
            <a:ext cx="8839200" cy="6781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b="1" dirty="0"/>
              <a:t>Bone fracture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200" i="1" dirty="0"/>
              <a:t>Discontinuity of bone &amp; separation of fractured ends.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Causes: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1. Physical trauma: Types of fracture:</a:t>
            </a:r>
            <a:endParaRPr lang="en-US" altLang="en-US" sz="40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altLang="en-US" sz="3200" dirty="0"/>
              <a:t>Complete or (simple fracture).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altLang="en-US" sz="3200" dirty="0"/>
              <a:t>Incomplete or (Greenstick fracture)</a:t>
            </a:r>
          </a:p>
          <a:p>
            <a:pPr lvl="1"/>
            <a:r>
              <a:rPr lang="en-US" altLang="en-US" sz="3200" dirty="0"/>
              <a:t> Common in young children.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eriod" startAt="3"/>
            </a:pPr>
            <a:r>
              <a:rPr lang="en-US" altLang="en-US" sz="3200" dirty="0"/>
              <a:t>Closed: Overlying tissue is intact.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eriod" startAt="3"/>
            </a:pPr>
            <a:r>
              <a:rPr lang="en-US" altLang="en-US" sz="3200" dirty="0"/>
              <a:t>Opened: Injury involve skin &amp; bone which is exposed through the wound.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eriod" startAt="3"/>
            </a:pPr>
            <a:r>
              <a:rPr lang="en-US" altLang="en-US" sz="3200" dirty="0"/>
              <a:t>Comminuted fracture</a:t>
            </a:r>
            <a:r>
              <a:rPr lang="en-US" altLang="en-US" sz="4000" dirty="0"/>
              <a:t>: </a:t>
            </a:r>
            <a:r>
              <a:rPr lang="en-US" altLang="en-US" sz="3200" dirty="0"/>
              <a:t>Bone is divided into multiple fragments.</a:t>
            </a:r>
          </a:p>
        </p:txBody>
      </p:sp>
      <p:pic>
        <p:nvPicPr>
          <p:cNvPr id="4099" name="Picture 3" descr="C:\Users\Mohammed\Desktop\تنزيل.jpg">
            <a:extLst>
              <a:ext uri="{FF2B5EF4-FFF2-40B4-BE49-F238E27FC236}">
                <a16:creationId xmlns:a16="http://schemas.microsoft.com/office/drawing/2014/main" id="{FCD3B66C-F0C7-4C14-90E6-5C8ED2AE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75A73EB-8292-4F25-9328-01C7949CE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/>
              <a:t>Complications of fracture healing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DD8E83B-1E28-477B-85B3-ECBFD95E49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1066800"/>
            <a:ext cx="8763000" cy="5638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3. Hypovolemic  shock (Hemorrhagic shock):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/>
              <a:t>   Occurs due to lose of more than one-fifth of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   body’s blood </a:t>
            </a:r>
            <a:r>
              <a:rPr lang="en-US" altLang="en-US" sz="3600" dirty="0"/>
              <a:t>→</a:t>
            </a:r>
            <a:r>
              <a:rPr lang="en-US" sz="3600" dirty="0"/>
              <a:t> Acute fall in blood pressure.</a:t>
            </a:r>
            <a:endParaRPr lang="en-US" sz="3600" u="sng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4. Fat embolism: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   Circulating fatty embolus in blood.</a:t>
            </a:r>
            <a:endParaRPr lang="en-US" sz="3600" u="sng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5. Osteonecrosis: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   Bone death due to loss of blood supply.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54208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AB21189-8596-4471-B975-FA5717294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en-US" sz="3600" b="1" dirty="0"/>
            </a:br>
            <a:br>
              <a:rPr lang="en-US" sz="3600" b="1" dirty="0"/>
            </a:br>
            <a:r>
              <a:rPr lang="en-US" sz="4400" b="1" dirty="0"/>
              <a:t>Pathological aspects of wound healing:</a:t>
            </a:r>
            <a:br>
              <a:rPr lang="en-US" sz="4400" b="1" dirty="0"/>
            </a:br>
            <a:r>
              <a:rPr lang="en-US" sz="4400" b="1" dirty="0"/>
              <a:t>Delay Healing</a:t>
            </a:r>
            <a:br>
              <a:rPr lang="en-US" sz="3600" b="1" dirty="0"/>
            </a:br>
            <a:br>
              <a:rPr lang="en-US" sz="3600" b="1" u="sng" dirty="0"/>
            </a:br>
            <a:endParaRPr lang="en-US" sz="3600" b="1" u="sng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399FCE-A030-4299-AD32-B09E89C6A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b="1" u="sng" dirty="0"/>
              <a:t>Causes:</a:t>
            </a:r>
            <a:endParaRPr lang="en-US" sz="2400" b="1" dirty="0"/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E5245E-5DD8-44B3-A72F-369F41778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38011"/>
              </p:ext>
            </p:extLst>
          </p:nvPr>
        </p:nvGraphicFramePr>
        <p:xfrm>
          <a:off x="19664" y="1554480"/>
          <a:ext cx="9144000" cy="53035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32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/>
                        <a:t>    Systemic factors</a:t>
                      </a:r>
                      <a:endParaRPr lang="ar-JO" sz="3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dirty="0"/>
                        <a:t>         Local factors</a:t>
                      </a:r>
                      <a:endParaRPr lang="ar-JO" sz="3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dirty="0"/>
                        <a:t>1. Circulatory status. </a:t>
                      </a:r>
                      <a:endParaRPr lang="ar-JO" sz="3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000" dirty="0"/>
                        <a:t>1. Type, size &amp; location of wound.</a:t>
                      </a:r>
                      <a:endParaRPr lang="ar-JO" sz="3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dirty="0"/>
                        <a:t>2. Systemic infection. </a:t>
                      </a:r>
                      <a:endParaRPr lang="ar-JO" sz="3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hangingPunct="1">
                        <a:lnSpc>
                          <a:spcPct val="80000"/>
                        </a:lnSpc>
                        <a:buFontTx/>
                        <a:buNone/>
                        <a:defRPr/>
                      </a:pPr>
                      <a:r>
                        <a:rPr lang="en-US" sz="3000" dirty="0"/>
                        <a:t>2. Adequacy of blood supply.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/>
                      <a:r>
                        <a:rPr lang="en-US" sz="3000" kern="1200" dirty="0"/>
                        <a:t>3.</a:t>
                      </a:r>
                      <a:r>
                        <a:rPr lang="en-US" sz="3000" dirty="0"/>
                        <a:t> </a:t>
                      </a:r>
                      <a:r>
                        <a:rPr lang="en-US" sz="3000" kern="1200" dirty="0"/>
                        <a:t>Hematological diseases.</a:t>
                      </a:r>
                      <a:endParaRPr lang="ar-JO" sz="3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14350" indent="-514350" algn="ctr" rtl="0" eaLnBrk="1" hangingPunct="1">
                        <a:lnSpc>
                          <a:spcPct val="80000"/>
                        </a:lnSpc>
                        <a:buNone/>
                        <a:defRPr/>
                      </a:pPr>
                      <a:r>
                        <a:rPr lang="en-US" sz="3000" dirty="0"/>
                        <a:t>3. Infection.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indent="-742950" algn="ctr" rtl="0">
                        <a:lnSpc>
                          <a:spcPct val="80000"/>
                        </a:lnSpc>
                        <a:defRPr/>
                      </a:pPr>
                      <a:r>
                        <a:rPr lang="en-US" sz="3000" kern="1200" dirty="0"/>
                        <a:t>4. Metabolic status.</a:t>
                      </a:r>
                      <a:endParaRPr lang="en-US" sz="3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000" dirty="0"/>
                        <a:t>4. Movement &amp; Mechanical injury.</a:t>
                      </a:r>
                      <a:endParaRPr lang="ar-JO" sz="3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42950" indent="-742950" algn="ctr" rtl="0">
                        <a:lnSpc>
                          <a:spcPct val="80000"/>
                        </a:lnSpc>
                        <a:defRPr/>
                      </a:pPr>
                      <a:r>
                        <a:rPr lang="en-US" sz="3000" kern="1200" dirty="0"/>
                        <a:t>5. Diabetes mellitus.</a:t>
                      </a:r>
                      <a:endParaRPr lang="en-US" sz="3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000" dirty="0"/>
                        <a:t>5. Presence of foreign body.</a:t>
                      </a:r>
                      <a:endParaRPr lang="ar-JO" sz="3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190">
                <a:tc>
                  <a:txBody>
                    <a:bodyPr/>
                    <a:lstStyle/>
                    <a:p>
                      <a:pPr algn="ctr" rtl="0"/>
                      <a:r>
                        <a:rPr lang="en-US" sz="3000" dirty="0"/>
                        <a:t>6- Hormones.</a:t>
                      </a:r>
                      <a:endParaRPr lang="ar-JO" sz="30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6. Exposure to ionizing radiation.</a:t>
                      </a:r>
                      <a:endParaRPr lang="en-US" sz="3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5379FAD-A84F-4790-9D37-85AF68761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/>
              <a:t>Local factors 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54005A5-54D9-4F90-BC8B-F550CAE4C8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1- Type, size &amp; location of wound</a:t>
            </a:r>
            <a:endParaRPr lang="en-US" altLang="en-US" sz="3200" u="sng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200" u="sng" dirty="0"/>
              <a:t>Rapid wounds healing occurs in: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      1. Surgical, clean, aseptic wound.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      2. Small-sized wound.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      3. In richly vascularized areas (face).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sz="3200" u="sng" dirty="0"/>
              <a:t>Slow wounds healing occurs in: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	  1. Wounds produced by blunt trauma.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	       - Large amount of necrotic tissues.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	       - Irregular edges.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	  2. In large-sized wound.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	  3. In poorly vascularized areas (foot).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C244206-4201-4AB6-8E5E-899CD3587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0"/>
            <a:ext cx="8953500" cy="876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n-lt"/>
                <a:ea typeface="+mn-ea"/>
                <a:cs typeface="+mn-cs"/>
              </a:rPr>
              <a:t>2- Diminished blood supply: Ischemia.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954348-1118-4503-ACE1-32DF890E9E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876300"/>
            <a:ext cx="8763000" cy="55245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3200" u="sng" dirty="0"/>
              <a:t>Causes: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dirty="0"/>
              <a:t>Pressure: Ex.: Bedrest for long time → Bedsores.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00" dirty="0"/>
              <a:t>Atherosclerosis → Arterial narrowing &amp; obstruction.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3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3- Infection:</a:t>
            </a:r>
          </a:p>
          <a:p>
            <a:pPr marL="857250" lvl="1" indent="-514350">
              <a:spcBef>
                <a:spcPct val="0"/>
              </a:spcBef>
              <a:buFont typeface="+mj-lt"/>
              <a:buAutoNum type="alphaLcPeriod"/>
            </a:pPr>
            <a:r>
              <a:rPr lang="en-US" altLang="en-US" sz="3200" dirty="0"/>
              <a:t>Increases local tissue  injury.</a:t>
            </a:r>
          </a:p>
          <a:p>
            <a:pPr marL="857250" lvl="1" indent="-514350">
              <a:spcBef>
                <a:spcPct val="0"/>
              </a:spcBef>
              <a:buFont typeface="+mj-lt"/>
              <a:buAutoNum type="alphaLcPeriod"/>
            </a:pPr>
            <a:r>
              <a:rPr lang="en-US" altLang="en-US" sz="3200" dirty="0"/>
              <a:t>Prolongs  inflammation.</a:t>
            </a:r>
          </a:p>
          <a:p>
            <a:pPr marL="857250" lvl="1" indent="-514350">
              <a:spcBef>
                <a:spcPct val="0"/>
              </a:spcBef>
              <a:buFont typeface="+mj-lt"/>
              <a:buAutoNum type="alphaLcPeriod"/>
            </a:pPr>
            <a:r>
              <a:rPr lang="en-US" altLang="en-US" sz="3200" dirty="0"/>
              <a:t>Excessive granulation tissue formation.</a:t>
            </a:r>
          </a:p>
          <a:p>
            <a:pPr eaLnBrk="1" hangingPunct="1">
              <a:buFontTx/>
              <a:buNone/>
            </a:pPr>
            <a:r>
              <a:rPr lang="en-US" altLang="en-US" sz="3600" b="1" dirty="0"/>
              <a:t>4- Foreign bodies:  </a:t>
            </a:r>
          </a:p>
          <a:p>
            <a:pPr eaLnBrk="1" hangingPunct="1">
              <a:buFontTx/>
              <a:buNone/>
            </a:pPr>
            <a:r>
              <a:rPr lang="en-US" altLang="en-US" sz="3200" dirty="0"/>
              <a:t>Fragments of steel, glass, fractured bone or splint.</a:t>
            </a:r>
          </a:p>
        </p:txBody>
      </p:sp>
      <p:pic>
        <p:nvPicPr>
          <p:cNvPr id="21510" name="Picture 6" descr="C:\Users\Mohammed\Desktop\bed-sore-stages-52-638.jpg">
            <a:extLst>
              <a:ext uri="{FF2B5EF4-FFF2-40B4-BE49-F238E27FC236}">
                <a16:creationId xmlns:a16="http://schemas.microsoft.com/office/drawing/2014/main" id="{4BC18F14-8420-49DE-AFCF-A9F19D67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63" y="2362200"/>
            <a:ext cx="2336074" cy="14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:\Users\Mohammed\Desktop\1975362.jpg">
            <a:extLst>
              <a:ext uri="{FF2B5EF4-FFF2-40B4-BE49-F238E27FC236}">
                <a16:creationId xmlns:a16="http://schemas.microsoft.com/office/drawing/2014/main" id="{70B21A79-0E16-4681-8AD1-BEF848A7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362200"/>
            <a:ext cx="2209800" cy="14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05029-FFE3-422C-B1E3-96E24B72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b="1" dirty="0"/>
              <a:t>5- Movements &amp; Mechanical injury: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u="sng" dirty="0"/>
              <a:t>Movement</a:t>
            </a:r>
            <a:r>
              <a:rPr lang="en-US" sz="3200" dirty="0"/>
              <a:t>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 Subjects the wound to persistent trauma.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u="sng" dirty="0"/>
              <a:t>Mechanical injury:</a:t>
            </a:r>
            <a:r>
              <a:rPr lang="en-US" sz="3200" dirty="0"/>
              <a:t>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900" dirty="0"/>
              <a:t> </a:t>
            </a:r>
            <a:r>
              <a:rPr lang="en-US" sz="3200" dirty="0"/>
              <a:t>Increased pressure &amp; torsion </a:t>
            </a:r>
            <a:r>
              <a:rPr lang="en-US" altLang="en-US" sz="3200" dirty="0"/>
              <a:t>→</a:t>
            </a:r>
            <a:r>
              <a:rPr lang="en-US" sz="3200" dirty="0"/>
              <a:t> Opened wound.</a:t>
            </a:r>
            <a:endParaRPr lang="en-US" sz="2900" dirty="0"/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3600" b="1" dirty="0"/>
              <a:t>6- Exposure to ionizing radiation:</a:t>
            </a:r>
          </a:p>
          <a:p>
            <a:pPr marL="857250" lvl="1" indent="-514350"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3200" dirty="0"/>
              <a:t>Blocks cell proliferation. </a:t>
            </a:r>
          </a:p>
          <a:p>
            <a:pPr marL="857250" lvl="1" indent="-514350"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3200" dirty="0"/>
              <a:t>Retards granulation tissue formation.</a:t>
            </a:r>
          </a:p>
          <a:p>
            <a:pPr marL="857250" lvl="1" indent="-514350">
              <a:spcBef>
                <a:spcPts val="0"/>
              </a:spcBef>
              <a:buFont typeface="+mj-lt"/>
              <a:buAutoNum type="alphaLcPeriod"/>
              <a:defRPr/>
            </a:pPr>
            <a:r>
              <a:rPr lang="en-US" sz="3200" dirty="0"/>
              <a:t>Interferes with blood supply.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5920E17-E2FC-4F9B-AFC9-568D941AA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/>
              <a:t>Systemic factors</a:t>
            </a:r>
            <a:endParaRPr lang="en-US" sz="4400" b="1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5635783-A810-4745-BCEF-AF7A24691E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990600"/>
            <a:ext cx="8763000" cy="571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/>
              <a:t>1- Cardiovascular circulatory status</a:t>
            </a:r>
            <a:r>
              <a:rPr lang="en-US" sz="3200" dirty="0"/>
              <a:t>:</a:t>
            </a:r>
          </a:p>
          <a:p>
            <a:pPr marL="0" indent="0">
              <a:buNone/>
              <a:defRPr/>
            </a:pPr>
            <a:r>
              <a:rPr lang="en-US" sz="3200" dirty="0"/>
              <a:t>Determines blood supply to the injured area. Impaired circulation in </a:t>
            </a:r>
            <a:r>
              <a:rPr lang="en-US" sz="3200" u="sng" dirty="0"/>
              <a:t>old age </a:t>
            </a:r>
            <a:r>
              <a:rPr lang="en-US" sz="3200" dirty="0"/>
              <a:t>cause poor healing.</a:t>
            </a:r>
            <a:endParaRPr lang="en-US" sz="4800" dirty="0"/>
          </a:p>
          <a:p>
            <a:pPr>
              <a:buNone/>
              <a:defRPr/>
            </a:pPr>
            <a:r>
              <a:rPr lang="en-US" sz="3200" b="1" dirty="0"/>
              <a:t>2- Systemic infections </a:t>
            </a:r>
            <a:r>
              <a:rPr lang="en-US" altLang="en-US" sz="3200" dirty="0"/>
              <a:t>→ </a:t>
            </a:r>
            <a:r>
              <a:rPr lang="en-US" sz="3200" dirty="0"/>
              <a:t>Delay healing.</a:t>
            </a:r>
          </a:p>
          <a:p>
            <a:pPr eaLnBrk="1" hangingPunct="1">
              <a:buFontTx/>
              <a:buNone/>
              <a:defRPr/>
            </a:pPr>
            <a:r>
              <a:rPr lang="en-US" sz="3200" b="1" dirty="0"/>
              <a:t>3- Hematological diseases</a:t>
            </a:r>
            <a:r>
              <a:rPr lang="en-US" sz="3200" dirty="0"/>
              <a:t>:</a:t>
            </a:r>
            <a:r>
              <a:rPr lang="en-US" sz="4800" dirty="0"/>
              <a:t> </a:t>
            </a:r>
            <a:r>
              <a:rPr lang="en-US" sz="3200" dirty="0"/>
              <a:t>such as: Neutropenia. 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3200" b="1" dirty="0"/>
              <a:t>4- Metabolic status</a:t>
            </a:r>
            <a:r>
              <a:rPr lang="en-US" sz="3200" dirty="0"/>
              <a:t>: Delay wound healing occurs in:</a:t>
            </a:r>
          </a:p>
          <a:p>
            <a:pPr marL="609600" indent="-609600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	A. Protein deficiency: Malnutrition.</a:t>
            </a:r>
          </a:p>
          <a:p>
            <a:pPr marL="609600" indent="-609600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	B. Vitamin C deficiency: (Scurvy) Affects:</a:t>
            </a:r>
          </a:p>
          <a:p>
            <a:pPr marL="609600" indent="-609600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        - Synthesis of collagen. </a:t>
            </a:r>
          </a:p>
          <a:p>
            <a:pPr marL="609600" indent="-609600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        - Vascular proliferation. </a:t>
            </a:r>
          </a:p>
          <a:p>
            <a:pPr marL="609600" indent="-609600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	C. Zinc deficiency: Affect collagen synthesis.</a:t>
            </a:r>
            <a:endParaRPr lang="en-US" sz="4800" dirty="0"/>
          </a:p>
          <a:p>
            <a:pPr eaLnBrk="1" hangingPunct="1">
              <a:buFontTx/>
              <a:buNone/>
              <a:defRPr/>
            </a:pPr>
            <a:endParaRPr lang="en-US"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9C182ED1-4D73-4345-BD78-BCE3A62B3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750" y="342900"/>
            <a:ext cx="8572500" cy="61722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3200" b="1" dirty="0"/>
              <a:t>5- Diabetes mellitus: </a:t>
            </a:r>
            <a:endParaRPr lang="en-US" altLang="en-US" sz="3200" b="1" dirty="0"/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900" dirty="0"/>
              <a:t> </a:t>
            </a:r>
            <a:r>
              <a:rPr lang="en-US" altLang="en-US" sz="3200" dirty="0"/>
              <a:t>Neuropathy: Affect the nerves.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/>
              <a:t> Poor blood circulation.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200" dirty="0"/>
              <a:t> Effects on immune system function.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3200" dirty="0"/>
              <a:t> Lead to secondary infection.</a:t>
            </a:r>
            <a:endParaRPr lang="en-US" altLang="en-US" sz="3200" u="sng" dirty="0"/>
          </a:p>
          <a:p>
            <a:pPr eaLnBrk="1" hangingPunct="1">
              <a:buFontTx/>
              <a:buNone/>
            </a:pPr>
            <a:r>
              <a:rPr lang="en-US" altLang="en-US" sz="3200" b="1" dirty="0"/>
              <a:t>6- Hormones: Corticosteroids: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	A. Inhibition of collagen synthesis.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	B. Anti-inflammatory effect.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dirty="0"/>
              <a:t>Increase Corticosteroids → Poor wound strength due to:  </a:t>
            </a:r>
          </a:p>
          <a:p>
            <a:pPr marL="857250" lvl="1" indent="-514350">
              <a:spcBef>
                <a:spcPct val="0"/>
              </a:spcBef>
              <a:buFont typeface="+mj-lt"/>
              <a:buAutoNum type="alphaLcPeriod"/>
            </a:pPr>
            <a:r>
              <a:rPr lang="en-US" altLang="en-US" sz="3200" dirty="0"/>
              <a:t>Diminished </a:t>
            </a:r>
            <a:r>
              <a:rPr lang="en-US" altLang="en-US" sz="3200" u="sng" dirty="0"/>
              <a:t>fibrosis</a:t>
            </a:r>
            <a:r>
              <a:rPr lang="en-US" altLang="en-US" sz="3200" dirty="0"/>
              <a:t>.</a:t>
            </a:r>
          </a:p>
          <a:p>
            <a:pPr marL="857250" lvl="1" indent="-514350">
              <a:spcBef>
                <a:spcPct val="0"/>
              </a:spcBef>
              <a:buFont typeface="+mj-lt"/>
              <a:buAutoNum type="alphaLcPeriod"/>
            </a:pPr>
            <a:r>
              <a:rPr lang="en-US" altLang="en-US" sz="3200" dirty="0"/>
              <a:t>Scanty macrophage infiltrates.</a:t>
            </a:r>
          </a:p>
          <a:p>
            <a:pPr marL="857250" lvl="1" indent="-514350">
              <a:spcBef>
                <a:spcPct val="0"/>
              </a:spcBef>
              <a:buFont typeface="+mj-lt"/>
              <a:buAutoNum type="alphaLcPeriod"/>
            </a:pPr>
            <a:r>
              <a:rPr lang="en-US" altLang="en-US" sz="3200" dirty="0"/>
              <a:t>Lack of macrophage-derived </a:t>
            </a:r>
            <a:r>
              <a:rPr lang="en-US" altLang="en-US" sz="3200" u="sng" dirty="0"/>
              <a:t>growth factors.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32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3200" dirty="0"/>
          </a:p>
          <a:p>
            <a:pPr eaLnBrk="1" hangingPunct="1">
              <a:buFontTx/>
              <a:buChar char="-"/>
            </a:pPr>
            <a:endParaRPr lang="en-US" altLang="en-US" sz="3200" dirty="0"/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0A8838-ADB9-4AF4-B1AA-999E6E1DF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br>
              <a:rPr lang="en-US" sz="4400" b="1" dirty="0"/>
            </a:br>
            <a:r>
              <a:rPr lang="en-US" sz="4400" b="1" dirty="0"/>
              <a:t>Complications of wound healing 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79B0799-21E0-4288-B5A4-9329291EE5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914400"/>
            <a:ext cx="8458200" cy="5867400"/>
          </a:xfrm>
        </p:spPr>
        <p:txBody>
          <a:bodyPr>
            <a:normAutofit/>
          </a:bodyPr>
          <a:lstStyle/>
          <a:p>
            <a:pPr marL="0" indent="-51435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1- Wound dehiscence.</a:t>
            </a:r>
          </a:p>
          <a:p>
            <a:pPr marL="0" indent="-514350" eaLnBrk="1" hangingPunct="1">
              <a:lnSpc>
                <a:spcPct val="23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2. Incision hernias. </a:t>
            </a:r>
          </a:p>
          <a:p>
            <a:pPr marL="0" indent="-514350" eaLnBrk="1" hangingPunct="1">
              <a:lnSpc>
                <a:spcPct val="23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3- Ulceration. </a:t>
            </a:r>
          </a:p>
          <a:p>
            <a:pPr marL="0" indent="-381000" eaLnBrk="1" hangingPunct="1">
              <a:lnSpc>
                <a:spcPct val="23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4. Excessive scar formation (Keloid)</a:t>
            </a:r>
          </a:p>
          <a:p>
            <a:pPr marL="0" indent="-381000" eaLnBrk="1" hangingPunct="1">
              <a:lnSpc>
                <a:spcPct val="230000"/>
              </a:lnSpc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5. Excessive contraction (contracture).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B43AE77-2EE2-4F1F-8B52-6923B6E61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9700"/>
            <a:ext cx="7886700" cy="10826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1"/>
                </a:solidFill>
              </a:rPr>
              <a:t>1- </a:t>
            </a:r>
            <a:r>
              <a:rPr lang="en-US" sz="4000" b="1" dirty="0">
                <a:solidFill>
                  <a:schemeClr val="tx1"/>
                </a:solidFill>
              </a:rPr>
              <a:t>Wound dehiscence: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27C3ABD-6282-48FB-B590-7BAF3D229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570" y="1143000"/>
            <a:ext cx="8785430" cy="5575299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3200" dirty="0"/>
              <a:t>Wound ruptures along a surgical incision.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en-US" sz="3200" dirty="0"/>
              <a:t>It is a surgical complication.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3200" b="1" dirty="0"/>
              <a:t>Causes:</a:t>
            </a:r>
          </a:p>
          <a:p>
            <a:pPr marL="514350" indent="-51435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sz="3200" dirty="0"/>
              <a:t>Increased mechanical stress on the wound.</a:t>
            </a:r>
          </a:p>
          <a:p>
            <a:pPr marL="514350" indent="-514350"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      (Vomiting, Coughing) 			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3200" dirty="0"/>
              <a:t>2. Systemic factors: </a:t>
            </a:r>
          </a:p>
          <a:p>
            <a:pPr marL="857250" lvl="1" indent="-51435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sz="2900" dirty="0"/>
              <a:t>Poor metabolic status.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3200" dirty="0"/>
              <a:t>	(</a:t>
            </a:r>
            <a:r>
              <a:rPr lang="en-US" sz="3200" dirty="0" err="1"/>
              <a:t>Vit.C</a:t>
            </a:r>
            <a:r>
              <a:rPr lang="en-US" sz="3200" dirty="0"/>
              <a:t> &amp; protein deficiency)</a:t>
            </a:r>
          </a:p>
          <a:p>
            <a:pPr marL="857250" lvl="1" indent="-514350">
              <a:spcBef>
                <a:spcPts val="0"/>
              </a:spcBef>
              <a:buFont typeface="+mj-lt"/>
              <a:buAutoNum type="alphaUcPeriod" startAt="2"/>
              <a:defRPr/>
            </a:pPr>
            <a:r>
              <a:rPr lang="en-US" sz="2900" dirty="0"/>
              <a:t>Neoplasia.</a:t>
            </a:r>
          </a:p>
        </p:txBody>
      </p:sp>
      <p:pic>
        <p:nvPicPr>
          <p:cNvPr id="26628" name="Picture 4" descr="C:\Users\Mohammed\Desktop\dehisced-surgical-wound-11.jpg">
            <a:extLst>
              <a:ext uri="{FF2B5EF4-FFF2-40B4-BE49-F238E27FC236}">
                <a16:creationId xmlns:a16="http://schemas.microsoft.com/office/drawing/2014/main" id="{6954FBE0-36A5-4C15-BE3C-B14EE264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97284"/>
            <a:ext cx="1905000" cy="136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Mohammed\Desktop\تنزيل (1).jpg">
            <a:extLst>
              <a:ext uri="{FF2B5EF4-FFF2-40B4-BE49-F238E27FC236}">
                <a16:creationId xmlns:a16="http://schemas.microsoft.com/office/drawing/2014/main" id="{5B93B6B7-008C-43AD-AF6A-81108FFE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4119012"/>
            <a:ext cx="1929581" cy="13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0315-02F8-43CF-9B74-2EBF2A58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52400"/>
            <a:ext cx="8458200" cy="3733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b="1" dirty="0"/>
              <a:t>2. Incision hernia:</a:t>
            </a:r>
            <a:r>
              <a:rPr lang="en-US" sz="4000" dirty="0"/>
              <a:t> </a:t>
            </a:r>
            <a:br>
              <a:rPr lang="en-US" sz="3200" dirty="0"/>
            </a:br>
            <a:r>
              <a:rPr lang="en-US" sz="3200" dirty="0"/>
              <a:t>Bulge or protrusion of tissues at area of surgical incision.</a:t>
            </a:r>
            <a:br>
              <a:rPr lang="en-US" sz="3200" dirty="0"/>
            </a:br>
            <a:r>
              <a:rPr lang="en-US" sz="3200" b="1" dirty="0"/>
              <a:t>Causes: </a:t>
            </a:r>
            <a:br>
              <a:rPr lang="en-US" sz="3200" dirty="0"/>
            </a:br>
            <a:r>
              <a:rPr lang="en-US" sz="3200" dirty="0"/>
              <a:t>1. Incomplete healing of surgical wound.     </a:t>
            </a:r>
            <a:br>
              <a:rPr lang="en-US" sz="3200" dirty="0"/>
            </a:br>
            <a:r>
              <a:rPr lang="en-US" sz="3200" dirty="0"/>
              <a:t>2. Weak abdominal  scar.</a:t>
            </a:r>
            <a:endParaRPr lang="ar-JO" sz="3200" dirty="0"/>
          </a:p>
        </p:txBody>
      </p:sp>
      <p:pic>
        <p:nvPicPr>
          <p:cNvPr id="27651" name="Picture 2" descr="C:\Users\Mohammed\Desktop\تنزيل (3).jpg">
            <a:extLst>
              <a:ext uri="{FF2B5EF4-FFF2-40B4-BE49-F238E27FC236}">
                <a16:creationId xmlns:a16="http://schemas.microsoft.com/office/drawing/2014/main" id="{F778E124-2203-42D0-8823-DCA6CE6417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19600"/>
            <a:ext cx="4559300" cy="2438400"/>
          </a:xfrm>
          <a:noFill/>
        </p:spPr>
      </p:pic>
      <p:pic>
        <p:nvPicPr>
          <p:cNvPr id="27653" name="Picture 4" descr="C:\Users\Mohammed\Desktop\en3292221.jpg">
            <a:extLst>
              <a:ext uri="{FF2B5EF4-FFF2-40B4-BE49-F238E27FC236}">
                <a16:creationId xmlns:a16="http://schemas.microsoft.com/office/drawing/2014/main" id="{DEDC4132-9B6E-48D9-91A1-A5DAE8A0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441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918B-9A29-47E5-B1A0-C3DAB7D5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5123" name="Picture 2" descr="C:\Users\Mohammed\Desktop\Depositphotos_14262625_m-2015.jpg">
            <a:extLst>
              <a:ext uri="{FF2B5EF4-FFF2-40B4-BE49-F238E27FC236}">
                <a16:creationId xmlns:a16="http://schemas.microsoft.com/office/drawing/2014/main" id="{6C6B6416-5BCE-428E-81C5-2C12C1298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5F18BDE-2BD0-4A86-A9F8-2C1AF6B19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/>
              <a:t>3- Ulceration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101F1D8-21DA-492D-8CEA-5CD821D08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990600"/>
            <a:ext cx="8610600" cy="5867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b="1" dirty="0"/>
              <a:t>Causes: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200" dirty="0"/>
              <a:t>1- Inadequate blood supply ( leg wounds).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3200" dirty="0"/>
              <a:t>2- Presence of areas devoid of sensation.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/>
              <a:t>		Ex.: Neuropathic ulcers seen in: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/>
              <a:t>	   - Spinal cord injury. 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/>
              <a:t>      - Leprosy: Granulomatous disease affect nerve.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/>
              <a:t>      - Diabetes.</a:t>
            </a:r>
          </a:p>
        </p:txBody>
      </p:sp>
      <p:pic>
        <p:nvPicPr>
          <p:cNvPr id="28676" name="Picture 4" descr="C:\Users\Mohammed\Desktop\تنزيل (5).jpg">
            <a:extLst>
              <a:ext uri="{FF2B5EF4-FFF2-40B4-BE49-F238E27FC236}">
                <a16:creationId xmlns:a16="http://schemas.microsoft.com/office/drawing/2014/main" id="{8B3288EC-0811-4763-A941-9BAFAF64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55" y="5157240"/>
            <a:ext cx="2028884" cy="154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Users\Mohammed\Desktop\تنزيل (4).jpg">
            <a:extLst>
              <a:ext uri="{FF2B5EF4-FFF2-40B4-BE49-F238E27FC236}">
                <a16:creationId xmlns:a16="http://schemas.microsoft.com/office/drawing/2014/main" id="{31873E56-E38A-4337-A443-6EE7D444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57241"/>
            <a:ext cx="2286000" cy="15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Users\Mohammed\Desktop\تنزيل (6).jpg">
            <a:extLst>
              <a:ext uri="{FF2B5EF4-FFF2-40B4-BE49-F238E27FC236}">
                <a16:creationId xmlns:a16="http://schemas.microsoft.com/office/drawing/2014/main" id="{42BF5473-CA70-4E99-A061-D1C8C0A46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57241"/>
            <a:ext cx="2177845" cy="15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86E3996-F331-4658-A0BD-9E6E8CFAE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/>
              <a:t>4- Excessive scar formation (Keloid)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DC2B3CF-FB39-4A99-A5CF-9500F0E5BD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550" y="1066800"/>
            <a:ext cx="6419850" cy="42672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000" dirty="0"/>
              <a:t>Hypertrophic scar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000" dirty="0"/>
              <a:t> Prominent, raised scar occurs due to disturbance of cell growth &amp; ECM production.</a:t>
            </a:r>
          </a:p>
          <a:p>
            <a:pPr algn="ctr" eaLnBrk="1" hangingPunct="1">
              <a:buFontTx/>
              <a:buNone/>
            </a:pPr>
            <a:r>
              <a:rPr lang="en-US" altLang="en-US" sz="3000" dirty="0"/>
              <a:t>↓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n-US" altLang="en-US" sz="3000" dirty="0"/>
              <a:t>Accumulation of large amounts of collagen at the wound site.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dirty="0"/>
              <a:t> Hereditary predisposition </a:t>
            </a:r>
            <a:r>
              <a:rPr lang="en-US" altLang="en-US" sz="3000" u="sng" dirty="0"/>
              <a:t>(Genetic).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000" dirty="0"/>
              <a:t> More common in blacks.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207C8C43-8F6B-44C8-8A9D-0057AB896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63FFAAE9-52F5-4325-9882-A25ED14A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66092"/>
            <a:ext cx="2514600" cy="38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EFC706-3884-4A27-A514-33B0E46B82E9}"/>
              </a:ext>
            </a:extLst>
          </p:cNvPr>
          <p:cNvSpPr/>
          <p:nvPr/>
        </p:nvSpPr>
        <p:spPr>
          <a:xfrm>
            <a:off x="209550" y="53340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/>
              <a:t>Microscopy:</a:t>
            </a:r>
          </a:p>
          <a:p>
            <a:r>
              <a:rPr lang="en-US" altLang="en-US" sz="3200" dirty="0"/>
              <a:t>Abundant, thick &amp; irregular collagen bundles.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B7C1DEC-E206-4A22-93BB-4A465D517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9605"/>
            <a:ext cx="9144000" cy="85325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/>
              <a:t>5- Excessive contraction (contracture</a:t>
            </a:r>
            <a:r>
              <a:rPr lang="en-US" sz="3200" b="1" dirty="0"/>
              <a:t>)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58D2F1-DB21-44D8-A92F-CC1950EC06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79256"/>
            <a:ext cx="8686800" cy="3962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/>
              <a:t>Myofibroblasts: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/>
              <a:t> Responsible for wound contraction (Decrease in wound size) &amp; remodeling.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200" dirty="0"/>
              <a:t>An exaggeration of this process is called: </a:t>
            </a:r>
            <a:r>
              <a:rPr lang="en-US" altLang="en-US" sz="3200" b="1" dirty="0"/>
              <a:t>Contracture: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Sever deformity of wound &amp; surrounding tissues.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Mostly found in healing of </a:t>
            </a:r>
            <a:r>
              <a:rPr lang="en-US" altLang="en-US" sz="3200" u="sng" dirty="0"/>
              <a:t>skin burns.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Can block </a:t>
            </a:r>
            <a:r>
              <a:rPr lang="en-US" altLang="en-US" sz="3200" u="sng" dirty="0"/>
              <a:t>joints.</a:t>
            </a:r>
            <a:r>
              <a:rPr lang="en-US" altLang="en-US" sz="3200" dirty="0"/>
              <a:t>  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B96162FE-8700-49BE-B7D5-9A77A7AE8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9050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49" name="Picture 2" descr="C:\Users\Mohammed\Desktop\image.jpg">
            <a:extLst>
              <a:ext uri="{FF2B5EF4-FFF2-40B4-BE49-F238E27FC236}">
                <a16:creationId xmlns:a16="http://schemas.microsoft.com/office/drawing/2014/main" id="{EB59496A-39AA-414E-8A15-6C04CEB7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41656"/>
            <a:ext cx="3152329" cy="18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C:\Users\Mohammed\Desktop\Complications_of_Hypertrophic_Scarring.png">
            <a:extLst>
              <a:ext uri="{FF2B5EF4-FFF2-40B4-BE49-F238E27FC236}">
                <a16:creationId xmlns:a16="http://schemas.microsoft.com/office/drawing/2014/main" id="{E1D1F8B0-7BAF-4390-8DFE-1E913F359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5076944"/>
            <a:ext cx="2514600" cy="178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C:\Users\Mohammed\Desktop\burns_Contracture.png">
            <a:extLst>
              <a:ext uri="{FF2B5EF4-FFF2-40B4-BE49-F238E27FC236}">
                <a16:creationId xmlns:a16="http://schemas.microsoft.com/office/drawing/2014/main" id="{06DD0A67-3C12-460B-A501-8E5137DD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041656"/>
            <a:ext cx="2819400" cy="18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7FF04131-8C9F-48BF-BE6E-285CD737A64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38150" y="476250"/>
            <a:ext cx="8267700" cy="59055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4000" b="1" dirty="0"/>
              <a:t>2</a:t>
            </a:r>
            <a:r>
              <a:rPr lang="en-US" altLang="en-US" sz="3600" b="1" dirty="0"/>
              <a:t>. Pathologic fracture:</a:t>
            </a:r>
            <a:endParaRPr lang="en-US" altLang="en-US" sz="4400" b="1" dirty="0"/>
          </a:p>
          <a:p>
            <a:pPr>
              <a:buFontTx/>
              <a:buNone/>
            </a:pPr>
            <a:r>
              <a:rPr lang="en-US" altLang="en-US" sz="2800" b="1" dirty="0"/>
              <a:t>    </a:t>
            </a:r>
            <a:r>
              <a:rPr lang="en-US" altLang="en-US" sz="3200" dirty="0"/>
              <a:t>Cause: Presence of disease at the site of bone, such as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200" dirty="0"/>
              <a:t> Bone cyst.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200" dirty="0"/>
              <a:t> Malignant  tumor.</a:t>
            </a:r>
            <a:r>
              <a:rPr lang="en-US" altLang="en-US" sz="3200" i="1" dirty="0"/>
              <a:t> 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3600" b="1" dirty="0"/>
              <a:t>3. Stress fracture: </a:t>
            </a:r>
          </a:p>
          <a:p>
            <a:pPr>
              <a:buFontTx/>
              <a:buNone/>
            </a:pPr>
            <a:r>
              <a:rPr lang="en-US" altLang="en-US" sz="3200" dirty="0"/>
              <a:t>    Develops slowly with time as a collection of  </a:t>
            </a:r>
          </a:p>
          <a:p>
            <a:pPr>
              <a:buFontTx/>
              <a:buNone/>
            </a:pPr>
            <a:r>
              <a:rPr lang="en-US" altLang="en-US" sz="3200" dirty="0"/>
              <a:t>    microfractures  due to increased physical activity.</a:t>
            </a:r>
          </a:p>
          <a:p>
            <a:pPr>
              <a:buFontTx/>
              <a:buNone/>
            </a:pPr>
            <a:r>
              <a:rPr lang="en-US" altLang="en-US" sz="3200" dirty="0"/>
              <a:t> Ex. Repetitive mechanical  loads on bone due to military activities or sport activity.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ar-JO" alt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BB91F8-7A06-477C-994A-224D8FDA0DC6}"/>
              </a:ext>
            </a:extLst>
          </p:cNvPr>
          <p:cNvSpPr/>
          <p:nvPr/>
        </p:nvSpPr>
        <p:spPr>
          <a:xfrm>
            <a:off x="76200" y="76200"/>
            <a:ext cx="8991600" cy="194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+mj-lt"/>
              </a:rPr>
              <a:t>Bone fracture is associated with: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3200" dirty="0">
                <a:latin typeface="+mj-lt"/>
              </a:rPr>
              <a:t> Periosteum disruption.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3200" dirty="0">
                <a:latin typeface="+mj-lt"/>
              </a:rPr>
              <a:t> Ischemic necrosis of bone marrow.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3200" dirty="0">
                <a:latin typeface="+mj-lt"/>
              </a:rPr>
              <a:t> Dead bone trabeculae with empty lacunae.</a:t>
            </a:r>
          </a:p>
        </p:txBody>
      </p:sp>
      <p:pic>
        <p:nvPicPr>
          <p:cNvPr id="7171" name="Picture 2" descr="C:\Users\Mohammed\Desktop\fracture_healing.jpg">
            <a:extLst>
              <a:ext uri="{FF2B5EF4-FFF2-40B4-BE49-F238E27FC236}">
                <a16:creationId xmlns:a16="http://schemas.microsoft.com/office/drawing/2014/main" id="{EBA28CD9-20E2-4AC0-AEA7-51CDDEE3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8F3647B-D6B9-4EF4-85E6-D50EDB663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en-US" sz="4000" b="1" dirty="0"/>
            </a:br>
            <a:r>
              <a:rPr lang="en-US" sz="4900" b="1" dirty="0"/>
              <a:t>Healing of fractured bone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D1B9A00-78E5-4EE5-A5AE-D145137463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07806"/>
            <a:ext cx="8839200" cy="548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b="1" dirty="0"/>
              <a:t>Steps of bone healing:</a:t>
            </a:r>
          </a:p>
          <a:p>
            <a:pPr marL="0" indent="0">
              <a:buNone/>
            </a:pPr>
            <a:r>
              <a:rPr lang="en-US" altLang="en-US" sz="3200" dirty="0"/>
              <a:t>Trauma 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Rupture of blood vessels 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Hematoma 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Blood clot </a:t>
            </a:r>
            <a:r>
              <a:rPr lang="en-US" altLang="en-US" sz="32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Fibrin mesh scaffold recruiting inflammatory cells, fibroblasts &amp; endothelial cells. </a:t>
            </a:r>
          </a:p>
          <a:p>
            <a:pPr>
              <a:buFontTx/>
              <a:buNone/>
            </a:pPr>
            <a:r>
              <a:rPr lang="en-US" altLang="en-US" sz="3600" b="1" dirty="0"/>
              <a:t>Local inflammatory response: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b="1" dirty="0"/>
              <a:t> </a:t>
            </a:r>
            <a:r>
              <a:rPr lang="en-US" altLang="en-US" sz="3200" dirty="0"/>
              <a:t>Neutrophils &amp; Macrophages 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dirty="0"/>
              <a:t>Phagocytosis  of hematoma &amp; necrotic debris.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/>
              <a:t> Secret cytokines stimulating  growth of capillaries &amp; fibroblasts 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dirty="0"/>
              <a:t>Organization of  hematoma </a:t>
            </a:r>
            <a:r>
              <a:rPr lang="en-US" altLang="en-US" sz="3200" dirty="0">
                <a:sym typeface="Wingdings" panose="05000000000000000000" pitchFamily="2" charset="2"/>
              </a:rPr>
              <a:t> </a:t>
            </a:r>
            <a:r>
              <a:rPr lang="en-US" altLang="en-US" sz="3200" dirty="0"/>
              <a:t>Fibro-vascular Granulation tissue</a:t>
            </a:r>
          </a:p>
        </p:txBody>
      </p:sp>
      <p:pic>
        <p:nvPicPr>
          <p:cNvPr id="8198" name="Picture 7" descr="C:\Users\Mohammed\Desktop\Healing picture\images (17).jpg">
            <a:extLst>
              <a:ext uri="{FF2B5EF4-FFF2-40B4-BE49-F238E27FC236}">
                <a16:creationId xmlns:a16="http://schemas.microsoft.com/office/drawing/2014/main" id="{4D721B5A-7745-42EE-B246-4124AA26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0"/>
            <a:ext cx="15287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C:\Users\Mohammed\Desktop\493ss_webmd_ed_soft_callus_forms_illustration.jpg">
            <a:extLst>
              <a:ext uri="{FF2B5EF4-FFF2-40B4-BE49-F238E27FC236}">
                <a16:creationId xmlns:a16="http://schemas.microsoft.com/office/drawing/2014/main" id="{C364E19A-B0D5-46AE-A2A1-E62281DA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581400"/>
            <a:ext cx="662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5B264D12-7759-4207-B96F-5C984D153B8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0"/>
            <a:ext cx="86868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marL="0" indent="0">
              <a:spcAft>
                <a:spcPts val="1800"/>
              </a:spcAft>
              <a:buNone/>
            </a:pPr>
            <a:r>
              <a:rPr lang="en-US" altLang="en-US" sz="3200" dirty="0"/>
              <a:t>Cytokines 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2800" dirty="0"/>
              <a:t> </a:t>
            </a:r>
            <a:r>
              <a:rPr lang="en-US" altLang="en-US" sz="3200" dirty="0"/>
              <a:t>Activate bone progenitor cells 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New bone matrix synthesis </a:t>
            </a:r>
            <a:r>
              <a:rPr lang="en-US" altLang="en-US" sz="2800" dirty="0">
                <a:sym typeface="Wingdings" panose="05000000000000000000" pitchFamily="2" charset="2"/>
              </a:rPr>
              <a:t></a:t>
            </a:r>
            <a:r>
              <a:rPr lang="en-US" altLang="en-US" sz="3200" dirty="0"/>
              <a:t> </a:t>
            </a:r>
            <a:r>
              <a:rPr lang="en-US" altLang="en-US" sz="3200" u="sng" dirty="0"/>
              <a:t>Soft tissue callus.</a:t>
            </a:r>
          </a:p>
          <a:p>
            <a:pPr marL="0" indent="0" algn="ctr">
              <a:buNone/>
            </a:pPr>
            <a:r>
              <a:rPr lang="en-US" altLang="en-US" sz="3200" dirty="0"/>
              <a:t>(Within a week)</a:t>
            </a:r>
          </a:p>
          <a:p>
            <a:pPr marL="0" indent="0" algn="ctr">
              <a:buNone/>
            </a:pPr>
            <a:r>
              <a:rPr lang="en-US" altLang="en-US" sz="3200" dirty="0"/>
              <a:t>Soft tissue callus hold the ends of fractured bone in position but it is </a:t>
            </a:r>
            <a:r>
              <a:rPr lang="en-US" altLang="en-US" sz="3200" u="sng" dirty="0"/>
              <a:t>non-calcified</a:t>
            </a:r>
            <a:r>
              <a:rPr lang="en-US" altLang="en-US" sz="3200" dirty="0"/>
              <a:t> so cannot support weight bearing.</a:t>
            </a:r>
          </a:p>
          <a:p>
            <a:endParaRPr lang="ar-JO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CF7B0-15F9-4149-80FD-1EBBAA432B02}"/>
              </a:ext>
            </a:extLst>
          </p:cNvPr>
          <p:cNvSpPr/>
          <p:nvPr/>
        </p:nvSpPr>
        <p:spPr>
          <a:xfrm>
            <a:off x="190500" y="335845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</a:rPr>
              <a:t>Cells of periosteum &amp; </a:t>
            </a:r>
            <a:r>
              <a:rPr lang="en-US" sz="3200" b="1" dirty="0">
                <a:latin typeface="+mj-lt"/>
                <a:ea typeface="Calibri" pitchFamily="34" charset="0"/>
              </a:rPr>
              <a:t>medullary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+mj-lt"/>
                <a:ea typeface="Calibri" pitchFamily="34" charset="0"/>
              </a:rPr>
              <a:t>cavity </a:t>
            </a:r>
            <a:r>
              <a:rPr lang="en-US" sz="3200" b="1" dirty="0">
                <a:latin typeface="+mj-lt"/>
              </a:rPr>
              <a:t>replicate  &amp; transform into :</a:t>
            </a:r>
          </a:p>
          <a:p>
            <a:pPr eaLnBrk="1" hangingPunct="1">
              <a:defRPr/>
            </a:pPr>
            <a:endParaRPr lang="en-US" sz="3200" b="1" dirty="0">
              <a:latin typeface="+mj-lt"/>
              <a:hlinkClick r:id="rId2" tooltip="Chondroblas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</a:rPr>
              <a:t>Chondroblasts ►Hyaline cartilage </a:t>
            </a:r>
            <a:r>
              <a:rPr lang="en-US" sz="3200" b="1" dirty="0">
                <a:latin typeface="+mj-lt"/>
                <a:ea typeface="Calibri" pitchFamily="34" charset="0"/>
              </a:rPr>
              <a:t>that acts </a:t>
            </a:r>
          </a:p>
          <a:p>
            <a:pPr eaLnBrk="1" hangingPunct="1"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    as </a:t>
            </a:r>
            <a:r>
              <a:rPr lang="en-US" sz="3200" b="1" u="sng" dirty="0">
                <a:latin typeface="+mj-lt"/>
                <a:ea typeface="Calibri" pitchFamily="34" charset="0"/>
              </a:rPr>
              <a:t>nidus</a:t>
            </a:r>
            <a:r>
              <a:rPr lang="en-US" sz="3200" b="1" dirty="0">
                <a:latin typeface="+mj-lt"/>
                <a:ea typeface="Calibri" pitchFamily="34" charset="0"/>
              </a:rPr>
              <a:t> for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>
                <a:latin typeface="+mj-lt"/>
                <a:ea typeface="Calibri" pitchFamily="34" charset="0"/>
              </a:rPr>
              <a:t>ossification (Bone formation). </a:t>
            </a:r>
            <a:r>
              <a:rPr lang="en-US" sz="3200" b="1" dirty="0">
                <a:latin typeface="+mj-lt"/>
              </a:rPr>
              <a:t> 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</a:rPr>
              <a:t>Osteoblasts ►Woven bone.</a:t>
            </a:r>
            <a:r>
              <a:rPr lang="en-US" sz="3200" b="1" dirty="0">
                <a:ea typeface="Calibri" pitchFamily="34" charset="0"/>
              </a:rPr>
              <a:t> </a:t>
            </a:r>
            <a:r>
              <a:rPr lang="en-US" sz="3200" b="1" dirty="0">
                <a:latin typeface="+mj-lt"/>
                <a:ea typeface="Calibri" pitchFamily="34" charset="0"/>
              </a:rPr>
              <a:t>(Osteoid tissue):    </a:t>
            </a:r>
          </a:p>
          <a:p>
            <a:pPr eaLnBrk="1" hangingPunct="1"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                             Newly formed bone.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+mj-lt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+mj-lt"/>
              </a:rPr>
              <a:t>Fibroblasts (</a:t>
            </a:r>
            <a:r>
              <a:rPr lang="en-US" sz="3200" b="1" dirty="0">
                <a:latin typeface="+mj-lt"/>
              </a:rPr>
              <a:t>in granulation tissue)</a:t>
            </a:r>
            <a:r>
              <a:rPr lang="en-US" sz="3200" b="1" dirty="0"/>
              <a:t>►</a:t>
            </a:r>
            <a:r>
              <a:rPr lang="en-US" sz="3200" b="1" dirty="0">
                <a:latin typeface="+mj-lt"/>
              </a:rPr>
              <a:t>Chondroblasts     </a:t>
            </a:r>
          </a:p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   ►Form </a:t>
            </a:r>
            <a:r>
              <a:rPr lang="en-US" sz="3200" b="1" u="sng" dirty="0">
                <a:latin typeface="+mj-lt"/>
              </a:rPr>
              <a:t>hyaline cartilage.</a:t>
            </a:r>
            <a:r>
              <a:rPr lang="en-US" sz="3200" b="1" dirty="0">
                <a:latin typeface="+mj-lt"/>
              </a:rPr>
              <a:t>  </a:t>
            </a:r>
          </a:p>
          <a:p>
            <a:pPr>
              <a:defRPr/>
            </a:pPr>
            <a:r>
              <a:rPr lang="en-US" altLang="en-US" sz="3200" b="1" dirty="0"/>
              <a:t>			↓</a:t>
            </a:r>
            <a:endParaRPr lang="en-US" sz="3200" b="1" u="sng" dirty="0">
              <a:latin typeface="+mj-lt"/>
            </a:endParaRPr>
          </a:p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     </a:t>
            </a:r>
            <a:r>
              <a:rPr lang="en-US" sz="3600" b="1" dirty="0">
                <a:latin typeface="+mj-lt"/>
              </a:rPr>
              <a:t>C</a:t>
            </a:r>
            <a:r>
              <a:rPr lang="en-US" sz="3600" b="1" dirty="0">
                <a:latin typeface="+mn-lt"/>
              </a:rPr>
              <a:t>allus</a:t>
            </a:r>
            <a:r>
              <a:rPr lang="en-US" sz="3600" b="1" dirty="0"/>
              <a:t>: </a:t>
            </a:r>
            <a:r>
              <a:rPr lang="en-US" sz="3600" b="1" dirty="0">
                <a:latin typeface="+mj-lt"/>
              </a:rPr>
              <a:t>New</a:t>
            </a:r>
            <a:r>
              <a:rPr lang="en-US" sz="3600" b="1" dirty="0"/>
              <a:t> mass of heterogeneous T.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83B028-4572-4C40-B88F-2826D683F530}"/>
              </a:ext>
            </a:extLst>
          </p:cNvPr>
          <p:cNvSpPr/>
          <p:nvPr/>
        </p:nvSpPr>
        <p:spPr>
          <a:xfrm>
            <a:off x="381000" y="151179"/>
            <a:ext cx="838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u="sng" dirty="0">
                <a:latin typeface="+mj-lt"/>
              </a:rPr>
              <a:t>Next step:</a:t>
            </a:r>
            <a:r>
              <a:rPr lang="en-US" sz="3600" b="1" u="sng" dirty="0"/>
              <a:t> </a:t>
            </a:r>
            <a:r>
              <a:rPr lang="en-US" sz="3600" b="1" u="sng" dirty="0">
                <a:latin typeface="+mj-lt"/>
              </a:rPr>
              <a:t>Endochondral ossification: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</a:rPr>
              <a:t>Replacement of hyaline cartilage &amp; woven bone by lamellar bone which begin after  mineralization of collagen matrix.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+mj-lt"/>
              </a:rPr>
              <a:t>Osteoblast </a:t>
            </a:r>
            <a:r>
              <a:rPr lang="en-US" sz="3200" b="1" dirty="0">
                <a:latin typeface="+mj-lt"/>
              </a:rPr>
              <a:t>will form new lamellar bone on top of the exposed surface of mineralized matrix.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3200" b="1" dirty="0">
              <a:latin typeface="+mj-lt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</a:rPr>
              <a:t>New lamellar bone = Trabecular bone</a:t>
            </a:r>
            <a:r>
              <a:rPr lang="en-US" sz="3200" b="1" baseline="300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 restores   </a:t>
            </a:r>
          </a:p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    most of bone's original strength.</a:t>
            </a:r>
            <a:endParaRPr lang="en-US" sz="3200" b="1" dirty="0">
              <a:latin typeface="+mj-lt"/>
              <a:ea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With ossification, fractured ends are bridged by: </a:t>
            </a:r>
            <a:r>
              <a:rPr lang="en-US" sz="3200" b="1" dirty="0">
                <a:latin typeface="+mj-lt"/>
              </a:rPr>
              <a:t>  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 </a:t>
            </a:r>
            <a:r>
              <a:rPr lang="en-US" sz="3200" b="1" u="sng" dirty="0">
                <a:latin typeface="+mj-lt"/>
                <a:ea typeface="Calibri" pitchFamily="34" charset="0"/>
              </a:rPr>
              <a:t>Bony callus.</a:t>
            </a:r>
            <a:r>
              <a:rPr lang="en-US" sz="3200" b="1" dirty="0">
                <a:latin typeface="+mj-lt"/>
                <a:ea typeface="Calibri" pitchFamily="34" charset="0"/>
              </a:rPr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In uncomplicated fractures, early repair process   </a:t>
            </a:r>
          </a:p>
          <a:p>
            <a:pPr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    peaks  within </a:t>
            </a:r>
            <a:r>
              <a:rPr lang="en-US" sz="3200" b="1" u="sng" dirty="0">
                <a:latin typeface="+mj-lt"/>
                <a:ea typeface="Calibri" pitchFamily="34" charset="0"/>
              </a:rPr>
              <a:t>2 - 3</a:t>
            </a:r>
            <a:r>
              <a:rPr lang="en-US" sz="3200" b="1" u="sng" dirty="0">
                <a:latin typeface="+mj-lt"/>
              </a:rPr>
              <a:t> </a:t>
            </a:r>
            <a:r>
              <a:rPr lang="en-US" sz="3200" b="1" u="sng" dirty="0">
                <a:latin typeface="+mj-lt"/>
                <a:ea typeface="Calibri" pitchFamily="34" charset="0"/>
              </a:rPr>
              <a:t>weeks</a:t>
            </a:r>
            <a:r>
              <a:rPr lang="en-US" sz="3200" b="1" dirty="0">
                <a:latin typeface="+mj-lt"/>
                <a:ea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</TotalTime>
  <Words>1608</Words>
  <Application>Microsoft Office PowerPoint</Application>
  <PresentationFormat>On-screen Show (4:3)</PresentationFormat>
  <Paragraphs>239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Bahnschrift SemiBold</vt:lpstr>
      <vt:lpstr>Calibri</vt:lpstr>
      <vt:lpstr>Calibri Light</vt:lpstr>
      <vt:lpstr>Wingdings</vt:lpstr>
      <vt:lpstr>Office Theme</vt:lpstr>
      <vt:lpstr>Bitmap Image</vt:lpstr>
      <vt:lpstr>Healing of fractured bone</vt:lpstr>
      <vt:lpstr>PowerPoint Presentation</vt:lpstr>
      <vt:lpstr>PowerPoint Presentation</vt:lpstr>
      <vt:lpstr>PowerPoint Presentation</vt:lpstr>
      <vt:lpstr>PowerPoint Presentation</vt:lpstr>
      <vt:lpstr> Healing of fractured bone </vt:lpstr>
      <vt:lpstr>PowerPoint Presentation</vt:lpstr>
      <vt:lpstr>PowerPoint Presentation</vt:lpstr>
      <vt:lpstr>PowerPoint Presentation</vt:lpstr>
      <vt:lpstr>Bony callus</vt:lpstr>
      <vt:lpstr>Internal &amp; External Callus  </vt:lpstr>
      <vt:lpstr>Remodeling</vt:lpstr>
      <vt:lpstr>PowerPoint Presentation</vt:lpstr>
      <vt:lpstr>PowerPoint Presentation</vt:lpstr>
      <vt:lpstr>PowerPoint Presentation</vt:lpstr>
      <vt:lpstr>PowerPoint Presentation</vt:lpstr>
      <vt:lpstr>Factors Affecting Healing of fractured bone:</vt:lpstr>
      <vt:lpstr>Factors Affecting Healing of fractured bone:</vt:lpstr>
      <vt:lpstr>Complications of fracture healing</vt:lpstr>
      <vt:lpstr>Complications of fracture healing</vt:lpstr>
      <vt:lpstr>  Pathological aspects of wound healing: Delay Healing  </vt:lpstr>
      <vt:lpstr>Local factors  </vt:lpstr>
      <vt:lpstr>2- Diminished blood supply: Ischemia.</vt:lpstr>
      <vt:lpstr>PowerPoint Presentation</vt:lpstr>
      <vt:lpstr>Systemic factors</vt:lpstr>
      <vt:lpstr>PowerPoint Presentation</vt:lpstr>
      <vt:lpstr> Complications of wound healing  </vt:lpstr>
      <vt:lpstr>1- Wound dehiscence:</vt:lpstr>
      <vt:lpstr>2. Incision hernia:  Bulge or protrusion of tissues at area of surgical incision. Causes:  1. Incomplete healing of surgical wound.      2. Weak abdominal  scar.</vt:lpstr>
      <vt:lpstr>3- Ulceration</vt:lpstr>
      <vt:lpstr>4- Excessive scar formation (Keloid) </vt:lpstr>
      <vt:lpstr>5- Excessive contraction (contracture)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mutah</dc:creator>
  <cp:lastModifiedBy>mahmoud barakat</cp:lastModifiedBy>
  <cp:revision>487</cp:revision>
  <cp:lastPrinted>1601-01-01T00:00:00Z</cp:lastPrinted>
  <dcterms:created xsi:type="dcterms:W3CDTF">1601-01-01T00:00:00Z</dcterms:created>
  <dcterms:modified xsi:type="dcterms:W3CDTF">2019-11-16T12:14:03Z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