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98" r:id="rId4"/>
    <p:sldId id="285" r:id="rId5"/>
    <p:sldId id="259" r:id="rId6"/>
    <p:sldId id="260" r:id="rId7"/>
    <p:sldId id="261" r:id="rId8"/>
    <p:sldId id="299" r:id="rId9"/>
    <p:sldId id="262" r:id="rId10"/>
    <p:sldId id="263" r:id="rId11"/>
    <p:sldId id="301" r:id="rId12"/>
    <p:sldId id="300" r:id="rId13"/>
    <p:sldId id="315" r:id="rId14"/>
    <p:sldId id="265" r:id="rId15"/>
    <p:sldId id="302" r:id="rId16"/>
    <p:sldId id="303" r:id="rId17"/>
    <p:sldId id="268" r:id="rId18"/>
    <p:sldId id="267" r:id="rId19"/>
    <p:sldId id="319" r:id="rId20"/>
    <p:sldId id="316" r:id="rId21"/>
    <p:sldId id="320" r:id="rId22"/>
    <p:sldId id="272" r:id="rId23"/>
    <p:sldId id="321" r:id="rId24"/>
    <p:sldId id="318" r:id="rId25"/>
    <p:sldId id="273" r:id="rId26"/>
    <p:sldId id="306" r:id="rId27"/>
    <p:sldId id="322" r:id="rId28"/>
    <p:sldId id="274" r:id="rId29"/>
    <p:sldId id="307" r:id="rId30"/>
    <p:sldId id="309" r:id="rId31"/>
    <p:sldId id="275" r:id="rId32"/>
    <p:sldId id="276" r:id="rId33"/>
    <p:sldId id="277" r:id="rId34"/>
    <p:sldId id="278" r:id="rId35"/>
    <p:sldId id="279" r:id="rId36"/>
    <p:sldId id="310" r:id="rId37"/>
    <p:sldId id="280" r:id="rId38"/>
    <p:sldId id="281" r:id="rId39"/>
    <p:sldId id="311" r:id="rId40"/>
    <p:sldId id="283" r:id="rId41"/>
    <p:sldId id="312" r:id="rId42"/>
    <p:sldId id="297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68" autoAdjust="0"/>
    <p:restoredTop sz="93073" autoAdjust="0"/>
  </p:normalViewPr>
  <p:slideViewPr>
    <p:cSldViewPr>
      <p:cViewPr varScale="1">
        <p:scale>
          <a:sx n="82" d="100"/>
          <a:sy n="82" d="100"/>
        </p:scale>
        <p:origin x="195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8C3F63-266B-46B8-ABA5-ED261E56021F}" type="datetimeFigureOut">
              <a:rPr lang="en-US"/>
              <a:pPr>
                <a:defRPr/>
              </a:pPr>
              <a:t>02/03/2023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FFD8EB-BE5F-47E4-81A0-E5BFC7E9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FFD8EB-BE5F-47E4-81A0-E5BFC7E9FBC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4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E5F0A9-2916-4E2C-8D33-F46541AD142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23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A0E841-8A5C-4839-9C13-06448A7FE9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5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3314B-AC93-49FB-930F-167F449B79C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2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1BFF-529C-4051-BF05-875F988917B9}" type="datetime1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C3513-2990-49FA-B175-314E1CD3F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57784-3CE5-40C8-BAA5-ADC0F03DCBE0}" type="datetime1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F0CF-918F-47A3-864D-B6D879FC9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1607-7054-447D-9954-773E40CFE6D4}" type="datetime1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3FD3-D33D-4536-99A5-2DCB34ED2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1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4C79-BBBC-4813-B397-A2D68C7FC046}" type="datetime1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3B32-77E3-44BB-9310-E88216911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3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46F19-0475-45CF-8538-0A0D24012E8C}" type="datetime1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CF29E-A3FD-49F3-ADB3-8648088A0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85FB1-B63D-4429-8B45-F56E8A9CD8D2}" type="datetime1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9E657-3A86-482E-B56E-B42215346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5AB9F-0CE1-4EF0-B017-0508F883A862}" type="datetime1">
              <a:rPr lang="en-US" smtClean="0"/>
              <a:t>02/03/2023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98225-55D4-4F71-89CE-08F654071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D2B4C-ECA1-494A-8160-5AC151736B5D}" type="datetime1">
              <a:rPr lang="en-US" smtClean="0"/>
              <a:t>02/03/2023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EDCD-9150-4D4C-BC84-C74AEC445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2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2A7C5-5C63-48C0-A6F8-2B195E9BFC89}" type="datetime1">
              <a:rPr lang="en-US" smtClean="0"/>
              <a:t>02/03/2023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6AFC-21F5-438E-A204-5A26F3C29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4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901F0-779E-464F-9098-1A3FE5988542}" type="datetime1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BEC5-2C3F-427D-9EFE-9A82E8D75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5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DD772-ECC5-45B2-BAE9-57D64586193B}" type="datetime1">
              <a:rPr lang="en-US" smtClean="0"/>
              <a:t>02/03/2023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7D6F9-D965-4F07-BDE7-BC830F5D0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B144DA-BA8F-4C45-B92A-993A86473D44}" type="datetime1">
              <a:rPr lang="en-US" smtClean="0"/>
              <a:t>02/03/2023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7EC89F-6104-46E4-BBDC-278E46A8A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7.png"/><Relationship Id="rId4" Type="http://schemas.microsoft.com/office/2007/relationships/hdphoto" Target="../media/hdphoto19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6688"/>
            <a:ext cx="8534400" cy="61579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</a:t>
            </a:r>
            <a:r>
              <a:rPr lang="en-US" sz="8800" dirty="0"/>
              <a:t>THE EAR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err="1" smtClean="0"/>
              <a:t>Professor</a:t>
            </a:r>
            <a:r>
              <a:rPr lang="es-ES" dirty="0" smtClean="0"/>
              <a:t>  </a:t>
            </a:r>
            <a:r>
              <a:rPr lang="es-ES" dirty="0" err="1"/>
              <a:t>Dr</a:t>
            </a:r>
            <a:r>
              <a:rPr lang="es-ES" dirty="0"/>
              <a:t> </a:t>
            </a:r>
            <a:r>
              <a:rPr lang="es-ES" dirty="0" smtClean="0"/>
              <a:t>.Hala </a:t>
            </a:r>
            <a:r>
              <a:rPr lang="es-ES" dirty="0" err="1"/>
              <a:t>Elmazar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BF5C90-4303-47E6-A0DD-03D1E6DAFBAE}"/>
              </a:ext>
            </a:extLst>
          </p:cNvPr>
          <p:cNvSpPr/>
          <p:nvPr/>
        </p:nvSpPr>
        <p:spPr>
          <a:xfrm>
            <a:off x="1331640" y="836712"/>
            <a:ext cx="5832648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2708920"/>
            <a:ext cx="4670078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5532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Wingdings" pitchFamily="2" charset="2"/>
              <a:buChar char="ü"/>
            </a:pPr>
            <a:r>
              <a:rPr lang="en-US" sz="2800" u="sng" dirty="0"/>
              <a:t>Tensor tympani: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attach to handle of malleus. Its contraction → stretch ear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drum →protect against loud sounds</a:t>
            </a:r>
          </a:p>
          <a:p>
            <a:pPr marL="0" indent="0" eaLnBrk="1" hangingPunct="1">
              <a:buFont typeface="Arial" charset="0"/>
              <a:buNone/>
            </a:pPr>
            <a:endParaRPr lang="en-US" sz="2800" u="sng" dirty="0"/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en-US" sz="2800" u="sng" dirty="0"/>
              <a:t>Stapedius</a:t>
            </a:r>
            <a:r>
              <a:rPr lang="en-US" sz="2800" b="1" dirty="0"/>
              <a:t> </a:t>
            </a:r>
            <a:r>
              <a:rPr lang="en-US" sz="2800" dirty="0"/>
              <a:t>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Attach to neck of stapes. Its contraction →pull stapes out → protect inner ear against loud noise</a:t>
            </a:r>
          </a:p>
          <a:p>
            <a:pPr marL="0" indent="0" eaLnBrk="1" hangingPunct="1">
              <a:buFont typeface="Arial" charset="0"/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1268" name="irc_mi" descr="http://droualb.faculty.mjc.edu/Lecture%20Notes/Unit%205/middle_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884613"/>
            <a:ext cx="640873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800" b="1" u="sng" dirty="0"/>
              <a:t>Windows</a:t>
            </a:r>
            <a:r>
              <a:rPr lang="en-US" sz="2800" dirty="0"/>
              <a:t>: 2 openings covered by membranes, between middle and inner ear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Oval window</a:t>
            </a:r>
            <a:r>
              <a:rPr lang="en-US" sz="2800" dirty="0"/>
              <a:t>( fenestra</a:t>
            </a:r>
            <a:r>
              <a:rPr lang="en-US" sz="2800" dirty="0">
                <a:solidFill>
                  <a:srgbClr val="C00000"/>
                </a:solidFill>
              </a:rPr>
              <a:t> vestibule</a:t>
            </a:r>
            <a:r>
              <a:rPr lang="en-US" sz="2800" dirty="0"/>
              <a:t>):  closed by annular ligament which attached to foot plate of stapes. It transmits vibration to perilymph of </a:t>
            </a:r>
            <a:r>
              <a:rPr lang="en-US" sz="2800" dirty="0">
                <a:solidFill>
                  <a:srgbClr val="FF0000"/>
                </a:solidFill>
              </a:rPr>
              <a:t>vestibule</a:t>
            </a:r>
            <a:r>
              <a:rPr lang="en-US" sz="2800" dirty="0"/>
              <a:t> of inner ear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Round window</a:t>
            </a:r>
            <a:r>
              <a:rPr lang="en-US" sz="2800" dirty="0"/>
              <a:t>( fenestra </a:t>
            </a:r>
            <a:r>
              <a:rPr lang="en-US" sz="2800" dirty="0">
                <a:solidFill>
                  <a:srgbClr val="FF0000"/>
                </a:solidFill>
              </a:rPr>
              <a:t>cochlea</a:t>
            </a:r>
            <a:r>
              <a:rPr lang="en-US" sz="2800" dirty="0"/>
              <a:t>):closed by elastic membrane called 2ry tympanic membrane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3828378"/>
            <a:ext cx="3384376" cy="2843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3828378"/>
            <a:ext cx="4895512" cy="2840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Eustachian tube</a:t>
            </a:r>
            <a:r>
              <a:rPr lang="en-US" sz="2800" b="1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connects the middle ear e </a:t>
            </a:r>
            <a:r>
              <a:rPr lang="en-US" sz="2400" b="1" dirty="0" err="1"/>
              <a:t>nasopharynx</a:t>
            </a:r>
            <a:r>
              <a:rPr lang="en-US" sz="2400" b="1" dirty="0"/>
              <a:t>, open during swallowing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serves to balance the air pressure in middle ear with atmospheric pressure.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has 2 parts: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0070C0"/>
                </a:solidFill>
              </a:rPr>
              <a:t>→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Bony part (tympanic): </a:t>
            </a:r>
            <a:r>
              <a:rPr lang="en-US" sz="2400" b="1" dirty="0"/>
              <a:t>posteriorly,  formed of compact bone &amp; lined with </a:t>
            </a:r>
            <a:r>
              <a:rPr lang="en-US" sz="2400" b="1" dirty="0">
                <a:solidFill>
                  <a:srgbClr val="008000"/>
                </a:solidFill>
              </a:rPr>
              <a:t>simple columnar ciliated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0070C0"/>
                </a:solidFill>
              </a:rPr>
              <a:t>→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Cartilaginous part (pharyngeal):  </a:t>
            </a:r>
            <a:r>
              <a:rPr lang="en-US" sz="2400" b="1" dirty="0"/>
              <a:t>anteriorly, formed of elastic cartilage,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8000"/>
                </a:solidFill>
              </a:rPr>
              <a:t>lined </a:t>
            </a:r>
            <a:r>
              <a:rPr lang="en-US" sz="2400" b="1" dirty="0" smtClean="0">
                <a:solidFill>
                  <a:srgbClr val="008000"/>
                </a:solidFill>
              </a:rPr>
              <a:t>with respiratory epithelium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5542384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5146" y="589140"/>
            <a:ext cx="2882654" cy="2154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9" y="692696"/>
            <a:ext cx="3312368" cy="2952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12" y="908720"/>
            <a:ext cx="5184576" cy="4870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7" y="3717032"/>
            <a:ext cx="3312369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2400"/>
            <a:ext cx="8839200" cy="762000"/>
          </a:xfrm>
        </p:spPr>
        <p:txBody>
          <a:bodyPr/>
          <a:lstStyle/>
          <a:p>
            <a:pPr eaLnBrk="1" hangingPunct="1"/>
            <a:r>
              <a:rPr lang="en-US" sz="3600" b="1" u="sng"/>
              <a:t>The Inner Ear ( labyrinth)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60198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Located completely within temporal bone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Consists of:  </a:t>
            </a:r>
            <a:r>
              <a:rPr lang="en-US" sz="2800" b="1" dirty="0"/>
              <a:t>bony labyrinth 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                   </a:t>
            </a:r>
            <a:r>
              <a:rPr lang="en-US" sz="2800" b="1" dirty="0"/>
              <a:t>membranous labyrinth</a:t>
            </a:r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endParaRPr lang="en-US" sz="4600" dirty="0"/>
          </a:p>
          <a:p>
            <a:pPr marL="0" indent="0" eaLnBrk="1" hangingPunct="1">
              <a:buFont typeface="Arial" charset="0"/>
              <a:buNone/>
            </a:pPr>
            <a:endParaRPr lang="en-US" sz="4600" dirty="0"/>
          </a:p>
          <a:p>
            <a:pPr marL="0" indent="0" eaLnBrk="1" hangingPunct="1">
              <a:buFont typeface="Arial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7" y="2420888"/>
            <a:ext cx="3816425" cy="41044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2420888"/>
            <a:ext cx="4851648" cy="41044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629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Bony labyrinth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Formed of bony canals &amp; cavities lined with </a:t>
            </a:r>
            <a:r>
              <a:rPr lang="en-US" sz="2800" dirty="0" err="1"/>
              <a:t>endosteum</a:t>
            </a:r>
            <a:r>
              <a:rPr lang="en-US" sz="2800" dirty="0"/>
              <a:t>, &amp; is filled with fluid called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dirty="0" smtClean="0">
                <a:solidFill>
                  <a:srgbClr val="C00000"/>
                </a:solidFill>
              </a:rPr>
              <a:t>perilymph (↑Na⁺ , ↓K⁺)</a:t>
            </a:r>
            <a:endParaRPr lang="en-US" sz="2800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It Consists of 3 parts: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Cochlea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3 semicircular canals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Vestibule  → utricle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→ </a:t>
            </a:r>
            <a:r>
              <a:rPr lang="en-US" sz="2800" dirty="0" err="1"/>
              <a:t>saccule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12776"/>
            <a:ext cx="3982208" cy="4943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 rot="1864799">
            <a:off x="7553325" y="2709863"/>
            <a:ext cx="331788" cy="10715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Moon 9"/>
          <p:cNvSpPr/>
          <p:nvPr/>
        </p:nvSpPr>
        <p:spPr>
          <a:xfrm rot="6300090">
            <a:off x="7412832" y="2551906"/>
            <a:ext cx="704850" cy="614363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Moon 10"/>
          <p:cNvSpPr/>
          <p:nvPr/>
        </p:nvSpPr>
        <p:spPr>
          <a:xfrm rot="7620451">
            <a:off x="7787482" y="1748631"/>
            <a:ext cx="863600" cy="760413"/>
          </a:xfrm>
          <a:prstGeom prst="moon">
            <a:avLst>
              <a:gd name="adj" fmla="val 87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Membranous labyrinth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They are </a:t>
            </a:r>
            <a:r>
              <a:rPr lang="en-US" sz="2800" dirty="0">
                <a:solidFill>
                  <a:srgbClr val="FF0000"/>
                </a:solidFill>
              </a:rPr>
              <a:t>membranous tubules &amp; sacs </a:t>
            </a:r>
            <a:r>
              <a:rPr lang="en-US" sz="2800" dirty="0"/>
              <a:t>present within the bony labyrinth </a:t>
            </a:r>
            <a:r>
              <a:rPr lang="en-US" sz="2800" dirty="0">
                <a:solidFill>
                  <a:srgbClr val="C00000"/>
                </a:solidFill>
              </a:rPr>
              <a:t>connected with each other</a:t>
            </a:r>
            <a:r>
              <a:rPr lang="en-US" sz="2800" dirty="0"/>
              <a:t> &amp; filled with  fluid called </a:t>
            </a:r>
            <a:r>
              <a:rPr lang="en-US" sz="2800" dirty="0" smtClean="0">
                <a:solidFill>
                  <a:srgbClr val="C00000"/>
                </a:solidFill>
              </a:rPr>
              <a:t>endolymph (↓Na⁺, ↑K⁺)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38400"/>
            <a:ext cx="5616624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708920"/>
            <a:ext cx="2859272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152400"/>
            <a:ext cx="8964488" cy="6477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Cochlea is responsible for the sense of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hearing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vestibular organs for the sense of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equilibrium &amp; balance </a:t>
            </a:r>
            <a:r>
              <a:rPr lang="en-US" b="1" dirty="0"/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</a:t>
            </a:r>
            <a:r>
              <a:rPr lang="en-US" dirty="0" err="1">
                <a:solidFill>
                  <a:srgbClr val="C00000"/>
                </a:solidFill>
              </a:rPr>
              <a:t>saccule</a:t>
            </a:r>
            <a:r>
              <a:rPr lang="en-US" dirty="0">
                <a:solidFill>
                  <a:srgbClr val="C00000"/>
                </a:solidFill>
              </a:rPr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utricle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semicircular canals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16" y="228600"/>
            <a:ext cx="4267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210145" y="428625"/>
            <a:ext cx="2633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FF"/>
                </a:solidFill>
              </a:rPr>
              <a:t>Membranous labyrinth</a:t>
            </a:r>
            <a:endParaRPr lang="ar-JO" sz="2000" b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>
            <a:stCxn id="18437" idx="2"/>
          </p:cNvCxnSpPr>
          <p:nvPr/>
        </p:nvCxnSpPr>
        <p:spPr>
          <a:xfrm>
            <a:off x="1526977" y="828675"/>
            <a:ext cx="1028799" cy="3680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9802" y="2462981"/>
            <a:ext cx="2052638" cy="4619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Bony labyrinth</a:t>
            </a:r>
            <a:endParaRPr lang="ar-JO" sz="24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5483100" y="2370906"/>
            <a:ext cx="996702" cy="3230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z="2800" b="1" u="sng"/>
              <a:t>The Cochlea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891588" cy="5867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auditory organ of the inner ear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Snail-like (spiral) shape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Makes 2½ turns around a bony axis called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modiolus</a:t>
            </a:r>
            <a:r>
              <a:rPr lang="en-US" sz="28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The </a:t>
            </a:r>
            <a:r>
              <a:rPr lang="en-US" sz="2800" dirty="0" err="1"/>
              <a:t>modiolus</a:t>
            </a:r>
            <a:r>
              <a:rPr lang="en-US" sz="2800" dirty="0"/>
              <a:t> is a </a:t>
            </a:r>
            <a:r>
              <a:rPr lang="en-US" sz="2800" dirty="0">
                <a:solidFill>
                  <a:srgbClr val="FF0000"/>
                </a:solidFill>
              </a:rPr>
              <a:t>spongy bone </a:t>
            </a:r>
            <a:r>
              <a:rPr lang="en-US" sz="2800" dirty="0"/>
              <a:t>contains: blood vessels,  spiral ganglia &amp; cochlear nerve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Cochlea has bony part &amp; membranous part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membranous part of the cochlea called </a:t>
            </a:r>
            <a:r>
              <a:rPr lang="en-US" sz="2800" dirty="0">
                <a:solidFill>
                  <a:srgbClr val="FF0000"/>
                </a:solidFill>
              </a:rPr>
              <a:t>cochlear duct</a:t>
            </a:r>
            <a:r>
              <a:rPr lang="en-US" sz="28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9671" b="4900"/>
          <a:stretch>
            <a:fillRect/>
          </a:stretch>
        </p:blipFill>
        <p:spPr bwMode="auto">
          <a:xfrm>
            <a:off x="5940425" y="183778"/>
            <a:ext cx="3027363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48680"/>
            <a:ext cx="7488832" cy="5472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912" y="6021288"/>
            <a:ext cx="14798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Cochlear 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Functions of the ear: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1- Hearing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2- balance &amp; equilibrium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Parts of the ear</a:t>
            </a:r>
            <a:r>
              <a:rPr lang="en-US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composed of 3 parts:     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external ear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middle ear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123728" y="64482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dirty="0" err="1"/>
              <a:t>Prof</a:t>
            </a:r>
            <a:r>
              <a:rPr lang="es-ES" dirty="0"/>
              <a:t> </a:t>
            </a:r>
            <a:r>
              <a:rPr lang="es-ES" dirty="0" err="1"/>
              <a:t>Dr</a:t>
            </a:r>
            <a:r>
              <a:rPr lang="es-ES" dirty="0"/>
              <a:t> Hala </a:t>
            </a:r>
            <a:r>
              <a:rPr lang="es-ES" dirty="0" err="1"/>
              <a:t>Elmazar</a:t>
            </a:r>
            <a:endParaRPr lang="en-US" dirty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29718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5999"/>
            <a:ext cx="2971800" cy="173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28" r="6639"/>
          <a:stretch/>
        </p:blipFill>
        <p:spPr>
          <a:xfrm>
            <a:off x="4067944" y="4094161"/>
            <a:ext cx="4923655" cy="25751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605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1071563" y="2071688"/>
            <a:ext cx="85725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1214438" y="5643563"/>
            <a:ext cx="1214437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2500313" y="5786438"/>
            <a:ext cx="114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548679"/>
            <a:ext cx="5328592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068960"/>
            <a:ext cx="3528392" cy="2932430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915816" y="3933825"/>
            <a:ext cx="1187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err="1"/>
              <a:t>Modiolus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548680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axial section in the cochlea, the </a:t>
            </a:r>
            <a:r>
              <a:rPr lang="en-US" sz="2400" b="1" dirty="0"/>
              <a:t>bony canal</a:t>
            </a:r>
            <a:r>
              <a:rPr lang="en-US" sz="2400" dirty="0"/>
              <a:t> appear circular and the </a:t>
            </a:r>
            <a:r>
              <a:rPr lang="en-US" sz="2400" b="1" dirty="0"/>
              <a:t>membranous cochlear duct</a:t>
            </a:r>
            <a:r>
              <a:rPr lang="en-US" sz="2400" dirty="0"/>
              <a:t> appears triangular in shape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76462" y="4333875"/>
            <a:ext cx="526804" cy="2119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43808" y="4333875"/>
            <a:ext cx="504056" cy="2119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7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90905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 cochlear duct divides the bony canal into </a:t>
            </a:r>
            <a:r>
              <a:rPr lang="en-US" sz="2800" b="1" u="sng" dirty="0">
                <a:solidFill>
                  <a:srgbClr val="FF0000"/>
                </a:solidFill>
              </a:rPr>
              <a:t>3 spaces </a:t>
            </a:r>
            <a:r>
              <a:rPr lang="en-US" sz="2800" dirty="0">
                <a:solidFill>
                  <a:srgbClr val="0070C0"/>
                </a:solidFill>
              </a:rPr>
              <a:t>: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vestibuli</a:t>
            </a:r>
            <a:r>
              <a:rPr lang="en-US" sz="2800" dirty="0">
                <a:solidFill>
                  <a:srgbClr val="FF0000"/>
                </a:solidFill>
              </a:rPr>
              <a:t>  (above)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media (middle)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tympani (below)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/>
              <a:t>Scala vestibuli</a:t>
            </a:r>
            <a:r>
              <a:rPr lang="en-US" sz="2800" dirty="0"/>
              <a:t>: communicates with the vestibule, contains perilymph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 err="1"/>
              <a:t>Scala</a:t>
            </a:r>
            <a:r>
              <a:rPr lang="en-US" sz="2800" b="1" dirty="0"/>
              <a:t> tympani</a:t>
            </a:r>
            <a:r>
              <a:rPr lang="en-US" sz="2800" dirty="0"/>
              <a:t>: communicate e middle ear through the round window, contains perilymph 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764704"/>
            <a:ext cx="4648200" cy="3273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ADFF51-6424-449F-A490-E278CA095F6F}"/>
              </a:ext>
            </a:extLst>
          </p:cNvPr>
          <p:cNvCxnSpPr/>
          <p:nvPr/>
        </p:nvCxnSpPr>
        <p:spPr>
          <a:xfrm flipH="1">
            <a:off x="7092280" y="2204864"/>
            <a:ext cx="1008112" cy="86409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AB4220-BB79-4586-BEC5-DFBAEA42CBAC}"/>
              </a:ext>
            </a:extLst>
          </p:cNvPr>
          <p:cNvCxnSpPr>
            <a:cxnSpLocks/>
          </p:cNvCxnSpPr>
          <p:nvPr/>
        </p:nvCxnSpPr>
        <p:spPr>
          <a:xfrm>
            <a:off x="7020272" y="2060848"/>
            <a:ext cx="86409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501650"/>
            <a:ext cx="7704856" cy="60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683C9E-DA10-473B-AA2E-5B0DE26FB10E}"/>
              </a:ext>
            </a:extLst>
          </p:cNvPr>
          <p:cNvGrpSpPr/>
          <p:nvPr/>
        </p:nvGrpSpPr>
        <p:grpSpPr>
          <a:xfrm>
            <a:off x="395536" y="332656"/>
            <a:ext cx="8352928" cy="6264696"/>
            <a:chOff x="1860768" y="332656"/>
            <a:chExt cx="5447536" cy="356045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75"/>
            <a:stretch/>
          </p:blipFill>
          <p:spPr bwMode="auto">
            <a:xfrm>
              <a:off x="1860768" y="332656"/>
              <a:ext cx="5447536" cy="3560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83A37BF-0FED-4EB0-9C09-F08637E25487}"/>
                </a:ext>
              </a:extLst>
            </p:cNvPr>
            <p:cNvCxnSpPr>
              <a:cxnSpLocks/>
            </p:cNvCxnSpPr>
            <p:nvPr/>
          </p:nvCxnSpPr>
          <p:spPr>
            <a:xfrm>
              <a:off x="3660968" y="692696"/>
              <a:ext cx="1296144" cy="1008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6524"/>
            <a:ext cx="8991600" cy="67214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Scala </a:t>
            </a:r>
            <a:r>
              <a:rPr lang="en-US" sz="2800" b="1" u="sng" dirty="0">
                <a:solidFill>
                  <a:srgbClr val="FF0000"/>
                </a:solidFill>
              </a:rPr>
              <a:t>media </a:t>
            </a:r>
            <a:r>
              <a:rPr lang="en-US" sz="2800" u="sng" dirty="0" smtClean="0">
                <a:solidFill>
                  <a:srgbClr val="FF0000"/>
                </a:solidFill>
              </a:rPr>
              <a:t>(</a:t>
            </a:r>
            <a:r>
              <a:rPr lang="en-US" sz="2800" b="1" u="sng" dirty="0" smtClean="0">
                <a:solidFill>
                  <a:srgbClr val="FF0000"/>
                </a:solidFill>
              </a:rPr>
              <a:t>Cochlear </a:t>
            </a:r>
            <a:r>
              <a:rPr lang="en-US" sz="2800" b="1" u="sng" dirty="0">
                <a:solidFill>
                  <a:srgbClr val="FF0000"/>
                </a:solidFill>
              </a:rPr>
              <a:t>duct</a:t>
            </a:r>
            <a:r>
              <a:rPr lang="en-US" sz="2800" u="sng" dirty="0">
                <a:solidFill>
                  <a:srgbClr val="FF0000"/>
                </a:solidFill>
              </a:rPr>
              <a:t>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membranous part of the cochlea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</a:t>
            </a:r>
            <a:r>
              <a:rPr lang="en-US" sz="2800" b="1" dirty="0" err="1"/>
              <a:t>endolymph</a:t>
            </a:r>
            <a:r>
              <a:rPr lang="en-US" sz="2800" b="1" dirty="0"/>
              <a:t>, &amp; organ of </a:t>
            </a:r>
            <a:r>
              <a:rPr lang="en-US" sz="2800" b="1" dirty="0" err="1"/>
              <a:t>Corti</a:t>
            </a: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59" y="1772816"/>
            <a:ext cx="6802825" cy="47525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2B5351-A985-4FB3-B8F4-375300F43893}"/>
              </a:ext>
            </a:extLst>
          </p:cNvPr>
          <p:cNvCxnSpPr/>
          <p:nvPr/>
        </p:nvCxnSpPr>
        <p:spPr>
          <a:xfrm flipH="1" flipV="1">
            <a:off x="5868144" y="4941168"/>
            <a:ext cx="1080120" cy="720080"/>
          </a:xfrm>
          <a:prstGeom prst="straightConnector1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A7F6E7-A09A-41E5-B3DE-4B02FEDFFB7C}"/>
              </a:ext>
            </a:extLst>
          </p:cNvPr>
          <p:cNvCxnSpPr>
            <a:cxnSpLocks/>
          </p:cNvCxnSpPr>
          <p:nvPr/>
        </p:nvCxnSpPr>
        <p:spPr>
          <a:xfrm>
            <a:off x="3059832" y="2060848"/>
            <a:ext cx="792088" cy="936104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84076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cochlear duct is triangular in shape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u="sng" dirty="0">
                <a:solidFill>
                  <a:srgbClr val="FF0000"/>
                </a:solidFill>
              </a:rPr>
              <a:t>The </a:t>
            </a:r>
            <a:r>
              <a:rPr lang="en-US" sz="2800" u="sng" dirty="0" smtClean="0">
                <a:solidFill>
                  <a:srgbClr val="FF0000"/>
                </a:solidFill>
              </a:rPr>
              <a:t>lateral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wall </a:t>
            </a:r>
            <a:r>
              <a:rPr lang="en-US" sz="2800" dirty="0"/>
              <a:t>is formed by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stria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vascularis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/>
              <a:t>which </a:t>
            </a:r>
            <a:r>
              <a:rPr lang="en-US" sz="2800" dirty="0" smtClean="0"/>
              <a:t>is </a:t>
            </a:r>
            <a:r>
              <a:rPr lang="en-US" sz="2800" dirty="0" smtClean="0">
                <a:solidFill>
                  <a:srgbClr val="FF0000"/>
                </a:solidFill>
              </a:rPr>
              <a:t>highly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rgbClr val="FF0000"/>
                </a:solidFill>
              </a:rPr>
              <a:t>vascular</a:t>
            </a:r>
            <a:r>
              <a:rPr lang="en-US" sz="2800" dirty="0"/>
              <a:t> C.T., covered e </a:t>
            </a:r>
            <a:r>
              <a:rPr lang="en-US" sz="2800" b="1" u="sng" dirty="0" smtClean="0"/>
              <a:t>stratified </a:t>
            </a:r>
            <a:r>
              <a:rPr lang="en-US" sz="2800" b="1" u="sng" dirty="0"/>
              <a:t>columnar cells</a:t>
            </a:r>
            <a:r>
              <a:rPr lang="en-US" sz="2800" dirty="0"/>
              <a:t>, </a:t>
            </a:r>
            <a:r>
              <a:rPr lang="en-US" sz="2800" dirty="0" smtClean="0"/>
              <a:t>its </a:t>
            </a:r>
            <a:r>
              <a:rPr lang="en-US" sz="2800" dirty="0"/>
              <a:t>cells secrete </a:t>
            </a:r>
            <a:r>
              <a:rPr lang="en-US" sz="2800" b="1" dirty="0">
                <a:solidFill>
                  <a:srgbClr val="C00000"/>
                </a:solidFill>
              </a:rPr>
              <a:t>endolymph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 smtClean="0"/>
              <a:t>The </a:t>
            </a:r>
            <a:r>
              <a:rPr lang="en-US" sz="2800" dirty="0" err="1"/>
              <a:t>stria</a:t>
            </a:r>
            <a:r>
              <a:rPr lang="en-US" sz="2800" dirty="0"/>
              <a:t> </a:t>
            </a:r>
            <a:r>
              <a:rPr lang="en-US" sz="2800" dirty="0" err="1"/>
              <a:t>vascularis</a:t>
            </a:r>
            <a:r>
              <a:rPr lang="en-US" sz="2800" dirty="0"/>
              <a:t>, composed of marginal, intermediate, and basal </a:t>
            </a:r>
            <a:r>
              <a:rPr lang="en-US" sz="2800" dirty="0" smtClean="0"/>
              <a:t>cells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 smtClean="0"/>
              <a:t> it is</a:t>
            </a:r>
            <a:r>
              <a:rPr lang="en-US" sz="2800" dirty="0"/>
              <a:t> responsible for maintaining </a:t>
            </a:r>
            <a:r>
              <a:rPr lang="en-US" sz="2800" dirty="0" smtClean="0"/>
              <a:t>the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 smtClean="0"/>
              <a:t> </a:t>
            </a:r>
            <a:r>
              <a:rPr lang="en-US" sz="2800" dirty="0"/>
              <a:t>ion composition of the </a:t>
            </a:r>
            <a:r>
              <a:rPr lang="en-US" sz="2800" dirty="0" smtClean="0"/>
              <a:t>endolymph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 smtClean="0"/>
              <a:t> </a:t>
            </a:r>
            <a:r>
              <a:rPr lang="en-US" sz="2800" dirty="0"/>
              <a:t>and producing an </a:t>
            </a:r>
            <a:r>
              <a:rPr lang="en-US" sz="2800" dirty="0" err="1" smtClean="0"/>
              <a:t>endocochlear</a:t>
            </a:r>
            <a:r>
              <a:rPr lang="en-US" sz="2800" dirty="0"/>
              <a:t> </a:t>
            </a:r>
            <a:r>
              <a:rPr lang="en-US" sz="2800" dirty="0" smtClean="0"/>
              <a:t>potential(EP</a:t>
            </a:r>
            <a:r>
              <a:rPr lang="en-US" sz="2800" dirty="0"/>
              <a:t>) in the </a:t>
            </a:r>
            <a:r>
              <a:rPr lang="en-US" sz="2800" dirty="0" err="1"/>
              <a:t>scala</a:t>
            </a:r>
            <a:r>
              <a:rPr lang="en-US" sz="2800" dirty="0"/>
              <a:t> </a:t>
            </a:r>
            <a:r>
              <a:rPr lang="en-US" sz="2800" dirty="0" smtClean="0"/>
              <a:t>media which is important for the for </a:t>
            </a:r>
            <a:r>
              <a:rPr lang="en-US" sz="2800" dirty="0"/>
              <a:t>the function of the sensory cells in the ear</a:t>
            </a:r>
            <a:r>
              <a:rPr lang="en-US" sz="2800" dirty="0" smtClean="0"/>
              <a:t>  </a:t>
            </a:r>
            <a:r>
              <a:rPr lang="en-US" dirty="0"/>
              <a:t> </a:t>
            </a:r>
            <a:endParaRPr lang="en-US" sz="2800" b="1" dirty="0">
              <a:solidFill>
                <a:srgbClr val="C0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088" y="3284984"/>
            <a:ext cx="3528392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The schematic structure of the stria vascularis | Download Scientific 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0968"/>
            <a:ext cx="2736304" cy="1440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507288" cy="6721475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b="1" u="sng" dirty="0">
                <a:solidFill>
                  <a:srgbClr val="008000"/>
                </a:solidFill>
              </a:rPr>
              <a:t>roof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formed by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vestibular membrane, 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/>
              <a:t>thick membrane </a:t>
            </a:r>
            <a:r>
              <a:rPr lang="en-US" dirty="0" smtClean="0"/>
              <a:t>covered on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both </a:t>
            </a:r>
            <a:r>
              <a:rPr lang="en-US" dirty="0"/>
              <a:t>sides e </a:t>
            </a:r>
            <a:r>
              <a:rPr lang="en-US" b="1" dirty="0"/>
              <a:t>simple squamous epi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b="1" u="sng" dirty="0">
                <a:solidFill>
                  <a:srgbClr val="FF9900"/>
                </a:solidFill>
              </a:rPr>
              <a:t>floor</a:t>
            </a:r>
            <a:r>
              <a:rPr lang="en-US" dirty="0">
                <a:solidFill>
                  <a:srgbClr val="FF9900"/>
                </a:solidFill>
              </a:rPr>
              <a:t>  </a:t>
            </a:r>
            <a:r>
              <a:rPr lang="en-US" dirty="0"/>
              <a:t>is formed by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basilar membrane</a:t>
            </a:r>
            <a:r>
              <a:rPr lang="en-US" dirty="0"/>
              <a:t> </a:t>
            </a:r>
            <a:r>
              <a:rPr lang="en-US" dirty="0" smtClean="0"/>
              <a:t>its </a:t>
            </a:r>
            <a:r>
              <a:rPr lang="en-US" dirty="0"/>
              <a:t>upper surface support </a:t>
            </a:r>
            <a:r>
              <a:rPr lang="en-US" b="1" dirty="0" smtClean="0">
                <a:solidFill>
                  <a:srgbClr val="FF0000"/>
                </a:solidFill>
              </a:rPr>
              <a:t>organ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r>
              <a:rPr lang="en-US" b="1" dirty="0" err="1">
                <a:solidFill>
                  <a:srgbClr val="FF0000"/>
                </a:solidFill>
              </a:rPr>
              <a:t>Corti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/>
              <a:t>its under surface covered e </a:t>
            </a:r>
            <a:r>
              <a:rPr lang="en-US" b="1" dirty="0"/>
              <a:t>simple squamous epithelium       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04664"/>
            <a:ext cx="31242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u="sng"/>
              <a:t>Organ of Corti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791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rgbClr val="FF0000"/>
                </a:solidFill>
              </a:rPr>
              <a:t>Neuroepithelium</a:t>
            </a:r>
            <a:r>
              <a:rPr lang="en-US" sz="2800" dirty="0"/>
              <a:t> , found in </a:t>
            </a:r>
            <a:r>
              <a:rPr lang="en-US" sz="2800" dirty="0">
                <a:solidFill>
                  <a:srgbClr val="FF0000"/>
                </a:solidFill>
              </a:rPr>
              <a:t>the cochlear duct </a:t>
            </a:r>
            <a:r>
              <a:rPr lang="en-US" sz="2800" dirty="0"/>
              <a:t>on the </a:t>
            </a:r>
            <a:r>
              <a:rPr lang="en-US" sz="2800" dirty="0">
                <a:solidFill>
                  <a:srgbClr val="FF0000"/>
                </a:solidFill>
              </a:rPr>
              <a:t>basilar membrane </a:t>
            </a:r>
            <a:r>
              <a:rPr lang="en-US" sz="2800" dirty="0"/>
              <a:t>responsible for </a:t>
            </a:r>
            <a:r>
              <a:rPr lang="en-US" sz="2800" u="sng" dirty="0">
                <a:solidFill>
                  <a:srgbClr val="FF0000"/>
                </a:solidFill>
              </a:rPr>
              <a:t>hearing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organ of </a:t>
            </a:r>
            <a:r>
              <a:rPr lang="en-US" sz="2800" dirty="0" err="1"/>
              <a:t>Corti</a:t>
            </a:r>
            <a:r>
              <a:rPr lang="en-US" sz="2800" dirty="0"/>
              <a:t> is covered e </a:t>
            </a:r>
            <a:r>
              <a:rPr lang="en-US" sz="2800" dirty="0">
                <a:solidFill>
                  <a:srgbClr val="FF0000"/>
                </a:solidFill>
              </a:rPr>
              <a:t>Tectorial membrane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6952"/>
            <a:ext cx="3816350" cy="3487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4" descr="https://justinpamute.files.wordpress.com/2010/06/organ-of-corti-sensory-ce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0"/>
          <a:stretch>
            <a:fillRect/>
          </a:stretch>
        </p:blipFill>
        <p:spPr bwMode="auto">
          <a:xfrm>
            <a:off x="4356100" y="2997200"/>
            <a:ext cx="4248150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629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Structure of organ of </a:t>
            </a:r>
            <a:r>
              <a:rPr lang="en-US" sz="2800" b="1" u="sng" dirty="0" err="1"/>
              <a:t>Corti</a:t>
            </a:r>
            <a:r>
              <a:rPr lang="en-US" sz="2800" u="sng" dirty="0"/>
              <a:t>:</a:t>
            </a: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 Hair cells (receptors)</a:t>
            </a: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supporting cells ( pillar, phalangeal, </a:t>
            </a:r>
            <a:r>
              <a:rPr lang="en-US" sz="2800" dirty="0" err="1"/>
              <a:t>Hensen</a:t>
            </a:r>
            <a:r>
              <a:rPr lang="en-US" sz="2800" dirty="0"/>
              <a:t> &amp; </a:t>
            </a:r>
            <a:r>
              <a:rPr lang="en-US" sz="2800" dirty="0" err="1"/>
              <a:t>claudius</a:t>
            </a:r>
            <a:r>
              <a:rPr lang="en-US" sz="2800" dirty="0"/>
              <a:t>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u="sng" dirty="0"/>
              <a:t>The supporting cells (4 ):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1- </a:t>
            </a:r>
            <a:r>
              <a:rPr lang="en-US" sz="2800" dirty="0" smtClean="0">
                <a:solidFill>
                  <a:srgbClr val="FF0000"/>
                </a:solidFill>
              </a:rPr>
              <a:t>pillar cells:  2 types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inner &amp; outer 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Tall cells their upper ends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attach by </a:t>
            </a:r>
            <a:r>
              <a:rPr lang="en-US" sz="2800" dirty="0" err="1"/>
              <a:t>junctional</a:t>
            </a:r>
            <a:r>
              <a:rPr lang="en-US" sz="2800" dirty="0"/>
              <a:t> complexes,  together e basilar m. form triangular space called </a:t>
            </a:r>
            <a:r>
              <a:rPr lang="en-US" sz="2800" b="1" dirty="0">
                <a:solidFill>
                  <a:srgbClr val="FF0000"/>
                </a:solidFill>
              </a:rPr>
              <a:t>tunnel of </a:t>
            </a:r>
            <a:r>
              <a:rPr lang="en-US" sz="2800" b="1" dirty="0" err="1">
                <a:solidFill>
                  <a:srgbClr val="FF0000"/>
                </a:solidFill>
              </a:rPr>
              <a:t>Corti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16075"/>
            <a:ext cx="4707632" cy="3037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968"/>
            <a:ext cx="9067800" cy="66294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External ear</a:t>
            </a:r>
            <a:r>
              <a:rPr lang="en-US" sz="2400" dirty="0"/>
              <a:t>: receives sound waves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Middle ear</a:t>
            </a:r>
            <a:r>
              <a:rPr lang="en-US" sz="2400" dirty="0"/>
              <a:t>: cavity contains </a:t>
            </a:r>
            <a:r>
              <a:rPr lang="en-US" sz="2400" b="1" dirty="0"/>
              <a:t>3 small bones </a:t>
            </a:r>
            <a:r>
              <a:rPr lang="en-US" sz="2400" dirty="0"/>
              <a:t>which transmit sound waves (</a:t>
            </a:r>
            <a:r>
              <a:rPr lang="en-US" sz="2400" b="1" dirty="0"/>
              <a:t>mechanical vibration</a:t>
            </a:r>
            <a:r>
              <a:rPr lang="en-US" sz="2400" dirty="0"/>
              <a:t>) to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Inner ear</a:t>
            </a:r>
            <a:r>
              <a:rPr lang="en-US" sz="2400" dirty="0"/>
              <a:t>: contains fluid which movement are transduced to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/>
              <a:t>                        (signals) nerve impulses → CNS </a:t>
            </a:r>
            <a:r>
              <a:rPr lang="en-US" sz="2400" b="1" dirty="0"/>
              <a:t>→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/>
              <a:t>                            (a) </a:t>
            </a:r>
            <a:r>
              <a:rPr lang="en-US" sz="2400" b="1" dirty="0">
                <a:solidFill>
                  <a:srgbClr val="C00000"/>
                </a:solidFill>
              </a:rPr>
              <a:t>hear sounds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                            </a:t>
            </a:r>
            <a:r>
              <a:rPr lang="en-US" sz="2400" b="1" dirty="0"/>
              <a:t>(b) </a:t>
            </a:r>
            <a:r>
              <a:rPr lang="en-US" sz="2400" b="1" dirty="0">
                <a:solidFill>
                  <a:srgbClr val="C00000"/>
                </a:solidFill>
              </a:rPr>
              <a:t>equilibrium</a:t>
            </a:r>
            <a:r>
              <a:rPr lang="en-US" sz="2400" dirty="0"/>
              <a:t> (vestibular organs) </a:t>
            </a:r>
            <a:endParaRPr lang="en-US" sz="24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7955280" cy="2666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0"/>
            <a:ext cx="8991600" cy="6629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2- P</a:t>
            </a:r>
            <a:r>
              <a:rPr lang="en-US" sz="2800" dirty="0" smtClean="0">
                <a:solidFill>
                  <a:srgbClr val="FF0000"/>
                </a:solidFill>
              </a:rPr>
              <a:t>halangeal </a:t>
            </a:r>
            <a:r>
              <a:rPr lang="en-US" sz="2800" dirty="0">
                <a:solidFill>
                  <a:srgbClr val="FF0000"/>
                </a:solidFill>
              </a:rPr>
              <a:t>cells</a:t>
            </a:r>
            <a:r>
              <a:rPr lang="en-US" sz="2800" dirty="0"/>
              <a:t>: </a:t>
            </a:r>
            <a:r>
              <a:rPr lang="en-US" sz="2800" dirty="0" smtClean="0"/>
              <a:t>2 types </a:t>
            </a:r>
            <a:endParaRPr lang="en-US" sz="26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/>
              <a:t> </a:t>
            </a:r>
            <a:r>
              <a:rPr lang="en-US" sz="2600" dirty="0" smtClean="0"/>
              <a:t>     </a:t>
            </a:r>
            <a:r>
              <a:rPr lang="en-US" sz="2600" dirty="0" smtClean="0">
                <a:solidFill>
                  <a:srgbClr val="FF0000"/>
                </a:solidFill>
              </a:rPr>
              <a:t>Inner </a:t>
            </a:r>
            <a:r>
              <a:rPr lang="en-US" sz="2600" dirty="0">
                <a:solidFill>
                  <a:srgbClr val="FF0000"/>
                </a:solidFill>
              </a:rPr>
              <a:t>ph</a:t>
            </a:r>
            <a:r>
              <a:rPr lang="en-US" sz="2600" b="1" dirty="0">
                <a:solidFill>
                  <a:srgbClr val="FF0000"/>
                </a:solidFill>
              </a:rPr>
              <a:t>. </a:t>
            </a:r>
            <a:r>
              <a:rPr lang="en-US" sz="2600" b="1" dirty="0"/>
              <a:t>cells  are 1 row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dirty="0" smtClean="0"/>
              <a:t>      </a:t>
            </a:r>
            <a:r>
              <a:rPr lang="en-US" sz="2600" dirty="0" smtClean="0">
                <a:solidFill>
                  <a:srgbClr val="FF0000"/>
                </a:solidFill>
              </a:rPr>
              <a:t>Outer </a:t>
            </a:r>
            <a:r>
              <a:rPr lang="en-US" sz="2600" dirty="0">
                <a:solidFill>
                  <a:srgbClr val="FF0000"/>
                </a:solidFill>
              </a:rPr>
              <a:t>ph</a:t>
            </a:r>
            <a:r>
              <a:rPr lang="en-US" sz="2600" b="1" dirty="0"/>
              <a:t>. Cells are  3 rows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 smtClean="0"/>
              <a:t>Columnar </a:t>
            </a:r>
            <a:r>
              <a:rPr lang="en-US" sz="2800" b="1" dirty="0"/>
              <a:t>cells support the inner and outer hair cells &amp;their nerve fibers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dirty="0" err="1">
                <a:solidFill>
                  <a:srgbClr val="FF0000"/>
                </a:solidFill>
              </a:rPr>
              <a:t>Hensen</a:t>
            </a:r>
            <a:r>
              <a:rPr lang="en-US" sz="2800" dirty="0">
                <a:solidFill>
                  <a:srgbClr val="FF0000"/>
                </a:solidFill>
              </a:rPr>
              <a:t> cells</a:t>
            </a:r>
            <a:r>
              <a:rPr lang="en-US" sz="2800" dirty="0"/>
              <a:t>: </a:t>
            </a:r>
            <a:r>
              <a:rPr lang="en-US" sz="2800" b="1" dirty="0"/>
              <a:t>tall cells, lateral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 to the outer phalangeal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4- Cells of Claudius</a:t>
            </a:r>
            <a:r>
              <a:rPr lang="en-US" sz="2800" dirty="0"/>
              <a:t>: </a:t>
            </a:r>
            <a:r>
              <a:rPr lang="en-US" sz="2800" b="1" dirty="0"/>
              <a:t>form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outermost border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132856"/>
            <a:ext cx="4102274" cy="4320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                    </a:t>
            </a:r>
            <a:r>
              <a:rPr lang="en-US" sz="3000" u="sng" dirty="0"/>
              <a:t>Hair cells (sensory, neuroepithelial) cells</a:t>
            </a:r>
            <a:endParaRPr lang="en-US" sz="30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 Hair cells 2 types 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# Outer </a:t>
            </a:r>
            <a:r>
              <a:rPr lang="en-US" sz="3000" dirty="0">
                <a:solidFill>
                  <a:srgbClr val="FF0000"/>
                </a:solidFill>
              </a:rPr>
              <a:t>hair cells:</a:t>
            </a:r>
            <a:r>
              <a:rPr lang="en-US" sz="3000" dirty="0"/>
              <a:t> columnar </a:t>
            </a:r>
            <a:r>
              <a:rPr lang="en-US" sz="3000" dirty="0" smtClean="0"/>
              <a:t>cells arranged </a:t>
            </a:r>
            <a:r>
              <a:rPr lang="en-US" sz="3000" dirty="0"/>
              <a:t>in 3 rows </a:t>
            </a:r>
            <a:endParaRPr lang="en-US" sz="30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 #  Inner </a:t>
            </a:r>
            <a:r>
              <a:rPr lang="en-US" sz="3000" dirty="0">
                <a:solidFill>
                  <a:srgbClr val="FF0000"/>
                </a:solidFill>
              </a:rPr>
              <a:t>hair cells</a:t>
            </a:r>
            <a:r>
              <a:rPr lang="en-US" sz="3000" dirty="0"/>
              <a:t>: flask-shaped cells, arranged in 1 row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Supported by inner &amp; outer phalangeal </a:t>
            </a:r>
            <a:r>
              <a:rPr lang="en-US" sz="3000" dirty="0" smtClean="0"/>
              <a:t>cells</a:t>
            </a:r>
            <a:r>
              <a:rPr lang="en-US" sz="3000" dirty="0"/>
              <a:t> </a:t>
            </a:r>
            <a:r>
              <a:rPr lang="en-US" sz="3000" dirty="0" smtClean="0"/>
              <a:t>respectively </a:t>
            </a:r>
            <a:endParaRPr lang="en-US" sz="30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Their apical ends have </a:t>
            </a:r>
            <a:r>
              <a:rPr lang="en-US" sz="3000" b="1" dirty="0"/>
              <a:t>stereocilia</a:t>
            </a:r>
            <a:r>
              <a:rPr lang="en-US" sz="30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Their bases have afferent nerves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that synapse e bipolar nerve cells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of spiral ganglion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tips of the </a:t>
            </a:r>
            <a:r>
              <a:rPr lang="en-US" sz="3000" dirty="0" err="1"/>
              <a:t>stereocilia</a:t>
            </a:r>
            <a:r>
              <a:rPr lang="en-US" sz="30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are in contact with the tectorial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membrane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84984"/>
            <a:ext cx="3487688" cy="3501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51985"/>
          <a:stretch/>
        </p:blipFill>
        <p:spPr>
          <a:xfrm>
            <a:off x="7164288" y="332656"/>
            <a:ext cx="1903511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04664"/>
            <a:ext cx="7705353" cy="5951686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Axons </a:t>
            </a:r>
            <a:r>
              <a:rPr lang="en-US" sz="2800" dirty="0"/>
              <a:t>of bipolar nerve cells form cochlear nerve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2772" name="Picture 2" descr="http://scientopia.org/blogs/scicurious/files/2011/06/organ-of-cort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784"/>
            <a:ext cx="7416800" cy="415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683016-956B-4CBE-8EAD-AE2C0486C930}"/>
              </a:ext>
            </a:extLst>
          </p:cNvPr>
          <p:cNvCxnSpPr/>
          <p:nvPr/>
        </p:nvCxnSpPr>
        <p:spPr>
          <a:xfrm>
            <a:off x="611560" y="3861048"/>
            <a:ext cx="6480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u="sng"/>
              <a:t>Mechanism of Hearing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6019800"/>
          </a:xfrm>
        </p:spPr>
        <p:txBody>
          <a:bodyPr/>
          <a:lstStyle/>
          <a:p>
            <a:pPr marL="0" indent="0" eaLnBrk="1" hangingPunct="1">
              <a:lnSpc>
                <a:spcPct val="220000"/>
              </a:lnSpc>
              <a:buFont typeface="Arial" charset="0"/>
              <a:buNone/>
            </a:pPr>
            <a:r>
              <a:rPr lang="en-US" sz="2400" b="1"/>
              <a:t>External ear collect sound waves → tympanic membrane → The vibration of tympanic membrane will be </a:t>
            </a:r>
            <a:r>
              <a:rPr lang="en-US" sz="2400" b="1">
                <a:solidFill>
                  <a:srgbClr val="FF0000"/>
                </a:solidFill>
              </a:rPr>
              <a:t>conducted &amp; magnified </a:t>
            </a:r>
            <a:r>
              <a:rPr lang="en-US" sz="2400" b="1"/>
              <a:t>along the 3 bony ossicles → movement of stapes → vibration of perilymph in scala vestibule → vibrations of vestibular membrane → endolymph in cochlear duct ( as pressure waves) → vibrate basilar membrane →movement of hair cells of organ of corti → initiate n.impluses → cochlear n.→ brain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20"/>
            <a:ext cx="822960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u="sng"/>
              <a:t>The vestibule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0198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2 structures :Utricle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                                      </a:t>
            </a:r>
            <a:r>
              <a:rPr lang="en-US" sz="2800" dirty="0" err="1"/>
              <a:t>Saccule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Maintain the </a:t>
            </a:r>
            <a:r>
              <a:rPr lang="en-US" sz="2800" dirty="0">
                <a:solidFill>
                  <a:srgbClr val="FF0000"/>
                </a:solidFill>
              </a:rPr>
              <a:t>equilibrium </a:t>
            </a:r>
            <a:r>
              <a:rPr lang="en-US" sz="2800" dirty="0"/>
              <a:t>of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body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utricle &amp; </a:t>
            </a:r>
            <a:r>
              <a:rPr lang="en-US" sz="2800" dirty="0" err="1"/>
              <a:t>saccule</a:t>
            </a:r>
            <a:r>
              <a:rPr lang="en-US" sz="2800" dirty="0"/>
              <a:t> are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membranous sacs lined with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simple squamous </a:t>
            </a:r>
            <a:r>
              <a:rPr lang="en-US" sz="2800" dirty="0" err="1"/>
              <a:t>epith</a:t>
            </a:r>
            <a:r>
              <a:rPr lang="en-US" sz="2800" dirty="0"/>
              <a:t>.  Filled with </a:t>
            </a:r>
            <a:r>
              <a:rPr lang="en-US" sz="2800" dirty="0" err="1"/>
              <a:t>endolymph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contain </a:t>
            </a:r>
            <a:r>
              <a:rPr lang="en-US" sz="2800" b="1" dirty="0"/>
              <a:t>2 neuroepithelial structures, similar histologically</a:t>
            </a:r>
            <a:r>
              <a:rPr lang="en-US" sz="2800" dirty="0"/>
              <a:t>: </a:t>
            </a:r>
            <a:r>
              <a:rPr lang="en-US" sz="2800" b="1" dirty="0">
                <a:solidFill>
                  <a:srgbClr val="C00000"/>
                </a:solidFill>
              </a:rPr>
              <a:t>macula </a:t>
            </a:r>
            <a:r>
              <a:rPr lang="en-US" sz="2800" b="1" dirty="0" err="1">
                <a:solidFill>
                  <a:srgbClr val="C00000"/>
                </a:solidFill>
              </a:rPr>
              <a:t>utriculi</a:t>
            </a:r>
            <a:r>
              <a:rPr lang="en-US" sz="2800" b="1" dirty="0">
                <a:solidFill>
                  <a:srgbClr val="C00000"/>
                </a:solidFill>
              </a:rPr>
              <a:t>, macula </a:t>
            </a:r>
            <a:r>
              <a:rPr lang="en-US" sz="2800" b="1" dirty="0" err="1">
                <a:solidFill>
                  <a:srgbClr val="C00000"/>
                </a:solidFill>
              </a:rPr>
              <a:t>sacculi</a:t>
            </a: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952328" cy="3934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7010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ysClr val="windowText" lastClr="000000"/>
                </a:solidFill>
              </a:rPr>
              <a:t>Structure of maculae of utricle &amp; </a:t>
            </a:r>
            <a:r>
              <a:rPr lang="en-US" sz="2800" u="sng" dirty="0" err="1">
                <a:solidFill>
                  <a:sysClr val="windowText" lastClr="000000"/>
                </a:solidFill>
              </a:rPr>
              <a:t>saccule</a:t>
            </a:r>
            <a:r>
              <a:rPr lang="en-US" sz="2800" u="sng" dirty="0">
                <a:solidFill>
                  <a:sysClr val="windowText" lastClr="000000"/>
                </a:solidFill>
              </a:rPr>
              <a:t>: 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Formed of:     I- Hair cells     II- supporting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ysClr val="windowText" lastClr="000000"/>
                </a:solidFill>
              </a:rPr>
              <a:t>The hair cells</a:t>
            </a:r>
            <a:r>
              <a:rPr lang="en-US" sz="2800" b="1" dirty="0">
                <a:solidFill>
                  <a:sysClr val="windowText" lastClr="000000"/>
                </a:solidFill>
              </a:rPr>
              <a:t>: 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2 types </a:t>
            </a:r>
            <a:endParaRPr lang="en-US" sz="2800" b="1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        Type I (Flask- shaped)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        Type II (cylindrical- shaped)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The apical surfaces of both types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Show single central 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kinocilium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surrounded e several </a:t>
            </a:r>
            <a:r>
              <a:rPr lang="en-US" sz="2800" b="1" dirty="0">
                <a:solidFill>
                  <a:sysClr val="windowText" lastClr="000000"/>
                </a:solidFill>
              </a:rPr>
              <a:t>stereocilia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(40 -70)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both  cell types are surrounded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at their base with afferent fibers of  vestibular nerve </a:t>
            </a:r>
            <a:endParaRPr lang="en-US" sz="2800" b="1" u="sng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ysClr val="windowText" lastClr="0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72" y="1268760"/>
            <a:ext cx="3733800" cy="4788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E461E8-D33C-4ACB-8029-0D9D9A1A592A}"/>
              </a:ext>
            </a:extLst>
          </p:cNvPr>
          <p:cNvCxnSpPr/>
          <p:nvPr/>
        </p:nvCxnSpPr>
        <p:spPr>
          <a:xfrm flipH="1">
            <a:off x="7668344" y="3429000"/>
            <a:ext cx="864096" cy="21602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D5CCE8-17CD-4FEB-8511-F396BDA84B1B}"/>
              </a:ext>
            </a:extLst>
          </p:cNvPr>
          <p:cNvCxnSpPr/>
          <p:nvPr/>
        </p:nvCxnSpPr>
        <p:spPr>
          <a:xfrm flipH="1" flipV="1">
            <a:off x="7822395" y="4202832"/>
            <a:ext cx="1008112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839200" cy="6477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u="sng" dirty="0" err="1">
                <a:solidFill>
                  <a:srgbClr val="FF0000"/>
                </a:solidFill>
              </a:rPr>
              <a:t>Otolithic</a:t>
            </a:r>
            <a:r>
              <a:rPr lang="en-US" sz="2800" u="sng" dirty="0">
                <a:solidFill>
                  <a:srgbClr val="FF0000"/>
                </a:solidFill>
              </a:rPr>
              <a:t> membrane </a:t>
            </a:r>
            <a:endParaRPr lang="en-US" sz="2800" u="sng" dirty="0"/>
          </a:p>
          <a:p>
            <a:pPr marL="0" indent="0" eaLnBrk="1" hangingPunct="1">
              <a:buNone/>
            </a:pPr>
            <a:r>
              <a:rPr lang="en-US" sz="2800" dirty="0"/>
              <a:t>The hair cells of both maculae are covered with gelatinous membrane made of protein &amp;  crystals of </a:t>
            </a:r>
            <a:r>
              <a:rPr lang="en-US" sz="2800" dirty="0" err="1"/>
              <a:t>Ca</a:t>
            </a:r>
            <a:r>
              <a:rPr lang="en-US" sz="2800" dirty="0"/>
              <a:t>⁺ carbonate (</a:t>
            </a:r>
            <a:r>
              <a:rPr lang="en-US" sz="2800" dirty="0" err="1"/>
              <a:t>Otoconia</a:t>
            </a:r>
            <a:r>
              <a:rPr lang="en-US" sz="2800" dirty="0"/>
              <a:t>)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 </a:t>
            </a: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222222"/>
                </a:solidFill>
                <a:latin typeface="Arial"/>
              </a:rPr>
              <a:t>The membrane has Critical role in the </a:t>
            </a:r>
            <a:r>
              <a:rPr lang="en-US" sz="2400" dirty="0">
                <a:latin typeface="Arial"/>
              </a:rPr>
              <a:t>brain's interpretation of equilibrium</a:t>
            </a:r>
          </a:p>
          <a:p>
            <a:pPr marL="0" indent="0" eaLnBrk="1" hangingPunct="1">
              <a:buNone/>
            </a:pPr>
            <a:r>
              <a:rPr lang="en-US" sz="2400" dirty="0">
                <a:latin typeface="Arial"/>
              </a:rPr>
              <a:t>Movement of head &amp; Linear acceleration (horizontal &amp;vertical)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7892" name="Picture 2" descr="https://classconnection.s3.amazonaws.com/184/flashcards/1904184/jpg/picture61352569073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7032"/>
            <a:ext cx="4464050" cy="27361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45" t="16465" r="3643" b="8772"/>
          <a:stretch/>
        </p:blipFill>
        <p:spPr bwMode="auto">
          <a:xfrm>
            <a:off x="5220072" y="3717032"/>
            <a:ext cx="3240360" cy="273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6DF3DF-33EC-45B7-A9F3-F8F6EA373E8A}"/>
              </a:ext>
            </a:extLst>
          </p:cNvPr>
          <p:cNvCxnSpPr/>
          <p:nvPr/>
        </p:nvCxnSpPr>
        <p:spPr>
          <a:xfrm flipH="1">
            <a:off x="3635611" y="3617714"/>
            <a:ext cx="1296144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426CA35-45EC-473D-9362-BFF9B15B1D5C}"/>
              </a:ext>
            </a:extLst>
          </p:cNvPr>
          <p:cNvSpPr txBox="1"/>
          <p:nvPr/>
        </p:nvSpPr>
        <p:spPr>
          <a:xfrm>
            <a:off x="7944530" y="3501008"/>
            <a:ext cx="10919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 utriculi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0BE209-11CD-4F2E-8A80-32A3CC8D7ED0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570774" y="3685674"/>
            <a:ext cx="373756" cy="3013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184BA0-CB93-4048-8BF0-41904BC679DA}"/>
              </a:ext>
            </a:extLst>
          </p:cNvPr>
          <p:cNvSpPr txBox="1"/>
          <p:nvPr/>
        </p:nvSpPr>
        <p:spPr>
          <a:xfrm>
            <a:off x="8100392" y="5013176"/>
            <a:ext cx="10583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 sacculi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A52542-570F-447D-9C5C-9BEAD8D6FF2D}"/>
              </a:ext>
            </a:extLst>
          </p:cNvPr>
          <p:cNvCxnSpPr>
            <a:cxnSpLocks/>
          </p:cNvCxnSpPr>
          <p:nvPr/>
        </p:nvCxnSpPr>
        <p:spPr>
          <a:xfrm flipH="1">
            <a:off x="7380313" y="5179467"/>
            <a:ext cx="629184" cy="2030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678740-1BFB-4064-84DB-91015BCB5C1D}"/>
              </a:ext>
            </a:extLst>
          </p:cNvPr>
          <p:cNvCxnSpPr/>
          <p:nvPr/>
        </p:nvCxnSpPr>
        <p:spPr>
          <a:xfrm flipH="1" flipV="1">
            <a:off x="6660232" y="3356992"/>
            <a:ext cx="1284298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C36D8B-5AD3-49B6-95A9-0069ED458622}"/>
              </a:ext>
            </a:extLst>
          </p:cNvPr>
          <p:cNvCxnSpPr>
            <a:cxnSpLocks/>
          </p:cNvCxnSpPr>
          <p:nvPr/>
        </p:nvCxnSpPr>
        <p:spPr>
          <a:xfrm flipH="1" flipV="1">
            <a:off x="7757652" y="3352347"/>
            <a:ext cx="301057" cy="1827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u="sng"/>
              <a:t>The Semicircular canals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1999"/>
            <a:ext cx="8579296" cy="595947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solidFill>
                  <a:srgbClr val="FF0000"/>
                </a:solidFill>
              </a:rPr>
              <a:t>3</a:t>
            </a:r>
            <a:r>
              <a:rPr lang="en-US" sz="4500" dirty="0"/>
              <a:t> </a:t>
            </a:r>
            <a:r>
              <a:rPr lang="en-US" sz="4000" dirty="0"/>
              <a:t>canals, open into the </a:t>
            </a:r>
            <a:r>
              <a:rPr lang="en-US" sz="4000" dirty="0">
                <a:solidFill>
                  <a:srgbClr val="FF0000"/>
                </a:solidFill>
              </a:rPr>
              <a:t>utricle</a:t>
            </a:r>
            <a:r>
              <a:rPr lang="en-US" sz="4000" dirty="0"/>
              <a:t>  of the vestibule by </a:t>
            </a:r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dirty="0"/>
              <a:t> openings as 2 of them share one open.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/>
              <a:t>The membranous labyrinth inside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the canals take the same shape,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is called the semicircular ducts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/>
              <a:t>Each duct has one expanded end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called</a:t>
            </a:r>
            <a:r>
              <a:rPr lang="en-US" sz="4000" dirty="0">
                <a:solidFill>
                  <a:srgbClr val="FF0000"/>
                </a:solidFill>
              </a:rPr>
              <a:t> ampulla </a:t>
            </a:r>
            <a:r>
              <a:rPr lang="en-US" sz="4000" dirty="0"/>
              <a:t>which contains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the neuroepithelial structure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Called </a:t>
            </a:r>
            <a:r>
              <a:rPr lang="en-US" sz="4000" b="1" dirty="0">
                <a:solidFill>
                  <a:srgbClr val="C00000"/>
                </a:solidFill>
              </a:rPr>
              <a:t>Crista </a:t>
            </a:r>
            <a:r>
              <a:rPr lang="en-US" sz="4000" b="1" dirty="0" err="1">
                <a:solidFill>
                  <a:srgbClr val="C00000"/>
                </a:solidFill>
              </a:rPr>
              <a:t>ampullaris</a:t>
            </a:r>
            <a:r>
              <a:rPr lang="en-US" sz="4000" b="1" dirty="0">
                <a:solidFill>
                  <a:srgbClr val="C00000"/>
                </a:solidFill>
              </a:rPr>
              <a:t> (3/ ear)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5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500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28800"/>
            <a:ext cx="2964160" cy="4754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2400"/>
            <a:ext cx="8363272" cy="65690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Structure of Crista </a:t>
            </a:r>
            <a:r>
              <a:rPr lang="en-US" sz="2800" u="sng" dirty="0" err="1"/>
              <a:t>ampullaris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crista is projects from the inner wall of each ampulla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crista has 2 types of cells:  hair cells &amp; supporting cells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9" y="3181350"/>
            <a:ext cx="7427913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3BB959-1061-4929-96A3-A37852BD6397}"/>
              </a:ext>
            </a:extLst>
          </p:cNvPr>
          <p:cNvSpPr/>
          <p:nvPr/>
        </p:nvSpPr>
        <p:spPr>
          <a:xfrm>
            <a:off x="5220072" y="3181350"/>
            <a:ext cx="1872208" cy="211985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b="1" u="sng"/>
              <a:t>The External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05800" cy="5486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dirty="0"/>
              <a:t>Composed of: 1-  Auricle ( pinna)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/>
              <a:t>                          2- External auditory canal(meatus)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/>
              <a:t>                          3- Tympanic </a:t>
            </a:r>
            <a:r>
              <a:rPr lang="en-US" dirty="0" smtClean="0"/>
              <a:t>membrane (Eardrum) drum)</a:t>
            </a:r>
            <a:endParaRPr lang="en-US" dirty="0"/>
          </a:p>
          <a:p>
            <a:pPr marL="0" indent="0" eaLnBrk="1" hangingPunct="1">
              <a:buFont typeface="Arial" charset="0"/>
              <a:buNone/>
            </a:pPr>
            <a:endParaRPr lang="en-US" dirty="0"/>
          </a:p>
          <a:p>
            <a:pPr marL="0" indent="0" eaLnBrk="1" hangingPunct="1">
              <a:buFont typeface="Arial" charset="0"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5125" name="Content Placeholder 3" descr="http://www.kids-ent.com/images/clinical/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82296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2250"/>
            <a:ext cx="9144000" cy="66294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 smtClean="0">
                <a:solidFill>
                  <a:srgbClr val="FF0000"/>
                </a:solidFill>
              </a:rPr>
              <a:t>The </a:t>
            </a:r>
            <a:r>
              <a:rPr lang="en-US" sz="2800" u="sng" dirty="0">
                <a:solidFill>
                  <a:srgbClr val="FF0000"/>
                </a:solidFill>
              </a:rPr>
              <a:t>hair cells of crista </a:t>
            </a:r>
            <a:r>
              <a:rPr lang="en-US" sz="2800" u="sng" dirty="0" err="1">
                <a:solidFill>
                  <a:srgbClr val="FF0000"/>
                </a:solidFill>
              </a:rPr>
              <a:t>ampullaris</a:t>
            </a:r>
            <a:r>
              <a:rPr lang="en-US" sz="2800" dirty="0"/>
              <a:t>:     2 types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Type I (</a:t>
            </a:r>
            <a:r>
              <a:rPr lang="en-US" sz="2800" dirty="0">
                <a:solidFill>
                  <a:srgbClr val="FF0000"/>
                </a:solidFill>
              </a:rPr>
              <a:t>flask- shaped</a:t>
            </a:r>
            <a:r>
              <a:rPr lang="en-US" sz="2800" dirty="0"/>
              <a:t>) &amp; Type II (</a:t>
            </a:r>
            <a:r>
              <a:rPr lang="en-US" sz="2800" dirty="0">
                <a:solidFill>
                  <a:srgbClr val="FF0000"/>
                </a:solidFill>
              </a:rPr>
              <a:t> columnar</a:t>
            </a:r>
            <a:r>
              <a:rPr lang="en-US" sz="2800" dirty="0"/>
              <a:t>) cells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bases surrounded with afferent fibers of </a:t>
            </a:r>
            <a:r>
              <a:rPr lang="en-US" sz="2800" dirty="0" smtClean="0"/>
              <a:t>vestibular n 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Both types have </a:t>
            </a:r>
            <a:r>
              <a:rPr lang="en-US" sz="2800" u="sng" dirty="0"/>
              <a:t>stereocilia</a:t>
            </a:r>
            <a:r>
              <a:rPr lang="en-US" sz="2800" dirty="0"/>
              <a:t> and </a:t>
            </a:r>
            <a:r>
              <a:rPr lang="en-US" sz="2800" u="sng" dirty="0" err="1"/>
              <a:t>kioncilium</a:t>
            </a:r>
            <a:r>
              <a:rPr lang="en-US" sz="2800" dirty="0"/>
              <a:t> embedded in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</a:t>
            </a:r>
            <a:r>
              <a:rPr lang="en-US" sz="2800" dirty="0" smtClean="0"/>
              <a:t>gelatinous </a:t>
            </a:r>
            <a:r>
              <a:rPr lang="en-US" sz="2800" dirty="0"/>
              <a:t>membrane  called </a:t>
            </a:r>
            <a:r>
              <a:rPr lang="en-US" sz="2800" dirty="0">
                <a:solidFill>
                  <a:srgbClr val="FF0000"/>
                </a:solidFill>
              </a:rPr>
              <a:t>Cupula </a:t>
            </a:r>
            <a:r>
              <a:rPr lang="en-US" sz="2800" dirty="0"/>
              <a:t>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Cupula</a:t>
            </a:r>
            <a:r>
              <a:rPr lang="en-US" sz="2800" dirty="0">
                <a:solidFill>
                  <a:srgbClr val="FF0000"/>
                </a:solidFill>
              </a:rPr>
              <a:t>  :</a:t>
            </a:r>
            <a:r>
              <a:rPr lang="en-US" sz="2800" dirty="0"/>
              <a:t> glycoprotein </a:t>
            </a:r>
            <a:r>
              <a:rPr lang="en-US" sz="2800" dirty="0" smtClean="0"/>
              <a:t>Cap without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       Ca</a:t>
            </a:r>
            <a:r>
              <a:rPr lang="en-US" sz="2800" dirty="0"/>
              <a:t>⁺ carbonate </a:t>
            </a:r>
            <a:r>
              <a:rPr lang="en-US" sz="2800" dirty="0" smtClean="0"/>
              <a:t>crystals. Detect angular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        acceleration (rotation) of </a:t>
            </a:r>
            <a:r>
              <a:rPr lang="en-US" sz="2800" dirty="0"/>
              <a:t>head</a:t>
            </a:r>
            <a:endParaRPr lang="en-US" sz="2800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084168" y="3928557"/>
            <a:ext cx="2736303" cy="2740805"/>
            <a:chOff x="6412302" y="4365104"/>
            <a:chExt cx="2552185" cy="2088232"/>
          </a:xfrm>
        </p:grpSpPr>
        <p:pic>
          <p:nvPicPr>
            <p:cNvPr id="40964" name="Picture 2" descr="http://medicine.academic.ru/pictures/medicine/37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0"/>
            <a:stretch/>
          </p:blipFill>
          <p:spPr bwMode="auto">
            <a:xfrm>
              <a:off x="6412302" y="4365104"/>
              <a:ext cx="2552185" cy="20882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0AE276D-E73E-4272-8841-8F8452E8E738}"/>
                </a:ext>
              </a:extLst>
            </p:cNvPr>
            <p:cNvCxnSpPr/>
            <p:nvPr/>
          </p:nvCxnSpPr>
          <p:spPr>
            <a:xfrm flipH="1">
              <a:off x="7308305" y="4478259"/>
              <a:ext cx="850229" cy="6069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40" y="4293096"/>
            <a:ext cx="4541109" cy="2428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4839"/>
          <a:stretch/>
        </p:blipFill>
        <p:spPr>
          <a:xfrm>
            <a:off x="6948264" y="2276872"/>
            <a:ext cx="1368151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82296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762000" y="6019800"/>
            <a:ext cx="792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Difference between macula of vestibule &amp; crista ampullaris of semicircular canals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6172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 </a:t>
            </a:r>
            <a:r>
              <a:rPr lang="en-US" sz="9600"/>
              <a:t>Thank you</a:t>
            </a:r>
          </a:p>
        </p:txBody>
      </p:sp>
      <p:sp>
        <p:nvSpPr>
          <p:cNvPr id="4" name="Smiley Face 3"/>
          <p:cNvSpPr/>
          <p:nvPr/>
        </p:nvSpPr>
        <p:spPr>
          <a:xfrm>
            <a:off x="2438400" y="3429000"/>
            <a:ext cx="4191000" cy="2743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686800" cy="6781800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Auricle</a:t>
            </a:r>
            <a:r>
              <a:rPr lang="en-US" sz="2800" dirty="0"/>
              <a:t>: funnel shaped, elastic cartilage, covered with skin, </a:t>
            </a:r>
            <a:r>
              <a:rPr lang="en-US" sz="2800" dirty="0" smtClean="0"/>
              <a:t>collect the </a:t>
            </a:r>
            <a:r>
              <a:rPr lang="en-US" sz="2800" dirty="0"/>
              <a:t>sound waves </a:t>
            </a:r>
            <a:r>
              <a:rPr lang="en-US" sz="2800" dirty="0" smtClean="0"/>
              <a:t>toward the </a:t>
            </a:r>
            <a:r>
              <a:rPr lang="en-US" sz="2800" dirty="0"/>
              <a:t>ear canal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External auditory canal</a:t>
            </a:r>
            <a:r>
              <a:rPr lang="en-US" sz="2800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</a:t>
            </a:r>
            <a:r>
              <a:rPr lang="en-US" sz="2800" b="1" dirty="0"/>
              <a:t>outer 1/3 </a:t>
            </a:r>
            <a:r>
              <a:rPr lang="en-US" sz="2800" dirty="0"/>
              <a:t>is cartilage , inner </a:t>
            </a:r>
            <a:r>
              <a:rPr lang="en-US" sz="2800" b="1" dirty="0"/>
              <a:t>2/3 is bone </a:t>
            </a:r>
            <a:r>
              <a:rPr lang="en-US" sz="2800" dirty="0"/>
              <a:t>(temporal bone)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</a:t>
            </a:r>
            <a:r>
              <a:rPr lang="en-US" sz="2800" b="1" dirty="0">
                <a:solidFill>
                  <a:srgbClr val="FF0000"/>
                </a:solidFill>
              </a:rPr>
              <a:t>keratinized stratified squamous epithelium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</a:t>
            </a:r>
            <a:r>
              <a:rPr lang="en-US" sz="2800" dirty="0" smtClean="0"/>
              <a:t>lining has </a:t>
            </a:r>
            <a:r>
              <a:rPr lang="en-US" sz="2800" i="1" dirty="0" smtClean="0">
                <a:solidFill>
                  <a:srgbClr val="0000FF"/>
                </a:solidFill>
              </a:rPr>
              <a:t>hair </a:t>
            </a:r>
            <a:r>
              <a:rPr lang="en-US" sz="2800" i="1" dirty="0">
                <a:solidFill>
                  <a:srgbClr val="0000FF"/>
                </a:solidFill>
              </a:rPr>
              <a:t>follicles</a:t>
            </a:r>
            <a:r>
              <a:rPr lang="en-US" sz="2800" dirty="0">
                <a:solidFill>
                  <a:srgbClr val="0000FF"/>
                </a:solidFill>
              </a:rPr>
              <a:t>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0000FF"/>
                </a:solidFill>
              </a:rPr>
              <a:t>   </a:t>
            </a:r>
            <a:r>
              <a:rPr lang="en-US" sz="2800" i="1" dirty="0">
                <a:solidFill>
                  <a:srgbClr val="0000FF"/>
                </a:solidFill>
              </a:rPr>
              <a:t>sebaceous glands,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>
                <a:solidFill>
                  <a:srgbClr val="0000FF"/>
                </a:solidFill>
              </a:rPr>
              <a:t>   </a:t>
            </a:r>
            <a:r>
              <a:rPr lang="en-US" sz="2800" i="1" dirty="0" err="1">
                <a:solidFill>
                  <a:srgbClr val="0000FF"/>
                </a:solidFill>
              </a:rPr>
              <a:t>ceruminous</a:t>
            </a:r>
            <a:r>
              <a:rPr lang="en-US" sz="2800" i="1" dirty="0">
                <a:solidFill>
                  <a:srgbClr val="0000FF"/>
                </a:solidFill>
              </a:rPr>
              <a:t>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dirty="0" smtClean="0"/>
              <a:t>(modified </a:t>
            </a:r>
            <a:r>
              <a:rPr lang="en-US" sz="2800" dirty="0"/>
              <a:t>apocrine sweet glands)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>
                <a:solidFill>
                  <a:srgbClr val="FF0000"/>
                </a:solidFill>
              </a:rPr>
              <a:t>Cerumen</a:t>
            </a:r>
            <a:r>
              <a:rPr lang="en-US" sz="2800" b="1" dirty="0"/>
              <a:t>:</a:t>
            </a:r>
            <a:r>
              <a:rPr lang="en-US" sz="2800" dirty="0"/>
              <a:t> a waxy yellowish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material, is mixture of secretions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of both glands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19400"/>
            <a:ext cx="35052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7215188" y="4233863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Temporal bone</a:t>
            </a:r>
            <a:endParaRPr lang="ar-JO" sz="1400" b="1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7205663" y="4581525"/>
            <a:ext cx="447675" cy="428625"/>
          </a:xfrm>
          <a:prstGeom prst="straightConnector1">
            <a:avLst/>
          </a:prstGeom>
          <a:ln w="285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7000875" y="5929313"/>
            <a:ext cx="175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Tympanic membrane</a:t>
            </a:r>
            <a:endParaRPr lang="ar-JO" sz="1400" b="1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7393781" y="5607844"/>
            <a:ext cx="500063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3"/>
          <p:cNvSpPr txBox="1">
            <a:spLocks noChangeArrowheads="1"/>
          </p:cNvSpPr>
          <p:nvPr/>
        </p:nvSpPr>
        <p:spPr bwMode="auto">
          <a:xfrm>
            <a:off x="6875463" y="3860800"/>
            <a:ext cx="133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Elastic cartilage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43663" y="4168775"/>
            <a:ext cx="557212" cy="3730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400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Tympanic membrane (ear drum)</a:t>
            </a:r>
            <a:r>
              <a:rPr lang="en-US" sz="2800" b="1" dirty="0"/>
              <a:t>: </a:t>
            </a:r>
            <a:r>
              <a:rPr lang="en-US" sz="2400" dirty="0" smtClean="0"/>
              <a:t>thin connective tissue membrane covered by </a:t>
            </a:r>
            <a:r>
              <a:rPr lang="en-US" sz="2400" u="sng" dirty="0" smtClean="0"/>
              <a:t>skin  on outside </a:t>
            </a:r>
            <a:r>
              <a:rPr lang="en-US" sz="2400" dirty="0" smtClean="0"/>
              <a:t>&amp; </a:t>
            </a:r>
            <a:r>
              <a:rPr lang="en-US" sz="2400" u="sng" dirty="0" smtClean="0"/>
              <a:t>mucosa on internal surface </a:t>
            </a:r>
            <a:r>
              <a:rPr lang="en-US" sz="2400" dirty="0" smtClean="0"/>
              <a:t>, made of 3 layers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Outer layer :  keratinized Stratified </a:t>
            </a:r>
            <a:r>
              <a:rPr lang="en-US" sz="2400" dirty="0">
                <a:solidFill>
                  <a:srgbClr val="FF0000"/>
                </a:solidFill>
              </a:rPr>
              <a:t>squamous </a:t>
            </a:r>
            <a:r>
              <a:rPr lang="en-US" sz="2400" dirty="0" smtClean="0">
                <a:solidFill>
                  <a:srgbClr val="FF0000"/>
                </a:solidFill>
              </a:rPr>
              <a:t>epithelium devoid of hair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it </a:t>
            </a:r>
            <a:r>
              <a:rPr lang="en-US" sz="2400" dirty="0"/>
              <a:t>is thin at the center &amp; thick at periphery of drum. Mitosis is present at marginal cells  which responsible for regeneration </a:t>
            </a:r>
            <a:endParaRPr lang="en-US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of </a:t>
            </a:r>
            <a:r>
              <a:rPr lang="en-US" sz="2400" dirty="0"/>
              <a:t>perforated drum </a:t>
            </a:r>
            <a:endParaRPr lang="en-US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Intermediate layer: collagenous fibrous layer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m</a:t>
            </a:r>
            <a:r>
              <a:rPr lang="en-US" sz="2400" dirty="0" smtClean="0"/>
              <a:t>ade of outer </a:t>
            </a:r>
            <a:r>
              <a:rPr lang="en-US" sz="2400" dirty="0"/>
              <a:t>r</a:t>
            </a:r>
            <a:r>
              <a:rPr lang="en-US" sz="2400" dirty="0" smtClean="0"/>
              <a:t>adiating  &amp; inner Circular fibers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Inner mucous layer: simple </a:t>
            </a:r>
            <a:r>
              <a:rPr lang="en-US" sz="2400" dirty="0">
                <a:solidFill>
                  <a:srgbClr val="FF0000"/>
                </a:solidFill>
              </a:rPr>
              <a:t>cuboidal epithelium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 smtClean="0"/>
              <a:t>cover </a:t>
            </a:r>
            <a:r>
              <a:rPr lang="en-US" sz="2400" dirty="0"/>
              <a:t>the </a:t>
            </a:r>
            <a:r>
              <a:rPr lang="en-US" sz="2400" dirty="0" smtClean="0"/>
              <a:t>inner </a:t>
            </a:r>
            <a:r>
              <a:rPr lang="en-US" sz="2400" dirty="0"/>
              <a:t>surface of drum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428F89-8950-4CF3-ABA2-61B3EE174F44}"/>
              </a:ext>
            </a:extLst>
          </p:cNvPr>
          <p:cNvGrpSpPr/>
          <p:nvPr/>
        </p:nvGrpSpPr>
        <p:grpSpPr>
          <a:xfrm>
            <a:off x="6444208" y="2060848"/>
            <a:ext cx="2545929" cy="1944216"/>
            <a:chOff x="5940425" y="3068861"/>
            <a:chExt cx="2833688" cy="2592387"/>
          </a:xfrm>
        </p:grpSpPr>
        <p:pic>
          <p:nvPicPr>
            <p:cNvPr id="7172" name="Picture 2" descr="http://img.medscapestatic.com/pi/meds/ckb/69/41669t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3068861"/>
              <a:ext cx="2833688" cy="25923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6084888" y="4941888"/>
              <a:ext cx="574675" cy="5508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4" name="Picture 6" descr="Tympanic Membrane Perforation">
            <a:extLst>
              <a:ext uri="{FF2B5EF4-FFF2-40B4-BE49-F238E27FC236}">
                <a16:creationId xmlns:a16="http://schemas.microsoft.com/office/drawing/2014/main" id="{78506277-64DF-405E-B321-22276552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24" y="5764880"/>
            <a:ext cx="1710704" cy="1048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04D2FC-C805-4D4A-A71C-34BC64AD832B}"/>
              </a:ext>
            </a:extLst>
          </p:cNvPr>
          <p:cNvCxnSpPr/>
          <p:nvPr/>
        </p:nvCxnSpPr>
        <p:spPr>
          <a:xfrm flipH="1" flipV="1">
            <a:off x="8433816" y="3429000"/>
            <a:ext cx="674688" cy="4079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9750" t="18717" b="13504"/>
          <a:stretch/>
        </p:blipFill>
        <p:spPr>
          <a:xfrm>
            <a:off x="6444208" y="4077072"/>
            <a:ext cx="2545928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968" y="5373216"/>
            <a:ext cx="2068953" cy="13482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u="sng"/>
              <a:t>The Middle Ear (tympanic cavity)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8832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Air filled cavity , within temporal bone. Lined with </a:t>
            </a:r>
            <a:r>
              <a:rPr lang="en-US" sz="2400" b="1" dirty="0">
                <a:solidFill>
                  <a:srgbClr val="FF0000"/>
                </a:solidFill>
              </a:rPr>
              <a:t>simple cuboidal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Laterally</a:t>
            </a:r>
            <a:r>
              <a:rPr lang="en-US" sz="2400" b="1" dirty="0"/>
              <a:t>:  tympanic membrane,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Medially</a:t>
            </a:r>
            <a:r>
              <a:rPr lang="en-US" sz="2400" b="1" dirty="0"/>
              <a:t> : oval &amp; round windows of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Anteriorly: </a:t>
            </a:r>
            <a:r>
              <a:rPr lang="en-US" sz="2400" b="1" dirty="0"/>
              <a:t>communicate with pharynx via Eustachian tube </a:t>
            </a:r>
            <a:r>
              <a:rPr lang="en-US" sz="2400" b="1" dirty="0">
                <a:solidFill>
                  <a:srgbClr val="0000FF"/>
                </a:solidFill>
              </a:rPr>
              <a:t>Posteriorly</a:t>
            </a:r>
            <a:r>
              <a:rPr lang="en-US" sz="2400" b="1" dirty="0"/>
              <a:t>:  temporal bone</a:t>
            </a: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500" y="980728"/>
            <a:ext cx="3429000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923928" y="1484784"/>
            <a:ext cx="1800200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915400" cy="6416674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Contents of Middle ear </a:t>
            </a:r>
            <a:r>
              <a:rPr lang="en-US" sz="2800" dirty="0"/>
              <a:t>: (3221)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/>
              <a:t> bony ossicles, </a:t>
            </a:r>
            <a:r>
              <a:rPr lang="en-US" sz="2800" dirty="0">
                <a:solidFill>
                  <a:srgbClr val="FF0000"/>
                </a:solidFill>
              </a:rPr>
              <a:t>2 </a:t>
            </a:r>
            <a:r>
              <a:rPr lang="en-US" sz="2800" dirty="0"/>
              <a:t>muscles, </a:t>
            </a: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/>
              <a:t> windows, 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 chorda tympani 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9220" name="irc_mi" descr="http://droualb.faculty.mjc.edu/Lecture%20Notes/Unit%205/middle_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09738"/>
            <a:ext cx="6048671" cy="48876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977" y="2276872"/>
            <a:ext cx="2664238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5532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Auditory </a:t>
            </a:r>
            <a:r>
              <a:rPr lang="en-US" sz="2800" b="1" u="sng" dirty="0" err="1"/>
              <a:t>ossicles</a:t>
            </a:r>
            <a:r>
              <a:rPr lang="en-US" sz="2800" b="1" u="sng" dirty="0"/>
              <a:t> </a:t>
            </a:r>
            <a:r>
              <a:rPr lang="en-US" sz="2800" dirty="0"/>
              <a:t>: malleus, incus , stapes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( hammer, anvil, stirrup)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Malleus attached to tympanic membrane, Stapes to membrane of oval window.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auditory </a:t>
            </a:r>
            <a:r>
              <a:rPr lang="en-US" sz="2800" dirty="0" err="1"/>
              <a:t>ossicles</a:t>
            </a:r>
            <a:r>
              <a:rPr lang="en-US" sz="2800" dirty="0"/>
              <a:t> transmit vibration of ear drum to </a:t>
            </a:r>
            <a:r>
              <a:rPr lang="en-US" sz="2800" dirty="0">
                <a:solidFill>
                  <a:srgbClr val="FF0000"/>
                </a:solidFill>
              </a:rPr>
              <a:t>perilymph</a:t>
            </a:r>
            <a:r>
              <a:rPr lang="en-US" sz="2800" dirty="0"/>
              <a:t> of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are </a:t>
            </a:r>
            <a:r>
              <a:rPr lang="en-US" sz="2800" dirty="0">
                <a:solidFill>
                  <a:srgbClr val="FF0000"/>
                </a:solidFill>
              </a:rPr>
              <a:t>compact bone </a:t>
            </a:r>
            <a:r>
              <a:rPr lang="en-US" sz="2800" dirty="0"/>
              <a:t>without epiphysis, they articulate with each other by </a:t>
            </a:r>
            <a:r>
              <a:rPr lang="en-US" sz="2800" dirty="0">
                <a:solidFill>
                  <a:srgbClr val="FF0000"/>
                </a:solidFill>
              </a:rPr>
              <a:t>synovial joints </a:t>
            </a:r>
            <a:r>
              <a:rPr lang="en-US" sz="2800" dirty="0"/>
              <a:t>&amp; held together by ligaments.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Muscles</a:t>
            </a:r>
            <a:r>
              <a:rPr lang="en-US" sz="2800" dirty="0"/>
              <a:t> (2 </a:t>
            </a:r>
            <a:r>
              <a:rPr lang="en-US" sz="2800" dirty="0">
                <a:solidFill>
                  <a:srgbClr val="C00000"/>
                </a:solidFill>
              </a:rPr>
              <a:t>striated involuntary </a:t>
            </a:r>
            <a:r>
              <a:rPr lang="en-US" sz="2800" dirty="0" err="1">
                <a:solidFill>
                  <a:srgbClr val="C00000"/>
                </a:solidFill>
              </a:rPr>
              <a:t>ms</a:t>
            </a:r>
            <a:r>
              <a:rPr lang="en-US" sz="2800" dirty="0"/>
              <a:t>):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Tensor tympani &amp; </a:t>
            </a:r>
            <a:r>
              <a:rPr lang="en-US" sz="2800" dirty="0" err="1"/>
              <a:t>Stapedius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0244" name="Content Placeholder 3" descr="http://t1.gstatic.com/images?q=tbn:ANd9GcRM_ZAnma99zXHxlQFnkioCozePKiHg-XHEN0rkLeydEhlCqs1b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075"/>
            <a:ext cx="2362200" cy="181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 rot="3174143">
            <a:off x="6220620" y="1269206"/>
            <a:ext cx="1751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Tympanic membrane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 rot="2044797">
            <a:off x="8274050" y="727075"/>
            <a:ext cx="1160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Oval window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7429500" y="642938"/>
            <a:ext cx="45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M</a:t>
            </a:r>
            <a:endParaRPr lang="ar-JO" sz="2400" b="1"/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7715250" y="285750"/>
            <a:ext cx="26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I</a:t>
            </a:r>
            <a:endParaRPr lang="ar-JO" sz="2400" b="1"/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8358188" y="966788"/>
            <a:ext cx="28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S</a:t>
            </a:r>
            <a:endParaRPr lang="ar-JO" sz="2400" b="1"/>
          </a:p>
        </p:txBody>
      </p:sp>
      <p:pic>
        <p:nvPicPr>
          <p:cNvPr id="3074" name="Picture 2" descr="1.3 Ear Anatomy Flashcards | Quizlet">
            <a:extLst>
              <a:ext uri="{FF2B5EF4-FFF2-40B4-BE49-F238E27FC236}">
                <a16:creationId xmlns:a16="http://schemas.microsoft.com/office/drawing/2014/main" id="{5E24B188-FFEE-4C58-BF6C-525CF1FD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81302"/>
            <a:ext cx="2664296" cy="21320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1804</Words>
  <Application>Microsoft Office PowerPoint</Application>
  <PresentationFormat>On-screen Show (4:3)</PresentationFormat>
  <Paragraphs>346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The External ear</vt:lpstr>
      <vt:lpstr>PowerPoint Presentation</vt:lpstr>
      <vt:lpstr>PowerPoint Presentation</vt:lpstr>
      <vt:lpstr>The Middle Ear (tympanic cavity)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Inner Ear ( labyrinth)</vt:lpstr>
      <vt:lpstr>PowerPoint Presentation</vt:lpstr>
      <vt:lpstr>PowerPoint Presentation</vt:lpstr>
      <vt:lpstr>PowerPoint Presentation</vt:lpstr>
      <vt:lpstr>The Cochlea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 of Corti</vt:lpstr>
      <vt:lpstr>PowerPoint Presentation</vt:lpstr>
      <vt:lpstr>PowerPoint Presentation</vt:lpstr>
      <vt:lpstr>PowerPoint Presentation</vt:lpstr>
      <vt:lpstr>PowerPoint Presentation</vt:lpstr>
      <vt:lpstr>Mechanism of Hearing</vt:lpstr>
      <vt:lpstr>PowerPoint Presentation</vt:lpstr>
      <vt:lpstr>The vestibule</vt:lpstr>
      <vt:lpstr>PowerPoint Presentation</vt:lpstr>
      <vt:lpstr>PowerPoint Presentation</vt:lpstr>
      <vt:lpstr>The Semicircular canals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Hala</dc:creator>
  <cp:lastModifiedBy>Admin</cp:lastModifiedBy>
  <cp:revision>362</cp:revision>
  <dcterms:created xsi:type="dcterms:W3CDTF">2013-02-20T18:02:13Z</dcterms:created>
  <dcterms:modified xsi:type="dcterms:W3CDTF">2023-03-02T08:52:02Z</dcterms:modified>
</cp:coreProperties>
</file>