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2" r:id="rId1"/>
  </p:sldMasterIdLst>
  <p:notesMasterIdLst>
    <p:notesMasterId r:id="rId122"/>
  </p:notesMasterIdLst>
  <p:sldIdLst>
    <p:sldId id="367" r:id="rId2"/>
    <p:sldId id="313" r:id="rId3"/>
    <p:sldId id="258" r:id="rId4"/>
    <p:sldId id="360" r:id="rId5"/>
    <p:sldId id="368" r:id="rId6"/>
    <p:sldId id="396" r:id="rId7"/>
    <p:sldId id="314" r:id="rId8"/>
    <p:sldId id="381" r:id="rId9"/>
    <p:sldId id="371" r:id="rId10"/>
    <p:sldId id="369" r:id="rId11"/>
    <p:sldId id="370" r:id="rId12"/>
    <p:sldId id="261" r:id="rId13"/>
    <p:sldId id="266" r:id="rId14"/>
    <p:sldId id="267" r:id="rId15"/>
    <p:sldId id="372" r:id="rId16"/>
    <p:sldId id="373" r:id="rId17"/>
    <p:sldId id="374" r:id="rId18"/>
    <p:sldId id="289" r:id="rId19"/>
    <p:sldId id="375" r:id="rId20"/>
    <p:sldId id="316" r:id="rId21"/>
    <p:sldId id="293" r:id="rId22"/>
    <p:sldId id="294" r:id="rId23"/>
    <p:sldId id="382" r:id="rId24"/>
    <p:sldId id="397" r:id="rId25"/>
    <p:sldId id="398" r:id="rId26"/>
    <p:sldId id="399" r:id="rId27"/>
    <p:sldId id="376" r:id="rId28"/>
    <p:sldId id="383" r:id="rId29"/>
    <p:sldId id="384" r:id="rId30"/>
    <p:sldId id="292" r:id="rId31"/>
    <p:sldId id="296" r:id="rId32"/>
    <p:sldId id="317" r:id="rId33"/>
    <p:sldId id="318" r:id="rId34"/>
    <p:sldId id="319" r:id="rId35"/>
    <p:sldId id="320" r:id="rId36"/>
    <p:sldId id="271" r:id="rId37"/>
    <p:sldId id="321" r:id="rId38"/>
    <p:sldId id="272" r:id="rId39"/>
    <p:sldId id="273" r:id="rId40"/>
    <p:sldId id="329" r:id="rId41"/>
    <p:sldId id="366" r:id="rId42"/>
    <p:sldId id="386" r:id="rId43"/>
    <p:sldId id="387" r:id="rId44"/>
    <p:sldId id="388" r:id="rId45"/>
    <p:sldId id="377" r:id="rId46"/>
    <p:sldId id="274" r:id="rId47"/>
    <p:sldId id="299" r:id="rId48"/>
    <p:sldId id="275" r:id="rId49"/>
    <p:sldId id="276" r:id="rId50"/>
    <p:sldId id="278" r:id="rId51"/>
    <p:sldId id="279" r:id="rId52"/>
    <p:sldId id="331" r:id="rId53"/>
    <p:sldId id="280" r:id="rId54"/>
    <p:sldId id="332" r:id="rId55"/>
    <p:sldId id="281" r:id="rId56"/>
    <p:sldId id="300" r:id="rId57"/>
    <p:sldId id="389" r:id="rId58"/>
    <p:sldId id="282" r:id="rId59"/>
    <p:sldId id="301" r:id="rId60"/>
    <p:sldId id="361" r:id="rId61"/>
    <p:sldId id="378" r:id="rId62"/>
    <p:sldId id="324" r:id="rId63"/>
    <p:sldId id="325" r:id="rId64"/>
    <p:sldId id="342" r:id="rId65"/>
    <p:sldId id="343" r:id="rId66"/>
    <p:sldId id="341" r:id="rId67"/>
    <p:sldId id="390" r:id="rId68"/>
    <p:sldId id="333" r:id="rId69"/>
    <p:sldId id="287" r:id="rId70"/>
    <p:sldId id="303" r:id="rId71"/>
    <p:sldId id="304" r:id="rId72"/>
    <p:sldId id="288" r:id="rId73"/>
    <p:sldId id="334" r:id="rId74"/>
    <p:sldId id="335" r:id="rId75"/>
    <p:sldId id="336" r:id="rId76"/>
    <p:sldId id="337" r:id="rId77"/>
    <p:sldId id="338" r:id="rId78"/>
    <p:sldId id="339" r:id="rId79"/>
    <p:sldId id="340" r:id="rId80"/>
    <p:sldId id="302" r:id="rId81"/>
    <p:sldId id="391" r:id="rId82"/>
    <p:sldId id="392" r:id="rId83"/>
    <p:sldId id="393" r:id="rId84"/>
    <p:sldId id="394" r:id="rId85"/>
    <p:sldId id="400" r:id="rId86"/>
    <p:sldId id="401" r:id="rId87"/>
    <p:sldId id="402" r:id="rId88"/>
    <p:sldId id="403" r:id="rId89"/>
    <p:sldId id="404" r:id="rId90"/>
    <p:sldId id="405" r:id="rId91"/>
    <p:sldId id="284" r:id="rId92"/>
    <p:sldId id="362" r:id="rId93"/>
    <p:sldId id="363" r:id="rId94"/>
    <p:sldId id="395" r:id="rId95"/>
    <p:sldId id="364" r:id="rId96"/>
    <p:sldId id="326" r:id="rId97"/>
    <p:sldId id="327" r:id="rId98"/>
    <p:sldId id="283" r:id="rId99"/>
    <p:sldId id="285" r:id="rId100"/>
    <p:sldId id="305" r:id="rId101"/>
    <p:sldId id="306" r:id="rId102"/>
    <p:sldId id="307" r:id="rId103"/>
    <p:sldId id="309" r:id="rId104"/>
    <p:sldId id="310" r:id="rId105"/>
    <p:sldId id="311" r:id="rId106"/>
    <p:sldId id="312" r:id="rId107"/>
    <p:sldId id="348" r:id="rId108"/>
    <p:sldId id="349" r:id="rId109"/>
    <p:sldId id="350" r:id="rId110"/>
    <p:sldId id="351" r:id="rId111"/>
    <p:sldId id="353" r:id="rId112"/>
    <p:sldId id="352" r:id="rId113"/>
    <p:sldId id="354" r:id="rId114"/>
    <p:sldId id="355" r:id="rId115"/>
    <p:sldId id="356" r:id="rId116"/>
    <p:sldId id="357" r:id="rId117"/>
    <p:sldId id="358" r:id="rId118"/>
    <p:sldId id="359" r:id="rId119"/>
    <p:sldId id="346" r:id="rId120"/>
    <p:sldId id="347" r:id="rId1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lad.boulis" initials="m" lastIdx="2" clrIdx="0">
    <p:extLst>
      <p:ext uri="{19B8F6BF-5375-455C-9EA6-DF929625EA0E}">
        <p15:presenceInfo xmlns:p15="http://schemas.microsoft.com/office/powerpoint/2012/main" userId="S::melad.boulis@minia.edu.eg::2efa584c-69da-4855-8dd8-86fed5ce413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79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commentAuthors" Target="commentAuthor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diagrams/_rels/data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4" Type="http://schemas.openxmlformats.org/officeDocument/2006/relationships/image" Target="../media/image6.svg"/></Relationships>
</file>

<file path=ppt/diagrams/_rels/drawing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4" Type="http://schemas.openxmlformats.org/officeDocument/2006/relationships/image" Target="../media/image6.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data1.xml><?xml version="1.0" encoding="utf-8"?>
<dgm:dataModel xmlns:dgm="http://schemas.openxmlformats.org/drawingml/2006/diagram" xmlns:a="http://schemas.openxmlformats.org/drawingml/2006/main">
  <dgm:ptLst>
    <dgm:pt modelId="{FAF4F2D1-24C8-4A6B-ADF8-D724B794F075}"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8C7B4889-461C-45B3-815A-53CE67CBBF06}">
      <dgm:prSet phldrT="[Text]" custT="1"/>
      <dgm:spPr/>
      <dgm:t>
        <a:bodyPr/>
        <a:lstStyle/>
        <a:p>
          <a:r>
            <a:rPr lang="en-US" sz="2800" b="1" i="1" dirty="0"/>
            <a:t>Wound classification</a:t>
          </a:r>
        </a:p>
      </dgm:t>
    </dgm:pt>
    <dgm:pt modelId="{59C0D0DD-F3BD-4A57-91BB-BA2CD7B5795A}" type="parTrans" cxnId="{4F52E24B-E591-43AC-95E2-9B6E4E2F0334}">
      <dgm:prSet/>
      <dgm:spPr/>
      <dgm:t>
        <a:bodyPr/>
        <a:lstStyle/>
        <a:p>
          <a:endParaRPr lang="en-US"/>
        </a:p>
      </dgm:t>
    </dgm:pt>
    <dgm:pt modelId="{D4218C99-7D06-46B2-ABEA-5080EA135621}" type="sibTrans" cxnId="{4F52E24B-E591-43AC-95E2-9B6E4E2F0334}">
      <dgm:prSet/>
      <dgm:spPr/>
      <dgm:t>
        <a:bodyPr/>
        <a:lstStyle/>
        <a:p>
          <a:endParaRPr lang="en-US"/>
        </a:p>
      </dgm:t>
    </dgm:pt>
    <dgm:pt modelId="{4DB06FAD-B13D-4CC1-A3E1-337DFF91941E}">
      <dgm:prSet phldrT="[Text]" custT="1"/>
      <dgm:spPr/>
      <dgm:t>
        <a:bodyPr/>
        <a:lstStyle/>
        <a:p>
          <a:r>
            <a:rPr lang="en-US" sz="3200" b="1" dirty="0">
              <a:solidFill>
                <a:srgbClr val="FF0000"/>
              </a:solidFill>
            </a:rPr>
            <a:t>Sharp</a:t>
          </a:r>
          <a:r>
            <a:rPr lang="en-US" sz="2400" b="1" dirty="0">
              <a:solidFill>
                <a:srgbClr val="FF0000"/>
              </a:solidFill>
            </a:rPr>
            <a:t> force injury</a:t>
          </a:r>
        </a:p>
      </dgm:t>
    </dgm:pt>
    <dgm:pt modelId="{340BDC02-DDF0-4EA7-8FDD-EDD98265B3B2}" type="parTrans" cxnId="{C22D6A00-E005-413B-BC54-71D3D1359E3D}">
      <dgm:prSet/>
      <dgm:spPr/>
      <dgm:t>
        <a:bodyPr/>
        <a:lstStyle/>
        <a:p>
          <a:endParaRPr lang="en-US"/>
        </a:p>
      </dgm:t>
    </dgm:pt>
    <dgm:pt modelId="{9D05281F-E7D1-4FB9-83E0-C15045745997}" type="sibTrans" cxnId="{C22D6A00-E005-413B-BC54-71D3D1359E3D}">
      <dgm:prSet/>
      <dgm:spPr/>
      <dgm:t>
        <a:bodyPr/>
        <a:lstStyle/>
        <a:p>
          <a:endParaRPr lang="en-US"/>
        </a:p>
      </dgm:t>
    </dgm:pt>
    <dgm:pt modelId="{F8E65CD4-EB9C-4C92-94DE-F90B0990E46A}">
      <dgm:prSet phldrT="[Text]" custT="1"/>
      <dgm:spPr/>
      <dgm:t>
        <a:bodyPr/>
        <a:lstStyle/>
        <a:p>
          <a:r>
            <a:rPr lang="en-US" sz="2000" b="1" dirty="0">
              <a:solidFill>
                <a:srgbClr val="FF0000"/>
              </a:solidFill>
            </a:rPr>
            <a:t>Cut </a:t>
          </a:r>
        </a:p>
      </dgm:t>
    </dgm:pt>
    <dgm:pt modelId="{88F7A337-5FBF-403A-A4D0-369EFDAACA5E}" type="parTrans" cxnId="{ED4E0EC7-EF72-4A77-9981-854996019FFD}">
      <dgm:prSet/>
      <dgm:spPr/>
      <dgm:t>
        <a:bodyPr/>
        <a:lstStyle/>
        <a:p>
          <a:endParaRPr lang="en-US"/>
        </a:p>
      </dgm:t>
    </dgm:pt>
    <dgm:pt modelId="{55A2C9E2-1208-4287-AFC9-433A33E7E61E}" type="sibTrans" cxnId="{ED4E0EC7-EF72-4A77-9981-854996019FFD}">
      <dgm:prSet/>
      <dgm:spPr/>
      <dgm:t>
        <a:bodyPr/>
        <a:lstStyle/>
        <a:p>
          <a:endParaRPr lang="en-US"/>
        </a:p>
      </dgm:t>
    </dgm:pt>
    <dgm:pt modelId="{3DCD347F-20B5-4128-ACB7-535939499430}">
      <dgm:prSet phldrT="[Text]" custT="1"/>
      <dgm:spPr/>
      <dgm:t>
        <a:bodyPr/>
        <a:lstStyle/>
        <a:p>
          <a:r>
            <a:rPr lang="en-US" sz="2000" b="1" dirty="0">
              <a:solidFill>
                <a:srgbClr val="FF0000"/>
              </a:solidFill>
            </a:rPr>
            <a:t>Stab</a:t>
          </a:r>
        </a:p>
      </dgm:t>
    </dgm:pt>
    <dgm:pt modelId="{497EE4CA-07B4-4DB5-8B2D-94C75C579F3B}" type="parTrans" cxnId="{56B94912-7735-46B5-A561-0863AA6021E3}">
      <dgm:prSet/>
      <dgm:spPr/>
      <dgm:t>
        <a:bodyPr/>
        <a:lstStyle/>
        <a:p>
          <a:endParaRPr lang="en-US"/>
        </a:p>
      </dgm:t>
    </dgm:pt>
    <dgm:pt modelId="{64C6EB7E-EC59-40A6-9C39-F9A7417F6574}" type="sibTrans" cxnId="{56B94912-7735-46B5-A561-0863AA6021E3}">
      <dgm:prSet/>
      <dgm:spPr/>
      <dgm:t>
        <a:bodyPr/>
        <a:lstStyle/>
        <a:p>
          <a:endParaRPr lang="en-US"/>
        </a:p>
      </dgm:t>
    </dgm:pt>
    <dgm:pt modelId="{29C7BCEE-CBBA-472A-AFFE-47986062069A}">
      <dgm:prSet phldrT="[Text]" custT="1"/>
      <dgm:spPr/>
      <dgm:t>
        <a:bodyPr/>
        <a:lstStyle/>
        <a:p>
          <a:r>
            <a:rPr lang="en-US" sz="3200" b="1" i="0" dirty="0">
              <a:solidFill>
                <a:srgbClr val="00B050"/>
              </a:solidFill>
            </a:rPr>
            <a:t>Bunt</a:t>
          </a:r>
          <a:r>
            <a:rPr lang="en-US" sz="2400" b="1" i="0" dirty="0">
              <a:solidFill>
                <a:srgbClr val="00B050"/>
              </a:solidFill>
            </a:rPr>
            <a:t> force injury</a:t>
          </a:r>
        </a:p>
      </dgm:t>
    </dgm:pt>
    <dgm:pt modelId="{A80FACDB-0AA6-4D64-95F9-7709337B444E}" type="parTrans" cxnId="{A9707595-27B9-4E86-85D0-00728A19D324}">
      <dgm:prSet/>
      <dgm:spPr/>
      <dgm:t>
        <a:bodyPr/>
        <a:lstStyle/>
        <a:p>
          <a:endParaRPr lang="en-US"/>
        </a:p>
      </dgm:t>
    </dgm:pt>
    <dgm:pt modelId="{0A3C8851-024D-4270-BA3E-BEDC32C67F74}" type="sibTrans" cxnId="{A9707595-27B9-4E86-85D0-00728A19D324}">
      <dgm:prSet/>
      <dgm:spPr/>
      <dgm:t>
        <a:bodyPr/>
        <a:lstStyle/>
        <a:p>
          <a:endParaRPr lang="en-US"/>
        </a:p>
      </dgm:t>
    </dgm:pt>
    <dgm:pt modelId="{03882C11-4A45-497B-920C-DC4E2E3A40C7}">
      <dgm:prSet phldrT="[Text]" custT="1"/>
      <dgm:spPr/>
      <dgm:t>
        <a:bodyPr vert="vert270"/>
        <a:lstStyle/>
        <a:p>
          <a:r>
            <a:rPr lang="en-US" sz="2400" b="1" dirty="0">
              <a:solidFill>
                <a:srgbClr val="00B050"/>
              </a:solidFill>
            </a:rPr>
            <a:t>abrasions</a:t>
          </a:r>
        </a:p>
      </dgm:t>
    </dgm:pt>
    <dgm:pt modelId="{837333A5-381F-4E8B-9F42-3BBBF3171601}" type="parTrans" cxnId="{31E09015-C0C9-411B-A080-FEFD8E73E42C}">
      <dgm:prSet/>
      <dgm:spPr/>
      <dgm:t>
        <a:bodyPr/>
        <a:lstStyle/>
        <a:p>
          <a:endParaRPr lang="en-US"/>
        </a:p>
      </dgm:t>
    </dgm:pt>
    <dgm:pt modelId="{68A4080A-34F4-4D66-8BB5-F0E83A5FC93C}" type="sibTrans" cxnId="{31E09015-C0C9-411B-A080-FEFD8E73E42C}">
      <dgm:prSet/>
      <dgm:spPr/>
      <dgm:t>
        <a:bodyPr/>
        <a:lstStyle/>
        <a:p>
          <a:endParaRPr lang="en-US"/>
        </a:p>
      </dgm:t>
    </dgm:pt>
    <dgm:pt modelId="{97B29B92-E553-4D9D-9FAE-6AFA543FCEF0}">
      <dgm:prSet/>
      <dgm:spPr/>
      <dgm:t>
        <a:bodyPr vert="vert270"/>
        <a:lstStyle/>
        <a:p>
          <a:r>
            <a:rPr lang="en-US" b="1" dirty="0">
              <a:solidFill>
                <a:srgbClr val="00B050"/>
              </a:solidFill>
            </a:rPr>
            <a:t>Bruises</a:t>
          </a:r>
        </a:p>
        <a:p>
          <a:r>
            <a:rPr lang="en-US" b="1" dirty="0">
              <a:solidFill>
                <a:srgbClr val="00B050"/>
              </a:solidFill>
            </a:rPr>
            <a:t>(Contusions)</a:t>
          </a:r>
        </a:p>
      </dgm:t>
    </dgm:pt>
    <dgm:pt modelId="{7D7E0886-DF1C-4D28-9D20-56432516594C}" type="parTrans" cxnId="{6DEC2213-4A01-42FA-BDA5-E99DA5EB4B4D}">
      <dgm:prSet/>
      <dgm:spPr/>
      <dgm:t>
        <a:bodyPr/>
        <a:lstStyle/>
        <a:p>
          <a:endParaRPr lang="en-US"/>
        </a:p>
      </dgm:t>
    </dgm:pt>
    <dgm:pt modelId="{CC649A86-05D8-4A75-8A09-DC33C8321A87}" type="sibTrans" cxnId="{6DEC2213-4A01-42FA-BDA5-E99DA5EB4B4D}">
      <dgm:prSet/>
      <dgm:spPr/>
      <dgm:t>
        <a:bodyPr/>
        <a:lstStyle/>
        <a:p>
          <a:endParaRPr lang="en-US"/>
        </a:p>
      </dgm:t>
    </dgm:pt>
    <dgm:pt modelId="{DDE44D9F-1928-47A9-8A2A-221F2BAF9E01}">
      <dgm:prSet/>
      <dgm:spPr/>
      <dgm:t>
        <a:bodyPr vert="vert270"/>
        <a:lstStyle/>
        <a:p>
          <a:r>
            <a:rPr lang="en-US" b="1" dirty="0">
              <a:solidFill>
                <a:srgbClr val="00B050"/>
              </a:solidFill>
            </a:rPr>
            <a:t>Lacerations</a:t>
          </a:r>
        </a:p>
        <a:p>
          <a:r>
            <a:rPr lang="en-US" b="1" dirty="0">
              <a:solidFill>
                <a:srgbClr val="00B050"/>
              </a:solidFill>
            </a:rPr>
            <a:t>(contused wound)</a:t>
          </a:r>
        </a:p>
      </dgm:t>
    </dgm:pt>
    <dgm:pt modelId="{6C752EDC-1E22-4C2A-A788-E4A42175C5B1}" type="parTrans" cxnId="{C5638422-7DD0-4726-B0DA-E1DC2B47CA84}">
      <dgm:prSet/>
      <dgm:spPr/>
      <dgm:t>
        <a:bodyPr/>
        <a:lstStyle/>
        <a:p>
          <a:endParaRPr lang="en-US"/>
        </a:p>
      </dgm:t>
    </dgm:pt>
    <dgm:pt modelId="{91F15CFB-7F6C-4579-9D79-ADC534C61ED4}" type="sibTrans" cxnId="{C5638422-7DD0-4726-B0DA-E1DC2B47CA84}">
      <dgm:prSet/>
      <dgm:spPr/>
      <dgm:t>
        <a:bodyPr/>
        <a:lstStyle/>
        <a:p>
          <a:endParaRPr lang="en-US"/>
        </a:p>
      </dgm:t>
    </dgm:pt>
    <dgm:pt modelId="{B16270EC-EE02-46CF-8B52-79726C7E3DE4}">
      <dgm:prSet/>
      <dgm:spPr/>
      <dgm:t>
        <a:bodyPr/>
        <a:lstStyle/>
        <a:p>
          <a:r>
            <a:rPr lang="en-US" dirty="0"/>
            <a:t>Firearm </a:t>
          </a:r>
        </a:p>
      </dgm:t>
    </dgm:pt>
    <dgm:pt modelId="{A3955BDA-D654-4E05-BD53-44EE13BD9878}" type="parTrans" cxnId="{64C766FC-8EB2-43E6-B591-CCEA37DBC136}">
      <dgm:prSet/>
      <dgm:spPr/>
      <dgm:t>
        <a:bodyPr/>
        <a:lstStyle/>
        <a:p>
          <a:endParaRPr lang="en-US"/>
        </a:p>
      </dgm:t>
    </dgm:pt>
    <dgm:pt modelId="{759F9C0D-EA34-43EB-97A9-DDF1AFB573B0}" type="sibTrans" cxnId="{64C766FC-8EB2-43E6-B591-CCEA37DBC136}">
      <dgm:prSet/>
      <dgm:spPr/>
      <dgm:t>
        <a:bodyPr/>
        <a:lstStyle/>
        <a:p>
          <a:endParaRPr lang="en-US"/>
        </a:p>
      </dgm:t>
    </dgm:pt>
    <dgm:pt modelId="{AF1B5248-4371-4B6C-BE71-70E99BAF33D8}" type="pres">
      <dgm:prSet presAssocID="{FAF4F2D1-24C8-4A6B-ADF8-D724B794F075}" presName="hierChild1" presStyleCnt="0">
        <dgm:presLayoutVars>
          <dgm:chPref val="1"/>
          <dgm:dir/>
          <dgm:animOne val="branch"/>
          <dgm:animLvl val="lvl"/>
          <dgm:resizeHandles/>
        </dgm:presLayoutVars>
      </dgm:prSet>
      <dgm:spPr/>
    </dgm:pt>
    <dgm:pt modelId="{BC41DF4E-7B43-49C6-BEE4-B1D31FC8437B}" type="pres">
      <dgm:prSet presAssocID="{B16270EC-EE02-46CF-8B52-79726C7E3DE4}" presName="hierRoot1" presStyleCnt="0"/>
      <dgm:spPr/>
    </dgm:pt>
    <dgm:pt modelId="{523B8628-07BD-4FD6-9FB8-6E933717DB37}" type="pres">
      <dgm:prSet presAssocID="{B16270EC-EE02-46CF-8B52-79726C7E3DE4}" presName="composite" presStyleCnt="0"/>
      <dgm:spPr/>
    </dgm:pt>
    <dgm:pt modelId="{38A5D6CA-2FA2-4D27-9377-B455C5048F66}" type="pres">
      <dgm:prSet presAssocID="{B16270EC-EE02-46CF-8B52-79726C7E3DE4}" presName="background" presStyleLbl="node0" presStyleIdx="0" presStyleCnt="2"/>
      <dgm:spPr/>
    </dgm:pt>
    <dgm:pt modelId="{A2F9CC8C-7822-4A07-B788-C931DE5BEFC5}" type="pres">
      <dgm:prSet presAssocID="{B16270EC-EE02-46CF-8B52-79726C7E3DE4}" presName="text" presStyleLbl="fgAcc0" presStyleIdx="0" presStyleCnt="2" custLinFactNeighborX="-89430" custLinFactNeighborY="45511">
        <dgm:presLayoutVars>
          <dgm:chPref val="3"/>
        </dgm:presLayoutVars>
      </dgm:prSet>
      <dgm:spPr/>
    </dgm:pt>
    <dgm:pt modelId="{2B21076E-8345-4EAD-88DF-9BAA8A59D2F9}" type="pres">
      <dgm:prSet presAssocID="{B16270EC-EE02-46CF-8B52-79726C7E3DE4}" presName="hierChild2" presStyleCnt="0"/>
      <dgm:spPr/>
    </dgm:pt>
    <dgm:pt modelId="{C9931876-02F8-404B-A12F-D0715DE14F3E}" type="pres">
      <dgm:prSet presAssocID="{8C7B4889-461C-45B3-815A-53CE67CBBF06}" presName="hierRoot1" presStyleCnt="0"/>
      <dgm:spPr/>
    </dgm:pt>
    <dgm:pt modelId="{3044F309-B048-42B6-A564-36F24EF580F0}" type="pres">
      <dgm:prSet presAssocID="{8C7B4889-461C-45B3-815A-53CE67CBBF06}" presName="composite" presStyleCnt="0"/>
      <dgm:spPr/>
    </dgm:pt>
    <dgm:pt modelId="{B253F5F6-CA42-4787-A7A3-81E7307B9826}" type="pres">
      <dgm:prSet presAssocID="{8C7B4889-461C-45B3-815A-53CE67CBBF06}" presName="background" presStyleLbl="node0" presStyleIdx="1" presStyleCnt="2"/>
      <dgm:spPr/>
    </dgm:pt>
    <dgm:pt modelId="{9515D02E-B357-4BF2-B1FD-D19DA5486AFC}" type="pres">
      <dgm:prSet presAssocID="{8C7B4889-461C-45B3-815A-53CE67CBBF06}" presName="text" presStyleLbl="fgAcc0" presStyleIdx="1" presStyleCnt="2" custScaleX="414955" custLinFactNeighborX="-31890" custLinFactNeighborY="-90580">
        <dgm:presLayoutVars>
          <dgm:chPref val="3"/>
        </dgm:presLayoutVars>
      </dgm:prSet>
      <dgm:spPr/>
    </dgm:pt>
    <dgm:pt modelId="{ECF0A736-2CEA-4014-8804-DB50EAAD7D92}" type="pres">
      <dgm:prSet presAssocID="{8C7B4889-461C-45B3-815A-53CE67CBBF06}" presName="hierChild2" presStyleCnt="0"/>
      <dgm:spPr/>
    </dgm:pt>
    <dgm:pt modelId="{8AB92D5B-32CF-4BD7-9204-18B30EB0894E}" type="pres">
      <dgm:prSet presAssocID="{340BDC02-DDF0-4EA7-8FDD-EDD98265B3B2}" presName="Name10" presStyleLbl="parChTrans1D2" presStyleIdx="0" presStyleCnt="2"/>
      <dgm:spPr/>
    </dgm:pt>
    <dgm:pt modelId="{9C871C10-CD44-4398-B5E8-13294A1EB6AC}" type="pres">
      <dgm:prSet presAssocID="{4DB06FAD-B13D-4CC1-A3E1-337DFF91941E}" presName="hierRoot2" presStyleCnt="0"/>
      <dgm:spPr/>
    </dgm:pt>
    <dgm:pt modelId="{A3CF1160-2534-4CEE-BD03-F1B95C05B48F}" type="pres">
      <dgm:prSet presAssocID="{4DB06FAD-B13D-4CC1-A3E1-337DFF91941E}" presName="composite2" presStyleCnt="0"/>
      <dgm:spPr/>
    </dgm:pt>
    <dgm:pt modelId="{A8CA31DE-A473-486A-980A-B8507BE0AB8D}" type="pres">
      <dgm:prSet presAssocID="{4DB06FAD-B13D-4CC1-A3E1-337DFF91941E}" presName="background2" presStyleLbl="node2" presStyleIdx="0" presStyleCnt="2"/>
      <dgm:spPr/>
    </dgm:pt>
    <dgm:pt modelId="{D522769F-1D3F-44D5-8FF7-E739227A63C9}" type="pres">
      <dgm:prSet presAssocID="{4DB06FAD-B13D-4CC1-A3E1-337DFF91941E}" presName="text2" presStyleLbl="fgAcc2" presStyleIdx="0" presStyleCnt="2" custScaleX="226055" custLinFactNeighborX="41101" custLinFactNeighborY="-85641">
        <dgm:presLayoutVars>
          <dgm:chPref val="3"/>
        </dgm:presLayoutVars>
      </dgm:prSet>
      <dgm:spPr/>
    </dgm:pt>
    <dgm:pt modelId="{16CB723A-FF76-4165-A26F-054E0353075C}" type="pres">
      <dgm:prSet presAssocID="{4DB06FAD-B13D-4CC1-A3E1-337DFF91941E}" presName="hierChild3" presStyleCnt="0"/>
      <dgm:spPr/>
    </dgm:pt>
    <dgm:pt modelId="{29EBB367-273A-4857-ADA2-EA9251F94976}" type="pres">
      <dgm:prSet presAssocID="{88F7A337-5FBF-403A-A4D0-369EFDAACA5E}" presName="Name17" presStyleLbl="parChTrans1D3" presStyleIdx="0" presStyleCnt="5"/>
      <dgm:spPr/>
    </dgm:pt>
    <dgm:pt modelId="{D19B253C-5F6D-41F3-BD51-E5154E64541B}" type="pres">
      <dgm:prSet presAssocID="{F8E65CD4-EB9C-4C92-94DE-F90B0990E46A}" presName="hierRoot3" presStyleCnt="0"/>
      <dgm:spPr/>
    </dgm:pt>
    <dgm:pt modelId="{14610162-DFA4-4527-B342-961B1E774CF4}" type="pres">
      <dgm:prSet presAssocID="{F8E65CD4-EB9C-4C92-94DE-F90B0990E46A}" presName="composite3" presStyleCnt="0"/>
      <dgm:spPr/>
    </dgm:pt>
    <dgm:pt modelId="{524C676C-E9E8-48AE-BF5B-59DEA1A0000B}" type="pres">
      <dgm:prSet presAssocID="{F8E65CD4-EB9C-4C92-94DE-F90B0990E46A}" presName="background3" presStyleLbl="node3" presStyleIdx="0" presStyleCnt="5"/>
      <dgm:spPr/>
    </dgm:pt>
    <dgm:pt modelId="{BC457856-A502-47F0-B9A0-D9AED8FD95CA}" type="pres">
      <dgm:prSet presAssocID="{F8E65CD4-EB9C-4C92-94DE-F90B0990E46A}" presName="text3" presStyleLbl="fgAcc3" presStyleIdx="0" presStyleCnt="5" custScaleX="126137" custLinFactNeighborX="-29510" custLinFactNeighborY="-54112">
        <dgm:presLayoutVars>
          <dgm:chPref val="3"/>
        </dgm:presLayoutVars>
      </dgm:prSet>
      <dgm:spPr/>
    </dgm:pt>
    <dgm:pt modelId="{D70588A7-5A5A-4F15-A39A-584CA5A175FE}" type="pres">
      <dgm:prSet presAssocID="{F8E65CD4-EB9C-4C92-94DE-F90B0990E46A}" presName="hierChild4" presStyleCnt="0"/>
      <dgm:spPr/>
    </dgm:pt>
    <dgm:pt modelId="{B53A8054-9D30-4DBF-A859-BF0D90F5B902}" type="pres">
      <dgm:prSet presAssocID="{497EE4CA-07B4-4DB5-8B2D-94C75C579F3B}" presName="Name17" presStyleLbl="parChTrans1D3" presStyleIdx="1" presStyleCnt="5"/>
      <dgm:spPr/>
    </dgm:pt>
    <dgm:pt modelId="{CD69FD27-583A-4AA8-A2D9-B8B189A0FCCA}" type="pres">
      <dgm:prSet presAssocID="{3DCD347F-20B5-4128-ACB7-535939499430}" presName="hierRoot3" presStyleCnt="0"/>
      <dgm:spPr/>
    </dgm:pt>
    <dgm:pt modelId="{88B646FF-0CB2-4D4A-B6AF-D4C60480E9DE}" type="pres">
      <dgm:prSet presAssocID="{3DCD347F-20B5-4128-ACB7-535939499430}" presName="composite3" presStyleCnt="0"/>
      <dgm:spPr/>
    </dgm:pt>
    <dgm:pt modelId="{2F964EF0-EA44-4597-B665-B24228338454}" type="pres">
      <dgm:prSet presAssocID="{3DCD347F-20B5-4128-ACB7-535939499430}" presName="background3" presStyleLbl="node3" presStyleIdx="1" presStyleCnt="5"/>
      <dgm:spPr/>
    </dgm:pt>
    <dgm:pt modelId="{2D843BCE-6BF2-4ABA-83B9-88E1AF4EB26A}" type="pres">
      <dgm:prSet presAssocID="{3DCD347F-20B5-4128-ACB7-535939499430}" presName="text3" presStyleLbl="fgAcc3" presStyleIdx="1" presStyleCnt="5" custScaleX="124678" custLinFactNeighborX="-18355" custLinFactNeighborY="-63083">
        <dgm:presLayoutVars>
          <dgm:chPref val="3"/>
        </dgm:presLayoutVars>
      </dgm:prSet>
      <dgm:spPr/>
    </dgm:pt>
    <dgm:pt modelId="{84BC4101-4F13-4F08-BF86-7107B7564F2F}" type="pres">
      <dgm:prSet presAssocID="{3DCD347F-20B5-4128-ACB7-535939499430}" presName="hierChild4" presStyleCnt="0"/>
      <dgm:spPr/>
    </dgm:pt>
    <dgm:pt modelId="{FE7026A6-F6B6-4265-B712-9460E9C0216E}" type="pres">
      <dgm:prSet presAssocID="{A80FACDB-0AA6-4D64-95F9-7709337B444E}" presName="Name10" presStyleLbl="parChTrans1D2" presStyleIdx="1" presStyleCnt="2"/>
      <dgm:spPr/>
    </dgm:pt>
    <dgm:pt modelId="{C0D04785-4270-41F0-96E0-30922C6D17CB}" type="pres">
      <dgm:prSet presAssocID="{29C7BCEE-CBBA-472A-AFFE-47986062069A}" presName="hierRoot2" presStyleCnt="0"/>
      <dgm:spPr/>
    </dgm:pt>
    <dgm:pt modelId="{EDDE354B-E998-46C7-B7D5-83BDCA387663}" type="pres">
      <dgm:prSet presAssocID="{29C7BCEE-CBBA-472A-AFFE-47986062069A}" presName="composite2" presStyleCnt="0"/>
      <dgm:spPr/>
    </dgm:pt>
    <dgm:pt modelId="{4A5F0132-1D7B-4070-8360-639E0E0D77D1}" type="pres">
      <dgm:prSet presAssocID="{29C7BCEE-CBBA-472A-AFFE-47986062069A}" presName="background2" presStyleLbl="node2" presStyleIdx="1" presStyleCnt="2"/>
      <dgm:spPr/>
    </dgm:pt>
    <dgm:pt modelId="{0262CBD3-05A1-423E-8A7C-EE0100A8F9DC}" type="pres">
      <dgm:prSet presAssocID="{29C7BCEE-CBBA-472A-AFFE-47986062069A}" presName="text2" presStyleLbl="fgAcc2" presStyleIdx="1" presStyleCnt="2" custScaleX="238292" custLinFactNeighborX="83378" custLinFactNeighborY="-74936">
        <dgm:presLayoutVars>
          <dgm:chPref val="3"/>
        </dgm:presLayoutVars>
      </dgm:prSet>
      <dgm:spPr/>
    </dgm:pt>
    <dgm:pt modelId="{6332D6E0-6C2C-4F9E-914C-1357AF268A44}" type="pres">
      <dgm:prSet presAssocID="{29C7BCEE-CBBA-472A-AFFE-47986062069A}" presName="hierChild3" presStyleCnt="0"/>
      <dgm:spPr/>
    </dgm:pt>
    <dgm:pt modelId="{C4933CDB-99D4-43B4-826F-04EF88D11F5D}" type="pres">
      <dgm:prSet presAssocID="{837333A5-381F-4E8B-9F42-3BBBF3171601}" presName="Name17" presStyleLbl="parChTrans1D3" presStyleIdx="2" presStyleCnt="5"/>
      <dgm:spPr/>
    </dgm:pt>
    <dgm:pt modelId="{EAC620B1-036E-468B-849A-AB52C8D63A6E}" type="pres">
      <dgm:prSet presAssocID="{03882C11-4A45-497B-920C-DC4E2E3A40C7}" presName="hierRoot3" presStyleCnt="0"/>
      <dgm:spPr/>
    </dgm:pt>
    <dgm:pt modelId="{D7FDB382-6534-4801-B243-99E7EED98558}" type="pres">
      <dgm:prSet presAssocID="{03882C11-4A45-497B-920C-DC4E2E3A40C7}" presName="composite3" presStyleCnt="0"/>
      <dgm:spPr/>
    </dgm:pt>
    <dgm:pt modelId="{95427B3F-2928-44F6-9C27-EDF8F26204F9}" type="pres">
      <dgm:prSet presAssocID="{03882C11-4A45-497B-920C-DC4E2E3A40C7}" presName="background3" presStyleLbl="node3" presStyleIdx="2" presStyleCnt="5"/>
      <dgm:spPr/>
    </dgm:pt>
    <dgm:pt modelId="{935CC7B7-18EF-440C-9F53-9A41C4030C78}" type="pres">
      <dgm:prSet presAssocID="{03882C11-4A45-497B-920C-DC4E2E3A40C7}" presName="text3" presStyleLbl="fgAcc3" presStyleIdx="2" presStyleCnt="5" custScaleY="226352">
        <dgm:presLayoutVars>
          <dgm:chPref val="3"/>
        </dgm:presLayoutVars>
      </dgm:prSet>
      <dgm:spPr/>
    </dgm:pt>
    <dgm:pt modelId="{327FB5F9-B4C9-497A-A2AC-876E0B10E37A}" type="pres">
      <dgm:prSet presAssocID="{03882C11-4A45-497B-920C-DC4E2E3A40C7}" presName="hierChild4" presStyleCnt="0"/>
      <dgm:spPr/>
    </dgm:pt>
    <dgm:pt modelId="{3C088C25-F984-4712-81BE-3B2C080855EE}" type="pres">
      <dgm:prSet presAssocID="{7D7E0886-DF1C-4D28-9D20-56432516594C}" presName="Name17" presStyleLbl="parChTrans1D3" presStyleIdx="3" presStyleCnt="5"/>
      <dgm:spPr/>
    </dgm:pt>
    <dgm:pt modelId="{16A74FF3-A4D9-4754-B9CF-36D6EB4F8082}" type="pres">
      <dgm:prSet presAssocID="{97B29B92-E553-4D9D-9FAE-6AFA543FCEF0}" presName="hierRoot3" presStyleCnt="0"/>
      <dgm:spPr/>
    </dgm:pt>
    <dgm:pt modelId="{6B624FFC-25B3-4610-B04C-A84C466804E9}" type="pres">
      <dgm:prSet presAssocID="{97B29B92-E553-4D9D-9FAE-6AFA543FCEF0}" presName="composite3" presStyleCnt="0"/>
      <dgm:spPr/>
    </dgm:pt>
    <dgm:pt modelId="{007D1B1A-1F10-4A0F-87A1-5AA35510C1FC}" type="pres">
      <dgm:prSet presAssocID="{97B29B92-E553-4D9D-9FAE-6AFA543FCEF0}" presName="background3" presStyleLbl="node3" presStyleIdx="3" presStyleCnt="5"/>
      <dgm:spPr/>
    </dgm:pt>
    <dgm:pt modelId="{C6438AD2-A85E-4A20-8033-21F0236513C7}" type="pres">
      <dgm:prSet presAssocID="{97B29B92-E553-4D9D-9FAE-6AFA543FCEF0}" presName="text3" presStyleLbl="fgAcc3" presStyleIdx="3" presStyleCnt="5" custScaleY="226166">
        <dgm:presLayoutVars>
          <dgm:chPref val="3"/>
        </dgm:presLayoutVars>
      </dgm:prSet>
      <dgm:spPr/>
    </dgm:pt>
    <dgm:pt modelId="{A5637DA1-8208-4C06-9324-7C1B34CB20E3}" type="pres">
      <dgm:prSet presAssocID="{97B29B92-E553-4D9D-9FAE-6AFA543FCEF0}" presName="hierChild4" presStyleCnt="0"/>
      <dgm:spPr/>
    </dgm:pt>
    <dgm:pt modelId="{5B1C4005-EB2B-42DF-867E-D1E733F07167}" type="pres">
      <dgm:prSet presAssocID="{6C752EDC-1E22-4C2A-A788-E4A42175C5B1}" presName="Name17" presStyleLbl="parChTrans1D3" presStyleIdx="4" presStyleCnt="5"/>
      <dgm:spPr/>
    </dgm:pt>
    <dgm:pt modelId="{AAC03E2E-68AD-49C6-A16D-CC9187206976}" type="pres">
      <dgm:prSet presAssocID="{DDE44D9F-1928-47A9-8A2A-221F2BAF9E01}" presName="hierRoot3" presStyleCnt="0"/>
      <dgm:spPr/>
    </dgm:pt>
    <dgm:pt modelId="{2AA6149C-1CC4-47B8-AB3C-CEA93CFCE430}" type="pres">
      <dgm:prSet presAssocID="{DDE44D9F-1928-47A9-8A2A-221F2BAF9E01}" presName="composite3" presStyleCnt="0"/>
      <dgm:spPr/>
    </dgm:pt>
    <dgm:pt modelId="{EED43853-6B83-43A8-90E1-7B66AC1EA6F2}" type="pres">
      <dgm:prSet presAssocID="{DDE44D9F-1928-47A9-8A2A-221F2BAF9E01}" presName="background3" presStyleLbl="node3" presStyleIdx="4" presStyleCnt="5"/>
      <dgm:spPr/>
    </dgm:pt>
    <dgm:pt modelId="{48760275-BC45-4042-A19A-26739572350E}" type="pres">
      <dgm:prSet presAssocID="{DDE44D9F-1928-47A9-8A2A-221F2BAF9E01}" presName="text3" presStyleLbl="fgAcc3" presStyleIdx="4" presStyleCnt="5" custScaleY="312878">
        <dgm:presLayoutVars>
          <dgm:chPref val="3"/>
        </dgm:presLayoutVars>
      </dgm:prSet>
      <dgm:spPr/>
    </dgm:pt>
    <dgm:pt modelId="{0B7F32A5-70F3-4F98-93EC-DC06389AC4D1}" type="pres">
      <dgm:prSet presAssocID="{DDE44D9F-1928-47A9-8A2A-221F2BAF9E01}" presName="hierChild4" presStyleCnt="0"/>
      <dgm:spPr/>
    </dgm:pt>
  </dgm:ptLst>
  <dgm:cxnLst>
    <dgm:cxn modelId="{C22D6A00-E005-413B-BC54-71D3D1359E3D}" srcId="{8C7B4889-461C-45B3-815A-53CE67CBBF06}" destId="{4DB06FAD-B13D-4CC1-A3E1-337DFF91941E}" srcOrd="0" destOrd="0" parTransId="{340BDC02-DDF0-4EA7-8FDD-EDD98265B3B2}" sibTransId="{9D05281F-E7D1-4FB9-83E0-C15045745997}"/>
    <dgm:cxn modelId="{CAA42E04-B625-4CFB-9E23-D113214602D5}" type="presOf" srcId="{29C7BCEE-CBBA-472A-AFFE-47986062069A}" destId="{0262CBD3-05A1-423E-8A7C-EE0100A8F9DC}" srcOrd="0" destOrd="0" presId="urn:microsoft.com/office/officeart/2005/8/layout/hierarchy1"/>
    <dgm:cxn modelId="{9A830B0C-9781-4A4A-B50B-893B1532680F}" type="presOf" srcId="{DDE44D9F-1928-47A9-8A2A-221F2BAF9E01}" destId="{48760275-BC45-4042-A19A-26739572350E}" srcOrd="0" destOrd="0" presId="urn:microsoft.com/office/officeart/2005/8/layout/hierarchy1"/>
    <dgm:cxn modelId="{3DE34310-5137-48E4-A8E2-F71454BC9CE4}" type="presOf" srcId="{03882C11-4A45-497B-920C-DC4E2E3A40C7}" destId="{935CC7B7-18EF-440C-9F53-9A41C4030C78}" srcOrd="0" destOrd="0" presId="urn:microsoft.com/office/officeart/2005/8/layout/hierarchy1"/>
    <dgm:cxn modelId="{56B94912-7735-46B5-A561-0863AA6021E3}" srcId="{4DB06FAD-B13D-4CC1-A3E1-337DFF91941E}" destId="{3DCD347F-20B5-4128-ACB7-535939499430}" srcOrd="1" destOrd="0" parTransId="{497EE4CA-07B4-4DB5-8B2D-94C75C579F3B}" sibTransId="{64C6EB7E-EC59-40A6-9C39-F9A7417F6574}"/>
    <dgm:cxn modelId="{6DEC2213-4A01-42FA-BDA5-E99DA5EB4B4D}" srcId="{29C7BCEE-CBBA-472A-AFFE-47986062069A}" destId="{97B29B92-E553-4D9D-9FAE-6AFA543FCEF0}" srcOrd="1" destOrd="0" parTransId="{7D7E0886-DF1C-4D28-9D20-56432516594C}" sibTransId="{CC649A86-05D8-4A75-8A09-DC33C8321A87}"/>
    <dgm:cxn modelId="{31E09015-C0C9-411B-A080-FEFD8E73E42C}" srcId="{29C7BCEE-CBBA-472A-AFFE-47986062069A}" destId="{03882C11-4A45-497B-920C-DC4E2E3A40C7}" srcOrd="0" destOrd="0" parTransId="{837333A5-381F-4E8B-9F42-3BBBF3171601}" sibTransId="{68A4080A-34F4-4D66-8BB5-F0E83A5FC93C}"/>
    <dgm:cxn modelId="{5F3B6D17-6DE2-462E-9383-BEC127907A98}" type="presOf" srcId="{6C752EDC-1E22-4C2A-A788-E4A42175C5B1}" destId="{5B1C4005-EB2B-42DF-867E-D1E733F07167}" srcOrd="0" destOrd="0" presId="urn:microsoft.com/office/officeart/2005/8/layout/hierarchy1"/>
    <dgm:cxn modelId="{C5638422-7DD0-4726-B0DA-E1DC2B47CA84}" srcId="{29C7BCEE-CBBA-472A-AFFE-47986062069A}" destId="{DDE44D9F-1928-47A9-8A2A-221F2BAF9E01}" srcOrd="2" destOrd="0" parTransId="{6C752EDC-1E22-4C2A-A788-E4A42175C5B1}" sibTransId="{91F15CFB-7F6C-4579-9D79-ADC534C61ED4}"/>
    <dgm:cxn modelId="{6A318E2A-0E7F-4FE9-A10E-0DB3D326CCE8}" type="presOf" srcId="{7D7E0886-DF1C-4D28-9D20-56432516594C}" destId="{3C088C25-F984-4712-81BE-3B2C080855EE}" srcOrd="0" destOrd="0" presId="urn:microsoft.com/office/officeart/2005/8/layout/hierarchy1"/>
    <dgm:cxn modelId="{02C3122C-3FBE-41E7-9F04-D2F40039EA12}" type="presOf" srcId="{4DB06FAD-B13D-4CC1-A3E1-337DFF91941E}" destId="{D522769F-1D3F-44D5-8FF7-E739227A63C9}" srcOrd="0" destOrd="0" presId="urn:microsoft.com/office/officeart/2005/8/layout/hierarchy1"/>
    <dgm:cxn modelId="{921F1035-BCD5-4AB0-B84F-B02FCE95E289}" type="presOf" srcId="{97B29B92-E553-4D9D-9FAE-6AFA543FCEF0}" destId="{C6438AD2-A85E-4A20-8033-21F0236513C7}" srcOrd="0" destOrd="0" presId="urn:microsoft.com/office/officeart/2005/8/layout/hierarchy1"/>
    <dgm:cxn modelId="{2785C364-22E5-4605-9E97-06E72AD55580}" type="presOf" srcId="{A80FACDB-0AA6-4D64-95F9-7709337B444E}" destId="{FE7026A6-F6B6-4265-B712-9460E9C0216E}" srcOrd="0" destOrd="0" presId="urn:microsoft.com/office/officeart/2005/8/layout/hierarchy1"/>
    <dgm:cxn modelId="{F4ADCE44-0C52-4303-A5B4-F2F1899708E3}" type="presOf" srcId="{B16270EC-EE02-46CF-8B52-79726C7E3DE4}" destId="{A2F9CC8C-7822-4A07-B788-C931DE5BEFC5}" srcOrd="0" destOrd="0" presId="urn:microsoft.com/office/officeart/2005/8/layout/hierarchy1"/>
    <dgm:cxn modelId="{D6D09A68-B8A6-4DC5-BE78-0FB1BF475E31}" type="presOf" srcId="{497EE4CA-07B4-4DB5-8B2D-94C75C579F3B}" destId="{B53A8054-9D30-4DBF-A859-BF0D90F5B902}" srcOrd="0" destOrd="0" presId="urn:microsoft.com/office/officeart/2005/8/layout/hierarchy1"/>
    <dgm:cxn modelId="{4F52E24B-E591-43AC-95E2-9B6E4E2F0334}" srcId="{FAF4F2D1-24C8-4A6B-ADF8-D724B794F075}" destId="{8C7B4889-461C-45B3-815A-53CE67CBBF06}" srcOrd="1" destOrd="0" parTransId="{59C0D0DD-F3BD-4A57-91BB-BA2CD7B5795A}" sibTransId="{D4218C99-7D06-46B2-ABEA-5080EA135621}"/>
    <dgm:cxn modelId="{96DCD553-0238-458C-932B-CD8E729AC378}" type="presOf" srcId="{3DCD347F-20B5-4128-ACB7-535939499430}" destId="{2D843BCE-6BF2-4ABA-83B9-88E1AF4EB26A}" srcOrd="0" destOrd="0" presId="urn:microsoft.com/office/officeart/2005/8/layout/hierarchy1"/>
    <dgm:cxn modelId="{D4C74F77-7E7D-4F08-A5FE-48AA882EDD9D}" type="presOf" srcId="{FAF4F2D1-24C8-4A6B-ADF8-D724B794F075}" destId="{AF1B5248-4371-4B6C-BE71-70E99BAF33D8}" srcOrd="0" destOrd="0" presId="urn:microsoft.com/office/officeart/2005/8/layout/hierarchy1"/>
    <dgm:cxn modelId="{C6CA417F-13B8-426E-A3A1-C245E36954D0}" type="presOf" srcId="{837333A5-381F-4E8B-9F42-3BBBF3171601}" destId="{C4933CDB-99D4-43B4-826F-04EF88D11F5D}" srcOrd="0" destOrd="0" presId="urn:microsoft.com/office/officeart/2005/8/layout/hierarchy1"/>
    <dgm:cxn modelId="{A9707595-27B9-4E86-85D0-00728A19D324}" srcId="{8C7B4889-461C-45B3-815A-53CE67CBBF06}" destId="{29C7BCEE-CBBA-472A-AFFE-47986062069A}" srcOrd="1" destOrd="0" parTransId="{A80FACDB-0AA6-4D64-95F9-7709337B444E}" sibTransId="{0A3C8851-024D-4270-BA3E-BEDC32C67F74}"/>
    <dgm:cxn modelId="{0BC1AD9F-7A01-4E1C-8932-BD6D9C934957}" type="presOf" srcId="{8C7B4889-461C-45B3-815A-53CE67CBBF06}" destId="{9515D02E-B357-4BF2-B1FD-D19DA5486AFC}" srcOrd="0" destOrd="0" presId="urn:microsoft.com/office/officeart/2005/8/layout/hierarchy1"/>
    <dgm:cxn modelId="{8DE46DAC-BF6E-4044-944C-4E77FECCD6CA}" type="presOf" srcId="{F8E65CD4-EB9C-4C92-94DE-F90B0990E46A}" destId="{BC457856-A502-47F0-B9A0-D9AED8FD95CA}" srcOrd="0" destOrd="0" presId="urn:microsoft.com/office/officeart/2005/8/layout/hierarchy1"/>
    <dgm:cxn modelId="{7489ADBA-D6C6-4F8B-A49A-7FCB5D07EE63}" type="presOf" srcId="{340BDC02-DDF0-4EA7-8FDD-EDD98265B3B2}" destId="{8AB92D5B-32CF-4BD7-9204-18B30EB0894E}" srcOrd="0" destOrd="0" presId="urn:microsoft.com/office/officeart/2005/8/layout/hierarchy1"/>
    <dgm:cxn modelId="{ED4E0EC7-EF72-4A77-9981-854996019FFD}" srcId="{4DB06FAD-B13D-4CC1-A3E1-337DFF91941E}" destId="{F8E65CD4-EB9C-4C92-94DE-F90B0990E46A}" srcOrd="0" destOrd="0" parTransId="{88F7A337-5FBF-403A-A4D0-369EFDAACA5E}" sibTransId="{55A2C9E2-1208-4287-AFC9-433A33E7E61E}"/>
    <dgm:cxn modelId="{29BDBACE-4A2F-4137-8BCE-8946FEF50EFE}" type="presOf" srcId="{88F7A337-5FBF-403A-A4D0-369EFDAACA5E}" destId="{29EBB367-273A-4857-ADA2-EA9251F94976}" srcOrd="0" destOrd="0" presId="urn:microsoft.com/office/officeart/2005/8/layout/hierarchy1"/>
    <dgm:cxn modelId="{64C766FC-8EB2-43E6-B591-CCEA37DBC136}" srcId="{FAF4F2D1-24C8-4A6B-ADF8-D724B794F075}" destId="{B16270EC-EE02-46CF-8B52-79726C7E3DE4}" srcOrd="0" destOrd="0" parTransId="{A3955BDA-D654-4E05-BD53-44EE13BD9878}" sibTransId="{759F9C0D-EA34-43EB-97A9-DDF1AFB573B0}"/>
    <dgm:cxn modelId="{57193D99-35FA-4497-BA8C-DD066A31CE72}" type="presParOf" srcId="{AF1B5248-4371-4B6C-BE71-70E99BAF33D8}" destId="{BC41DF4E-7B43-49C6-BEE4-B1D31FC8437B}" srcOrd="0" destOrd="0" presId="urn:microsoft.com/office/officeart/2005/8/layout/hierarchy1"/>
    <dgm:cxn modelId="{EF7456B7-8178-4C0C-810E-C23F3816C5F7}" type="presParOf" srcId="{BC41DF4E-7B43-49C6-BEE4-B1D31FC8437B}" destId="{523B8628-07BD-4FD6-9FB8-6E933717DB37}" srcOrd="0" destOrd="0" presId="urn:microsoft.com/office/officeart/2005/8/layout/hierarchy1"/>
    <dgm:cxn modelId="{0F49CCB6-5742-486C-B914-29056E9FE620}" type="presParOf" srcId="{523B8628-07BD-4FD6-9FB8-6E933717DB37}" destId="{38A5D6CA-2FA2-4D27-9377-B455C5048F66}" srcOrd="0" destOrd="0" presId="urn:microsoft.com/office/officeart/2005/8/layout/hierarchy1"/>
    <dgm:cxn modelId="{25F868A1-D62D-4729-8FDF-F728E037427C}" type="presParOf" srcId="{523B8628-07BD-4FD6-9FB8-6E933717DB37}" destId="{A2F9CC8C-7822-4A07-B788-C931DE5BEFC5}" srcOrd="1" destOrd="0" presId="urn:microsoft.com/office/officeart/2005/8/layout/hierarchy1"/>
    <dgm:cxn modelId="{75794862-1E62-4736-817D-5C44581A3884}" type="presParOf" srcId="{BC41DF4E-7B43-49C6-BEE4-B1D31FC8437B}" destId="{2B21076E-8345-4EAD-88DF-9BAA8A59D2F9}" srcOrd="1" destOrd="0" presId="urn:microsoft.com/office/officeart/2005/8/layout/hierarchy1"/>
    <dgm:cxn modelId="{B88BE207-3BBD-4642-AE3E-5FFCBFFDA89E}" type="presParOf" srcId="{AF1B5248-4371-4B6C-BE71-70E99BAF33D8}" destId="{C9931876-02F8-404B-A12F-D0715DE14F3E}" srcOrd="1" destOrd="0" presId="urn:microsoft.com/office/officeart/2005/8/layout/hierarchy1"/>
    <dgm:cxn modelId="{75DD3621-C74C-4E3E-BF7E-2772B6FE6A72}" type="presParOf" srcId="{C9931876-02F8-404B-A12F-D0715DE14F3E}" destId="{3044F309-B048-42B6-A564-36F24EF580F0}" srcOrd="0" destOrd="0" presId="urn:microsoft.com/office/officeart/2005/8/layout/hierarchy1"/>
    <dgm:cxn modelId="{79688092-858B-4C3D-9785-4F1C351F5FC2}" type="presParOf" srcId="{3044F309-B048-42B6-A564-36F24EF580F0}" destId="{B253F5F6-CA42-4787-A7A3-81E7307B9826}" srcOrd="0" destOrd="0" presId="urn:microsoft.com/office/officeart/2005/8/layout/hierarchy1"/>
    <dgm:cxn modelId="{9663A1D2-1FFB-496D-B3E4-4D06989B15FD}" type="presParOf" srcId="{3044F309-B048-42B6-A564-36F24EF580F0}" destId="{9515D02E-B357-4BF2-B1FD-D19DA5486AFC}" srcOrd="1" destOrd="0" presId="urn:microsoft.com/office/officeart/2005/8/layout/hierarchy1"/>
    <dgm:cxn modelId="{3762FE4D-0E26-4B5D-A502-C1A5E2E34C73}" type="presParOf" srcId="{C9931876-02F8-404B-A12F-D0715DE14F3E}" destId="{ECF0A736-2CEA-4014-8804-DB50EAAD7D92}" srcOrd="1" destOrd="0" presId="urn:microsoft.com/office/officeart/2005/8/layout/hierarchy1"/>
    <dgm:cxn modelId="{215BE08F-B431-4A9F-8752-4B770E7FB8D9}" type="presParOf" srcId="{ECF0A736-2CEA-4014-8804-DB50EAAD7D92}" destId="{8AB92D5B-32CF-4BD7-9204-18B30EB0894E}" srcOrd="0" destOrd="0" presId="urn:microsoft.com/office/officeart/2005/8/layout/hierarchy1"/>
    <dgm:cxn modelId="{D6B181FB-9107-46AC-915B-0DAF85DAA05B}" type="presParOf" srcId="{ECF0A736-2CEA-4014-8804-DB50EAAD7D92}" destId="{9C871C10-CD44-4398-B5E8-13294A1EB6AC}" srcOrd="1" destOrd="0" presId="urn:microsoft.com/office/officeart/2005/8/layout/hierarchy1"/>
    <dgm:cxn modelId="{27934852-4E52-4A85-8188-DB2B5DB709CA}" type="presParOf" srcId="{9C871C10-CD44-4398-B5E8-13294A1EB6AC}" destId="{A3CF1160-2534-4CEE-BD03-F1B95C05B48F}" srcOrd="0" destOrd="0" presId="urn:microsoft.com/office/officeart/2005/8/layout/hierarchy1"/>
    <dgm:cxn modelId="{F1D62D6D-71E5-4203-B126-4B12A726364D}" type="presParOf" srcId="{A3CF1160-2534-4CEE-BD03-F1B95C05B48F}" destId="{A8CA31DE-A473-486A-980A-B8507BE0AB8D}" srcOrd="0" destOrd="0" presId="urn:microsoft.com/office/officeart/2005/8/layout/hierarchy1"/>
    <dgm:cxn modelId="{26267A6E-DA3C-4876-AAC6-CB95A7CD80A0}" type="presParOf" srcId="{A3CF1160-2534-4CEE-BD03-F1B95C05B48F}" destId="{D522769F-1D3F-44D5-8FF7-E739227A63C9}" srcOrd="1" destOrd="0" presId="urn:microsoft.com/office/officeart/2005/8/layout/hierarchy1"/>
    <dgm:cxn modelId="{410C9DCD-EC3F-42F0-A3CA-84D4A653B1C6}" type="presParOf" srcId="{9C871C10-CD44-4398-B5E8-13294A1EB6AC}" destId="{16CB723A-FF76-4165-A26F-054E0353075C}" srcOrd="1" destOrd="0" presId="urn:microsoft.com/office/officeart/2005/8/layout/hierarchy1"/>
    <dgm:cxn modelId="{CE803CFE-2238-430C-8597-D2D97C7B94C4}" type="presParOf" srcId="{16CB723A-FF76-4165-A26F-054E0353075C}" destId="{29EBB367-273A-4857-ADA2-EA9251F94976}" srcOrd="0" destOrd="0" presId="urn:microsoft.com/office/officeart/2005/8/layout/hierarchy1"/>
    <dgm:cxn modelId="{E4E3688E-F709-4D14-98C8-267B417DC5B1}" type="presParOf" srcId="{16CB723A-FF76-4165-A26F-054E0353075C}" destId="{D19B253C-5F6D-41F3-BD51-E5154E64541B}" srcOrd="1" destOrd="0" presId="urn:microsoft.com/office/officeart/2005/8/layout/hierarchy1"/>
    <dgm:cxn modelId="{124B9150-3DE9-4747-A160-01AD45FCE568}" type="presParOf" srcId="{D19B253C-5F6D-41F3-BD51-E5154E64541B}" destId="{14610162-DFA4-4527-B342-961B1E774CF4}" srcOrd="0" destOrd="0" presId="urn:microsoft.com/office/officeart/2005/8/layout/hierarchy1"/>
    <dgm:cxn modelId="{78E0CEAD-085D-41D4-A0B3-73B31BE8218D}" type="presParOf" srcId="{14610162-DFA4-4527-B342-961B1E774CF4}" destId="{524C676C-E9E8-48AE-BF5B-59DEA1A0000B}" srcOrd="0" destOrd="0" presId="urn:microsoft.com/office/officeart/2005/8/layout/hierarchy1"/>
    <dgm:cxn modelId="{5CC76459-7787-4E2C-A4CE-C18192B37E23}" type="presParOf" srcId="{14610162-DFA4-4527-B342-961B1E774CF4}" destId="{BC457856-A502-47F0-B9A0-D9AED8FD95CA}" srcOrd="1" destOrd="0" presId="urn:microsoft.com/office/officeart/2005/8/layout/hierarchy1"/>
    <dgm:cxn modelId="{ED17163A-F9B7-4EC1-B510-90B41FF65CCA}" type="presParOf" srcId="{D19B253C-5F6D-41F3-BD51-E5154E64541B}" destId="{D70588A7-5A5A-4F15-A39A-584CA5A175FE}" srcOrd="1" destOrd="0" presId="urn:microsoft.com/office/officeart/2005/8/layout/hierarchy1"/>
    <dgm:cxn modelId="{490DB9DC-0D2C-4307-8B48-66DCE1E1C56B}" type="presParOf" srcId="{16CB723A-FF76-4165-A26F-054E0353075C}" destId="{B53A8054-9D30-4DBF-A859-BF0D90F5B902}" srcOrd="2" destOrd="0" presId="urn:microsoft.com/office/officeart/2005/8/layout/hierarchy1"/>
    <dgm:cxn modelId="{62539814-D42D-4EE9-B00B-57E443853E51}" type="presParOf" srcId="{16CB723A-FF76-4165-A26F-054E0353075C}" destId="{CD69FD27-583A-4AA8-A2D9-B8B189A0FCCA}" srcOrd="3" destOrd="0" presId="urn:microsoft.com/office/officeart/2005/8/layout/hierarchy1"/>
    <dgm:cxn modelId="{BB8443B1-D8C9-4931-B22C-58C5152EEB59}" type="presParOf" srcId="{CD69FD27-583A-4AA8-A2D9-B8B189A0FCCA}" destId="{88B646FF-0CB2-4D4A-B6AF-D4C60480E9DE}" srcOrd="0" destOrd="0" presId="urn:microsoft.com/office/officeart/2005/8/layout/hierarchy1"/>
    <dgm:cxn modelId="{94D67CB9-E64F-41A2-A961-B2E53163CF39}" type="presParOf" srcId="{88B646FF-0CB2-4D4A-B6AF-D4C60480E9DE}" destId="{2F964EF0-EA44-4597-B665-B24228338454}" srcOrd="0" destOrd="0" presId="urn:microsoft.com/office/officeart/2005/8/layout/hierarchy1"/>
    <dgm:cxn modelId="{DF16276C-E00B-48FC-B603-FD266E75D692}" type="presParOf" srcId="{88B646FF-0CB2-4D4A-B6AF-D4C60480E9DE}" destId="{2D843BCE-6BF2-4ABA-83B9-88E1AF4EB26A}" srcOrd="1" destOrd="0" presId="urn:microsoft.com/office/officeart/2005/8/layout/hierarchy1"/>
    <dgm:cxn modelId="{1FD3F17A-2C87-4704-BA2F-0A5798D14855}" type="presParOf" srcId="{CD69FD27-583A-4AA8-A2D9-B8B189A0FCCA}" destId="{84BC4101-4F13-4F08-BF86-7107B7564F2F}" srcOrd="1" destOrd="0" presId="urn:microsoft.com/office/officeart/2005/8/layout/hierarchy1"/>
    <dgm:cxn modelId="{9DEB61F4-4676-48E5-B1BC-2F95D2DD585B}" type="presParOf" srcId="{ECF0A736-2CEA-4014-8804-DB50EAAD7D92}" destId="{FE7026A6-F6B6-4265-B712-9460E9C0216E}" srcOrd="2" destOrd="0" presId="urn:microsoft.com/office/officeart/2005/8/layout/hierarchy1"/>
    <dgm:cxn modelId="{DA06209F-C4C9-44D5-9859-E7559F566A47}" type="presParOf" srcId="{ECF0A736-2CEA-4014-8804-DB50EAAD7D92}" destId="{C0D04785-4270-41F0-96E0-30922C6D17CB}" srcOrd="3" destOrd="0" presId="urn:microsoft.com/office/officeart/2005/8/layout/hierarchy1"/>
    <dgm:cxn modelId="{A9318249-66BC-40E9-9E0D-1BB6389FFB7A}" type="presParOf" srcId="{C0D04785-4270-41F0-96E0-30922C6D17CB}" destId="{EDDE354B-E998-46C7-B7D5-83BDCA387663}" srcOrd="0" destOrd="0" presId="urn:microsoft.com/office/officeart/2005/8/layout/hierarchy1"/>
    <dgm:cxn modelId="{D1EBFA8D-629F-4CD8-94F9-806AA41472C6}" type="presParOf" srcId="{EDDE354B-E998-46C7-B7D5-83BDCA387663}" destId="{4A5F0132-1D7B-4070-8360-639E0E0D77D1}" srcOrd="0" destOrd="0" presId="urn:microsoft.com/office/officeart/2005/8/layout/hierarchy1"/>
    <dgm:cxn modelId="{BFFCB20F-483F-451B-9DB8-C4A88E7D2B52}" type="presParOf" srcId="{EDDE354B-E998-46C7-B7D5-83BDCA387663}" destId="{0262CBD3-05A1-423E-8A7C-EE0100A8F9DC}" srcOrd="1" destOrd="0" presId="urn:microsoft.com/office/officeart/2005/8/layout/hierarchy1"/>
    <dgm:cxn modelId="{77937052-CA8C-456A-8701-DAC271FFF8CC}" type="presParOf" srcId="{C0D04785-4270-41F0-96E0-30922C6D17CB}" destId="{6332D6E0-6C2C-4F9E-914C-1357AF268A44}" srcOrd="1" destOrd="0" presId="urn:microsoft.com/office/officeart/2005/8/layout/hierarchy1"/>
    <dgm:cxn modelId="{7C2A0677-34B6-4E80-80B8-590D709294B5}" type="presParOf" srcId="{6332D6E0-6C2C-4F9E-914C-1357AF268A44}" destId="{C4933CDB-99D4-43B4-826F-04EF88D11F5D}" srcOrd="0" destOrd="0" presId="urn:microsoft.com/office/officeart/2005/8/layout/hierarchy1"/>
    <dgm:cxn modelId="{D6F57889-2E85-4F8C-B427-2AD13E08517B}" type="presParOf" srcId="{6332D6E0-6C2C-4F9E-914C-1357AF268A44}" destId="{EAC620B1-036E-468B-849A-AB52C8D63A6E}" srcOrd="1" destOrd="0" presId="urn:microsoft.com/office/officeart/2005/8/layout/hierarchy1"/>
    <dgm:cxn modelId="{CE45ED3B-6723-4DB9-9274-8983084FD7D7}" type="presParOf" srcId="{EAC620B1-036E-468B-849A-AB52C8D63A6E}" destId="{D7FDB382-6534-4801-B243-99E7EED98558}" srcOrd="0" destOrd="0" presId="urn:microsoft.com/office/officeart/2005/8/layout/hierarchy1"/>
    <dgm:cxn modelId="{299149DF-1590-4660-8DE5-984D4912ED61}" type="presParOf" srcId="{D7FDB382-6534-4801-B243-99E7EED98558}" destId="{95427B3F-2928-44F6-9C27-EDF8F26204F9}" srcOrd="0" destOrd="0" presId="urn:microsoft.com/office/officeart/2005/8/layout/hierarchy1"/>
    <dgm:cxn modelId="{B6A4F85E-D1DB-415D-9205-5C954E1E1461}" type="presParOf" srcId="{D7FDB382-6534-4801-B243-99E7EED98558}" destId="{935CC7B7-18EF-440C-9F53-9A41C4030C78}" srcOrd="1" destOrd="0" presId="urn:microsoft.com/office/officeart/2005/8/layout/hierarchy1"/>
    <dgm:cxn modelId="{63DDB53D-8D55-484F-8D08-4638F12C7B55}" type="presParOf" srcId="{EAC620B1-036E-468B-849A-AB52C8D63A6E}" destId="{327FB5F9-B4C9-497A-A2AC-876E0B10E37A}" srcOrd="1" destOrd="0" presId="urn:microsoft.com/office/officeart/2005/8/layout/hierarchy1"/>
    <dgm:cxn modelId="{6C2CE5BD-9B41-42D2-BEA4-04320EB126D9}" type="presParOf" srcId="{6332D6E0-6C2C-4F9E-914C-1357AF268A44}" destId="{3C088C25-F984-4712-81BE-3B2C080855EE}" srcOrd="2" destOrd="0" presId="urn:microsoft.com/office/officeart/2005/8/layout/hierarchy1"/>
    <dgm:cxn modelId="{BC68BA6A-DCB7-4DD8-B026-10A3065FAE49}" type="presParOf" srcId="{6332D6E0-6C2C-4F9E-914C-1357AF268A44}" destId="{16A74FF3-A4D9-4754-B9CF-36D6EB4F8082}" srcOrd="3" destOrd="0" presId="urn:microsoft.com/office/officeart/2005/8/layout/hierarchy1"/>
    <dgm:cxn modelId="{D045D7B6-4050-4598-9B66-10C03340B8DF}" type="presParOf" srcId="{16A74FF3-A4D9-4754-B9CF-36D6EB4F8082}" destId="{6B624FFC-25B3-4610-B04C-A84C466804E9}" srcOrd="0" destOrd="0" presId="urn:microsoft.com/office/officeart/2005/8/layout/hierarchy1"/>
    <dgm:cxn modelId="{27B6379A-AA8A-48AB-AB73-BEEB09EB1902}" type="presParOf" srcId="{6B624FFC-25B3-4610-B04C-A84C466804E9}" destId="{007D1B1A-1F10-4A0F-87A1-5AA35510C1FC}" srcOrd="0" destOrd="0" presId="urn:microsoft.com/office/officeart/2005/8/layout/hierarchy1"/>
    <dgm:cxn modelId="{2DEBD592-8CC8-403C-911B-AEBAEDF87C3E}" type="presParOf" srcId="{6B624FFC-25B3-4610-B04C-A84C466804E9}" destId="{C6438AD2-A85E-4A20-8033-21F0236513C7}" srcOrd="1" destOrd="0" presId="urn:microsoft.com/office/officeart/2005/8/layout/hierarchy1"/>
    <dgm:cxn modelId="{916DE73B-9E53-45B9-8F81-C3A09B01556D}" type="presParOf" srcId="{16A74FF3-A4D9-4754-B9CF-36D6EB4F8082}" destId="{A5637DA1-8208-4C06-9324-7C1B34CB20E3}" srcOrd="1" destOrd="0" presId="urn:microsoft.com/office/officeart/2005/8/layout/hierarchy1"/>
    <dgm:cxn modelId="{A9662F76-A2E9-40A1-A00A-8F80B817B4C5}" type="presParOf" srcId="{6332D6E0-6C2C-4F9E-914C-1357AF268A44}" destId="{5B1C4005-EB2B-42DF-867E-D1E733F07167}" srcOrd="4" destOrd="0" presId="urn:microsoft.com/office/officeart/2005/8/layout/hierarchy1"/>
    <dgm:cxn modelId="{8AFA3EEA-C441-4F0D-A19D-DD283BFAB93A}" type="presParOf" srcId="{6332D6E0-6C2C-4F9E-914C-1357AF268A44}" destId="{AAC03E2E-68AD-49C6-A16D-CC9187206976}" srcOrd="5" destOrd="0" presId="urn:microsoft.com/office/officeart/2005/8/layout/hierarchy1"/>
    <dgm:cxn modelId="{C6014503-EDF4-4933-B9DC-E5FA7757B0E9}" type="presParOf" srcId="{AAC03E2E-68AD-49C6-A16D-CC9187206976}" destId="{2AA6149C-1CC4-47B8-AB3C-CEA93CFCE430}" srcOrd="0" destOrd="0" presId="urn:microsoft.com/office/officeart/2005/8/layout/hierarchy1"/>
    <dgm:cxn modelId="{F99A74FD-D43D-4DA9-991E-7B9A2E1155A8}" type="presParOf" srcId="{2AA6149C-1CC4-47B8-AB3C-CEA93CFCE430}" destId="{EED43853-6B83-43A8-90E1-7B66AC1EA6F2}" srcOrd="0" destOrd="0" presId="urn:microsoft.com/office/officeart/2005/8/layout/hierarchy1"/>
    <dgm:cxn modelId="{0DBCD7EC-BD49-4A50-A346-8956C6CEBCB4}" type="presParOf" srcId="{2AA6149C-1CC4-47B8-AB3C-CEA93CFCE430}" destId="{48760275-BC45-4042-A19A-26739572350E}" srcOrd="1" destOrd="0" presId="urn:microsoft.com/office/officeart/2005/8/layout/hierarchy1"/>
    <dgm:cxn modelId="{F05666E7-0199-48EA-BCD6-E0F67DB4AE99}" type="presParOf" srcId="{AAC03E2E-68AD-49C6-A16D-CC9187206976}" destId="{0B7F32A5-70F3-4F98-93EC-DC06389AC4D1}"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99C8442-6C86-48BD-9C47-CAA0C30BB334}" type="doc">
      <dgm:prSet loTypeId="urn:microsoft.com/office/officeart/2018/2/layout/IconCircle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8D2E71D3-4746-4DFF-87AA-C60FDADB1ECA}">
      <dgm:prSet/>
      <dgm:spPr/>
      <dgm:t>
        <a:bodyPr/>
        <a:lstStyle/>
        <a:p>
          <a:pPr>
            <a:lnSpc>
              <a:spcPct val="100000"/>
            </a:lnSpc>
          </a:pPr>
          <a:r>
            <a:rPr lang="en-US" b="1" u="sng" dirty="0"/>
            <a:t> 3- Scratches</a:t>
          </a:r>
          <a:r>
            <a:rPr lang="en-US" dirty="0"/>
            <a:t>: They are caused by passing an object across the skin such as fingernails, claws of animals and pins.</a:t>
          </a:r>
        </a:p>
      </dgm:t>
    </dgm:pt>
    <dgm:pt modelId="{16144AB8-E9C1-42B0-9917-EB92AD18A1E2}" type="parTrans" cxnId="{15B61ADA-30C9-4DE1-9E14-D95574D71C3C}">
      <dgm:prSet/>
      <dgm:spPr/>
      <dgm:t>
        <a:bodyPr/>
        <a:lstStyle/>
        <a:p>
          <a:endParaRPr lang="en-US"/>
        </a:p>
      </dgm:t>
    </dgm:pt>
    <dgm:pt modelId="{852612C9-642F-47F4-9999-8E8BABFEFB02}" type="sibTrans" cxnId="{15B61ADA-30C9-4DE1-9E14-D95574D71C3C}">
      <dgm:prSet phldrT="1" phldr="0"/>
      <dgm:spPr/>
      <dgm:t>
        <a:bodyPr/>
        <a:lstStyle/>
        <a:p>
          <a:pPr>
            <a:lnSpc>
              <a:spcPct val="100000"/>
            </a:lnSpc>
          </a:pPr>
          <a:endParaRPr lang="en-US" dirty="0"/>
        </a:p>
      </dgm:t>
    </dgm:pt>
    <dgm:pt modelId="{293D81CD-953F-47B2-869B-FDABD9569ADC}">
      <dgm:prSet/>
      <dgm:spPr/>
      <dgm:t>
        <a:bodyPr/>
        <a:lstStyle/>
        <a:p>
          <a:pPr>
            <a:lnSpc>
              <a:spcPct val="100000"/>
            </a:lnSpc>
          </a:pPr>
          <a:r>
            <a:rPr lang="en-US" dirty="0"/>
            <a:t>4- </a:t>
          </a:r>
          <a:r>
            <a:rPr lang="en-US" b="1" u="sng" dirty="0"/>
            <a:t>Grazes or brush abrasions</a:t>
          </a:r>
          <a:r>
            <a:rPr lang="en-US" dirty="0"/>
            <a:t>: They are multiple parallel linear scratches which are caused when a broader surface of the skin </a:t>
          </a:r>
        </a:p>
      </dgm:t>
    </dgm:pt>
    <dgm:pt modelId="{EF5738BC-F4FE-43E5-893D-D70F2396F1FC}" type="parTrans" cxnId="{7E2E2CD1-795D-4699-87A5-3D01C4107CE3}">
      <dgm:prSet/>
      <dgm:spPr/>
      <dgm:t>
        <a:bodyPr/>
        <a:lstStyle/>
        <a:p>
          <a:endParaRPr lang="en-US"/>
        </a:p>
      </dgm:t>
    </dgm:pt>
    <dgm:pt modelId="{2D3C5E15-651C-4BFF-A098-D345C982EEA7}" type="sibTrans" cxnId="{7E2E2CD1-795D-4699-87A5-3D01C4107CE3}">
      <dgm:prSet phldrT="2" phldr="0"/>
      <dgm:spPr/>
      <dgm:t>
        <a:bodyPr/>
        <a:lstStyle/>
        <a:p>
          <a:endParaRPr lang="en-US"/>
        </a:p>
      </dgm:t>
    </dgm:pt>
    <dgm:pt modelId="{110E2E0E-0330-4C68-9DDD-6451423DF61B}" type="pres">
      <dgm:prSet presAssocID="{799C8442-6C86-48BD-9C47-CAA0C30BB334}" presName="root" presStyleCnt="0">
        <dgm:presLayoutVars>
          <dgm:dir/>
          <dgm:resizeHandles val="exact"/>
        </dgm:presLayoutVars>
      </dgm:prSet>
      <dgm:spPr/>
    </dgm:pt>
    <dgm:pt modelId="{BE32418A-C2A5-45E1-AA51-174B42063943}" type="pres">
      <dgm:prSet presAssocID="{799C8442-6C86-48BD-9C47-CAA0C30BB334}" presName="container" presStyleCnt="0">
        <dgm:presLayoutVars>
          <dgm:dir/>
          <dgm:resizeHandles val="exact"/>
        </dgm:presLayoutVars>
      </dgm:prSet>
      <dgm:spPr/>
    </dgm:pt>
    <dgm:pt modelId="{257D858A-BE34-4AB6-A3E2-3438C5D3BD11}" type="pres">
      <dgm:prSet presAssocID="{8D2E71D3-4746-4DFF-87AA-C60FDADB1ECA}" presName="compNode" presStyleCnt="0"/>
      <dgm:spPr/>
    </dgm:pt>
    <dgm:pt modelId="{FD340213-B0FA-47B7-B408-19EA3232D65E}" type="pres">
      <dgm:prSet presAssocID="{8D2E71D3-4746-4DFF-87AA-C60FDADB1ECA}" presName="iconBgRect" presStyleLbl="bgShp" presStyleIdx="0" presStyleCnt="2"/>
      <dgm:spPr/>
    </dgm:pt>
    <dgm:pt modelId="{0BAC2F60-1CA4-4C8D-97E3-D33BFA4B60F1}" type="pres">
      <dgm:prSet presAssocID="{8D2E71D3-4746-4DFF-87AA-C60FDADB1ECA}"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mb"/>
        </a:ext>
      </dgm:extLst>
    </dgm:pt>
    <dgm:pt modelId="{C1A9DFEC-2A0B-44B9-837B-301B4706F493}" type="pres">
      <dgm:prSet presAssocID="{8D2E71D3-4746-4DFF-87AA-C60FDADB1ECA}" presName="spaceRect" presStyleCnt="0"/>
      <dgm:spPr/>
    </dgm:pt>
    <dgm:pt modelId="{3FFD1CFF-47A9-46EC-B7B2-D9D77609C0D6}" type="pres">
      <dgm:prSet presAssocID="{8D2E71D3-4746-4DFF-87AA-C60FDADB1ECA}" presName="textRect" presStyleLbl="revTx" presStyleIdx="0" presStyleCnt="2" custScaleX="108032">
        <dgm:presLayoutVars>
          <dgm:chMax val="1"/>
          <dgm:chPref val="1"/>
        </dgm:presLayoutVars>
      </dgm:prSet>
      <dgm:spPr/>
    </dgm:pt>
    <dgm:pt modelId="{79EE1360-BAD8-400B-A06D-272F9BF2F475}" type="pres">
      <dgm:prSet presAssocID="{852612C9-642F-47F4-9999-8E8BABFEFB02}" presName="sibTrans" presStyleLbl="sibTrans2D1" presStyleIdx="0" presStyleCnt="0"/>
      <dgm:spPr/>
    </dgm:pt>
    <dgm:pt modelId="{98AEC566-0F38-44CA-83CF-3E581AD61BA0}" type="pres">
      <dgm:prSet presAssocID="{293D81CD-953F-47B2-869B-FDABD9569ADC}" presName="compNode" presStyleCnt="0"/>
      <dgm:spPr/>
    </dgm:pt>
    <dgm:pt modelId="{2DB24BEE-9DE9-4735-B894-B04802DC0FBF}" type="pres">
      <dgm:prSet presAssocID="{293D81CD-953F-47B2-869B-FDABD9569ADC}" presName="iconBgRect" presStyleLbl="bgShp" presStyleIdx="1" presStyleCnt="2"/>
      <dgm:spPr/>
    </dgm:pt>
    <dgm:pt modelId="{49C201A2-AE0D-4BB7-BCCC-F2CC1173AD45}" type="pres">
      <dgm:prSet presAssocID="{293D81CD-953F-47B2-869B-FDABD9569ADC}"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oothbrush"/>
        </a:ext>
      </dgm:extLst>
    </dgm:pt>
    <dgm:pt modelId="{CB516197-D887-4AF2-91BF-3B3643DEFE89}" type="pres">
      <dgm:prSet presAssocID="{293D81CD-953F-47B2-869B-FDABD9569ADC}" presName="spaceRect" presStyleCnt="0"/>
      <dgm:spPr/>
    </dgm:pt>
    <dgm:pt modelId="{2221CA99-95F1-4BC6-9954-85DA53CAE55C}" type="pres">
      <dgm:prSet presAssocID="{293D81CD-953F-47B2-869B-FDABD9569ADC}" presName="textRect" presStyleLbl="revTx" presStyleIdx="1" presStyleCnt="2">
        <dgm:presLayoutVars>
          <dgm:chMax val="1"/>
          <dgm:chPref val="1"/>
        </dgm:presLayoutVars>
      </dgm:prSet>
      <dgm:spPr/>
    </dgm:pt>
  </dgm:ptLst>
  <dgm:cxnLst>
    <dgm:cxn modelId="{1240C209-F071-40CE-91C4-59B3EEC2CFA4}" type="presOf" srcId="{293D81CD-953F-47B2-869B-FDABD9569ADC}" destId="{2221CA99-95F1-4BC6-9954-85DA53CAE55C}" srcOrd="0" destOrd="0" presId="urn:microsoft.com/office/officeart/2018/2/layout/IconCircleList"/>
    <dgm:cxn modelId="{6D2A731F-0AF6-414C-A53B-564713AA6084}" type="presOf" srcId="{799C8442-6C86-48BD-9C47-CAA0C30BB334}" destId="{110E2E0E-0330-4C68-9DDD-6451423DF61B}" srcOrd="0" destOrd="0" presId="urn:microsoft.com/office/officeart/2018/2/layout/IconCircleList"/>
    <dgm:cxn modelId="{FD075090-EFE7-4E72-86FD-1F042FC50D42}" type="presOf" srcId="{8D2E71D3-4746-4DFF-87AA-C60FDADB1ECA}" destId="{3FFD1CFF-47A9-46EC-B7B2-D9D77609C0D6}" srcOrd="0" destOrd="0" presId="urn:microsoft.com/office/officeart/2018/2/layout/IconCircleList"/>
    <dgm:cxn modelId="{7E2E2CD1-795D-4699-87A5-3D01C4107CE3}" srcId="{799C8442-6C86-48BD-9C47-CAA0C30BB334}" destId="{293D81CD-953F-47B2-869B-FDABD9569ADC}" srcOrd="1" destOrd="0" parTransId="{EF5738BC-F4FE-43E5-893D-D70F2396F1FC}" sibTransId="{2D3C5E15-651C-4BFF-A098-D345C982EEA7}"/>
    <dgm:cxn modelId="{15B61ADA-30C9-4DE1-9E14-D95574D71C3C}" srcId="{799C8442-6C86-48BD-9C47-CAA0C30BB334}" destId="{8D2E71D3-4746-4DFF-87AA-C60FDADB1ECA}" srcOrd="0" destOrd="0" parTransId="{16144AB8-E9C1-42B0-9917-EB92AD18A1E2}" sibTransId="{852612C9-642F-47F4-9999-8E8BABFEFB02}"/>
    <dgm:cxn modelId="{7AE662F1-354D-4856-BFD4-B4487394157C}" type="presOf" srcId="{852612C9-642F-47F4-9999-8E8BABFEFB02}" destId="{79EE1360-BAD8-400B-A06D-272F9BF2F475}" srcOrd="0" destOrd="0" presId="urn:microsoft.com/office/officeart/2018/2/layout/IconCircleList"/>
    <dgm:cxn modelId="{501575D0-23BD-4267-AB23-DF87C5242807}" type="presParOf" srcId="{110E2E0E-0330-4C68-9DDD-6451423DF61B}" destId="{BE32418A-C2A5-45E1-AA51-174B42063943}" srcOrd="0" destOrd="0" presId="urn:microsoft.com/office/officeart/2018/2/layout/IconCircleList"/>
    <dgm:cxn modelId="{7322C434-1B27-4E0A-A134-CC21A1F12658}" type="presParOf" srcId="{BE32418A-C2A5-45E1-AA51-174B42063943}" destId="{257D858A-BE34-4AB6-A3E2-3438C5D3BD11}" srcOrd="0" destOrd="0" presId="urn:microsoft.com/office/officeart/2018/2/layout/IconCircleList"/>
    <dgm:cxn modelId="{52A9DB41-C81E-4F5C-B895-3D8577D4F697}" type="presParOf" srcId="{257D858A-BE34-4AB6-A3E2-3438C5D3BD11}" destId="{FD340213-B0FA-47B7-B408-19EA3232D65E}" srcOrd="0" destOrd="0" presId="urn:microsoft.com/office/officeart/2018/2/layout/IconCircleList"/>
    <dgm:cxn modelId="{047DF2F7-43C5-4501-9472-5A7E0E925154}" type="presParOf" srcId="{257D858A-BE34-4AB6-A3E2-3438C5D3BD11}" destId="{0BAC2F60-1CA4-4C8D-97E3-D33BFA4B60F1}" srcOrd="1" destOrd="0" presId="urn:microsoft.com/office/officeart/2018/2/layout/IconCircleList"/>
    <dgm:cxn modelId="{AF67D2DA-DD5C-490E-BB40-C8B9554ABC30}" type="presParOf" srcId="{257D858A-BE34-4AB6-A3E2-3438C5D3BD11}" destId="{C1A9DFEC-2A0B-44B9-837B-301B4706F493}" srcOrd="2" destOrd="0" presId="urn:microsoft.com/office/officeart/2018/2/layout/IconCircleList"/>
    <dgm:cxn modelId="{497242FF-79EC-41AF-A1AF-34ED551B35B6}" type="presParOf" srcId="{257D858A-BE34-4AB6-A3E2-3438C5D3BD11}" destId="{3FFD1CFF-47A9-46EC-B7B2-D9D77609C0D6}" srcOrd="3" destOrd="0" presId="urn:microsoft.com/office/officeart/2018/2/layout/IconCircleList"/>
    <dgm:cxn modelId="{2A4018DC-56B3-4DC5-A447-B9BDCF39946A}" type="presParOf" srcId="{BE32418A-C2A5-45E1-AA51-174B42063943}" destId="{79EE1360-BAD8-400B-A06D-272F9BF2F475}" srcOrd="1" destOrd="0" presId="urn:microsoft.com/office/officeart/2018/2/layout/IconCircleList"/>
    <dgm:cxn modelId="{E383B29B-0039-4F00-A82D-2A4FABE25FBA}" type="presParOf" srcId="{BE32418A-C2A5-45E1-AA51-174B42063943}" destId="{98AEC566-0F38-44CA-83CF-3E581AD61BA0}" srcOrd="2" destOrd="0" presId="urn:microsoft.com/office/officeart/2018/2/layout/IconCircleList"/>
    <dgm:cxn modelId="{BB74DF58-FD19-4E2E-AF6A-69222C8B669D}" type="presParOf" srcId="{98AEC566-0F38-44CA-83CF-3E581AD61BA0}" destId="{2DB24BEE-9DE9-4735-B894-B04802DC0FBF}" srcOrd="0" destOrd="0" presId="urn:microsoft.com/office/officeart/2018/2/layout/IconCircleList"/>
    <dgm:cxn modelId="{9DA4D259-4874-49D5-982D-5C35EC4A88CE}" type="presParOf" srcId="{98AEC566-0F38-44CA-83CF-3E581AD61BA0}" destId="{49C201A2-AE0D-4BB7-BCCC-F2CC1173AD45}" srcOrd="1" destOrd="0" presId="urn:microsoft.com/office/officeart/2018/2/layout/IconCircleList"/>
    <dgm:cxn modelId="{98AD7FFB-B90A-49A0-A89F-67B4D60A18B0}" type="presParOf" srcId="{98AEC566-0F38-44CA-83CF-3E581AD61BA0}" destId="{CB516197-D887-4AF2-91BF-3B3643DEFE89}" srcOrd="2" destOrd="0" presId="urn:microsoft.com/office/officeart/2018/2/layout/IconCircleList"/>
    <dgm:cxn modelId="{FAD42D2F-5CE4-4F09-8FD8-B0654DD66DC2}" type="presParOf" srcId="{98AEC566-0F38-44CA-83CF-3E581AD61BA0}" destId="{2221CA99-95F1-4BC6-9954-85DA53CAE55C}"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1C4005-EB2B-42DF-867E-D1E733F07167}">
      <dsp:nvSpPr>
        <dsp:cNvPr id="0" name=""/>
        <dsp:cNvSpPr/>
      </dsp:nvSpPr>
      <dsp:spPr>
        <a:xfrm>
          <a:off x="7980466" y="1389644"/>
          <a:ext cx="496695" cy="980339"/>
        </a:xfrm>
        <a:custGeom>
          <a:avLst/>
          <a:gdLst/>
          <a:ahLst/>
          <a:cxnLst/>
          <a:rect l="0" t="0" r="0" b="0"/>
          <a:pathLst>
            <a:path>
              <a:moveTo>
                <a:pt x="0" y="0"/>
              </a:moveTo>
              <a:lnTo>
                <a:pt x="0" y="861883"/>
              </a:lnTo>
              <a:lnTo>
                <a:pt x="496695" y="861883"/>
              </a:lnTo>
              <a:lnTo>
                <a:pt x="496695" y="98033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C088C25-F984-4712-81BE-3B2C080855EE}">
      <dsp:nvSpPr>
        <dsp:cNvPr id="0" name=""/>
        <dsp:cNvSpPr/>
      </dsp:nvSpPr>
      <dsp:spPr>
        <a:xfrm>
          <a:off x="6914323" y="1389644"/>
          <a:ext cx="1066143" cy="980339"/>
        </a:xfrm>
        <a:custGeom>
          <a:avLst/>
          <a:gdLst/>
          <a:ahLst/>
          <a:cxnLst/>
          <a:rect l="0" t="0" r="0" b="0"/>
          <a:pathLst>
            <a:path>
              <a:moveTo>
                <a:pt x="1066143" y="0"/>
              </a:moveTo>
              <a:lnTo>
                <a:pt x="1066143" y="861883"/>
              </a:lnTo>
              <a:lnTo>
                <a:pt x="0" y="861883"/>
              </a:lnTo>
              <a:lnTo>
                <a:pt x="0" y="98033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4933CDB-99D4-43B4-826F-04EF88D11F5D}">
      <dsp:nvSpPr>
        <dsp:cNvPr id="0" name=""/>
        <dsp:cNvSpPr/>
      </dsp:nvSpPr>
      <dsp:spPr>
        <a:xfrm>
          <a:off x="5351484" y="1389644"/>
          <a:ext cx="2628981" cy="980339"/>
        </a:xfrm>
        <a:custGeom>
          <a:avLst/>
          <a:gdLst/>
          <a:ahLst/>
          <a:cxnLst/>
          <a:rect l="0" t="0" r="0" b="0"/>
          <a:pathLst>
            <a:path>
              <a:moveTo>
                <a:pt x="2628981" y="0"/>
              </a:moveTo>
              <a:lnTo>
                <a:pt x="2628981" y="861883"/>
              </a:lnTo>
              <a:lnTo>
                <a:pt x="0" y="861883"/>
              </a:lnTo>
              <a:lnTo>
                <a:pt x="0" y="98033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E7026A6-F6B6-4265-B712-9460E9C0216E}">
      <dsp:nvSpPr>
        <dsp:cNvPr id="0" name=""/>
        <dsp:cNvSpPr/>
      </dsp:nvSpPr>
      <dsp:spPr>
        <a:xfrm>
          <a:off x="4429679" y="577679"/>
          <a:ext cx="3550787" cy="99314"/>
        </a:xfrm>
        <a:custGeom>
          <a:avLst/>
          <a:gdLst/>
          <a:ahLst/>
          <a:cxnLst/>
          <a:rect l="0" t="0" r="0" b="0"/>
          <a:pathLst>
            <a:path>
              <a:moveTo>
                <a:pt x="0" y="99314"/>
              </a:moveTo>
              <a:lnTo>
                <a:pt x="3550787"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53A8054-9D30-4DBF-A859-BF0D90F5B902}">
      <dsp:nvSpPr>
        <dsp:cNvPr id="0" name=""/>
        <dsp:cNvSpPr/>
      </dsp:nvSpPr>
      <dsp:spPr>
        <a:xfrm>
          <a:off x="3207897" y="1302723"/>
          <a:ext cx="188268" cy="555047"/>
        </a:xfrm>
        <a:custGeom>
          <a:avLst/>
          <a:gdLst/>
          <a:ahLst/>
          <a:cxnLst/>
          <a:rect l="0" t="0" r="0" b="0"/>
          <a:pathLst>
            <a:path>
              <a:moveTo>
                <a:pt x="0" y="0"/>
              </a:moveTo>
              <a:lnTo>
                <a:pt x="0" y="436591"/>
              </a:lnTo>
              <a:lnTo>
                <a:pt x="188268" y="436591"/>
              </a:lnTo>
              <a:lnTo>
                <a:pt x="188268" y="55504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9EBB367-273A-4857-ADA2-EA9251F94976}">
      <dsp:nvSpPr>
        <dsp:cNvPr id="0" name=""/>
        <dsp:cNvSpPr/>
      </dsp:nvSpPr>
      <dsp:spPr>
        <a:xfrm>
          <a:off x="1365807" y="1302723"/>
          <a:ext cx="1842089" cy="627889"/>
        </a:xfrm>
        <a:custGeom>
          <a:avLst/>
          <a:gdLst/>
          <a:ahLst/>
          <a:cxnLst/>
          <a:rect l="0" t="0" r="0" b="0"/>
          <a:pathLst>
            <a:path>
              <a:moveTo>
                <a:pt x="1842089" y="0"/>
              </a:moveTo>
              <a:lnTo>
                <a:pt x="1842089" y="509433"/>
              </a:lnTo>
              <a:lnTo>
                <a:pt x="0" y="509433"/>
              </a:lnTo>
              <a:lnTo>
                <a:pt x="0" y="62788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AB92D5B-32CF-4BD7-9204-18B30EB0894E}">
      <dsp:nvSpPr>
        <dsp:cNvPr id="0" name=""/>
        <dsp:cNvSpPr/>
      </dsp:nvSpPr>
      <dsp:spPr>
        <a:xfrm>
          <a:off x="3207897" y="490758"/>
          <a:ext cx="1221781" cy="186235"/>
        </a:xfrm>
        <a:custGeom>
          <a:avLst/>
          <a:gdLst/>
          <a:ahLst/>
          <a:cxnLst/>
          <a:rect l="0" t="0" r="0" b="0"/>
          <a:pathLst>
            <a:path>
              <a:moveTo>
                <a:pt x="1221781" y="186235"/>
              </a:moveTo>
              <a:lnTo>
                <a:pt x="0"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8A5D6CA-2FA2-4D27-9377-B455C5048F66}">
      <dsp:nvSpPr>
        <dsp:cNvPr id="0" name=""/>
        <dsp:cNvSpPr/>
      </dsp:nvSpPr>
      <dsp:spPr>
        <a:xfrm>
          <a:off x="-142076" y="371817"/>
          <a:ext cx="1278686" cy="81196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F9CC8C-7822-4A07-B788-C931DE5BEFC5}">
      <dsp:nvSpPr>
        <dsp:cNvPr id="0" name=""/>
        <dsp:cNvSpPr/>
      </dsp:nvSpPr>
      <dsp:spPr>
        <a:xfrm>
          <a:off x="0" y="506789"/>
          <a:ext cx="1278686" cy="81196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Firearm </a:t>
          </a:r>
        </a:p>
      </dsp:txBody>
      <dsp:txXfrm>
        <a:off x="23782" y="530571"/>
        <a:ext cx="1231122" cy="764401"/>
      </dsp:txXfrm>
    </dsp:sp>
    <dsp:sp modelId="{B253F5F6-CA42-4787-A7A3-81E7307B9826}">
      <dsp:nvSpPr>
        <dsp:cNvPr id="0" name=""/>
        <dsp:cNvSpPr/>
      </dsp:nvSpPr>
      <dsp:spPr>
        <a:xfrm>
          <a:off x="1776693" y="-134972"/>
          <a:ext cx="5305972" cy="81196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515D02E-B357-4BF2-B1FD-D19DA5486AFC}">
      <dsp:nvSpPr>
        <dsp:cNvPr id="0" name=""/>
        <dsp:cNvSpPr/>
      </dsp:nvSpPr>
      <dsp:spPr>
        <a:xfrm>
          <a:off x="1918769" y="0"/>
          <a:ext cx="5305972" cy="81196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i="1" kern="1200" dirty="0"/>
            <a:t>Wound classification</a:t>
          </a:r>
        </a:p>
      </dsp:txBody>
      <dsp:txXfrm>
        <a:off x="1942551" y="23782"/>
        <a:ext cx="5258408" cy="764401"/>
      </dsp:txXfrm>
    </dsp:sp>
    <dsp:sp modelId="{A8CA31DE-A473-486A-980A-B8507BE0AB8D}">
      <dsp:nvSpPr>
        <dsp:cNvPr id="0" name=""/>
        <dsp:cNvSpPr/>
      </dsp:nvSpPr>
      <dsp:spPr>
        <a:xfrm>
          <a:off x="1762630" y="490758"/>
          <a:ext cx="2890534" cy="81196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22769F-1D3F-44D5-8FF7-E739227A63C9}">
      <dsp:nvSpPr>
        <dsp:cNvPr id="0" name=""/>
        <dsp:cNvSpPr/>
      </dsp:nvSpPr>
      <dsp:spPr>
        <a:xfrm>
          <a:off x="1904706" y="625730"/>
          <a:ext cx="2890534" cy="81196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rgbClr val="FF0000"/>
              </a:solidFill>
            </a:rPr>
            <a:t>Sharp</a:t>
          </a:r>
          <a:r>
            <a:rPr lang="en-US" sz="2400" b="1" kern="1200" dirty="0">
              <a:solidFill>
                <a:srgbClr val="FF0000"/>
              </a:solidFill>
            </a:rPr>
            <a:t> force injury</a:t>
          </a:r>
        </a:p>
      </dsp:txBody>
      <dsp:txXfrm>
        <a:off x="1928488" y="649512"/>
        <a:ext cx="2842970" cy="764401"/>
      </dsp:txXfrm>
    </dsp:sp>
    <dsp:sp modelId="{524C676C-E9E8-48AE-BF5B-59DEA1A0000B}">
      <dsp:nvSpPr>
        <dsp:cNvPr id="0" name=""/>
        <dsp:cNvSpPr/>
      </dsp:nvSpPr>
      <dsp:spPr>
        <a:xfrm>
          <a:off x="559359" y="1930613"/>
          <a:ext cx="1612896" cy="81196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457856-A502-47F0-B9A0-D9AED8FD95CA}">
      <dsp:nvSpPr>
        <dsp:cNvPr id="0" name=""/>
        <dsp:cNvSpPr/>
      </dsp:nvSpPr>
      <dsp:spPr>
        <a:xfrm>
          <a:off x="701435" y="2065585"/>
          <a:ext cx="1612896" cy="81196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FF0000"/>
              </a:solidFill>
            </a:rPr>
            <a:t>Cut </a:t>
          </a:r>
        </a:p>
      </dsp:txBody>
      <dsp:txXfrm>
        <a:off x="725217" y="2089367"/>
        <a:ext cx="1565332" cy="764401"/>
      </dsp:txXfrm>
    </dsp:sp>
    <dsp:sp modelId="{2F964EF0-EA44-4597-B665-B24228338454}">
      <dsp:nvSpPr>
        <dsp:cNvPr id="0" name=""/>
        <dsp:cNvSpPr/>
      </dsp:nvSpPr>
      <dsp:spPr>
        <a:xfrm>
          <a:off x="2599045" y="1857771"/>
          <a:ext cx="1594240" cy="81196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843BCE-6BF2-4ABA-83B9-88E1AF4EB26A}">
      <dsp:nvSpPr>
        <dsp:cNvPr id="0" name=""/>
        <dsp:cNvSpPr/>
      </dsp:nvSpPr>
      <dsp:spPr>
        <a:xfrm>
          <a:off x="2741122" y="1992744"/>
          <a:ext cx="1594240" cy="81196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FF0000"/>
              </a:solidFill>
            </a:rPr>
            <a:t>Stab</a:t>
          </a:r>
        </a:p>
      </dsp:txBody>
      <dsp:txXfrm>
        <a:off x="2764904" y="2016526"/>
        <a:ext cx="1546676" cy="764401"/>
      </dsp:txXfrm>
    </dsp:sp>
    <dsp:sp modelId="{4A5F0132-1D7B-4070-8360-639E0E0D77D1}">
      <dsp:nvSpPr>
        <dsp:cNvPr id="0" name=""/>
        <dsp:cNvSpPr/>
      </dsp:nvSpPr>
      <dsp:spPr>
        <a:xfrm>
          <a:off x="6456963" y="577679"/>
          <a:ext cx="3047006" cy="81196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62CBD3-05A1-423E-8A7C-EE0100A8F9DC}">
      <dsp:nvSpPr>
        <dsp:cNvPr id="0" name=""/>
        <dsp:cNvSpPr/>
      </dsp:nvSpPr>
      <dsp:spPr>
        <a:xfrm>
          <a:off x="6599039" y="712651"/>
          <a:ext cx="3047006" cy="81196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i="0" kern="1200" dirty="0">
              <a:solidFill>
                <a:srgbClr val="00B050"/>
              </a:solidFill>
            </a:rPr>
            <a:t>Bunt</a:t>
          </a:r>
          <a:r>
            <a:rPr lang="en-US" sz="2400" b="1" i="0" kern="1200" dirty="0">
              <a:solidFill>
                <a:srgbClr val="00B050"/>
              </a:solidFill>
            </a:rPr>
            <a:t> force injury</a:t>
          </a:r>
        </a:p>
      </dsp:txBody>
      <dsp:txXfrm>
        <a:off x="6622821" y="736433"/>
        <a:ext cx="2999442" cy="764401"/>
      </dsp:txXfrm>
    </dsp:sp>
    <dsp:sp modelId="{95427B3F-2928-44F6-9C27-EDF8F26204F9}">
      <dsp:nvSpPr>
        <dsp:cNvPr id="0" name=""/>
        <dsp:cNvSpPr/>
      </dsp:nvSpPr>
      <dsp:spPr>
        <a:xfrm>
          <a:off x="4712141" y="2369984"/>
          <a:ext cx="1278686" cy="18379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5CC7B7-18EF-440C-9F53-9A41C4030C78}">
      <dsp:nvSpPr>
        <dsp:cNvPr id="0" name=""/>
        <dsp:cNvSpPr/>
      </dsp:nvSpPr>
      <dsp:spPr>
        <a:xfrm>
          <a:off x="4854217" y="2504956"/>
          <a:ext cx="1278686" cy="18379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vert270"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00B050"/>
              </a:solidFill>
            </a:rPr>
            <a:t>abrasions</a:t>
          </a:r>
        </a:p>
      </dsp:txBody>
      <dsp:txXfrm>
        <a:off x="4891668" y="2542407"/>
        <a:ext cx="1203784" cy="1762998"/>
      </dsp:txXfrm>
    </dsp:sp>
    <dsp:sp modelId="{007D1B1A-1F10-4A0F-87A1-5AA35510C1FC}">
      <dsp:nvSpPr>
        <dsp:cNvPr id="0" name=""/>
        <dsp:cNvSpPr/>
      </dsp:nvSpPr>
      <dsp:spPr>
        <a:xfrm>
          <a:off x="6274980" y="2369984"/>
          <a:ext cx="1278686" cy="183639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438AD2-A85E-4A20-8033-21F0236513C7}">
      <dsp:nvSpPr>
        <dsp:cNvPr id="0" name=""/>
        <dsp:cNvSpPr/>
      </dsp:nvSpPr>
      <dsp:spPr>
        <a:xfrm>
          <a:off x="6417056" y="2504956"/>
          <a:ext cx="1278686" cy="183639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vert270"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a:solidFill>
                <a:srgbClr val="00B050"/>
              </a:solidFill>
            </a:rPr>
            <a:t>Bruises</a:t>
          </a:r>
        </a:p>
        <a:p>
          <a:pPr marL="0" lvl="0" indent="0" algn="ctr" defTabSz="1022350">
            <a:lnSpc>
              <a:spcPct val="90000"/>
            </a:lnSpc>
            <a:spcBef>
              <a:spcPct val="0"/>
            </a:spcBef>
            <a:spcAft>
              <a:spcPct val="35000"/>
            </a:spcAft>
            <a:buNone/>
          </a:pPr>
          <a:r>
            <a:rPr lang="en-US" sz="2300" b="1" kern="1200" dirty="0">
              <a:solidFill>
                <a:srgbClr val="00B050"/>
              </a:solidFill>
            </a:rPr>
            <a:t>(Contusions)</a:t>
          </a:r>
        </a:p>
      </dsp:txBody>
      <dsp:txXfrm>
        <a:off x="6454507" y="2542407"/>
        <a:ext cx="1203784" cy="1761488"/>
      </dsp:txXfrm>
    </dsp:sp>
    <dsp:sp modelId="{EED43853-6B83-43A8-90E1-7B66AC1EA6F2}">
      <dsp:nvSpPr>
        <dsp:cNvPr id="0" name=""/>
        <dsp:cNvSpPr/>
      </dsp:nvSpPr>
      <dsp:spPr>
        <a:xfrm>
          <a:off x="7837819" y="2369984"/>
          <a:ext cx="1278686" cy="254046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760275-BC45-4042-A19A-26739572350E}">
      <dsp:nvSpPr>
        <dsp:cNvPr id="0" name=""/>
        <dsp:cNvSpPr/>
      </dsp:nvSpPr>
      <dsp:spPr>
        <a:xfrm>
          <a:off x="7979895" y="2504956"/>
          <a:ext cx="1278686" cy="254046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vert270"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a:solidFill>
                <a:srgbClr val="00B050"/>
              </a:solidFill>
            </a:rPr>
            <a:t>Lacerations</a:t>
          </a:r>
        </a:p>
        <a:p>
          <a:pPr marL="0" lvl="0" indent="0" algn="ctr" defTabSz="1022350">
            <a:lnSpc>
              <a:spcPct val="90000"/>
            </a:lnSpc>
            <a:spcBef>
              <a:spcPct val="0"/>
            </a:spcBef>
            <a:spcAft>
              <a:spcPct val="35000"/>
            </a:spcAft>
            <a:buNone/>
          </a:pPr>
          <a:r>
            <a:rPr lang="en-US" sz="2300" b="1" kern="1200" dirty="0">
              <a:solidFill>
                <a:srgbClr val="00B050"/>
              </a:solidFill>
            </a:rPr>
            <a:t>(contused wound)</a:t>
          </a:r>
        </a:p>
      </dsp:txBody>
      <dsp:txXfrm>
        <a:off x="8017346" y="2542407"/>
        <a:ext cx="1203784" cy="24655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340213-B0FA-47B7-B408-19EA3232D65E}">
      <dsp:nvSpPr>
        <dsp:cNvPr id="0" name=""/>
        <dsp:cNvSpPr/>
      </dsp:nvSpPr>
      <dsp:spPr>
        <a:xfrm>
          <a:off x="149104" y="1507711"/>
          <a:ext cx="1335915" cy="1335915"/>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AC2F60-1CA4-4C8D-97E3-D33BFA4B60F1}">
      <dsp:nvSpPr>
        <dsp:cNvPr id="0" name=""/>
        <dsp:cNvSpPr/>
      </dsp:nvSpPr>
      <dsp:spPr>
        <a:xfrm>
          <a:off x="429646" y="1788253"/>
          <a:ext cx="774830" cy="77483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FFD1CFF-47A9-46EC-B7B2-D9D77609C0D6}">
      <dsp:nvSpPr>
        <dsp:cNvPr id="0" name=""/>
        <dsp:cNvSpPr/>
      </dsp:nvSpPr>
      <dsp:spPr>
        <a:xfrm>
          <a:off x="1644825" y="1507711"/>
          <a:ext cx="3401865"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b="1" u="sng" kern="1200" dirty="0"/>
            <a:t> 3- Scratches</a:t>
          </a:r>
          <a:r>
            <a:rPr lang="en-US" sz="1800" kern="1200" dirty="0"/>
            <a:t>: They are caused by passing an object across the skin such as fingernails, claws of animals and pins.</a:t>
          </a:r>
        </a:p>
      </dsp:txBody>
      <dsp:txXfrm>
        <a:off x="1644825" y="1507711"/>
        <a:ext cx="3401865" cy="1335915"/>
      </dsp:txXfrm>
    </dsp:sp>
    <dsp:sp modelId="{2DB24BEE-9DE9-4735-B894-B04802DC0FBF}">
      <dsp:nvSpPr>
        <dsp:cNvPr id="0" name=""/>
        <dsp:cNvSpPr/>
      </dsp:nvSpPr>
      <dsp:spPr>
        <a:xfrm>
          <a:off x="5595370" y="1507711"/>
          <a:ext cx="1335915" cy="1335915"/>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9C201A2-AE0D-4BB7-BCCC-F2CC1173AD45}">
      <dsp:nvSpPr>
        <dsp:cNvPr id="0" name=""/>
        <dsp:cNvSpPr/>
      </dsp:nvSpPr>
      <dsp:spPr>
        <a:xfrm>
          <a:off x="5875912" y="1788253"/>
          <a:ext cx="774830" cy="77483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221CA99-95F1-4BC6-9954-85DA53CAE55C}">
      <dsp:nvSpPr>
        <dsp:cNvPr id="0" name=""/>
        <dsp:cNvSpPr/>
      </dsp:nvSpPr>
      <dsp:spPr>
        <a:xfrm>
          <a:off x="7217552" y="1507711"/>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dirty="0"/>
            <a:t>4- </a:t>
          </a:r>
          <a:r>
            <a:rPr lang="en-US" sz="1800" b="1" u="sng" kern="1200" dirty="0"/>
            <a:t>Grazes or brush abrasions</a:t>
          </a:r>
          <a:r>
            <a:rPr lang="en-US" sz="1800" kern="1200" dirty="0"/>
            <a:t>: They are multiple parallel linear scratches which are caused when a broader surface of the skin </a:t>
          </a:r>
        </a:p>
      </dsp:txBody>
      <dsp:txXfrm>
        <a:off x="7217552" y="1507711"/>
        <a:ext cx="3148942" cy="133591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ABECA9-51D3-4021-A3DD-3738A1366CAB}" type="datetimeFigureOut">
              <a:rPr lang="en-US" smtClean="0"/>
              <a:t>11/6/2021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BFD867-5586-4C03-AB6F-C9BD026E6700}" type="slidenum">
              <a:rPr lang="en-US" smtClean="0"/>
              <a:t>‹#›</a:t>
            </a:fld>
            <a:endParaRPr lang="en-US"/>
          </a:p>
        </p:txBody>
      </p:sp>
    </p:spTree>
    <p:extLst>
      <p:ext uri="{BB962C8B-B14F-4D97-AF65-F5344CB8AC3E}">
        <p14:creationId xmlns:p14="http://schemas.microsoft.com/office/powerpoint/2010/main" val="1248044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A4C3EE2A-4B3E-40CE-B392-4202C2E5A80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55309531-E045-4CE7-B8F4-CAC2656697A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ar-EG"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a:extLst>
              <a:ext uri="{FF2B5EF4-FFF2-40B4-BE49-F238E27FC236}">
                <a16:creationId xmlns:a16="http://schemas.microsoft.com/office/drawing/2014/main" id="{D6F70500-D825-45EF-977C-C9A381BB73F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Notes Placeholder 2">
            <a:extLst>
              <a:ext uri="{FF2B5EF4-FFF2-40B4-BE49-F238E27FC236}">
                <a16:creationId xmlns:a16="http://schemas.microsoft.com/office/drawing/2014/main" id="{4434B2CF-B1A3-48F0-9834-7C6B8ED4714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ltLang="en-US"/>
          </a:p>
        </p:txBody>
      </p:sp>
      <p:sp>
        <p:nvSpPr>
          <p:cNvPr id="114692" name="Slide Number Placeholder 3">
            <a:extLst>
              <a:ext uri="{FF2B5EF4-FFF2-40B4-BE49-F238E27FC236}">
                <a16:creationId xmlns:a16="http://schemas.microsoft.com/office/drawing/2014/main" id="{B41AC31D-D59F-41F5-B2A9-9D4BE82BE99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lgn="r" rtl="1">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lgn="r" rtl="1">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lgn="r" rtl="1">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lgn="r" rtl="1">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lgn="l">
              <a:spcBef>
                <a:spcPct val="0"/>
              </a:spcBef>
            </a:pPr>
            <a:fld id="{FF66AA56-AA3D-4CF0-9F5A-96F7C34EB2A0}" type="slidenum">
              <a:rPr lang="ar-EG" altLang="en-US" smtClean="0"/>
              <a:pPr algn="l">
                <a:spcBef>
                  <a:spcPct val="0"/>
                </a:spcBef>
              </a:pPr>
              <a:t>116</a:t>
            </a:fld>
            <a:endParaRPr lang="ar-EG"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B8F42109-2199-4D1B-A566-DDCBCA7E1B9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Rectangle 3">
            <a:extLst>
              <a:ext uri="{FF2B5EF4-FFF2-40B4-BE49-F238E27FC236}">
                <a16:creationId xmlns:a16="http://schemas.microsoft.com/office/drawing/2014/main" id="{E6AA53F9-B12F-454A-BB57-806DF0A0D8C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ar-EG"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DFA200B0-B20D-462F-A8D0-186EE8309D0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Rectangle 3">
            <a:extLst>
              <a:ext uri="{FF2B5EF4-FFF2-40B4-BE49-F238E27FC236}">
                <a16:creationId xmlns:a16="http://schemas.microsoft.com/office/drawing/2014/main" id="{AF358F9E-07F7-4AA2-BFA3-CEDF0DC77AF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ar-EG"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477B260B-41AB-4AA5-86FF-7FCB5DF3880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a:extLst>
              <a:ext uri="{FF2B5EF4-FFF2-40B4-BE49-F238E27FC236}">
                <a16:creationId xmlns:a16="http://schemas.microsoft.com/office/drawing/2014/main" id="{C652CE12-C534-4C28-85B1-FD01966A4BD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ar-EG" altLang="en-US"/>
          </a:p>
        </p:txBody>
      </p:sp>
      <p:sp>
        <p:nvSpPr>
          <p:cNvPr id="32772" name="Slide Number Placeholder 3">
            <a:extLst>
              <a:ext uri="{FF2B5EF4-FFF2-40B4-BE49-F238E27FC236}">
                <a16:creationId xmlns:a16="http://schemas.microsoft.com/office/drawing/2014/main" id="{50A0F94F-1934-4C0C-98F4-421582EF077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lgn="r" rtl="1">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lgn="r" rtl="1">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lgn="r" rtl="1">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lgn="r" rtl="1">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lgn="l">
              <a:spcBef>
                <a:spcPct val="0"/>
              </a:spcBef>
            </a:pPr>
            <a:fld id="{1E95FFE0-E15B-4C06-B32E-D5BD99A85D32}" type="slidenum">
              <a:rPr lang="ar-EG" altLang="en-US" smtClean="0"/>
              <a:pPr algn="l">
                <a:spcBef>
                  <a:spcPct val="0"/>
                </a:spcBef>
              </a:pPr>
              <a:t>31</a:t>
            </a:fld>
            <a:endParaRPr lang="ar-EG"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4D07F5BF-2B72-437C-A745-10960CBDC2C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lgn="r" rtl="1">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lgn="r" rtl="1">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lgn="r" rtl="1">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lgn="r" rtl="1">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lgn="l">
              <a:spcBef>
                <a:spcPct val="0"/>
              </a:spcBef>
            </a:pPr>
            <a:fld id="{8FCEBF46-8E99-4FA5-8332-D267F9BFD145}" type="slidenum">
              <a:rPr lang="ar-SA" altLang="en-US" smtClean="0"/>
              <a:pPr algn="l">
                <a:spcBef>
                  <a:spcPct val="0"/>
                </a:spcBef>
              </a:pPr>
              <a:t>39</a:t>
            </a:fld>
            <a:endParaRPr lang="en-US" altLang="en-US"/>
          </a:p>
        </p:txBody>
      </p:sp>
      <p:sp>
        <p:nvSpPr>
          <p:cNvPr id="43011" name="Rectangle 2">
            <a:extLst>
              <a:ext uri="{FF2B5EF4-FFF2-40B4-BE49-F238E27FC236}">
                <a16:creationId xmlns:a16="http://schemas.microsoft.com/office/drawing/2014/main" id="{044EE588-FD82-45CF-93AA-AEC32F1224D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2" name="Rectangle 3">
            <a:extLst>
              <a:ext uri="{FF2B5EF4-FFF2-40B4-BE49-F238E27FC236}">
                <a16:creationId xmlns:a16="http://schemas.microsoft.com/office/drawing/2014/main" id="{77FC15E4-975D-4F39-B3F2-0A032F486DA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ar-EG"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249F1014-4D7C-4059-9B43-3E50E3F5252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lgn="r" rtl="1">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lgn="r" rtl="1">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lgn="r" rtl="1">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lgn="r" rtl="1">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lgn="l">
              <a:spcBef>
                <a:spcPct val="0"/>
              </a:spcBef>
            </a:pPr>
            <a:fld id="{12BF410E-39C0-4212-A956-984375B707D8}" type="slidenum">
              <a:rPr lang="ar-SA" altLang="en-US" smtClean="0"/>
              <a:pPr algn="l">
                <a:spcBef>
                  <a:spcPct val="0"/>
                </a:spcBef>
              </a:pPr>
              <a:t>53</a:t>
            </a:fld>
            <a:endParaRPr lang="en-US" altLang="en-US"/>
          </a:p>
        </p:txBody>
      </p:sp>
      <p:sp>
        <p:nvSpPr>
          <p:cNvPr id="56323" name="Rectangle 2">
            <a:extLst>
              <a:ext uri="{FF2B5EF4-FFF2-40B4-BE49-F238E27FC236}">
                <a16:creationId xmlns:a16="http://schemas.microsoft.com/office/drawing/2014/main" id="{40954BD9-3B1E-479B-9BD8-8BBDEC787F4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4" name="Rectangle 3">
            <a:extLst>
              <a:ext uri="{FF2B5EF4-FFF2-40B4-BE49-F238E27FC236}">
                <a16:creationId xmlns:a16="http://schemas.microsoft.com/office/drawing/2014/main" id="{5FCCA7BC-BCE6-46CA-A6ED-3AF1716809F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ar-EG"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0D8D6ABD-A06D-4253-A2B7-F718892E02B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a:extLst>
              <a:ext uri="{FF2B5EF4-FFF2-40B4-BE49-F238E27FC236}">
                <a16:creationId xmlns:a16="http://schemas.microsoft.com/office/drawing/2014/main" id="{836009C6-5EFC-4A22-8A81-3F18BA37582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ar-EG" altLang="en-US"/>
          </a:p>
        </p:txBody>
      </p:sp>
      <p:sp>
        <p:nvSpPr>
          <p:cNvPr id="62468" name="Slide Number Placeholder 3">
            <a:extLst>
              <a:ext uri="{FF2B5EF4-FFF2-40B4-BE49-F238E27FC236}">
                <a16:creationId xmlns:a16="http://schemas.microsoft.com/office/drawing/2014/main" id="{CB84E176-8EF7-4BC6-B455-FD101180449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lgn="r" rtl="1">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lgn="r" rtl="1">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lgn="r" rtl="1">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lgn="r" rtl="1">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lgn="l">
              <a:spcBef>
                <a:spcPct val="0"/>
              </a:spcBef>
            </a:pPr>
            <a:fld id="{4090A198-1C4B-4910-81EE-3EB72334C134}" type="slidenum">
              <a:rPr lang="ar-EG" altLang="en-US" smtClean="0"/>
              <a:pPr algn="l">
                <a:spcBef>
                  <a:spcPct val="0"/>
                </a:spcBef>
              </a:pPr>
              <a:t>59</a:t>
            </a:fld>
            <a:endParaRPr lang="ar-EG"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a:extLst>
              <a:ext uri="{FF2B5EF4-FFF2-40B4-BE49-F238E27FC236}">
                <a16:creationId xmlns:a16="http://schemas.microsoft.com/office/drawing/2014/main" id="{5CE0C8EB-DCA5-4F09-9080-BE96E023E0A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lgn="r" rtl="1">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lgn="r" rtl="1">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lgn="r" rtl="1">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lgn="r" rtl="1">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lgn="l">
              <a:spcBef>
                <a:spcPct val="0"/>
              </a:spcBef>
            </a:pPr>
            <a:fld id="{BBFA3B28-6AD7-43A6-933F-5555DEFCC9FB}" type="slidenum">
              <a:rPr lang="ar-SA" altLang="en-US" smtClean="0"/>
              <a:pPr algn="l">
                <a:spcBef>
                  <a:spcPct val="0"/>
                </a:spcBef>
              </a:pPr>
              <a:t>91</a:t>
            </a:fld>
            <a:endParaRPr lang="en-US" altLang="en-US"/>
          </a:p>
        </p:txBody>
      </p:sp>
      <p:sp>
        <p:nvSpPr>
          <p:cNvPr id="88067" name="Rectangle 2">
            <a:extLst>
              <a:ext uri="{FF2B5EF4-FFF2-40B4-BE49-F238E27FC236}">
                <a16:creationId xmlns:a16="http://schemas.microsoft.com/office/drawing/2014/main" id="{B0DC492C-6191-4520-B8CB-8E3869F7691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8" name="Rectangle 3">
            <a:extLst>
              <a:ext uri="{FF2B5EF4-FFF2-40B4-BE49-F238E27FC236}">
                <a16:creationId xmlns:a16="http://schemas.microsoft.com/office/drawing/2014/main" id="{F5E9C848-9DDE-44E5-85D8-289DB11CB1F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ar-EG"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a:extLst>
              <a:ext uri="{FF2B5EF4-FFF2-40B4-BE49-F238E27FC236}">
                <a16:creationId xmlns:a16="http://schemas.microsoft.com/office/drawing/2014/main" id="{002E3E20-7546-4BB6-96C2-11CD2E8F8DD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lgn="r" rtl="1">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lgn="r" rtl="1">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lgn="r" rtl="1">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lgn="r" rtl="1">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lgn="l">
              <a:spcBef>
                <a:spcPct val="0"/>
              </a:spcBef>
            </a:pPr>
            <a:fld id="{5D6179CF-5DD9-4ACC-96BF-4B1479A95839}" type="slidenum">
              <a:rPr lang="ar-SA" altLang="en-US" smtClean="0"/>
              <a:pPr algn="l">
                <a:spcBef>
                  <a:spcPct val="0"/>
                </a:spcBef>
              </a:pPr>
              <a:t>99</a:t>
            </a:fld>
            <a:endParaRPr lang="en-US" altLang="en-US"/>
          </a:p>
        </p:txBody>
      </p:sp>
      <p:sp>
        <p:nvSpPr>
          <p:cNvPr id="96259" name="Rectangle 2">
            <a:extLst>
              <a:ext uri="{FF2B5EF4-FFF2-40B4-BE49-F238E27FC236}">
                <a16:creationId xmlns:a16="http://schemas.microsoft.com/office/drawing/2014/main" id="{22F8F852-347D-4037-85D1-46BF1B10E7F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60" name="Rectangle 3">
            <a:extLst>
              <a:ext uri="{FF2B5EF4-FFF2-40B4-BE49-F238E27FC236}">
                <a16:creationId xmlns:a16="http://schemas.microsoft.com/office/drawing/2014/main" id="{100281D6-4389-4A49-BC77-B0BE531D219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ar-EG"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C96B3-0559-4E6C-857B-3E3F30852F6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D533D45-9663-439F-AD99-94813FD02F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082FB-8C26-4B92-A2DA-6604311027BF}"/>
              </a:ext>
            </a:extLst>
          </p:cNvPr>
          <p:cNvSpPr>
            <a:spLocks noGrp="1"/>
          </p:cNvSpPr>
          <p:nvPr>
            <p:ph type="dt" sz="half" idx="10"/>
          </p:nvPr>
        </p:nvSpPr>
        <p:spPr/>
        <p:txBody>
          <a:bodyPr/>
          <a:lstStyle/>
          <a:p>
            <a:fld id="{C64E23C6-6824-464D-BF29-C45000421081}" type="datetimeFigureOut">
              <a:rPr lang="en-US" smtClean="0"/>
              <a:t>11/6/2021</a:t>
            </a:fld>
            <a:endParaRPr lang="en-US"/>
          </a:p>
        </p:txBody>
      </p:sp>
      <p:sp>
        <p:nvSpPr>
          <p:cNvPr id="5" name="Footer Placeholder 4">
            <a:extLst>
              <a:ext uri="{FF2B5EF4-FFF2-40B4-BE49-F238E27FC236}">
                <a16:creationId xmlns:a16="http://schemas.microsoft.com/office/drawing/2014/main" id="{2631BF07-84D1-4BF3-9464-03B373765C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7CBD55-BBF7-40C2-A63F-4C51992CC0F6}"/>
              </a:ext>
            </a:extLst>
          </p:cNvPr>
          <p:cNvSpPr>
            <a:spLocks noGrp="1"/>
          </p:cNvSpPr>
          <p:nvPr>
            <p:ph type="sldNum" sz="quarter" idx="12"/>
          </p:nvPr>
        </p:nvSpPr>
        <p:spPr/>
        <p:txBody>
          <a:bodyPr/>
          <a:lstStyle/>
          <a:p>
            <a:fld id="{E6440C3C-6B3C-48A7-8C7E-7D6199CBA8DB}" type="slidenum">
              <a:rPr lang="en-US" smtClean="0"/>
              <a:t>‹#›</a:t>
            </a:fld>
            <a:endParaRPr lang="en-US"/>
          </a:p>
        </p:txBody>
      </p:sp>
    </p:spTree>
    <p:extLst>
      <p:ext uri="{BB962C8B-B14F-4D97-AF65-F5344CB8AC3E}">
        <p14:creationId xmlns:p14="http://schemas.microsoft.com/office/powerpoint/2010/main" val="18692804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A8AE4-7CC7-4BF6-9F1D-94C7830D7FD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4670F49-D578-4592-A3F5-F83D8E8F0E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9F756F-DE0F-4D40-A7FC-1AB9DDF3EC47}"/>
              </a:ext>
            </a:extLst>
          </p:cNvPr>
          <p:cNvSpPr>
            <a:spLocks noGrp="1"/>
          </p:cNvSpPr>
          <p:nvPr>
            <p:ph type="dt" sz="half" idx="10"/>
          </p:nvPr>
        </p:nvSpPr>
        <p:spPr/>
        <p:txBody>
          <a:bodyPr/>
          <a:lstStyle/>
          <a:p>
            <a:fld id="{C64E23C6-6824-464D-BF29-C45000421081}" type="datetimeFigureOut">
              <a:rPr lang="en-US" smtClean="0"/>
              <a:t>11/6/2021</a:t>
            </a:fld>
            <a:endParaRPr lang="en-US"/>
          </a:p>
        </p:txBody>
      </p:sp>
      <p:sp>
        <p:nvSpPr>
          <p:cNvPr id="5" name="Footer Placeholder 4">
            <a:extLst>
              <a:ext uri="{FF2B5EF4-FFF2-40B4-BE49-F238E27FC236}">
                <a16:creationId xmlns:a16="http://schemas.microsoft.com/office/drawing/2014/main" id="{382EB2D7-B825-4EB8-BEC5-5E043AF4B4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1FD3A1-DE3B-41AD-9EA5-A25EF2B0FD5B}"/>
              </a:ext>
            </a:extLst>
          </p:cNvPr>
          <p:cNvSpPr>
            <a:spLocks noGrp="1"/>
          </p:cNvSpPr>
          <p:nvPr>
            <p:ph type="sldNum" sz="quarter" idx="12"/>
          </p:nvPr>
        </p:nvSpPr>
        <p:spPr/>
        <p:txBody>
          <a:bodyPr/>
          <a:lstStyle/>
          <a:p>
            <a:fld id="{E6440C3C-6B3C-48A7-8C7E-7D6199CBA8DB}" type="slidenum">
              <a:rPr lang="en-US" smtClean="0"/>
              <a:t>‹#›</a:t>
            </a:fld>
            <a:endParaRPr lang="en-US"/>
          </a:p>
        </p:txBody>
      </p:sp>
    </p:spTree>
    <p:extLst>
      <p:ext uri="{BB962C8B-B14F-4D97-AF65-F5344CB8AC3E}">
        <p14:creationId xmlns:p14="http://schemas.microsoft.com/office/powerpoint/2010/main" val="33771409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81D4A5-297C-4E0F-9D53-2D781372470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DE9C33C-5A0B-4A0A-A040-0F881C2EA39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B96AC4-A592-42B8-BC58-F3D546AB80F0}"/>
              </a:ext>
            </a:extLst>
          </p:cNvPr>
          <p:cNvSpPr>
            <a:spLocks noGrp="1"/>
          </p:cNvSpPr>
          <p:nvPr>
            <p:ph type="dt" sz="half" idx="10"/>
          </p:nvPr>
        </p:nvSpPr>
        <p:spPr/>
        <p:txBody>
          <a:bodyPr/>
          <a:lstStyle/>
          <a:p>
            <a:fld id="{C64E23C6-6824-464D-BF29-C45000421081}" type="datetimeFigureOut">
              <a:rPr lang="en-US" smtClean="0"/>
              <a:t>11/6/2021</a:t>
            </a:fld>
            <a:endParaRPr lang="en-US"/>
          </a:p>
        </p:txBody>
      </p:sp>
      <p:sp>
        <p:nvSpPr>
          <p:cNvPr id="5" name="Footer Placeholder 4">
            <a:extLst>
              <a:ext uri="{FF2B5EF4-FFF2-40B4-BE49-F238E27FC236}">
                <a16:creationId xmlns:a16="http://schemas.microsoft.com/office/drawing/2014/main" id="{17F21D56-E73F-4EE4-84EB-3E21B4F00D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A5578B-B5D5-44CA-804D-E54A346B74D5}"/>
              </a:ext>
            </a:extLst>
          </p:cNvPr>
          <p:cNvSpPr>
            <a:spLocks noGrp="1"/>
          </p:cNvSpPr>
          <p:nvPr>
            <p:ph type="sldNum" sz="quarter" idx="12"/>
          </p:nvPr>
        </p:nvSpPr>
        <p:spPr/>
        <p:txBody>
          <a:bodyPr/>
          <a:lstStyle/>
          <a:p>
            <a:fld id="{E6440C3C-6B3C-48A7-8C7E-7D6199CBA8DB}" type="slidenum">
              <a:rPr lang="en-US" smtClean="0"/>
              <a:t>‹#›</a:t>
            </a:fld>
            <a:endParaRPr lang="en-US"/>
          </a:p>
        </p:txBody>
      </p:sp>
    </p:spTree>
    <p:extLst>
      <p:ext uri="{BB962C8B-B14F-4D97-AF65-F5344CB8AC3E}">
        <p14:creationId xmlns:p14="http://schemas.microsoft.com/office/powerpoint/2010/main" val="7521624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28A00-C1E7-4EA4-8118-CA54F71CF1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B26B31-6913-4623-AD45-3C7ED8A1637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556997-A3A2-4A52-94EA-63FB24862274}"/>
              </a:ext>
            </a:extLst>
          </p:cNvPr>
          <p:cNvSpPr>
            <a:spLocks noGrp="1"/>
          </p:cNvSpPr>
          <p:nvPr>
            <p:ph type="dt" sz="half" idx="10"/>
          </p:nvPr>
        </p:nvSpPr>
        <p:spPr/>
        <p:txBody>
          <a:bodyPr/>
          <a:lstStyle/>
          <a:p>
            <a:fld id="{C64E23C6-6824-464D-BF29-C45000421081}" type="datetimeFigureOut">
              <a:rPr lang="en-US" smtClean="0"/>
              <a:t>11/6/2021</a:t>
            </a:fld>
            <a:endParaRPr lang="en-US"/>
          </a:p>
        </p:txBody>
      </p:sp>
      <p:sp>
        <p:nvSpPr>
          <p:cNvPr id="5" name="Footer Placeholder 4">
            <a:extLst>
              <a:ext uri="{FF2B5EF4-FFF2-40B4-BE49-F238E27FC236}">
                <a16:creationId xmlns:a16="http://schemas.microsoft.com/office/drawing/2014/main" id="{6AAF9071-8292-4BDF-B95D-6EF2BDAB1D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0FA484-A39D-4080-B6D4-346167685142}"/>
              </a:ext>
            </a:extLst>
          </p:cNvPr>
          <p:cNvSpPr>
            <a:spLocks noGrp="1"/>
          </p:cNvSpPr>
          <p:nvPr>
            <p:ph type="sldNum" sz="quarter" idx="12"/>
          </p:nvPr>
        </p:nvSpPr>
        <p:spPr/>
        <p:txBody>
          <a:bodyPr/>
          <a:lstStyle/>
          <a:p>
            <a:fld id="{E6440C3C-6B3C-48A7-8C7E-7D6199CBA8DB}" type="slidenum">
              <a:rPr lang="en-US" smtClean="0"/>
              <a:t>‹#›</a:t>
            </a:fld>
            <a:endParaRPr lang="en-US"/>
          </a:p>
        </p:txBody>
      </p:sp>
    </p:spTree>
    <p:extLst>
      <p:ext uri="{BB962C8B-B14F-4D97-AF65-F5344CB8AC3E}">
        <p14:creationId xmlns:p14="http://schemas.microsoft.com/office/powerpoint/2010/main" val="22806413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DBBF6-F2B7-4C14-A04F-9D00F7097F9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23CE0C3-4CA2-4B6B-9468-E3F77D2BE4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8AD4EF-B5CA-461F-ADE8-6D9FFD28AD2D}"/>
              </a:ext>
            </a:extLst>
          </p:cNvPr>
          <p:cNvSpPr>
            <a:spLocks noGrp="1"/>
          </p:cNvSpPr>
          <p:nvPr>
            <p:ph type="dt" sz="half" idx="10"/>
          </p:nvPr>
        </p:nvSpPr>
        <p:spPr/>
        <p:txBody>
          <a:bodyPr/>
          <a:lstStyle/>
          <a:p>
            <a:fld id="{C64E23C6-6824-464D-BF29-C45000421081}" type="datetimeFigureOut">
              <a:rPr lang="en-US" smtClean="0"/>
              <a:t>11/6/2021</a:t>
            </a:fld>
            <a:endParaRPr lang="en-US"/>
          </a:p>
        </p:txBody>
      </p:sp>
      <p:sp>
        <p:nvSpPr>
          <p:cNvPr id="5" name="Footer Placeholder 4">
            <a:extLst>
              <a:ext uri="{FF2B5EF4-FFF2-40B4-BE49-F238E27FC236}">
                <a16:creationId xmlns:a16="http://schemas.microsoft.com/office/drawing/2014/main" id="{118F44D0-B489-4D70-A631-5B1259659D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8A30BA-BCEE-442D-B624-DD5AF77B030C}"/>
              </a:ext>
            </a:extLst>
          </p:cNvPr>
          <p:cNvSpPr>
            <a:spLocks noGrp="1"/>
          </p:cNvSpPr>
          <p:nvPr>
            <p:ph type="sldNum" sz="quarter" idx="12"/>
          </p:nvPr>
        </p:nvSpPr>
        <p:spPr/>
        <p:txBody>
          <a:bodyPr/>
          <a:lstStyle/>
          <a:p>
            <a:fld id="{E6440C3C-6B3C-48A7-8C7E-7D6199CBA8DB}" type="slidenum">
              <a:rPr lang="en-US" smtClean="0"/>
              <a:t>‹#›</a:t>
            </a:fld>
            <a:endParaRPr lang="en-US"/>
          </a:p>
        </p:txBody>
      </p:sp>
    </p:spTree>
    <p:extLst>
      <p:ext uri="{BB962C8B-B14F-4D97-AF65-F5344CB8AC3E}">
        <p14:creationId xmlns:p14="http://schemas.microsoft.com/office/powerpoint/2010/main" val="6306148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5525E-736A-4AB9-BFCC-08DB08FF61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F9BB4C-2153-4151-8EBE-FC053FC4A38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850D1E-43B7-466F-A7A3-51CC14795C5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A8652F-4E25-4C02-8CAD-E5CCDE6C07F6}"/>
              </a:ext>
            </a:extLst>
          </p:cNvPr>
          <p:cNvSpPr>
            <a:spLocks noGrp="1"/>
          </p:cNvSpPr>
          <p:nvPr>
            <p:ph type="dt" sz="half" idx="10"/>
          </p:nvPr>
        </p:nvSpPr>
        <p:spPr/>
        <p:txBody>
          <a:bodyPr/>
          <a:lstStyle/>
          <a:p>
            <a:fld id="{C64E23C6-6824-464D-BF29-C45000421081}" type="datetimeFigureOut">
              <a:rPr lang="en-US" smtClean="0"/>
              <a:t>11/6/2021</a:t>
            </a:fld>
            <a:endParaRPr lang="en-US"/>
          </a:p>
        </p:txBody>
      </p:sp>
      <p:sp>
        <p:nvSpPr>
          <p:cNvPr id="6" name="Footer Placeholder 5">
            <a:extLst>
              <a:ext uri="{FF2B5EF4-FFF2-40B4-BE49-F238E27FC236}">
                <a16:creationId xmlns:a16="http://schemas.microsoft.com/office/drawing/2014/main" id="{4502EA75-AF49-4681-8102-C6D9663719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5841E6-08F0-4FAA-90FF-020A9BF78116}"/>
              </a:ext>
            </a:extLst>
          </p:cNvPr>
          <p:cNvSpPr>
            <a:spLocks noGrp="1"/>
          </p:cNvSpPr>
          <p:nvPr>
            <p:ph type="sldNum" sz="quarter" idx="12"/>
          </p:nvPr>
        </p:nvSpPr>
        <p:spPr/>
        <p:txBody>
          <a:bodyPr/>
          <a:lstStyle/>
          <a:p>
            <a:fld id="{E6440C3C-6B3C-48A7-8C7E-7D6199CBA8DB}" type="slidenum">
              <a:rPr lang="en-US" smtClean="0"/>
              <a:t>‹#›</a:t>
            </a:fld>
            <a:endParaRPr lang="en-US"/>
          </a:p>
        </p:txBody>
      </p:sp>
    </p:spTree>
    <p:extLst>
      <p:ext uri="{BB962C8B-B14F-4D97-AF65-F5344CB8AC3E}">
        <p14:creationId xmlns:p14="http://schemas.microsoft.com/office/powerpoint/2010/main" val="3318695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A994D-AECB-46A8-95B5-0594D02983D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621C703-1921-4BA3-AEFB-677FADB261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695E4B6-E8F8-4441-BC0B-5FBD31DBC2B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BE7538C-939E-4398-BEB1-6B30C8BA98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E79EFA0-3CE2-4B01-8004-721497717E9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5E537C3-8BB0-4E86-9725-62AFB2F5951D}"/>
              </a:ext>
            </a:extLst>
          </p:cNvPr>
          <p:cNvSpPr>
            <a:spLocks noGrp="1"/>
          </p:cNvSpPr>
          <p:nvPr>
            <p:ph type="dt" sz="half" idx="10"/>
          </p:nvPr>
        </p:nvSpPr>
        <p:spPr/>
        <p:txBody>
          <a:bodyPr/>
          <a:lstStyle/>
          <a:p>
            <a:fld id="{C64E23C6-6824-464D-BF29-C45000421081}" type="datetimeFigureOut">
              <a:rPr lang="en-US" smtClean="0"/>
              <a:t>11/6/2021</a:t>
            </a:fld>
            <a:endParaRPr lang="en-US"/>
          </a:p>
        </p:txBody>
      </p:sp>
      <p:sp>
        <p:nvSpPr>
          <p:cNvPr id="8" name="Footer Placeholder 7">
            <a:extLst>
              <a:ext uri="{FF2B5EF4-FFF2-40B4-BE49-F238E27FC236}">
                <a16:creationId xmlns:a16="http://schemas.microsoft.com/office/drawing/2014/main" id="{3C9C1526-E7CD-41DB-A362-C976A1E382B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22B0AEA-2DF1-4149-91BD-4E1778F28B8C}"/>
              </a:ext>
            </a:extLst>
          </p:cNvPr>
          <p:cNvSpPr>
            <a:spLocks noGrp="1"/>
          </p:cNvSpPr>
          <p:nvPr>
            <p:ph type="sldNum" sz="quarter" idx="12"/>
          </p:nvPr>
        </p:nvSpPr>
        <p:spPr/>
        <p:txBody>
          <a:bodyPr/>
          <a:lstStyle/>
          <a:p>
            <a:fld id="{E6440C3C-6B3C-48A7-8C7E-7D6199CBA8DB}" type="slidenum">
              <a:rPr lang="en-US" smtClean="0"/>
              <a:t>‹#›</a:t>
            </a:fld>
            <a:endParaRPr lang="en-US"/>
          </a:p>
        </p:txBody>
      </p:sp>
    </p:spTree>
    <p:extLst>
      <p:ext uri="{BB962C8B-B14F-4D97-AF65-F5344CB8AC3E}">
        <p14:creationId xmlns:p14="http://schemas.microsoft.com/office/powerpoint/2010/main" val="10480260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B86D5-133C-4DDB-8E61-A45C5B6040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AE0133E-A3CE-43F9-A274-6BECA0899BC2}"/>
              </a:ext>
            </a:extLst>
          </p:cNvPr>
          <p:cNvSpPr>
            <a:spLocks noGrp="1"/>
          </p:cNvSpPr>
          <p:nvPr>
            <p:ph type="dt" sz="half" idx="10"/>
          </p:nvPr>
        </p:nvSpPr>
        <p:spPr/>
        <p:txBody>
          <a:bodyPr/>
          <a:lstStyle/>
          <a:p>
            <a:fld id="{C64E23C6-6824-464D-BF29-C45000421081}" type="datetimeFigureOut">
              <a:rPr lang="en-US" smtClean="0"/>
              <a:t>11/6/2021</a:t>
            </a:fld>
            <a:endParaRPr lang="en-US"/>
          </a:p>
        </p:txBody>
      </p:sp>
      <p:sp>
        <p:nvSpPr>
          <p:cNvPr id="4" name="Footer Placeholder 3">
            <a:extLst>
              <a:ext uri="{FF2B5EF4-FFF2-40B4-BE49-F238E27FC236}">
                <a16:creationId xmlns:a16="http://schemas.microsoft.com/office/drawing/2014/main" id="{7B9457D9-B232-4EB0-B40D-DB00C59CA33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CC55518-3A0B-481B-A7CD-EB48C16FE0B4}"/>
              </a:ext>
            </a:extLst>
          </p:cNvPr>
          <p:cNvSpPr>
            <a:spLocks noGrp="1"/>
          </p:cNvSpPr>
          <p:nvPr>
            <p:ph type="sldNum" sz="quarter" idx="12"/>
          </p:nvPr>
        </p:nvSpPr>
        <p:spPr/>
        <p:txBody>
          <a:bodyPr/>
          <a:lstStyle/>
          <a:p>
            <a:fld id="{E6440C3C-6B3C-48A7-8C7E-7D6199CBA8DB}" type="slidenum">
              <a:rPr lang="en-US" smtClean="0"/>
              <a:t>‹#›</a:t>
            </a:fld>
            <a:endParaRPr lang="en-US"/>
          </a:p>
        </p:txBody>
      </p:sp>
    </p:spTree>
    <p:extLst>
      <p:ext uri="{BB962C8B-B14F-4D97-AF65-F5344CB8AC3E}">
        <p14:creationId xmlns:p14="http://schemas.microsoft.com/office/powerpoint/2010/main" val="2329156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7552C3-A19C-42DB-B04A-111D26B8A73C}"/>
              </a:ext>
            </a:extLst>
          </p:cNvPr>
          <p:cNvSpPr>
            <a:spLocks noGrp="1"/>
          </p:cNvSpPr>
          <p:nvPr>
            <p:ph type="dt" sz="half" idx="10"/>
          </p:nvPr>
        </p:nvSpPr>
        <p:spPr/>
        <p:txBody>
          <a:bodyPr/>
          <a:lstStyle/>
          <a:p>
            <a:fld id="{C64E23C6-6824-464D-BF29-C45000421081}" type="datetimeFigureOut">
              <a:rPr lang="en-US" smtClean="0"/>
              <a:t>11/6/2021</a:t>
            </a:fld>
            <a:endParaRPr lang="en-US"/>
          </a:p>
        </p:txBody>
      </p:sp>
      <p:sp>
        <p:nvSpPr>
          <p:cNvPr id="3" name="Footer Placeholder 2">
            <a:extLst>
              <a:ext uri="{FF2B5EF4-FFF2-40B4-BE49-F238E27FC236}">
                <a16:creationId xmlns:a16="http://schemas.microsoft.com/office/drawing/2014/main" id="{0D73D92B-684C-4517-9387-ECB07305F66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B0F45F9-0C8F-4DE9-978F-B417623F9B5F}"/>
              </a:ext>
            </a:extLst>
          </p:cNvPr>
          <p:cNvSpPr>
            <a:spLocks noGrp="1"/>
          </p:cNvSpPr>
          <p:nvPr>
            <p:ph type="sldNum" sz="quarter" idx="12"/>
          </p:nvPr>
        </p:nvSpPr>
        <p:spPr/>
        <p:txBody>
          <a:bodyPr/>
          <a:lstStyle/>
          <a:p>
            <a:fld id="{E6440C3C-6B3C-48A7-8C7E-7D6199CBA8DB}" type="slidenum">
              <a:rPr lang="en-US" smtClean="0"/>
              <a:t>‹#›</a:t>
            </a:fld>
            <a:endParaRPr lang="en-US"/>
          </a:p>
        </p:txBody>
      </p:sp>
    </p:spTree>
    <p:extLst>
      <p:ext uri="{BB962C8B-B14F-4D97-AF65-F5344CB8AC3E}">
        <p14:creationId xmlns:p14="http://schemas.microsoft.com/office/powerpoint/2010/main" val="3173528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92400-B15F-48E4-9698-D38DC57A35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19917ED-6F9E-42DD-8A1C-2B1A84829F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B4F82B4-211D-4FD1-861B-4D4F5530E0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004156-5C7A-42D1-B7FC-5C204479C77D}"/>
              </a:ext>
            </a:extLst>
          </p:cNvPr>
          <p:cNvSpPr>
            <a:spLocks noGrp="1"/>
          </p:cNvSpPr>
          <p:nvPr>
            <p:ph type="dt" sz="half" idx="10"/>
          </p:nvPr>
        </p:nvSpPr>
        <p:spPr/>
        <p:txBody>
          <a:bodyPr/>
          <a:lstStyle/>
          <a:p>
            <a:fld id="{C64E23C6-6824-464D-BF29-C45000421081}" type="datetimeFigureOut">
              <a:rPr lang="en-US" smtClean="0"/>
              <a:t>11/6/2021</a:t>
            </a:fld>
            <a:endParaRPr lang="en-US"/>
          </a:p>
        </p:txBody>
      </p:sp>
      <p:sp>
        <p:nvSpPr>
          <p:cNvPr id="6" name="Footer Placeholder 5">
            <a:extLst>
              <a:ext uri="{FF2B5EF4-FFF2-40B4-BE49-F238E27FC236}">
                <a16:creationId xmlns:a16="http://schemas.microsoft.com/office/drawing/2014/main" id="{B730877F-DA51-4E45-9204-4B0B1AF092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FE7C46-EBFE-4C3F-8822-33468F00609D}"/>
              </a:ext>
            </a:extLst>
          </p:cNvPr>
          <p:cNvSpPr>
            <a:spLocks noGrp="1"/>
          </p:cNvSpPr>
          <p:nvPr>
            <p:ph type="sldNum" sz="quarter" idx="12"/>
          </p:nvPr>
        </p:nvSpPr>
        <p:spPr/>
        <p:txBody>
          <a:bodyPr/>
          <a:lstStyle/>
          <a:p>
            <a:fld id="{E6440C3C-6B3C-48A7-8C7E-7D6199CBA8DB}" type="slidenum">
              <a:rPr lang="en-US" smtClean="0"/>
              <a:t>‹#›</a:t>
            </a:fld>
            <a:endParaRPr lang="en-US"/>
          </a:p>
        </p:txBody>
      </p:sp>
    </p:spTree>
    <p:extLst>
      <p:ext uri="{BB962C8B-B14F-4D97-AF65-F5344CB8AC3E}">
        <p14:creationId xmlns:p14="http://schemas.microsoft.com/office/powerpoint/2010/main" val="31563131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8CE96-9DA3-4FAA-B1A2-B8658EE55E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16D679C-715F-4BEA-98C9-25327EA31F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115AC28-18D7-4BF7-BAC1-B9AA7D71AA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84B6BD-15D2-4358-B0BD-0D5A1629DC35}"/>
              </a:ext>
            </a:extLst>
          </p:cNvPr>
          <p:cNvSpPr>
            <a:spLocks noGrp="1"/>
          </p:cNvSpPr>
          <p:nvPr>
            <p:ph type="dt" sz="half" idx="10"/>
          </p:nvPr>
        </p:nvSpPr>
        <p:spPr/>
        <p:txBody>
          <a:bodyPr/>
          <a:lstStyle/>
          <a:p>
            <a:fld id="{C64E23C6-6824-464D-BF29-C45000421081}" type="datetimeFigureOut">
              <a:rPr lang="en-US" smtClean="0"/>
              <a:t>11/6/2021</a:t>
            </a:fld>
            <a:endParaRPr lang="en-US"/>
          </a:p>
        </p:txBody>
      </p:sp>
      <p:sp>
        <p:nvSpPr>
          <p:cNvPr id="6" name="Footer Placeholder 5">
            <a:extLst>
              <a:ext uri="{FF2B5EF4-FFF2-40B4-BE49-F238E27FC236}">
                <a16:creationId xmlns:a16="http://schemas.microsoft.com/office/drawing/2014/main" id="{8C840DF7-4778-4B41-A829-153BE85C41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CC414F-9085-49E4-9DFD-D4274385AC9A}"/>
              </a:ext>
            </a:extLst>
          </p:cNvPr>
          <p:cNvSpPr>
            <a:spLocks noGrp="1"/>
          </p:cNvSpPr>
          <p:nvPr>
            <p:ph type="sldNum" sz="quarter" idx="12"/>
          </p:nvPr>
        </p:nvSpPr>
        <p:spPr/>
        <p:txBody>
          <a:bodyPr/>
          <a:lstStyle/>
          <a:p>
            <a:fld id="{E6440C3C-6B3C-48A7-8C7E-7D6199CBA8DB}" type="slidenum">
              <a:rPr lang="en-US" smtClean="0"/>
              <a:t>‹#›</a:t>
            </a:fld>
            <a:endParaRPr lang="en-US"/>
          </a:p>
        </p:txBody>
      </p:sp>
    </p:spTree>
    <p:extLst>
      <p:ext uri="{BB962C8B-B14F-4D97-AF65-F5344CB8AC3E}">
        <p14:creationId xmlns:p14="http://schemas.microsoft.com/office/powerpoint/2010/main" val="41445263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5827282-3CED-4BA0-81FF-F54ADF1F82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773F177-F5DA-46F7-8607-831AD2420C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530236-9AF8-4181-AB55-F05799AD65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4E23C6-6824-464D-BF29-C45000421081}" type="datetimeFigureOut">
              <a:rPr lang="en-US" smtClean="0"/>
              <a:t>11/6/2021</a:t>
            </a:fld>
            <a:endParaRPr lang="en-US"/>
          </a:p>
        </p:txBody>
      </p:sp>
      <p:sp>
        <p:nvSpPr>
          <p:cNvPr id="5" name="Footer Placeholder 4">
            <a:extLst>
              <a:ext uri="{FF2B5EF4-FFF2-40B4-BE49-F238E27FC236}">
                <a16:creationId xmlns:a16="http://schemas.microsoft.com/office/drawing/2014/main" id="{3B2824A1-92B5-40E4-BCCC-946010D034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6B1701D-F5BF-4EDF-B002-F680EE9DEBD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440C3C-6B3C-48A7-8C7E-7D6199CBA8DB}" type="slidenum">
              <a:rPr lang="en-US" smtClean="0"/>
              <a:t>‹#›</a:t>
            </a:fld>
            <a:endParaRPr lang="en-US"/>
          </a:p>
        </p:txBody>
      </p:sp>
    </p:spTree>
    <p:extLst>
      <p:ext uri="{BB962C8B-B14F-4D97-AF65-F5344CB8AC3E}">
        <p14:creationId xmlns:p14="http://schemas.microsoft.com/office/powerpoint/2010/main" val="2981674795"/>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10.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 Target="slide28.xml"/><Relationship Id="rId7"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slide" Target="slide29.xml"/><Relationship Id="rId5" Type="http://schemas.openxmlformats.org/officeDocument/2006/relationships/image" Target="../media/image21.png"/><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32.jpeg"/></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5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44.jpeg"/></Relationships>
</file>

<file path=ppt/slides/_rels/slide5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5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slideLayout" Target="../slideLayouts/slideLayout7.xml"/><Relationship Id="rId1" Type="http://schemas.openxmlformats.org/officeDocument/2006/relationships/tags" Target="../tags/tag9.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7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9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01C50179-1894-4642-8501-59AFF73CF82C}"/>
              </a:ext>
            </a:extLst>
          </p:cNvPr>
          <p:cNvSpPr>
            <a:spLocks noGrp="1"/>
          </p:cNvSpPr>
          <p:nvPr>
            <p:ph type="title"/>
          </p:nvPr>
        </p:nvSpPr>
        <p:spPr/>
        <p:txBody>
          <a:bodyPr/>
          <a:lstStyle/>
          <a:p>
            <a:r>
              <a:rPr lang="en-US" altLang="en-US">
                <a:cs typeface="Times New Roman" panose="02020603050405020304" pitchFamily="18" charset="0"/>
              </a:rPr>
              <a:t>Forensic Medicine &amp;</a:t>
            </a:r>
            <a:br>
              <a:rPr lang="en-US" altLang="en-US">
                <a:cs typeface="Times New Roman" panose="02020603050405020304" pitchFamily="18" charset="0"/>
              </a:rPr>
            </a:br>
            <a:r>
              <a:rPr lang="en-US" altLang="en-US">
                <a:cs typeface="Times New Roman" panose="02020603050405020304" pitchFamily="18" charset="0"/>
              </a:rPr>
              <a:t>Toxicology</a:t>
            </a:r>
          </a:p>
        </p:txBody>
      </p:sp>
      <p:sp>
        <p:nvSpPr>
          <p:cNvPr id="4099" name="Content Placeholder 2">
            <a:extLst>
              <a:ext uri="{FF2B5EF4-FFF2-40B4-BE49-F238E27FC236}">
                <a16:creationId xmlns:a16="http://schemas.microsoft.com/office/drawing/2014/main" id="{0183ADF4-F400-45C1-9EF8-0BDA13A20CE9}"/>
              </a:ext>
            </a:extLst>
          </p:cNvPr>
          <p:cNvSpPr>
            <a:spLocks noGrp="1"/>
          </p:cNvSpPr>
          <p:nvPr>
            <p:ph idx="1"/>
          </p:nvPr>
        </p:nvSpPr>
        <p:spPr/>
        <p:txBody>
          <a:bodyPr>
            <a:normAutofit/>
          </a:bodyPr>
          <a:lstStyle/>
          <a:p>
            <a:pPr algn="l" rtl="0"/>
            <a:r>
              <a:rPr lang="en-US" altLang="en-US" sz="2400" b="1" dirty="0">
                <a:cs typeface="Arial" panose="020B0604020202020204" pitchFamily="34" charset="0"/>
              </a:rPr>
              <a:t>Forensic sciences: </a:t>
            </a:r>
            <a:r>
              <a:rPr lang="en-US" altLang="en-US" sz="2400" dirty="0">
                <a:cs typeface="Arial" panose="020B0604020202020204" pitchFamily="34" charset="0"/>
              </a:rPr>
              <a:t>application of science in administration of justice and law. Example; forensic medicine, forensic odontology, digital forensic science…</a:t>
            </a:r>
            <a:endParaRPr lang="en-US" altLang="en-US" sz="2400" b="1" dirty="0">
              <a:cs typeface="Arial" panose="020B0604020202020204" pitchFamily="34" charset="0"/>
            </a:endParaRPr>
          </a:p>
          <a:p>
            <a:pPr algn="l" rtl="0"/>
            <a:r>
              <a:rPr lang="en-US" altLang="en-US" sz="2400" b="1" dirty="0">
                <a:cs typeface="Arial" panose="020B0604020202020204" pitchFamily="34" charset="0"/>
              </a:rPr>
              <a:t>Forensic medicine</a:t>
            </a:r>
            <a:r>
              <a:rPr lang="en-US" altLang="en-US" sz="2400" dirty="0">
                <a:cs typeface="Arial" panose="020B0604020202020204" pitchFamily="34" charset="0"/>
              </a:rPr>
              <a:t>: application of medicine in administration of justice and law. Forensic comes from Latin word “</a:t>
            </a:r>
            <a:r>
              <a:rPr lang="en-US" altLang="en-US" sz="2400" dirty="0" err="1">
                <a:cs typeface="Arial" panose="020B0604020202020204" pitchFamily="34" charset="0"/>
              </a:rPr>
              <a:t>forensis</a:t>
            </a:r>
            <a:r>
              <a:rPr lang="en-US" altLang="en-US" sz="2400" dirty="0">
                <a:cs typeface="Arial" panose="020B0604020202020204" pitchFamily="34" charset="0"/>
              </a:rPr>
              <a:t>”; it means the forum that was the meeting place where civic and legal matters were discussed by people with public responsibility.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B0A054-5E6A-4B47-9FAC-9C38AAB868ED}"/>
              </a:ext>
            </a:extLst>
          </p:cNvPr>
          <p:cNvSpPr>
            <a:spLocks noGrp="1"/>
          </p:cNvSpPr>
          <p:nvPr>
            <p:ph type="title"/>
          </p:nvPr>
        </p:nvSpPr>
        <p:spPr>
          <a:xfrm>
            <a:off x="686834" y="591344"/>
            <a:ext cx="3200400" cy="5585619"/>
          </a:xfrm>
        </p:spPr>
        <p:txBody>
          <a:bodyPr>
            <a:normAutofit/>
          </a:bodyPr>
          <a:lstStyle/>
          <a:p>
            <a:r>
              <a:rPr lang="en-US" sz="3100" b="1">
                <a:solidFill>
                  <a:srgbClr val="FFFFFF"/>
                </a:solidFill>
              </a:rPr>
              <a:t>Types of Abrasions: </a:t>
            </a:r>
            <a:br>
              <a:rPr lang="en-US" sz="3100">
                <a:solidFill>
                  <a:srgbClr val="FFFFFF"/>
                </a:solidFill>
              </a:rPr>
            </a:br>
            <a:r>
              <a:rPr lang="en-US" sz="3100" b="1" i="0" u="none" strike="noStrike" baseline="0">
                <a:solidFill>
                  <a:srgbClr val="FFFFFF"/>
                </a:solidFill>
                <a:latin typeface="GaramondMTStd-Regular"/>
              </a:rPr>
              <a:t>Depending upon the mechanism of the pressure and nature and movement of the weapon/agent involved against the skin surface, abrasions may be classified as follows</a:t>
            </a:r>
            <a:r>
              <a:rPr lang="en-US" sz="3100" b="0" i="0" u="none" strike="noStrike" baseline="0">
                <a:solidFill>
                  <a:srgbClr val="FFFFFF"/>
                </a:solidFill>
                <a:latin typeface="GaramondMTStd-Regular"/>
              </a:rPr>
              <a:t>.</a:t>
            </a:r>
            <a:endParaRPr lang="en-US" sz="3100">
              <a:solidFill>
                <a:srgbClr val="FFFFFF"/>
              </a:solidFill>
            </a:endParaRPr>
          </a:p>
        </p:txBody>
      </p:sp>
      <p:sp>
        <p:nvSpPr>
          <p:cNvPr id="27" name="Arc 26">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603B20A6-7DA7-4D6D-AC00-17961EF8A51D}"/>
              </a:ext>
            </a:extLst>
          </p:cNvPr>
          <p:cNvSpPr>
            <a:spLocks noGrp="1"/>
          </p:cNvSpPr>
          <p:nvPr>
            <p:ph idx="1"/>
          </p:nvPr>
        </p:nvSpPr>
        <p:spPr>
          <a:xfrm>
            <a:off x="4447308" y="591344"/>
            <a:ext cx="6906491" cy="5585619"/>
          </a:xfrm>
        </p:spPr>
        <p:txBody>
          <a:bodyPr anchor="ctr">
            <a:normAutofit/>
          </a:bodyPr>
          <a:lstStyle/>
          <a:p>
            <a:pPr marL="457200" indent="-457200">
              <a:buFont typeface="+mj-lt"/>
              <a:buAutoNum type="arabicPeriod"/>
            </a:pPr>
            <a:r>
              <a:rPr lang="en-US" b="1">
                <a:effectLst>
                  <a:outerShdw blurRad="38100" dist="38100" dir="2700000" algn="tl">
                    <a:srgbClr val="000000">
                      <a:alpha val="43137"/>
                    </a:srgbClr>
                  </a:outerShdw>
                </a:effectLst>
              </a:rPr>
              <a:t>Pressure (Pattern) abrasions</a:t>
            </a:r>
            <a:r>
              <a:rPr lang="en-US"/>
              <a:t>: These are caused by pressure by blunt object such as ligature abrasions.</a:t>
            </a:r>
          </a:p>
          <a:p>
            <a:pPr marL="457200" indent="-457200">
              <a:buFont typeface="+mj-lt"/>
              <a:buAutoNum type="arabicPeriod"/>
            </a:pPr>
            <a:r>
              <a:rPr lang="en-US" b="1" u="sng"/>
              <a:t>Sliding (Dragging) abrasions</a:t>
            </a:r>
            <a:r>
              <a:rPr lang="en-US"/>
              <a:t>: These are caused by friction against a rough surface such as sliding abrasions in car accidents. </a:t>
            </a:r>
          </a:p>
          <a:p>
            <a:pPr marL="0" indent="0">
              <a:buNone/>
            </a:pPr>
            <a:endParaRPr lang="en-US"/>
          </a:p>
        </p:txBody>
      </p:sp>
    </p:spTree>
    <p:extLst>
      <p:ext uri="{BB962C8B-B14F-4D97-AF65-F5344CB8AC3E}">
        <p14:creationId xmlns:p14="http://schemas.microsoft.com/office/powerpoint/2010/main" val="387181121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B7BDD-D059-44D7-A85A-E0AF8C8FADDA}"/>
              </a:ext>
            </a:extLst>
          </p:cNvPr>
          <p:cNvSpPr>
            <a:spLocks noGrp="1"/>
          </p:cNvSpPr>
          <p:nvPr>
            <p:ph type="title"/>
          </p:nvPr>
        </p:nvSpPr>
        <p:spPr>
          <a:xfrm>
            <a:off x="1612157" y="214312"/>
            <a:ext cx="7729728" cy="1188720"/>
          </a:xfrm>
        </p:spPr>
        <p:txBody>
          <a:bodyPr rtlCol="1">
            <a:normAutofit fontScale="90000"/>
          </a:bodyPr>
          <a:lstStyle/>
          <a:p>
            <a:pPr>
              <a:defRPr/>
            </a:pPr>
            <a:r>
              <a:rPr lang="en-US" dirty="0">
                <a:solidFill>
                  <a:srgbClr val="FF0000"/>
                </a:solidFill>
              </a:rPr>
              <a:t>Danger, complications, causes of death in wounds</a:t>
            </a:r>
            <a:endParaRPr lang="ar-EG" dirty="0">
              <a:solidFill>
                <a:srgbClr val="FF0000"/>
              </a:solidFill>
            </a:endParaRPr>
          </a:p>
        </p:txBody>
      </p:sp>
      <p:sp>
        <p:nvSpPr>
          <p:cNvPr id="97283" name="Content Placeholder 2">
            <a:extLst>
              <a:ext uri="{FF2B5EF4-FFF2-40B4-BE49-F238E27FC236}">
                <a16:creationId xmlns:a16="http://schemas.microsoft.com/office/drawing/2014/main" id="{B2E4B795-1757-49A0-A305-B738A1B7BDB6}"/>
              </a:ext>
            </a:extLst>
          </p:cNvPr>
          <p:cNvSpPr>
            <a:spLocks noGrp="1"/>
          </p:cNvSpPr>
          <p:nvPr>
            <p:ph idx="1"/>
          </p:nvPr>
        </p:nvSpPr>
        <p:spPr>
          <a:xfrm>
            <a:off x="1981200" y="1600200"/>
            <a:ext cx="8229600" cy="5043488"/>
          </a:xfrm>
        </p:spPr>
        <p:txBody>
          <a:bodyPr>
            <a:normAutofit lnSpcReduction="10000"/>
          </a:bodyPr>
          <a:lstStyle/>
          <a:p>
            <a:pPr algn="just" rtl="0" eaLnBrk="1" hangingPunct="1">
              <a:lnSpc>
                <a:spcPct val="80000"/>
              </a:lnSpc>
              <a:buFont typeface="Arial" panose="020B0604020202020204" pitchFamily="34" charset="0"/>
              <a:buNone/>
            </a:pPr>
            <a:r>
              <a:rPr lang="en-US" altLang="en-US" sz="2400" b="1" dirty="0">
                <a:solidFill>
                  <a:srgbClr val="FF0000"/>
                </a:solidFill>
                <a:cs typeface="Arial" panose="020B0604020202020204" pitchFamily="34" charset="0"/>
              </a:rPr>
              <a:t>I. TRAUMATIC SHOCK</a:t>
            </a:r>
            <a:endParaRPr lang="en-US" altLang="en-US" sz="2400" dirty="0">
              <a:solidFill>
                <a:srgbClr val="FF0000"/>
              </a:solidFill>
              <a:cs typeface="Arial" panose="020B0604020202020204" pitchFamily="34" charset="0"/>
            </a:endParaRPr>
          </a:p>
          <a:p>
            <a:pPr algn="just" rtl="0" eaLnBrk="1" hangingPunct="1">
              <a:lnSpc>
                <a:spcPct val="80000"/>
              </a:lnSpc>
              <a:buFont typeface="Arial" panose="020B0604020202020204" pitchFamily="34" charset="0"/>
              <a:buNone/>
            </a:pPr>
            <a:r>
              <a:rPr lang="en-US" altLang="en-US" sz="2400" b="1" dirty="0">
                <a:cs typeface="Arial" panose="020B0604020202020204" pitchFamily="34" charset="0"/>
              </a:rPr>
              <a:t>A. Primary or neurogenic shock:</a:t>
            </a:r>
            <a:r>
              <a:rPr lang="en-US" altLang="en-US" sz="2400" dirty="0">
                <a:cs typeface="Arial" panose="020B0604020202020204" pitchFamily="34" charset="0"/>
              </a:rPr>
              <a:t> This includes</a:t>
            </a:r>
          </a:p>
          <a:p>
            <a:pPr algn="just" rtl="0" eaLnBrk="1" hangingPunct="1">
              <a:lnSpc>
                <a:spcPct val="80000"/>
              </a:lnSpc>
              <a:buFont typeface="Arial" panose="020B0604020202020204" pitchFamily="34" charset="0"/>
              <a:buNone/>
            </a:pPr>
            <a:r>
              <a:rPr lang="en-US" altLang="en-US" sz="2400" dirty="0" err="1">
                <a:cs typeface="Arial" panose="020B0604020202020204" pitchFamily="34" charset="0"/>
              </a:rPr>
              <a:t>i</a:t>
            </a:r>
            <a:r>
              <a:rPr lang="en-US" altLang="en-US" sz="2400" dirty="0">
                <a:cs typeface="Arial" panose="020B0604020202020204" pitchFamily="34" charset="0"/>
              </a:rPr>
              <a:t>. Death from </a:t>
            </a:r>
            <a:r>
              <a:rPr lang="en-US" altLang="en-US" sz="2400" u="sng" dirty="0">
                <a:cs typeface="Arial" panose="020B0604020202020204" pitchFamily="34" charset="0"/>
              </a:rPr>
              <a:t>reflex vagal inhibition of the heart i.e. </a:t>
            </a:r>
            <a:r>
              <a:rPr lang="en-US" altLang="en-US" sz="2400" b="1" u="sng" dirty="0">
                <a:cs typeface="Arial" panose="020B0604020202020204" pitchFamily="34" charset="0"/>
              </a:rPr>
              <a:t>parasympathetic stimulation</a:t>
            </a:r>
            <a:r>
              <a:rPr lang="en-US" altLang="en-US" sz="2400" u="sng" dirty="0">
                <a:cs typeface="Arial" panose="020B0604020202020204" pitchFamily="34" charset="0"/>
              </a:rPr>
              <a:t> </a:t>
            </a:r>
            <a:r>
              <a:rPr lang="en-US" altLang="en-US" sz="2400" dirty="0">
                <a:cs typeface="Arial" panose="020B0604020202020204" pitchFamily="34" charset="0"/>
                <a:sym typeface="Symbol" panose="05050102010706020507" pitchFamily="18" charset="2"/>
              </a:rPr>
              <a:t></a:t>
            </a:r>
            <a:r>
              <a:rPr lang="en-US" altLang="en-US" sz="2400" dirty="0">
                <a:cs typeface="Arial" panose="020B0604020202020204" pitchFamily="34" charset="0"/>
              </a:rPr>
              <a:t> slowing of the heart </a:t>
            </a:r>
            <a:r>
              <a:rPr lang="en-US" altLang="en-US" sz="2400" dirty="0">
                <a:cs typeface="Arial" panose="020B0604020202020204" pitchFamily="34" charset="0"/>
                <a:sym typeface="Symbol" panose="05050102010706020507" pitchFamily="18" charset="2"/>
              </a:rPr>
              <a:t></a:t>
            </a:r>
            <a:r>
              <a:rPr lang="en-US" altLang="en-US" sz="2400" dirty="0">
                <a:cs typeface="Arial" panose="020B0604020202020204" pitchFamily="34" charset="0"/>
              </a:rPr>
              <a:t> instantaneous death.</a:t>
            </a:r>
          </a:p>
          <a:p>
            <a:pPr algn="just" rtl="0" eaLnBrk="1" hangingPunct="1">
              <a:lnSpc>
                <a:spcPct val="80000"/>
              </a:lnSpc>
              <a:buFont typeface="Arial" panose="020B0604020202020204" pitchFamily="34" charset="0"/>
              <a:buNone/>
            </a:pPr>
            <a:r>
              <a:rPr lang="en-US" altLang="en-US" sz="2400" dirty="0">
                <a:cs typeface="Arial" panose="020B0604020202020204" pitchFamily="34" charset="0"/>
              </a:rPr>
              <a:t>ii. Death from </a:t>
            </a:r>
            <a:r>
              <a:rPr lang="en-US" altLang="en-US" sz="2400" b="1" u="sng" dirty="0">
                <a:cs typeface="Arial" panose="020B0604020202020204" pitchFamily="34" charset="0"/>
              </a:rPr>
              <a:t>sympathetic stimulation </a:t>
            </a:r>
            <a:r>
              <a:rPr lang="en-US" altLang="en-US" sz="2400" u="sng" dirty="0">
                <a:cs typeface="Arial" panose="020B0604020202020204" pitchFamily="34" charset="0"/>
              </a:rPr>
              <a:t>of the cardiovascular system</a:t>
            </a:r>
            <a:endParaRPr lang="en-US" altLang="en-US" sz="2400" dirty="0">
              <a:cs typeface="Arial" panose="020B0604020202020204" pitchFamily="34" charset="0"/>
            </a:endParaRPr>
          </a:p>
          <a:p>
            <a:pPr algn="just" rtl="0" eaLnBrk="1" hangingPunct="1">
              <a:lnSpc>
                <a:spcPct val="80000"/>
              </a:lnSpc>
              <a:buFont typeface="Arial" panose="020B0604020202020204" pitchFamily="34" charset="0"/>
              <a:buNone/>
            </a:pPr>
            <a:r>
              <a:rPr lang="en-US" altLang="en-US" sz="2400" b="1" dirty="0">
                <a:cs typeface="Arial" panose="020B0604020202020204" pitchFamily="34" charset="0"/>
              </a:rPr>
              <a:t> </a:t>
            </a:r>
            <a:endParaRPr lang="en-US" altLang="en-US" sz="2400" dirty="0">
              <a:cs typeface="Arial" panose="020B0604020202020204" pitchFamily="34" charset="0"/>
            </a:endParaRPr>
          </a:p>
          <a:p>
            <a:pPr algn="just" rtl="0" eaLnBrk="1" hangingPunct="1">
              <a:lnSpc>
                <a:spcPct val="80000"/>
              </a:lnSpc>
              <a:buFont typeface="Arial" panose="020B0604020202020204" pitchFamily="34" charset="0"/>
              <a:buNone/>
            </a:pPr>
            <a:r>
              <a:rPr lang="en-US" altLang="en-US" sz="2400" b="1" dirty="0">
                <a:cs typeface="Arial" panose="020B0604020202020204" pitchFamily="34" charset="0"/>
              </a:rPr>
              <a:t>B. Secondary or hematogenic shock </a:t>
            </a:r>
            <a:r>
              <a:rPr lang="en-US" altLang="en-US" sz="2400" dirty="0">
                <a:cs typeface="Arial" panose="020B0604020202020204" pitchFamily="34" charset="0"/>
              </a:rPr>
              <a:t>= </a:t>
            </a:r>
            <a:r>
              <a:rPr lang="en-US" altLang="en-US" sz="2400" b="1" dirty="0">
                <a:cs typeface="Arial" panose="020B0604020202020204" pitchFamily="34" charset="0"/>
              </a:rPr>
              <a:t>Surgical shock</a:t>
            </a:r>
            <a:endParaRPr lang="en-US" altLang="en-US" sz="2400" dirty="0">
              <a:cs typeface="Arial" panose="020B0604020202020204" pitchFamily="34" charset="0"/>
            </a:endParaRPr>
          </a:p>
          <a:p>
            <a:pPr algn="just" rtl="0" eaLnBrk="1" hangingPunct="1">
              <a:lnSpc>
                <a:spcPct val="80000"/>
              </a:lnSpc>
              <a:buFont typeface="Arial" panose="020B0604020202020204" pitchFamily="34" charset="0"/>
              <a:buNone/>
            </a:pPr>
            <a:r>
              <a:rPr lang="en-US" altLang="en-US" sz="2400" dirty="0">
                <a:cs typeface="Arial" panose="020B0604020202020204" pitchFamily="34" charset="0"/>
              </a:rPr>
              <a:t>It is of gradual onset, there is reduction of the total circulating blood volume due to local loss of fluids (blood, plasma) at the site of injury with capillary dilatation due to absorption of histamine like substance liberated from the injured tissues.</a:t>
            </a:r>
          </a:p>
          <a:p>
            <a:pPr rtl="0" eaLnBrk="1" hangingPunct="1">
              <a:lnSpc>
                <a:spcPct val="80000"/>
              </a:lnSpc>
            </a:pPr>
            <a:r>
              <a:rPr lang="en-US" altLang="en-US" sz="2200" dirty="0">
                <a:cs typeface="Arial" panose="020B0604020202020204" pitchFamily="34" charset="0"/>
              </a:rPr>
              <a:t> </a:t>
            </a:r>
          </a:p>
          <a:p>
            <a:pPr algn="l" rtl="0" eaLnBrk="1" hangingPunct="1">
              <a:lnSpc>
                <a:spcPct val="80000"/>
              </a:lnSpc>
            </a:pPr>
            <a:endParaRPr lang="ar-EG" altLang="en-US" sz="2200" dirty="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Arc 74">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8306" name="Content Placeholder 2">
            <a:extLst>
              <a:ext uri="{FF2B5EF4-FFF2-40B4-BE49-F238E27FC236}">
                <a16:creationId xmlns:a16="http://schemas.microsoft.com/office/drawing/2014/main" id="{BC39684B-9A69-4A5D-9E78-6901E50A1228}"/>
              </a:ext>
            </a:extLst>
          </p:cNvPr>
          <p:cNvSpPr>
            <a:spLocks noGrp="1"/>
          </p:cNvSpPr>
          <p:nvPr>
            <p:ph idx="1"/>
          </p:nvPr>
        </p:nvSpPr>
        <p:spPr>
          <a:xfrm>
            <a:off x="4447308" y="591344"/>
            <a:ext cx="6906491" cy="5585619"/>
          </a:xfrm>
        </p:spPr>
        <p:txBody>
          <a:bodyPr anchor="ctr">
            <a:normAutofit/>
          </a:bodyPr>
          <a:lstStyle/>
          <a:p>
            <a:pPr rtl="0" eaLnBrk="1" hangingPunct="1">
              <a:buFont typeface="Arial" panose="020B0604020202020204" pitchFamily="34" charset="0"/>
              <a:buNone/>
            </a:pPr>
            <a:r>
              <a:rPr lang="en-US" altLang="en-US" sz="2200" dirty="0">
                <a:cs typeface="Arial" panose="020B0604020202020204" pitchFamily="34" charset="0"/>
              </a:rPr>
              <a:t>	Loss of blood is the commonest cause of death in wounds e.g. stab or incised wounds and especially if it results from injury of an artery. Symptoms from hemorrhage start to appear if the person loses one liter of blood and grave danger occur if he loses 2 liters or one third of the total blood volume, this is termed external hemorrhage.</a:t>
            </a:r>
          </a:p>
          <a:p>
            <a:pPr rtl="0" eaLnBrk="1" hangingPunct="1">
              <a:buFont typeface="Arial" panose="020B0604020202020204" pitchFamily="34" charset="0"/>
              <a:buNone/>
            </a:pPr>
            <a:r>
              <a:rPr lang="en-US" altLang="en-US" sz="2200" dirty="0">
                <a:cs typeface="Arial" panose="020B0604020202020204" pitchFamily="34" charset="0"/>
              </a:rPr>
              <a:t> </a:t>
            </a:r>
          </a:p>
          <a:p>
            <a:pPr rtl="0" eaLnBrk="1" hangingPunct="1">
              <a:buFont typeface="Arial" panose="020B0604020202020204" pitchFamily="34" charset="0"/>
              <a:buNone/>
            </a:pPr>
            <a:r>
              <a:rPr lang="en-US" altLang="en-US" sz="2200" b="1" dirty="0">
                <a:cs typeface="Arial" panose="020B0604020202020204" pitchFamily="34" charset="0"/>
              </a:rPr>
              <a:t>Types of hemorrhage</a:t>
            </a:r>
            <a:endParaRPr lang="en-US" altLang="en-US" sz="2200" dirty="0">
              <a:cs typeface="Arial" panose="020B0604020202020204" pitchFamily="34" charset="0"/>
            </a:endParaRPr>
          </a:p>
          <a:p>
            <a:pPr rtl="0" eaLnBrk="1" hangingPunct="1">
              <a:buFont typeface="Arial" panose="020B0604020202020204" pitchFamily="34" charset="0"/>
              <a:buNone/>
            </a:pPr>
            <a:r>
              <a:rPr lang="en-US" altLang="en-US" sz="2200" dirty="0">
                <a:cs typeface="Arial" panose="020B0604020202020204" pitchFamily="34" charset="0"/>
              </a:rPr>
              <a:t>1. Primary hemorrhage:  follow immediately after injury.</a:t>
            </a:r>
          </a:p>
          <a:p>
            <a:pPr rtl="0" eaLnBrk="1" hangingPunct="1">
              <a:buFont typeface="Arial" panose="020B0604020202020204" pitchFamily="34" charset="0"/>
              <a:buNone/>
            </a:pPr>
            <a:r>
              <a:rPr lang="en-US" altLang="en-US" sz="2200" dirty="0">
                <a:cs typeface="Arial" panose="020B0604020202020204" pitchFamily="34" charset="0"/>
              </a:rPr>
              <a:t>2. Reactionary hemorrhage is usually delayed for several hours up to 24 hours after injury.</a:t>
            </a:r>
          </a:p>
          <a:p>
            <a:pPr rtl="0" eaLnBrk="1" hangingPunct="1">
              <a:buFont typeface="Arial" panose="020B0604020202020204" pitchFamily="34" charset="0"/>
              <a:buNone/>
            </a:pPr>
            <a:r>
              <a:rPr lang="en-US" altLang="en-US" sz="2200" dirty="0">
                <a:cs typeface="Arial" panose="020B0604020202020204" pitchFamily="34" charset="0"/>
              </a:rPr>
              <a:t>3. Secondary hemorrhage is due to infection of a wound; it occurs between 10-16 days after injury.</a:t>
            </a:r>
            <a:endParaRPr lang="ar-EG" altLang="en-US" sz="2200" dirty="0"/>
          </a:p>
        </p:txBody>
      </p:sp>
      <p:sp>
        <p:nvSpPr>
          <p:cNvPr id="2" name="TextBox 1">
            <a:extLst>
              <a:ext uri="{FF2B5EF4-FFF2-40B4-BE49-F238E27FC236}">
                <a16:creationId xmlns:a16="http://schemas.microsoft.com/office/drawing/2014/main" id="{9DC32CB8-462C-4359-AD91-0268C3009828}"/>
              </a:ext>
            </a:extLst>
          </p:cNvPr>
          <p:cNvSpPr txBox="1"/>
          <p:nvPr/>
        </p:nvSpPr>
        <p:spPr>
          <a:xfrm>
            <a:off x="196948" y="1871003"/>
            <a:ext cx="3692195" cy="1200329"/>
          </a:xfrm>
          <a:prstGeom prst="rect">
            <a:avLst/>
          </a:prstGeom>
          <a:noFill/>
        </p:spPr>
        <p:txBody>
          <a:bodyPr wrap="square" rtlCol="0">
            <a:spAutoFit/>
          </a:bodyPr>
          <a:lstStyle/>
          <a:p>
            <a:r>
              <a:rPr lang="en-US" altLang="en-US" sz="3600" b="1" dirty="0">
                <a:cs typeface="Arial" panose="020B0604020202020204" pitchFamily="34" charset="0"/>
              </a:rPr>
              <a:t>II. HEMORRHAGE</a:t>
            </a:r>
            <a:endParaRPr lang="en-US" altLang="en-US" sz="3600" dirty="0">
              <a:cs typeface="Arial" panose="020B0604020202020204" pitchFamily="34" charset="0"/>
            </a:endParaRPr>
          </a:p>
          <a:p>
            <a:endParaRPr lang="en-US" sz="3600" dirty="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AE0306-74D5-40B9-A7CA-363D2113E5F9}"/>
              </a:ext>
            </a:extLst>
          </p:cNvPr>
          <p:cNvSpPr>
            <a:spLocks noGrp="1"/>
          </p:cNvSpPr>
          <p:nvPr>
            <p:ph type="title"/>
          </p:nvPr>
        </p:nvSpPr>
        <p:spPr>
          <a:xfrm>
            <a:off x="686834" y="1153572"/>
            <a:ext cx="3200400" cy="4461163"/>
          </a:xfrm>
        </p:spPr>
        <p:txBody>
          <a:bodyPr rtlCol="1">
            <a:normAutofit/>
          </a:bodyPr>
          <a:lstStyle/>
          <a:p>
            <a:pPr>
              <a:defRPr/>
            </a:pPr>
            <a:br>
              <a:rPr lang="en-US" b="1">
                <a:solidFill>
                  <a:srgbClr val="FFFFFF"/>
                </a:solidFill>
              </a:rPr>
            </a:br>
            <a:r>
              <a:rPr lang="en-US" b="1">
                <a:solidFill>
                  <a:srgbClr val="FFFFFF"/>
                </a:solidFill>
              </a:rPr>
              <a:t>Postmortem picture of death from hemorrhage</a:t>
            </a:r>
            <a:br>
              <a:rPr lang="en-US">
                <a:solidFill>
                  <a:srgbClr val="FFFFFF"/>
                </a:solidFill>
              </a:rPr>
            </a:br>
            <a:endParaRPr lang="ar-EG">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27FA956F-80EA-433A-A9AE-BE2C3C182253}"/>
              </a:ext>
            </a:extLst>
          </p:cNvPr>
          <p:cNvSpPr>
            <a:spLocks noGrp="1"/>
          </p:cNvSpPr>
          <p:nvPr>
            <p:ph idx="1"/>
          </p:nvPr>
        </p:nvSpPr>
        <p:spPr>
          <a:xfrm>
            <a:off x="4447308" y="591344"/>
            <a:ext cx="6906491" cy="5585619"/>
          </a:xfrm>
        </p:spPr>
        <p:txBody>
          <a:bodyPr rtlCol="1" anchor="ctr">
            <a:normAutofit/>
          </a:bodyPr>
          <a:lstStyle/>
          <a:p>
            <a:pPr>
              <a:buNone/>
              <a:defRPr/>
            </a:pPr>
            <a:r>
              <a:rPr lang="en-US" sz="2200" b="1"/>
              <a:t>Externally:</a:t>
            </a:r>
            <a:endParaRPr lang="en-US" sz="2200"/>
          </a:p>
          <a:p>
            <a:pPr>
              <a:buNone/>
              <a:defRPr/>
            </a:pPr>
            <a:r>
              <a:rPr lang="en-US" sz="2200"/>
              <a:t>- Large amount of blood at the scene and on the clothes (may be inside a body cavity), also a wound is present.</a:t>
            </a:r>
          </a:p>
          <a:p>
            <a:pPr>
              <a:buNone/>
              <a:defRPr/>
            </a:pPr>
            <a:r>
              <a:rPr lang="en-US" sz="2200"/>
              <a:t>- The body looks pale.</a:t>
            </a:r>
          </a:p>
          <a:p>
            <a:pPr>
              <a:buNone/>
              <a:defRPr/>
            </a:pPr>
            <a:r>
              <a:rPr lang="en-US" sz="2200"/>
              <a:t>- Post mortem hypostasis is ill defined or even absent.</a:t>
            </a:r>
          </a:p>
          <a:p>
            <a:pPr>
              <a:buNone/>
              <a:defRPr/>
            </a:pPr>
            <a:r>
              <a:rPr lang="en-US" sz="2200"/>
              <a:t> </a:t>
            </a:r>
          </a:p>
          <a:p>
            <a:pPr>
              <a:buNone/>
              <a:defRPr/>
            </a:pPr>
            <a:r>
              <a:rPr lang="en-US" sz="2200" b="1"/>
              <a:t>Internally:</a:t>
            </a:r>
            <a:endParaRPr lang="en-US" sz="2200"/>
          </a:p>
          <a:p>
            <a:pPr>
              <a:buNone/>
              <a:defRPr/>
            </a:pPr>
            <a:r>
              <a:rPr lang="en-US" sz="2200"/>
              <a:t>- Pallor of organs (heart, lungs, brain).</a:t>
            </a:r>
          </a:p>
          <a:p>
            <a:pPr>
              <a:buNone/>
              <a:defRPr/>
            </a:pPr>
            <a:r>
              <a:rPr lang="en-US" sz="2200"/>
              <a:t>- Heart and big vessels are empty of blood.</a:t>
            </a:r>
          </a:p>
          <a:p>
            <a:pPr>
              <a:buNone/>
              <a:defRPr/>
            </a:pPr>
            <a:r>
              <a:rPr lang="en-US" sz="2200"/>
              <a:t>-Petechial hemorrhages under serous coats especially the endocardium (subendocardial petechial hemorrhages).</a:t>
            </a:r>
          </a:p>
          <a:p>
            <a:pPr>
              <a:buNone/>
              <a:defRPr/>
            </a:pPr>
            <a:r>
              <a:rPr lang="en-US" sz="2200"/>
              <a:t>- Spleen is contracted.</a:t>
            </a:r>
          </a:p>
          <a:p>
            <a:pPr>
              <a:buNone/>
              <a:defRPr/>
            </a:pPr>
            <a:r>
              <a:rPr lang="ar-SA" sz="2200"/>
              <a:t> </a:t>
            </a:r>
            <a:endParaRPr lang="en-US" sz="2200"/>
          </a:p>
          <a:p>
            <a:pPr>
              <a:defRPr/>
            </a:pPr>
            <a:endParaRPr lang="ar-EG" sz="220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عنوان 1">
            <a:extLst>
              <a:ext uri="{FF2B5EF4-FFF2-40B4-BE49-F238E27FC236}">
                <a16:creationId xmlns:a16="http://schemas.microsoft.com/office/drawing/2014/main" id="{E9C54BA3-0598-4AC5-94DB-F265C4E785BB}"/>
              </a:ext>
            </a:extLst>
          </p:cNvPr>
          <p:cNvSpPr>
            <a:spLocks noGrp="1"/>
          </p:cNvSpPr>
          <p:nvPr>
            <p:ph type="title"/>
          </p:nvPr>
        </p:nvSpPr>
        <p:spPr>
          <a:xfrm>
            <a:off x="686834" y="1153572"/>
            <a:ext cx="3200400" cy="4461163"/>
          </a:xfrm>
        </p:spPr>
        <p:txBody>
          <a:bodyPr rtlCol="1">
            <a:normAutofit/>
          </a:bodyPr>
          <a:lstStyle/>
          <a:p>
            <a:pPr>
              <a:defRPr/>
            </a:pPr>
            <a:r>
              <a:rPr lang="en-US" b="1">
                <a:solidFill>
                  <a:srgbClr val="FFFFFF"/>
                </a:solidFill>
              </a:rPr>
              <a:t>III. INFECTION OF THE WOUND</a:t>
            </a:r>
            <a:br>
              <a:rPr lang="en-US">
                <a:solidFill>
                  <a:srgbClr val="FFFFFF"/>
                </a:solidFill>
              </a:rPr>
            </a:br>
            <a:endParaRPr lang="ar-SA">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عنصر نائب للمحتوى 2">
            <a:extLst>
              <a:ext uri="{FF2B5EF4-FFF2-40B4-BE49-F238E27FC236}">
                <a16:creationId xmlns:a16="http://schemas.microsoft.com/office/drawing/2014/main" id="{A684B111-470A-4959-9B78-7744EA28DA19}"/>
              </a:ext>
            </a:extLst>
          </p:cNvPr>
          <p:cNvSpPr>
            <a:spLocks noGrp="1"/>
          </p:cNvSpPr>
          <p:nvPr>
            <p:ph idx="1"/>
          </p:nvPr>
        </p:nvSpPr>
        <p:spPr>
          <a:xfrm>
            <a:off x="4447308" y="591344"/>
            <a:ext cx="6906491" cy="5585619"/>
          </a:xfrm>
        </p:spPr>
        <p:txBody>
          <a:bodyPr rtlCol="1" anchor="ctr">
            <a:normAutofit/>
          </a:bodyPr>
          <a:lstStyle/>
          <a:p>
            <a:pPr>
              <a:defRPr/>
            </a:pPr>
            <a:r>
              <a:rPr lang="en-US" sz="2000"/>
              <a:t>Wound infection may be caused by organisms which are normally present on the body surfaces e.g. staphylococci, streptococci, </a:t>
            </a:r>
            <a:r>
              <a:rPr lang="en-US" sz="2000" err="1"/>
              <a:t>pneumococci</a:t>
            </a:r>
            <a:r>
              <a:rPr lang="en-US" sz="2000"/>
              <a:t> or by organisms which invade the tissues from the environment.</a:t>
            </a:r>
          </a:p>
          <a:p>
            <a:pPr>
              <a:defRPr/>
            </a:pPr>
            <a:endParaRPr lang="en-US" sz="2000"/>
          </a:p>
          <a:p>
            <a:pPr>
              <a:defRPr/>
            </a:pPr>
            <a:r>
              <a:rPr lang="en-US" sz="2000"/>
              <a:t>Infection of the wounds may be:</a:t>
            </a:r>
          </a:p>
          <a:p>
            <a:pPr>
              <a:buNone/>
              <a:defRPr/>
            </a:pPr>
            <a:r>
              <a:rPr lang="en-US" sz="2000"/>
              <a:t>1. Primary is caused by organisms which are carried into the wound at the time of the injury e.g. from the skin, clothing or street dirt (tetanus). </a:t>
            </a:r>
            <a:r>
              <a:rPr lang="en-US" sz="2000" err="1"/>
              <a:t>Primaty</a:t>
            </a:r>
            <a:r>
              <a:rPr lang="en-US" sz="2000"/>
              <a:t> infection often cannot be avoided.</a:t>
            </a:r>
          </a:p>
          <a:p>
            <a:pPr>
              <a:buNone/>
              <a:defRPr/>
            </a:pPr>
            <a:endParaRPr lang="en-US" sz="2000"/>
          </a:p>
          <a:p>
            <a:pPr>
              <a:buNone/>
              <a:defRPr/>
            </a:pPr>
            <a:r>
              <a:rPr lang="en-US" sz="2000"/>
              <a:t>2. Secondary is caused by organisms which invade the wound after the injury e.g. by air droplet infection, contaminated dressing . It can be prevented by adequate </a:t>
            </a:r>
            <a:r>
              <a:rPr lang="en-US" sz="2000" err="1"/>
              <a:t>aspetic</a:t>
            </a:r>
            <a:r>
              <a:rPr lang="en-US" sz="2000"/>
              <a:t> surgical measures.</a:t>
            </a:r>
          </a:p>
          <a:p>
            <a:pPr>
              <a:buNone/>
              <a:defRPr/>
            </a:pPr>
            <a:r>
              <a:rPr lang="en-US" sz="2000" b="1"/>
              <a:t> </a:t>
            </a:r>
            <a:endParaRPr lang="en-US" sz="2000"/>
          </a:p>
          <a:p>
            <a:pPr>
              <a:defRPr/>
            </a:pPr>
            <a:endParaRPr lang="ar-SA" sz="2000"/>
          </a:p>
        </p:txBody>
      </p:sp>
    </p:spTree>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1381" name="Rectangle 71">
            <a:extLst>
              <a:ext uri="{FF2B5EF4-FFF2-40B4-BE49-F238E27FC236}">
                <a16:creationId xmlns:a16="http://schemas.microsoft.com/office/drawing/2014/main" id="{9AF5C66A-E8F2-4E13-98A3-FE96597C5A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1382" name="Picture 73">
            <a:extLst>
              <a:ext uri="{FF2B5EF4-FFF2-40B4-BE49-F238E27FC236}">
                <a16:creationId xmlns:a16="http://schemas.microsoft.com/office/drawing/2014/main" id="{AC860275-E106-493A-8BF0-E0A91130EF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عنوان 1">
            <a:extLst>
              <a:ext uri="{FF2B5EF4-FFF2-40B4-BE49-F238E27FC236}">
                <a16:creationId xmlns:a16="http://schemas.microsoft.com/office/drawing/2014/main" id="{386B8B8A-4552-4C52-ACB5-2447A04A3FBF}"/>
              </a:ext>
            </a:extLst>
          </p:cNvPr>
          <p:cNvSpPr>
            <a:spLocks noGrp="1"/>
          </p:cNvSpPr>
          <p:nvPr>
            <p:ph type="title"/>
          </p:nvPr>
        </p:nvSpPr>
        <p:spPr>
          <a:xfrm>
            <a:off x="1179576" y="822960"/>
            <a:ext cx="9829800" cy="1325880"/>
          </a:xfrm>
        </p:spPr>
        <p:txBody>
          <a:bodyPr rtlCol="1">
            <a:normAutofit/>
          </a:bodyPr>
          <a:lstStyle/>
          <a:p>
            <a:pPr algn="ctr">
              <a:defRPr/>
            </a:pPr>
            <a:r>
              <a:rPr lang="en-US" sz="4000" b="1">
                <a:solidFill>
                  <a:srgbClr val="FFFFFF"/>
                </a:solidFill>
              </a:rPr>
              <a:t>IV. EMBOLISM</a:t>
            </a:r>
            <a:br>
              <a:rPr lang="en-US" sz="4000">
                <a:solidFill>
                  <a:srgbClr val="FFFFFF"/>
                </a:solidFill>
              </a:rPr>
            </a:br>
            <a:endParaRPr lang="ar-SA" sz="4000">
              <a:solidFill>
                <a:srgbClr val="FFFFFF"/>
              </a:solidFill>
            </a:endParaRPr>
          </a:p>
        </p:txBody>
      </p:sp>
      <p:sp>
        <p:nvSpPr>
          <p:cNvPr id="101379" name="عنصر نائب للمحتوى 2">
            <a:extLst>
              <a:ext uri="{FF2B5EF4-FFF2-40B4-BE49-F238E27FC236}">
                <a16:creationId xmlns:a16="http://schemas.microsoft.com/office/drawing/2014/main" id="{475BC991-9657-4EFF-A3C0-248BA1E978C1}"/>
              </a:ext>
            </a:extLst>
          </p:cNvPr>
          <p:cNvSpPr>
            <a:spLocks noGrp="1"/>
          </p:cNvSpPr>
          <p:nvPr>
            <p:ph idx="1"/>
          </p:nvPr>
        </p:nvSpPr>
        <p:spPr>
          <a:xfrm>
            <a:off x="8567225" y="2827419"/>
            <a:ext cx="2816846" cy="1843055"/>
          </a:xfrm>
        </p:spPr>
        <p:txBody>
          <a:bodyPr anchor="ctr">
            <a:normAutofit/>
          </a:bodyPr>
          <a:lstStyle/>
          <a:p>
            <a:pPr rtl="0" eaLnBrk="1" hangingPunct="1">
              <a:buFont typeface="Arial" panose="020B0604020202020204" pitchFamily="34" charset="0"/>
              <a:buNone/>
            </a:pPr>
            <a:r>
              <a:rPr lang="en-US" altLang="en-US" sz="1900" b="1" dirty="0">
                <a:solidFill>
                  <a:srgbClr val="000000"/>
                </a:solidFill>
                <a:cs typeface="Arial" panose="020B0604020202020204" pitchFamily="34" charset="0"/>
              </a:rPr>
              <a:t>A. Air embolism</a:t>
            </a:r>
            <a:endParaRPr lang="en-US" altLang="en-US" sz="1900" dirty="0">
              <a:solidFill>
                <a:srgbClr val="000000"/>
              </a:solidFill>
              <a:cs typeface="Arial" panose="020B0604020202020204" pitchFamily="34" charset="0"/>
            </a:endParaRPr>
          </a:p>
          <a:p>
            <a:pPr rtl="0" eaLnBrk="1" hangingPunct="1"/>
            <a:r>
              <a:rPr lang="en-US" altLang="en-US" sz="1900" dirty="0">
                <a:solidFill>
                  <a:srgbClr val="000000"/>
                </a:solidFill>
                <a:cs typeface="Arial" panose="020B0604020202020204" pitchFamily="34" charset="0"/>
              </a:rPr>
              <a:t>The minimum amount of air to cause air embolism is 60 ml.</a:t>
            </a:r>
          </a:p>
          <a:p>
            <a:pPr rtl="0" eaLnBrk="1" hangingPunct="1">
              <a:buFont typeface="Arial" panose="020B0604020202020204" pitchFamily="34" charset="0"/>
              <a:buNone/>
            </a:pPr>
            <a:endParaRPr lang="en-US" altLang="en-US" sz="1900" dirty="0">
              <a:solidFill>
                <a:srgbClr val="000000"/>
              </a:solidFill>
              <a:cs typeface="Arial" panose="020B0604020202020204" pitchFamily="34" charset="0"/>
            </a:endParaRPr>
          </a:p>
          <a:p>
            <a:pPr rtl="0" eaLnBrk="1" hangingPunct="1">
              <a:buFont typeface="Arial" panose="020B0604020202020204" pitchFamily="34" charset="0"/>
              <a:buNone/>
            </a:pPr>
            <a:endParaRPr lang="en-US" altLang="en-US" sz="1900" dirty="0">
              <a:solidFill>
                <a:srgbClr val="000000"/>
              </a:solidFill>
              <a:cs typeface="Arial" panose="020B0604020202020204" pitchFamily="34" charset="0"/>
            </a:endParaRPr>
          </a:p>
          <a:p>
            <a:pPr eaLnBrk="1" hangingPunct="1"/>
            <a:endParaRPr lang="ar-SA" altLang="en-US" sz="1900" dirty="0">
              <a:solidFill>
                <a:srgbClr val="000000"/>
              </a:solidFill>
            </a:endParaRPr>
          </a:p>
        </p:txBody>
      </p:sp>
      <p:graphicFrame>
        <p:nvGraphicFramePr>
          <p:cNvPr id="5" name="جدول 4">
            <a:extLst>
              <a:ext uri="{FF2B5EF4-FFF2-40B4-BE49-F238E27FC236}">
                <a16:creationId xmlns:a16="http://schemas.microsoft.com/office/drawing/2014/main" id="{61BDD2FC-CF4F-4763-A41E-A5B1AC508E9D}"/>
              </a:ext>
            </a:extLst>
          </p:cNvPr>
          <p:cNvGraphicFramePr>
            <a:graphicFrameLocks noGrp="1"/>
          </p:cNvGraphicFramePr>
          <p:nvPr>
            <p:extLst>
              <p:ext uri="{D42A27DB-BD31-4B8C-83A1-F6EECF244321}">
                <p14:modId xmlns:p14="http://schemas.microsoft.com/office/powerpoint/2010/main" val="888855832"/>
              </p:ext>
            </p:extLst>
          </p:nvPr>
        </p:nvGraphicFramePr>
        <p:xfrm>
          <a:off x="452049" y="2428325"/>
          <a:ext cx="7406650" cy="4187878"/>
        </p:xfrm>
        <a:graphic>
          <a:graphicData uri="http://schemas.openxmlformats.org/drawingml/2006/table">
            <a:tbl>
              <a:tblPr rtl="1" firstRow="1" bandRow="1">
                <a:tableStyleId>{5C22544A-7EE6-4342-B048-85BDC9FD1C3A}</a:tableStyleId>
              </a:tblPr>
              <a:tblGrid>
                <a:gridCol w="2432096">
                  <a:extLst>
                    <a:ext uri="{9D8B030D-6E8A-4147-A177-3AD203B41FA5}">
                      <a16:colId xmlns:a16="http://schemas.microsoft.com/office/drawing/2014/main" val="20000"/>
                    </a:ext>
                  </a:extLst>
                </a:gridCol>
                <a:gridCol w="3308981">
                  <a:extLst>
                    <a:ext uri="{9D8B030D-6E8A-4147-A177-3AD203B41FA5}">
                      <a16:colId xmlns:a16="http://schemas.microsoft.com/office/drawing/2014/main" val="20001"/>
                    </a:ext>
                  </a:extLst>
                </a:gridCol>
                <a:gridCol w="1665573">
                  <a:extLst>
                    <a:ext uri="{9D8B030D-6E8A-4147-A177-3AD203B41FA5}">
                      <a16:colId xmlns:a16="http://schemas.microsoft.com/office/drawing/2014/main" val="20002"/>
                    </a:ext>
                  </a:extLst>
                </a:gridCol>
              </a:tblGrid>
              <a:tr h="616630">
                <a:tc>
                  <a:txBody>
                    <a:bodyPr/>
                    <a:lstStyle/>
                    <a:p>
                      <a:pPr algn="ctr" rtl="1"/>
                      <a:r>
                        <a:rPr lang="en-US" sz="2000" b="1" kern="1200">
                          <a:solidFill>
                            <a:schemeClr val="lt1"/>
                          </a:solidFill>
                          <a:latin typeface="+mn-lt"/>
                          <a:ea typeface="+mn-ea"/>
                          <a:cs typeface="+mn-cs"/>
                        </a:rPr>
                        <a:t>Arterial air embolism</a:t>
                      </a:r>
                      <a:endParaRPr lang="ar-SA" sz="2000"/>
                    </a:p>
                  </a:txBody>
                  <a:tcPr marL="57654" marR="57654" marT="28831" marB="28831"/>
                </a:tc>
                <a:tc>
                  <a:txBody>
                    <a:bodyPr/>
                    <a:lstStyle/>
                    <a:p>
                      <a:pPr rtl="1"/>
                      <a:r>
                        <a:rPr lang="en-US" sz="2000" b="1" kern="1200">
                          <a:solidFill>
                            <a:schemeClr val="lt1"/>
                          </a:solidFill>
                          <a:latin typeface="+mn-lt"/>
                          <a:ea typeface="+mn-ea"/>
                          <a:cs typeface="+mn-cs"/>
                        </a:rPr>
                        <a:t>Venous air embolism</a:t>
                      </a:r>
                      <a:endParaRPr lang="ar-SA" sz="2000"/>
                    </a:p>
                  </a:txBody>
                  <a:tcPr marL="57654" marR="57654" marT="28831" marB="28831"/>
                </a:tc>
                <a:tc>
                  <a:txBody>
                    <a:bodyPr/>
                    <a:lstStyle/>
                    <a:p>
                      <a:pPr rtl="1"/>
                      <a:endParaRPr lang="ar-SA" sz="1600"/>
                    </a:p>
                  </a:txBody>
                  <a:tcPr marL="57654" marR="57654" marT="28831" marB="28831"/>
                </a:tc>
                <a:extLst>
                  <a:ext uri="{0D108BD9-81ED-4DB2-BD59-A6C34878D82A}">
                    <a16:rowId xmlns:a16="http://schemas.microsoft.com/office/drawing/2014/main" val="10000"/>
                  </a:ext>
                </a:extLst>
              </a:tr>
              <a:tr h="485434">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en-US" sz="1600" kern="1200">
                          <a:solidFill>
                            <a:schemeClr val="dk1"/>
                          </a:solidFill>
                          <a:latin typeface="+mn-lt"/>
                          <a:ea typeface="+mn-ea"/>
                          <a:cs typeface="+mn-cs"/>
                        </a:rPr>
                        <a:t>Less common </a:t>
                      </a:r>
                    </a:p>
                    <a:p>
                      <a:pPr algn="ctr" rtl="1"/>
                      <a:endParaRPr lang="ar-SA" sz="1600"/>
                    </a:p>
                  </a:txBody>
                  <a:tcPr marL="57654" marR="57654" marT="28831" marB="28831"/>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en-US" sz="1600" kern="1200">
                          <a:solidFill>
                            <a:schemeClr val="dk1"/>
                          </a:solidFill>
                          <a:latin typeface="+mn-lt"/>
                          <a:ea typeface="+mn-ea"/>
                          <a:cs typeface="+mn-cs"/>
                        </a:rPr>
                        <a:t>Common </a:t>
                      </a:r>
                    </a:p>
                    <a:p>
                      <a:pPr algn="ctr" rtl="1"/>
                      <a:endParaRPr lang="ar-SA" sz="1600"/>
                    </a:p>
                  </a:txBody>
                  <a:tcPr marL="57654" marR="57654" marT="28831" marB="28831"/>
                </a:tc>
                <a:tc>
                  <a:txBody>
                    <a:bodyPr/>
                    <a:lstStyle/>
                    <a:p>
                      <a:pPr algn="ctr" rtl="1"/>
                      <a:r>
                        <a:rPr lang="en-US" sz="2000" b="1" kern="1200">
                          <a:solidFill>
                            <a:schemeClr val="dk1"/>
                          </a:solidFill>
                          <a:latin typeface="+mn-lt"/>
                          <a:ea typeface="+mn-ea"/>
                          <a:cs typeface="+mn-cs"/>
                        </a:rPr>
                        <a:t>Incidence </a:t>
                      </a:r>
                      <a:endParaRPr lang="ar-SA" sz="2000"/>
                    </a:p>
                  </a:txBody>
                  <a:tcPr marL="57654" marR="57654" marT="28831" marB="28831"/>
                </a:tc>
                <a:extLst>
                  <a:ext uri="{0D108BD9-81ED-4DB2-BD59-A6C34878D82A}">
                    <a16:rowId xmlns:a16="http://schemas.microsoft.com/office/drawing/2014/main" val="10001"/>
                  </a:ext>
                </a:extLst>
              </a:tr>
              <a:tr h="1311965">
                <a:tc>
                  <a:txBody>
                    <a:bodyPr/>
                    <a:lstStyle/>
                    <a:p>
                      <a:pPr algn="ctr" rtl="0">
                        <a:lnSpc>
                          <a:spcPct val="150000"/>
                        </a:lnSpc>
                        <a:spcAft>
                          <a:spcPts val="0"/>
                        </a:spcAft>
                      </a:pPr>
                      <a:r>
                        <a:rPr lang="en-US" sz="1800" dirty="0">
                          <a:latin typeface="Times New Roman"/>
                          <a:ea typeface="Times New Roman"/>
                          <a:cs typeface="Traditional Arabic"/>
                        </a:rPr>
                        <a:t>Stab in chest communicating a bronchus with pulmonary vein</a:t>
                      </a:r>
                    </a:p>
                  </a:txBody>
                  <a:tcPr marL="43241" marR="43241" marT="0" marB="0"/>
                </a:tc>
                <a:tc>
                  <a:txBody>
                    <a:bodyPr/>
                    <a:lstStyle/>
                    <a:p>
                      <a:pPr algn="ctr" rtl="0">
                        <a:lnSpc>
                          <a:spcPct val="150000"/>
                        </a:lnSpc>
                        <a:spcAft>
                          <a:spcPts val="0"/>
                        </a:spcAft>
                      </a:pPr>
                      <a:r>
                        <a:rPr lang="en-US" sz="1800">
                          <a:latin typeface="Times New Roman"/>
                          <a:ea typeface="Times New Roman"/>
                          <a:cs typeface="Traditional Arabic"/>
                        </a:rPr>
                        <a:t>* Open injuries (neck, chest)</a:t>
                      </a:r>
                    </a:p>
                    <a:p>
                      <a:pPr algn="ctr" rtl="0">
                        <a:lnSpc>
                          <a:spcPct val="150000"/>
                        </a:lnSpc>
                        <a:spcAft>
                          <a:spcPts val="0"/>
                        </a:spcAft>
                      </a:pPr>
                      <a:r>
                        <a:rPr lang="en-US" sz="1800">
                          <a:latin typeface="Times New Roman"/>
                          <a:ea typeface="Times New Roman"/>
                          <a:cs typeface="Traditional Arabic"/>
                        </a:rPr>
                        <a:t>* During blood transfusion </a:t>
                      </a:r>
                    </a:p>
                    <a:p>
                      <a:pPr algn="ctr" rtl="0">
                        <a:lnSpc>
                          <a:spcPct val="150000"/>
                        </a:lnSpc>
                        <a:spcAft>
                          <a:spcPts val="0"/>
                        </a:spcAft>
                      </a:pPr>
                      <a:r>
                        <a:rPr lang="en-US" sz="1800">
                          <a:latin typeface="Times New Roman"/>
                          <a:ea typeface="Times New Roman"/>
                          <a:cs typeface="Traditional Arabic"/>
                        </a:rPr>
                        <a:t>* Others: criminal abortion, </a:t>
                      </a:r>
                    </a:p>
                    <a:p>
                      <a:pPr algn="ctr" rtl="0">
                        <a:lnSpc>
                          <a:spcPct val="150000"/>
                        </a:lnSpc>
                        <a:spcAft>
                          <a:spcPts val="0"/>
                        </a:spcAft>
                      </a:pPr>
                      <a:r>
                        <a:rPr lang="en-US" sz="1800">
                          <a:latin typeface="Times New Roman"/>
                          <a:ea typeface="Times New Roman"/>
                          <a:cs typeface="Traditional Arabic"/>
                        </a:rPr>
                        <a:t>   insufflation.</a:t>
                      </a:r>
                    </a:p>
                  </a:txBody>
                  <a:tcPr marL="43241" marR="43241" marT="0" marB="0"/>
                </a:tc>
                <a:tc>
                  <a:txBody>
                    <a:bodyPr/>
                    <a:lstStyle/>
                    <a:p>
                      <a:pPr algn="ctr" rtl="0">
                        <a:lnSpc>
                          <a:spcPct val="150000"/>
                        </a:lnSpc>
                        <a:spcAft>
                          <a:spcPts val="0"/>
                        </a:spcAft>
                      </a:pPr>
                      <a:r>
                        <a:rPr lang="en-US" sz="2000" b="1" kern="1200">
                          <a:solidFill>
                            <a:schemeClr val="dk1"/>
                          </a:solidFill>
                          <a:latin typeface="+mn-lt"/>
                          <a:ea typeface="+mn-ea"/>
                          <a:cs typeface="+mn-cs"/>
                        </a:rPr>
                        <a:t>causes</a:t>
                      </a:r>
                    </a:p>
                  </a:txBody>
                  <a:tcPr marL="43241" marR="43241" marT="0" marB="0"/>
                </a:tc>
                <a:extLst>
                  <a:ext uri="{0D108BD9-81ED-4DB2-BD59-A6C34878D82A}">
                    <a16:rowId xmlns:a16="http://schemas.microsoft.com/office/drawing/2014/main" val="10002"/>
                  </a:ext>
                </a:extLst>
              </a:tr>
              <a:tr h="1192686">
                <a:tc>
                  <a:txBody>
                    <a:bodyPr/>
                    <a:lstStyle/>
                    <a:p>
                      <a:pPr algn="ctr" rtl="0"/>
                      <a:r>
                        <a:rPr lang="en-US" sz="1800" kern="1200">
                          <a:solidFill>
                            <a:schemeClr val="dk1"/>
                          </a:solidFill>
                          <a:latin typeface="+mn-lt"/>
                          <a:ea typeface="+mn-ea"/>
                          <a:cs typeface="+mn-cs"/>
                        </a:rPr>
                        <a:t>Puncture of Lt. ventricle under water </a:t>
                      </a:r>
                      <a:r>
                        <a:rPr lang="en-US" sz="1800" kern="1200">
                          <a:solidFill>
                            <a:schemeClr val="dk1"/>
                          </a:solidFill>
                          <a:latin typeface="+mn-lt"/>
                          <a:ea typeface="+mn-ea"/>
                          <a:cs typeface="+mn-cs"/>
                          <a:sym typeface="Symbol"/>
                        </a:rPr>
                        <a:t></a:t>
                      </a:r>
                      <a:r>
                        <a:rPr lang="en-US" sz="1800" kern="1200">
                          <a:solidFill>
                            <a:schemeClr val="dk1"/>
                          </a:solidFill>
                          <a:latin typeface="+mn-lt"/>
                          <a:ea typeface="+mn-ea"/>
                          <a:cs typeface="+mn-cs"/>
                        </a:rPr>
                        <a:t> air comes out.</a:t>
                      </a:r>
                    </a:p>
                    <a:p>
                      <a:pPr algn="ctr"/>
                      <a:r>
                        <a:rPr lang="en-US" sz="1800" kern="1200">
                          <a:solidFill>
                            <a:schemeClr val="dk1"/>
                          </a:solidFill>
                          <a:latin typeface="+mn-lt"/>
                          <a:ea typeface="+mn-ea"/>
                          <a:cs typeface="+mn-cs"/>
                        </a:rPr>
                        <a:t>beaded coronary &amp; cerebral arteries</a:t>
                      </a:r>
                      <a:r>
                        <a:rPr lang="en-US" sz="1600" kern="1200">
                          <a:solidFill>
                            <a:schemeClr val="dk1"/>
                          </a:solidFill>
                          <a:latin typeface="+mn-lt"/>
                          <a:ea typeface="+mn-ea"/>
                          <a:cs typeface="+mn-cs"/>
                        </a:rPr>
                        <a:t>.</a:t>
                      </a:r>
                      <a:endParaRPr lang="ar-SA" sz="1600"/>
                    </a:p>
                  </a:txBody>
                  <a:tcPr marL="57654" marR="57654" marT="28831" marB="28831"/>
                </a:tc>
                <a:tc>
                  <a:txBody>
                    <a:bodyPr/>
                    <a:lstStyle/>
                    <a:p>
                      <a:pPr algn="ctr" rtl="1"/>
                      <a:r>
                        <a:rPr lang="en-US" sz="1800" kern="1200">
                          <a:solidFill>
                            <a:schemeClr val="dk1"/>
                          </a:solidFill>
                          <a:latin typeface="+mn-lt"/>
                          <a:ea typeface="+mn-ea"/>
                          <a:cs typeface="+mn-cs"/>
                        </a:rPr>
                        <a:t>Puncture of right ventricle under water </a:t>
                      </a:r>
                      <a:r>
                        <a:rPr lang="en-US" sz="1800" kern="1200">
                          <a:solidFill>
                            <a:schemeClr val="dk1"/>
                          </a:solidFill>
                          <a:latin typeface="+mn-lt"/>
                          <a:ea typeface="+mn-ea"/>
                          <a:cs typeface="+mn-cs"/>
                          <a:sym typeface="Symbol"/>
                        </a:rPr>
                        <a:t></a:t>
                      </a:r>
                      <a:r>
                        <a:rPr lang="en-US" sz="1800" kern="1200">
                          <a:solidFill>
                            <a:schemeClr val="dk1"/>
                          </a:solidFill>
                          <a:latin typeface="+mn-lt"/>
                          <a:ea typeface="+mn-ea"/>
                          <a:cs typeface="+mn-cs"/>
                        </a:rPr>
                        <a:t> air comes out </a:t>
                      </a:r>
                      <a:endParaRPr lang="ar-SA" sz="1800"/>
                    </a:p>
                  </a:txBody>
                  <a:tcPr marL="57654" marR="57654" marT="28831" marB="28831"/>
                </a:tc>
                <a:tc>
                  <a:txBody>
                    <a:bodyPr/>
                    <a:lstStyle/>
                    <a:p>
                      <a:pPr algn="ctr" rtl="1"/>
                      <a:r>
                        <a:rPr lang="en-US" sz="2000" b="1" kern="1200" dirty="0">
                          <a:solidFill>
                            <a:schemeClr val="dk1"/>
                          </a:solidFill>
                          <a:latin typeface="+mn-lt"/>
                          <a:ea typeface="+mn-ea"/>
                          <a:cs typeface="+mn-cs"/>
                        </a:rPr>
                        <a:t>P.M. picture </a:t>
                      </a:r>
                      <a:endParaRPr lang="ar-SA" sz="2000" dirty="0"/>
                    </a:p>
                  </a:txBody>
                  <a:tcPr marL="57654" marR="57654" marT="28831" marB="28831"/>
                </a:tc>
                <a:extLst>
                  <a:ext uri="{0D108BD9-81ED-4DB2-BD59-A6C34878D82A}">
                    <a16:rowId xmlns:a16="http://schemas.microsoft.com/office/drawing/2014/main" val="10003"/>
                  </a:ext>
                </a:extLst>
              </a:tr>
            </a:tbl>
          </a:graphicData>
        </a:graphic>
      </p:graphicFrame>
    </p:spTree>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Arc 74">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2402" name="عنصر نائب للمحتوى 2">
            <a:extLst>
              <a:ext uri="{FF2B5EF4-FFF2-40B4-BE49-F238E27FC236}">
                <a16:creationId xmlns:a16="http://schemas.microsoft.com/office/drawing/2014/main" id="{7529A154-A3E1-48B2-9B1B-C9832B479A03}"/>
              </a:ext>
            </a:extLst>
          </p:cNvPr>
          <p:cNvSpPr>
            <a:spLocks noGrp="1"/>
          </p:cNvSpPr>
          <p:nvPr>
            <p:ph idx="1"/>
          </p:nvPr>
        </p:nvSpPr>
        <p:spPr>
          <a:xfrm>
            <a:off x="4447308" y="591344"/>
            <a:ext cx="6906491" cy="5585619"/>
          </a:xfrm>
        </p:spPr>
        <p:txBody>
          <a:bodyPr anchor="ctr">
            <a:normAutofit/>
          </a:bodyPr>
          <a:lstStyle/>
          <a:p>
            <a:pPr rtl="0" eaLnBrk="1" hangingPunct="1">
              <a:buFont typeface="Arial" panose="020B0604020202020204" pitchFamily="34" charset="0"/>
              <a:buNone/>
            </a:pPr>
            <a:r>
              <a:rPr lang="en-US" altLang="en-US" dirty="0">
                <a:cs typeface="Arial" panose="020B0604020202020204" pitchFamily="34" charset="0"/>
              </a:rPr>
              <a:t>Injury to the veins of a limb leads to deep vein thrombosis, the effects of pulmonary embolism depend upon the size of the emboli released from the venous thrombus. When a large branch of one of the pulmonary arteries is obstructed, an infarct may develop in the lung. It occurs 2-3 days after trauma and about the 10th day of operation.</a:t>
            </a:r>
          </a:p>
          <a:p>
            <a:pPr eaLnBrk="1" hangingPunct="1"/>
            <a:endParaRPr lang="ar-SA" altLang="en-US" dirty="0"/>
          </a:p>
        </p:txBody>
      </p:sp>
      <p:sp>
        <p:nvSpPr>
          <p:cNvPr id="2" name="TextBox 1">
            <a:extLst>
              <a:ext uri="{FF2B5EF4-FFF2-40B4-BE49-F238E27FC236}">
                <a16:creationId xmlns:a16="http://schemas.microsoft.com/office/drawing/2014/main" id="{5F2C140E-CE02-4591-8CCF-171BD3CCE139}"/>
              </a:ext>
            </a:extLst>
          </p:cNvPr>
          <p:cNvSpPr txBox="1"/>
          <p:nvPr/>
        </p:nvSpPr>
        <p:spPr>
          <a:xfrm>
            <a:off x="379829" y="1716258"/>
            <a:ext cx="2475914" cy="2246769"/>
          </a:xfrm>
          <a:prstGeom prst="rect">
            <a:avLst/>
          </a:prstGeom>
          <a:noFill/>
        </p:spPr>
        <p:txBody>
          <a:bodyPr wrap="square" rtlCol="0">
            <a:spAutoFit/>
          </a:bodyPr>
          <a:lstStyle/>
          <a:p>
            <a:r>
              <a:rPr lang="en-US" altLang="en-US" sz="2800" b="1" dirty="0">
                <a:cs typeface="Arial" panose="020B0604020202020204" pitchFamily="34" charset="0"/>
              </a:rPr>
              <a:t>B. Pulmonary embolism due to deep vein thrombosis:</a:t>
            </a:r>
            <a:endParaRPr lang="en-US" altLang="en-US" sz="2800" dirty="0">
              <a:cs typeface="Arial" panose="020B0604020202020204" pitchFamily="34" charset="0"/>
            </a:endParaRPr>
          </a:p>
          <a:p>
            <a:endParaRPr lang="en-US" sz="2800" dirty="0"/>
          </a:p>
        </p:txBody>
      </p:sp>
    </p:spTree>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عنصر نائب للمحتوى 2">
            <a:extLst>
              <a:ext uri="{FF2B5EF4-FFF2-40B4-BE49-F238E27FC236}">
                <a16:creationId xmlns:a16="http://schemas.microsoft.com/office/drawing/2014/main" id="{B46972BD-B24F-4965-83C0-600FE6E47B7F}"/>
              </a:ext>
            </a:extLst>
          </p:cNvPr>
          <p:cNvSpPr>
            <a:spLocks noGrp="1"/>
          </p:cNvSpPr>
          <p:nvPr>
            <p:ph idx="1"/>
          </p:nvPr>
        </p:nvSpPr>
        <p:spPr>
          <a:xfrm>
            <a:off x="4447308" y="591344"/>
            <a:ext cx="6906491" cy="5585619"/>
          </a:xfrm>
        </p:spPr>
        <p:txBody>
          <a:bodyPr rtlCol="1" anchor="ctr">
            <a:normAutofit/>
          </a:bodyPr>
          <a:lstStyle/>
          <a:p>
            <a:pPr>
              <a:buNone/>
              <a:defRPr/>
            </a:pPr>
            <a:r>
              <a:rPr lang="en-US" sz="2600" dirty="0"/>
              <a:t>It is due to obstruction to the flow of blood through the capillaries by fat globules. It usually occurs after </a:t>
            </a:r>
          </a:p>
          <a:p>
            <a:pPr marL="578358" indent="-514350">
              <a:buNone/>
              <a:defRPr/>
            </a:pPr>
            <a:r>
              <a:rPr lang="en-US" sz="2600" dirty="0"/>
              <a:t>1. fractures involving long bones i.e. bones containing marrow fat, but it may follow severe injury.</a:t>
            </a:r>
          </a:p>
          <a:p>
            <a:pPr marL="578358" indent="-514350">
              <a:buFont typeface="Arial" panose="020B0604020202020204" pitchFamily="34" charset="0"/>
              <a:buAutoNum type="arabicPeriod"/>
              <a:defRPr/>
            </a:pPr>
            <a:endParaRPr lang="en-US" sz="2600" dirty="0"/>
          </a:p>
          <a:p>
            <a:pPr>
              <a:buNone/>
              <a:defRPr/>
            </a:pPr>
            <a:r>
              <a:rPr lang="en-US" sz="2600" dirty="0"/>
              <a:t>2. burn to fatty tissues in any part of the body. Pulmonary fat embolism occurs less than 2 days after fracture while cerebral fat embolism occurs 2 days and more after fracture.</a:t>
            </a:r>
          </a:p>
          <a:p>
            <a:pPr>
              <a:buNone/>
              <a:defRPr/>
            </a:pPr>
            <a:r>
              <a:rPr lang="en-US" sz="2600" dirty="0"/>
              <a:t> </a:t>
            </a:r>
          </a:p>
          <a:p>
            <a:pPr>
              <a:defRPr/>
            </a:pPr>
            <a:endParaRPr lang="ar-SA" sz="2600" dirty="0"/>
          </a:p>
        </p:txBody>
      </p:sp>
      <p:sp>
        <p:nvSpPr>
          <p:cNvPr id="2" name="TextBox 1">
            <a:extLst>
              <a:ext uri="{FF2B5EF4-FFF2-40B4-BE49-F238E27FC236}">
                <a16:creationId xmlns:a16="http://schemas.microsoft.com/office/drawing/2014/main" id="{F5B432C8-6964-4506-B9B3-638FDB7E5294}"/>
              </a:ext>
            </a:extLst>
          </p:cNvPr>
          <p:cNvSpPr txBox="1"/>
          <p:nvPr/>
        </p:nvSpPr>
        <p:spPr>
          <a:xfrm>
            <a:off x="558165" y="1589649"/>
            <a:ext cx="3050942" cy="1077218"/>
          </a:xfrm>
          <a:prstGeom prst="rect">
            <a:avLst/>
          </a:prstGeom>
          <a:noFill/>
        </p:spPr>
        <p:txBody>
          <a:bodyPr wrap="square" rtlCol="0">
            <a:spAutoFit/>
          </a:bodyPr>
          <a:lstStyle/>
          <a:p>
            <a:r>
              <a:rPr lang="en-US" sz="3200" b="1" dirty="0"/>
              <a:t>C. Fat embolism</a:t>
            </a:r>
            <a:endParaRPr lang="en-US" sz="3200" dirty="0"/>
          </a:p>
          <a:p>
            <a:endParaRPr lang="en-US" sz="3200" dirty="0"/>
          </a:p>
        </p:txBody>
      </p:sp>
    </p:spTree>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E9DE8-B079-4509-AA08-2E194BEBFC64}"/>
              </a:ext>
            </a:extLst>
          </p:cNvPr>
          <p:cNvSpPr>
            <a:spLocks noGrp="1"/>
          </p:cNvSpPr>
          <p:nvPr>
            <p:ph type="title"/>
          </p:nvPr>
        </p:nvSpPr>
        <p:spPr>
          <a:xfrm>
            <a:off x="1981200" y="1"/>
            <a:ext cx="8229600" cy="1928813"/>
          </a:xfrm>
        </p:spPr>
        <p:txBody>
          <a:bodyPr>
            <a:noAutofit/>
          </a:bodyPr>
          <a:lstStyle/>
          <a:p>
            <a:pPr>
              <a:defRPr/>
            </a:pPr>
            <a:r>
              <a:rPr lang="en-US" sz="7200" dirty="0">
                <a:solidFill>
                  <a:schemeClr val="accent1">
                    <a:lumMod val="75000"/>
                  </a:schemeClr>
                </a:solidFill>
              </a:rPr>
              <a:t>Case study</a:t>
            </a:r>
            <a:endParaRPr lang="ar-EG" sz="7200" dirty="0">
              <a:solidFill>
                <a:schemeClr val="accent1">
                  <a:lumMod val="75000"/>
                </a:schemeClr>
              </a:solidFill>
            </a:endParaRPr>
          </a:p>
        </p:txBody>
      </p:sp>
      <p:pic>
        <p:nvPicPr>
          <p:cNvPr id="104451" name="Content Placeholder 3">
            <a:extLst>
              <a:ext uri="{FF2B5EF4-FFF2-40B4-BE49-F238E27FC236}">
                <a16:creationId xmlns:a16="http://schemas.microsoft.com/office/drawing/2014/main" id="{ED92C1A0-7D59-4235-9ED4-EC22752921C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4933950" y="3015456"/>
            <a:ext cx="2324100" cy="1971675"/>
          </a:xfrm>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a:extLst>
              <a:ext uri="{FF2B5EF4-FFF2-40B4-BE49-F238E27FC236}">
                <a16:creationId xmlns:a16="http://schemas.microsoft.com/office/drawing/2014/main" id="{5D5A7E63-605C-47CA-AE21-EEF8FF996893}"/>
              </a:ext>
            </a:extLst>
          </p:cNvPr>
          <p:cNvSpPr>
            <a:spLocks noGrp="1"/>
          </p:cNvSpPr>
          <p:nvPr>
            <p:ph type="ctrTitle"/>
          </p:nvPr>
        </p:nvSpPr>
        <p:spPr>
          <a:xfrm>
            <a:off x="2209800" y="1"/>
            <a:ext cx="7772400" cy="1643063"/>
          </a:xfrm>
        </p:spPr>
        <p:txBody>
          <a:bodyPr>
            <a:normAutofit fontScale="90000"/>
          </a:bodyPr>
          <a:lstStyle/>
          <a:p>
            <a:r>
              <a:rPr lang="en-US" altLang="en-US">
                <a:cs typeface="Times New Roman" panose="02020603050405020304" pitchFamily="18" charset="0"/>
              </a:rPr>
              <a:t>Case study (1)</a:t>
            </a:r>
            <a:br>
              <a:rPr lang="en-US" altLang="en-US">
                <a:cs typeface="Times New Roman" panose="02020603050405020304" pitchFamily="18" charset="0"/>
              </a:rPr>
            </a:br>
            <a:endParaRPr lang="ar-EG" altLang="en-US"/>
          </a:p>
        </p:txBody>
      </p:sp>
      <p:sp>
        <p:nvSpPr>
          <p:cNvPr id="105475" name="Subtitle 2">
            <a:extLst>
              <a:ext uri="{FF2B5EF4-FFF2-40B4-BE49-F238E27FC236}">
                <a16:creationId xmlns:a16="http://schemas.microsoft.com/office/drawing/2014/main" id="{25823B94-53DA-45C8-8B8F-A5FFC4AF8705}"/>
              </a:ext>
            </a:extLst>
          </p:cNvPr>
          <p:cNvSpPr>
            <a:spLocks noGrp="1"/>
          </p:cNvSpPr>
          <p:nvPr>
            <p:ph type="subTitle" idx="1"/>
          </p:nvPr>
        </p:nvSpPr>
        <p:spPr>
          <a:xfrm>
            <a:off x="1524000" y="857250"/>
            <a:ext cx="9144000" cy="4781550"/>
          </a:xfrm>
        </p:spPr>
        <p:txBody>
          <a:bodyPr>
            <a:normAutofit fontScale="92500" lnSpcReduction="10000"/>
          </a:bodyPr>
          <a:lstStyle/>
          <a:p>
            <a:pPr algn="justLow" rtl="0">
              <a:lnSpc>
                <a:spcPct val="150000"/>
              </a:lnSpc>
            </a:pPr>
            <a:r>
              <a:rPr lang="en-US" altLang="en-US" sz="3100">
                <a:solidFill>
                  <a:schemeClr val="accent2"/>
                </a:solidFill>
                <a:cs typeface="Arial" panose="020B0604020202020204" pitchFamily="34" charset="0"/>
              </a:rPr>
              <a:t>1-  a female 20 years old , had been killed at her home after 8 hours from death. The post mortem examination showed that  there are stabs and cut wounds all over her body. </a:t>
            </a:r>
          </a:p>
          <a:p>
            <a:pPr algn="justLow" rtl="0">
              <a:lnSpc>
                <a:spcPct val="150000"/>
              </a:lnSpc>
            </a:pPr>
            <a:r>
              <a:rPr lang="en-US" altLang="en-US" sz="3100">
                <a:solidFill>
                  <a:schemeClr val="accent2"/>
                </a:solidFill>
                <a:cs typeface="Arial" panose="020B0604020202020204" pitchFamily="34" charset="0"/>
              </a:rPr>
              <a:t>A- what are the characters of stab wounds and incised wounds</a:t>
            </a:r>
          </a:p>
          <a:p>
            <a:pPr algn="justLow" rtl="0">
              <a:lnSpc>
                <a:spcPct val="150000"/>
              </a:lnSpc>
            </a:pPr>
            <a:r>
              <a:rPr lang="en-US" altLang="en-US" sz="3100">
                <a:solidFill>
                  <a:schemeClr val="accent2"/>
                </a:solidFill>
                <a:cs typeface="Arial" panose="020B0604020202020204" pitchFamily="34" charset="0"/>
              </a:rPr>
              <a:t>B-what are the PM changes that could be noticed in this case</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a:extLst>
              <a:ext uri="{FF2B5EF4-FFF2-40B4-BE49-F238E27FC236}">
                <a16:creationId xmlns:a16="http://schemas.microsoft.com/office/drawing/2014/main" id="{50DB9F2A-19DE-49F8-B48B-ED2DBA5F8796}"/>
              </a:ext>
            </a:extLst>
          </p:cNvPr>
          <p:cNvSpPr>
            <a:spLocks noGrp="1"/>
          </p:cNvSpPr>
          <p:nvPr>
            <p:ph type="ctrTitle"/>
          </p:nvPr>
        </p:nvSpPr>
        <p:spPr>
          <a:xfrm>
            <a:off x="2209800" y="-500063"/>
            <a:ext cx="7772400" cy="2143126"/>
          </a:xfrm>
        </p:spPr>
        <p:txBody>
          <a:bodyPr/>
          <a:lstStyle/>
          <a:p>
            <a:r>
              <a:rPr lang="en-US" altLang="en-US">
                <a:cs typeface="Times New Roman" panose="02020603050405020304" pitchFamily="18" charset="0"/>
              </a:rPr>
              <a:t>Case (2)</a:t>
            </a:r>
            <a:endParaRPr lang="ar-EG" altLang="en-US"/>
          </a:p>
        </p:txBody>
      </p:sp>
      <p:sp>
        <p:nvSpPr>
          <p:cNvPr id="3" name="Subtitle 2">
            <a:extLst>
              <a:ext uri="{FF2B5EF4-FFF2-40B4-BE49-F238E27FC236}">
                <a16:creationId xmlns:a16="http://schemas.microsoft.com/office/drawing/2014/main" id="{41886D1E-C683-4774-9DD7-52A608C84C17}"/>
              </a:ext>
            </a:extLst>
          </p:cNvPr>
          <p:cNvSpPr>
            <a:spLocks noGrp="1"/>
          </p:cNvSpPr>
          <p:nvPr>
            <p:ph type="subTitle" idx="1"/>
          </p:nvPr>
        </p:nvSpPr>
        <p:spPr>
          <a:xfrm>
            <a:off x="1524000" y="1000126"/>
            <a:ext cx="9144000" cy="4638675"/>
          </a:xfrm>
        </p:spPr>
        <p:txBody>
          <a:bodyPr>
            <a:noAutofit/>
          </a:bodyPr>
          <a:lstStyle/>
          <a:p>
            <a:pPr algn="justLow" rtl="0">
              <a:lnSpc>
                <a:spcPct val="150000"/>
              </a:lnSpc>
              <a:defRPr/>
            </a:pPr>
            <a:r>
              <a:rPr lang="en-US" sz="3100" dirty="0">
                <a:solidFill>
                  <a:srgbClr val="C00000"/>
                </a:solidFill>
                <a:cs typeface="+mj-cs"/>
              </a:rPr>
              <a:t>A  20 years old man was found dead in his farm. There was a big wound in the </a:t>
            </a:r>
            <a:r>
              <a:rPr lang="ar-EG" sz="3100" dirty="0">
                <a:solidFill>
                  <a:srgbClr val="C00000"/>
                </a:solidFill>
                <a:cs typeface="+mj-cs"/>
              </a:rPr>
              <a:t> </a:t>
            </a:r>
            <a:r>
              <a:rPr lang="en-US" sz="3100" dirty="0">
                <a:solidFill>
                  <a:srgbClr val="C00000"/>
                </a:solidFill>
                <a:cs typeface="+mj-cs"/>
              </a:rPr>
              <a:t>neck . Disarrangement of the furniture .small cut wounds, bruises and abrasions all over the body. The </a:t>
            </a:r>
            <a:r>
              <a:rPr lang="en-US" sz="3100" dirty="0" err="1">
                <a:solidFill>
                  <a:srgbClr val="C00000"/>
                </a:solidFill>
                <a:cs typeface="+mj-cs"/>
              </a:rPr>
              <a:t>medicolegal</a:t>
            </a:r>
            <a:r>
              <a:rPr lang="en-US" sz="3100" dirty="0">
                <a:solidFill>
                  <a:srgbClr val="C00000"/>
                </a:solidFill>
                <a:cs typeface="+mj-cs"/>
              </a:rPr>
              <a:t> expert diagnosed the case as </a:t>
            </a:r>
            <a:r>
              <a:rPr lang="en-US" sz="3100" dirty="0" err="1">
                <a:solidFill>
                  <a:srgbClr val="C00000"/>
                </a:solidFill>
                <a:cs typeface="+mj-cs"/>
              </a:rPr>
              <a:t>homocidal</a:t>
            </a:r>
            <a:r>
              <a:rPr lang="en-US" sz="3100" dirty="0">
                <a:solidFill>
                  <a:srgbClr val="C00000"/>
                </a:solidFill>
                <a:cs typeface="+mj-cs"/>
              </a:rPr>
              <a:t> cut throat.</a:t>
            </a:r>
          </a:p>
          <a:p>
            <a:pPr algn="justLow" rtl="0">
              <a:lnSpc>
                <a:spcPct val="150000"/>
              </a:lnSpc>
              <a:defRPr/>
            </a:pPr>
            <a:r>
              <a:rPr lang="en-US" sz="3100" dirty="0">
                <a:solidFill>
                  <a:srgbClr val="C00000"/>
                </a:solidFill>
                <a:cs typeface="+mj-cs"/>
              </a:rPr>
              <a:t>1- how the medico legal expert reached this diagnosis?</a:t>
            </a:r>
          </a:p>
          <a:p>
            <a:pPr algn="justLow" rtl="0">
              <a:lnSpc>
                <a:spcPct val="150000"/>
              </a:lnSpc>
              <a:defRPr/>
            </a:pPr>
            <a:r>
              <a:rPr lang="en-US" sz="3100" dirty="0">
                <a:solidFill>
                  <a:srgbClr val="C00000"/>
                </a:solidFill>
                <a:cs typeface="+mj-cs"/>
              </a:rPr>
              <a:t>2-what is the probable cause of death?</a:t>
            </a:r>
            <a:endParaRPr lang="ar-EG" sz="3100" dirty="0">
              <a:solidFill>
                <a:srgbClr val="C00000"/>
              </a:solidFill>
              <a:cs typeface="+mj-c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7DA1F35B-C8F7-4A5A-9339-7DA4D785B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c 22">
            <a:extLst>
              <a:ext uri="{FF2B5EF4-FFF2-40B4-BE49-F238E27FC236}">
                <a16:creationId xmlns:a16="http://schemas.microsoft.com/office/drawing/2014/main" id="{B2D4AD41-40DA-4A81-92F5-B6E3BA1ED8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746107">
            <a:off x="8175088" y="457951"/>
            <a:ext cx="2987899" cy="2987899"/>
          </a:xfrm>
          <a:prstGeom prst="arc">
            <a:avLst>
              <a:gd name="adj1" fmla="val 14612914"/>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01FB37D-9D11-4FED-95F1-9DD711663202}"/>
              </a:ext>
            </a:extLst>
          </p:cNvPr>
          <p:cNvSpPr>
            <a:spLocks noGrp="1"/>
          </p:cNvSpPr>
          <p:nvPr>
            <p:ph type="title"/>
          </p:nvPr>
        </p:nvSpPr>
        <p:spPr>
          <a:xfrm>
            <a:off x="838200" y="365125"/>
            <a:ext cx="10515600" cy="1325563"/>
          </a:xfrm>
        </p:spPr>
        <p:txBody>
          <a:bodyPr>
            <a:normAutofit/>
          </a:bodyPr>
          <a:lstStyle/>
          <a:p>
            <a:pPr algn="ctr"/>
            <a:endParaRPr lang="en-US"/>
          </a:p>
        </p:txBody>
      </p:sp>
      <p:graphicFrame>
        <p:nvGraphicFramePr>
          <p:cNvPr id="5" name="Content Placeholder 2">
            <a:extLst>
              <a:ext uri="{FF2B5EF4-FFF2-40B4-BE49-F238E27FC236}">
                <a16:creationId xmlns:a16="http://schemas.microsoft.com/office/drawing/2014/main" id="{6A38A6ED-3318-4D20-BAF7-D97D4D6E7D74}"/>
              </a:ext>
            </a:extLst>
          </p:cNvPr>
          <p:cNvGraphicFramePr>
            <a:graphicFrameLocks noGrp="1"/>
          </p:cNvGraphicFramePr>
          <p:nvPr>
            <p:ph idx="1"/>
            <p:extLst>
              <p:ext uri="{D42A27DB-BD31-4B8C-83A1-F6EECF244321}">
                <p14:modId xmlns:p14="http://schemas.microsoft.com/office/powerpoint/2010/main" val="298101672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2048436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a:extLst>
              <a:ext uri="{FF2B5EF4-FFF2-40B4-BE49-F238E27FC236}">
                <a16:creationId xmlns:a16="http://schemas.microsoft.com/office/drawing/2014/main" id="{87C2D97C-3C9D-4257-9F56-F12AC8352AFE}"/>
              </a:ext>
            </a:extLst>
          </p:cNvPr>
          <p:cNvSpPr>
            <a:spLocks noGrp="1"/>
          </p:cNvSpPr>
          <p:nvPr>
            <p:ph type="title"/>
          </p:nvPr>
        </p:nvSpPr>
        <p:spPr>
          <a:xfrm>
            <a:off x="1524000" y="928689"/>
            <a:ext cx="9144000" cy="1571625"/>
          </a:xfrm>
        </p:spPr>
        <p:txBody>
          <a:bodyPr>
            <a:normAutofit fontScale="90000"/>
          </a:bodyPr>
          <a:lstStyle/>
          <a:p>
            <a:pPr algn="justLow" rtl="0"/>
            <a:r>
              <a:rPr lang="en-US" altLang="en-US" sz="4200">
                <a:cs typeface="Times New Roman" panose="02020603050405020304" pitchFamily="18" charset="0"/>
              </a:rPr>
              <a:t>This woman was talking on the phone with her mother when a man entered her apartment and killed her.</a:t>
            </a:r>
            <a:br>
              <a:rPr lang="en-US" altLang="en-US" sz="4200">
                <a:cs typeface="Times New Roman" panose="02020603050405020304" pitchFamily="18" charset="0"/>
              </a:rPr>
            </a:br>
            <a:r>
              <a:rPr lang="en-US" altLang="en-US" sz="4200">
                <a:cs typeface="Times New Roman" panose="02020603050405020304" pitchFamily="18" charset="0"/>
              </a:rPr>
              <a:t>See next photo. </a:t>
            </a:r>
            <a:br>
              <a:rPr lang="en-US" altLang="en-US" sz="4200" b="1">
                <a:cs typeface="Times New Roman" panose="02020603050405020304" pitchFamily="18" charset="0"/>
              </a:rPr>
            </a:br>
            <a:endParaRPr lang="ar-EG" altLang="en-US" sz="4200"/>
          </a:p>
        </p:txBody>
      </p:sp>
      <p:pic>
        <p:nvPicPr>
          <p:cNvPr id="107523" name="Picture 2">
            <a:extLst>
              <a:ext uri="{FF2B5EF4-FFF2-40B4-BE49-F238E27FC236}">
                <a16:creationId xmlns:a16="http://schemas.microsoft.com/office/drawing/2014/main" id="{D1DBD1A5-20D5-42D3-B262-01EC1193164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4724400" y="3048794"/>
            <a:ext cx="2743200" cy="1905000"/>
          </a:xfrm>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7B052-7E45-41F6-B2FC-FE09F50126B5}"/>
              </a:ext>
            </a:extLst>
          </p:cNvPr>
          <p:cNvSpPr>
            <a:spLocks noGrp="1"/>
          </p:cNvSpPr>
          <p:nvPr>
            <p:ph type="title"/>
          </p:nvPr>
        </p:nvSpPr>
        <p:spPr>
          <a:xfrm>
            <a:off x="2309814" y="1"/>
            <a:ext cx="7500937" cy="3071813"/>
          </a:xfrm>
        </p:spPr>
        <p:txBody>
          <a:bodyPr>
            <a:normAutofit fontScale="90000"/>
          </a:bodyPr>
          <a:lstStyle/>
          <a:p>
            <a:pPr algn="justLow" rtl="0">
              <a:defRPr/>
            </a:pPr>
            <a:r>
              <a:rPr lang="en-US" dirty="0"/>
              <a:t>A side view reveals the clean deep cuts with no hesitation marks</a:t>
            </a:r>
            <a:br>
              <a:rPr lang="en-US" dirty="0"/>
            </a:br>
            <a:br>
              <a:rPr lang="en-US" dirty="0"/>
            </a:br>
            <a:endParaRPr lang="ar-EG" dirty="0"/>
          </a:p>
        </p:txBody>
      </p:sp>
      <p:pic>
        <p:nvPicPr>
          <p:cNvPr id="108547" name="Picture 2">
            <a:extLst>
              <a:ext uri="{FF2B5EF4-FFF2-40B4-BE49-F238E27FC236}">
                <a16:creationId xmlns:a16="http://schemas.microsoft.com/office/drawing/2014/main" id="{461F290F-7E92-40AA-8908-2E82F32F9D0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4791075" y="2829719"/>
            <a:ext cx="2609850" cy="2343150"/>
          </a:xfrm>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a:extLst>
              <a:ext uri="{FF2B5EF4-FFF2-40B4-BE49-F238E27FC236}">
                <a16:creationId xmlns:a16="http://schemas.microsoft.com/office/drawing/2014/main" id="{905ECD1B-B44E-430E-90C9-47524C1C565B}"/>
              </a:ext>
            </a:extLst>
          </p:cNvPr>
          <p:cNvSpPr>
            <a:spLocks noGrp="1"/>
          </p:cNvSpPr>
          <p:nvPr>
            <p:ph type="title"/>
          </p:nvPr>
        </p:nvSpPr>
        <p:spPr>
          <a:xfrm>
            <a:off x="2095501" y="1"/>
            <a:ext cx="8215313" cy="2714625"/>
          </a:xfrm>
        </p:spPr>
        <p:txBody>
          <a:bodyPr>
            <a:normAutofit/>
          </a:bodyPr>
          <a:lstStyle/>
          <a:p>
            <a:pPr algn="justLow" rtl="0"/>
            <a:r>
              <a:rPr lang="en-US" altLang="en-US" sz="3600">
                <a:cs typeface="Times New Roman" panose="02020603050405020304" pitchFamily="18" charset="0"/>
              </a:rPr>
              <a:t>Her windpipe (larynx) was severed, causing</a:t>
            </a:r>
            <a:br>
              <a:rPr lang="en-US" altLang="en-US" sz="3600">
                <a:cs typeface="Times New Roman" panose="02020603050405020304" pitchFamily="18" charset="0"/>
              </a:rPr>
            </a:br>
            <a:r>
              <a:rPr lang="en-US" altLang="en-US" sz="3600">
                <a:cs typeface="Times New Roman" panose="02020603050405020304" pitchFamily="18" charset="0"/>
              </a:rPr>
              <a:t>her to suffocate. Few blood vessels were cut. The abrasions on</a:t>
            </a:r>
            <a:br>
              <a:rPr lang="en-US" altLang="en-US" sz="3600">
                <a:cs typeface="Times New Roman" panose="02020603050405020304" pitchFamily="18" charset="0"/>
              </a:rPr>
            </a:br>
            <a:r>
              <a:rPr lang="en-US" altLang="en-US" sz="3600">
                <a:cs typeface="Times New Roman" panose="02020603050405020304" pitchFamily="18" charset="0"/>
              </a:rPr>
              <a:t>her chin are “rug burns.” See next photo. </a:t>
            </a:r>
            <a:endParaRPr lang="ar-EG" altLang="en-US" sz="3600"/>
          </a:p>
        </p:txBody>
      </p:sp>
      <p:pic>
        <p:nvPicPr>
          <p:cNvPr id="109571" name="Picture 2">
            <a:extLst>
              <a:ext uri="{FF2B5EF4-FFF2-40B4-BE49-F238E27FC236}">
                <a16:creationId xmlns:a16="http://schemas.microsoft.com/office/drawing/2014/main" id="{E0097CF2-A729-4173-8A31-D743ADF833F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4381500" y="2710656"/>
            <a:ext cx="3429000" cy="2581275"/>
          </a:xfrm>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DF54B-7C58-472F-B5C1-65F61E6E3DDF}"/>
              </a:ext>
            </a:extLst>
          </p:cNvPr>
          <p:cNvSpPr>
            <a:spLocks noGrp="1"/>
          </p:cNvSpPr>
          <p:nvPr>
            <p:ph type="title"/>
          </p:nvPr>
        </p:nvSpPr>
        <p:spPr>
          <a:xfrm>
            <a:off x="1981200" y="274639"/>
            <a:ext cx="8229600" cy="2154237"/>
          </a:xfrm>
        </p:spPr>
        <p:txBody>
          <a:bodyPr>
            <a:normAutofit fontScale="90000"/>
          </a:bodyPr>
          <a:lstStyle/>
          <a:p>
            <a:pPr algn="justLow" rtl="0">
              <a:defRPr/>
            </a:pPr>
            <a:r>
              <a:rPr lang="en-US" dirty="0"/>
              <a:t>This incised wound of the arm occurred when the decedent </a:t>
            </a:r>
            <a:r>
              <a:rPr lang="en-US"/>
              <a:t>raised her arm </a:t>
            </a:r>
            <a:r>
              <a:rPr lang="en-US" dirty="0"/>
              <a:t>in a defensive posture.</a:t>
            </a:r>
            <a:br>
              <a:rPr lang="en-US" dirty="0"/>
            </a:br>
            <a:endParaRPr lang="ar-EG" dirty="0"/>
          </a:p>
        </p:txBody>
      </p:sp>
      <p:pic>
        <p:nvPicPr>
          <p:cNvPr id="110595" name="Picture 2">
            <a:extLst>
              <a:ext uri="{FF2B5EF4-FFF2-40B4-BE49-F238E27FC236}">
                <a16:creationId xmlns:a16="http://schemas.microsoft.com/office/drawing/2014/main" id="{BCAD94E9-180A-4680-90B1-8B33B5B69E7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3429000" y="2686844"/>
            <a:ext cx="5334000" cy="2628900"/>
          </a:xfrm>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2909B-C194-4978-9B5D-73EABB8BA9BD}"/>
              </a:ext>
            </a:extLst>
          </p:cNvPr>
          <p:cNvSpPr>
            <a:spLocks noGrp="1"/>
          </p:cNvSpPr>
          <p:nvPr>
            <p:ph type="title"/>
          </p:nvPr>
        </p:nvSpPr>
        <p:spPr>
          <a:xfrm>
            <a:off x="1981200" y="500064"/>
            <a:ext cx="8229600" cy="917575"/>
          </a:xfrm>
        </p:spPr>
        <p:txBody>
          <a:bodyPr>
            <a:normAutofit fontScale="90000"/>
          </a:bodyPr>
          <a:lstStyle/>
          <a:p>
            <a:pPr algn="justLow" rtl="0">
              <a:defRPr/>
            </a:pPr>
            <a:r>
              <a:rPr lang="en-US" dirty="0"/>
              <a:t>There were multiple incised and stab wound  of the neck, trunk, and extremities. See next photo.</a:t>
            </a:r>
            <a:endParaRPr lang="ar-EG" dirty="0"/>
          </a:p>
        </p:txBody>
      </p:sp>
      <p:pic>
        <p:nvPicPr>
          <p:cNvPr id="111619" name="Picture 2">
            <a:extLst>
              <a:ext uri="{FF2B5EF4-FFF2-40B4-BE49-F238E27FC236}">
                <a16:creationId xmlns:a16="http://schemas.microsoft.com/office/drawing/2014/main" id="{7A3F6FF2-CB20-4A60-9404-6715C7ED226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4381500" y="2086769"/>
            <a:ext cx="3429000" cy="3829050"/>
          </a:xfrm>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D1A2F-3BA4-4D60-BF2D-586A98CDD55C}"/>
              </a:ext>
            </a:extLst>
          </p:cNvPr>
          <p:cNvSpPr>
            <a:spLocks noGrp="1"/>
          </p:cNvSpPr>
          <p:nvPr>
            <p:ph type="title"/>
          </p:nvPr>
        </p:nvSpPr>
        <p:spPr>
          <a:xfrm>
            <a:off x="2024063" y="274639"/>
            <a:ext cx="7929562" cy="2439987"/>
          </a:xfrm>
        </p:spPr>
        <p:txBody>
          <a:bodyPr>
            <a:normAutofit fontScale="90000"/>
          </a:bodyPr>
          <a:lstStyle/>
          <a:p>
            <a:pPr>
              <a:defRPr/>
            </a:pPr>
            <a:r>
              <a:rPr lang="en-US" dirty="0"/>
              <a:t>There was a large defect in the chest with more than one stab wound. See next photo. </a:t>
            </a:r>
            <a:br>
              <a:rPr lang="en-US" dirty="0"/>
            </a:br>
            <a:endParaRPr lang="ar-EG" dirty="0"/>
          </a:p>
        </p:txBody>
      </p:sp>
      <p:pic>
        <p:nvPicPr>
          <p:cNvPr id="112643" name="Picture 2">
            <a:extLst>
              <a:ext uri="{FF2B5EF4-FFF2-40B4-BE49-F238E27FC236}">
                <a16:creationId xmlns:a16="http://schemas.microsoft.com/office/drawing/2014/main" id="{35CF1677-F1B5-47FA-A66E-E89D5720E4B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4391025" y="2844006"/>
            <a:ext cx="3409950" cy="2314575"/>
          </a:xfrm>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CA182-EB5B-4BDF-BEE8-CC1D474C16BB}"/>
              </a:ext>
            </a:extLst>
          </p:cNvPr>
          <p:cNvSpPr>
            <a:spLocks noGrp="1"/>
          </p:cNvSpPr>
          <p:nvPr>
            <p:ph type="title"/>
          </p:nvPr>
        </p:nvSpPr>
        <p:spPr>
          <a:xfrm>
            <a:off x="1981200" y="1357313"/>
            <a:ext cx="8229600" cy="1071562"/>
          </a:xfrm>
        </p:spPr>
        <p:txBody>
          <a:bodyPr>
            <a:normAutofit fontScale="90000"/>
          </a:bodyPr>
          <a:lstStyle/>
          <a:p>
            <a:pPr algn="justLow" rtl="0">
              <a:defRPr/>
            </a:pPr>
            <a:r>
              <a:rPr lang="en-US" sz="3600" dirty="0"/>
              <a:t>The stab wounds to the heart revealed a blunt  angle (arrow). Some organs such as the heart and the liver may</a:t>
            </a:r>
            <a:br>
              <a:rPr lang="en-US" sz="3600" dirty="0"/>
            </a:br>
            <a:r>
              <a:rPr lang="en-US" sz="3600" dirty="0"/>
              <a:t>give better views of the angles than the outside of the body</a:t>
            </a:r>
            <a:r>
              <a:rPr lang="en-US" sz="3200" dirty="0"/>
              <a:t> See next photo.</a:t>
            </a:r>
            <a:r>
              <a:rPr lang="en-US" sz="3600" dirty="0"/>
              <a:t>.</a:t>
            </a:r>
            <a:br>
              <a:rPr lang="en-US" sz="3600" dirty="0"/>
            </a:br>
            <a:br>
              <a:rPr lang="en-US" sz="3600" dirty="0"/>
            </a:br>
            <a:endParaRPr lang="ar-EG" dirty="0"/>
          </a:p>
        </p:txBody>
      </p:sp>
      <p:pic>
        <p:nvPicPr>
          <p:cNvPr id="113667" name="Picture 2">
            <a:extLst>
              <a:ext uri="{FF2B5EF4-FFF2-40B4-BE49-F238E27FC236}">
                <a16:creationId xmlns:a16="http://schemas.microsoft.com/office/drawing/2014/main" id="{6B7FCA89-3CCF-48FC-AD90-59B959FBA0B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4381500" y="2310606"/>
            <a:ext cx="3429000" cy="3381375"/>
          </a:xfrm>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4E211-4640-4CC9-A70F-89671446324B}"/>
              </a:ext>
            </a:extLst>
          </p:cNvPr>
          <p:cNvSpPr>
            <a:spLocks noGrp="1"/>
          </p:cNvSpPr>
          <p:nvPr>
            <p:ph type="title"/>
          </p:nvPr>
        </p:nvSpPr>
        <p:spPr>
          <a:xfrm>
            <a:off x="1952626" y="428625"/>
            <a:ext cx="8715375" cy="1143000"/>
          </a:xfrm>
        </p:spPr>
        <p:txBody>
          <a:bodyPr>
            <a:normAutofit fontScale="90000"/>
          </a:bodyPr>
          <a:lstStyle/>
          <a:p>
            <a:pPr>
              <a:defRPr/>
            </a:pPr>
            <a:r>
              <a:rPr lang="en-US" dirty="0"/>
              <a:t>There were multiple stab wounds in lung. See next photo. </a:t>
            </a:r>
            <a:br>
              <a:rPr lang="en-US" dirty="0"/>
            </a:br>
            <a:endParaRPr lang="ar-EG" dirty="0"/>
          </a:p>
        </p:txBody>
      </p:sp>
      <p:pic>
        <p:nvPicPr>
          <p:cNvPr id="115715" name="Picture 2">
            <a:extLst>
              <a:ext uri="{FF2B5EF4-FFF2-40B4-BE49-F238E27FC236}">
                <a16:creationId xmlns:a16="http://schemas.microsoft.com/office/drawing/2014/main" id="{57B568E0-A72D-412C-98D3-66D1BFCBC30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4903915" y="1825625"/>
            <a:ext cx="2384170" cy="4351338"/>
          </a:xfrm>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a:extLst>
              <a:ext uri="{FF2B5EF4-FFF2-40B4-BE49-F238E27FC236}">
                <a16:creationId xmlns:a16="http://schemas.microsoft.com/office/drawing/2014/main" id="{6B079342-31EB-4103-B905-416529DF8FC3}"/>
              </a:ext>
            </a:extLst>
          </p:cNvPr>
          <p:cNvSpPr>
            <a:spLocks noGrp="1"/>
          </p:cNvSpPr>
          <p:nvPr>
            <p:ph type="title"/>
          </p:nvPr>
        </p:nvSpPr>
        <p:spPr>
          <a:xfrm>
            <a:off x="1524000" y="1214439"/>
            <a:ext cx="9144000" cy="928687"/>
          </a:xfrm>
        </p:spPr>
        <p:txBody>
          <a:bodyPr>
            <a:normAutofit fontScale="90000"/>
          </a:bodyPr>
          <a:lstStyle/>
          <a:p>
            <a:pPr algn="justLow" rtl="0"/>
            <a:r>
              <a:rPr lang="en-US" altLang="en-US" sz="3500">
                <a:cs typeface="Times New Roman" panose="02020603050405020304" pitchFamily="18" charset="0"/>
              </a:rPr>
              <a:t>The arrows point to some of the ten stab wounds to the inside left chest wall. The victim was stabbed at least ten times through the single large wound of the chest. </a:t>
            </a:r>
            <a:br>
              <a:rPr lang="en-US" altLang="en-US" sz="3500">
                <a:cs typeface="Times New Roman" panose="02020603050405020304" pitchFamily="18" charset="0"/>
              </a:rPr>
            </a:br>
            <a:br>
              <a:rPr lang="en-US" altLang="en-US" sz="3500">
                <a:cs typeface="Times New Roman" panose="02020603050405020304" pitchFamily="18" charset="0"/>
              </a:rPr>
            </a:br>
            <a:endParaRPr lang="ar-EG" altLang="en-US" sz="3500"/>
          </a:p>
        </p:txBody>
      </p:sp>
      <p:pic>
        <p:nvPicPr>
          <p:cNvPr id="116739" name="Picture 2">
            <a:extLst>
              <a:ext uri="{FF2B5EF4-FFF2-40B4-BE49-F238E27FC236}">
                <a16:creationId xmlns:a16="http://schemas.microsoft.com/office/drawing/2014/main" id="{244CC4E6-D774-4473-BB71-29DE7091A51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4267200" y="2801144"/>
            <a:ext cx="3657600" cy="2400300"/>
          </a:xfrm>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1">
            <a:extLst>
              <a:ext uri="{FF2B5EF4-FFF2-40B4-BE49-F238E27FC236}">
                <a16:creationId xmlns:a16="http://schemas.microsoft.com/office/drawing/2014/main" id="{A457C7F3-FF37-4D8C-B0D1-851C55F397C1}"/>
              </a:ext>
            </a:extLst>
          </p:cNvPr>
          <p:cNvSpPr>
            <a:spLocks noGrp="1"/>
          </p:cNvSpPr>
          <p:nvPr>
            <p:ph type="title"/>
          </p:nvPr>
        </p:nvSpPr>
        <p:spPr/>
        <p:txBody>
          <a:bodyPr/>
          <a:lstStyle/>
          <a:p>
            <a:r>
              <a:rPr lang="en-US" altLang="en-US">
                <a:cs typeface="Times New Roman" panose="02020603050405020304" pitchFamily="18" charset="0"/>
              </a:rPr>
              <a:t>Writing a medicolegal report</a:t>
            </a:r>
            <a:endParaRPr lang="ar-EG" altLang="en-US"/>
          </a:p>
        </p:txBody>
      </p:sp>
      <p:pic>
        <p:nvPicPr>
          <p:cNvPr id="117763" name="Content Placeholder 3">
            <a:extLst>
              <a:ext uri="{FF2B5EF4-FFF2-40B4-BE49-F238E27FC236}">
                <a16:creationId xmlns:a16="http://schemas.microsoft.com/office/drawing/2014/main" id="{3A6EDBAD-DCF4-4B2D-9D3E-FF17F84161E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0" y="0"/>
            <a:ext cx="9144000" cy="6858000"/>
          </a:xfr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340" name="Picture 4" descr="Abr-14">
            <a:extLst>
              <a:ext uri="{FF2B5EF4-FFF2-40B4-BE49-F238E27FC236}">
                <a16:creationId xmlns:a16="http://schemas.microsoft.com/office/drawing/2014/main" id="{9515C561-61A4-46E2-BA13-C5FBB3DD2B0F}"/>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890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 name="Rectangle 73">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4" name="Rectangle 2">
            <a:extLst>
              <a:ext uri="{FF2B5EF4-FFF2-40B4-BE49-F238E27FC236}">
                <a16:creationId xmlns:a16="http://schemas.microsoft.com/office/drawing/2014/main" id="{08B12E59-496F-4424-AF3B-4A509FA099DC}"/>
              </a:ext>
            </a:extLst>
          </p:cNvPr>
          <p:cNvSpPr>
            <a:spLocks noGrp="1" noChangeArrowheads="1"/>
          </p:cNvSpPr>
          <p:nvPr>
            <p:ph type="title"/>
          </p:nvPr>
        </p:nvSpPr>
        <p:spPr>
          <a:xfrm>
            <a:off x="523875" y="5317240"/>
            <a:ext cx="11210925" cy="744836"/>
          </a:xfrm>
        </p:spPr>
        <p:txBody>
          <a:bodyPr vert="horz" lIns="91440" tIns="45720" rIns="91440" bIns="45720" rtlCol="0" anchor="ctr">
            <a:normAutofit/>
          </a:bodyPr>
          <a:lstStyle/>
          <a:p>
            <a:pPr algn="ctr">
              <a:defRPr/>
            </a:pPr>
            <a:r>
              <a:rPr lang="en-US" sz="3600" dirty="0">
                <a:solidFill>
                  <a:schemeClr val="tx1">
                    <a:lumMod val="85000"/>
                    <a:lumOff val="15000"/>
                  </a:schemeClr>
                </a:solidFill>
              </a:rPr>
              <a:t>Abrasion : scratch</a:t>
            </a:r>
          </a:p>
        </p:txBody>
      </p:sp>
      <p:cxnSp>
        <p:nvCxnSpPr>
          <p:cNvPr id="76" name="Straight Connector 75">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340"/>
                                        </p:tgtEl>
                                        <p:attrNameLst>
                                          <p:attrName>style.visibility</p:attrName>
                                        </p:attrNameLst>
                                      </p:cBhvr>
                                      <p:to>
                                        <p:strVal val="visible"/>
                                      </p:to>
                                    </p:set>
                                    <p:animEffect transition="in" filter="fade">
                                      <p:cBhvr>
                                        <p:cTn id="7" dur="1000"/>
                                        <p:tgtEl>
                                          <p:spTgt spid="14340"/>
                                        </p:tgtEl>
                                      </p:cBhvr>
                                    </p:animEffect>
                                    <p:anim calcmode="lin" valueType="num">
                                      <p:cBhvr>
                                        <p:cTn id="8" dur="1000" fill="hold"/>
                                        <p:tgtEl>
                                          <p:spTgt spid="14340"/>
                                        </p:tgtEl>
                                        <p:attrNameLst>
                                          <p:attrName>ppt_x</p:attrName>
                                        </p:attrNameLst>
                                      </p:cBhvr>
                                      <p:tavLst>
                                        <p:tav tm="0">
                                          <p:val>
                                            <p:strVal val="#ppt_x"/>
                                          </p:val>
                                        </p:tav>
                                        <p:tav tm="100000">
                                          <p:val>
                                            <p:strVal val="#ppt_x"/>
                                          </p:val>
                                        </p:tav>
                                      </p:tavLst>
                                    </p:anim>
                                    <p:anim calcmode="lin" valueType="num">
                                      <p:cBhvr>
                                        <p:cTn id="9" dur="1000" fill="hold"/>
                                        <p:tgtEl>
                                          <p:spTgt spid="1434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3314"/>
                                        </p:tgtEl>
                                        <p:attrNameLst>
                                          <p:attrName>style.visibility</p:attrName>
                                        </p:attrNameLst>
                                      </p:cBhvr>
                                      <p:to>
                                        <p:strVal val="visible"/>
                                      </p:to>
                                    </p:set>
                                    <p:animEffect transition="in" filter="wipe(down)">
                                      <p:cBhvr>
                                        <p:cTn id="14" dur="5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a:extLst>
              <a:ext uri="{FF2B5EF4-FFF2-40B4-BE49-F238E27FC236}">
                <a16:creationId xmlns:a16="http://schemas.microsoft.com/office/drawing/2014/main" id="{7170044B-585D-4E6E-83C9-128ADD50B9DD}"/>
              </a:ext>
            </a:extLst>
          </p:cNvPr>
          <p:cNvSpPr>
            <a:spLocks noGrp="1"/>
          </p:cNvSpPr>
          <p:nvPr>
            <p:ph type="title"/>
          </p:nvPr>
        </p:nvSpPr>
        <p:spPr/>
        <p:txBody>
          <a:bodyPr/>
          <a:lstStyle/>
          <a:p>
            <a:endParaRPr lang="ar-EG" altLang="en-US"/>
          </a:p>
        </p:txBody>
      </p:sp>
      <p:pic>
        <p:nvPicPr>
          <p:cNvPr id="118787" name="Content Placeholder 3">
            <a:extLst>
              <a:ext uri="{FF2B5EF4-FFF2-40B4-BE49-F238E27FC236}">
                <a16:creationId xmlns:a16="http://schemas.microsoft.com/office/drawing/2014/main" id="{A580EFBC-B3AE-4A69-859B-2DAE55F2160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0" y="0"/>
            <a:ext cx="9144000" cy="6858000"/>
          </a:xfr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412" name="Rectangle 70">
            <a:extLst>
              <a:ext uri="{FF2B5EF4-FFF2-40B4-BE49-F238E27FC236}">
                <a16:creationId xmlns:a16="http://schemas.microsoft.com/office/drawing/2014/main" id="{55666830-9A19-4E01-8505-D6C7F9AC5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10" name="Picture 2" descr="Pict0116">
            <a:extLst>
              <a:ext uri="{FF2B5EF4-FFF2-40B4-BE49-F238E27FC236}">
                <a16:creationId xmlns:a16="http://schemas.microsoft.com/office/drawing/2014/main" id="{0B692BED-C574-428A-97A0-0F986BFA254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98" r="23466" b="1"/>
          <a:stretch/>
        </p:blipFill>
        <p:spPr bwMode="auto">
          <a:xfrm>
            <a:off x="4110127" y="10"/>
            <a:ext cx="8081873"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useBgFill="1">
        <p:nvSpPr>
          <p:cNvPr id="17413" name="Freeform: Shape 72">
            <a:extLst>
              <a:ext uri="{FF2B5EF4-FFF2-40B4-BE49-F238E27FC236}">
                <a16:creationId xmlns:a16="http://schemas.microsoft.com/office/drawing/2014/main" id="{AE9FC877-7FB6-4D22-9988-35420644E2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7414" name="Freeform: Shape 74">
            <a:extLst>
              <a:ext uri="{FF2B5EF4-FFF2-40B4-BE49-F238E27FC236}">
                <a16:creationId xmlns:a16="http://schemas.microsoft.com/office/drawing/2014/main" id="{E41809D1-F12E-46BB-B804-5F209D325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E88C5585-57A1-4AEC-A0F1-3859E5829E74}"/>
              </a:ext>
            </a:extLst>
          </p:cNvPr>
          <p:cNvSpPr>
            <a:spLocks noGrp="1"/>
          </p:cNvSpPr>
          <p:nvPr>
            <p:ph type="title"/>
          </p:nvPr>
        </p:nvSpPr>
        <p:spPr>
          <a:xfrm>
            <a:off x="477981" y="1122363"/>
            <a:ext cx="4023360" cy="3204134"/>
          </a:xfrm>
        </p:spPr>
        <p:txBody>
          <a:bodyPr vert="horz" lIns="91440" tIns="45720" rIns="91440" bIns="45720" rtlCol="0" anchor="b">
            <a:normAutofit/>
          </a:bodyPr>
          <a:lstStyle/>
          <a:p>
            <a:pPr>
              <a:defRPr/>
            </a:pPr>
            <a:r>
              <a:rPr lang="en-US" sz="4800"/>
              <a:t>Abrasion : impact (impression or patterned)</a:t>
            </a:r>
          </a:p>
        </p:txBody>
      </p:sp>
      <p:sp>
        <p:nvSpPr>
          <p:cNvPr id="77" name="Rectangle 7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p:transition>
    <p:sndAc>
      <p:end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fade">
                                      <p:cBhvr>
                                        <p:cTn id="7" dur="1000"/>
                                        <p:tgtEl>
                                          <p:spTgt spid="17410"/>
                                        </p:tgtEl>
                                      </p:cBhvr>
                                    </p:animEffect>
                                    <p:anim calcmode="lin" valueType="num">
                                      <p:cBhvr>
                                        <p:cTn id="8" dur="1000" fill="hold"/>
                                        <p:tgtEl>
                                          <p:spTgt spid="17410"/>
                                        </p:tgtEl>
                                        <p:attrNameLst>
                                          <p:attrName>ppt_x</p:attrName>
                                        </p:attrNameLst>
                                      </p:cBhvr>
                                      <p:tavLst>
                                        <p:tav tm="0">
                                          <p:val>
                                            <p:strVal val="#ppt_x"/>
                                          </p:val>
                                        </p:tav>
                                        <p:tav tm="100000">
                                          <p:val>
                                            <p:strVal val="#ppt_x"/>
                                          </p:val>
                                        </p:tav>
                                      </p:tavLst>
                                    </p:anim>
                                    <p:anim calcmode="lin" valueType="num">
                                      <p:cBhvr>
                                        <p:cTn id="9" dur="1000" fill="hold"/>
                                        <p:tgtEl>
                                          <p:spTgt spid="174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061"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6" name="Group 75">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77"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8"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5"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69634" name="Rectangle 2">
            <a:extLst>
              <a:ext uri="{FF2B5EF4-FFF2-40B4-BE49-F238E27FC236}">
                <a16:creationId xmlns:a16="http://schemas.microsoft.com/office/drawing/2014/main" id="{7AEB5BBE-EACE-46BC-B5C4-BF989BE03413}"/>
              </a:ext>
            </a:extLst>
          </p:cNvPr>
          <p:cNvSpPr>
            <a:spLocks noGrp="1" noChangeArrowheads="1"/>
          </p:cNvSpPr>
          <p:nvPr>
            <p:ph type="title"/>
          </p:nvPr>
        </p:nvSpPr>
        <p:spPr>
          <a:xfrm>
            <a:off x="888630" y="4563895"/>
            <a:ext cx="5109005" cy="1777829"/>
          </a:xfrm>
        </p:spPr>
        <p:txBody>
          <a:bodyPr rtlCol="1">
            <a:normAutofit/>
          </a:bodyPr>
          <a:lstStyle/>
          <a:p>
            <a:pPr algn="r">
              <a:defRPr/>
            </a:pPr>
            <a:r>
              <a:rPr lang="en-US" sz="4000" dirty="0"/>
              <a:t>Pressure abrasions</a:t>
            </a:r>
          </a:p>
        </p:txBody>
      </p:sp>
      <p:pic>
        <p:nvPicPr>
          <p:cNvPr id="19461" name="Picture 5" descr="Pict0101">
            <a:extLst>
              <a:ext uri="{FF2B5EF4-FFF2-40B4-BE49-F238E27FC236}">
                <a16:creationId xmlns:a16="http://schemas.microsoft.com/office/drawing/2014/main" id="{34C0159B-FCE8-42A8-BCC2-DF35722C3A7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196" r="2421" b="2"/>
          <a:stretch/>
        </p:blipFill>
        <p:spPr bwMode="auto">
          <a:xfrm>
            <a:off x="20" y="10"/>
            <a:ext cx="5997616" cy="4306823"/>
          </a:xfrm>
          <a:custGeom>
            <a:avLst/>
            <a:gdLst/>
            <a:ahLst/>
            <a:cxnLst/>
            <a:rect l="l" t="t" r="r" b="b"/>
            <a:pathLst>
              <a:path w="5997636" h="4306833">
                <a:moveTo>
                  <a:pt x="0" y="0"/>
                </a:moveTo>
                <a:lnTo>
                  <a:pt x="5997636" y="0"/>
                </a:lnTo>
                <a:lnTo>
                  <a:pt x="5997636" y="4302053"/>
                </a:lnTo>
                <a:lnTo>
                  <a:pt x="5313331" y="4306748"/>
                </a:lnTo>
                <a:cubicBezTo>
                  <a:pt x="3800480" y="4309129"/>
                  <a:pt x="2093145" y="4262282"/>
                  <a:pt x="400746" y="4118385"/>
                </a:cubicBezTo>
                <a:lnTo>
                  <a:pt x="0" y="4081409"/>
                </a:lnTo>
                <a:lnTo>
                  <a:pt x="0" y="2982070"/>
                </a:lnTo>
                <a:lnTo>
                  <a:pt x="0" y="2789945"/>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4" descr="Pict0102">
            <a:extLst>
              <a:ext uri="{FF2B5EF4-FFF2-40B4-BE49-F238E27FC236}">
                <a16:creationId xmlns:a16="http://schemas.microsoft.com/office/drawing/2014/main" id="{4DE68C01-986E-4C8A-B76F-A9AD3282BA9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008" r="-1" b="-1"/>
          <a:stretch/>
        </p:blipFill>
        <p:spPr bwMode="auto">
          <a:xfrm>
            <a:off x="6176435" y="10"/>
            <a:ext cx="6015565" cy="4299555"/>
          </a:xfrm>
          <a:custGeom>
            <a:avLst/>
            <a:gdLst/>
            <a:ahLst/>
            <a:cxnLst/>
            <a:rect l="l" t="t" r="r" b="b"/>
            <a:pathLst>
              <a:path w="6015565" h="4299565">
                <a:moveTo>
                  <a:pt x="0" y="0"/>
                </a:moveTo>
                <a:lnTo>
                  <a:pt x="6015565" y="0"/>
                </a:lnTo>
                <a:lnTo>
                  <a:pt x="6015565" y="2789945"/>
                </a:lnTo>
                <a:lnTo>
                  <a:pt x="6015565" y="2982070"/>
                </a:lnTo>
                <a:lnTo>
                  <a:pt x="6015565" y="3957888"/>
                </a:lnTo>
                <a:lnTo>
                  <a:pt x="5937368" y="3966171"/>
                </a:lnTo>
                <a:cubicBezTo>
                  <a:pt x="3963073" y="4164120"/>
                  <a:pt x="2060717" y="4257123"/>
                  <a:pt x="577162" y="4289728"/>
                </a:cubicBezTo>
                <a:lnTo>
                  <a:pt x="0" y="4299565"/>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8" name="Rectangle 3">
            <a:extLst>
              <a:ext uri="{FF2B5EF4-FFF2-40B4-BE49-F238E27FC236}">
                <a16:creationId xmlns:a16="http://schemas.microsoft.com/office/drawing/2014/main" id="{37063AE4-0577-4402-8F74-AE82D3418B6C}"/>
              </a:ext>
            </a:extLst>
          </p:cNvPr>
          <p:cNvSpPr>
            <a:spLocks noGrp="1"/>
          </p:cNvSpPr>
          <p:nvPr>
            <p:ph idx="1"/>
          </p:nvPr>
        </p:nvSpPr>
        <p:spPr>
          <a:xfrm>
            <a:off x="6191776" y="4571423"/>
            <a:ext cx="5208544" cy="1770300"/>
          </a:xfrm>
        </p:spPr>
        <p:txBody>
          <a:bodyPr anchor="ctr">
            <a:normAutofit/>
          </a:bodyPr>
          <a:lstStyle/>
          <a:p>
            <a:pPr rtl="0" eaLnBrk="1" hangingPunct="1"/>
            <a:r>
              <a:rPr lang="en-US" altLang="en-US" sz="1800" b="1" dirty="0">
                <a:latin typeface="Times New Roman" panose="02020603050405020304" pitchFamily="18" charset="0"/>
                <a:cs typeface="Times New Roman" panose="02020603050405020304" pitchFamily="18" charset="0"/>
              </a:rPr>
              <a:t>Rope in hanging</a:t>
            </a:r>
          </a:p>
          <a:p>
            <a:pPr rtl="0" eaLnBrk="1" hangingPunct="1"/>
            <a:r>
              <a:rPr lang="en-US" altLang="en-US" sz="1800" b="1" dirty="0">
                <a:latin typeface="Times New Roman" panose="02020603050405020304" pitchFamily="18" charset="0"/>
                <a:cs typeface="Times New Roman" panose="02020603050405020304" pitchFamily="18" charset="0"/>
              </a:rPr>
              <a:t>Showing contusion</a:t>
            </a:r>
          </a:p>
        </p:txBody>
      </p:sp>
    </p:spTree>
    <p:custDataLst>
      <p:tags r:id="rId1"/>
    </p:custDataLst>
  </p:cSld>
  <p:clrMapOvr>
    <a:overrideClrMapping bg1="dk1" tx1="lt1" bg2="dk2"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461"/>
                                        </p:tgtEl>
                                        <p:attrNameLst>
                                          <p:attrName>style.visibility</p:attrName>
                                        </p:attrNameLst>
                                      </p:cBhvr>
                                      <p:to>
                                        <p:strVal val="visible"/>
                                      </p:to>
                                    </p:set>
                                    <p:animEffect transition="in" filter="barn(inVertical)">
                                      <p:cBhvr>
                                        <p:cTn id="7" dur="500"/>
                                        <p:tgtEl>
                                          <p:spTgt spid="19461"/>
                                        </p:tgtEl>
                                      </p:cBhvr>
                                    </p:animEffect>
                                  </p:childTnLst>
                                </p:cTn>
                              </p:par>
                              <p:par>
                                <p:cTn id="8" presetID="16" presetClass="entr" presetSubtype="21" fill="hold" nodeType="withEffect">
                                  <p:stCondLst>
                                    <p:cond delay="0"/>
                                  </p:stCondLst>
                                  <p:childTnLst>
                                    <p:set>
                                      <p:cBhvr>
                                        <p:cTn id="9" dur="1" fill="hold">
                                          <p:stCondLst>
                                            <p:cond delay="0"/>
                                          </p:stCondLst>
                                        </p:cTn>
                                        <p:tgtEl>
                                          <p:spTgt spid="19460"/>
                                        </p:tgtEl>
                                        <p:attrNameLst>
                                          <p:attrName>style.visibility</p:attrName>
                                        </p:attrNameLst>
                                      </p:cBhvr>
                                      <p:to>
                                        <p:strVal val="visible"/>
                                      </p:to>
                                    </p:set>
                                    <p:animEffect transition="in" filter="barn(inVertical)">
                                      <p:cBhvr>
                                        <p:cTn id="10" dur="500"/>
                                        <p:tgtEl>
                                          <p:spTgt spid="1946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9634"/>
                                        </p:tgtEl>
                                        <p:attrNameLst>
                                          <p:attrName>style.visibility</p:attrName>
                                        </p:attrNameLst>
                                      </p:cBhvr>
                                      <p:to>
                                        <p:strVal val="visible"/>
                                      </p:to>
                                    </p:set>
                                    <p:animEffect transition="in" filter="fade">
                                      <p:cBhvr>
                                        <p:cTn id="15" dur="1000"/>
                                        <p:tgtEl>
                                          <p:spTgt spid="69634"/>
                                        </p:tgtEl>
                                      </p:cBhvr>
                                    </p:animEffect>
                                    <p:anim calcmode="lin" valueType="num">
                                      <p:cBhvr>
                                        <p:cTn id="16" dur="1000" fill="hold"/>
                                        <p:tgtEl>
                                          <p:spTgt spid="69634"/>
                                        </p:tgtEl>
                                        <p:attrNameLst>
                                          <p:attrName>ppt_x</p:attrName>
                                        </p:attrNameLst>
                                      </p:cBhvr>
                                      <p:tavLst>
                                        <p:tav tm="0">
                                          <p:val>
                                            <p:strVal val="#ppt_x"/>
                                          </p:val>
                                        </p:tav>
                                        <p:tav tm="100000">
                                          <p:val>
                                            <p:strVal val="#ppt_x"/>
                                          </p:val>
                                        </p:tav>
                                      </p:tavLst>
                                    </p:anim>
                                    <p:anim calcmode="lin" valueType="num">
                                      <p:cBhvr>
                                        <p:cTn id="17" dur="1000" fill="hold"/>
                                        <p:tgtEl>
                                          <p:spTgt spid="6963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458">
                                            <p:txEl>
                                              <p:pRg st="0" end="0"/>
                                            </p:txEl>
                                          </p:spTgt>
                                        </p:tgtEl>
                                        <p:attrNameLst>
                                          <p:attrName>style.visibility</p:attrName>
                                        </p:attrNameLst>
                                      </p:cBhvr>
                                      <p:to>
                                        <p:strVal val="visible"/>
                                      </p:to>
                                    </p:set>
                                    <p:animEffect transition="in" filter="barn(inVertical)">
                                      <p:cBhvr>
                                        <p:cTn id="22" dur="500"/>
                                        <p:tgtEl>
                                          <p:spTgt spid="1945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9458">
                                            <p:txEl>
                                              <p:pRg st="1" end="1"/>
                                            </p:txEl>
                                          </p:spTgt>
                                        </p:tgtEl>
                                        <p:attrNameLst>
                                          <p:attrName>style.visibility</p:attrName>
                                        </p:attrNameLst>
                                      </p:cBhvr>
                                      <p:to>
                                        <p:strVal val="visible"/>
                                      </p:to>
                                    </p:set>
                                    <p:animEffect transition="in" filter="barn(inVertical)">
                                      <p:cBhvr>
                                        <p:cTn id="27" dur="500"/>
                                        <p:tgtEl>
                                          <p:spTgt spid="1945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4" grpId="0"/>
      <p:bldP spid="19458"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A7866-B528-4973-BDC9-A0CFCAAA6389}"/>
              </a:ext>
            </a:extLst>
          </p:cNvPr>
          <p:cNvSpPr>
            <a:spLocks noGrp="1"/>
          </p:cNvSpPr>
          <p:nvPr>
            <p:ph type="title"/>
          </p:nvPr>
        </p:nvSpPr>
        <p:spPr>
          <a:xfrm>
            <a:off x="1584021" y="224482"/>
            <a:ext cx="9613861" cy="1188720"/>
          </a:xfrm>
        </p:spPr>
        <p:txBody>
          <a:bodyPr>
            <a:normAutofit fontScale="90000"/>
          </a:bodyPr>
          <a:lstStyle/>
          <a:p>
            <a:r>
              <a:rPr lang="en-US" dirty="0"/>
              <a:t>Linear parallel abrasions resulting from striking an automobile windshield</a:t>
            </a:r>
          </a:p>
        </p:txBody>
      </p:sp>
      <p:pic>
        <p:nvPicPr>
          <p:cNvPr id="3" name="Picture 2">
            <a:extLst>
              <a:ext uri="{FF2B5EF4-FFF2-40B4-BE49-F238E27FC236}">
                <a16:creationId xmlns:a16="http://schemas.microsoft.com/office/drawing/2014/main" id="{780BE13B-D24E-4681-953C-3C7023BDDF4F}"/>
              </a:ext>
            </a:extLst>
          </p:cNvPr>
          <p:cNvPicPr>
            <a:picLocks noChangeAspect="1"/>
          </p:cNvPicPr>
          <p:nvPr/>
        </p:nvPicPr>
        <p:blipFill>
          <a:blip r:embed="rId2"/>
          <a:stretch>
            <a:fillRect/>
          </a:stretch>
        </p:blipFill>
        <p:spPr>
          <a:xfrm>
            <a:off x="2159843" y="1413202"/>
            <a:ext cx="7506554" cy="5128875"/>
          </a:xfrm>
          <a:prstGeom prst="rect">
            <a:avLst/>
          </a:prstGeom>
        </p:spPr>
      </p:pic>
    </p:spTree>
    <p:extLst>
      <p:ext uri="{BB962C8B-B14F-4D97-AF65-F5344CB8AC3E}">
        <p14:creationId xmlns:p14="http://schemas.microsoft.com/office/powerpoint/2010/main" val="1588483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9F3DE9-CB5D-4341-A131-0A492B954374}"/>
              </a:ext>
            </a:extLst>
          </p:cNvPr>
          <p:cNvPicPr>
            <a:picLocks noChangeAspect="1"/>
          </p:cNvPicPr>
          <p:nvPr/>
        </p:nvPicPr>
        <p:blipFill>
          <a:blip r:embed="rId2"/>
          <a:stretch>
            <a:fillRect/>
          </a:stretch>
        </p:blipFill>
        <p:spPr>
          <a:xfrm>
            <a:off x="942535" y="300750"/>
            <a:ext cx="8102991" cy="6256500"/>
          </a:xfrm>
          <a:prstGeom prst="rect">
            <a:avLst/>
          </a:prstGeom>
        </p:spPr>
      </p:pic>
      <p:sp>
        <p:nvSpPr>
          <p:cNvPr id="3" name="Rectangle 2">
            <a:extLst>
              <a:ext uri="{FF2B5EF4-FFF2-40B4-BE49-F238E27FC236}">
                <a16:creationId xmlns:a16="http://schemas.microsoft.com/office/drawing/2014/main" id="{07007EB9-0B0E-4679-8273-B72A58A51B1A}"/>
              </a:ext>
            </a:extLst>
          </p:cNvPr>
          <p:cNvSpPr/>
          <p:nvPr/>
        </p:nvSpPr>
        <p:spPr>
          <a:xfrm>
            <a:off x="9144000" y="789021"/>
            <a:ext cx="2461846" cy="4401205"/>
          </a:xfrm>
          <a:prstGeom prst="rect">
            <a:avLst/>
          </a:prstGeom>
        </p:spPr>
        <p:txBody>
          <a:bodyPr wrap="square">
            <a:spAutoFit/>
          </a:bodyPr>
          <a:lstStyle/>
          <a:p>
            <a:r>
              <a:rPr lang="en-US" sz="2000" b="1" dirty="0">
                <a:solidFill>
                  <a:srgbClr val="FF0000"/>
                </a:solidFill>
              </a:rPr>
              <a:t>Multiple linear and confluent abrasions on a murder victim’s abdomen, produced when her body was moved (dragged). </a:t>
            </a:r>
          </a:p>
          <a:p>
            <a:endParaRPr lang="en-US" sz="2000" b="1" dirty="0">
              <a:solidFill>
                <a:srgbClr val="FF0000"/>
              </a:solidFill>
            </a:endParaRPr>
          </a:p>
          <a:p>
            <a:r>
              <a:rPr lang="en-US" sz="2000" b="1" dirty="0">
                <a:solidFill>
                  <a:srgbClr val="FF0000"/>
                </a:solidFill>
              </a:rPr>
              <a:t>Note the yellow</a:t>
            </a:r>
          </a:p>
          <a:p>
            <a:r>
              <a:rPr lang="en-US" sz="2000" b="1" dirty="0">
                <a:solidFill>
                  <a:srgbClr val="FF0000"/>
                </a:solidFill>
              </a:rPr>
              <a:t>discoloration, indicating peri- or postmortem occurrence</a:t>
            </a:r>
          </a:p>
        </p:txBody>
      </p:sp>
    </p:spTree>
    <p:extLst>
      <p:ext uri="{BB962C8B-B14F-4D97-AF65-F5344CB8AC3E}">
        <p14:creationId xmlns:p14="http://schemas.microsoft.com/office/powerpoint/2010/main" val="705853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C5EDBA-2EB0-4E0B-AB70-E36841DE1DA5}"/>
              </a:ext>
            </a:extLst>
          </p:cNvPr>
          <p:cNvPicPr>
            <a:picLocks noChangeAspect="1"/>
          </p:cNvPicPr>
          <p:nvPr/>
        </p:nvPicPr>
        <p:blipFill>
          <a:blip r:embed="rId2"/>
          <a:stretch>
            <a:fillRect/>
          </a:stretch>
        </p:blipFill>
        <p:spPr>
          <a:xfrm>
            <a:off x="1721556" y="466095"/>
            <a:ext cx="7651608" cy="4237688"/>
          </a:xfrm>
          <a:prstGeom prst="rect">
            <a:avLst/>
          </a:prstGeom>
        </p:spPr>
      </p:pic>
      <p:sp>
        <p:nvSpPr>
          <p:cNvPr id="3" name="Rectangle 2">
            <a:extLst>
              <a:ext uri="{FF2B5EF4-FFF2-40B4-BE49-F238E27FC236}">
                <a16:creationId xmlns:a16="http://schemas.microsoft.com/office/drawing/2014/main" id="{C4A06438-A3FB-441A-9D22-39D638025B3A}"/>
              </a:ext>
            </a:extLst>
          </p:cNvPr>
          <p:cNvSpPr/>
          <p:nvPr/>
        </p:nvSpPr>
        <p:spPr>
          <a:xfrm>
            <a:off x="703385" y="4947679"/>
            <a:ext cx="10283483" cy="1200329"/>
          </a:xfrm>
          <a:prstGeom prst="rect">
            <a:avLst/>
          </a:prstGeom>
        </p:spPr>
        <p:txBody>
          <a:bodyPr wrap="square">
            <a:spAutoFit/>
          </a:bodyPr>
          <a:lstStyle/>
          <a:p>
            <a:pPr algn="just"/>
            <a:r>
              <a:rPr lang="en-US" sz="2400" b="1" dirty="0"/>
              <a:t>An abrasion with peeled-up superficial layers of the epidermis. Their location toward the left of the abrasions shows that the direction of</a:t>
            </a:r>
          </a:p>
          <a:p>
            <a:pPr algn="just"/>
            <a:r>
              <a:rPr lang="en-US" sz="2400" b="1" dirty="0"/>
              <a:t>force was from right to left in the photograph</a:t>
            </a:r>
          </a:p>
        </p:txBody>
      </p:sp>
      <p:cxnSp>
        <p:nvCxnSpPr>
          <p:cNvPr id="5" name="Straight Arrow Connector 4">
            <a:extLst>
              <a:ext uri="{FF2B5EF4-FFF2-40B4-BE49-F238E27FC236}">
                <a16:creationId xmlns:a16="http://schemas.microsoft.com/office/drawing/2014/main" id="{8DD771A9-0F2E-45CE-8D3C-DB997045A406}"/>
              </a:ext>
            </a:extLst>
          </p:cNvPr>
          <p:cNvCxnSpPr/>
          <p:nvPr/>
        </p:nvCxnSpPr>
        <p:spPr>
          <a:xfrm flipH="1">
            <a:off x="4642338" y="2507567"/>
            <a:ext cx="5289453" cy="154744"/>
          </a:xfrm>
          <a:prstGeom prst="straightConnector1">
            <a:avLst/>
          </a:prstGeom>
          <a:ln w="57150">
            <a:solidFill>
              <a:srgbClr val="FF0000"/>
            </a:solidFill>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80539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D9B7AE-9F86-48C4-B28E-4750D0C2AEB8}"/>
              </a:ext>
            </a:extLst>
          </p:cNvPr>
          <p:cNvSpPr>
            <a:spLocks noGrp="1"/>
          </p:cNvSpPr>
          <p:nvPr>
            <p:ph type="title"/>
          </p:nvPr>
        </p:nvSpPr>
        <p:spPr>
          <a:xfrm>
            <a:off x="686834" y="1153572"/>
            <a:ext cx="3200400" cy="4461163"/>
          </a:xfrm>
        </p:spPr>
        <p:txBody>
          <a:bodyPr rtlCol="1">
            <a:normAutofit/>
          </a:bodyPr>
          <a:lstStyle/>
          <a:p>
            <a:pPr>
              <a:defRPr/>
            </a:pPr>
            <a:r>
              <a:rPr lang="en-US" b="1">
                <a:solidFill>
                  <a:srgbClr val="FFFFFF"/>
                </a:solidFill>
              </a:rPr>
              <a:t>Medicolegal importance of abrasions:</a:t>
            </a:r>
            <a:endParaRPr lang="ar-EG">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69784BD-BED6-435B-A787-236131F1D37B}"/>
              </a:ext>
            </a:extLst>
          </p:cNvPr>
          <p:cNvSpPr>
            <a:spLocks noGrp="1"/>
          </p:cNvSpPr>
          <p:nvPr>
            <p:ph idx="1"/>
          </p:nvPr>
        </p:nvSpPr>
        <p:spPr>
          <a:xfrm>
            <a:off x="3887234" y="211016"/>
            <a:ext cx="7466565" cy="5965948"/>
          </a:xfrm>
        </p:spPr>
        <p:txBody>
          <a:bodyPr rtlCol="1" anchor="ctr">
            <a:noAutofit/>
          </a:bodyPr>
          <a:lstStyle/>
          <a:p>
            <a:pPr marL="514350" indent="-514350">
              <a:buFont typeface="+mj-lt"/>
              <a:buAutoNum type="arabicPeriod"/>
              <a:defRPr/>
            </a:pPr>
            <a:r>
              <a:rPr lang="en-US" sz="2400" b="1" dirty="0"/>
              <a:t>It may be the only evidence of a crime or violence i.e. signs of resistance.</a:t>
            </a:r>
          </a:p>
          <a:p>
            <a:pPr marL="514350" indent="-514350">
              <a:buFont typeface="+mj-lt"/>
              <a:buAutoNum type="arabicPeriod"/>
              <a:defRPr/>
            </a:pPr>
            <a:r>
              <a:rPr lang="en-US" sz="2400" b="1" dirty="0"/>
              <a:t>Its site may indicate the type of the crime. e.g.</a:t>
            </a:r>
          </a:p>
          <a:p>
            <a:pPr marL="514350" indent="-514350">
              <a:buNone/>
              <a:defRPr/>
            </a:pPr>
            <a:r>
              <a:rPr lang="en-US" sz="2400" b="1" dirty="0"/>
              <a:t>        - smothering, throttling, strangulation, rape. </a:t>
            </a:r>
          </a:p>
          <a:p>
            <a:pPr marL="457200" indent="-457200">
              <a:buFont typeface="+mj-lt"/>
              <a:buAutoNum type="arabicPeriod" startAt="3"/>
              <a:defRPr/>
            </a:pPr>
            <a:r>
              <a:rPr lang="en-US" sz="2400" b="1" dirty="0"/>
              <a:t>It can give an idea about the instrument used from its shape e.g. fingernails, radiator of a motor car, rope mark.</a:t>
            </a:r>
          </a:p>
          <a:p>
            <a:pPr marL="514350" indent="-514350">
              <a:buFont typeface="+mj-lt"/>
              <a:buAutoNum type="arabicPeriod" startAt="3"/>
              <a:defRPr/>
            </a:pPr>
            <a:r>
              <a:rPr lang="en-US" sz="2400" b="1" dirty="0"/>
              <a:t>Differentiate incised and contused wounds, inlet and exit of firearm, hypostasis and contusion.</a:t>
            </a:r>
          </a:p>
          <a:p>
            <a:pPr marL="514350" indent="-514350">
              <a:buFont typeface="+mj-lt"/>
              <a:buAutoNum type="arabicPeriod" startAt="5"/>
              <a:defRPr/>
            </a:pPr>
            <a:r>
              <a:rPr lang="en-US" sz="2400" b="1" dirty="0"/>
              <a:t>The </a:t>
            </a:r>
            <a:r>
              <a:rPr lang="en-US" sz="2400" b="1" u="sng" dirty="0"/>
              <a:t>age</a:t>
            </a:r>
            <a:r>
              <a:rPr lang="en-US" sz="2400" b="1" dirty="0"/>
              <a:t> of abrasion gives an idea about the date of the crime.</a:t>
            </a:r>
          </a:p>
          <a:p>
            <a:pPr marL="1200150" lvl="2" indent="-514350">
              <a:defRPr/>
            </a:pPr>
            <a:r>
              <a:rPr lang="en-US" b="1" dirty="0"/>
              <a:t>2 days: soft scab.</a:t>
            </a:r>
          </a:p>
          <a:p>
            <a:pPr marL="1200150" lvl="2" indent="-514350">
              <a:defRPr/>
            </a:pPr>
            <a:r>
              <a:rPr lang="en-US" b="1" dirty="0"/>
              <a:t>3 days: hard scab.</a:t>
            </a:r>
          </a:p>
          <a:p>
            <a:pPr marL="1200150" lvl="2" indent="-514350">
              <a:defRPr/>
            </a:pPr>
            <a:r>
              <a:rPr lang="en-US" b="1" dirty="0"/>
              <a:t>7 days: fall scab leave red area, disappear in 2-3 weeks.</a:t>
            </a:r>
            <a:endParaRPr lang="ar-EG" b="1"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1">
            <a:extLst>
              <a:ext uri="{FF2B5EF4-FFF2-40B4-BE49-F238E27FC236}">
                <a16:creationId xmlns:a16="http://schemas.microsoft.com/office/drawing/2014/main" id="{BF9B1875-0F87-4180-B217-6009B3B8ACE0}"/>
              </a:ext>
            </a:extLst>
          </p:cNvPr>
          <p:cNvGraphicFramePr>
            <a:graphicFrameLocks noGrp="1"/>
          </p:cNvGraphicFramePr>
          <p:nvPr>
            <p:extLst>
              <p:ext uri="{D42A27DB-BD31-4B8C-83A1-F6EECF244321}">
                <p14:modId xmlns:p14="http://schemas.microsoft.com/office/powerpoint/2010/main" val="3162409628"/>
              </p:ext>
            </p:extLst>
          </p:nvPr>
        </p:nvGraphicFramePr>
        <p:xfrm>
          <a:off x="643467" y="803487"/>
          <a:ext cx="10905067" cy="5251028"/>
        </p:xfrm>
        <a:graphic>
          <a:graphicData uri="http://schemas.openxmlformats.org/drawingml/2006/table">
            <a:tbl>
              <a:tblPr/>
              <a:tblGrid>
                <a:gridCol w="1770627">
                  <a:extLst>
                    <a:ext uri="{9D8B030D-6E8A-4147-A177-3AD203B41FA5}">
                      <a16:colId xmlns:a16="http://schemas.microsoft.com/office/drawing/2014/main" val="1445832202"/>
                    </a:ext>
                  </a:extLst>
                </a:gridCol>
                <a:gridCol w="7237705">
                  <a:extLst>
                    <a:ext uri="{9D8B030D-6E8A-4147-A177-3AD203B41FA5}">
                      <a16:colId xmlns:a16="http://schemas.microsoft.com/office/drawing/2014/main" val="4269735807"/>
                    </a:ext>
                  </a:extLst>
                </a:gridCol>
                <a:gridCol w="1896735">
                  <a:extLst>
                    <a:ext uri="{9D8B030D-6E8A-4147-A177-3AD203B41FA5}">
                      <a16:colId xmlns:a16="http://schemas.microsoft.com/office/drawing/2014/main" val="4100493452"/>
                    </a:ext>
                  </a:extLst>
                </a:gridCol>
              </a:tblGrid>
              <a:tr h="635136">
                <a:tc>
                  <a:txBody>
                    <a:bodyPr/>
                    <a:lstStyle/>
                    <a:p>
                      <a:pPr marL="0" marR="0" algn="justLow">
                        <a:lnSpc>
                          <a:spcPct val="150000"/>
                        </a:lnSpc>
                        <a:spcBef>
                          <a:spcPts val="0"/>
                        </a:spcBef>
                        <a:spcAft>
                          <a:spcPts val="0"/>
                        </a:spcAft>
                      </a:pPr>
                      <a:r>
                        <a:rPr lang="en-US" sz="3000" b="1">
                          <a:solidFill>
                            <a:schemeClr val="tx1"/>
                          </a:solidFill>
                          <a:effectLst/>
                          <a:latin typeface="Times New Roman" panose="02020603050405020304" pitchFamily="18" charset="0"/>
                          <a:ea typeface="Times New Roman" panose="02020603050405020304" pitchFamily="18" charset="0"/>
                          <a:cs typeface="Traditional Arabic" panose="02020603050405020304" pitchFamily="18" charset="-78"/>
                        </a:rPr>
                        <a:t>Item</a:t>
                      </a:r>
                      <a:endParaRPr lang="en-US" sz="1900" b="1">
                        <a:solidFill>
                          <a:schemeClr val="tx1"/>
                        </a:solidFill>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72602" marR="726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Low">
                        <a:lnSpc>
                          <a:spcPct val="150000"/>
                        </a:lnSpc>
                        <a:spcBef>
                          <a:spcPts val="0"/>
                        </a:spcBef>
                        <a:spcAft>
                          <a:spcPts val="0"/>
                        </a:spcAft>
                      </a:pPr>
                      <a:r>
                        <a:rPr lang="en-US" sz="3000" b="1">
                          <a:solidFill>
                            <a:schemeClr val="tx1"/>
                          </a:solidFill>
                          <a:effectLst/>
                          <a:latin typeface="Times New Roman" panose="02020603050405020304" pitchFamily="18" charset="0"/>
                          <a:ea typeface="Times New Roman" panose="02020603050405020304" pitchFamily="18" charset="0"/>
                          <a:cs typeface="Traditional Arabic" panose="02020603050405020304" pitchFamily="18" charset="-78"/>
                        </a:rPr>
                        <a:t>A.M. abrasions</a:t>
                      </a:r>
                      <a:endParaRPr lang="en-US" sz="1900" b="1">
                        <a:solidFill>
                          <a:schemeClr val="tx1"/>
                        </a:solidFill>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72602" marR="726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Low">
                        <a:lnSpc>
                          <a:spcPct val="150000"/>
                        </a:lnSpc>
                        <a:spcBef>
                          <a:spcPts val="0"/>
                        </a:spcBef>
                        <a:spcAft>
                          <a:spcPts val="0"/>
                        </a:spcAft>
                      </a:pPr>
                      <a:r>
                        <a:rPr lang="en-US" sz="3000" b="1">
                          <a:solidFill>
                            <a:schemeClr val="tx1"/>
                          </a:solidFill>
                          <a:effectLst/>
                          <a:latin typeface="Times New Roman" panose="02020603050405020304" pitchFamily="18" charset="0"/>
                          <a:ea typeface="Times New Roman" panose="02020603050405020304" pitchFamily="18" charset="0"/>
                          <a:cs typeface="Traditional Arabic" panose="02020603050405020304" pitchFamily="18" charset="-78"/>
                        </a:rPr>
                        <a:t>P.M.</a:t>
                      </a:r>
                      <a:endParaRPr lang="en-US" sz="1900" b="1">
                        <a:solidFill>
                          <a:schemeClr val="tx1"/>
                        </a:solidFill>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72602" marR="726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3228943"/>
                  </a:ext>
                </a:extLst>
              </a:tr>
              <a:tr h="1990378">
                <a:tc>
                  <a:txBody>
                    <a:bodyPr/>
                    <a:lstStyle/>
                    <a:p>
                      <a:pPr marL="0" marR="0" algn="justLow">
                        <a:lnSpc>
                          <a:spcPct val="150000"/>
                        </a:lnSpc>
                        <a:spcBef>
                          <a:spcPts val="0"/>
                        </a:spcBef>
                        <a:spcAft>
                          <a:spcPts val="0"/>
                        </a:spcAft>
                      </a:pPr>
                      <a:r>
                        <a:rPr lang="en-US" sz="3000" b="1">
                          <a:solidFill>
                            <a:srgbClr val="FF0000"/>
                          </a:solidFill>
                          <a:effectLst/>
                          <a:latin typeface="Times New Roman" panose="02020603050405020304" pitchFamily="18" charset="0"/>
                          <a:ea typeface="Times New Roman" panose="02020603050405020304" pitchFamily="18" charset="0"/>
                          <a:cs typeface="Traditional Arabic" panose="02020603050405020304" pitchFamily="18" charset="-78"/>
                        </a:rPr>
                        <a:t>Redness</a:t>
                      </a:r>
                      <a:endParaRPr lang="en-US" sz="1900" b="1">
                        <a:solidFill>
                          <a:srgbClr val="FF0000"/>
                        </a:solidFill>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72602" marR="726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Low">
                        <a:lnSpc>
                          <a:spcPct val="150000"/>
                        </a:lnSpc>
                        <a:spcBef>
                          <a:spcPts val="0"/>
                        </a:spcBef>
                        <a:spcAft>
                          <a:spcPts val="0"/>
                        </a:spcAft>
                      </a:pPr>
                      <a:r>
                        <a:rPr lang="en-US" sz="3000" b="1">
                          <a:solidFill>
                            <a:schemeClr val="tx1"/>
                          </a:solidFill>
                          <a:effectLst/>
                          <a:latin typeface="Times New Roman" panose="02020603050405020304" pitchFamily="18" charset="0"/>
                          <a:ea typeface="Times New Roman" panose="02020603050405020304" pitchFamily="18" charset="0"/>
                          <a:cs typeface="Traditional Arabic" panose="02020603050405020304" pitchFamily="18" charset="-78"/>
                        </a:rPr>
                        <a:t>Due to presence of under lying bruises (due to circulating blood)</a:t>
                      </a:r>
                      <a:endParaRPr lang="en-US" sz="1900" b="1">
                        <a:solidFill>
                          <a:schemeClr val="tx1"/>
                        </a:solidFill>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72602" marR="726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Low">
                        <a:lnSpc>
                          <a:spcPct val="150000"/>
                        </a:lnSpc>
                        <a:spcBef>
                          <a:spcPts val="0"/>
                        </a:spcBef>
                        <a:spcAft>
                          <a:spcPts val="0"/>
                        </a:spcAft>
                      </a:pPr>
                      <a:r>
                        <a:rPr lang="en-US" sz="3000" b="1">
                          <a:solidFill>
                            <a:schemeClr val="tx1"/>
                          </a:solidFill>
                          <a:effectLst/>
                          <a:latin typeface="Times New Roman" panose="02020603050405020304" pitchFamily="18" charset="0"/>
                          <a:ea typeface="Times New Roman" panose="02020603050405020304" pitchFamily="18" charset="0"/>
                          <a:cs typeface="Traditional Arabic" panose="02020603050405020304" pitchFamily="18" charset="-78"/>
                        </a:rPr>
                        <a:t>Absent</a:t>
                      </a:r>
                    </a:p>
                    <a:p>
                      <a:pPr marL="0" marR="0" algn="justLow">
                        <a:lnSpc>
                          <a:spcPct val="150000"/>
                        </a:lnSpc>
                        <a:spcBef>
                          <a:spcPts val="0"/>
                        </a:spcBef>
                        <a:spcAft>
                          <a:spcPts val="0"/>
                        </a:spcAft>
                      </a:pPr>
                      <a:r>
                        <a:rPr lang="en-US" sz="3000" b="1">
                          <a:solidFill>
                            <a:schemeClr val="tx1"/>
                          </a:solidFill>
                          <a:effectLst/>
                          <a:latin typeface="Times New Roman" panose="02020603050405020304" pitchFamily="18" charset="0"/>
                          <a:ea typeface="Times New Roman" panose="02020603050405020304" pitchFamily="18" charset="0"/>
                          <a:cs typeface="Traditional Arabic" panose="02020603050405020304" pitchFamily="18" charset="-78"/>
                        </a:rPr>
                        <a:t>May be yellow</a:t>
                      </a:r>
                      <a:endParaRPr lang="en-US" sz="1900" b="1">
                        <a:solidFill>
                          <a:schemeClr val="tx1"/>
                        </a:solidFill>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72602" marR="726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02336662"/>
                  </a:ext>
                </a:extLst>
              </a:tr>
              <a:tr h="1312757">
                <a:tc>
                  <a:txBody>
                    <a:bodyPr/>
                    <a:lstStyle/>
                    <a:p>
                      <a:pPr marL="0" marR="0" algn="justLow">
                        <a:lnSpc>
                          <a:spcPct val="150000"/>
                        </a:lnSpc>
                        <a:spcBef>
                          <a:spcPts val="0"/>
                        </a:spcBef>
                        <a:spcAft>
                          <a:spcPts val="0"/>
                        </a:spcAft>
                      </a:pPr>
                      <a:r>
                        <a:rPr lang="en-US" sz="3000" b="1">
                          <a:solidFill>
                            <a:schemeClr val="tx1"/>
                          </a:solidFill>
                          <a:effectLst/>
                          <a:latin typeface="Times New Roman" panose="02020603050405020304" pitchFamily="18" charset="0"/>
                          <a:ea typeface="Times New Roman" panose="02020603050405020304" pitchFamily="18" charset="0"/>
                          <a:cs typeface="Traditional Arabic" panose="02020603050405020304" pitchFamily="18" charset="-78"/>
                        </a:rPr>
                        <a:t>Bruises</a:t>
                      </a:r>
                      <a:endParaRPr lang="en-US" sz="1900" b="1">
                        <a:solidFill>
                          <a:schemeClr val="tx1"/>
                        </a:solidFill>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72602" marR="726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Low">
                        <a:lnSpc>
                          <a:spcPct val="150000"/>
                        </a:lnSpc>
                        <a:spcBef>
                          <a:spcPts val="0"/>
                        </a:spcBef>
                        <a:spcAft>
                          <a:spcPts val="0"/>
                        </a:spcAft>
                      </a:pPr>
                      <a:r>
                        <a:rPr lang="en-US" sz="3000" b="1">
                          <a:solidFill>
                            <a:schemeClr val="tx1"/>
                          </a:solidFill>
                          <a:effectLst/>
                          <a:latin typeface="Times New Roman" panose="02020603050405020304" pitchFamily="18" charset="0"/>
                          <a:ea typeface="Times New Roman" panose="02020603050405020304" pitchFamily="18" charset="0"/>
                          <a:cs typeface="Traditional Arabic" panose="02020603050405020304" pitchFamily="18" charset="-78"/>
                        </a:rPr>
                        <a:t>Usually accompanied by bruises (due to circulating blood)</a:t>
                      </a:r>
                      <a:endParaRPr lang="en-US" sz="1900" b="1">
                        <a:solidFill>
                          <a:schemeClr val="tx1"/>
                        </a:solidFill>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72602" marR="726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Low">
                        <a:lnSpc>
                          <a:spcPct val="150000"/>
                        </a:lnSpc>
                        <a:spcBef>
                          <a:spcPts val="0"/>
                        </a:spcBef>
                        <a:spcAft>
                          <a:spcPts val="0"/>
                        </a:spcAft>
                      </a:pPr>
                      <a:r>
                        <a:rPr lang="en-US" sz="3000" b="1">
                          <a:solidFill>
                            <a:schemeClr val="tx1"/>
                          </a:solidFill>
                          <a:effectLst/>
                          <a:latin typeface="Times New Roman" panose="02020603050405020304" pitchFamily="18" charset="0"/>
                          <a:ea typeface="Times New Roman" panose="02020603050405020304" pitchFamily="18" charset="0"/>
                          <a:cs typeface="Traditional Arabic" panose="02020603050405020304" pitchFamily="18" charset="-78"/>
                        </a:rPr>
                        <a:t>Absent</a:t>
                      </a:r>
                      <a:endParaRPr lang="en-US" sz="1900" b="1">
                        <a:solidFill>
                          <a:schemeClr val="tx1"/>
                        </a:solidFill>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72602" marR="726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7687231"/>
                  </a:ext>
                </a:extLst>
              </a:tr>
              <a:tr h="1312757">
                <a:tc>
                  <a:txBody>
                    <a:bodyPr/>
                    <a:lstStyle/>
                    <a:p>
                      <a:pPr marL="0" marR="0" algn="justLow">
                        <a:lnSpc>
                          <a:spcPct val="150000"/>
                        </a:lnSpc>
                        <a:spcBef>
                          <a:spcPts val="0"/>
                        </a:spcBef>
                        <a:spcAft>
                          <a:spcPts val="0"/>
                        </a:spcAft>
                      </a:pPr>
                      <a:r>
                        <a:rPr lang="en-US" sz="3000" b="1">
                          <a:solidFill>
                            <a:schemeClr val="tx1"/>
                          </a:solidFill>
                          <a:effectLst/>
                          <a:latin typeface="Times New Roman" panose="02020603050405020304" pitchFamily="18" charset="0"/>
                          <a:ea typeface="Times New Roman" panose="02020603050405020304" pitchFamily="18" charset="0"/>
                          <a:cs typeface="Traditional Arabic" panose="02020603050405020304" pitchFamily="18" charset="-78"/>
                        </a:rPr>
                        <a:t>Vital reaction</a:t>
                      </a:r>
                      <a:endParaRPr lang="en-US" sz="1900" b="1">
                        <a:solidFill>
                          <a:schemeClr val="tx1"/>
                        </a:solidFill>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72602" marR="726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Low">
                        <a:lnSpc>
                          <a:spcPct val="150000"/>
                        </a:lnSpc>
                        <a:spcBef>
                          <a:spcPts val="0"/>
                        </a:spcBef>
                        <a:spcAft>
                          <a:spcPts val="0"/>
                        </a:spcAft>
                      </a:pPr>
                      <a:r>
                        <a:rPr lang="en-US" sz="3000" b="1">
                          <a:solidFill>
                            <a:schemeClr val="tx1"/>
                          </a:solidFill>
                          <a:effectLst/>
                          <a:latin typeface="Times New Roman" panose="02020603050405020304" pitchFamily="18" charset="0"/>
                          <a:ea typeface="Times New Roman" panose="02020603050405020304" pitchFamily="18" charset="0"/>
                          <a:cs typeface="Traditional Arabic" panose="02020603050405020304" pitchFamily="18" charset="-78"/>
                        </a:rPr>
                        <a:t>Evidence of tissue reaction may be found as healing, sepsis, and cellular infiltration</a:t>
                      </a:r>
                      <a:endParaRPr lang="en-US" sz="1900" b="1">
                        <a:solidFill>
                          <a:schemeClr val="tx1"/>
                        </a:solidFill>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72602" marR="726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Low">
                        <a:lnSpc>
                          <a:spcPct val="150000"/>
                        </a:lnSpc>
                        <a:spcBef>
                          <a:spcPts val="0"/>
                        </a:spcBef>
                        <a:spcAft>
                          <a:spcPts val="0"/>
                        </a:spcAft>
                      </a:pPr>
                      <a:r>
                        <a:rPr lang="en-US" sz="3000" b="1">
                          <a:solidFill>
                            <a:schemeClr val="tx1"/>
                          </a:solidFill>
                          <a:effectLst/>
                          <a:latin typeface="Times New Roman" panose="02020603050405020304" pitchFamily="18" charset="0"/>
                          <a:ea typeface="Times New Roman" panose="02020603050405020304" pitchFamily="18" charset="0"/>
                          <a:cs typeface="Traditional Arabic" panose="02020603050405020304" pitchFamily="18" charset="-78"/>
                        </a:rPr>
                        <a:t>Absent</a:t>
                      </a:r>
                      <a:endParaRPr lang="en-US" sz="1900" b="1">
                        <a:solidFill>
                          <a:schemeClr val="tx1"/>
                        </a:solidFill>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72602" marR="726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40124496"/>
                  </a:ext>
                </a:extLst>
              </a:tr>
            </a:tbl>
          </a:graphicData>
        </a:graphic>
      </p:graphicFrame>
    </p:spTree>
    <p:extLst>
      <p:ext uri="{BB962C8B-B14F-4D97-AF65-F5344CB8AC3E}">
        <p14:creationId xmlns:p14="http://schemas.microsoft.com/office/powerpoint/2010/main" val="5937968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89E42EA0-875D-4BC0-9FEF-69F3AE7EA38D}"/>
              </a:ext>
            </a:extLst>
          </p:cNvPr>
          <p:cNvSpPr>
            <a:spLocks noGrp="1"/>
          </p:cNvSpPr>
          <p:nvPr>
            <p:ph type="ctrTitle"/>
          </p:nvPr>
        </p:nvSpPr>
        <p:spPr>
          <a:xfrm>
            <a:off x="1524000" y="785813"/>
            <a:ext cx="9144000" cy="3071812"/>
          </a:xfrm>
        </p:spPr>
        <p:txBody>
          <a:bodyPr>
            <a:normAutofit/>
          </a:bodyPr>
          <a:lstStyle/>
          <a:p>
            <a:r>
              <a:rPr lang="en-US" altLang="en-US" sz="7200" b="1">
                <a:solidFill>
                  <a:srgbClr val="FF0000"/>
                </a:solidFill>
                <a:cs typeface="Times New Roman" panose="02020603050405020304" pitchFamily="18" charset="0"/>
              </a:rPr>
              <a:t>Medicolegal aspects of wounds</a:t>
            </a:r>
            <a:endParaRPr lang="ar-EG" altLang="en-US" sz="7200" b="1">
              <a:solidFill>
                <a:srgbClr val="FF0000"/>
              </a:solidFill>
            </a:endParaRPr>
          </a:p>
        </p:txBody>
      </p:sp>
      <p:sp>
        <p:nvSpPr>
          <p:cNvPr id="3" name="Subtitle 2">
            <a:extLst>
              <a:ext uri="{FF2B5EF4-FFF2-40B4-BE49-F238E27FC236}">
                <a16:creationId xmlns:a16="http://schemas.microsoft.com/office/drawing/2014/main" id="{D3573F48-EE10-49BD-BB96-E6B516006730}"/>
              </a:ext>
            </a:extLst>
          </p:cNvPr>
          <p:cNvSpPr>
            <a:spLocks noGrp="1"/>
          </p:cNvSpPr>
          <p:nvPr>
            <p:ph type="subTitle" idx="1"/>
          </p:nvPr>
        </p:nvSpPr>
        <p:spPr/>
        <p:txBody>
          <a:bodyPr/>
          <a:lstStyle/>
          <a:p>
            <a:pPr>
              <a:defRPr/>
            </a:pPr>
            <a:endParaRPr lang="ar-EG" dirty="0"/>
          </a:p>
        </p:txBody>
      </p:sp>
      <p:pic>
        <p:nvPicPr>
          <p:cNvPr id="5124" name="Picture 3">
            <a:extLst>
              <a:ext uri="{FF2B5EF4-FFF2-40B4-BE49-F238E27FC236}">
                <a16:creationId xmlns:a16="http://schemas.microsoft.com/office/drawing/2014/main" id="{71A6563F-0814-4E70-9F79-2105897CCAC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500438"/>
            <a:ext cx="9144000" cy="307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90" name="Title 1">
            <a:extLst>
              <a:ext uri="{FF2B5EF4-FFF2-40B4-BE49-F238E27FC236}">
                <a16:creationId xmlns:a16="http://schemas.microsoft.com/office/drawing/2014/main" id="{95681D4D-0490-423A-B8F9-6B3562638152}"/>
              </a:ext>
            </a:extLst>
          </p:cNvPr>
          <p:cNvSpPr>
            <a:spLocks noGrp="1"/>
          </p:cNvSpPr>
          <p:nvPr>
            <p:ph type="title"/>
          </p:nvPr>
        </p:nvSpPr>
        <p:spPr>
          <a:xfrm>
            <a:off x="589560" y="856180"/>
            <a:ext cx="4560584" cy="1128068"/>
          </a:xfrm>
        </p:spPr>
        <p:txBody>
          <a:bodyPr anchor="ctr">
            <a:normAutofit/>
          </a:bodyPr>
          <a:lstStyle/>
          <a:p>
            <a:pPr eaLnBrk="1" hangingPunct="1">
              <a:defRPr/>
            </a:pPr>
            <a:r>
              <a:rPr lang="ar-SA" sz="2800" b="1">
                <a:latin typeface="Times New Roman" pitchFamily="18" charset="0"/>
              </a:rPr>
              <a:t>كدمات </a:t>
            </a:r>
            <a:r>
              <a:rPr lang="en-US" sz="2800" b="1">
                <a:latin typeface="Times New Roman" pitchFamily="18" charset="0"/>
                <a:cs typeface="Times New Roman" pitchFamily="18" charset="0"/>
              </a:rPr>
              <a:t>2-Contusions (bruises)</a:t>
            </a:r>
            <a:br>
              <a:rPr lang="en-US" sz="2800" b="1">
                <a:latin typeface="Times New Roman" pitchFamily="18" charset="0"/>
                <a:cs typeface="Times New Roman" pitchFamily="18" charset="0"/>
              </a:rPr>
            </a:br>
            <a:endParaRPr lang="ar-EG" sz="2800">
              <a:latin typeface="Times New Roman" pitchFamily="18" charset="0"/>
            </a:endParaRPr>
          </a:p>
        </p:txBody>
      </p:sp>
      <p:grpSp>
        <p:nvGrpSpPr>
          <p:cNvPr id="73" name="Group 72">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74" name="Rectangle 7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7" name="Rectangle 76">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DCD4445-254A-4E89-88B9-906D60846DF4}"/>
              </a:ext>
            </a:extLst>
          </p:cNvPr>
          <p:cNvSpPr>
            <a:spLocks noGrp="1"/>
          </p:cNvSpPr>
          <p:nvPr>
            <p:ph idx="1"/>
          </p:nvPr>
        </p:nvSpPr>
        <p:spPr>
          <a:xfrm>
            <a:off x="355196" y="2330505"/>
            <a:ext cx="5229677" cy="3979585"/>
          </a:xfrm>
        </p:spPr>
        <p:txBody>
          <a:bodyPr rtlCol="1" anchor="ctr">
            <a:normAutofit/>
          </a:bodyPr>
          <a:lstStyle/>
          <a:p>
            <a:pPr>
              <a:defRPr/>
            </a:pPr>
            <a:endParaRPr lang="en-US" sz="2000" b="1" u="sng" dirty="0"/>
          </a:p>
          <a:p>
            <a:pPr>
              <a:defRPr/>
            </a:pPr>
            <a:r>
              <a:rPr lang="en-US" sz="2000" b="1" u="sng" dirty="0"/>
              <a:t>Definition:</a:t>
            </a:r>
          </a:p>
          <a:p>
            <a:pPr indent="20638">
              <a:spcBef>
                <a:spcPts val="600"/>
              </a:spcBef>
              <a:buNone/>
              <a:defRPr/>
            </a:pPr>
            <a:r>
              <a:rPr lang="en-US" sz="2000" b="1" dirty="0"/>
              <a:t>infiltration of extravasated blood into the subcutaneous and/or subepithelial tissues resulting from rupture of small blood vessels due to application of blunt force. It occurs in skin and internal organs.</a:t>
            </a:r>
          </a:p>
          <a:p>
            <a:pPr indent="20638">
              <a:buNone/>
              <a:defRPr/>
            </a:pPr>
            <a:endParaRPr lang="en-US" sz="2000" b="1" u="sng" dirty="0"/>
          </a:p>
          <a:p>
            <a:pPr>
              <a:defRPr/>
            </a:pPr>
            <a:r>
              <a:rPr lang="en-US" sz="2000" b="1" u="sng" dirty="0"/>
              <a:t>Instrument</a:t>
            </a:r>
            <a:r>
              <a:rPr lang="en-US" sz="2000" b="1" dirty="0"/>
              <a:t>: </a:t>
            </a:r>
          </a:p>
          <a:p>
            <a:pPr indent="20638">
              <a:buNone/>
              <a:defRPr/>
            </a:pPr>
            <a:r>
              <a:rPr lang="en-US" sz="2000" b="1" dirty="0"/>
              <a:t>Blunt</a:t>
            </a:r>
            <a:r>
              <a:rPr lang="en-US" sz="2000" dirty="0"/>
              <a:t> object e.g. stick or big stone</a:t>
            </a:r>
            <a:endParaRPr lang="ar-EG" sz="2000" dirty="0"/>
          </a:p>
          <a:p>
            <a:pPr>
              <a:defRPr/>
            </a:pPr>
            <a:endParaRPr lang="en-US" sz="2000" b="1" u="sng" dirty="0"/>
          </a:p>
          <a:p>
            <a:pPr>
              <a:defRPr/>
            </a:pPr>
            <a:endParaRPr lang="ar-EG" sz="2000" dirty="0"/>
          </a:p>
        </p:txBody>
      </p:sp>
      <p:sp>
        <p:nvSpPr>
          <p:cNvPr id="79" name="Rectangle 78">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F8F6E67-E73F-4FE0-942F-C6A935180BAA}"/>
              </a:ext>
            </a:extLst>
          </p:cNvPr>
          <p:cNvPicPr>
            <a:picLocks noChangeAspect="1"/>
          </p:cNvPicPr>
          <p:nvPr/>
        </p:nvPicPr>
        <p:blipFill rotWithShape="1">
          <a:blip r:embed="rId2"/>
          <a:srcRect t="13967" r="1" b="1"/>
          <a:stretch/>
        </p:blipFill>
        <p:spPr>
          <a:xfrm>
            <a:off x="5977788" y="799352"/>
            <a:ext cx="5425410" cy="52592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 calcmode="lin" valueType="num">
                                      <p:cBhvr additive="base">
                                        <p:cTn id="2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98" name="Title 1">
            <a:extLst>
              <a:ext uri="{FF2B5EF4-FFF2-40B4-BE49-F238E27FC236}">
                <a16:creationId xmlns:a16="http://schemas.microsoft.com/office/drawing/2014/main" id="{9CA920C0-123D-46C7-8C6E-9009AB2B26D6}"/>
              </a:ext>
            </a:extLst>
          </p:cNvPr>
          <p:cNvSpPr>
            <a:spLocks noGrp="1"/>
          </p:cNvSpPr>
          <p:nvPr>
            <p:ph type="title"/>
          </p:nvPr>
        </p:nvSpPr>
        <p:spPr>
          <a:xfrm>
            <a:off x="686834" y="1153572"/>
            <a:ext cx="3200400" cy="4461163"/>
          </a:xfrm>
        </p:spPr>
        <p:txBody>
          <a:bodyPr>
            <a:normAutofit/>
          </a:bodyPr>
          <a:lstStyle/>
          <a:p>
            <a:pPr eaLnBrk="1" hangingPunct="1"/>
            <a:r>
              <a:rPr lang="en-US" altLang="en-US">
                <a:solidFill>
                  <a:srgbClr val="FFFFFF"/>
                </a:solidFill>
                <a:cs typeface="Times New Roman" panose="02020603050405020304" pitchFamily="18" charset="0"/>
              </a:rPr>
              <a:t>Factors affecting bruises</a:t>
            </a:r>
            <a:endParaRPr lang="ar-EG" altLang="en-US">
              <a:solidFill>
                <a:srgbClr val="FFFFFF"/>
              </a:solidFill>
            </a:endParaRPr>
          </a:p>
        </p:txBody>
      </p:sp>
      <p:sp>
        <p:nvSpPr>
          <p:cNvPr id="75" name="Arc 74">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7F972D61-65DD-4D4A-9D31-0282AB029C5F}"/>
              </a:ext>
            </a:extLst>
          </p:cNvPr>
          <p:cNvSpPr>
            <a:spLocks noGrp="1"/>
          </p:cNvSpPr>
          <p:nvPr>
            <p:ph idx="1"/>
          </p:nvPr>
        </p:nvSpPr>
        <p:spPr>
          <a:xfrm>
            <a:off x="4447308" y="591344"/>
            <a:ext cx="6906491" cy="5585619"/>
          </a:xfrm>
        </p:spPr>
        <p:txBody>
          <a:bodyPr rtlCol="1" anchor="ctr">
            <a:normAutofit/>
          </a:bodyPr>
          <a:lstStyle/>
          <a:p>
            <a:pPr>
              <a:buNone/>
              <a:defRPr/>
            </a:pPr>
            <a:r>
              <a:rPr lang="en-US" sz="2400" b="1" dirty="0"/>
              <a:t>1. The amount of violence applied to the body.</a:t>
            </a:r>
            <a:endParaRPr lang="en-US" sz="2400" b="1"/>
          </a:p>
          <a:p>
            <a:pPr>
              <a:buNone/>
              <a:defRPr/>
            </a:pPr>
            <a:r>
              <a:rPr lang="en-US" sz="2400" b="1" dirty="0"/>
              <a:t>2. The instrument used.</a:t>
            </a:r>
            <a:endParaRPr lang="en-US" sz="2400" b="1"/>
          </a:p>
          <a:p>
            <a:pPr>
              <a:buNone/>
              <a:defRPr/>
            </a:pPr>
            <a:r>
              <a:rPr lang="en-US" sz="2400" b="1" dirty="0"/>
              <a:t>3. </a:t>
            </a:r>
            <a:r>
              <a:rPr lang="en-US" sz="2400" b="1"/>
              <a:t>Site</a:t>
            </a:r>
            <a:r>
              <a:rPr lang="en-US" sz="2400" b="1" dirty="0"/>
              <a:t>.</a:t>
            </a:r>
            <a:endParaRPr lang="en-US" sz="2400" b="1"/>
          </a:p>
          <a:p>
            <a:pPr>
              <a:buNone/>
              <a:defRPr/>
            </a:pPr>
            <a:r>
              <a:rPr lang="en-US" sz="2400" b="1" dirty="0"/>
              <a:t>a) </a:t>
            </a:r>
            <a:r>
              <a:rPr lang="en-US" sz="2400" b="1"/>
              <a:t>Vascular and lax areas</a:t>
            </a:r>
            <a:r>
              <a:rPr lang="en-US" sz="2400" b="1" dirty="0"/>
              <a:t> having very thin skin (eye lids and labia majora). Minimal blows: severe bruises.</a:t>
            </a:r>
            <a:endParaRPr lang="en-US" sz="2400" b="1"/>
          </a:p>
          <a:p>
            <a:pPr>
              <a:buNone/>
              <a:defRPr/>
            </a:pPr>
            <a:r>
              <a:rPr lang="en-US" sz="2400" b="1" dirty="0"/>
              <a:t>b) </a:t>
            </a:r>
            <a:r>
              <a:rPr lang="en-US" sz="2400" b="1"/>
              <a:t>Tough areas </a:t>
            </a:r>
            <a:r>
              <a:rPr lang="en-US" sz="2400" b="1" dirty="0"/>
              <a:t>(palm and sole):Minimal bruises.</a:t>
            </a:r>
            <a:endParaRPr lang="en-US" sz="2400" b="1"/>
          </a:p>
          <a:p>
            <a:pPr>
              <a:buNone/>
              <a:defRPr/>
            </a:pPr>
            <a:r>
              <a:rPr lang="en-US" sz="2400" b="1" dirty="0"/>
              <a:t>c) </a:t>
            </a:r>
            <a:r>
              <a:rPr lang="en-US" sz="2400" b="1"/>
              <a:t>Underlying tissues</a:t>
            </a:r>
            <a:r>
              <a:rPr lang="en-US" sz="2400" b="1" dirty="0"/>
              <a:t>: muscles: minimal bruises; bones: severe bruises</a:t>
            </a:r>
            <a:endParaRPr lang="en-US" sz="2400" b="1"/>
          </a:p>
          <a:p>
            <a:pPr>
              <a:buNone/>
              <a:defRPr/>
            </a:pPr>
            <a:r>
              <a:rPr lang="en-US" sz="2400" b="1" dirty="0"/>
              <a:t>4.	</a:t>
            </a:r>
            <a:r>
              <a:rPr lang="en-US" sz="2400" b="1"/>
              <a:t>Texture and color of the skin</a:t>
            </a:r>
            <a:r>
              <a:rPr lang="en-US" sz="2400" b="1" dirty="0"/>
              <a:t>: Bruises are more apparent in fair people than dark people.</a:t>
            </a:r>
            <a:endParaRPr lang="en-US" sz="2400" b="1"/>
          </a:p>
          <a:p>
            <a:pPr>
              <a:buNone/>
              <a:defRPr/>
            </a:pPr>
            <a:r>
              <a:rPr lang="en-US" sz="2400" b="1" dirty="0"/>
              <a:t>5.	</a:t>
            </a:r>
            <a:r>
              <a:rPr lang="en-US" sz="2400" b="1"/>
              <a:t>Age</a:t>
            </a:r>
            <a:r>
              <a:rPr lang="en-US" sz="2400" b="1" dirty="0"/>
              <a:t>: Children and old peoples tend to bruise easily</a:t>
            </a:r>
            <a:endParaRPr lang="ar-EG" sz="2400" b="1"/>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22" name="Title 1">
            <a:extLst>
              <a:ext uri="{FF2B5EF4-FFF2-40B4-BE49-F238E27FC236}">
                <a16:creationId xmlns:a16="http://schemas.microsoft.com/office/drawing/2014/main" id="{5B936965-0804-4FD6-9ACB-D1506572E0EA}"/>
              </a:ext>
            </a:extLst>
          </p:cNvPr>
          <p:cNvSpPr>
            <a:spLocks noGrp="1"/>
          </p:cNvSpPr>
          <p:nvPr>
            <p:ph type="title"/>
          </p:nvPr>
        </p:nvSpPr>
        <p:spPr>
          <a:xfrm>
            <a:off x="686834" y="1153572"/>
            <a:ext cx="3200400" cy="4461163"/>
          </a:xfrm>
        </p:spPr>
        <p:txBody>
          <a:bodyPr>
            <a:normAutofit/>
          </a:bodyPr>
          <a:lstStyle/>
          <a:p>
            <a:r>
              <a:rPr lang="en-US" altLang="en-US">
                <a:solidFill>
                  <a:srgbClr val="FFFFFF"/>
                </a:solidFill>
                <a:cs typeface="Times New Roman" panose="02020603050405020304" pitchFamily="18" charset="0"/>
              </a:rPr>
              <a:t>Factors affecting bruises</a:t>
            </a:r>
            <a:endParaRPr lang="ar-EG" altLang="en-US">
              <a:solidFill>
                <a:srgbClr val="FFFFFF"/>
              </a:solidFill>
            </a:endParaRPr>
          </a:p>
        </p:txBody>
      </p:sp>
      <p:sp>
        <p:nvSpPr>
          <p:cNvPr id="75" name="Arc 74">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EFCB1644-E111-40CB-811D-4480706CF1C1}"/>
              </a:ext>
            </a:extLst>
          </p:cNvPr>
          <p:cNvSpPr>
            <a:spLocks noGrp="1"/>
          </p:cNvSpPr>
          <p:nvPr>
            <p:ph idx="1"/>
          </p:nvPr>
        </p:nvSpPr>
        <p:spPr>
          <a:xfrm>
            <a:off x="4447308" y="591344"/>
            <a:ext cx="6906491" cy="5585619"/>
          </a:xfrm>
        </p:spPr>
        <p:txBody>
          <a:bodyPr rtlCol="1" anchor="ctr">
            <a:normAutofit/>
          </a:bodyPr>
          <a:lstStyle/>
          <a:p>
            <a:pPr>
              <a:buNone/>
              <a:defRPr/>
            </a:pPr>
            <a:r>
              <a:rPr lang="en-US"/>
              <a:t>6.	</a:t>
            </a:r>
            <a:r>
              <a:rPr lang="en-US" b="1"/>
              <a:t>Sex</a:t>
            </a:r>
            <a:r>
              <a:rPr lang="en-US"/>
              <a:t>: Women bruised more easily than men due to delicacy of tissues and presence of subcutaneous fat especially if obese.</a:t>
            </a:r>
          </a:p>
          <a:p>
            <a:pPr>
              <a:buNone/>
              <a:defRPr/>
            </a:pPr>
            <a:r>
              <a:rPr lang="en-US"/>
              <a:t>7.	</a:t>
            </a:r>
            <a:r>
              <a:rPr lang="en-US" b="1"/>
              <a:t>Certain diseases</a:t>
            </a:r>
            <a:r>
              <a:rPr lang="en-US"/>
              <a:t>: Patients suffering from hypertension, cardiovascular degenerative changes, </a:t>
            </a:r>
            <a:r>
              <a:rPr lang="en-US" err="1"/>
              <a:t>purpura</a:t>
            </a:r>
            <a:r>
              <a:rPr lang="en-US"/>
              <a:t>, hemophilia, leukemia and survey are more easily bruised.</a:t>
            </a:r>
          </a:p>
          <a:p>
            <a:pPr>
              <a:buNone/>
              <a:defRPr/>
            </a:pPr>
            <a:r>
              <a:rPr lang="en-US"/>
              <a:t>8.	</a:t>
            </a:r>
            <a:r>
              <a:rPr lang="en-US" b="1"/>
              <a:t>Gravity</a:t>
            </a:r>
            <a:r>
              <a:rPr lang="en-US"/>
              <a:t>: bruises can appear at places away from the site of violence e.g. a blow on the forehead </a:t>
            </a:r>
            <a:r>
              <a:rPr lang="en-US">
                <a:sym typeface="Symbol"/>
              </a:rPr>
              <a:t></a:t>
            </a:r>
            <a:r>
              <a:rPr lang="en-US"/>
              <a:t> bruise round the eye, a blow on the abdomen </a:t>
            </a:r>
            <a:r>
              <a:rPr lang="en-US">
                <a:sym typeface="Symbol"/>
              </a:rPr>
              <a:t></a:t>
            </a:r>
            <a:r>
              <a:rPr lang="en-US"/>
              <a:t> bruise in the scrotum.</a:t>
            </a:r>
          </a:p>
          <a:p>
            <a:pPr>
              <a:defRPr/>
            </a:pPr>
            <a:endParaRPr lang="ar-EG"/>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5711A0E-A428-4ED1-96CB-33D69FD84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0874" y="2043803"/>
            <a:ext cx="10190252" cy="80683"/>
          </a:xfrm>
          <a:prstGeom prst="rect">
            <a:avLst/>
          </a:prstGeom>
          <a:solidFill>
            <a:schemeClr val="tx1">
              <a:lumMod val="50000"/>
              <a:lumOff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a:extLst>
              <a:ext uri="{FF2B5EF4-FFF2-40B4-BE49-F238E27FC236}">
                <a16:creationId xmlns:a16="http://schemas.microsoft.com/office/drawing/2014/main" id="{E195ABA7-AACF-426A-B7C9-63FB48BF3479}"/>
              </a:ext>
            </a:extLst>
          </p:cNvPr>
          <p:cNvPicPr>
            <a:picLocks noGrp="1" noChangeAspect="1"/>
          </p:cNvPicPr>
          <p:nvPr>
            <p:ph idx="1"/>
          </p:nvPr>
        </p:nvPicPr>
        <p:blipFill rotWithShape="1">
          <a:blip r:embed="rId2"/>
          <a:srcRect l="7560" r="24797"/>
          <a:stretch/>
        </p:blipFill>
        <p:spPr>
          <a:xfrm>
            <a:off x="990600" y="2489200"/>
            <a:ext cx="5054600" cy="3365500"/>
          </a:xfrm>
          <a:prstGeom prst="rect">
            <a:avLst/>
          </a:prstGeom>
        </p:spPr>
      </p:pic>
      <p:pic>
        <p:nvPicPr>
          <p:cNvPr id="5" name="Picture 4">
            <a:extLst>
              <a:ext uri="{FF2B5EF4-FFF2-40B4-BE49-F238E27FC236}">
                <a16:creationId xmlns:a16="http://schemas.microsoft.com/office/drawing/2014/main" id="{8946DF7C-866D-41B0-A1E1-853EBFB45B2C}"/>
              </a:ext>
            </a:extLst>
          </p:cNvPr>
          <p:cNvPicPr>
            <a:picLocks noChangeAspect="1"/>
          </p:cNvPicPr>
          <p:nvPr/>
        </p:nvPicPr>
        <p:blipFill rotWithShape="1">
          <a:blip r:embed="rId3"/>
          <a:srcRect t="6942" r="1" b="9346"/>
          <a:stretch/>
        </p:blipFill>
        <p:spPr>
          <a:xfrm>
            <a:off x="6108700" y="2489200"/>
            <a:ext cx="5054600" cy="3365500"/>
          </a:xfrm>
          <a:prstGeom prst="rect">
            <a:avLst/>
          </a:prstGeom>
        </p:spPr>
      </p:pic>
      <p:sp>
        <p:nvSpPr>
          <p:cNvPr id="2" name="Title 1">
            <a:extLst>
              <a:ext uri="{FF2B5EF4-FFF2-40B4-BE49-F238E27FC236}">
                <a16:creationId xmlns:a16="http://schemas.microsoft.com/office/drawing/2014/main" id="{E72E76BE-DEA1-41EE-8999-2CE0998124DB}"/>
              </a:ext>
            </a:extLst>
          </p:cNvPr>
          <p:cNvSpPr>
            <a:spLocks noGrp="1"/>
          </p:cNvSpPr>
          <p:nvPr>
            <p:ph type="title"/>
          </p:nvPr>
        </p:nvSpPr>
        <p:spPr>
          <a:xfrm>
            <a:off x="870204" y="606564"/>
            <a:ext cx="10451592" cy="1325563"/>
          </a:xfrm>
        </p:spPr>
        <p:txBody>
          <a:bodyPr vert="horz" lIns="91440" tIns="45720" rIns="91440" bIns="45720" rtlCol="0" anchor="ctr">
            <a:normAutofit/>
          </a:bodyPr>
          <a:lstStyle/>
          <a:p>
            <a:r>
              <a:rPr lang="en-US" kern="1200">
                <a:latin typeface="+mj-lt"/>
                <a:ea typeface="+mj-ea"/>
                <a:cs typeface="+mj-cs"/>
              </a:rPr>
              <a:t>Black or raccoon eye</a:t>
            </a:r>
          </a:p>
        </p:txBody>
      </p:sp>
    </p:spTree>
    <p:extLst>
      <p:ext uri="{BB962C8B-B14F-4D97-AF65-F5344CB8AC3E}">
        <p14:creationId xmlns:p14="http://schemas.microsoft.com/office/powerpoint/2010/main" val="35416607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5BD49-5402-4945-A814-A1366A794146}"/>
              </a:ext>
            </a:extLst>
          </p:cNvPr>
          <p:cNvSpPr>
            <a:spLocks noGrp="1"/>
          </p:cNvSpPr>
          <p:nvPr>
            <p:ph type="title"/>
          </p:nvPr>
        </p:nvSpPr>
        <p:spPr>
          <a:xfrm>
            <a:off x="407963" y="365125"/>
            <a:ext cx="10945837" cy="1325563"/>
          </a:xfrm>
        </p:spPr>
        <p:txBody>
          <a:bodyPr/>
          <a:lstStyle/>
          <a:p>
            <a:r>
              <a:rPr lang="en-US" dirty="0"/>
              <a:t>An example of Battle’s sign, or bruising behind the ear due to basal skull fractures</a:t>
            </a:r>
          </a:p>
        </p:txBody>
      </p:sp>
      <p:pic>
        <p:nvPicPr>
          <p:cNvPr id="5" name="Content Placeholder 4">
            <a:extLst>
              <a:ext uri="{FF2B5EF4-FFF2-40B4-BE49-F238E27FC236}">
                <a16:creationId xmlns:a16="http://schemas.microsoft.com/office/drawing/2014/main" id="{328CEC11-8024-45C8-BDCF-E312A3E9F941}"/>
              </a:ext>
            </a:extLst>
          </p:cNvPr>
          <p:cNvPicPr>
            <a:picLocks noGrp="1" noChangeAspect="1"/>
          </p:cNvPicPr>
          <p:nvPr>
            <p:ph idx="1"/>
          </p:nvPr>
        </p:nvPicPr>
        <p:blipFill>
          <a:blip r:embed="rId2"/>
          <a:stretch>
            <a:fillRect/>
          </a:stretch>
        </p:blipFill>
        <p:spPr>
          <a:xfrm>
            <a:off x="2968476" y="1825625"/>
            <a:ext cx="6255048" cy="4351338"/>
          </a:xfrm>
        </p:spPr>
      </p:pic>
    </p:spTree>
    <p:extLst>
      <p:ext uri="{BB962C8B-B14F-4D97-AF65-F5344CB8AC3E}">
        <p14:creationId xmlns:p14="http://schemas.microsoft.com/office/powerpoint/2010/main" val="11381022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E6B4B-D6F6-4B9F-8072-275C13DBFE49}"/>
              </a:ext>
            </a:extLst>
          </p:cNvPr>
          <p:cNvSpPr>
            <a:spLocks noGrp="1"/>
          </p:cNvSpPr>
          <p:nvPr>
            <p:ph type="title"/>
          </p:nvPr>
        </p:nvSpPr>
        <p:spPr/>
        <p:txBody>
          <a:bodyPr>
            <a:normAutofit fontScale="90000"/>
          </a:bodyPr>
          <a:lstStyle/>
          <a:p>
            <a:r>
              <a:rPr lang="en-US" dirty="0"/>
              <a:t>Grey-Turner’s sign, bruising of the flanks,</a:t>
            </a:r>
            <a:br>
              <a:rPr lang="en-US" dirty="0"/>
            </a:br>
            <a:r>
              <a:rPr lang="en-US" dirty="0"/>
              <a:t>indicating extensive internal (retroperitoneal)</a:t>
            </a:r>
            <a:br>
              <a:rPr lang="en-US" dirty="0"/>
            </a:br>
            <a:r>
              <a:rPr lang="en-US" dirty="0"/>
              <a:t>hemorrhage</a:t>
            </a:r>
          </a:p>
        </p:txBody>
      </p:sp>
      <p:pic>
        <p:nvPicPr>
          <p:cNvPr id="5" name="Content Placeholder 4">
            <a:extLst>
              <a:ext uri="{FF2B5EF4-FFF2-40B4-BE49-F238E27FC236}">
                <a16:creationId xmlns:a16="http://schemas.microsoft.com/office/drawing/2014/main" id="{65555546-44B7-4A13-9B9A-BB025314E763}"/>
              </a:ext>
            </a:extLst>
          </p:cNvPr>
          <p:cNvPicPr>
            <a:picLocks noGrp="1" noChangeAspect="1"/>
          </p:cNvPicPr>
          <p:nvPr>
            <p:ph idx="1"/>
          </p:nvPr>
        </p:nvPicPr>
        <p:blipFill>
          <a:blip r:embed="rId2"/>
          <a:stretch>
            <a:fillRect/>
          </a:stretch>
        </p:blipFill>
        <p:spPr>
          <a:xfrm>
            <a:off x="1392703" y="2023112"/>
            <a:ext cx="7672834" cy="3956364"/>
          </a:xfrm>
        </p:spPr>
      </p:pic>
    </p:spTree>
    <p:extLst>
      <p:ext uri="{BB962C8B-B14F-4D97-AF65-F5344CB8AC3E}">
        <p14:creationId xmlns:p14="http://schemas.microsoft.com/office/powerpoint/2010/main" val="23915358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245D4-A153-4A4C-9767-06C99ACE78F5}"/>
              </a:ext>
            </a:extLst>
          </p:cNvPr>
          <p:cNvSpPr>
            <a:spLocks noGrp="1"/>
          </p:cNvSpPr>
          <p:nvPr>
            <p:ph type="title"/>
          </p:nvPr>
        </p:nvSpPr>
        <p:spPr>
          <a:xfrm>
            <a:off x="239151" y="2559685"/>
            <a:ext cx="5148775" cy="1325563"/>
          </a:xfrm>
        </p:spPr>
        <p:txBody>
          <a:bodyPr>
            <a:normAutofit fontScale="90000"/>
          </a:bodyPr>
          <a:lstStyle/>
          <a:p>
            <a:r>
              <a:rPr lang="en-US" dirty="0"/>
              <a:t>An area of red bruising around the umbilicus,</a:t>
            </a:r>
            <a:br>
              <a:rPr lang="en-US" dirty="0"/>
            </a:br>
            <a:r>
              <a:rPr lang="en-US" dirty="0"/>
              <a:t>so-called Cullen’s sign, associated with intra and retroperitoneal hemorrhage</a:t>
            </a:r>
          </a:p>
        </p:txBody>
      </p:sp>
      <p:pic>
        <p:nvPicPr>
          <p:cNvPr id="5" name="Content Placeholder 4">
            <a:extLst>
              <a:ext uri="{FF2B5EF4-FFF2-40B4-BE49-F238E27FC236}">
                <a16:creationId xmlns:a16="http://schemas.microsoft.com/office/drawing/2014/main" id="{F149A222-17F8-41B2-A94D-4ED062979034}"/>
              </a:ext>
            </a:extLst>
          </p:cNvPr>
          <p:cNvPicPr>
            <a:picLocks noGrp="1" noChangeAspect="1"/>
          </p:cNvPicPr>
          <p:nvPr>
            <p:ph idx="1"/>
          </p:nvPr>
        </p:nvPicPr>
        <p:blipFill>
          <a:blip r:embed="rId2"/>
          <a:stretch>
            <a:fillRect/>
          </a:stretch>
        </p:blipFill>
        <p:spPr>
          <a:xfrm>
            <a:off x="5878050" y="619788"/>
            <a:ext cx="4911870" cy="5618424"/>
          </a:xfrm>
        </p:spPr>
      </p:pic>
    </p:spTree>
    <p:extLst>
      <p:ext uri="{BB962C8B-B14F-4D97-AF65-F5344CB8AC3E}">
        <p14:creationId xmlns:p14="http://schemas.microsoft.com/office/powerpoint/2010/main" val="8361978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4819CB-37FD-4886-98B6-D185E15757F3}"/>
              </a:ext>
            </a:extLst>
          </p:cNvPr>
          <p:cNvSpPr>
            <a:spLocks noGrp="1"/>
          </p:cNvSpPr>
          <p:nvPr>
            <p:ph type="title"/>
          </p:nvPr>
        </p:nvSpPr>
        <p:spPr>
          <a:xfrm>
            <a:off x="686834" y="1153572"/>
            <a:ext cx="3200400" cy="4461163"/>
          </a:xfrm>
        </p:spPr>
        <p:txBody>
          <a:bodyPr>
            <a:normAutofit/>
          </a:bodyPr>
          <a:lstStyle/>
          <a:p>
            <a:r>
              <a:rPr lang="en-US">
                <a:solidFill>
                  <a:srgbClr val="FFFFFF"/>
                </a:solidFill>
              </a:rPr>
              <a:t>Medicolegal Importance Of Bruises: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035C4EC4-CDC8-4A20-B6D8-E821E9A81D22}"/>
              </a:ext>
            </a:extLst>
          </p:cNvPr>
          <p:cNvSpPr>
            <a:spLocks noGrp="1"/>
          </p:cNvSpPr>
          <p:nvPr>
            <p:ph idx="1"/>
          </p:nvPr>
        </p:nvSpPr>
        <p:spPr>
          <a:xfrm>
            <a:off x="4447308" y="591344"/>
            <a:ext cx="6906491" cy="5585619"/>
          </a:xfrm>
        </p:spPr>
        <p:txBody>
          <a:bodyPr anchor="ctr">
            <a:normAutofit lnSpcReduction="10000"/>
          </a:bodyPr>
          <a:lstStyle/>
          <a:p>
            <a:pPr marL="342900" indent="-342900">
              <a:buFont typeface="+mj-lt"/>
              <a:buAutoNum type="arabicPeriod"/>
            </a:pPr>
            <a:r>
              <a:rPr lang="en-US" sz="2400" b="1" dirty="0"/>
              <a:t>Shape of bruise:  </a:t>
            </a:r>
            <a:r>
              <a:rPr lang="en-US" sz="2400" dirty="0"/>
              <a:t>A bruise usually takes the shape of the causal instrument: e.g.: </a:t>
            </a:r>
          </a:p>
          <a:p>
            <a:pPr marL="571500" lvl="1" indent="-342900">
              <a:buFont typeface="+mj-lt"/>
              <a:buAutoNum type="arabicPeriod"/>
            </a:pPr>
            <a:r>
              <a:rPr lang="en-US" dirty="0"/>
              <a:t>Bite: 2 curved rows of bruises in human bite, 2 parallel rows of bruises in animal bite  .</a:t>
            </a:r>
          </a:p>
          <a:p>
            <a:pPr marL="571500" lvl="1" indent="-342900">
              <a:buFont typeface="+mj-lt"/>
              <a:buAutoNum type="arabicPeriod"/>
            </a:pPr>
            <a:r>
              <a:rPr lang="en-US" dirty="0"/>
              <a:t>elongated bruises in blows by stick.</a:t>
            </a:r>
          </a:p>
          <a:p>
            <a:pPr marL="571500" lvl="1" indent="-342900">
              <a:buFont typeface="+mj-lt"/>
              <a:buAutoNum type="arabicPeriod"/>
            </a:pPr>
            <a:r>
              <a:rPr lang="en-US" dirty="0"/>
              <a:t>curved around the body if by a whip.</a:t>
            </a:r>
          </a:p>
          <a:p>
            <a:pPr marL="342900" indent="-342900">
              <a:buFont typeface="+mj-lt"/>
              <a:buAutoNum type="arabicPeriod"/>
            </a:pPr>
            <a:r>
              <a:rPr lang="en-US" sz="2400" b="1" dirty="0"/>
              <a:t>Site of bruise:  </a:t>
            </a:r>
            <a:r>
              <a:rPr lang="en-US" sz="2400" dirty="0"/>
              <a:t>indicate the crime type and cause of death e.g. smothering &amp; throttling, rape, Strangulation &amp; hanging (Rope bruises on the neck). </a:t>
            </a:r>
          </a:p>
          <a:p>
            <a:pPr marL="342900" indent="-342900">
              <a:buFont typeface="+mj-lt"/>
              <a:buAutoNum type="arabicPeriod"/>
            </a:pPr>
            <a:r>
              <a:rPr lang="en-US" sz="2400" b="1" dirty="0"/>
              <a:t>may shift under the effect of  gravity</a:t>
            </a:r>
            <a:r>
              <a:rPr lang="en-US" sz="2400" dirty="0"/>
              <a:t>: a bruise in temple may sink over cheek, a deep bruise in hip fascia may appear at knee. </a:t>
            </a:r>
          </a:p>
          <a:p>
            <a:pPr marL="342900" indent="-342900">
              <a:buFont typeface="+mj-lt"/>
              <a:buAutoNum type="arabicPeriod"/>
            </a:pPr>
            <a:r>
              <a:rPr lang="en-US" sz="2400" b="1" dirty="0"/>
              <a:t>Bruises differentiate cut from contused wounds: </a:t>
            </a:r>
            <a:r>
              <a:rPr lang="en-US" sz="2400" dirty="0"/>
              <a:t>Bruises present around the edges of contused wounds. </a:t>
            </a:r>
          </a:p>
          <a:p>
            <a:pPr marL="342900" indent="-342900">
              <a:buFont typeface="+mj-lt"/>
              <a:buAutoNum type="arabicPeriod"/>
            </a:pPr>
            <a:endParaRPr lang="en-US" sz="2400" dirty="0"/>
          </a:p>
          <a:p>
            <a:pPr marL="342900" indent="-342900">
              <a:buFont typeface="+mj-lt"/>
              <a:buAutoNum type="arabicPeriod"/>
            </a:pPr>
            <a:endParaRPr lang="en-US" sz="2400" dirty="0"/>
          </a:p>
          <a:p>
            <a:pPr marL="342900" indent="-342900">
              <a:buFont typeface="+mj-lt"/>
              <a:buAutoNum type="arabicPeriod"/>
            </a:pPr>
            <a:endParaRPr lang="en-US" sz="2400" dirty="0"/>
          </a:p>
        </p:txBody>
      </p:sp>
      <mc:AlternateContent xmlns:mc="http://schemas.openxmlformats.org/markup-compatibility/2006" xmlns:pslz="http://schemas.microsoft.com/office/powerpoint/2016/slidezoom">
        <mc:Choice Requires="pslz">
          <p:graphicFrame>
            <p:nvGraphicFramePr>
              <p:cNvPr id="7" name="Slide Zoom 6">
                <a:extLst>
                  <a:ext uri="{FF2B5EF4-FFF2-40B4-BE49-F238E27FC236}">
                    <a16:creationId xmlns:a16="http://schemas.microsoft.com/office/drawing/2014/main" id="{AF616BA0-09D8-4656-984C-5BCE41CF7C58}"/>
                  </a:ext>
                </a:extLst>
              </p:cNvPr>
              <p:cNvGraphicFramePr>
                <a:graphicFrameLocks noChangeAspect="1"/>
              </p:cNvGraphicFramePr>
              <p:nvPr>
                <p:extLst>
                  <p:ext uri="{D42A27DB-BD31-4B8C-83A1-F6EECF244321}">
                    <p14:modId xmlns:p14="http://schemas.microsoft.com/office/powerpoint/2010/main" val="1315730181"/>
                  </p:ext>
                </p:extLst>
              </p:nvPr>
            </p:nvGraphicFramePr>
            <p:xfrm>
              <a:off x="1538373" y="5319713"/>
              <a:ext cx="3048000" cy="1714500"/>
            </p:xfrm>
            <a:graphic>
              <a:graphicData uri="http://schemas.microsoft.com/office/powerpoint/2016/slidezoom">
                <pslz:sldZm>
                  <pslz:sldZmObj sldId="383" cId="959981502">
                    <pslz:zmPr id="{06524552-7CEB-4B53-BD99-702276EDC65B}" returnToParent="0" transitionDur="1000">
                      <p166:blipFill xmlns:p166="http://schemas.microsoft.com/office/powerpoint/2016/6/main">
                        <a:blip r:embed="rId2"/>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7" name="Slide Zoom 6">
                <a:hlinkClick r:id="rId3" action="ppaction://hlinksldjump"/>
                <a:extLst>
                  <a:ext uri="{FF2B5EF4-FFF2-40B4-BE49-F238E27FC236}">
                    <a16:creationId xmlns:a16="http://schemas.microsoft.com/office/drawing/2014/main" id="{AF616BA0-09D8-4656-984C-5BCE41CF7C58}"/>
                  </a:ext>
                </a:extLst>
              </p:cNvPr>
              <p:cNvPicPr>
                <a:picLocks noGrp="1" noRot="1" noChangeAspect="1" noMove="1" noResize="1" noEditPoints="1" noAdjustHandles="1" noChangeArrowheads="1" noChangeShapeType="1"/>
              </p:cNvPicPr>
              <p:nvPr/>
            </p:nvPicPr>
            <p:blipFill>
              <a:blip r:embed="rId4"/>
              <a:stretch>
                <a:fillRect/>
              </a:stretch>
            </p:blipFill>
            <p:spPr>
              <a:xfrm>
                <a:off x="1538373" y="5319713"/>
                <a:ext cx="3048000" cy="17145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1" name="Slide Zoom 10">
                <a:extLst>
                  <a:ext uri="{FF2B5EF4-FFF2-40B4-BE49-F238E27FC236}">
                    <a16:creationId xmlns:a16="http://schemas.microsoft.com/office/drawing/2014/main" id="{C85573C8-D64E-45A6-AE24-32EA144F5C8A}"/>
                  </a:ext>
                </a:extLst>
              </p:cNvPr>
              <p:cNvGraphicFramePr>
                <a:graphicFrameLocks noChangeAspect="1"/>
              </p:cNvGraphicFramePr>
              <p:nvPr>
                <p:extLst>
                  <p:ext uri="{D42A27DB-BD31-4B8C-83A1-F6EECF244321}">
                    <p14:modId xmlns:p14="http://schemas.microsoft.com/office/powerpoint/2010/main" val="206321945"/>
                  </p:ext>
                </p:extLst>
              </p:nvPr>
            </p:nvGraphicFramePr>
            <p:xfrm>
              <a:off x="6544118" y="5143500"/>
              <a:ext cx="3048000" cy="1714500"/>
            </p:xfrm>
            <a:graphic>
              <a:graphicData uri="http://schemas.microsoft.com/office/powerpoint/2016/slidezoom">
                <pslz:sldZm>
                  <pslz:sldZmObj sldId="384" cId="1984015997">
                    <pslz:zmPr id="{477995A0-7945-4DAB-A8B0-AE8AE2C4F05E}" returnToParent="0" transitionDur="1000">
                      <p166:blipFill xmlns:p166="http://schemas.microsoft.com/office/powerpoint/2016/6/main">
                        <a:blip r:embed="rId5"/>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11" name="Slide Zoom 10">
                <a:hlinkClick r:id="rId6" action="ppaction://hlinksldjump"/>
                <a:extLst>
                  <a:ext uri="{FF2B5EF4-FFF2-40B4-BE49-F238E27FC236}">
                    <a16:creationId xmlns:a16="http://schemas.microsoft.com/office/drawing/2014/main" id="{C85573C8-D64E-45A6-AE24-32EA144F5C8A}"/>
                  </a:ext>
                </a:extLst>
              </p:cNvPr>
              <p:cNvPicPr>
                <a:picLocks noGrp="1" noRot="1" noChangeAspect="1" noMove="1" noResize="1" noEditPoints="1" noAdjustHandles="1" noChangeArrowheads="1" noChangeShapeType="1"/>
              </p:cNvPicPr>
              <p:nvPr/>
            </p:nvPicPr>
            <p:blipFill>
              <a:blip r:embed="rId7"/>
              <a:stretch>
                <a:fillRect/>
              </a:stretch>
            </p:blipFill>
            <p:spPr>
              <a:xfrm>
                <a:off x="6544118" y="5143500"/>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7191332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3F9183-3E6A-4B67-80E3-2017B5C89FB8}"/>
              </a:ext>
            </a:extLst>
          </p:cNvPr>
          <p:cNvPicPr>
            <a:picLocks noChangeAspect="1"/>
          </p:cNvPicPr>
          <p:nvPr/>
        </p:nvPicPr>
        <p:blipFill>
          <a:blip r:embed="rId2"/>
          <a:stretch>
            <a:fillRect/>
          </a:stretch>
        </p:blipFill>
        <p:spPr>
          <a:xfrm>
            <a:off x="579932" y="216552"/>
            <a:ext cx="5615147" cy="4763411"/>
          </a:xfrm>
          <a:prstGeom prst="rect">
            <a:avLst/>
          </a:prstGeom>
        </p:spPr>
      </p:pic>
      <p:pic>
        <p:nvPicPr>
          <p:cNvPr id="4" name="Picture 3">
            <a:extLst>
              <a:ext uri="{FF2B5EF4-FFF2-40B4-BE49-F238E27FC236}">
                <a16:creationId xmlns:a16="http://schemas.microsoft.com/office/drawing/2014/main" id="{E7FE32ED-5576-439D-9A7E-FB3F7A4F3DB9}"/>
              </a:ext>
            </a:extLst>
          </p:cNvPr>
          <p:cNvPicPr>
            <a:picLocks noChangeAspect="1"/>
          </p:cNvPicPr>
          <p:nvPr/>
        </p:nvPicPr>
        <p:blipFill>
          <a:blip r:embed="rId3"/>
          <a:stretch>
            <a:fillRect/>
          </a:stretch>
        </p:blipFill>
        <p:spPr>
          <a:xfrm>
            <a:off x="6713365" y="1005473"/>
            <a:ext cx="5132163" cy="3341444"/>
          </a:xfrm>
          <a:prstGeom prst="rect">
            <a:avLst/>
          </a:prstGeom>
        </p:spPr>
      </p:pic>
    </p:spTree>
    <p:extLst>
      <p:ext uri="{BB962C8B-B14F-4D97-AF65-F5344CB8AC3E}">
        <p14:creationId xmlns:p14="http://schemas.microsoft.com/office/powerpoint/2010/main" val="9599815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 name="Rectangle 45">
            <a:extLst>
              <a:ext uri="{FF2B5EF4-FFF2-40B4-BE49-F238E27FC236}">
                <a16:creationId xmlns:a16="http://schemas.microsoft.com/office/drawing/2014/main" id="{CEF6118E-44FB-4509-B4D9-129052E4C6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6EADC4-094A-4274-8395-8F7B01CA3E5E}"/>
              </a:ext>
            </a:extLst>
          </p:cNvPr>
          <p:cNvSpPr>
            <a:spLocks noGrp="1"/>
          </p:cNvSpPr>
          <p:nvPr>
            <p:ph type="title"/>
          </p:nvPr>
        </p:nvSpPr>
        <p:spPr>
          <a:xfrm>
            <a:off x="838200" y="525195"/>
            <a:ext cx="3986156" cy="2806506"/>
          </a:xfrm>
        </p:spPr>
        <p:txBody>
          <a:bodyPr vert="horz" lIns="91440" tIns="45720" rIns="91440" bIns="45720" rtlCol="0" anchor="b">
            <a:normAutofit/>
          </a:bodyPr>
          <a:lstStyle/>
          <a:p>
            <a:r>
              <a:rPr lang="en-US" sz="2500" dirty="0"/>
              <a:t>Numerous patterned injuries produced by an electrical cord ‘‘loop’’ that was used as a ‘‘whip.’’ Notice that some of the marks have</a:t>
            </a:r>
            <a:br>
              <a:rPr lang="en-US" sz="2500" dirty="0"/>
            </a:br>
            <a:r>
              <a:rPr lang="en-US" sz="2500" dirty="0"/>
              <a:t>a ‘‘tram-track’’ appearance</a:t>
            </a:r>
          </a:p>
        </p:txBody>
      </p:sp>
      <p:sp>
        <p:nvSpPr>
          <p:cNvPr id="43" name="Content Placeholder 42">
            <a:extLst>
              <a:ext uri="{FF2B5EF4-FFF2-40B4-BE49-F238E27FC236}">
                <a16:creationId xmlns:a16="http://schemas.microsoft.com/office/drawing/2014/main" id="{583D08FF-C7E3-4DF0-A7EB-38859B842758}"/>
              </a:ext>
            </a:extLst>
          </p:cNvPr>
          <p:cNvSpPr>
            <a:spLocks noGrp="1"/>
          </p:cNvSpPr>
          <p:nvPr>
            <p:ph idx="1"/>
          </p:nvPr>
        </p:nvSpPr>
        <p:spPr>
          <a:xfrm>
            <a:off x="838200" y="3526300"/>
            <a:ext cx="3986156" cy="2588458"/>
          </a:xfrm>
        </p:spPr>
        <p:txBody>
          <a:bodyPr>
            <a:normAutofit/>
          </a:bodyPr>
          <a:lstStyle/>
          <a:p>
            <a:endParaRPr lang="en-US" sz="2000"/>
          </a:p>
        </p:txBody>
      </p:sp>
      <p:pic>
        <p:nvPicPr>
          <p:cNvPr id="5" name="Content Placeholder 4" descr="A picture containing brown, dog, sitting, laying&#10;&#10;Description automatically generated">
            <a:extLst>
              <a:ext uri="{FF2B5EF4-FFF2-40B4-BE49-F238E27FC236}">
                <a16:creationId xmlns:a16="http://schemas.microsoft.com/office/drawing/2014/main" id="{E76BE26E-B0C5-4E1A-B3BB-C87D4229E0E5}"/>
              </a:ext>
            </a:extLst>
          </p:cNvPr>
          <p:cNvPicPr>
            <a:picLocks noChangeAspect="1"/>
          </p:cNvPicPr>
          <p:nvPr/>
        </p:nvPicPr>
        <p:blipFill rotWithShape="1">
          <a:blip r:embed="rId2"/>
          <a:srcRect l="6598" r="6598"/>
          <a:stretch/>
        </p:blipFill>
        <p:spPr>
          <a:xfrm>
            <a:off x="5186557" y="162853"/>
            <a:ext cx="6830817" cy="6137951"/>
          </a:xfrm>
          <a:prstGeom prst="rect">
            <a:avLst/>
          </a:prstGeom>
        </p:spPr>
      </p:pic>
    </p:spTree>
    <p:extLst>
      <p:ext uri="{BB962C8B-B14F-4D97-AF65-F5344CB8AC3E}">
        <p14:creationId xmlns:p14="http://schemas.microsoft.com/office/powerpoint/2010/main" val="19840159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9" name="Rectangle 72">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70" name="Picture 74">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267" name="Title 2">
            <a:extLst>
              <a:ext uri="{FF2B5EF4-FFF2-40B4-BE49-F238E27FC236}">
                <a16:creationId xmlns:a16="http://schemas.microsoft.com/office/drawing/2014/main" id="{E3562A80-DB92-4C8A-8FC9-E2C673EF5FAC}"/>
              </a:ext>
            </a:extLst>
          </p:cNvPr>
          <p:cNvSpPr>
            <a:spLocks noGrp="1"/>
          </p:cNvSpPr>
          <p:nvPr>
            <p:ph type="title"/>
          </p:nvPr>
        </p:nvSpPr>
        <p:spPr>
          <a:xfrm>
            <a:off x="2878037" y="576758"/>
            <a:ext cx="6105194" cy="2031055"/>
          </a:xfrm>
        </p:spPr>
        <p:txBody>
          <a:bodyPr vert="horz" lIns="91440" tIns="45720" rIns="91440" bIns="45720" rtlCol="0" anchor="b">
            <a:normAutofit/>
          </a:bodyPr>
          <a:lstStyle/>
          <a:p>
            <a:pPr algn="ctr">
              <a:defRPr/>
            </a:pPr>
            <a:r>
              <a:rPr lang="en-US" kern="1200" dirty="0">
                <a:solidFill>
                  <a:srgbClr val="FFFFFF"/>
                </a:solidFill>
                <a:latin typeface="+mj-lt"/>
                <a:ea typeface="+mj-ea"/>
                <a:cs typeface="+mj-cs"/>
              </a:rPr>
              <a:t>Wound definition </a:t>
            </a:r>
          </a:p>
        </p:txBody>
      </p:sp>
      <p:sp>
        <p:nvSpPr>
          <p:cNvPr id="2" name="Text Placeholder 1">
            <a:extLst>
              <a:ext uri="{FF2B5EF4-FFF2-40B4-BE49-F238E27FC236}">
                <a16:creationId xmlns:a16="http://schemas.microsoft.com/office/drawing/2014/main" id="{034F9036-2809-4653-AF3F-1097E58AB035}"/>
              </a:ext>
            </a:extLst>
          </p:cNvPr>
          <p:cNvSpPr>
            <a:spLocks noGrp="1"/>
          </p:cNvSpPr>
          <p:nvPr>
            <p:ph type="body" idx="1"/>
          </p:nvPr>
        </p:nvSpPr>
        <p:spPr>
          <a:xfrm>
            <a:off x="154745" y="3001709"/>
            <a:ext cx="11561767" cy="2148984"/>
          </a:xfrm>
          <a:solidFill>
            <a:schemeClr val="accent1">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ormAutofit fontScale="92500" lnSpcReduction="20000"/>
          </a:bodyPr>
          <a:lstStyle/>
          <a:p>
            <a:pPr algn="ctr">
              <a:defRPr/>
            </a:pPr>
            <a:r>
              <a:rPr lang="en-US" sz="3200" b="1" kern="1200" dirty="0">
                <a:solidFill>
                  <a:srgbClr val="FFFFFF"/>
                </a:solidFill>
                <a:latin typeface="+mn-lt"/>
                <a:ea typeface="+mn-ea"/>
                <a:cs typeface="+mn-cs"/>
              </a:rPr>
              <a:t>Disruption of the natural continuity of any of the tissues of the body (external or internal) caused by injury or violence. </a:t>
            </a:r>
          </a:p>
          <a:p>
            <a:pPr algn="ctr">
              <a:defRPr/>
            </a:pPr>
            <a:r>
              <a:rPr lang="en-US" sz="3200" b="1" kern="1200" dirty="0">
                <a:solidFill>
                  <a:srgbClr val="FFFFFF"/>
                </a:solidFill>
                <a:latin typeface="+mn-lt"/>
                <a:ea typeface="+mn-ea"/>
                <a:cs typeface="+mn-cs"/>
              </a:rPr>
              <a:t>It includes burns from fire/heat, electricity, all lacerations</a:t>
            </a:r>
          </a:p>
          <a:p>
            <a:pPr algn="ctr">
              <a:defRPr/>
            </a:pPr>
            <a:r>
              <a:rPr lang="en-US" sz="3200" b="1" kern="1200" dirty="0">
                <a:solidFill>
                  <a:srgbClr val="FFFFFF"/>
                </a:solidFill>
                <a:latin typeface="+mn-lt"/>
                <a:ea typeface="+mn-ea"/>
                <a:cs typeface="+mn-cs"/>
              </a:rPr>
              <a:t>and bruises of internal organs/tissues and the effects</a:t>
            </a:r>
          </a:p>
          <a:p>
            <a:pPr algn="ctr">
              <a:defRPr/>
            </a:pPr>
            <a:r>
              <a:rPr lang="en-US" sz="3200" b="1" kern="1200" dirty="0">
                <a:solidFill>
                  <a:srgbClr val="FFFFFF"/>
                </a:solidFill>
                <a:latin typeface="+mn-lt"/>
                <a:ea typeface="+mn-ea"/>
                <a:cs typeface="+mn-cs"/>
              </a:rPr>
              <a:t>of any corrosive or solid upon the body.</a:t>
            </a:r>
          </a:p>
        </p:txBody>
      </p:sp>
      <p:sp>
        <p:nvSpPr>
          <p:cNvPr id="10244" name="Footer Placeholder 5">
            <a:extLst>
              <a:ext uri="{FF2B5EF4-FFF2-40B4-BE49-F238E27FC236}">
                <a16:creationId xmlns:a16="http://schemas.microsoft.com/office/drawing/2014/main" id="{13A8C531-B116-42DC-9989-E273A192150F}"/>
              </a:ext>
            </a:extLst>
          </p:cNvPr>
          <p:cNvSpPr>
            <a:spLocks noGrp="1"/>
          </p:cNvSpPr>
          <p:nvPr>
            <p:ph type="ftr" sz="quarter" idx="11"/>
          </p:nvPr>
        </p:nvSpPr>
        <p:spPr bwMode="auto">
          <a:xfrm>
            <a:off x="805661" y="6223702"/>
            <a:ext cx="3832203" cy="314067"/>
          </a:xfrm>
        </p:spPr>
        <p:txBody>
          <a:bodyPr vert="horz" lIns="91440" tIns="45720" rIns="91440" bIns="45720" numCol="1" rtlCol="0" anchor="ctr" anchorCtr="0" compatLnSpc="1">
            <a:prstTxWarp prst="textNoShape">
              <a:avLst/>
            </a:prstTxWarp>
            <a:normAutofit/>
          </a:bodyPr>
          <a:lstStyle/>
          <a:p>
            <a:pPr algn="l" fontAlgn="base">
              <a:spcBef>
                <a:spcPct val="0"/>
              </a:spcBef>
              <a:spcAft>
                <a:spcPts val="600"/>
              </a:spcAft>
              <a:defRPr/>
            </a:pPr>
            <a:r>
              <a:rPr lang="en-US" sz="1000" kern="1200">
                <a:solidFill>
                  <a:srgbClr val="898989"/>
                </a:solidFill>
                <a:latin typeface="+mn-lt"/>
                <a:ea typeface="+mn-ea"/>
                <a:cs typeface="+mn-cs"/>
              </a:rPr>
              <a:t>wounds demonstration</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08297-AC71-4C34-A283-C035C2271592}"/>
              </a:ext>
            </a:extLst>
          </p:cNvPr>
          <p:cNvSpPr>
            <a:spLocks noGrp="1"/>
          </p:cNvSpPr>
          <p:nvPr>
            <p:ph type="title"/>
          </p:nvPr>
        </p:nvSpPr>
        <p:spPr>
          <a:xfrm>
            <a:off x="1973227" y="126201"/>
            <a:ext cx="7729728" cy="816334"/>
          </a:xfrm>
        </p:spPr>
        <p:txBody>
          <a:bodyPr rtlCol="1">
            <a:normAutofit fontScale="90000"/>
          </a:bodyPr>
          <a:lstStyle/>
          <a:p>
            <a:pPr>
              <a:defRPr/>
            </a:pPr>
            <a:br>
              <a:rPr lang="en-US" b="1" dirty="0"/>
            </a:br>
            <a:r>
              <a:rPr lang="en-US" b="1" dirty="0"/>
              <a:t>5- </a:t>
            </a:r>
            <a:r>
              <a:rPr lang="en-US" b="1" dirty="0">
                <a:solidFill>
                  <a:srgbClr val="FF0000"/>
                </a:solidFill>
              </a:rPr>
              <a:t>AGE</a:t>
            </a:r>
            <a:br>
              <a:rPr lang="en-US" dirty="0"/>
            </a:br>
            <a:endParaRPr lang="ar-EG" dirty="0"/>
          </a:p>
        </p:txBody>
      </p:sp>
      <p:sp>
        <p:nvSpPr>
          <p:cNvPr id="28675" name="Content Placeholder 2">
            <a:extLst>
              <a:ext uri="{FF2B5EF4-FFF2-40B4-BE49-F238E27FC236}">
                <a16:creationId xmlns:a16="http://schemas.microsoft.com/office/drawing/2014/main" id="{67BB824B-C9F0-4EBC-813A-E32990FF445E}"/>
              </a:ext>
            </a:extLst>
          </p:cNvPr>
          <p:cNvSpPr>
            <a:spLocks noGrp="1"/>
          </p:cNvSpPr>
          <p:nvPr>
            <p:ph idx="1"/>
          </p:nvPr>
        </p:nvSpPr>
        <p:spPr>
          <a:xfrm>
            <a:off x="384517" y="942535"/>
            <a:ext cx="11422966" cy="3101983"/>
          </a:xfrm>
        </p:spPr>
        <p:txBody>
          <a:bodyPr>
            <a:noAutofit/>
          </a:bodyPr>
          <a:lstStyle/>
          <a:p>
            <a:pPr lvl="0"/>
            <a:r>
              <a:rPr lang="en-US" sz="2400" b="1" dirty="0"/>
              <a:t>Age of a bruise: </a:t>
            </a:r>
            <a:r>
              <a:rPr lang="en-US" sz="2400" dirty="0"/>
              <a:t>Age of bruises can be compared with the date of a crime from the color changes                      </a:t>
            </a:r>
          </a:p>
          <a:p>
            <a:pPr lvl="1"/>
            <a:r>
              <a:rPr lang="en-US" sz="2400" b="1" dirty="0">
                <a:solidFill>
                  <a:srgbClr val="FF0000"/>
                </a:solidFill>
              </a:rPr>
              <a:t>Red</a:t>
            </a:r>
            <a:r>
              <a:rPr lang="en-US" sz="2200" b="1" dirty="0"/>
              <a:t>:</a:t>
            </a:r>
            <a:r>
              <a:rPr lang="en-US" sz="2200" dirty="0"/>
              <a:t> oxy HB. </a:t>
            </a:r>
          </a:p>
          <a:p>
            <a:pPr lvl="1"/>
            <a:r>
              <a:rPr lang="en-US" sz="2200" b="1" dirty="0"/>
              <a:t>Violet:</a:t>
            </a:r>
            <a:r>
              <a:rPr lang="en-US" sz="2200" dirty="0"/>
              <a:t> Gradual reduction of oxy HB. </a:t>
            </a:r>
          </a:p>
          <a:p>
            <a:pPr lvl="1"/>
            <a:r>
              <a:rPr lang="en-US" sz="2200" b="1" dirty="0">
                <a:solidFill>
                  <a:srgbClr val="0070C0"/>
                </a:solidFill>
              </a:rPr>
              <a:t>Blue</a:t>
            </a:r>
            <a:r>
              <a:rPr lang="en-US" sz="2200" b="1" dirty="0"/>
              <a:t> :</a:t>
            </a:r>
            <a:r>
              <a:rPr lang="en-US" sz="2200" dirty="0"/>
              <a:t> complete reduction of oxy HB.</a:t>
            </a:r>
          </a:p>
          <a:p>
            <a:pPr lvl="1"/>
            <a:r>
              <a:rPr lang="en-US" sz="2200" b="1" dirty="0">
                <a:solidFill>
                  <a:schemeClr val="accent3"/>
                </a:solidFill>
              </a:rPr>
              <a:t>Brown</a:t>
            </a:r>
            <a:r>
              <a:rPr lang="en-US" sz="2200" b="1" dirty="0"/>
              <a:t>:</a:t>
            </a:r>
            <a:r>
              <a:rPr lang="en-US" sz="2200" dirty="0"/>
              <a:t> iron- containing pigment (hemosiderin).</a:t>
            </a:r>
          </a:p>
          <a:p>
            <a:pPr lvl="1"/>
            <a:r>
              <a:rPr lang="en-US" sz="2200" b="1" dirty="0">
                <a:solidFill>
                  <a:srgbClr val="00B050"/>
                </a:solidFill>
              </a:rPr>
              <a:t>Green</a:t>
            </a:r>
            <a:r>
              <a:rPr lang="en-US" sz="2200" b="1" dirty="0"/>
              <a:t>:</a:t>
            </a:r>
            <a:r>
              <a:rPr lang="en-US" sz="2200" dirty="0"/>
              <a:t> biliverdin. </a:t>
            </a:r>
          </a:p>
          <a:p>
            <a:pPr lvl="1"/>
            <a:r>
              <a:rPr lang="en-US" sz="2200" b="1" dirty="0">
                <a:solidFill>
                  <a:srgbClr val="FFFF00"/>
                </a:solidFill>
              </a:rPr>
              <a:t>Yellow</a:t>
            </a:r>
            <a:r>
              <a:rPr lang="en-US" sz="2200" b="1" dirty="0"/>
              <a:t>:</a:t>
            </a:r>
            <a:r>
              <a:rPr lang="en-US" sz="2200" dirty="0"/>
              <a:t> Bilirubin. </a:t>
            </a:r>
          </a:p>
          <a:p>
            <a:pPr lvl="1"/>
            <a:r>
              <a:rPr lang="en-US" sz="2200" b="1" dirty="0"/>
              <a:t>Normal color:</a:t>
            </a:r>
            <a:r>
              <a:rPr lang="en-US" sz="2200" dirty="0"/>
              <a:t> when all pigments are removed by phagocytes. </a:t>
            </a:r>
          </a:p>
          <a:p>
            <a:r>
              <a:rPr lang="en-US" dirty="0"/>
              <a:t>due to the action of tissue enzymes and phagocytes on extravasated hemoglobin</a:t>
            </a:r>
            <a:endParaRPr lang="en-US" sz="2400" dirty="0"/>
          </a:p>
          <a:p>
            <a:pPr algn="just" rtl="0" eaLnBrk="1" hangingPunct="1"/>
            <a:r>
              <a:rPr lang="en-US" altLang="en-US" sz="2400" dirty="0">
                <a:cs typeface="Arial" panose="020B0604020202020204" pitchFamily="34" charset="0"/>
              </a:rPr>
              <a:t>The age of a bruise usually depends on its size and depth. (range from 2-4 weeks). The color changes occur from the periphery inwards.</a:t>
            </a:r>
          </a:p>
          <a:p>
            <a:pPr algn="l" rtl="0" eaLnBrk="1" hangingPunct="1"/>
            <a:endParaRPr lang="ar-EG" altLang="en-US" sz="24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F9091D58-2B93-4EF6-B179-C184C2809030}"/>
              </a:ext>
            </a:extLst>
          </p:cNvPr>
          <p:cNvSpPr>
            <a:spLocks noGrp="1"/>
          </p:cNvSpPr>
          <p:nvPr>
            <p:ph type="title"/>
          </p:nvPr>
        </p:nvSpPr>
        <p:spPr>
          <a:xfrm>
            <a:off x="1420837" y="274639"/>
            <a:ext cx="8789963" cy="796925"/>
          </a:xfrm>
        </p:spPr>
        <p:txBody>
          <a:bodyPr rtlCol="1">
            <a:normAutofit fontScale="90000"/>
          </a:bodyPr>
          <a:lstStyle/>
          <a:p>
            <a:pPr>
              <a:defRPr/>
            </a:pPr>
            <a:r>
              <a:rPr lang="en-US" b="1" cap="all" dirty="0">
                <a:solidFill>
                  <a:srgbClr val="FF0000"/>
                </a:solidFill>
              </a:rPr>
              <a:t>6- Differentiation between hypostasis and bruises:</a:t>
            </a:r>
            <a:endParaRPr lang="ar-SA" dirty="0">
              <a:solidFill>
                <a:srgbClr val="FF0000"/>
              </a:solidFill>
            </a:endParaRPr>
          </a:p>
        </p:txBody>
      </p:sp>
      <p:sp>
        <p:nvSpPr>
          <p:cNvPr id="31747" name="عنصر نائب للمحتوى 2">
            <a:extLst>
              <a:ext uri="{FF2B5EF4-FFF2-40B4-BE49-F238E27FC236}">
                <a16:creationId xmlns:a16="http://schemas.microsoft.com/office/drawing/2014/main" id="{52D4E1A2-CA19-43ED-9199-1EC585EFB2DE}"/>
              </a:ext>
            </a:extLst>
          </p:cNvPr>
          <p:cNvSpPr>
            <a:spLocks noGrp="1"/>
          </p:cNvSpPr>
          <p:nvPr>
            <p:ph idx="1"/>
          </p:nvPr>
        </p:nvSpPr>
        <p:spPr>
          <a:xfrm>
            <a:off x="1981200" y="857251"/>
            <a:ext cx="8229600" cy="5268913"/>
          </a:xfrm>
        </p:spPr>
        <p:txBody>
          <a:bodyPr/>
          <a:lstStyle/>
          <a:p>
            <a:pPr algn="just" rtl="0" eaLnBrk="1" hangingPunct="1">
              <a:buFont typeface="Arial" panose="020B0604020202020204" pitchFamily="34" charset="0"/>
              <a:buNone/>
            </a:pPr>
            <a:endParaRPr lang="en-US" altLang="en-US">
              <a:cs typeface="Arial" panose="020B0604020202020204" pitchFamily="34" charset="0"/>
            </a:endParaRPr>
          </a:p>
          <a:p>
            <a:pPr algn="just" rtl="0" eaLnBrk="1" hangingPunct="1">
              <a:buFont typeface="Arial" panose="020B0604020202020204" pitchFamily="34" charset="0"/>
              <a:buNone/>
            </a:pPr>
            <a:endParaRPr lang="en-US" altLang="en-US">
              <a:cs typeface="Arial" panose="020B0604020202020204" pitchFamily="34" charset="0"/>
            </a:endParaRPr>
          </a:p>
          <a:p>
            <a:pPr eaLnBrk="1" hangingPunct="1"/>
            <a:endParaRPr lang="ar-SA" altLang="en-US"/>
          </a:p>
        </p:txBody>
      </p:sp>
      <p:graphicFrame>
        <p:nvGraphicFramePr>
          <p:cNvPr id="3" name="Table 2">
            <a:extLst>
              <a:ext uri="{FF2B5EF4-FFF2-40B4-BE49-F238E27FC236}">
                <a16:creationId xmlns:a16="http://schemas.microsoft.com/office/drawing/2014/main" id="{6C503441-72AB-432C-87DB-40EA497CF174}"/>
              </a:ext>
            </a:extLst>
          </p:cNvPr>
          <p:cNvGraphicFramePr>
            <a:graphicFrameLocks noGrp="1"/>
          </p:cNvGraphicFramePr>
          <p:nvPr>
            <p:extLst>
              <p:ext uri="{D42A27DB-BD31-4B8C-83A1-F6EECF244321}">
                <p14:modId xmlns:p14="http://schemas.microsoft.com/office/powerpoint/2010/main" val="49642964"/>
              </p:ext>
            </p:extLst>
          </p:nvPr>
        </p:nvGraphicFramePr>
        <p:xfrm>
          <a:off x="1294228" y="1071564"/>
          <a:ext cx="9073661" cy="4649631"/>
        </p:xfrm>
        <a:graphic>
          <a:graphicData uri="http://schemas.openxmlformats.org/drawingml/2006/table">
            <a:tbl>
              <a:tblPr>
                <a:tableStyleId>{5C22544A-7EE6-4342-B048-85BDC9FD1C3A}</a:tableStyleId>
              </a:tblPr>
              <a:tblGrid>
                <a:gridCol w="2890257">
                  <a:extLst>
                    <a:ext uri="{9D8B030D-6E8A-4147-A177-3AD203B41FA5}">
                      <a16:colId xmlns:a16="http://schemas.microsoft.com/office/drawing/2014/main" val="20000"/>
                    </a:ext>
                  </a:extLst>
                </a:gridCol>
                <a:gridCol w="3254120">
                  <a:extLst>
                    <a:ext uri="{9D8B030D-6E8A-4147-A177-3AD203B41FA5}">
                      <a16:colId xmlns:a16="http://schemas.microsoft.com/office/drawing/2014/main" val="20001"/>
                    </a:ext>
                  </a:extLst>
                </a:gridCol>
                <a:gridCol w="2929284">
                  <a:extLst>
                    <a:ext uri="{9D8B030D-6E8A-4147-A177-3AD203B41FA5}">
                      <a16:colId xmlns:a16="http://schemas.microsoft.com/office/drawing/2014/main" val="20002"/>
                    </a:ext>
                  </a:extLst>
                </a:gridCol>
              </a:tblGrid>
              <a:tr h="917832">
                <a:tc>
                  <a:txBody>
                    <a:bodyPr/>
                    <a:lstStyle/>
                    <a:p>
                      <a:pPr marL="0" marR="0" algn="ctr">
                        <a:lnSpc>
                          <a:spcPct val="150000"/>
                        </a:lnSpc>
                        <a:spcBef>
                          <a:spcPts val="0"/>
                        </a:spcBef>
                        <a:spcAft>
                          <a:spcPts val="0"/>
                        </a:spcAft>
                      </a:pPr>
                      <a:r>
                        <a:rPr lang="en-US" sz="2000" b="1" kern="1200" dirty="0">
                          <a:solidFill>
                            <a:schemeClr val="dk1"/>
                          </a:solidFill>
                          <a:effectLst/>
                          <a:latin typeface="+mn-lt"/>
                          <a:ea typeface="+mn-ea"/>
                          <a:cs typeface="+mn-cs"/>
                        </a:rPr>
                        <a:t>Item</a:t>
                      </a:r>
                    </a:p>
                  </a:txBody>
                  <a:tcPr marL="68574" marR="68574" marT="0" marB="0"/>
                </a:tc>
                <a:tc>
                  <a:txBody>
                    <a:bodyPr/>
                    <a:lstStyle/>
                    <a:p>
                      <a:pPr marL="0" marR="0" algn="ctr">
                        <a:lnSpc>
                          <a:spcPct val="150000"/>
                        </a:lnSpc>
                        <a:spcBef>
                          <a:spcPts val="0"/>
                        </a:spcBef>
                        <a:spcAft>
                          <a:spcPts val="0"/>
                        </a:spcAft>
                      </a:pPr>
                      <a:r>
                        <a:rPr lang="en-US" sz="2000" b="1" kern="1200" dirty="0">
                          <a:solidFill>
                            <a:schemeClr val="dk1"/>
                          </a:solidFill>
                          <a:effectLst/>
                          <a:latin typeface="+mn-lt"/>
                          <a:ea typeface="+mn-ea"/>
                          <a:cs typeface="+mn-cs"/>
                        </a:rPr>
                        <a:t>Hypostasis</a:t>
                      </a:r>
                    </a:p>
                  </a:txBody>
                  <a:tcPr marL="68574" marR="68574" marT="0" marB="0"/>
                </a:tc>
                <a:tc>
                  <a:txBody>
                    <a:bodyPr/>
                    <a:lstStyle/>
                    <a:p>
                      <a:pPr marL="0" marR="0" algn="ctr">
                        <a:lnSpc>
                          <a:spcPct val="150000"/>
                        </a:lnSpc>
                        <a:spcBef>
                          <a:spcPts val="0"/>
                        </a:spcBef>
                        <a:spcAft>
                          <a:spcPts val="0"/>
                        </a:spcAft>
                      </a:pPr>
                      <a:r>
                        <a:rPr lang="en-US" sz="2000" b="1" kern="1200" dirty="0">
                          <a:solidFill>
                            <a:schemeClr val="dk1"/>
                          </a:solidFill>
                          <a:effectLst/>
                          <a:latin typeface="+mn-lt"/>
                          <a:ea typeface="+mn-ea"/>
                          <a:cs typeface="+mn-cs"/>
                        </a:rPr>
                        <a:t>Bruises</a:t>
                      </a:r>
                    </a:p>
                  </a:txBody>
                  <a:tcPr marL="68574" marR="68574" marT="0" marB="0"/>
                </a:tc>
                <a:extLst>
                  <a:ext uri="{0D108BD9-81ED-4DB2-BD59-A6C34878D82A}">
                    <a16:rowId xmlns:a16="http://schemas.microsoft.com/office/drawing/2014/main" val="10000"/>
                  </a:ext>
                </a:extLst>
              </a:tr>
              <a:tr h="408311">
                <a:tc>
                  <a:txBody>
                    <a:bodyPr/>
                    <a:lstStyle/>
                    <a:p>
                      <a:pPr marL="0" marR="0" algn="l" rtl="0">
                        <a:lnSpc>
                          <a:spcPct val="150000"/>
                        </a:lnSpc>
                        <a:spcBef>
                          <a:spcPts val="0"/>
                        </a:spcBef>
                        <a:spcAft>
                          <a:spcPts val="0"/>
                        </a:spcAft>
                      </a:pPr>
                      <a:r>
                        <a:rPr lang="en-US" sz="2000" b="1" dirty="0">
                          <a:effectLst/>
                        </a:rPr>
                        <a:t>(1) Time</a:t>
                      </a:r>
                      <a:endParaRPr lang="en-US" sz="2000" b="1" dirty="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68574" marR="68574" marT="0" marB="0"/>
                </a:tc>
                <a:tc>
                  <a:txBody>
                    <a:bodyPr/>
                    <a:lstStyle/>
                    <a:p>
                      <a:pPr marL="0" marR="0" algn="l" rtl="0">
                        <a:lnSpc>
                          <a:spcPct val="150000"/>
                        </a:lnSpc>
                        <a:spcBef>
                          <a:spcPts val="0"/>
                        </a:spcBef>
                        <a:spcAft>
                          <a:spcPts val="0"/>
                        </a:spcAft>
                      </a:pPr>
                      <a:r>
                        <a:rPr lang="en-US" sz="2000" b="1" dirty="0">
                          <a:effectLst/>
                        </a:rPr>
                        <a:t>Sure sign of death</a:t>
                      </a:r>
                      <a:endParaRPr lang="en-US" sz="2000" b="1" dirty="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68574" marR="68574" marT="0" marB="0"/>
                </a:tc>
                <a:tc>
                  <a:txBody>
                    <a:bodyPr/>
                    <a:lstStyle/>
                    <a:p>
                      <a:pPr marL="0" marR="0" algn="l" rtl="0">
                        <a:lnSpc>
                          <a:spcPct val="150000"/>
                        </a:lnSpc>
                        <a:spcBef>
                          <a:spcPts val="0"/>
                        </a:spcBef>
                        <a:spcAft>
                          <a:spcPts val="0"/>
                        </a:spcAft>
                      </a:pPr>
                      <a:r>
                        <a:rPr lang="en-US" sz="2000" b="1">
                          <a:effectLst/>
                        </a:rPr>
                        <a:t>Traumatic A.M. sign</a:t>
                      </a:r>
                      <a:endParaRPr lang="en-US" sz="2000" b="1">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68574" marR="68574" marT="0" marB="0"/>
                </a:tc>
                <a:extLst>
                  <a:ext uri="{0D108BD9-81ED-4DB2-BD59-A6C34878D82A}">
                    <a16:rowId xmlns:a16="http://schemas.microsoft.com/office/drawing/2014/main" val="10001"/>
                  </a:ext>
                </a:extLst>
              </a:tr>
              <a:tr h="408311">
                <a:tc>
                  <a:txBody>
                    <a:bodyPr/>
                    <a:lstStyle/>
                    <a:p>
                      <a:pPr marL="0" marR="0" algn="l" rtl="0">
                        <a:lnSpc>
                          <a:spcPct val="150000"/>
                        </a:lnSpc>
                        <a:spcBef>
                          <a:spcPts val="0"/>
                        </a:spcBef>
                        <a:spcAft>
                          <a:spcPts val="0"/>
                        </a:spcAft>
                      </a:pPr>
                      <a:r>
                        <a:rPr lang="en-US" sz="2000" b="1" dirty="0">
                          <a:effectLst/>
                        </a:rPr>
                        <a:t>(2) Site</a:t>
                      </a:r>
                      <a:endParaRPr lang="en-US" sz="2000" b="1" dirty="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68574" marR="68574" marT="0" marB="0"/>
                </a:tc>
                <a:tc>
                  <a:txBody>
                    <a:bodyPr/>
                    <a:lstStyle/>
                    <a:p>
                      <a:pPr marL="0" marR="0" algn="l" rtl="0">
                        <a:lnSpc>
                          <a:spcPct val="150000"/>
                        </a:lnSpc>
                        <a:spcBef>
                          <a:spcPts val="0"/>
                        </a:spcBef>
                        <a:spcAft>
                          <a:spcPts val="0"/>
                        </a:spcAft>
                      </a:pPr>
                      <a:r>
                        <a:rPr lang="en-US" sz="2000" b="1" dirty="0">
                          <a:effectLst/>
                        </a:rPr>
                        <a:t>In most dependent parts</a:t>
                      </a:r>
                      <a:endParaRPr lang="en-US" sz="2000" b="1" dirty="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68574" marR="68574" marT="0" marB="0"/>
                </a:tc>
                <a:tc>
                  <a:txBody>
                    <a:bodyPr/>
                    <a:lstStyle/>
                    <a:p>
                      <a:pPr marL="0" marR="0" algn="l" rtl="0">
                        <a:lnSpc>
                          <a:spcPct val="150000"/>
                        </a:lnSpc>
                        <a:spcBef>
                          <a:spcPts val="0"/>
                        </a:spcBef>
                        <a:spcAft>
                          <a:spcPts val="0"/>
                        </a:spcAft>
                      </a:pPr>
                      <a:r>
                        <a:rPr lang="en-US" sz="2000" b="1">
                          <a:effectLst/>
                        </a:rPr>
                        <a:t>Site of trauma</a:t>
                      </a:r>
                      <a:endParaRPr lang="en-US" sz="2000" b="1">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68574" marR="68574" marT="0" marB="0"/>
                </a:tc>
                <a:extLst>
                  <a:ext uri="{0D108BD9-81ED-4DB2-BD59-A6C34878D82A}">
                    <a16:rowId xmlns:a16="http://schemas.microsoft.com/office/drawing/2014/main" val="10002"/>
                  </a:ext>
                </a:extLst>
              </a:tr>
              <a:tr h="248939">
                <a:tc>
                  <a:txBody>
                    <a:bodyPr/>
                    <a:lstStyle/>
                    <a:p>
                      <a:pPr marL="0" marR="0" algn="l" rtl="0">
                        <a:lnSpc>
                          <a:spcPct val="150000"/>
                        </a:lnSpc>
                        <a:spcBef>
                          <a:spcPts val="0"/>
                        </a:spcBef>
                        <a:spcAft>
                          <a:spcPts val="0"/>
                        </a:spcAft>
                      </a:pPr>
                      <a:r>
                        <a:rPr lang="en-US" sz="2000" b="1" dirty="0">
                          <a:effectLst/>
                        </a:rPr>
                        <a:t>(3) Swelling</a:t>
                      </a:r>
                      <a:endParaRPr lang="en-US" sz="2000" b="1" dirty="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68574" marR="68574" marT="0" marB="0"/>
                </a:tc>
                <a:tc>
                  <a:txBody>
                    <a:bodyPr/>
                    <a:lstStyle/>
                    <a:p>
                      <a:pPr marL="0" marR="0" algn="l" rtl="0">
                        <a:lnSpc>
                          <a:spcPct val="150000"/>
                        </a:lnSpc>
                        <a:spcBef>
                          <a:spcPts val="0"/>
                        </a:spcBef>
                        <a:spcAft>
                          <a:spcPts val="0"/>
                        </a:spcAft>
                      </a:pPr>
                      <a:r>
                        <a:rPr lang="en-US" sz="2000" b="1" dirty="0">
                          <a:effectLst/>
                          <a:latin typeface="Times New Roman" panose="02020603050405020304" pitchFamily="18" charset="0"/>
                          <a:ea typeface="Times New Roman" panose="02020603050405020304" pitchFamily="18" charset="0"/>
                          <a:cs typeface="Traditional Arabic" panose="02020603050405020304" pitchFamily="18" charset="-78"/>
                        </a:rPr>
                        <a:t>absent</a:t>
                      </a:r>
                    </a:p>
                  </a:txBody>
                  <a:tcPr marL="68574" marR="68574" marT="0" marB="0"/>
                </a:tc>
                <a:tc>
                  <a:txBody>
                    <a:bodyPr/>
                    <a:lstStyle/>
                    <a:p>
                      <a:pPr marL="0" marR="0" algn="l" rtl="0">
                        <a:lnSpc>
                          <a:spcPct val="150000"/>
                        </a:lnSpc>
                        <a:spcBef>
                          <a:spcPts val="0"/>
                        </a:spcBef>
                        <a:spcAft>
                          <a:spcPts val="0"/>
                        </a:spcAft>
                      </a:pPr>
                      <a:r>
                        <a:rPr lang="en-US" sz="2000" b="1" dirty="0">
                          <a:effectLst/>
                          <a:latin typeface="Times New Roman" panose="02020603050405020304" pitchFamily="18" charset="0"/>
                          <a:ea typeface="Times New Roman" panose="02020603050405020304" pitchFamily="18" charset="0"/>
                          <a:cs typeface="Traditional Arabic" panose="02020603050405020304" pitchFamily="18" charset="-78"/>
                        </a:rPr>
                        <a:t>present</a:t>
                      </a:r>
                    </a:p>
                  </a:txBody>
                  <a:tcPr marL="68574" marR="68574" marT="0" marB="0"/>
                </a:tc>
                <a:extLst>
                  <a:ext uri="{0D108BD9-81ED-4DB2-BD59-A6C34878D82A}">
                    <a16:rowId xmlns:a16="http://schemas.microsoft.com/office/drawing/2014/main" val="10003"/>
                  </a:ext>
                </a:extLst>
              </a:tr>
              <a:tr h="0">
                <a:tc>
                  <a:txBody>
                    <a:bodyPr/>
                    <a:lstStyle/>
                    <a:p>
                      <a:pPr marL="0" marR="0" algn="l" rtl="0">
                        <a:lnSpc>
                          <a:spcPct val="150000"/>
                        </a:lnSpc>
                        <a:spcBef>
                          <a:spcPts val="0"/>
                        </a:spcBef>
                        <a:spcAft>
                          <a:spcPts val="0"/>
                        </a:spcAft>
                      </a:pPr>
                      <a:r>
                        <a:rPr lang="en-US" sz="1600" b="1" dirty="0">
                          <a:effectLst/>
                          <a:latin typeface="Times New Roman" panose="02020603050405020304" pitchFamily="18" charset="0"/>
                          <a:ea typeface="Times New Roman" panose="02020603050405020304" pitchFamily="18" charset="0"/>
                          <a:cs typeface="Traditional Arabic" panose="02020603050405020304" pitchFamily="18" charset="-78"/>
                        </a:rPr>
                        <a:t>3) edges</a:t>
                      </a:r>
                    </a:p>
                  </a:txBody>
                  <a:tcPr marL="68574" marR="68574" marT="0" marB="0"/>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600" b="1" dirty="0">
                          <a:effectLst/>
                        </a:rPr>
                        <a:t>Ill defined edge</a:t>
                      </a:r>
                      <a:endParaRPr lang="en-US" sz="1600" b="1" dirty="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68574" marR="68574" marT="0" marB="0"/>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600" b="1" dirty="0">
                          <a:effectLst/>
                        </a:rPr>
                        <a:t>Well defined edge</a:t>
                      </a:r>
                      <a:endParaRPr lang="en-US" sz="1600" b="1" dirty="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68574" marR="68574" marT="0" marB="0"/>
                </a:tc>
                <a:extLst>
                  <a:ext uri="{0D108BD9-81ED-4DB2-BD59-A6C34878D82A}">
                    <a16:rowId xmlns:a16="http://schemas.microsoft.com/office/drawing/2014/main" val="3530301864"/>
                  </a:ext>
                </a:extLst>
              </a:tr>
              <a:tr h="408311">
                <a:tc>
                  <a:txBody>
                    <a:bodyPr/>
                    <a:lstStyle/>
                    <a:p>
                      <a:pPr marL="0" marR="0" algn="l" rtl="0">
                        <a:lnSpc>
                          <a:spcPct val="150000"/>
                        </a:lnSpc>
                        <a:spcBef>
                          <a:spcPts val="0"/>
                        </a:spcBef>
                        <a:spcAft>
                          <a:spcPts val="0"/>
                        </a:spcAft>
                      </a:pPr>
                      <a:r>
                        <a:rPr lang="en-US" sz="2000" b="1" dirty="0">
                          <a:effectLst/>
                        </a:rPr>
                        <a:t>(4) Color</a:t>
                      </a:r>
                      <a:endParaRPr lang="en-US" sz="2000" b="1" dirty="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68574" marR="68574" marT="0" marB="0"/>
                </a:tc>
                <a:tc>
                  <a:txBody>
                    <a:bodyPr/>
                    <a:lstStyle/>
                    <a:p>
                      <a:pPr marL="0" marR="0" algn="l" rtl="0">
                        <a:lnSpc>
                          <a:spcPct val="150000"/>
                        </a:lnSpc>
                        <a:spcBef>
                          <a:spcPts val="0"/>
                        </a:spcBef>
                        <a:spcAft>
                          <a:spcPts val="0"/>
                        </a:spcAft>
                      </a:pPr>
                      <a:r>
                        <a:rPr lang="en-US" sz="2000" b="1" dirty="0">
                          <a:effectLst/>
                        </a:rPr>
                        <a:t>One color</a:t>
                      </a:r>
                      <a:endParaRPr lang="en-US" sz="2000" b="1" dirty="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68574" marR="68574" marT="0" marB="0"/>
                </a:tc>
                <a:tc>
                  <a:txBody>
                    <a:bodyPr/>
                    <a:lstStyle/>
                    <a:p>
                      <a:pPr marL="0" marR="0" algn="l" rtl="0">
                        <a:lnSpc>
                          <a:spcPct val="150000"/>
                        </a:lnSpc>
                        <a:spcBef>
                          <a:spcPts val="0"/>
                        </a:spcBef>
                        <a:spcAft>
                          <a:spcPts val="0"/>
                        </a:spcAft>
                      </a:pPr>
                      <a:r>
                        <a:rPr lang="en-US" sz="2000" b="1" dirty="0">
                          <a:effectLst/>
                        </a:rPr>
                        <a:t>Color changes</a:t>
                      </a:r>
                      <a:endParaRPr lang="en-US" sz="2000" b="1" dirty="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68574" marR="68574" marT="0" marB="0"/>
                </a:tc>
                <a:extLst>
                  <a:ext uri="{0D108BD9-81ED-4DB2-BD59-A6C34878D82A}">
                    <a16:rowId xmlns:a16="http://schemas.microsoft.com/office/drawing/2014/main" val="10004"/>
                  </a:ext>
                </a:extLst>
              </a:tr>
              <a:tr h="408311">
                <a:tc>
                  <a:txBody>
                    <a:bodyPr/>
                    <a:lstStyle/>
                    <a:p>
                      <a:pPr marL="0" marR="0" algn="l" rtl="0">
                        <a:lnSpc>
                          <a:spcPct val="150000"/>
                        </a:lnSpc>
                        <a:spcBef>
                          <a:spcPts val="0"/>
                        </a:spcBef>
                        <a:spcAft>
                          <a:spcPts val="0"/>
                        </a:spcAft>
                      </a:pPr>
                      <a:r>
                        <a:rPr lang="en-US" sz="2000" b="1">
                          <a:effectLst/>
                        </a:rPr>
                        <a:t>(6) Abrasions</a:t>
                      </a:r>
                      <a:endParaRPr lang="en-US" sz="2000" b="1">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68574" marR="68574" marT="0" marB="0"/>
                </a:tc>
                <a:tc>
                  <a:txBody>
                    <a:bodyPr/>
                    <a:lstStyle/>
                    <a:p>
                      <a:pPr marL="0" marR="0" algn="l" rtl="0">
                        <a:lnSpc>
                          <a:spcPct val="150000"/>
                        </a:lnSpc>
                        <a:spcBef>
                          <a:spcPts val="0"/>
                        </a:spcBef>
                        <a:spcAft>
                          <a:spcPts val="0"/>
                        </a:spcAft>
                      </a:pPr>
                      <a:r>
                        <a:rPr lang="en-US" sz="2000" b="1" dirty="0">
                          <a:effectLst/>
                        </a:rPr>
                        <a:t>Absent</a:t>
                      </a:r>
                      <a:endParaRPr lang="en-US" sz="2000" b="1" dirty="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68574" marR="68574" marT="0" marB="0"/>
                </a:tc>
                <a:tc>
                  <a:txBody>
                    <a:bodyPr/>
                    <a:lstStyle/>
                    <a:p>
                      <a:pPr marL="0" marR="0" algn="l" rtl="0">
                        <a:lnSpc>
                          <a:spcPct val="150000"/>
                        </a:lnSpc>
                        <a:spcBef>
                          <a:spcPts val="0"/>
                        </a:spcBef>
                        <a:spcAft>
                          <a:spcPts val="0"/>
                        </a:spcAft>
                      </a:pPr>
                      <a:r>
                        <a:rPr lang="en-US" sz="2000" b="1" dirty="0">
                          <a:effectLst/>
                        </a:rPr>
                        <a:t>Present</a:t>
                      </a:r>
                      <a:endParaRPr lang="en-US" sz="2000" b="1" dirty="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68574" marR="68574" marT="0" marB="0"/>
                </a:tc>
                <a:extLst>
                  <a:ext uri="{0D108BD9-81ED-4DB2-BD59-A6C34878D82A}">
                    <a16:rowId xmlns:a16="http://schemas.microsoft.com/office/drawing/2014/main" val="10006"/>
                  </a:ext>
                </a:extLst>
              </a:tr>
              <a:tr h="546984">
                <a:tc>
                  <a:txBody>
                    <a:bodyPr/>
                    <a:lstStyle/>
                    <a:p>
                      <a:pPr marL="0" marR="0" algn="l" rtl="0">
                        <a:lnSpc>
                          <a:spcPct val="150000"/>
                        </a:lnSpc>
                        <a:spcBef>
                          <a:spcPts val="0"/>
                        </a:spcBef>
                        <a:spcAft>
                          <a:spcPts val="0"/>
                        </a:spcAft>
                      </a:pPr>
                      <a:r>
                        <a:rPr lang="en-US" sz="2000" b="1" dirty="0">
                          <a:effectLst/>
                        </a:rPr>
                        <a:t>(7) Blood</a:t>
                      </a:r>
                      <a:endParaRPr lang="en-US" sz="2000" b="1" dirty="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68574" marR="68574" marT="0" marB="0"/>
                </a:tc>
                <a:tc>
                  <a:txBody>
                    <a:bodyPr/>
                    <a:lstStyle/>
                    <a:p>
                      <a:pPr marL="0" marR="0" algn="l" rtl="0">
                        <a:lnSpc>
                          <a:spcPct val="150000"/>
                        </a:lnSpc>
                        <a:spcBef>
                          <a:spcPts val="0"/>
                        </a:spcBef>
                        <a:spcAft>
                          <a:spcPts val="0"/>
                        </a:spcAft>
                      </a:pPr>
                      <a:r>
                        <a:rPr lang="en-US" sz="2000" b="1" dirty="0">
                          <a:effectLst/>
                        </a:rPr>
                        <a:t>Intra vascular</a:t>
                      </a:r>
                      <a:endParaRPr lang="en-US" sz="2000" b="1" dirty="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68574" marR="68574" marT="0" marB="0"/>
                </a:tc>
                <a:tc>
                  <a:txBody>
                    <a:bodyPr/>
                    <a:lstStyle/>
                    <a:p>
                      <a:pPr marL="0" marR="0" algn="l" rtl="0">
                        <a:lnSpc>
                          <a:spcPct val="150000"/>
                        </a:lnSpc>
                        <a:spcBef>
                          <a:spcPts val="0"/>
                        </a:spcBef>
                        <a:spcAft>
                          <a:spcPts val="0"/>
                        </a:spcAft>
                      </a:pPr>
                      <a:r>
                        <a:rPr lang="en-US" sz="2000" b="1">
                          <a:effectLst/>
                        </a:rPr>
                        <a:t>Extra vascular</a:t>
                      </a:r>
                      <a:endParaRPr lang="en-US" sz="2000" b="1">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68574" marR="68574" marT="0" marB="0"/>
                </a:tc>
                <a:extLst>
                  <a:ext uri="{0D108BD9-81ED-4DB2-BD59-A6C34878D82A}">
                    <a16:rowId xmlns:a16="http://schemas.microsoft.com/office/drawing/2014/main" val="10007"/>
                  </a:ext>
                </a:extLst>
              </a:tr>
              <a:tr h="408311">
                <a:tc>
                  <a:txBody>
                    <a:bodyPr/>
                    <a:lstStyle/>
                    <a:p>
                      <a:pPr marL="0" marR="0" algn="l" rtl="0">
                        <a:lnSpc>
                          <a:spcPct val="150000"/>
                        </a:lnSpc>
                        <a:spcBef>
                          <a:spcPts val="0"/>
                        </a:spcBef>
                        <a:spcAft>
                          <a:spcPts val="0"/>
                        </a:spcAft>
                      </a:pPr>
                      <a:r>
                        <a:rPr lang="en-US" sz="2000" b="1">
                          <a:effectLst/>
                        </a:rPr>
                        <a:t>(8) Cut - wash</a:t>
                      </a:r>
                      <a:endParaRPr lang="en-US" sz="2000" b="1">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68574" marR="68574" marT="0" marB="0"/>
                </a:tc>
                <a:tc>
                  <a:txBody>
                    <a:bodyPr/>
                    <a:lstStyle/>
                    <a:p>
                      <a:pPr marL="0" marR="0" algn="l" rtl="0">
                        <a:lnSpc>
                          <a:spcPct val="150000"/>
                        </a:lnSpc>
                        <a:spcBef>
                          <a:spcPts val="0"/>
                        </a:spcBef>
                        <a:spcAft>
                          <a:spcPts val="0"/>
                        </a:spcAft>
                      </a:pPr>
                      <a:r>
                        <a:rPr lang="en-US" sz="2000" b="1" dirty="0">
                          <a:effectLst/>
                        </a:rPr>
                        <a:t>Washable</a:t>
                      </a:r>
                      <a:endParaRPr lang="en-US" sz="2000" b="1" dirty="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68574" marR="68574" marT="0" marB="0"/>
                </a:tc>
                <a:tc>
                  <a:txBody>
                    <a:bodyPr/>
                    <a:lstStyle/>
                    <a:p>
                      <a:pPr marL="0" marR="0" algn="l" rtl="0">
                        <a:lnSpc>
                          <a:spcPct val="150000"/>
                        </a:lnSpc>
                        <a:spcBef>
                          <a:spcPts val="0"/>
                        </a:spcBef>
                        <a:spcAft>
                          <a:spcPts val="0"/>
                        </a:spcAft>
                      </a:pPr>
                      <a:r>
                        <a:rPr lang="en-US" sz="2000" b="1">
                          <a:effectLst/>
                        </a:rPr>
                        <a:t>Not washable</a:t>
                      </a:r>
                      <a:endParaRPr lang="en-US" sz="2000" b="1">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68574" marR="68574" marT="0" marB="0"/>
                </a:tc>
                <a:extLst>
                  <a:ext uri="{0D108BD9-81ED-4DB2-BD59-A6C34878D82A}">
                    <a16:rowId xmlns:a16="http://schemas.microsoft.com/office/drawing/2014/main" val="10008"/>
                  </a:ext>
                </a:extLst>
              </a:tr>
              <a:tr h="408311">
                <a:tc>
                  <a:txBody>
                    <a:bodyPr/>
                    <a:lstStyle/>
                    <a:p>
                      <a:pPr marL="0" marR="0" algn="l" rtl="0">
                        <a:lnSpc>
                          <a:spcPct val="150000"/>
                        </a:lnSpc>
                        <a:spcBef>
                          <a:spcPts val="0"/>
                        </a:spcBef>
                        <a:spcAft>
                          <a:spcPts val="0"/>
                        </a:spcAft>
                      </a:pPr>
                      <a:r>
                        <a:rPr lang="en-US" sz="2000" b="1">
                          <a:effectLst/>
                        </a:rPr>
                        <a:t>(9) Microscopic Exam.</a:t>
                      </a:r>
                      <a:endParaRPr lang="en-US" sz="2000" b="1">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68574" marR="68574" marT="0" marB="0"/>
                </a:tc>
                <a:tc>
                  <a:txBody>
                    <a:bodyPr/>
                    <a:lstStyle/>
                    <a:p>
                      <a:pPr marL="0" marR="0" algn="l" rtl="0">
                        <a:lnSpc>
                          <a:spcPct val="150000"/>
                        </a:lnSpc>
                        <a:spcBef>
                          <a:spcPts val="0"/>
                        </a:spcBef>
                        <a:spcAft>
                          <a:spcPts val="0"/>
                        </a:spcAft>
                      </a:pPr>
                      <a:r>
                        <a:rPr lang="en-US" sz="2000" b="1" dirty="0">
                          <a:effectLst/>
                        </a:rPr>
                        <a:t>No blood cells</a:t>
                      </a:r>
                      <a:endParaRPr lang="en-US" sz="2000" b="1" dirty="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68574" marR="68574" marT="0" marB="0"/>
                </a:tc>
                <a:tc>
                  <a:txBody>
                    <a:bodyPr/>
                    <a:lstStyle/>
                    <a:p>
                      <a:pPr marL="0" marR="0" algn="l" rtl="0">
                        <a:lnSpc>
                          <a:spcPct val="150000"/>
                        </a:lnSpc>
                        <a:spcBef>
                          <a:spcPts val="0"/>
                        </a:spcBef>
                        <a:spcAft>
                          <a:spcPts val="0"/>
                        </a:spcAft>
                      </a:pPr>
                      <a:r>
                        <a:rPr lang="en-US" sz="2000" b="1" dirty="0">
                          <a:effectLst/>
                        </a:rPr>
                        <a:t>Blood cells</a:t>
                      </a:r>
                      <a:endParaRPr lang="en-US" sz="2000" b="1" dirty="0">
                        <a:effectLst/>
                        <a:latin typeface="Times New Roman" panose="02020603050405020304" pitchFamily="18" charset="0"/>
                        <a:ea typeface="Times New Roman" panose="02020603050405020304" pitchFamily="18" charset="0"/>
                        <a:cs typeface="Traditional Arabic" panose="02020603050405020304" pitchFamily="18" charset="-78"/>
                      </a:endParaRPr>
                    </a:p>
                  </a:txBody>
                  <a:tcPr marL="68574" marR="68574" marT="0" marB="0"/>
                </a:tc>
                <a:extLst>
                  <a:ext uri="{0D108BD9-81ED-4DB2-BD59-A6C34878D82A}">
                    <a16:rowId xmlns:a16="http://schemas.microsoft.com/office/drawing/2014/main" val="10009"/>
                  </a:ext>
                </a:extLst>
              </a:tr>
            </a:tbl>
          </a:graphicData>
        </a:graphic>
      </p:graphicFrame>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EA913-6B56-4809-97C5-BE4AB7E481CF}"/>
              </a:ext>
            </a:extLst>
          </p:cNvPr>
          <p:cNvSpPr>
            <a:spLocks noGrp="1"/>
          </p:cNvSpPr>
          <p:nvPr>
            <p:ph type="title"/>
          </p:nvPr>
        </p:nvSpPr>
        <p:spPr/>
        <p:txBody>
          <a:bodyPr>
            <a:normAutofit/>
          </a:bodyPr>
          <a:lstStyle/>
          <a:p>
            <a:pPr>
              <a:defRPr/>
            </a:pPr>
            <a:r>
              <a:rPr lang="en-US" sz="8000" b="1" dirty="0">
                <a:solidFill>
                  <a:srgbClr val="7030A0"/>
                </a:solidFill>
              </a:rPr>
              <a:t>BRUISES</a:t>
            </a:r>
            <a:endParaRPr lang="ar-EG" sz="8000" b="1" dirty="0">
              <a:solidFill>
                <a:srgbClr val="7030A0"/>
              </a:solidFill>
            </a:endParaRPr>
          </a:p>
        </p:txBody>
      </p:sp>
      <p:pic>
        <p:nvPicPr>
          <p:cNvPr id="34819" name="Content Placeholder 3">
            <a:extLst>
              <a:ext uri="{FF2B5EF4-FFF2-40B4-BE49-F238E27FC236}">
                <a16:creationId xmlns:a16="http://schemas.microsoft.com/office/drawing/2014/main" id="{51BAC55B-0F06-4377-976F-E20A276E2F4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4848225" y="3082131"/>
            <a:ext cx="2495550" cy="1838325"/>
          </a:xfr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3E16D-FC62-4FCE-A745-172C5F545381}"/>
              </a:ext>
            </a:extLst>
          </p:cNvPr>
          <p:cNvSpPr>
            <a:spLocks noGrp="1"/>
          </p:cNvSpPr>
          <p:nvPr>
            <p:ph type="title"/>
          </p:nvPr>
        </p:nvSpPr>
        <p:spPr>
          <a:ln>
            <a:miter lim="800000"/>
            <a:headEnd/>
            <a:tailEnd/>
          </a:ln>
        </p:spPr>
        <p:txBody>
          <a:bodyPr>
            <a:normAutofit/>
          </a:bodyPr>
          <a:lstStyle/>
          <a:p>
            <a:pPr>
              <a:defRPr/>
            </a:pPr>
            <a:r>
              <a:rPr lang="en-US" sz="8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bruises</a:t>
            </a:r>
            <a:endParaRPr lang="ar-EG" sz="8000" dirty="0"/>
          </a:p>
        </p:txBody>
      </p:sp>
      <p:pic>
        <p:nvPicPr>
          <p:cNvPr id="35843" name="Content Placeholder 3">
            <a:extLst>
              <a:ext uri="{FF2B5EF4-FFF2-40B4-BE49-F238E27FC236}">
                <a16:creationId xmlns:a16="http://schemas.microsoft.com/office/drawing/2014/main" id="{6821047E-248D-4506-836F-9585BB66DA4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809876" y="1266826"/>
            <a:ext cx="6500813" cy="5591175"/>
          </a:xfr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3279E-BA3C-4479-A8EC-A45F85A6BF4E}"/>
              </a:ext>
            </a:extLst>
          </p:cNvPr>
          <p:cNvSpPr>
            <a:spLocks noGrp="1"/>
          </p:cNvSpPr>
          <p:nvPr>
            <p:ph type="title"/>
          </p:nvPr>
        </p:nvSpPr>
        <p:spPr>
          <a:xfrm>
            <a:off x="1981200" y="274638"/>
            <a:ext cx="8229600" cy="868346"/>
          </a:xfrm>
          <a:ln>
            <a:miter lim="800000"/>
            <a:headEnd/>
            <a:tailEnd/>
          </a:ln>
        </p:spPr>
        <p:txBody>
          <a:bodyPr>
            <a:normAutofit fontScale="90000"/>
          </a:bodyPr>
          <a:lstStyle/>
          <a:p>
            <a:pPr>
              <a:defRPr/>
            </a:pPr>
            <a:r>
              <a:rPr lang="en-US" sz="8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bruises</a:t>
            </a:r>
            <a:endParaRPr lang="ar-EG" sz="8000" dirty="0"/>
          </a:p>
        </p:txBody>
      </p:sp>
      <p:pic>
        <p:nvPicPr>
          <p:cNvPr id="36867" name="Content Placeholder 3">
            <a:extLst>
              <a:ext uri="{FF2B5EF4-FFF2-40B4-BE49-F238E27FC236}">
                <a16:creationId xmlns:a16="http://schemas.microsoft.com/office/drawing/2014/main" id="{07DB2019-E4D0-4A72-A000-2AC600D5098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4924425" y="3029744"/>
            <a:ext cx="2343150" cy="1943100"/>
          </a:xfr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EA8F8-4060-410E-A1D1-AB6268E3A372}"/>
              </a:ext>
            </a:extLst>
          </p:cNvPr>
          <p:cNvSpPr>
            <a:spLocks noGrp="1"/>
          </p:cNvSpPr>
          <p:nvPr>
            <p:ph type="title"/>
          </p:nvPr>
        </p:nvSpPr>
        <p:spPr>
          <a:xfrm>
            <a:off x="1981200" y="785794"/>
            <a:ext cx="8229600" cy="1071570"/>
          </a:xfrm>
          <a:ln>
            <a:miter lim="800000"/>
            <a:headEnd/>
            <a:tailEnd/>
          </a:ln>
        </p:spPr>
        <p:txBody>
          <a:bodyPr>
            <a:noAutofit/>
          </a:bodyPr>
          <a:lstStyle/>
          <a:p>
            <a:pPr>
              <a:defRPr/>
            </a:pPr>
            <a:r>
              <a:rPr lang="en-US" sz="8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bruises</a:t>
            </a:r>
            <a:br>
              <a:rPr lang="en-US" sz="8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br>
            <a:endParaRPr lang="ar-EG" sz="8000" dirty="0"/>
          </a:p>
        </p:txBody>
      </p:sp>
      <p:pic>
        <p:nvPicPr>
          <p:cNvPr id="37891" name="Content Placeholder 3">
            <a:extLst>
              <a:ext uri="{FF2B5EF4-FFF2-40B4-BE49-F238E27FC236}">
                <a16:creationId xmlns:a16="http://schemas.microsoft.com/office/drawing/2014/main" id="{81CB8EEE-22A0-4FEE-8600-12624A1F34D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3298711" y="1825625"/>
            <a:ext cx="5594577" cy="4351338"/>
          </a:xfr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701E4592-4251-4B75-BCEA-15E9298ED492}"/>
              </a:ext>
            </a:extLst>
          </p:cNvPr>
          <p:cNvSpPr>
            <a:spLocks noGrp="1" noChangeArrowheads="1"/>
          </p:cNvSpPr>
          <p:nvPr>
            <p:ph type="title"/>
          </p:nvPr>
        </p:nvSpPr>
        <p:spPr/>
        <p:txBody>
          <a:bodyPr rtlCol="1">
            <a:normAutofit/>
          </a:bodyPr>
          <a:lstStyle/>
          <a:p>
            <a:pPr>
              <a:defRPr/>
            </a:pPr>
            <a:r>
              <a:rPr lang="en-US" dirty="0">
                <a:solidFill>
                  <a:schemeClr val="bg2">
                    <a:lumMod val="50000"/>
                  </a:schemeClr>
                </a:solidFill>
              </a:rPr>
              <a:t>Black eye , contusion</a:t>
            </a:r>
          </a:p>
        </p:txBody>
      </p:sp>
      <p:pic>
        <p:nvPicPr>
          <p:cNvPr id="38914" name="Picture 4" descr="bl eye-05">
            <a:extLst>
              <a:ext uri="{FF2B5EF4-FFF2-40B4-BE49-F238E27FC236}">
                <a16:creationId xmlns:a16="http://schemas.microsoft.com/office/drawing/2014/main" id="{D3BB58CD-13AB-4741-A88B-497DE6939AB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855914" y="1539876"/>
            <a:ext cx="5976937" cy="5072063"/>
          </a:xfrm>
        </p:spPr>
      </p:pic>
    </p:spTree>
    <p:custDataLst>
      <p:tags r:id="rId1"/>
    </p:custData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a:extLst>
              <a:ext uri="{FF2B5EF4-FFF2-40B4-BE49-F238E27FC236}">
                <a16:creationId xmlns:a16="http://schemas.microsoft.com/office/drawing/2014/main" id="{12CB0F5D-359C-4EA6-8D56-7BE0396C036C}"/>
              </a:ext>
            </a:extLst>
          </p:cNvPr>
          <p:cNvSpPr>
            <a:spLocks noGrp="1"/>
          </p:cNvSpPr>
          <p:nvPr>
            <p:ph type="title"/>
          </p:nvPr>
        </p:nvSpPr>
        <p:spPr/>
        <p:txBody>
          <a:bodyPr/>
          <a:lstStyle/>
          <a:p>
            <a:endParaRPr lang="ar-EG" altLang="en-US" dirty="0"/>
          </a:p>
        </p:txBody>
      </p:sp>
      <p:pic>
        <p:nvPicPr>
          <p:cNvPr id="39939" name="Content Placeholder 3">
            <a:extLst>
              <a:ext uri="{FF2B5EF4-FFF2-40B4-BE49-F238E27FC236}">
                <a16:creationId xmlns:a16="http://schemas.microsoft.com/office/drawing/2014/main" id="{ECF708C2-10F5-4E6F-B1DF-E723B3E6043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4862512" y="3077369"/>
            <a:ext cx="2466975" cy="1847850"/>
          </a:xfrm>
        </p:spPr>
      </p:pic>
      <p:sp>
        <p:nvSpPr>
          <p:cNvPr id="5" name="Rectangle 4">
            <a:extLst>
              <a:ext uri="{FF2B5EF4-FFF2-40B4-BE49-F238E27FC236}">
                <a16:creationId xmlns:a16="http://schemas.microsoft.com/office/drawing/2014/main" id="{6E61D916-A683-4F6E-9F8C-324AC36794E4}"/>
              </a:ext>
            </a:extLst>
          </p:cNvPr>
          <p:cNvSpPr/>
          <p:nvPr/>
        </p:nvSpPr>
        <p:spPr>
          <a:xfrm>
            <a:off x="3570501" y="357167"/>
            <a:ext cx="5050999" cy="1323439"/>
          </a:xfrm>
          <a:prstGeom prst="rect">
            <a:avLst/>
          </a:prstGeom>
          <a:noFill/>
        </p:spPr>
        <p:txBody>
          <a:bodyPr>
            <a:spAutoFit/>
          </a:bodyPr>
          <a:lstStyle/>
          <a:p>
            <a:pPr algn="ctr" rtl="1" eaLnBrk="1" hangingPunct="1">
              <a:defRPr/>
            </a:pPr>
            <a:r>
              <a:rPr lang="en-US" sz="8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bruises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Title 1">
            <a:extLst>
              <a:ext uri="{FF2B5EF4-FFF2-40B4-BE49-F238E27FC236}">
                <a16:creationId xmlns:a16="http://schemas.microsoft.com/office/drawing/2014/main" id="{B40213E9-E6EF-44F1-AEB0-822658C4623F}"/>
              </a:ext>
            </a:extLst>
          </p:cNvPr>
          <p:cNvSpPr>
            <a:spLocks noGrp="1"/>
          </p:cNvSpPr>
          <p:nvPr>
            <p:ph type="title"/>
          </p:nvPr>
        </p:nvSpPr>
        <p:spPr/>
        <p:txBody>
          <a:bodyPr/>
          <a:lstStyle/>
          <a:p>
            <a:pPr eaLnBrk="1" hangingPunct="1"/>
            <a:endParaRPr lang="en-US" altLang="en-US">
              <a:cs typeface="Times New Roman" panose="02020603050405020304" pitchFamily="18" charset="0"/>
            </a:endParaRPr>
          </a:p>
        </p:txBody>
      </p:sp>
      <p:pic>
        <p:nvPicPr>
          <p:cNvPr id="40962" name="Picture 2">
            <a:extLst>
              <a:ext uri="{FF2B5EF4-FFF2-40B4-BE49-F238E27FC236}">
                <a16:creationId xmlns:a16="http://schemas.microsoft.com/office/drawing/2014/main" id="{080E426D-E3D7-47D7-9B2B-21E0ABE9EF5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167438" y="0"/>
            <a:ext cx="4500562" cy="6572250"/>
          </a:xfrm>
        </p:spPr>
      </p:pic>
      <p:pic>
        <p:nvPicPr>
          <p:cNvPr id="40964" name="Picture 3">
            <a:extLst>
              <a:ext uri="{FF2B5EF4-FFF2-40B4-BE49-F238E27FC236}">
                <a16:creationId xmlns:a16="http://schemas.microsoft.com/office/drawing/2014/main" id="{E576ED05-DF9C-437D-BB26-B1BDF3C936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357188"/>
            <a:ext cx="4357688"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descr="056">
            <a:extLst>
              <a:ext uri="{FF2B5EF4-FFF2-40B4-BE49-F238E27FC236}">
                <a16:creationId xmlns:a16="http://schemas.microsoft.com/office/drawing/2014/main" id="{0F9CB580-1E1C-4F45-B283-42AA127DD6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1" y="0"/>
            <a:ext cx="5376863"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Shape 73">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94" name="Title 1">
            <a:extLst>
              <a:ext uri="{FF2B5EF4-FFF2-40B4-BE49-F238E27FC236}">
                <a16:creationId xmlns:a16="http://schemas.microsoft.com/office/drawing/2014/main" id="{5878E0D7-9C2E-4597-9539-67C471FD297A}"/>
              </a:ext>
            </a:extLst>
          </p:cNvPr>
          <p:cNvSpPr>
            <a:spLocks noGrp="1"/>
          </p:cNvSpPr>
          <p:nvPr>
            <p:ph type="title"/>
          </p:nvPr>
        </p:nvSpPr>
        <p:spPr>
          <a:xfrm>
            <a:off x="686834" y="1153572"/>
            <a:ext cx="3200400" cy="4461163"/>
          </a:xfrm>
        </p:spPr>
        <p:txBody>
          <a:bodyPr>
            <a:normAutofit/>
          </a:bodyPr>
          <a:lstStyle/>
          <a:p>
            <a:r>
              <a:rPr lang="en-US" altLang="en-US">
                <a:solidFill>
                  <a:srgbClr val="FFFFFF"/>
                </a:solidFill>
                <a:cs typeface="Times New Roman" panose="02020603050405020304" pitchFamily="18" charset="0"/>
              </a:rPr>
              <a:t>Classification </a:t>
            </a:r>
            <a:endParaRPr lang="ar-EG" altLang="en-US">
              <a:solidFill>
                <a:srgbClr val="FFFFFF"/>
              </a:solidFill>
            </a:endParaRPr>
          </a:p>
        </p:txBody>
      </p:sp>
      <p:sp>
        <p:nvSpPr>
          <p:cNvPr id="76" name="Arc 7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195" name="Content Placeholder 2">
            <a:extLst>
              <a:ext uri="{FF2B5EF4-FFF2-40B4-BE49-F238E27FC236}">
                <a16:creationId xmlns:a16="http://schemas.microsoft.com/office/drawing/2014/main" id="{D8D756CC-83FE-4EF9-8A85-07A630B20791}"/>
              </a:ext>
            </a:extLst>
          </p:cNvPr>
          <p:cNvSpPr>
            <a:spLocks noGrp="1"/>
          </p:cNvSpPr>
          <p:nvPr>
            <p:ph idx="1"/>
          </p:nvPr>
        </p:nvSpPr>
        <p:spPr>
          <a:xfrm>
            <a:off x="4447308" y="591344"/>
            <a:ext cx="6906491" cy="5585619"/>
          </a:xfrm>
        </p:spPr>
        <p:txBody>
          <a:bodyPr anchor="ctr">
            <a:normAutofit/>
          </a:bodyPr>
          <a:lstStyle/>
          <a:p>
            <a:pPr>
              <a:buFont typeface="Arial" panose="020B0604020202020204" pitchFamily="34" charset="0"/>
              <a:buNone/>
            </a:pPr>
            <a:r>
              <a:rPr lang="en-US" altLang="en-US" dirty="0">
                <a:cs typeface="Arial" panose="020B0604020202020204" pitchFamily="34" charset="0"/>
              </a:rPr>
              <a:t>A- Legal: from legal point of view, according to the result of the wound and time needed for treatment.  </a:t>
            </a:r>
          </a:p>
          <a:p>
            <a:pPr marL="342900" indent="-342900" rtl="0">
              <a:buFont typeface="+mj-lt"/>
              <a:buAutoNum type="arabicPeriod"/>
            </a:pPr>
            <a:r>
              <a:rPr lang="en-US" altLang="en-US" b="1" dirty="0">
                <a:cs typeface="Arial" panose="020B0604020202020204" pitchFamily="34" charset="0"/>
              </a:rPr>
              <a:t>Simple</a:t>
            </a:r>
            <a:r>
              <a:rPr lang="en-US" altLang="en-US" dirty="0">
                <a:cs typeface="Arial" panose="020B0604020202020204" pitchFamily="34" charset="0"/>
              </a:rPr>
              <a:t>: superficial not dangerous, heal in less than 21 days without leaving permanent infirmity.</a:t>
            </a:r>
          </a:p>
          <a:p>
            <a:pPr marL="342900" indent="-342900" rtl="0">
              <a:buFont typeface="+mj-lt"/>
              <a:buAutoNum type="arabicPeriod"/>
            </a:pPr>
            <a:r>
              <a:rPr lang="en-US" altLang="en-US" b="1" i="1" dirty="0">
                <a:cs typeface="Arial" panose="020B0604020202020204" pitchFamily="34" charset="0"/>
              </a:rPr>
              <a:t>Dangerous</a:t>
            </a:r>
            <a:r>
              <a:rPr lang="en-US" altLang="en-US" dirty="0">
                <a:cs typeface="Arial" panose="020B0604020202020204" pitchFamily="34" charset="0"/>
              </a:rPr>
              <a:t>: Severe wound that heal in more than 21 days and/or leave permanent infirmity.</a:t>
            </a:r>
          </a:p>
          <a:p>
            <a:pPr marL="342900" indent="-342900" rtl="0">
              <a:buFont typeface="+mj-lt"/>
              <a:buAutoNum type="arabicPeriod"/>
            </a:pPr>
            <a:r>
              <a:rPr lang="en-US" altLang="en-US" b="1" dirty="0">
                <a:cs typeface="Arial" panose="020B0604020202020204" pitchFamily="34" charset="0"/>
              </a:rPr>
              <a:t>Fatal</a:t>
            </a:r>
            <a:r>
              <a:rPr lang="en-US" altLang="en-US" dirty="0">
                <a:cs typeface="Arial" panose="020B0604020202020204" pitchFamily="34" charset="0"/>
              </a:rPr>
              <a:t>: result in death.</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9" name="Rectangle 74">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458" name="Title 1">
            <a:extLst>
              <a:ext uri="{FF2B5EF4-FFF2-40B4-BE49-F238E27FC236}">
                <a16:creationId xmlns:a16="http://schemas.microsoft.com/office/drawing/2014/main" id="{CA4C1BDB-1857-4529-AC75-CE18B11B6928}"/>
              </a:ext>
            </a:extLst>
          </p:cNvPr>
          <p:cNvSpPr>
            <a:spLocks noGrp="1"/>
          </p:cNvSpPr>
          <p:nvPr>
            <p:ph type="title"/>
          </p:nvPr>
        </p:nvSpPr>
        <p:spPr>
          <a:xfrm>
            <a:off x="643467" y="321734"/>
            <a:ext cx="6901193" cy="1135737"/>
          </a:xfrm>
        </p:spPr>
        <p:txBody>
          <a:bodyPr vert="horz" lIns="91440" tIns="45720" rIns="91440" bIns="45720" rtlCol="0" anchor="ctr">
            <a:normAutofit/>
          </a:bodyPr>
          <a:lstStyle/>
          <a:p>
            <a:pPr>
              <a:defRPr/>
            </a:pPr>
            <a:r>
              <a:rPr lang="en-US" sz="3300" b="1"/>
              <a:t>3-Contused wound (lacerated wound)</a:t>
            </a:r>
            <a:br>
              <a:rPr lang="en-US" sz="3300" b="1"/>
            </a:br>
            <a:r>
              <a:rPr lang="en-US" sz="3300" b="1"/>
              <a:t> الجرح الرضي ( متهتك)</a:t>
            </a:r>
            <a:endParaRPr lang="en-US" sz="3300"/>
          </a:p>
        </p:txBody>
      </p:sp>
      <p:grpSp>
        <p:nvGrpSpPr>
          <p:cNvPr id="44040" name="Group 76">
            <a:extLst>
              <a:ext uri="{FF2B5EF4-FFF2-40B4-BE49-F238E27FC236}">
                <a16:creationId xmlns:a16="http://schemas.microsoft.com/office/drawing/2014/main" id="{912209CB-3E4C-43AE-B507-08269FAE89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78" name="Isosceles Triangle 77">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041" name="Rectangle 78">
              <a:extLst>
                <a:ext uri="{FF2B5EF4-FFF2-40B4-BE49-F238E27FC236}">
                  <a16:creationId xmlns:a16="http://schemas.microsoft.com/office/drawing/2014/main" id="{7BCB7912-FEA6-4C89-8E9B-D95EF15647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a:extLst>
              <a:ext uri="{FF2B5EF4-FFF2-40B4-BE49-F238E27FC236}">
                <a16:creationId xmlns:a16="http://schemas.microsoft.com/office/drawing/2014/main" id="{AED2D7B0-D742-4EAA-911B-281829310DC9}"/>
              </a:ext>
            </a:extLst>
          </p:cNvPr>
          <p:cNvSpPr>
            <a:spLocks noChangeArrowheads="1"/>
          </p:cNvSpPr>
          <p:nvPr/>
        </p:nvSpPr>
        <p:spPr bwMode="auto">
          <a:xfrm>
            <a:off x="643468" y="1782981"/>
            <a:ext cx="6901193" cy="439398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indent="-228600" algn="l" rtl="0">
              <a:lnSpc>
                <a:spcPct val="90000"/>
              </a:lnSpc>
              <a:spcBef>
                <a:spcPct val="0"/>
              </a:spcBef>
            </a:pPr>
            <a:r>
              <a:rPr lang="en-US" altLang="en-US" sz="2000" b="1" u="sng">
                <a:latin typeface="+mn-lt"/>
                <a:cs typeface="+mn-cs"/>
              </a:rPr>
              <a:t>Definition:</a:t>
            </a:r>
          </a:p>
          <a:p>
            <a:pPr indent="-228600" algn="l" rtl="0">
              <a:lnSpc>
                <a:spcPct val="90000"/>
              </a:lnSpc>
            </a:pPr>
            <a:r>
              <a:rPr lang="en-US" sz="2000">
                <a:latin typeface="+mn-lt"/>
                <a:cs typeface="+mn-cs"/>
              </a:rPr>
              <a:t>laceration refers to tearing or splitting of tissues from blunt force or acceleration/deceleration injuries</a:t>
            </a:r>
            <a:r>
              <a:rPr lang="en-US" altLang="en-US" sz="2000">
                <a:latin typeface="+mn-lt"/>
                <a:cs typeface="+mn-cs"/>
              </a:rPr>
              <a:t>.</a:t>
            </a:r>
          </a:p>
          <a:p>
            <a:pPr indent="-228600" algn="l" rtl="0">
              <a:lnSpc>
                <a:spcPct val="90000"/>
              </a:lnSpc>
              <a:spcBef>
                <a:spcPct val="0"/>
              </a:spcBef>
            </a:pPr>
            <a:endParaRPr lang="en-US" altLang="en-US" sz="2000" b="1" u="sng">
              <a:latin typeface="+mn-lt"/>
              <a:cs typeface="+mn-cs"/>
            </a:endParaRPr>
          </a:p>
          <a:p>
            <a:pPr indent="-228600" algn="l" rtl="0">
              <a:lnSpc>
                <a:spcPct val="90000"/>
              </a:lnSpc>
              <a:spcBef>
                <a:spcPct val="0"/>
              </a:spcBef>
            </a:pPr>
            <a:endParaRPr lang="en-US" altLang="en-US" sz="2000" b="1" u="sng">
              <a:latin typeface="+mn-lt"/>
              <a:cs typeface="+mn-cs"/>
            </a:endParaRPr>
          </a:p>
          <a:p>
            <a:pPr indent="-228600" algn="l" rtl="0">
              <a:lnSpc>
                <a:spcPct val="90000"/>
              </a:lnSpc>
              <a:spcBef>
                <a:spcPct val="0"/>
              </a:spcBef>
            </a:pPr>
            <a:r>
              <a:rPr lang="en-US" altLang="en-US" sz="2000" b="1" u="sng">
                <a:latin typeface="+mn-lt"/>
                <a:cs typeface="+mn-cs"/>
              </a:rPr>
              <a:t>Instrument</a:t>
            </a:r>
            <a:r>
              <a:rPr lang="en-US" altLang="en-US" sz="2000" b="1">
                <a:latin typeface="+mn-lt"/>
                <a:cs typeface="+mn-cs"/>
              </a:rPr>
              <a:t>:</a:t>
            </a:r>
          </a:p>
          <a:p>
            <a:pPr indent="-228600" algn="l" rtl="0">
              <a:lnSpc>
                <a:spcPct val="90000"/>
              </a:lnSpc>
              <a:spcBef>
                <a:spcPct val="0"/>
              </a:spcBef>
            </a:pPr>
            <a:r>
              <a:rPr lang="en-US" altLang="en-US" sz="2000">
                <a:latin typeface="+mn-lt"/>
                <a:cs typeface="+mn-cs"/>
              </a:rPr>
              <a:t>blunt object e.g. heavy stick or big stone.</a:t>
            </a:r>
          </a:p>
          <a:p>
            <a:pPr indent="-228600" algn="l" rtl="0">
              <a:lnSpc>
                <a:spcPct val="90000"/>
              </a:lnSpc>
              <a:spcBef>
                <a:spcPct val="0"/>
              </a:spcBef>
            </a:pPr>
            <a:endParaRPr lang="en-US" altLang="en-US" sz="2000" b="1" u="sng">
              <a:latin typeface="+mn-lt"/>
              <a:cs typeface="+mn-cs"/>
            </a:endParaRPr>
          </a:p>
          <a:p>
            <a:pPr indent="-228600" algn="l" rtl="0">
              <a:lnSpc>
                <a:spcPct val="90000"/>
              </a:lnSpc>
              <a:spcBef>
                <a:spcPct val="0"/>
              </a:spcBef>
            </a:pPr>
            <a:endParaRPr lang="en-US" altLang="en-US" sz="2000" b="1" u="sng">
              <a:latin typeface="+mn-lt"/>
              <a:cs typeface="+mn-cs"/>
            </a:endParaRPr>
          </a:p>
        </p:txBody>
      </p:sp>
      <p:pic>
        <p:nvPicPr>
          <p:cNvPr id="44035" name="Picture 4">
            <a:extLst>
              <a:ext uri="{FF2B5EF4-FFF2-40B4-BE49-F238E27FC236}">
                <a16:creationId xmlns:a16="http://schemas.microsoft.com/office/drawing/2014/main" id="{0557FA4F-F81D-4569-9004-4EB48A428E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624" r="51250" b="17969"/>
          <a:stretch>
            <a:fillRect/>
          </a:stretch>
        </p:blipFill>
        <p:spPr bwMode="auto">
          <a:xfrm>
            <a:off x="8119870" y="713127"/>
            <a:ext cx="1731906" cy="263543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2" name="Isosceles Triangle 80">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43" name="Rectangle 82">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037" name="Picture 2">
            <a:extLst>
              <a:ext uri="{FF2B5EF4-FFF2-40B4-BE49-F238E27FC236}">
                <a16:creationId xmlns:a16="http://schemas.microsoft.com/office/drawing/2014/main" id="{318A9FCF-B244-40B3-ACF6-A9B9C0270AF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119870" y="3509433"/>
            <a:ext cx="3428663" cy="137961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 calcmode="lin" valueType="num">
                                      <p:cBhvr additive="base">
                                        <p:cTn id="11"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 calcmode="lin" valueType="num">
                                      <p:cBhvr additive="base">
                                        <p:cTn id="17"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pRg st="4" end="4"/>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8">
                                            <p:txEl>
                                              <p:pRg st="5" end="5"/>
                                            </p:txEl>
                                          </p:spTgt>
                                        </p:tgtEl>
                                        <p:attrNameLst>
                                          <p:attrName>style.visibility</p:attrName>
                                        </p:attrNameLst>
                                      </p:cBhvr>
                                      <p:to>
                                        <p:strVal val="visible"/>
                                      </p:to>
                                    </p:set>
                                    <p:anim calcmode="lin" valueType="num">
                                      <p:cBhvr additive="base">
                                        <p:cTn id="21"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Shape 73">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06" name="Title 1">
            <a:extLst>
              <a:ext uri="{FF2B5EF4-FFF2-40B4-BE49-F238E27FC236}">
                <a16:creationId xmlns:a16="http://schemas.microsoft.com/office/drawing/2014/main" id="{E0418E8A-105C-44A5-8B74-41B385912A93}"/>
              </a:ext>
            </a:extLst>
          </p:cNvPr>
          <p:cNvSpPr>
            <a:spLocks noGrp="1"/>
          </p:cNvSpPr>
          <p:nvPr>
            <p:ph type="title"/>
          </p:nvPr>
        </p:nvSpPr>
        <p:spPr>
          <a:xfrm>
            <a:off x="686834" y="1153572"/>
            <a:ext cx="3200400" cy="4461163"/>
          </a:xfrm>
        </p:spPr>
        <p:txBody>
          <a:bodyPr>
            <a:normAutofit/>
          </a:bodyPr>
          <a:lstStyle/>
          <a:p>
            <a:r>
              <a:rPr lang="en-US" altLang="en-US" b="1">
                <a:solidFill>
                  <a:srgbClr val="FFFFFF"/>
                </a:solidFill>
                <a:cs typeface="Times New Roman" panose="02020603050405020304" pitchFamily="18" charset="0"/>
              </a:rPr>
              <a:t>Characters of Contused Wounds :</a:t>
            </a:r>
            <a:br>
              <a:rPr lang="en-US" altLang="en-US">
                <a:solidFill>
                  <a:srgbClr val="FFFFFF"/>
                </a:solidFill>
                <a:cs typeface="Times New Roman" panose="02020603050405020304" pitchFamily="18" charset="0"/>
              </a:rPr>
            </a:br>
            <a:endParaRPr lang="en-US" altLang="en-US">
              <a:solidFill>
                <a:srgbClr val="FFFFFF"/>
              </a:solidFill>
              <a:cs typeface="Times New Roman" panose="02020603050405020304" pitchFamily="18" charset="0"/>
            </a:endParaRPr>
          </a:p>
        </p:txBody>
      </p:sp>
      <p:sp>
        <p:nvSpPr>
          <p:cNvPr id="76" name="Arc 7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7107" name="Content Placeholder 2">
            <a:extLst>
              <a:ext uri="{FF2B5EF4-FFF2-40B4-BE49-F238E27FC236}">
                <a16:creationId xmlns:a16="http://schemas.microsoft.com/office/drawing/2014/main" id="{880AB377-2E1E-4EBB-AEE2-71C8FF148AAB}"/>
              </a:ext>
            </a:extLst>
          </p:cNvPr>
          <p:cNvSpPr>
            <a:spLocks noGrp="1"/>
          </p:cNvSpPr>
          <p:nvPr>
            <p:ph idx="1"/>
          </p:nvPr>
        </p:nvSpPr>
        <p:spPr>
          <a:xfrm>
            <a:off x="4447308" y="591344"/>
            <a:ext cx="6906491" cy="5585619"/>
          </a:xfrm>
        </p:spPr>
        <p:txBody>
          <a:bodyPr anchor="ctr">
            <a:normAutofit/>
          </a:bodyPr>
          <a:lstStyle/>
          <a:p>
            <a:pPr marL="514350" indent="-514350">
              <a:buFont typeface="+mj-lt"/>
              <a:buAutoNum type="arabicPeriod"/>
            </a:pPr>
            <a:r>
              <a:rPr lang="en-US" altLang="en-US" sz="2200">
                <a:cs typeface="Arial" panose="020B0604020202020204" pitchFamily="34" charset="0"/>
              </a:rPr>
              <a:t>Irregular edges ( with angles which may be multiple and irregular) except in skin stretched over bone (scalp, skin of tibia), the edges are more or less regular. </a:t>
            </a:r>
          </a:p>
          <a:p>
            <a:pPr marL="514350" indent="-514350" rtl="0">
              <a:buFont typeface="+mj-lt"/>
              <a:buAutoNum type="arabicPeriod"/>
            </a:pPr>
            <a:r>
              <a:rPr lang="en-US" altLang="en-US" sz="2200">
                <a:cs typeface="Arial" panose="020B0604020202020204" pitchFamily="34" charset="0"/>
              </a:rPr>
              <a:t>Abrasions &amp; bruises at the edges (on examination with a lens). </a:t>
            </a:r>
          </a:p>
          <a:p>
            <a:pPr marL="514350" indent="-514350" rtl="0">
              <a:buFont typeface="+mj-lt"/>
              <a:buAutoNum type="arabicPeriod"/>
            </a:pPr>
            <a:r>
              <a:rPr lang="en-US" altLang="en-US" sz="2200">
                <a:cs typeface="Arial" panose="020B0604020202020204" pitchFamily="34" charset="0"/>
              </a:rPr>
              <a:t>Crushed hair at the edges (on microscopical examination). </a:t>
            </a:r>
          </a:p>
          <a:p>
            <a:pPr marL="514350" indent="-514350" rtl="0">
              <a:buFont typeface="+mj-lt"/>
              <a:buAutoNum type="arabicPeriod"/>
            </a:pPr>
            <a:r>
              <a:rPr lang="en-US" altLang="en-US" sz="2200">
                <a:cs typeface="Arial" panose="020B0604020202020204" pitchFamily="34" charset="0"/>
              </a:rPr>
              <a:t>Bridging of tissues across the edges (remnants of intact nerves, vessels, or fibers).</a:t>
            </a:r>
          </a:p>
          <a:p>
            <a:pPr marL="514350" indent="-514350" rtl="0">
              <a:buFont typeface="+mj-lt"/>
              <a:buAutoNum type="arabicPeriod"/>
            </a:pPr>
            <a:r>
              <a:rPr lang="en-US" altLang="en-US" sz="2200">
                <a:cs typeface="Arial" panose="020B0604020202020204" pitchFamily="34" charset="0"/>
              </a:rPr>
              <a:t>Little bleeding because the vessels are crushed cut.</a:t>
            </a:r>
          </a:p>
          <a:p>
            <a:pPr marL="514350" indent="-514350" rtl="0">
              <a:buFont typeface="+mj-lt"/>
              <a:buAutoNum type="arabicPeriod"/>
            </a:pPr>
            <a:r>
              <a:rPr lang="en-US" altLang="en-US" sz="2200">
                <a:cs typeface="Arial" panose="020B0604020202020204" pitchFamily="34" charset="0"/>
              </a:rPr>
              <a:t>More liable to sepsis because of tissue destruction. </a:t>
            </a:r>
          </a:p>
          <a:p>
            <a:pPr marL="514350" indent="-514350" rtl="0">
              <a:buFont typeface="+mj-lt"/>
              <a:buAutoNum type="arabicPeriod"/>
            </a:pPr>
            <a:r>
              <a:rPr lang="en-US" altLang="en-US" sz="2200">
                <a:cs typeface="Arial" panose="020B0604020202020204" pitchFamily="34" charset="0"/>
              </a:rPr>
              <a:t>Contused wounds take longer time to heal.</a:t>
            </a:r>
          </a:p>
          <a:p>
            <a:pPr marL="514350" indent="-514350" rtl="0">
              <a:buFont typeface="+mj-lt"/>
              <a:buAutoNum type="arabicPeriod"/>
            </a:pPr>
            <a:endParaRPr lang="en-US" altLang="en-US" sz="220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1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10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710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710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710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710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710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D2B6C-D0C9-4DD0-B8FE-166A41F5F118}"/>
              </a:ext>
            </a:extLst>
          </p:cNvPr>
          <p:cNvSpPr>
            <a:spLocks noGrp="1"/>
          </p:cNvSpPr>
          <p:nvPr>
            <p:ph type="title"/>
          </p:nvPr>
        </p:nvSpPr>
        <p:spPr/>
        <p:txBody>
          <a:bodyPr/>
          <a:lstStyle/>
          <a:p>
            <a:endParaRPr lang="en-US" dirty="0"/>
          </a:p>
        </p:txBody>
      </p:sp>
      <p:pic>
        <p:nvPicPr>
          <p:cNvPr id="9" name="Content Placeholder 3">
            <a:extLst>
              <a:ext uri="{FF2B5EF4-FFF2-40B4-BE49-F238E27FC236}">
                <a16:creationId xmlns:a16="http://schemas.microsoft.com/office/drawing/2014/main" id="{7463C032-FEE1-4AC8-B5BC-19666F63B50F}"/>
              </a:ext>
            </a:extLst>
          </p:cNvPr>
          <p:cNvPicPr>
            <a:picLocks noGrp="1" noChangeAspect="1"/>
          </p:cNvPicPr>
          <p:nvPr>
            <p:ph idx="1"/>
          </p:nvPr>
        </p:nvPicPr>
        <p:blipFill>
          <a:blip r:embed="rId2"/>
          <a:stretch>
            <a:fillRect/>
          </a:stretch>
        </p:blipFill>
        <p:spPr>
          <a:xfrm rot="5400000">
            <a:off x="4254690" y="602457"/>
            <a:ext cx="4352925" cy="6529387"/>
          </a:xfrm>
          <a:prstGeom prst="rect">
            <a:avLst/>
          </a:prstGeom>
        </p:spPr>
      </p:pic>
      <p:sp>
        <p:nvSpPr>
          <p:cNvPr id="5" name="Arrow: Left 4">
            <a:extLst>
              <a:ext uri="{FF2B5EF4-FFF2-40B4-BE49-F238E27FC236}">
                <a16:creationId xmlns:a16="http://schemas.microsoft.com/office/drawing/2014/main" id="{EE2AF335-4DE0-4E48-8654-A03F4882719E}"/>
              </a:ext>
            </a:extLst>
          </p:cNvPr>
          <p:cNvSpPr/>
          <p:nvPr/>
        </p:nvSpPr>
        <p:spPr>
          <a:xfrm>
            <a:off x="8317212" y="3276307"/>
            <a:ext cx="2757267" cy="844061"/>
          </a:xfrm>
          <a:prstGeom prst="leftArrow">
            <a:avLst/>
          </a:prstGeom>
          <a:noFill/>
          <a:ln w="38100">
            <a:solidFill>
              <a:schemeClr val="accent1">
                <a:shade val="50000"/>
                <a:alpha val="9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Multiple angles</a:t>
            </a:r>
          </a:p>
        </p:txBody>
      </p:sp>
      <p:sp>
        <p:nvSpPr>
          <p:cNvPr id="11" name="Arrow: Left 10">
            <a:extLst>
              <a:ext uri="{FF2B5EF4-FFF2-40B4-BE49-F238E27FC236}">
                <a16:creationId xmlns:a16="http://schemas.microsoft.com/office/drawing/2014/main" id="{337A5478-2BD4-4A71-8CED-CAD1331D6B1B}"/>
              </a:ext>
            </a:extLst>
          </p:cNvPr>
          <p:cNvSpPr/>
          <p:nvPr/>
        </p:nvSpPr>
        <p:spPr>
          <a:xfrm rot="2904436">
            <a:off x="5393603" y="4899574"/>
            <a:ext cx="2757267" cy="844061"/>
          </a:xfrm>
          <a:prstGeom prst="leftArrow">
            <a:avLst/>
          </a:prstGeom>
          <a:noFill/>
          <a:ln w="38100">
            <a:solidFill>
              <a:schemeClr val="accent1">
                <a:shade val="50000"/>
                <a:alpha val="9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Multiple angles</a:t>
            </a:r>
          </a:p>
        </p:txBody>
      </p:sp>
      <p:sp>
        <p:nvSpPr>
          <p:cNvPr id="12" name="Callout: Right Arrow 11">
            <a:extLst>
              <a:ext uri="{FF2B5EF4-FFF2-40B4-BE49-F238E27FC236}">
                <a16:creationId xmlns:a16="http://schemas.microsoft.com/office/drawing/2014/main" id="{C56731B5-2F68-4D46-904E-CD9979BE5A9B}"/>
              </a:ext>
            </a:extLst>
          </p:cNvPr>
          <p:cNvSpPr/>
          <p:nvPr/>
        </p:nvSpPr>
        <p:spPr>
          <a:xfrm rot="5400000">
            <a:off x="6371985" y="1611524"/>
            <a:ext cx="2051504" cy="1838948"/>
          </a:xfrm>
          <a:prstGeom prst="rightArrowCallou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t>Marginal bruises </a:t>
            </a:r>
          </a:p>
        </p:txBody>
      </p:sp>
    </p:spTree>
    <p:extLst>
      <p:ext uri="{BB962C8B-B14F-4D97-AF65-F5344CB8AC3E}">
        <p14:creationId xmlns:p14="http://schemas.microsoft.com/office/powerpoint/2010/main" val="530172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Down Arrow 7">
            <a:extLst>
              <a:ext uri="{FF2B5EF4-FFF2-40B4-BE49-F238E27FC236}">
                <a16:creationId xmlns:a16="http://schemas.microsoft.com/office/drawing/2014/main" id="{73DE2CFE-42F2-48F0-8706-5264E012B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88521" y="381403"/>
            <a:ext cx="2200313" cy="3342508"/>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787B1CB-322C-498C-83A0-E7F503253A57}"/>
              </a:ext>
            </a:extLst>
          </p:cNvPr>
          <p:cNvSpPr>
            <a:spLocks noGrp="1"/>
          </p:cNvSpPr>
          <p:nvPr>
            <p:ph type="title"/>
          </p:nvPr>
        </p:nvSpPr>
        <p:spPr>
          <a:xfrm>
            <a:off x="966952" y="1204108"/>
            <a:ext cx="2669406" cy="1781175"/>
          </a:xfrm>
        </p:spPr>
        <p:txBody>
          <a:bodyPr>
            <a:normAutofit/>
          </a:bodyPr>
          <a:lstStyle/>
          <a:p>
            <a:r>
              <a:rPr lang="en-US" sz="3000" b="0" i="0" u="none" strike="noStrike" baseline="0" dirty="0">
                <a:solidFill>
                  <a:srgbClr val="FFFFFF"/>
                </a:solidFill>
                <a:latin typeface="AdvP49FC2D"/>
              </a:rPr>
              <a:t>A laceration with extensive associated abrasions</a:t>
            </a:r>
            <a:endParaRPr lang="en-US" sz="3000" dirty="0">
              <a:solidFill>
                <a:srgbClr val="FFFFFF"/>
              </a:solidFill>
            </a:endParaRPr>
          </a:p>
        </p:txBody>
      </p:sp>
      <p:sp>
        <p:nvSpPr>
          <p:cNvPr id="8" name="Content Placeholder 7">
            <a:extLst>
              <a:ext uri="{FF2B5EF4-FFF2-40B4-BE49-F238E27FC236}">
                <a16:creationId xmlns:a16="http://schemas.microsoft.com/office/drawing/2014/main" id="{C2EAA43A-6BBB-4D8B-96E8-96F4393C2011}"/>
              </a:ext>
            </a:extLst>
          </p:cNvPr>
          <p:cNvSpPr>
            <a:spLocks noGrp="1"/>
          </p:cNvSpPr>
          <p:nvPr>
            <p:ph idx="1"/>
          </p:nvPr>
        </p:nvSpPr>
        <p:spPr>
          <a:xfrm>
            <a:off x="966951" y="3355130"/>
            <a:ext cx="2669407" cy="2427333"/>
          </a:xfrm>
        </p:spPr>
        <p:txBody>
          <a:bodyPr>
            <a:normAutofit/>
          </a:bodyPr>
          <a:lstStyle/>
          <a:p>
            <a:endParaRPr lang="en-US" sz="1600"/>
          </a:p>
        </p:txBody>
      </p:sp>
      <p:pic>
        <p:nvPicPr>
          <p:cNvPr id="4" name="Content Placeholder 3">
            <a:extLst>
              <a:ext uri="{FF2B5EF4-FFF2-40B4-BE49-F238E27FC236}">
                <a16:creationId xmlns:a16="http://schemas.microsoft.com/office/drawing/2014/main" id="{CBCC8092-C433-4E9B-9F67-CA9BCA9B2B9E}"/>
              </a:ext>
            </a:extLst>
          </p:cNvPr>
          <p:cNvPicPr>
            <a:picLocks noChangeAspect="1"/>
          </p:cNvPicPr>
          <p:nvPr/>
        </p:nvPicPr>
        <p:blipFill>
          <a:blip r:embed="rId2"/>
          <a:stretch>
            <a:fillRect/>
          </a:stretch>
        </p:blipFill>
        <p:spPr>
          <a:xfrm>
            <a:off x="4662102" y="1017721"/>
            <a:ext cx="6903723" cy="4699521"/>
          </a:xfrm>
          <a:prstGeom prst="rect">
            <a:avLst/>
          </a:prstGeom>
        </p:spPr>
      </p:pic>
    </p:spTree>
    <p:extLst>
      <p:ext uri="{BB962C8B-B14F-4D97-AF65-F5344CB8AC3E}">
        <p14:creationId xmlns:p14="http://schemas.microsoft.com/office/powerpoint/2010/main" val="4286837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B6DBA7-52E8-42AE-BF60-7207ED7E3E3F}"/>
              </a:ext>
            </a:extLst>
          </p:cNvPr>
          <p:cNvSpPr>
            <a:spLocks noGrp="1"/>
          </p:cNvSpPr>
          <p:nvPr>
            <p:ph type="title"/>
          </p:nvPr>
        </p:nvSpPr>
        <p:spPr>
          <a:xfrm>
            <a:off x="686834" y="1153572"/>
            <a:ext cx="3200400" cy="4461163"/>
          </a:xfrm>
        </p:spPr>
        <p:txBody>
          <a:bodyPr>
            <a:normAutofit/>
          </a:bodyPr>
          <a:lstStyle/>
          <a:p>
            <a:r>
              <a:rPr lang="en-US" sz="3400" dirty="0">
                <a:solidFill>
                  <a:srgbClr val="FFFFFF"/>
                </a:solidFill>
              </a:rPr>
              <a:t>A scalp laceration with minimal marginal abrasions but with tissue bridging toward the left end (arrow)</a:t>
            </a:r>
          </a:p>
        </p:txBody>
      </p:sp>
      <p:sp>
        <p:nvSpPr>
          <p:cNvPr id="18" name="Arc 17">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13" name="Content Placeholder 12">
            <a:extLst>
              <a:ext uri="{FF2B5EF4-FFF2-40B4-BE49-F238E27FC236}">
                <a16:creationId xmlns:a16="http://schemas.microsoft.com/office/drawing/2014/main" id="{DEBF9CCB-23F8-4AF9-8D07-437317BA16FC}"/>
              </a:ext>
            </a:extLst>
          </p:cNvPr>
          <p:cNvPicPr>
            <a:picLocks noGrp="1" noChangeAspect="1"/>
          </p:cNvPicPr>
          <p:nvPr>
            <p:ph idx="1"/>
          </p:nvPr>
        </p:nvPicPr>
        <p:blipFill>
          <a:blip r:embed="rId2"/>
          <a:stretch>
            <a:fillRect/>
          </a:stretch>
        </p:blipFill>
        <p:spPr>
          <a:xfrm>
            <a:off x="4851058" y="1531303"/>
            <a:ext cx="6085952" cy="4083432"/>
          </a:xfrm>
        </p:spPr>
      </p:pic>
      <p:sp>
        <p:nvSpPr>
          <p:cNvPr id="17" name="Thought Bubble: Cloud 16">
            <a:extLst>
              <a:ext uri="{FF2B5EF4-FFF2-40B4-BE49-F238E27FC236}">
                <a16:creationId xmlns:a16="http://schemas.microsoft.com/office/drawing/2014/main" id="{770FDFDB-5285-4F4E-8E88-53728DAF4FD8}"/>
              </a:ext>
            </a:extLst>
          </p:cNvPr>
          <p:cNvSpPr/>
          <p:nvPr/>
        </p:nvSpPr>
        <p:spPr>
          <a:xfrm>
            <a:off x="5922497" y="478302"/>
            <a:ext cx="2715065" cy="1800664"/>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Marginal is slightly regular</a:t>
            </a:r>
          </a:p>
        </p:txBody>
      </p:sp>
      <p:sp>
        <p:nvSpPr>
          <p:cNvPr id="21" name="Callout: Right Arrow 20">
            <a:extLst>
              <a:ext uri="{FF2B5EF4-FFF2-40B4-BE49-F238E27FC236}">
                <a16:creationId xmlns:a16="http://schemas.microsoft.com/office/drawing/2014/main" id="{F572530B-C36E-4154-8E6F-D7F02C3D2928}"/>
              </a:ext>
            </a:extLst>
          </p:cNvPr>
          <p:cNvSpPr/>
          <p:nvPr/>
        </p:nvSpPr>
        <p:spPr>
          <a:xfrm rot="15875648">
            <a:off x="5361718" y="4604992"/>
            <a:ext cx="2377441" cy="1671489"/>
          </a:xfrm>
          <a:prstGeom prst="rightArrowCallout">
            <a:avLst/>
          </a:prstGeom>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dirty="0"/>
              <a:t>Marginal abrasions</a:t>
            </a:r>
          </a:p>
        </p:txBody>
      </p:sp>
    </p:spTree>
    <p:extLst>
      <p:ext uri="{BB962C8B-B14F-4D97-AF65-F5344CB8AC3E}">
        <p14:creationId xmlns:p14="http://schemas.microsoft.com/office/powerpoint/2010/main" val="331670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arn(inVertical)">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animBg="1"/>
      <p:bldP spid="2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B9B350-F43B-4125-AFAB-711017BEF65F}"/>
              </a:ext>
            </a:extLst>
          </p:cNvPr>
          <p:cNvSpPr>
            <a:spLocks noGrp="1"/>
          </p:cNvSpPr>
          <p:nvPr>
            <p:ph type="title"/>
          </p:nvPr>
        </p:nvSpPr>
        <p:spPr>
          <a:xfrm>
            <a:off x="686834" y="1153572"/>
            <a:ext cx="3200400" cy="4461163"/>
          </a:xfrm>
        </p:spPr>
        <p:txBody>
          <a:bodyPr>
            <a:normAutofit/>
          </a:bodyPr>
          <a:lstStyle/>
          <a:p>
            <a:r>
              <a:rPr lang="en-US">
                <a:solidFill>
                  <a:srgbClr val="FFFFFF"/>
                </a:solidFill>
              </a:rPr>
              <a:t>Scalp lacerated wound</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73FF656A-B10C-445E-B263-4051FB4BEF06}"/>
              </a:ext>
            </a:extLst>
          </p:cNvPr>
          <p:cNvSpPr>
            <a:spLocks noGrp="1"/>
          </p:cNvSpPr>
          <p:nvPr>
            <p:ph idx="1"/>
          </p:nvPr>
        </p:nvSpPr>
        <p:spPr>
          <a:xfrm>
            <a:off x="4447308" y="591344"/>
            <a:ext cx="6906491" cy="5585619"/>
          </a:xfrm>
        </p:spPr>
        <p:txBody>
          <a:bodyPr anchor="ctr">
            <a:normAutofit/>
          </a:bodyPr>
          <a:lstStyle/>
          <a:p>
            <a:pPr marL="0" indent="0">
              <a:buNone/>
            </a:pPr>
            <a:r>
              <a:rPr lang="en-US" i="1"/>
              <a:t> Lacerated wounds in the scalp may simulate cut wounds in: </a:t>
            </a:r>
            <a:endParaRPr lang="en-US"/>
          </a:p>
          <a:p>
            <a:pPr lvl="0"/>
            <a:r>
              <a:rPr lang="en-US" i="1"/>
              <a:t>The edges of contused wounds are more or less regular </a:t>
            </a:r>
            <a:endParaRPr lang="en-US"/>
          </a:p>
          <a:p>
            <a:pPr lvl="0"/>
            <a:r>
              <a:rPr lang="en-US" i="1"/>
              <a:t>More bleeding due to increased vascularity of the scalp. </a:t>
            </a:r>
            <a:endParaRPr lang="en-US"/>
          </a:p>
          <a:p>
            <a:endParaRPr lang="en-US"/>
          </a:p>
        </p:txBody>
      </p:sp>
    </p:spTree>
    <p:extLst>
      <p:ext uri="{BB962C8B-B14F-4D97-AF65-F5344CB8AC3E}">
        <p14:creationId xmlns:p14="http://schemas.microsoft.com/office/powerpoint/2010/main" val="28513751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Down Arrow 7">
            <a:extLst>
              <a:ext uri="{FF2B5EF4-FFF2-40B4-BE49-F238E27FC236}">
                <a16:creationId xmlns:a16="http://schemas.microsoft.com/office/drawing/2014/main" id="{73DE2CFE-42F2-48F0-8706-5264E012B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662795" y="-3745097"/>
            <a:ext cx="1354979" cy="10750169"/>
          </a:xfrm>
          <a:prstGeom prst="downArrow">
            <a:avLst>
              <a:gd name="adj1" fmla="val 100000"/>
              <a:gd name="adj2" fmla="val 22582"/>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B17F31F9-9095-4653-A202-A40F07D49EB3}"/>
              </a:ext>
            </a:extLst>
          </p:cNvPr>
          <p:cNvSpPr>
            <a:spLocks noGrp="1"/>
          </p:cNvSpPr>
          <p:nvPr>
            <p:ph type="title"/>
          </p:nvPr>
        </p:nvSpPr>
        <p:spPr>
          <a:xfrm>
            <a:off x="1286932" y="1204109"/>
            <a:ext cx="10023398" cy="857894"/>
          </a:xfrm>
        </p:spPr>
        <p:txBody>
          <a:bodyPr vert="horz" lIns="91440" tIns="45720" rIns="91440" bIns="45720" rtlCol="0" anchor="ctr">
            <a:normAutofit/>
          </a:bodyPr>
          <a:lstStyle/>
          <a:p>
            <a:r>
              <a:rPr lang="en-US" sz="4000" kern="1200">
                <a:solidFill>
                  <a:srgbClr val="FFFFFF"/>
                </a:solidFill>
                <a:latin typeface="+mj-lt"/>
                <a:ea typeface="+mj-ea"/>
                <a:cs typeface="+mj-cs"/>
              </a:rPr>
              <a:t>subtypes</a:t>
            </a:r>
          </a:p>
        </p:txBody>
      </p:sp>
      <p:sp>
        <p:nvSpPr>
          <p:cNvPr id="36866" name="Rectangle 3">
            <a:extLst>
              <a:ext uri="{FF2B5EF4-FFF2-40B4-BE49-F238E27FC236}">
                <a16:creationId xmlns:a16="http://schemas.microsoft.com/office/drawing/2014/main" id="{750C100F-0F75-4BCF-A4FE-520B89684A2D}"/>
              </a:ext>
            </a:extLst>
          </p:cNvPr>
          <p:cNvSpPr>
            <a:spLocks noGrp="1" noChangeArrowheads="1"/>
          </p:cNvSpPr>
          <p:nvPr>
            <p:ph sz="half" idx="1"/>
          </p:nvPr>
        </p:nvSpPr>
        <p:spPr>
          <a:xfrm>
            <a:off x="1328738" y="3003550"/>
            <a:ext cx="5892800" cy="2736850"/>
          </a:xfrm>
        </p:spPr>
        <p:txBody>
          <a:bodyPr wrap="square" anchor="t">
            <a:normAutofit/>
          </a:bodyPr>
          <a:lstStyle/>
          <a:p>
            <a:pPr algn="l" eaLnBrk="1" hangingPunct="1">
              <a:buFontTx/>
              <a:buNone/>
            </a:pPr>
            <a:r>
              <a:rPr lang="en-US" altLang="en-US" b="1" dirty="0">
                <a:cs typeface="Arial" panose="020B0604020202020204" pitchFamily="34" charset="0"/>
              </a:rPr>
              <a:t>A-Contused</a:t>
            </a:r>
          </a:p>
          <a:p>
            <a:pPr algn="l" eaLnBrk="1" hangingPunct="1">
              <a:buFontTx/>
              <a:buNone/>
            </a:pPr>
            <a:r>
              <a:rPr lang="en-US" altLang="en-US" b="1" dirty="0">
                <a:cs typeface="Arial" panose="020B0604020202020204" pitchFamily="34" charset="0"/>
              </a:rPr>
              <a:t>B- Lacerated wound </a:t>
            </a:r>
          </a:p>
          <a:p>
            <a:pPr algn="l" eaLnBrk="1" hangingPunct="1">
              <a:buFontTx/>
              <a:buNone/>
            </a:pPr>
            <a:r>
              <a:rPr lang="en-US" altLang="en-US" b="1" dirty="0">
                <a:cs typeface="Arial" panose="020B0604020202020204" pitchFamily="34" charset="0"/>
              </a:rPr>
              <a:t>C- Crushed                        </a:t>
            </a:r>
          </a:p>
          <a:p>
            <a:pPr algn="l" eaLnBrk="1" hangingPunct="1">
              <a:buFontTx/>
              <a:buNone/>
            </a:pPr>
            <a:r>
              <a:rPr lang="en-US" altLang="en-US" b="1" dirty="0">
                <a:cs typeface="Arial" panose="020B0604020202020204" pitchFamily="34" charset="0"/>
              </a:rPr>
              <a:t>D- Tear laceration       </a:t>
            </a:r>
          </a:p>
          <a:p>
            <a:pPr algn="l" eaLnBrk="1" hangingPunct="1">
              <a:buFontTx/>
              <a:buNone/>
            </a:pPr>
            <a:r>
              <a:rPr lang="en-US" altLang="en-US" b="1" dirty="0">
                <a:cs typeface="Arial" panose="020B0604020202020204" pitchFamily="34" charset="0"/>
              </a:rPr>
              <a:t> E- Cut laceration</a:t>
            </a:r>
            <a:endParaRPr lang="en-US" altLang="en-US" dirty="0">
              <a:solidFill>
                <a:srgbClr val="FF0000"/>
              </a:solidFill>
              <a:cs typeface="Arial" panose="020B0604020202020204" pitchFamily="34" charset="0"/>
            </a:endParaRPr>
          </a:p>
          <a:p>
            <a:pPr eaLnBrk="1" hangingPunct="1">
              <a:buFontTx/>
              <a:buNone/>
            </a:pPr>
            <a:endParaRPr lang="en-US" altLang="en-US" dirty="0">
              <a:solidFill>
                <a:srgbClr val="FF0000"/>
              </a:solidFill>
              <a:cs typeface="Arial" panose="020B0604020202020204" pitchFamily="34" charset="0"/>
            </a:endParaRPr>
          </a:p>
          <a:p>
            <a:pPr eaLnBrk="1" hangingPunct="1"/>
            <a:endParaRPr lang="en-US" altLang="en-US" dirty="0">
              <a:cs typeface="Arial" panose="020B0604020202020204" pitchFamily="34" charset="0"/>
            </a:endParaRPr>
          </a:p>
        </p:txBody>
      </p:sp>
      <p:sp>
        <p:nvSpPr>
          <p:cNvPr id="36867" name="Rectangle 5">
            <a:extLst>
              <a:ext uri="{FF2B5EF4-FFF2-40B4-BE49-F238E27FC236}">
                <a16:creationId xmlns:a16="http://schemas.microsoft.com/office/drawing/2014/main" id="{3945F25F-9C8A-4CA9-9D51-AEA717A4AD44}"/>
              </a:ext>
            </a:extLst>
          </p:cNvPr>
          <p:cNvSpPr>
            <a:spLocks noGrp="1" noChangeArrowheads="1"/>
          </p:cNvSpPr>
          <p:nvPr>
            <p:ph sz="half" idx="2"/>
          </p:nvPr>
        </p:nvSpPr>
        <p:spPr>
          <a:xfrm>
            <a:off x="7302500" y="3003550"/>
            <a:ext cx="4010025" cy="2736850"/>
          </a:xfrm>
        </p:spPr>
        <p:txBody>
          <a:bodyPr wrap="square" anchor="t">
            <a:normAutofit/>
          </a:bodyPr>
          <a:lstStyle/>
          <a:p>
            <a:pPr eaLnBrk="1" hangingPunct="1"/>
            <a:r>
              <a:rPr lang="ar-EG" altLang="en-US" b="1" dirty="0"/>
              <a:t>جرح رضى</a:t>
            </a:r>
          </a:p>
          <a:p>
            <a:pPr eaLnBrk="1" hangingPunct="1"/>
            <a:r>
              <a:rPr lang="ar-EG" altLang="en-US" b="1" dirty="0"/>
              <a:t>جرح رضى متهتك</a:t>
            </a:r>
          </a:p>
          <a:p>
            <a:pPr eaLnBrk="1" hangingPunct="1"/>
            <a:r>
              <a:rPr lang="ar-EG" altLang="en-US" b="1" dirty="0"/>
              <a:t>جرح </a:t>
            </a:r>
            <a:r>
              <a:rPr lang="ar-EG" altLang="en-US" b="1" dirty="0" err="1"/>
              <a:t>هرسى</a:t>
            </a:r>
            <a:endParaRPr lang="ar-EG" altLang="en-US" b="1" dirty="0"/>
          </a:p>
          <a:p>
            <a:pPr eaLnBrk="1" hangingPunct="1"/>
            <a:r>
              <a:rPr lang="ar-EG" altLang="en-US" b="1" dirty="0"/>
              <a:t>جرح </a:t>
            </a:r>
            <a:r>
              <a:rPr lang="ar-EG" altLang="en-US" b="1" dirty="0" err="1"/>
              <a:t>مزعى</a:t>
            </a:r>
            <a:endParaRPr lang="ar-EG" altLang="en-US" b="1" dirty="0"/>
          </a:p>
          <a:p>
            <a:pPr eaLnBrk="1" hangingPunct="1"/>
            <a:r>
              <a:rPr lang="ar-EG" altLang="en-US" b="1" dirty="0"/>
              <a:t>جرح </a:t>
            </a:r>
            <a:r>
              <a:rPr lang="ar-EG" altLang="en-US" b="1" dirty="0" err="1"/>
              <a:t>قطعى</a:t>
            </a:r>
            <a:r>
              <a:rPr lang="ar-EG" altLang="en-US" b="1" dirty="0"/>
              <a:t> متهتك</a:t>
            </a:r>
          </a:p>
        </p:txBody>
      </p:sp>
    </p:spTree>
    <p:custDataLst>
      <p:tags r:id="rId1"/>
    </p:custData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Down Arrow 7">
            <a:extLst>
              <a:ext uri="{FF2B5EF4-FFF2-40B4-BE49-F238E27FC236}">
                <a16:creationId xmlns:a16="http://schemas.microsoft.com/office/drawing/2014/main" id="{73DE2CFE-42F2-48F0-8706-5264E012B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662795" y="-3745097"/>
            <a:ext cx="1354979" cy="10750169"/>
          </a:xfrm>
          <a:prstGeom prst="downArrow">
            <a:avLst>
              <a:gd name="adj1" fmla="val 100000"/>
              <a:gd name="adj2" fmla="val 22582"/>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130" name="Title 1">
            <a:extLst>
              <a:ext uri="{FF2B5EF4-FFF2-40B4-BE49-F238E27FC236}">
                <a16:creationId xmlns:a16="http://schemas.microsoft.com/office/drawing/2014/main" id="{5BFA77B3-B52F-4B15-B8A0-E512A670D35D}"/>
              </a:ext>
            </a:extLst>
          </p:cNvPr>
          <p:cNvSpPr>
            <a:spLocks noGrp="1"/>
          </p:cNvSpPr>
          <p:nvPr>
            <p:ph type="title"/>
          </p:nvPr>
        </p:nvSpPr>
        <p:spPr>
          <a:xfrm>
            <a:off x="1286932" y="1204109"/>
            <a:ext cx="10023398" cy="857894"/>
          </a:xfrm>
        </p:spPr>
        <p:txBody>
          <a:bodyPr vert="horz" lIns="91440" tIns="45720" rIns="91440" bIns="45720" rtlCol="0" anchor="ctr">
            <a:normAutofit/>
          </a:bodyPr>
          <a:lstStyle/>
          <a:p>
            <a:endParaRPr lang="en-US" altLang="en-US" sz="4000" kern="1200">
              <a:solidFill>
                <a:srgbClr val="FFFFFF"/>
              </a:solidFill>
              <a:latin typeface="+mj-lt"/>
              <a:ea typeface="+mj-ea"/>
              <a:cs typeface="+mj-cs"/>
            </a:endParaRPr>
          </a:p>
        </p:txBody>
      </p:sp>
      <p:sp>
        <p:nvSpPr>
          <p:cNvPr id="48131" name="Content Placeholder 2">
            <a:extLst>
              <a:ext uri="{FF2B5EF4-FFF2-40B4-BE49-F238E27FC236}">
                <a16:creationId xmlns:a16="http://schemas.microsoft.com/office/drawing/2014/main" id="{223FFD4B-ED62-4226-89C8-F913C5970D5C}"/>
              </a:ext>
            </a:extLst>
          </p:cNvPr>
          <p:cNvSpPr>
            <a:spLocks noGrp="1"/>
          </p:cNvSpPr>
          <p:nvPr>
            <p:ph sz="half" idx="1"/>
          </p:nvPr>
        </p:nvSpPr>
        <p:spPr>
          <a:xfrm>
            <a:off x="1328738" y="3003550"/>
            <a:ext cx="9983788" cy="1508125"/>
          </a:xfrm>
        </p:spPr>
        <p:txBody>
          <a:bodyPr wrap="square" anchor="t">
            <a:normAutofit/>
          </a:bodyPr>
          <a:lstStyle/>
          <a:p>
            <a:pPr algn="l" rtl="0" eaLnBrk="1" hangingPunct="1">
              <a:buFont typeface="Arial" panose="020B0604020202020204" pitchFamily="34" charset="0"/>
              <a:buNone/>
            </a:pPr>
            <a:r>
              <a:rPr lang="en-US" altLang="en-US" sz="2000">
                <a:solidFill>
                  <a:srgbClr val="FF0000"/>
                </a:solidFill>
                <a:cs typeface="Arial" panose="020B0604020202020204" pitchFamily="34" charset="0"/>
              </a:rPr>
              <a:t>Lacerated wound</a:t>
            </a:r>
            <a:r>
              <a:rPr lang="en-US" altLang="en-US" sz="2000">
                <a:cs typeface="Arial" panose="020B0604020202020204" pitchFamily="34" charset="0"/>
              </a:rPr>
              <a:t>:</a:t>
            </a:r>
          </a:p>
          <a:p>
            <a:pPr algn="l" rtl="0" eaLnBrk="1" hangingPunct="1"/>
            <a:r>
              <a:rPr lang="en-US" altLang="en-US" sz="2000">
                <a:cs typeface="Arial" panose="020B0604020202020204" pitchFamily="34" charset="0"/>
              </a:rPr>
              <a:t>it is a contused wound where the edges are severely damaged and highly irregular, with multiple angles.</a:t>
            </a:r>
          </a:p>
          <a:p>
            <a:pPr algn="l" rtl="0" eaLnBrk="1" hangingPunct="1">
              <a:buFont typeface="Arial" panose="020B0604020202020204" pitchFamily="34" charset="0"/>
              <a:buNone/>
            </a:pPr>
            <a:r>
              <a:rPr lang="en-US" altLang="en-US" sz="2000">
                <a:cs typeface="Arial" panose="020B0604020202020204" pitchFamily="34" charset="0"/>
              </a:rPr>
              <a:t> </a:t>
            </a:r>
          </a:p>
          <a:p>
            <a:pPr algn="l" eaLnBrk="1" hangingPunct="1"/>
            <a:endParaRPr lang="ar-EG" altLang="en-US" sz="2000"/>
          </a:p>
        </p:txBody>
      </p:sp>
      <p:sp>
        <p:nvSpPr>
          <p:cNvPr id="48132" name="Content Placeholder 3">
            <a:extLst>
              <a:ext uri="{FF2B5EF4-FFF2-40B4-BE49-F238E27FC236}">
                <a16:creationId xmlns:a16="http://schemas.microsoft.com/office/drawing/2014/main" id="{743C50FC-E3C7-42D0-8EDA-686F7CCF3EA6}"/>
              </a:ext>
            </a:extLst>
          </p:cNvPr>
          <p:cNvSpPr>
            <a:spLocks noGrp="1"/>
          </p:cNvSpPr>
          <p:nvPr>
            <p:ph sz="half" idx="2"/>
          </p:nvPr>
        </p:nvSpPr>
        <p:spPr>
          <a:xfrm>
            <a:off x="1328738" y="4594225"/>
            <a:ext cx="9983788" cy="1147763"/>
          </a:xfrm>
        </p:spPr>
        <p:txBody>
          <a:bodyPr wrap="square" anchor="t">
            <a:normAutofit/>
          </a:bodyPr>
          <a:lstStyle/>
          <a:p>
            <a:pPr algn="l" rtl="0" eaLnBrk="1" hangingPunct="1"/>
            <a:r>
              <a:rPr lang="en-US" altLang="en-US" sz="2400" dirty="0">
                <a:solidFill>
                  <a:srgbClr val="FF0000"/>
                </a:solidFill>
                <a:cs typeface="Arial" panose="020B0604020202020204" pitchFamily="34" charset="0"/>
              </a:rPr>
              <a:t>Cut laceration: </a:t>
            </a:r>
          </a:p>
          <a:p>
            <a:pPr algn="l" rtl="0" eaLnBrk="1" hangingPunct="1">
              <a:buFont typeface="Arial" panose="020B0604020202020204" pitchFamily="34" charset="0"/>
              <a:buNone/>
            </a:pPr>
            <a:r>
              <a:rPr lang="en-US" altLang="en-US" sz="2400" dirty="0">
                <a:cs typeface="Arial" panose="020B0604020202020204" pitchFamily="34" charset="0"/>
              </a:rPr>
              <a:t>inflicted by heavy sharp cutting instrument e.g. by the blade of </a:t>
            </a:r>
            <a:r>
              <a:rPr lang="en-US" altLang="en-US" sz="2400" dirty="0" err="1">
                <a:cs typeface="Arial" panose="020B0604020202020204" pitchFamily="34" charset="0"/>
              </a:rPr>
              <a:t>fass</a:t>
            </a:r>
            <a:r>
              <a:rPr lang="en-US" altLang="en-US" sz="2400" dirty="0">
                <a:cs typeface="Arial" panose="020B0604020202020204" pitchFamily="34" charset="0"/>
              </a:rPr>
              <a:t> or axe.</a:t>
            </a:r>
          </a:p>
          <a:p>
            <a:pPr algn="l" rtl="0" eaLnBrk="1" hangingPunct="1"/>
            <a:endParaRPr lang="ar-EG" altLang="en-US" sz="2400"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D9F32B0E-A932-415A-97D8-E7F62F241530}"/>
              </a:ext>
            </a:extLst>
          </p:cNvPr>
          <p:cNvSpPr>
            <a:spLocks noGrp="1" noChangeArrowheads="1"/>
          </p:cNvSpPr>
          <p:nvPr>
            <p:ph type="title"/>
          </p:nvPr>
        </p:nvSpPr>
        <p:spPr>
          <a:xfrm>
            <a:off x="1524000" y="0"/>
            <a:ext cx="8229600" cy="1384300"/>
          </a:xfrm>
        </p:spPr>
        <p:txBody>
          <a:bodyPr rtlCol="1">
            <a:normAutofit/>
          </a:bodyPr>
          <a:lstStyle/>
          <a:p>
            <a:pPr>
              <a:defRPr/>
            </a:pPr>
            <a:r>
              <a:rPr lang="en-US" dirty="0">
                <a:solidFill>
                  <a:schemeClr val="bg2">
                    <a:lumMod val="50000"/>
                  </a:schemeClr>
                </a:solidFill>
              </a:rPr>
              <a:t>a. Contused wound</a:t>
            </a:r>
          </a:p>
        </p:txBody>
      </p:sp>
      <p:sp>
        <p:nvSpPr>
          <p:cNvPr id="49154" name="Rectangle 3">
            <a:extLst>
              <a:ext uri="{FF2B5EF4-FFF2-40B4-BE49-F238E27FC236}">
                <a16:creationId xmlns:a16="http://schemas.microsoft.com/office/drawing/2014/main" id="{5CB06F58-96D1-4DCB-855A-90903EBF6195}"/>
              </a:ext>
            </a:extLst>
          </p:cNvPr>
          <p:cNvSpPr>
            <a:spLocks noGrp="1"/>
          </p:cNvSpPr>
          <p:nvPr>
            <p:ph idx="1"/>
          </p:nvPr>
        </p:nvSpPr>
        <p:spPr/>
        <p:txBody>
          <a:bodyPr/>
          <a:lstStyle/>
          <a:p>
            <a:pPr eaLnBrk="1" hangingPunct="1"/>
            <a:endParaRPr lang="ar-EG" altLang="en-US"/>
          </a:p>
        </p:txBody>
      </p:sp>
      <p:pic>
        <p:nvPicPr>
          <p:cNvPr id="49156" name="Picture 4" descr="cont-08">
            <a:extLst>
              <a:ext uri="{FF2B5EF4-FFF2-40B4-BE49-F238E27FC236}">
                <a16:creationId xmlns:a16="http://schemas.microsoft.com/office/drawing/2014/main" id="{3FD89613-6CB8-4E40-B8D2-2271E202C9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4206" y="2141160"/>
            <a:ext cx="4929188" cy="40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DE510074-158E-4225-8896-DD4DD431E767}"/>
              </a:ext>
            </a:extLst>
          </p:cNvPr>
          <p:cNvSpPr>
            <a:spLocks noGrp="1" noChangeArrowheads="1"/>
          </p:cNvSpPr>
          <p:nvPr>
            <p:ph type="title"/>
          </p:nvPr>
        </p:nvSpPr>
        <p:spPr>
          <a:xfrm>
            <a:off x="1387075" y="336495"/>
            <a:ext cx="7729728" cy="1188720"/>
          </a:xfrm>
        </p:spPr>
        <p:txBody>
          <a:bodyPr rtlCol="1">
            <a:normAutofit/>
          </a:bodyPr>
          <a:lstStyle/>
          <a:p>
            <a:pPr>
              <a:defRPr/>
            </a:pPr>
            <a:r>
              <a:rPr lang="en-US" dirty="0">
                <a:solidFill>
                  <a:schemeClr val="bg2">
                    <a:lumMod val="50000"/>
                  </a:schemeClr>
                </a:solidFill>
              </a:rPr>
              <a:t>b. Lacerated wound</a:t>
            </a:r>
          </a:p>
        </p:txBody>
      </p:sp>
      <p:sp>
        <p:nvSpPr>
          <p:cNvPr id="50178" name="Rectangle 3">
            <a:extLst>
              <a:ext uri="{FF2B5EF4-FFF2-40B4-BE49-F238E27FC236}">
                <a16:creationId xmlns:a16="http://schemas.microsoft.com/office/drawing/2014/main" id="{9F2112B4-C195-4784-B6AC-86AD5B11A1C7}"/>
              </a:ext>
            </a:extLst>
          </p:cNvPr>
          <p:cNvSpPr>
            <a:spLocks noGrp="1"/>
          </p:cNvSpPr>
          <p:nvPr>
            <p:ph idx="1"/>
          </p:nvPr>
        </p:nvSpPr>
        <p:spPr/>
        <p:txBody>
          <a:bodyPr/>
          <a:lstStyle/>
          <a:p>
            <a:pPr eaLnBrk="1" hangingPunct="1">
              <a:buFontTx/>
              <a:buNone/>
            </a:pPr>
            <a:endParaRPr lang="ar-EG" altLang="en-US" sz="3600" b="1"/>
          </a:p>
        </p:txBody>
      </p:sp>
      <p:pic>
        <p:nvPicPr>
          <p:cNvPr id="50180" name="Picture 4" descr="cont-lac-03">
            <a:extLst>
              <a:ext uri="{FF2B5EF4-FFF2-40B4-BE49-F238E27FC236}">
                <a16:creationId xmlns:a16="http://schemas.microsoft.com/office/drawing/2014/main" id="{026750C7-08BF-4533-BDE6-209325D647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6726" y="1196975"/>
            <a:ext cx="3275013" cy="521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Picture 5">
            <a:extLst>
              <a:ext uri="{FF2B5EF4-FFF2-40B4-BE49-F238E27FC236}">
                <a16:creationId xmlns:a16="http://schemas.microsoft.com/office/drawing/2014/main" id="{C02F2542-6E0F-4750-85B2-4A8DBF237F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785938"/>
            <a:ext cx="5214938" cy="421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1" name="Rectangle 71">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18" name="Title 1">
            <a:extLst>
              <a:ext uri="{FF2B5EF4-FFF2-40B4-BE49-F238E27FC236}">
                <a16:creationId xmlns:a16="http://schemas.microsoft.com/office/drawing/2014/main" id="{B7EC7D2B-347B-4121-9D4E-8E4BBFAF9E0F}"/>
              </a:ext>
            </a:extLst>
          </p:cNvPr>
          <p:cNvSpPr>
            <a:spLocks noGrp="1"/>
          </p:cNvSpPr>
          <p:nvPr>
            <p:ph type="title"/>
          </p:nvPr>
        </p:nvSpPr>
        <p:spPr>
          <a:xfrm>
            <a:off x="808638" y="386930"/>
            <a:ext cx="9236700" cy="1188950"/>
          </a:xfrm>
        </p:spPr>
        <p:txBody>
          <a:bodyPr anchor="b">
            <a:normAutofit/>
          </a:bodyPr>
          <a:lstStyle/>
          <a:p>
            <a:endParaRPr lang="en-US" altLang="en-US" sz="5400">
              <a:cs typeface="Times New Roman" panose="02020603050405020304" pitchFamily="18" charset="0"/>
            </a:endParaRPr>
          </a:p>
        </p:txBody>
      </p:sp>
      <p:grpSp>
        <p:nvGrpSpPr>
          <p:cNvPr id="9222" name="Group 73">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75" name="Rectangle 74">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23" name="Rectangle 75">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19" name="Content Placeholder 2">
            <a:extLst>
              <a:ext uri="{FF2B5EF4-FFF2-40B4-BE49-F238E27FC236}">
                <a16:creationId xmlns:a16="http://schemas.microsoft.com/office/drawing/2014/main" id="{F2088D8B-6628-40DA-ABF7-B84D7A221E8C}"/>
              </a:ext>
            </a:extLst>
          </p:cNvPr>
          <p:cNvSpPr>
            <a:spLocks noGrp="1"/>
          </p:cNvSpPr>
          <p:nvPr>
            <p:ph idx="1"/>
          </p:nvPr>
        </p:nvSpPr>
        <p:spPr>
          <a:xfrm>
            <a:off x="793660" y="2599509"/>
            <a:ext cx="10143668" cy="3435531"/>
          </a:xfrm>
        </p:spPr>
        <p:txBody>
          <a:bodyPr anchor="ctr">
            <a:normAutofit/>
          </a:bodyPr>
          <a:lstStyle/>
          <a:p>
            <a:pPr marL="0" indent="0" rtl="0">
              <a:buNone/>
            </a:pPr>
            <a:r>
              <a:rPr lang="en-US" altLang="en-US" sz="2400" dirty="0">
                <a:cs typeface="Arial" panose="020B0604020202020204" pitchFamily="34" charset="0"/>
              </a:rPr>
              <a:t>B- </a:t>
            </a:r>
            <a:r>
              <a:rPr lang="en-US" altLang="en-US" sz="2400" b="1" u="sng" dirty="0">
                <a:cs typeface="Arial" panose="020B0604020202020204" pitchFamily="34" charset="0"/>
              </a:rPr>
              <a:t>According to circumstances</a:t>
            </a:r>
            <a:r>
              <a:rPr lang="en-US" altLang="en-US" sz="2400" dirty="0">
                <a:cs typeface="Arial" panose="020B0604020202020204" pitchFamily="34" charset="0"/>
              </a:rPr>
              <a:t>: Homicidal, suicidal, accidental, defense, fabricated.</a:t>
            </a:r>
          </a:p>
          <a:p>
            <a:pPr marL="0" indent="0" rtl="0">
              <a:buNone/>
            </a:pPr>
            <a:r>
              <a:rPr lang="en-US" altLang="en-US" sz="2400" dirty="0">
                <a:cs typeface="Arial" panose="020B0604020202020204" pitchFamily="34" charset="0"/>
              </a:rPr>
              <a:t>C- </a:t>
            </a:r>
            <a:r>
              <a:rPr lang="en-US" altLang="en-US" sz="2400" b="1" u="sng" dirty="0">
                <a:cs typeface="Arial" panose="020B0604020202020204" pitchFamily="34" charset="0"/>
              </a:rPr>
              <a:t>Medical classification</a:t>
            </a:r>
            <a:r>
              <a:rPr lang="en-US" altLang="en-US" sz="2400" dirty="0">
                <a:cs typeface="Arial" panose="020B0604020202020204" pitchFamily="34" charset="0"/>
              </a:rPr>
              <a:t>: according to the shape of the wound and instrument; blunt force and sharp force injuries. </a:t>
            </a:r>
          </a:p>
          <a:p>
            <a:pPr marL="0" indent="0" rtl="0">
              <a:buNone/>
            </a:pPr>
            <a:r>
              <a:rPr lang="en-US" sz="2400" b="1" u="sng" dirty="0"/>
              <a:t>D- according to the time of death</a:t>
            </a:r>
            <a:r>
              <a:rPr lang="en-US" sz="2400" dirty="0"/>
              <a:t>:</a:t>
            </a:r>
          </a:p>
          <a:p>
            <a:pPr marL="971550" lvl="1" indent="-514350">
              <a:buFont typeface="+mj-lt"/>
              <a:buAutoNum type="arabicPeriod"/>
            </a:pPr>
            <a:r>
              <a:rPr lang="en-US" dirty="0"/>
              <a:t>Antemortem (AM) wound: occurs before the time of death.</a:t>
            </a:r>
          </a:p>
          <a:p>
            <a:pPr marL="971550" lvl="1" indent="-514350">
              <a:buFont typeface="+mj-lt"/>
              <a:buAutoNum type="arabicPeriod"/>
            </a:pPr>
            <a:r>
              <a:rPr lang="en-US" dirty="0"/>
              <a:t>Postmortem (PM) wound: occurs after the death.</a:t>
            </a:r>
          </a:p>
          <a:p>
            <a:pPr lvl="2"/>
            <a:r>
              <a:rPr lang="en-US" sz="2400" dirty="0"/>
              <a:t>How to differentiate between AM and PM wound ???.</a:t>
            </a:r>
          </a:p>
          <a:p>
            <a:pPr marL="0" indent="0" rtl="0">
              <a:buNone/>
            </a:pPr>
            <a:endParaRPr lang="en-US" altLang="en-US" sz="2400" dirty="0">
              <a:cs typeface="Arial" panose="020B0604020202020204" pitchFamily="34"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EEC7A183-4C9E-40F1-927F-24E7334E6EC8}"/>
              </a:ext>
            </a:extLst>
          </p:cNvPr>
          <p:cNvSpPr>
            <a:spLocks noGrp="1" noChangeArrowheads="1"/>
          </p:cNvSpPr>
          <p:nvPr>
            <p:ph type="title"/>
          </p:nvPr>
        </p:nvSpPr>
        <p:spPr>
          <a:xfrm>
            <a:off x="2231136" y="428911"/>
            <a:ext cx="7729728" cy="1188720"/>
          </a:xfrm>
        </p:spPr>
        <p:txBody>
          <a:bodyPr rtlCol="1">
            <a:normAutofit/>
          </a:bodyPr>
          <a:lstStyle/>
          <a:p>
            <a:pPr>
              <a:defRPr/>
            </a:pPr>
            <a:r>
              <a:rPr lang="en-US" dirty="0">
                <a:solidFill>
                  <a:schemeClr val="bg2">
                    <a:lumMod val="50000"/>
                  </a:schemeClr>
                </a:solidFill>
              </a:rPr>
              <a:t> Crush</a:t>
            </a:r>
          </a:p>
        </p:txBody>
      </p:sp>
      <p:sp>
        <p:nvSpPr>
          <p:cNvPr id="51202" name="Rectangle 3">
            <a:extLst>
              <a:ext uri="{FF2B5EF4-FFF2-40B4-BE49-F238E27FC236}">
                <a16:creationId xmlns:a16="http://schemas.microsoft.com/office/drawing/2014/main" id="{F54F19B1-CE07-4444-85D2-F4ECC021C0F9}"/>
              </a:ext>
            </a:extLst>
          </p:cNvPr>
          <p:cNvSpPr>
            <a:spLocks noGrp="1"/>
          </p:cNvSpPr>
          <p:nvPr>
            <p:ph idx="1"/>
          </p:nvPr>
        </p:nvSpPr>
        <p:spPr/>
        <p:txBody>
          <a:bodyPr/>
          <a:lstStyle/>
          <a:p>
            <a:pPr eaLnBrk="1" hangingPunct="1">
              <a:buFontTx/>
              <a:buNone/>
            </a:pPr>
            <a:r>
              <a:rPr lang="en-US" altLang="en-US" sz="4000" b="1">
                <a:cs typeface="Arial" panose="020B0604020202020204" pitchFamily="34" charset="0"/>
              </a:rPr>
              <a:t>Bone should be </a:t>
            </a:r>
          </a:p>
          <a:p>
            <a:pPr eaLnBrk="1" hangingPunct="1">
              <a:buFontTx/>
              <a:buNone/>
            </a:pPr>
            <a:r>
              <a:rPr lang="en-US" altLang="en-US" sz="4000" b="1">
                <a:cs typeface="Arial" panose="020B0604020202020204" pitchFamily="34" charset="0"/>
              </a:rPr>
              <a:t>involved</a:t>
            </a:r>
          </a:p>
        </p:txBody>
      </p:sp>
      <p:pic>
        <p:nvPicPr>
          <p:cNvPr id="51204" name="Picture 2">
            <a:extLst>
              <a:ext uri="{FF2B5EF4-FFF2-40B4-BE49-F238E27FC236}">
                <a16:creationId xmlns:a16="http://schemas.microsoft.com/office/drawing/2014/main" id="{BD847C7C-F88E-46E5-91D1-D21B527859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1236" y="1729667"/>
            <a:ext cx="4429125" cy="450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a:extLst>
              <a:ext uri="{FF2B5EF4-FFF2-40B4-BE49-F238E27FC236}">
                <a16:creationId xmlns:a16="http://schemas.microsoft.com/office/drawing/2014/main" id="{C0A9787C-6F93-4A6F-B28B-36635F4D40D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513416" y="645134"/>
            <a:ext cx="4643437" cy="5286375"/>
          </a:xfrm>
        </p:spPr>
      </p:pic>
      <p:pic>
        <p:nvPicPr>
          <p:cNvPr id="52228" name="Picture 3">
            <a:extLst>
              <a:ext uri="{FF2B5EF4-FFF2-40B4-BE49-F238E27FC236}">
                <a16:creationId xmlns:a16="http://schemas.microsoft.com/office/drawing/2014/main" id="{9A6B0A7F-9A7C-445D-85A9-C9D6370A2F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1757" y="287946"/>
            <a:ext cx="5186363"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D0F53-55FA-4FB0-9930-DB12ECCA3E60}"/>
              </a:ext>
            </a:extLst>
          </p:cNvPr>
          <p:cNvSpPr>
            <a:spLocks noGrp="1"/>
          </p:cNvSpPr>
          <p:nvPr>
            <p:ph type="title"/>
          </p:nvPr>
        </p:nvSpPr>
        <p:spPr>
          <a:xfrm>
            <a:off x="490024" y="428625"/>
            <a:ext cx="11211951" cy="774720"/>
          </a:xfrm>
          <a:ln>
            <a:miter lim="800000"/>
            <a:headEnd/>
            <a:tailEnd/>
          </a:ln>
        </p:spPr>
        <p:txBody>
          <a:bodyPr>
            <a:noAutofit/>
          </a:bodyPr>
          <a:lstStyle/>
          <a:p>
            <a:pPr>
              <a:defRPr/>
            </a:pPr>
            <a:r>
              <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Contused wound</a:t>
            </a:r>
            <a:br>
              <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br>
            <a:endParaRPr lang="ar-EG" dirty="0"/>
          </a:p>
        </p:txBody>
      </p:sp>
      <p:pic>
        <p:nvPicPr>
          <p:cNvPr id="54275" name="Content Placeholder 3">
            <a:extLst>
              <a:ext uri="{FF2B5EF4-FFF2-40B4-BE49-F238E27FC236}">
                <a16:creationId xmlns:a16="http://schemas.microsoft.com/office/drawing/2014/main" id="{3C6AE1A6-C99D-4878-B308-09C36E7D8D3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38376" y="1343025"/>
            <a:ext cx="7929563" cy="5086350"/>
          </a:xfr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10698566-7FA7-415A-BCDA-B6208BFA97FF}"/>
              </a:ext>
            </a:extLst>
          </p:cNvPr>
          <p:cNvSpPr>
            <a:spLocks noChangeArrowheads="1"/>
          </p:cNvSpPr>
          <p:nvPr/>
        </p:nvSpPr>
        <p:spPr bwMode="auto">
          <a:xfrm>
            <a:off x="-54768" y="435221"/>
            <a:ext cx="4711174" cy="830997"/>
          </a:xfrm>
          <a:prstGeom prst="rect">
            <a:avLst/>
          </a:prstGeom>
          <a:noFill/>
          <a:ln w="9525">
            <a:noFill/>
            <a:miter lim="800000"/>
            <a:headEnd/>
            <a:tailEnd/>
          </a:ln>
          <a:effectLst/>
        </p:spPr>
        <p:txBody>
          <a:bodyPr wrap="square">
            <a:spAutoFit/>
          </a:bodyPr>
          <a:lstStyle/>
          <a:p>
            <a:pPr rtl="1">
              <a:defRPr/>
            </a:pPr>
            <a:r>
              <a:rPr lang="en-US" sz="4000" b="1" dirty="0">
                <a:solidFill>
                  <a:schemeClr val="bg2">
                    <a:lumMod val="50000"/>
                  </a:schemeClr>
                </a:solidFill>
                <a:effectLst>
                  <a:outerShdw blurRad="38100" dist="38100" dir="2700000" algn="tl">
                    <a:srgbClr val="000000"/>
                  </a:outerShdw>
                </a:effectLst>
                <a:latin typeface="Bangle" pitchFamily="2" charset="0"/>
              </a:rPr>
              <a:t>e. </a:t>
            </a:r>
            <a:r>
              <a:rPr lang="en-US" sz="4800" b="1" dirty="0">
                <a:solidFill>
                  <a:schemeClr val="bg2">
                    <a:lumMod val="50000"/>
                  </a:schemeClr>
                </a:solidFill>
                <a:effectLst>
                  <a:outerShdw blurRad="38100" dist="38100" dir="2700000" algn="tl">
                    <a:srgbClr val="000000"/>
                  </a:outerShdw>
                </a:effectLst>
                <a:latin typeface="Bangle" pitchFamily="2" charset="0"/>
              </a:rPr>
              <a:t>Cut laceration</a:t>
            </a:r>
          </a:p>
        </p:txBody>
      </p:sp>
      <p:pic>
        <p:nvPicPr>
          <p:cNvPr id="55299" name="Picture 4" descr="Untitled-12">
            <a:extLst>
              <a:ext uri="{FF2B5EF4-FFF2-40B4-BE49-F238E27FC236}">
                <a16:creationId xmlns:a16="http://schemas.microsoft.com/office/drawing/2014/main" id="{A5C2960E-3648-4DBF-A99E-045141B6A3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345" y="1956704"/>
            <a:ext cx="3584575" cy="418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5">
            <a:extLst>
              <a:ext uri="{FF2B5EF4-FFF2-40B4-BE49-F238E27FC236}">
                <a16:creationId xmlns:a16="http://schemas.microsoft.com/office/drawing/2014/main" id="{9AA33149-AD90-4B67-88B9-5B217BDE3E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3125" y="428626"/>
            <a:ext cx="4071938" cy="642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a:extLst>
              <a:ext uri="{FF2B5EF4-FFF2-40B4-BE49-F238E27FC236}">
                <a16:creationId xmlns:a16="http://schemas.microsoft.com/office/drawing/2014/main" id="{874D2215-9524-4A88-AEA5-E98C1CF86502}"/>
              </a:ext>
            </a:extLst>
          </p:cNvPr>
          <p:cNvSpPr>
            <a:spLocks noGrp="1"/>
          </p:cNvSpPr>
          <p:nvPr>
            <p:ph type="title"/>
          </p:nvPr>
        </p:nvSpPr>
        <p:spPr/>
        <p:txBody>
          <a:bodyPr/>
          <a:lstStyle/>
          <a:p>
            <a:endParaRPr lang="ar-EG" altLang="en-US"/>
          </a:p>
        </p:txBody>
      </p:sp>
      <p:pic>
        <p:nvPicPr>
          <p:cNvPr id="4" name="Picture 2">
            <a:extLst>
              <a:ext uri="{FF2B5EF4-FFF2-40B4-BE49-F238E27FC236}">
                <a16:creationId xmlns:a16="http://schemas.microsoft.com/office/drawing/2014/main" id="{B9311478-F8D4-458D-82DE-67398554825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2809852" y="2265129"/>
            <a:ext cx="5408015" cy="3281053"/>
          </a:xfrm>
        </p:spPr>
      </p:pic>
      <p:sp>
        <p:nvSpPr>
          <p:cNvPr id="5" name="Rectangle 4">
            <a:extLst>
              <a:ext uri="{FF2B5EF4-FFF2-40B4-BE49-F238E27FC236}">
                <a16:creationId xmlns:a16="http://schemas.microsoft.com/office/drawing/2014/main" id="{58834487-E79F-4EAA-815D-EED642F2B091}"/>
              </a:ext>
            </a:extLst>
          </p:cNvPr>
          <p:cNvSpPr/>
          <p:nvPr/>
        </p:nvSpPr>
        <p:spPr>
          <a:xfrm>
            <a:off x="2809852" y="357166"/>
            <a:ext cx="6643734" cy="923330"/>
          </a:xfrm>
          <a:prstGeom prst="rect">
            <a:avLst/>
          </a:prstGeom>
          <a:noFill/>
        </p:spPr>
        <p:txBody>
          <a:bodyPr>
            <a:spAutoFit/>
          </a:bodyPr>
          <a:lstStyle/>
          <a:p>
            <a:pPr algn="ctr" rtl="1" eaLnBrk="1" hangingPunct="1">
              <a:defRPr/>
            </a:pPr>
            <a:r>
              <a:rPr lang="en-US"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Contused wound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2">
            <a:extLst>
              <a:ext uri="{FF2B5EF4-FFF2-40B4-BE49-F238E27FC236}">
                <a16:creationId xmlns:a16="http://schemas.microsoft.com/office/drawing/2014/main" id="{DB1ECFBC-3B80-4F5C-8974-7A7E495139A8}"/>
              </a:ext>
            </a:extLst>
          </p:cNvPr>
          <p:cNvSpPr>
            <a:spLocks noGrp="1"/>
          </p:cNvSpPr>
          <p:nvPr>
            <p:ph type="title"/>
          </p:nvPr>
        </p:nvSpPr>
        <p:spPr>
          <a:xfrm>
            <a:off x="4965894" y="156655"/>
            <a:ext cx="6992581" cy="1188720"/>
          </a:xfrm>
        </p:spPr>
        <p:txBody>
          <a:bodyPr/>
          <a:lstStyle/>
          <a:p>
            <a:pPr eaLnBrk="1" hangingPunct="1"/>
            <a:r>
              <a:rPr lang="en-US" altLang="en-US">
                <a:solidFill>
                  <a:srgbClr val="FF3399"/>
                </a:solidFill>
                <a:cs typeface="Times New Roman" panose="02020603050405020304" pitchFamily="18" charset="0"/>
              </a:rPr>
              <a:t>Amputation</a:t>
            </a:r>
          </a:p>
        </p:txBody>
      </p:sp>
      <p:sp>
        <p:nvSpPr>
          <p:cNvPr id="58370" name="Rectangle 3">
            <a:extLst>
              <a:ext uri="{FF2B5EF4-FFF2-40B4-BE49-F238E27FC236}">
                <a16:creationId xmlns:a16="http://schemas.microsoft.com/office/drawing/2014/main" id="{1E0146B6-DC49-49BE-B6E7-DE888EC47977}"/>
              </a:ext>
            </a:extLst>
          </p:cNvPr>
          <p:cNvSpPr>
            <a:spLocks noGrp="1"/>
          </p:cNvSpPr>
          <p:nvPr>
            <p:ph idx="1"/>
          </p:nvPr>
        </p:nvSpPr>
        <p:spPr/>
        <p:txBody>
          <a:bodyPr/>
          <a:lstStyle/>
          <a:p>
            <a:pPr eaLnBrk="1" hangingPunct="1">
              <a:buFontTx/>
              <a:buNone/>
            </a:pPr>
            <a:r>
              <a:rPr lang="en-US" altLang="en-US" b="1">
                <a:cs typeface="Arial" panose="020B0604020202020204" pitchFamily="34" charset="0"/>
              </a:rPr>
              <a:t>Instrument in case of </a:t>
            </a:r>
          </a:p>
          <a:p>
            <a:pPr eaLnBrk="1" hangingPunct="1">
              <a:buFontTx/>
              <a:buNone/>
            </a:pPr>
            <a:r>
              <a:rPr lang="en-US" altLang="en-US" b="1">
                <a:cs typeface="Arial" panose="020B0604020202020204" pitchFamily="34" charset="0"/>
              </a:rPr>
              <a:t>Photo: heavy blunt</a:t>
            </a:r>
          </a:p>
          <a:p>
            <a:pPr eaLnBrk="1" hangingPunct="1">
              <a:buFontTx/>
              <a:buNone/>
            </a:pPr>
            <a:r>
              <a:rPr lang="ar-EG" altLang="en-US" b="1"/>
              <a:t>آلة صلبة ثقيلة</a:t>
            </a:r>
            <a:endParaRPr lang="en-US" altLang="en-US" b="1">
              <a:cs typeface="Arial" panose="020B0604020202020204" pitchFamily="34" charset="0"/>
            </a:endParaRPr>
          </a:p>
          <a:p>
            <a:pPr eaLnBrk="1" hangingPunct="1">
              <a:buFontTx/>
              <a:buNone/>
            </a:pPr>
            <a:r>
              <a:rPr lang="en-US" altLang="en-US" b="1">
                <a:cs typeface="Arial" panose="020B0604020202020204" pitchFamily="34" charset="0"/>
              </a:rPr>
              <a:t>Type of lesion :</a:t>
            </a:r>
          </a:p>
          <a:p>
            <a:pPr eaLnBrk="1" hangingPunct="1">
              <a:buFontTx/>
              <a:buNone/>
            </a:pPr>
            <a:r>
              <a:rPr lang="en-US" altLang="en-US" b="1">
                <a:cs typeface="Arial" panose="020B0604020202020204" pitchFamily="34" charset="0"/>
              </a:rPr>
              <a:t> traumatic amputation</a:t>
            </a:r>
          </a:p>
          <a:p>
            <a:pPr eaLnBrk="1" hangingPunct="1">
              <a:buFontTx/>
              <a:buNone/>
            </a:pPr>
            <a:r>
              <a:rPr lang="ar-EG" altLang="en-US" b="1"/>
              <a:t>(بتر اصابى) </a:t>
            </a:r>
            <a:endParaRPr lang="en-US" altLang="en-US" b="1">
              <a:cs typeface="Arial" panose="020B0604020202020204" pitchFamily="34" charset="0"/>
            </a:endParaRPr>
          </a:p>
        </p:txBody>
      </p:sp>
      <p:pic>
        <p:nvPicPr>
          <p:cNvPr id="58372" name="Picture 4" descr="Amp-01">
            <a:extLst>
              <a:ext uri="{FF2B5EF4-FFF2-40B4-BE49-F238E27FC236}">
                <a16:creationId xmlns:a16="http://schemas.microsoft.com/office/drawing/2014/main" id="{C201906B-7EB0-4784-B159-DA217E511E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867" y="1084770"/>
            <a:ext cx="3821113"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a:extLst>
              <a:ext uri="{FF2B5EF4-FFF2-40B4-BE49-F238E27FC236}">
                <a16:creationId xmlns:a16="http://schemas.microsoft.com/office/drawing/2014/main" id="{36A5C487-D4F5-4F81-8734-A52D0A79B1B5}"/>
              </a:ext>
            </a:extLst>
          </p:cNvPr>
          <p:cNvSpPr>
            <a:spLocks noGrp="1"/>
          </p:cNvSpPr>
          <p:nvPr>
            <p:ph type="title"/>
          </p:nvPr>
        </p:nvSpPr>
        <p:spPr/>
        <p:txBody>
          <a:bodyPr/>
          <a:lstStyle/>
          <a:p>
            <a:pPr eaLnBrk="1" hangingPunct="1"/>
            <a:r>
              <a:rPr lang="en-US" altLang="en-US">
                <a:solidFill>
                  <a:srgbClr val="FF0000"/>
                </a:solidFill>
                <a:cs typeface="Times New Roman" panose="02020603050405020304" pitchFamily="18" charset="0"/>
              </a:rPr>
              <a:t>N.B.</a:t>
            </a:r>
            <a:endParaRPr lang="ar-EG" altLang="en-US">
              <a:solidFill>
                <a:srgbClr val="FF0000"/>
              </a:solidFill>
            </a:endParaRPr>
          </a:p>
        </p:txBody>
      </p:sp>
      <p:sp>
        <p:nvSpPr>
          <p:cNvPr id="59395" name="Content Placeholder 2">
            <a:extLst>
              <a:ext uri="{FF2B5EF4-FFF2-40B4-BE49-F238E27FC236}">
                <a16:creationId xmlns:a16="http://schemas.microsoft.com/office/drawing/2014/main" id="{38997E12-6F20-40E7-AE5E-8A6136033ED1}"/>
              </a:ext>
            </a:extLst>
          </p:cNvPr>
          <p:cNvSpPr>
            <a:spLocks noGrp="1"/>
          </p:cNvSpPr>
          <p:nvPr>
            <p:ph idx="1"/>
          </p:nvPr>
        </p:nvSpPr>
        <p:spPr/>
        <p:txBody>
          <a:bodyPr/>
          <a:lstStyle/>
          <a:p>
            <a:pPr algn="just" rtl="0" eaLnBrk="1" hangingPunct="1"/>
            <a:r>
              <a:rPr lang="en-US" altLang="en-US">
                <a:cs typeface="Arial" panose="020B0604020202020204" pitchFamily="34" charset="0"/>
              </a:rPr>
              <a:t>Contused w could simulate incised wound in the skin stretched over bone e.g. scalp.</a:t>
            </a:r>
          </a:p>
          <a:p>
            <a:pPr rtl="0" eaLnBrk="1" hangingPunct="1"/>
            <a:endParaRPr lang="ar-EG" altLang="en-US"/>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D0394FE2-BDDA-4ECE-B320-81AE19E905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5" name="Rectangle 34">
            <a:extLst>
              <a:ext uri="{FF2B5EF4-FFF2-40B4-BE49-F238E27FC236}">
                <a16:creationId xmlns:a16="http://schemas.microsoft.com/office/drawing/2014/main" id="{0625AAC5-802A-4197-8804-2B78FF65C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03615" y="221673"/>
            <a:ext cx="8384770" cy="1332634"/>
          </a:xfrm>
          <a:prstGeom prst="rect">
            <a:avLst/>
          </a:prstGeom>
          <a:ln w="12700">
            <a:solidFill>
              <a:srgbClr val="E1E1E1"/>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8B9BF1A-670F-49AA-9074-F6A0CFD0E4F9}"/>
              </a:ext>
            </a:extLst>
          </p:cNvPr>
          <p:cNvSpPr>
            <a:spLocks noGrp="1"/>
          </p:cNvSpPr>
          <p:nvPr>
            <p:ph type="title"/>
          </p:nvPr>
        </p:nvSpPr>
        <p:spPr>
          <a:xfrm>
            <a:off x="2103120" y="310896"/>
            <a:ext cx="7982712" cy="868680"/>
          </a:xfrm>
          <a:prstGeom prst="ellipse">
            <a:avLst/>
          </a:prstGeom>
        </p:spPr>
        <p:txBody>
          <a:bodyPr vert="horz" lIns="91440" tIns="45720" rIns="91440" bIns="45720" rtlCol="0" anchor="ctr">
            <a:normAutofit/>
          </a:bodyPr>
          <a:lstStyle/>
          <a:p>
            <a:pPr algn="ctr"/>
            <a:r>
              <a:rPr lang="en-US" sz="3700" kern="1200">
                <a:solidFill>
                  <a:schemeClr val="tx1"/>
                </a:solidFill>
                <a:latin typeface="+mj-lt"/>
                <a:ea typeface="+mj-ea"/>
                <a:cs typeface="+mj-cs"/>
              </a:rPr>
              <a:t>Sharp force injury</a:t>
            </a:r>
          </a:p>
        </p:txBody>
      </p:sp>
      <p:sp>
        <p:nvSpPr>
          <p:cNvPr id="37" name="Rectangle: Rounded Corners 36">
            <a:extLst>
              <a:ext uri="{FF2B5EF4-FFF2-40B4-BE49-F238E27FC236}">
                <a16:creationId xmlns:a16="http://schemas.microsoft.com/office/drawing/2014/main" id="{A1B139DD-0E8D-42FA-9171-C5F001754A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3110" y="1211407"/>
            <a:ext cx="7225780"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sp>
        <p:nvSpPr>
          <p:cNvPr id="16" name="Content Placeholder 15">
            <a:extLst>
              <a:ext uri="{FF2B5EF4-FFF2-40B4-BE49-F238E27FC236}">
                <a16:creationId xmlns:a16="http://schemas.microsoft.com/office/drawing/2014/main" id="{5C00095F-7905-4AA3-A2FB-A07F610F6C02}"/>
              </a:ext>
            </a:extLst>
          </p:cNvPr>
          <p:cNvSpPr>
            <a:spLocks noGrp="1"/>
          </p:cNvSpPr>
          <p:nvPr>
            <p:ph idx="1"/>
          </p:nvPr>
        </p:nvSpPr>
        <p:spPr>
          <a:xfrm>
            <a:off x="2615184" y="1261872"/>
            <a:ext cx="6958584" cy="603504"/>
          </a:xfrm>
        </p:spPr>
        <p:txBody>
          <a:bodyPr vert="horz" lIns="91440" tIns="45720" rIns="91440" bIns="45720" rtlCol="0" anchor="ctr">
            <a:normAutofit/>
          </a:bodyPr>
          <a:lstStyle/>
          <a:p>
            <a:pPr marL="0" indent="0" algn="ctr">
              <a:buNone/>
            </a:pPr>
            <a:r>
              <a:rPr lang="en-US" sz="2000" kern="1200" dirty="0">
                <a:solidFill>
                  <a:schemeClr val="bg1"/>
                </a:solidFill>
                <a:latin typeface="+mn-lt"/>
                <a:ea typeface="+mn-ea"/>
                <a:cs typeface="+mn-cs"/>
              </a:rPr>
              <a:t>Single blade or double blade</a:t>
            </a:r>
          </a:p>
        </p:txBody>
      </p:sp>
      <p:pic>
        <p:nvPicPr>
          <p:cNvPr id="4" name="Content Placeholder 3">
            <a:extLst>
              <a:ext uri="{FF2B5EF4-FFF2-40B4-BE49-F238E27FC236}">
                <a16:creationId xmlns:a16="http://schemas.microsoft.com/office/drawing/2014/main" id="{4358DBD3-6CFC-458D-9901-0FE09BEE7167}"/>
              </a:ext>
            </a:extLst>
          </p:cNvPr>
          <p:cNvPicPr>
            <a:picLocks noChangeAspect="1"/>
          </p:cNvPicPr>
          <p:nvPr/>
        </p:nvPicPr>
        <p:blipFill rotWithShape="1">
          <a:blip r:embed="rId2"/>
          <a:srcRect r="275"/>
          <a:stretch/>
        </p:blipFill>
        <p:spPr>
          <a:xfrm>
            <a:off x="419830" y="2128345"/>
            <a:ext cx="5577840" cy="4083269"/>
          </a:xfrm>
          <a:prstGeom prst="rect">
            <a:avLst/>
          </a:prstGeom>
        </p:spPr>
      </p:pic>
      <p:pic>
        <p:nvPicPr>
          <p:cNvPr id="5" name="Picture 4">
            <a:extLst>
              <a:ext uri="{FF2B5EF4-FFF2-40B4-BE49-F238E27FC236}">
                <a16:creationId xmlns:a16="http://schemas.microsoft.com/office/drawing/2014/main" id="{35737CFB-1BF8-4D3C-8C8D-D01C1FB4E306}"/>
              </a:ext>
            </a:extLst>
          </p:cNvPr>
          <p:cNvPicPr>
            <a:picLocks noChangeAspect="1"/>
          </p:cNvPicPr>
          <p:nvPr/>
        </p:nvPicPr>
        <p:blipFill rotWithShape="1">
          <a:blip r:embed="rId3"/>
          <a:srcRect t="739" r="-2" b="1833"/>
          <a:stretch/>
        </p:blipFill>
        <p:spPr>
          <a:xfrm>
            <a:off x="6194332" y="2271897"/>
            <a:ext cx="5577840" cy="3400803"/>
          </a:xfrm>
          <a:prstGeom prst="rect">
            <a:avLst/>
          </a:prstGeom>
        </p:spPr>
      </p:pic>
      <p:sp>
        <p:nvSpPr>
          <p:cNvPr id="7" name="TextBox 6">
            <a:extLst>
              <a:ext uri="{FF2B5EF4-FFF2-40B4-BE49-F238E27FC236}">
                <a16:creationId xmlns:a16="http://schemas.microsoft.com/office/drawing/2014/main" id="{EA0DF6B3-8D39-49C3-A847-BD05C869DC48}"/>
              </a:ext>
            </a:extLst>
          </p:cNvPr>
          <p:cNvSpPr txBox="1"/>
          <p:nvPr/>
        </p:nvSpPr>
        <p:spPr>
          <a:xfrm>
            <a:off x="2103120" y="5036234"/>
            <a:ext cx="7982712" cy="970671"/>
          </a:xfrm>
          <a:prstGeom prst="rect">
            <a:avLst/>
          </a:prstGeom>
          <a:noFill/>
        </p:spPr>
        <p:txBody>
          <a:bodyPr wrap="square" rtlCol="0">
            <a:spAutoFit/>
          </a:bodyPr>
          <a:lstStyle/>
          <a:p>
            <a:endParaRPr lang="en-US" dirty="0"/>
          </a:p>
        </p:txBody>
      </p:sp>
      <p:sp>
        <p:nvSpPr>
          <p:cNvPr id="11" name="TextBox 10">
            <a:extLst>
              <a:ext uri="{FF2B5EF4-FFF2-40B4-BE49-F238E27FC236}">
                <a16:creationId xmlns:a16="http://schemas.microsoft.com/office/drawing/2014/main" id="{F8102EF3-9D57-40C9-A4A1-F1DE68F486A0}"/>
              </a:ext>
            </a:extLst>
          </p:cNvPr>
          <p:cNvSpPr txBox="1"/>
          <p:nvPr/>
        </p:nvSpPr>
        <p:spPr>
          <a:xfrm>
            <a:off x="1007269" y="5442755"/>
            <a:ext cx="9078563" cy="954107"/>
          </a:xfrm>
          <a:prstGeom prst="rect">
            <a:avLst/>
          </a:prstGeom>
          <a:noFill/>
        </p:spPr>
        <p:txBody>
          <a:bodyPr wrap="square" rtlCol="0">
            <a:spAutoFit/>
          </a:bodyPr>
          <a:lstStyle/>
          <a:p>
            <a:pPr>
              <a:spcAft>
                <a:spcPts val="600"/>
              </a:spcAft>
            </a:pPr>
            <a:r>
              <a:rPr lang="en-US" sz="2800" dirty="0"/>
              <a:t>Sharp object could be drawing against the skin or thrusting inside.</a:t>
            </a:r>
          </a:p>
        </p:txBody>
      </p:sp>
    </p:spTree>
    <p:extLst>
      <p:ext uri="{BB962C8B-B14F-4D97-AF65-F5344CB8AC3E}">
        <p14:creationId xmlns:p14="http://schemas.microsoft.com/office/powerpoint/2010/main" val="36350257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Rectangle 2">
            <a:extLst>
              <a:ext uri="{FF2B5EF4-FFF2-40B4-BE49-F238E27FC236}">
                <a16:creationId xmlns:a16="http://schemas.microsoft.com/office/drawing/2014/main" id="{EA9D3BA5-9F8F-436F-B39B-863093F16AF4}"/>
              </a:ext>
            </a:extLst>
          </p:cNvPr>
          <p:cNvSpPr>
            <a:spLocks noGrp="1"/>
          </p:cNvSpPr>
          <p:nvPr>
            <p:ph type="title"/>
          </p:nvPr>
        </p:nvSpPr>
        <p:spPr>
          <a:xfrm>
            <a:off x="2231136" y="655203"/>
            <a:ext cx="7729728" cy="1188720"/>
          </a:xfrm>
        </p:spPr>
        <p:txBody>
          <a:bodyPr>
            <a:normAutofit fontScale="90000"/>
          </a:bodyPr>
          <a:lstStyle/>
          <a:p>
            <a:pPr eaLnBrk="1" hangingPunct="1"/>
            <a:r>
              <a:rPr lang="ar-EG" altLang="en-US" dirty="0">
                <a:solidFill>
                  <a:srgbClr val="FF3399"/>
                </a:solidFill>
              </a:rPr>
              <a:t>  </a:t>
            </a:r>
            <a:r>
              <a:rPr lang="en-US" altLang="en-US" dirty="0">
                <a:solidFill>
                  <a:srgbClr val="FF3399"/>
                </a:solidFill>
                <a:cs typeface="Times New Roman" panose="02020603050405020304" pitchFamily="18" charset="0"/>
              </a:rPr>
              <a:t>Incised wound   </a:t>
            </a:r>
            <a:br>
              <a:rPr lang="en-US" altLang="en-US" dirty="0">
                <a:solidFill>
                  <a:srgbClr val="FF3399"/>
                </a:solidFill>
                <a:cs typeface="Times New Roman" panose="02020603050405020304" pitchFamily="18" charset="0"/>
              </a:rPr>
            </a:br>
            <a:r>
              <a:rPr lang="ar-EG" altLang="en-US" dirty="0">
                <a:solidFill>
                  <a:srgbClr val="FF3399"/>
                </a:solidFill>
              </a:rPr>
              <a:t>جرح قطعي</a:t>
            </a:r>
            <a:endParaRPr lang="en-US" altLang="en-US" dirty="0">
              <a:solidFill>
                <a:srgbClr val="FF3399"/>
              </a:solidFill>
              <a:cs typeface="Times New Roman" panose="02020603050405020304" pitchFamily="18" charset="0"/>
            </a:endParaRPr>
          </a:p>
        </p:txBody>
      </p:sp>
      <p:sp>
        <p:nvSpPr>
          <p:cNvPr id="60418" name="Rectangle 3">
            <a:extLst>
              <a:ext uri="{FF2B5EF4-FFF2-40B4-BE49-F238E27FC236}">
                <a16:creationId xmlns:a16="http://schemas.microsoft.com/office/drawing/2014/main" id="{4B350A8E-485C-45DA-A378-71B8C644A6DB}"/>
              </a:ext>
            </a:extLst>
          </p:cNvPr>
          <p:cNvSpPr>
            <a:spLocks noGrp="1"/>
          </p:cNvSpPr>
          <p:nvPr>
            <p:ph idx="1"/>
          </p:nvPr>
        </p:nvSpPr>
        <p:spPr>
          <a:xfrm>
            <a:off x="1893512" y="1843923"/>
            <a:ext cx="7729728" cy="3101983"/>
          </a:xfrm>
        </p:spPr>
        <p:txBody>
          <a:bodyPr/>
          <a:lstStyle/>
          <a:p>
            <a:pPr algn="l" rtl="0" eaLnBrk="1" hangingPunct="1">
              <a:buFontTx/>
              <a:buNone/>
            </a:pPr>
            <a:r>
              <a:rPr lang="en-US" altLang="en-US" dirty="0">
                <a:cs typeface="Arial" panose="020B0604020202020204" pitchFamily="34" charset="0"/>
              </a:rPr>
              <a:t>Definition: These are caused by drawing the edge of sharp instrument along the surface of the skin </a:t>
            </a:r>
          </a:p>
        </p:txBody>
      </p:sp>
      <p:pic>
        <p:nvPicPr>
          <p:cNvPr id="60420" name="Picture 4" descr="Cut-13">
            <a:extLst>
              <a:ext uri="{FF2B5EF4-FFF2-40B4-BE49-F238E27FC236}">
                <a16:creationId xmlns:a16="http://schemas.microsoft.com/office/drawing/2014/main" id="{7CDA59F1-2922-4471-9DE7-4BD9490BE2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5776" y="2757489"/>
            <a:ext cx="3228975" cy="411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6" name="Rectangle 135">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0"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2" name="Freeform: Shape 141">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1442" name="Title 1">
            <a:extLst>
              <a:ext uri="{FF2B5EF4-FFF2-40B4-BE49-F238E27FC236}">
                <a16:creationId xmlns:a16="http://schemas.microsoft.com/office/drawing/2014/main" id="{A1632E16-4EEA-44E8-900B-1C39DEE0C48B}"/>
              </a:ext>
            </a:extLst>
          </p:cNvPr>
          <p:cNvSpPr>
            <a:spLocks noGrp="1"/>
          </p:cNvSpPr>
          <p:nvPr>
            <p:ph type="title"/>
          </p:nvPr>
        </p:nvSpPr>
        <p:spPr>
          <a:xfrm>
            <a:off x="934872" y="982272"/>
            <a:ext cx="3388419" cy="4560970"/>
          </a:xfrm>
        </p:spPr>
        <p:txBody>
          <a:bodyPr>
            <a:normAutofit/>
          </a:bodyPr>
          <a:lstStyle/>
          <a:p>
            <a:pPr eaLnBrk="1" hangingPunct="1"/>
            <a:r>
              <a:rPr lang="en-US" altLang="en-US" sz="4000" dirty="0">
                <a:solidFill>
                  <a:srgbClr val="FFFFFF"/>
                </a:solidFill>
                <a:cs typeface="Times New Roman" panose="02020603050405020304" pitchFamily="18" charset="0"/>
              </a:rPr>
              <a:t>Incised wound</a:t>
            </a:r>
            <a:endParaRPr lang="ar-EG" altLang="en-US" sz="4000" dirty="0">
              <a:solidFill>
                <a:srgbClr val="FFFFFF"/>
              </a:solidFill>
            </a:endParaRPr>
          </a:p>
        </p:txBody>
      </p:sp>
      <p:sp>
        <p:nvSpPr>
          <p:cNvPr id="144"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61443" name="Content Placeholder 2">
            <a:extLst>
              <a:ext uri="{FF2B5EF4-FFF2-40B4-BE49-F238E27FC236}">
                <a16:creationId xmlns:a16="http://schemas.microsoft.com/office/drawing/2014/main" id="{ABA8CCA5-201E-4DFB-88B2-34D27114D744}"/>
              </a:ext>
            </a:extLst>
          </p:cNvPr>
          <p:cNvSpPr>
            <a:spLocks noGrp="1"/>
          </p:cNvSpPr>
          <p:nvPr>
            <p:ph idx="1"/>
          </p:nvPr>
        </p:nvSpPr>
        <p:spPr>
          <a:xfrm>
            <a:off x="5221862" y="1719618"/>
            <a:ext cx="5948831" cy="4334629"/>
          </a:xfrm>
        </p:spPr>
        <p:txBody>
          <a:bodyPr anchor="ctr">
            <a:normAutofit/>
          </a:bodyPr>
          <a:lstStyle/>
          <a:p>
            <a:pPr rtl="0">
              <a:defRPr/>
            </a:pPr>
            <a:r>
              <a:rPr lang="en-US" sz="2400" b="1">
                <a:solidFill>
                  <a:srgbClr val="FEFFFF"/>
                </a:solidFill>
              </a:rPr>
              <a:t>Characters Of Cut Wounds:</a:t>
            </a:r>
            <a:endParaRPr lang="en-US" sz="2400">
              <a:solidFill>
                <a:srgbClr val="FEFFFF"/>
              </a:solidFill>
            </a:endParaRPr>
          </a:p>
          <a:p>
            <a:pPr rtl="0">
              <a:defRPr/>
            </a:pPr>
            <a:r>
              <a:rPr lang="en-US" sz="2400">
                <a:solidFill>
                  <a:srgbClr val="FEFFFF"/>
                </a:solidFill>
              </a:rPr>
              <a:t>sharp regular edges and sharp base but in areas where the skin is corrugated (e.g axilla or scrotum) the edges of cut wounds may be irregular, it also occurs when the instrument is not sharp enough (e.g . the edge of broken glass) </a:t>
            </a:r>
          </a:p>
          <a:p>
            <a:pPr rtl="0">
              <a:defRPr/>
            </a:pPr>
            <a:r>
              <a:rPr lang="en-US" sz="2400">
                <a:solidFill>
                  <a:srgbClr val="FEFFFF"/>
                </a:solidFill>
              </a:rPr>
              <a:t>Incised wounds are more long than deep. </a:t>
            </a:r>
          </a:p>
          <a:p>
            <a:pPr rtl="0">
              <a:defRPr/>
            </a:pPr>
            <a:r>
              <a:rPr lang="en-US" sz="2400">
                <a:solidFill>
                  <a:srgbClr val="FEFFFF"/>
                </a:solidFill>
              </a:rPr>
              <a:t>No bridging of tissues across the cleanly cut edges.</a:t>
            </a:r>
          </a:p>
          <a:p>
            <a:pPr marL="0" indent="0">
              <a:buNone/>
              <a:defRPr/>
            </a:pPr>
            <a:endParaRPr lang="ar-EG" altLang="en-US" sz="2400">
              <a:solidFill>
                <a:srgbClr val="FEFFFF"/>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419C73-DA10-4D99-B6CA-049CC46B6B16}"/>
              </a:ext>
            </a:extLst>
          </p:cNvPr>
          <p:cNvSpPr>
            <a:spLocks noGrp="1"/>
          </p:cNvSpPr>
          <p:nvPr>
            <p:ph type="title"/>
          </p:nvPr>
        </p:nvSpPr>
        <p:spPr>
          <a:xfrm>
            <a:off x="468865" y="1198418"/>
            <a:ext cx="2651660" cy="4461163"/>
          </a:xfrm>
        </p:spPr>
        <p:txBody>
          <a:bodyPr>
            <a:normAutofit/>
          </a:bodyPr>
          <a:lstStyle/>
          <a:p>
            <a:r>
              <a:rPr lang="en-US" dirty="0">
                <a:solidFill>
                  <a:srgbClr val="FFFFFF"/>
                </a:solidFill>
              </a:rPr>
              <a:t>AM versus PM wound</a:t>
            </a:r>
          </a:p>
        </p:txBody>
      </p:sp>
      <p:sp>
        <p:nvSpPr>
          <p:cNvPr id="24" name="Arc 23">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aphicFrame>
        <p:nvGraphicFramePr>
          <p:cNvPr id="13" name="Table 2">
            <a:extLst>
              <a:ext uri="{FF2B5EF4-FFF2-40B4-BE49-F238E27FC236}">
                <a16:creationId xmlns:a16="http://schemas.microsoft.com/office/drawing/2014/main" id="{D2B39527-65C6-43EF-8AA8-39652A0D01FD}"/>
              </a:ext>
            </a:extLst>
          </p:cNvPr>
          <p:cNvGraphicFramePr>
            <a:graphicFrameLocks noGrp="1"/>
          </p:cNvGraphicFramePr>
          <p:nvPr>
            <p:ph idx="1"/>
            <p:extLst>
              <p:ext uri="{D42A27DB-BD31-4B8C-83A1-F6EECF244321}">
                <p14:modId xmlns:p14="http://schemas.microsoft.com/office/powerpoint/2010/main" val="2165330380"/>
              </p:ext>
            </p:extLst>
          </p:nvPr>
        </p:nvGraphicFramePr>
        <p:xfrm>
          <a:off x="4633089" y="759655"/>
          <a:ext cx="7099365" cy="5477484"/>
        </p:xfrm>
        <a:graphic>
          <a:graphicData uri="http://schemas.openxmlformats.org/drawingml/2006/table">
            <a:tbl>
              <a:tblPr firstRow="1" firstCol="1" bandRow="1">
                <a:tableStyleId>{5C22544A-7EE6-4342-B048-85BDC9FD1C3A}</a:tableStyleId>
              </a:tblPr>
              <a:tblGrid>
                <a:gridCol w="2366455">
                  <a:extLst>
                    <a:ext uri="{9D8B030D-6E8A-4147-A177-3AD203B41FA5}">
                      <a16:colId xmlns:a16="http://schemas.microsoft.com/office/drawing/2014/main" val="18873745"/>
                    </a:ext>
                  </a:extLst>
                </a:gridCol>
                <a:gridCol w="2366455">
                  <a:extLst>
                    <a:ext uri="{9D8B030D-6E8A-4147-A177-3AD203B41FA5}">
                      <a16:colId xmlns:a16="http://schemas.microsoft.com/office/drawing/2014/main" val="2077496855"/>
                    </a:ext>
                  </a:extLst>
                </a:gridCol>
                <a:gridCol w="2366455">
                  <a:extLst>
                    <a:ext uri="{9D8B030D-6E8A-4147-A177-3AD203B41FA5}">
                      <a16:colId xmlns:a16="http://schemas.microsoft.com/office/drawing/2014/main" val="3883091195"/>
                    </a:ext>
                  </a:extLst>
                </a:gridCol>
              </a:tblGrid>
              <a:tr h="697092">
                <a:tc>
                  <a:txBody>
                    <a:bodyPr/>
                    <a:lstStyle/>
                    <a:p>
                      <a:endParaRPr lang="en-US" sz="2800" dirty="0"/>
                    </a:p>
                  </a:txBody>
                  <a:tcPr/>
                </a:tc>
                <a:tc>
                  <a:txBody>
                    <a:bodyPr/>
                    <a:lstStyle/>
                    <a:p>
                      <a:r>
                        <a:rPr lang="en-US" sz="2800" dirty="0"/>
                        <a:t>AM wound</a:t>
                      </a:r>
                    </a:p>
                  </a:txBody>
                  <a:tcPr/>
                </a:tc>
                <a:tc>
                  <a:txBody>
                    <a:bodyPr/>
                    <a:lstStyle/>
                    <a:p>
                      <a:r>
                        <a:rPr lang="en-US" sz="2800" dirty="0"/>
                        <a:t>PM wound</a:t>
                      </a:r>
                    </a:p>
                  </a:txBody>
                  <a:tcPr/>
                </a:tc>
                <a:extLst>
                  <a:ext uri="{0D108BD9-81ED-4DB2-BD59-A6C34878D82A}">
                    <a16:rowId xmlns:a16="http://schemas.microsoft.com/office/drawing/2014/main" val="476506579"/>
                  </a:ext>
                </a:extLst>
              </a:tr>
              <a:tr h="1036383">
                <a:tc>
                  <a:txBody>
                    <a:bodyPr/>
                    <a:lstStyle/>
                    <a:p>
                      <a:r>
                        <a:rPr lang="en-US" sz="2800" b="1" kern="1200" dirty="0">
                          <a:solidFill>
                            <a:schemeClr val="lt1"/>
                          </a:solidFill>
                          <a:latin typeface="+mn-lt"/>
                          <a:ea typeface="+mn-ea"/>
                          <a:cs typeface="+mn-cs"/>
                        </a:rPr>
                        <a:t>Hemorrhage</a:t>
                      </a:r>
                    </a:p>
                  </a:txBody>
                  <a:tcPr/>
                </a:tc>
                <a:tc>
                  <a:txBody>
                    <a:bodyPr/>
                    <a:lstStyle/>
                    <a:p>
                      <a:r>
                        <a:rPr lang="en-US" sz="2800" dirty="0"/>
                        <a:t>Profuse </a:t>
                      </a:r>
                    </a:p>
                  </a:txBody>
                  <a:tcPr/>
                </a:tc>
                <a:tc>
                  <a:txBody>
                    <a:bodyPr/>
                    <a:lstStyle/>
                    <a:p>
                      <a:r>
                        <a:rPr lang="en-US" sz="2800" dirty="0"/>
                        <a:t>Very small or absent</a:t>
                      </a:r>
                    </a:p>
                  </a:txBody>
                  <a:tcPr/>
                </a:tc>
                <a:extLst>
                  <a:ext uri="{0D108BD9-81ED-4DB2-BD59-A6C34878D82A}">
                    <a16:rowId xmlns:a16="http://schemas.microsoft.com/office/drawing/2014/main" val="2858740667"/>
                  </a:ext>
                </a:extLst>
              </a:tr>
              <a:tr h="1504427">
                <a:tc>
                  <a:txBody>
                    <a:bodyPr/>
                    <a:lstStyle/>
                    <a:p>
                      <a:r>
                        <a:rPr lang="en-US" sz="2800" dirty="0"/>
                        <a:t>Wound edge</a:t>
                      </a:r>
                    </a:p>
                  </a:txBody>
                  <a:tcPr/>
                </a:tc>
                <a:tc>
                  <a:txBody>
                    <a:bodyPr/>
                    <a:lstStyle/>
                    <a:p>
                      <a:r>
                        <a:rPr lang="en-US" sz="2800" dirty="0"/>
                        <a:t>Retracted, swollen with gapping</a:t>
                      </a:r>
                    </a:p>
                  </a:txBody>
                  <a:tcPr/>
                </a:tc>
                <a:tc>
                  <a:txBody>
                    <a:bodyPr/>
                    <a:lstStyle/>
                    <a:p>
                      <a:r>
                        <a:rPr lang="en-US" sz="2800" dirty="0"/>
                        <a:t>no</a:t>
                      </a:r>
                    </a:p>
                  </a:txBody>
                  <a:tcPr/>
                </a:tc>
                <a:extLst>
                  <a:ext uri="{0D108BD9-81ED-4DB2-BD59-A6C34878D82A}">
                    <a16:rowId xmlns:a16="http://schemas.microsoft.com/office/drawing/2014/main" val="340354939"/>
                  </a:ext>
                </a:extLst>
              </a:tr>
              <a:tr h="1036383">
                <a:tc>
                  <a:txBody>
                    <a:bodyPr/>
                    <a:lstStyle/>
                    <a:p>
                      <a:r>
                        <a:rPr lang="en-US" sz="2800" dirty="0"/>
                        <a:t>Blood clot</a:t>
                      </a:r>
                    </a:p>
                  </a:txBody>
                  <a:tcPr/>
                </a:tc>
                <a:tc>
                  <a:txBody>
                    <a:bodyPr/>
                    <a:lstStyle/>
                    <a:p>
                      <a:r>
                        <a:rPr lang="en-US" sz="2800" dirty="0"/>
                        <a:t>Present, firm</a:t>
                      </a:r>
                    </a:p>
                  </a:txBody>
                  <a:tcPr/>
                </a:tc>
                <a:tc>
                  <a:txBody>
                    <a:bodyPr/>
                    <a:lstStyle/>
                    <a:p>
                      <a:r>
                        <a:rPr lang="en-US" sz="2800" dirty="0"/>
                        <a:t>Absent, if present soft</a:t>
                      </a:r>
                    </a:p>
                  </a:txBody>
                  <a:tcPr/>
                </a:tc>
                <a:extLst>
                  <a:ext uri="{0D108BD9-81ED-4DB2-BD59-A6C34878D82A}">
                    <a16:rowId xmlns:a16="http://schemas.microsoft.com/office/drawing/2014/main" val="1352980447"/>
                  </a:ext>
                </a:extLst>
              </a:tr>
              <a:tr h="1203199">
                <a:tc>
                  <a:txBody>
                    <a:bodyPr/>
                    <a:lstStyle/>
                    <a:p>
                      <a:r>
                        <a:rPr lang="en-US" sz="2800" dirty="0"/>
                        <a:t>Vital reactions</a:t>
                      </a:r>
                    </a:p>
                  </a:txBody>
                  <a:tcPr/>
                </a:tc>
                <a:tc>
                  <a:txBody>
                    <a:bodyPr/>
                    <a:lstStyle/>
                    <a:p>
                      <a:r>
                        <a:rPr lang="en-US" sz="2800" dirty="0"/>
                        <a:t>Shows signs of inflammation</a:t>
                      </a:r>
                    </a:p>
                  </a:txBody>
                  <a:tcPr/>
                </a:tc>
                <a:tc>
                  <a:txBody>
                    <a:bodyPr/>
                    <a:lstStyle/>
                    <a:p>
                      <a:r>
                        <a:rPr lang="en-US" sz="2800" dirty="0"/>
                        <a:t>No vital reactions</a:t>
                      </a:r>
                    </a:p>
                  </a:txBody>
                  <a:tcPr/>
                </a:tc>
                <a:extLst>
                  <a:ext uri="{0D108BD9-81ED-4DB2-BD59-A6C34878D82A}">
                    <a16:rowId xmlns:a16="http://schemas.microsoft.com/office/drawing/2014/main" val="180362386"/>
                  </a:ext>
                </a:extLst>
              </a:tr>
            </a:tbl>
          </a:graphicData>
        </a:graphic>
      </p:graphicFrame>
    </p:spTree>
    <p:extLst>
      <p:ext uri="{BB962C8B-B14F-4D97-AF65-F5344CB8AC3E}">
        <p14:creationId xmlns:p14="http://schemas.microsoft.com/office/powerpoint/2010/main" val="384567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Shape 73">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6" name="Arc 7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3491" name="Content Placeholder 2">
            <a:extLst>
              <a:ext uri="{FF2B5EF4-FFF2-40B4-BE49-F238E27FC236}">
                <a16:creationId xmlns:a16="http://schemas.microsoft.com/office/drawing/2014/main" id="{A44E7AFE-0E46-48F4-ABB5-86400CC4B978}"/>
              </a:ext>
            </a:extLst>
          </p:cNvPr>
          <p:cNvSpPr>
            <a:spLocks noGrp="1"/>
          </p:cNvSpPr>
          <p:nvPr>
            <p:ph idx="1"/>
          </p:nvPr>
        </p:nvSpPr>
        <p:spPr>
          <a:xfrm>
            <a:off x="838200" y="1825625"/>
            <a:ext cx="10515600" cy="4351338"/>
          </a:xfrm>
        </p:spPr>
        <p:txBody>
          <a:bodyPr>
            <a:normAutofit/>
          </a:bodyPr>
          <a:lstStyle/>
          <a:p>
            <a:pPr rtl="0"/>
            <a:r>
              <a:rPr lang="en-US" altLang="en-US" b="1">
                <a:cs typeface="Arial" panose="020B0604020202020204" pitchFamily="34" charset="0"/>
              </a:rPr>
              <a:t>Hairs is sharply cut at the edges.</a:t>
            </a:r>
          </a:p>
          <a:p>
            <a:pPr rtl="0"/>
            <a:r>
              <a:rPr lang="en-US" altLang="en-US" b="1">
                <a:cs typeface="Arial" panose="020B0604020202020204" pitchFamily="34" charset="0"/>
              </a:rPr>
              <a:t>No abrasions or contusions at the edges if examined with a lens </a:t>
            </a:r>
          </a:p>
          <a:p>
            <a:pPr rtl="0"/>
            <a:r>
              <a:rPr lang="en-US" altLang="en-US" b="1">
                <a:cs typeface="Arial" panose="020B0604020202020204" pitchFamily="34" charset="0"/>
              </a:rPr>
              <a:t>Profuse external bleeding.</a:t>
            </a:r>
          </a:p>
          <a:p>
            <a:pPr rtl="0"/>
            <a:r>
              <a:rPr lang="en-US" altLang="en-US" b="1">
                <a:cs typeface="Arial" panose="020B0604020202020204" pitchFamily="34" charset="0"/>
              </a:rPr>
              <a:t>less liability to sepsis because of minimal tissue destruction if clean cut wound</a:t>
            </a:r>
          </a:p>
          <a:p>
            <a:pPr rtl="0"/>
            <a:r>
              <a:rPr lang="en-US" altLang="en-US" b="1">
                <a:cs typeface="Arial" panose="020B0604020202020204" pitchFamily="34" charset="0"/>
              </a:rPr>
              <a:t>Healing is rapid by 1 </a:t>
            </a:r>
            <a:r>
              <a:rPr lang="en-US" altLang="en-US" b="1" err="1">
                <a:cs typeface="Arial" panose="020B0604020202020204" pitchFamily="34" charset="0"/>
              </a:rPr>
              <a:t>ry</a:t>
            </a:r>
            <a:r>
              <a:rPr lang="en-US" altLang="en-US" b="1">
                <a:cs typeface="Arial" panose="020B0604020202020204" pitchFamily="34" charset="0"/>
              </a:rPr>
              <a:t> intention leaving a thin linear scar.</a:t>
            </a:r>
          </a:p>
          <a:p>
            <a:pPr rtl="0"/>
            <a:endParaRPr lang="en-US" altLang="en-US" b="1">
              <a:cs typeface="Arial" panose="020B0604020202020204" pitchFamily="34"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a:extLst>
              <a:ext uri="{FF2B5EF4-FFF2-40B4-BE49-F238E27FC236}">
                <a16:creationId xmlns:a16="http://schemas.microsoft.com/office/drawing/2014/main" id="{A13E98B2-F1B4-4351-9D51-D3B3E3BE158A}"/>
              </a:ext>
            </a:extLst>
          </p:cNvPr>
          <p:cNvSpPr>
            <a:spLocks noChangeAspect="1" noChangeArrowheads="1" noTextEdit="1"/>
          </p:cNvSpPr>
          <p:nvPr/>
        </p:nvSpPr>
        <p:spPr bwMode="auto">
          <a:xfrm>
            <a:off x="1293813" y="461963"/>
            <a:ext cx="9604375" cy="593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b="1"/>
          </a:p>
        </p:txBody>
      </p:sp>
      <p:sp>
        <p:nvSpPr>
          <p:cNvPr id="6" name="Line 4">
            <a:extLst>
              <a:ext uri="{FF2B5EF4-FFF2-40B4-BE49-F238E27FC236}">
                <a16:creationId xmlns:a16="http://schemas.microsoft.com/office/drawing/2014/main" id="{7C38C862-58B9-48DF-AE01-D185B1E5FB50}"/>
              </a:ext>
            </a:extLst>
          </p:cNvPr>
          <p:cNvSpPr>
            <a:spLocks noChangeShapeType="1"/>
          </p:cNvSpPr>
          <p:nvPr/>
        </p:nvSpPr>
        <p:spPr bwMode="auto">
          <a:xfrm>
            <a:off x="3751263" y="523876"/>
            <a:ext cx="0" cy="574040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b="1"/>
          </a:p>
        </p:txBody>
      </p:sp>
      <p:sp>
        <p:nvSpPr>
          <p:cNvPr id="7" name="Line 5">
            <a:extLst>
              <a:ext uri="{FF2B5EF4-FFF2-40B4-BE49-F238E27FC236}">
                <a16:creationId xmlns:a16="http://schemas.microsoft.com/office/drawing/2014/main" id="{DF9D6991-AD5F-4B97-8C64-446EF1BD8F03}"/>
              </a:ext>
            </a:extLst>
          </p:cNvPr>
          <p:cNvSpPr>
            <a:spLocks noChangeShapeType="1"/>
          </p:cNvSpPr>
          <p:nvPr/>
        </p:nvSpPr>
        <p:spPr bwMode="auto">
          <a:xfrm>
            <a:off x="7069138" y="523876"/>
            <a:ext cx="0" cy="574040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b="1"/>
          </a:p>
        </p:txBody>
      </p:sp>
      <p:sp>
        <p:nvSpPr>
          <p:cNvPr id="8" name="Line 6">
            <a:extLst>
              <a:ext uri="{FF2B5EF4-FFF2-40B4-BE49-F238E27FC236}">
                <a16:creationId xmlns:a16="http://schemas.microsoft.com/office/drawing/2014/main" id="{9FA9B8BC-D164-4B61-B661-C7C26F997DD1}"/>
              </a:ext>
            </a:extLst>
          </p:cNvPr>
          <p:cNvSpPr>
            <a:spLocks noChangeShapeType="1"/>
          </p:cNvSpPr>
          <p:nvPr/>
        </p:nvSpPr>
        <p:spPr bwMode="auto">
          <a:xfrm>
            <a:off x="1293813" y="812801"/>
            <a:ext cx="9598025"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b="1"/>
          </a:p>
        </p:txBody>
      </p:sp>
      <p:sp>
        <p:nvSpPr>
          <p:cNvPr id="9" name="Line 7">
            <a:extLst>
              <a:ext uri="{FF2B5EF4-FFF2-40B4-BE49-F238E27FC236}">
                <a16:creationId xmlns:a16="http://schemas.microsoft.com/office/drawing/2014/main" id="{CE95C040-096C-4A5E-BDB1-4C401C67398F}"/>
              </a:ext>
            </a:extLst>
          </p:cNvPr>
          <p:cNvSpPr>
            <a:spLocks noChangeShapeType="1"/>
          </p:cNvSpPr>
          <p:nvPr/>
        </p:nvSpPr>
        <p:spPr bwMode="auto">
          <a:xfrm>
            <a:off x="1293813" y="1633538"/>
            <a:ext cx="9598025"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b="1"/>
          </a:p>
        </p:txBody>
      </p:sp>
      <p:sp>
        <p:nvSpPr>
          <p:cNvPr id="10" name="Line 8">
            <a:extLst>
              <a:ext uri="{FF2B5EF4-FFF2-40B4-BE49-F238E27FC236}">
                <a16:creationId xmlns:a16="http://schemas.microsoft.com/office/drawing/2014/main" id="{B6C60A7A-BD21-47EF-8FC9-48000930B821}"/>
              </a:ext>
            </a:extLst>
          </p:cNvPr>
          <p:cNvSpPr>
            <a:spLocks noChangeShapeType="1"/>
          </p:cNvSpPr>
          <p:nvPr/>
        </p:nvSpPr>
        <p:spPr bwMode="auto">
          <a:xfrm>
            <a:off x="1293813" y="1916113"/>
            <a:ext cx="9598025"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b="1"/>
          </a:p>
        </p:txBody>
      </p:sp>
      <p:sp>
        <p:nvSpPr>
          <p:cNvPr id="11" name="Line 9">
            <a:extLst>
              <a:ext uri="{FF2B5EF4-FFF2-40B4-BE49-F238E27FC236}">
                <a16:creationId xmlns:a16="http://schemas.microsoft.com/office/drawing/2014/main" id="{E3697035-D1BA-43E7-9F5B-E3FAE13B8537}"/>
              </a:ext>
            </a:extLst>
          </p:cNvPr>
          <p:cNvSpPr>
            <a:spLocks noChangeShapeType="1"/>
          </p:cNvSpPr>
          <p:nvPr/>
        </p:nvSpPr>
        <p:spPr bwMode="auto">
          <a:xfrm>
            <a:off x="1293813" y="2189163"/>
            <a:ext cx="9598025"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b="1"/>
          </a:p>
        </p:txBody>
      </p:sp>
      <p:sp>
        <p:nvSpPr>
          <p:cNvPr id="12" name="Line 10">
            <a:extLst>
              <a:ext uri="{FF2B5EF4-FFF2-40B4-BE49-F238E27FC236}">
                <a16:creationId xmlns:a16="http://schemas.microsoft.com/office/drawing/2014/main" id="{38B8972B-4424-4C16-AD02-0F6F8869DD44}"/>
              </a:ext>
            </a:extLst>
          </p:cNvPr>
          <p:cNvSpPr>
            <a:spLocks noChangeShapeType="1"/>
          </p:cNvSpPr>
          <p:nvPr/>
        </p:nvSpPr>
        <p:spPr bwMode="auto">
          <a:xfrm>
            <a:off x="1293813" y="2689226"/>
            <a:ext cx="9598025"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b="1"/>
          </a:p>
        </p:txBody>
      </p:sp>
      <p:sp>
        <p:nvSpPr>
          <p:cNvPr id="13" name="Line 11">
            <a:extLst>
              <a:ext uri="{FF2B5EF4-FFF2-40B4-BE49-F238E27FC236}">
                <a16:creationId xmlns:a16="http://schemas.microsoft.com/office/drawing/2014/main" id="{432B6D4A-4A20-4E17-B2E6-11D1395E2F4F}"/>
              </a:ext>
            </a:extLst>
          </p:cNvPr>
          <p:cNvSpPr>
            <a:spLocks noChangeShapeType="1"/>
          </p:cNvSpPr>
          <p:nvPr/>
        </p:nvSpPr>
        <p:spPr bwMode="auto">
          <a:xfrm>
            <a:off x="1293813" y="3236913"/>
            <a:ext cx="9598025"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b="1"/>
          </a:p>
        </p:txBody>
      </p:sp>
      <p:sp>
        <p:nvSpPr>
          <p:cNvPr id="14" name="Line 12">
            <a:extLst>
              <a:ext uri="{FF2B5EF4-FFF2-40B4-BE49-F238E27FC236}">
                <a16:creationId xmlns:a16="http://schemas.microsoft.com/office/drawing/2014/main" id="{EE629C47-89D6-4A46-929B-ABC2AD241BEC}"/>
              </a:ext>
            </a:extLst>
          </p:cNvPr>
          <p:cNvSpPr>
            <a:spLocks noChangeShapeType="1"/>
          </p:cNvSpPr>
          <p:nvPr/>
        </p:nvSpPr>
        <p:spPr bwMode="auto">
          <a:xfrm>
            <a:off x="1293813" y="3519488"/>
            <a:ext cx="9598025"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b="1"/>
          </a:p>
        </p:txBody>
      </p:sp>
      <p:sp>
        <p:nvSpPr>
          <p:cNvPr id="15" name="Line 13">
            <a:extLst>
              <a:ext uri="{FF2B5EF4-FFF2-40B4-BE49-F238E27FC236}">
                <a16:creationId xmlns:a16="http://schemas.microsoft.com/office/drawing/2014/main" id="{A6A131D4-1EA7-4774-93A4-16D167000D15}"/>
              </a:ext>
            </a:extLst>
          </p:cNvPr>
          <p:cNvSpPr>
            <a:spLocks noChangeShapeType="1"/>
          </p:cNvSpPr>
          <p:nvPr/>
        </p:nvSpPr>
        <p:spPr bwMode="auto">
          <a:xfrm>
            <a:off x="1293813" y="4067176"/>
            <a:ext cx="9598025"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b="1"/>
          </a:p>
        </p:txBody>
      </p:sp>
      <p:sp>
        <p:nvSpPr>
          <p:cNvPr id="16" name="Line 14">
            <a:extLst>
              <a:ext uri="{FF2B5EF4-FFF2-40B4-BE49-F238E27FC236}">
                <a16:creationId xmlns:a16="http://schemas.microsoft.com/office/drawing/2014/main" id="{70D9CF1E-E4E7-49DE-8292-1BCC1CD98B1C}"/>
              </a:ext>
            </a:extLst>
          </p:cNvPr>
          <p:cNvSpPr>
            <a:spLocks noChangeShapeType="1"/>
          </p:cNvSpPr>
          <p:nvPr/>
        </p:nvSpPr>
        <p:spPr bwMode="auto">
          <a:xfrm>
            <a:off x="1293813" y="4614863"/>
            <a:ext cx="9598025"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b="1"/>
          </a:p>
        </p:txBody>
      </p:sp>
      <p:sp>
        <p:nvSpPr>
          <p:cNvPr id="17" name="Line 15">
            <a:extLst>
              <a:ext uri="{FF2B5EF4-FFF2-40B4-BE49-F238E27FC236}">
                <a16:creationId xmlns:a16="http://schemas.microsoft.com/office/drawing/2014/main" id="{ACF1CFEA-0380-4036-9F6D-B2BB63F24DB6}"/>
              </a:ext>
            </a:extLst>
          </p:cNvPr>
          <p:cNvSpPr>
            <a:spLocks noChangeShapeType="1"/>
          </p:cNvSpPr>
          <p:nvPr/>
        </p:nvSpPr>
        <p:spPr bwMode="auto">
          <a:xfrm>
            <a:off x="1293813" y="5162551"/>
            <a:ext cx="9598025"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b="1"/>
          </a:p>
        </p:txBody>
      </p:sp>
      <p:sp>
        <p:nvSpPr>
          <p:cNvPr id="18" name="Line 16">
            <a:extLst>
              <a:ext uri="{FF2B5EF4-FFF2-40B4-BE49-F238E27FC236}">
                <a16:creationId xmlns:a16="http://schemas.microsoft.com/office/drawing/2014/main" id="{C3145902-F819-4BAE-8AA4-4A9153CB8D1F}"/>
              </a:ext>
            </a:extLst>
          </p:cNvPr>
          <p:cNvSpPr>
            <a:spLocks noChangeShapeType="1"/>
          </p:cNvSpPr>
          <p:nvPr/>
        </p:nvSpPr>
        <p:spPr bwMode="auto">
          <a:xfrm>
            <a:off x="1293813" y="5710238"/>
            <a:ext cx="9598025"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b="1"/>
          </a:p>
        </p:txBody>
      </p:sp>
      <p:sp>
        <p:nvSpPr>
          <p:cNvPr id="19" name="Line 17">
            <a:extLst>
              <a:ext uri="{FF2B5EF4-FFF2-40B4-BE49-F238E27FC236}">
                <a16:creationId xmlns:a16="http://schemas.microsoft.com/office/drawing/2014/main" id="{CC1FA3F8-958A-4208-8F6F-86BD0F2B9398}"/>
              </a:ext>
            </a:extLst>
          </p:cNvPr>
          <p:cNvSpPr>
            <a:spLocks noChangeShapeType="1"/>
          </p:cNvSpPr>
          <p:nvPr/>
        </p:nvSpPr>
        <p:spPr bwMode="auto">
          <a:xfrm>
            <a:off x="1300163" y="523876"/>
            <a:ext cx="0" cy="574040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b="1"/>
          </a:p>
        </p:txBody>
      </p:sp>
      <p:sp>
        <p:nvSpPr>
          <p:cNvPr id="20" name="Line 18">
            <a:extLst>
              <a:ext uri="{FF2B5EF4-FFF2-40B4-BE49-F238E27FC236}">
                <a16:creationId xmlns:a16="http://schemas.microsoft.com/office/drawing/2014/main" id="{D9509FAD-F3C8-47C3-B28F-FA4A44602102}"/>
              </a:ext>
            </a:extLst>
          </p:cNvPr>
          <p:cNvSpPr>
            <a:spLocks noChangeShapeType="1"/>
          </p:cNvSpPr>
          <p:nvPr/>
        </p:nvSpPr>
        <p:spPr bwMode="auto">
          <a:xfrm>
            <a:off x="10885488" y="523876"/>
            <a:ext cx="0" cy="5741988"/>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b="1"/>
          </a:p>
        </p:txBody>
      </p:sp>
      <p:sp>
        <p:nvSpPr>
          <p:cNvPr id="21" name="Line 19">
            <a:extLst>
              <a:ext uri="{FF2B5EF4-FFF2-40B4-BE49-F238E27FC236}">
                <a16:creationId xmlns:a16="http://schemas.microsoft.com/office/drawing/2014/main" id="{E4C06675-25B1-4FB9-9CC2-3DE236F6ABE8}"/>
              </a:ext>
            </a:extLst>
          </p:cNvPr>
          <p:cNvSpPr>
            <a:spLocks noChangeShapeType="1"/>
          </p:cNvSpPr>
          <p:nvPr/>
        </p:nvSpPr>
        <p:spPr bwMode="auto">
          <a:xfrm>
            <a:off x="1293813" y="530226"/>
            <a:ext cx="9598025"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b="1"/>
          </a:p>
        </p:txBody>
      </p:sp>
      <p:sp>
        <p:nvSpPr>
          <p:cNvPr id="22" name="Line 20">
            <a:extLst>
              <a:ext uri="{FF2B5EF4-FFF2-40B4-BE49-F238E27FC236}">
                <a16:creationId xmlns:a16="http://schemas.microsoft.com/office/drawing/2014/main" id="{FD9750B8-E778-4A1E-B5F2-CFB3CFC635AE}"/>
              </a:ext>
            </a:extLst>
          </p:cNvPr>
          <p:cNvSpPr>
            <a:spLocks noChangeShapeType="1"/>
          </p:cNvSpPr>
          <p:nvPr/>
        </p:nvSpPr>
        <p:spPr bwMode="auto">
          <a:xfrm>
            <a:off x="1293813" y="6259513"/>
            <a:ext cx="9598025"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b="1"/>
          </a:p>
        </p:txBody>
      </p:sp>
      <p:sp>
        <p:nvSpPr>
          <p:cNvPr id="23" name="Rectangle 21">
            <a:extLst>
              <a:ext uri="{FF2B5EF4-FFF2-40B4-BE49-F238E27FC236}">
                <a16:creationId xmlns:a16="http://schemas.microsoft.com/office/drawing/2014/main" id="{5BA05AF3-C310-4075-95DE-30AC89BB850E}"/>
              </a:ext>
            </a:extLst>
          </p:cNvPr>
          <p:cNvSpPr>
            <a:spLocks noChangeArrowheads="1"/>
          </p:cNvSpPr>
          <p:nvPr/>
        </p:nvSpPr>
        <p:spPr bwMode="auto">
          <a:xfrm>
            <a:off x="3309938" y="544513"/>
            <a:ext cx="43601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1" u="none" strike="noStrike" cap="none" normalizeH="0" baseline="0">
                <a:ln>
                  <a:noFill/>
                </a:ln>
                <a:solidFill>
                  <a:srgbClr val="000000"/>
                </a:solidFill>
                <a:effectLst/>
                <a:latin typeface="Times New Roman" panose="02020603050405020304" pitchFamily="18" charset="0"/>
              </a:rPr>
              <a:t>Item</a:t>
            </a:r>
            <a:endParaRPr kumimoji="0" lang="en-US" altLang="en-US" sz="1800" b="1" i="0" u="none" strike="noStrike" cap="none" normalizeH="0" baseline="0">
              <a:ln>
                <a:noFill/>
              </a:ln>
              <a:solidFill>
                <a:schemeClr val="tx1"/>
              </a:solidFill>
              <a:effectLst/>
            </a:endParaRPr>
          </a:p>
        </p:txBody>
      </p:sp>
      <p:sp>
        <p:nvSpPr>
          <p:cNvPr id="24" name="Rectangle 22">
            <a:extLst>
              <a:ext uri="{FF2B5EF4-FFF2-40B4-BE49-F238E27FC236}">
                <a16:creationId xmlns:a16="http://schemas.microsoft.com/office/drawing/2014/main" id="{C9E143C1-B7E4-4F4D-B9DA-67846B951992}"/>
              </a:ext>
            </a:extLst>
          </p:cNvPr>
          <p:cNvSpPr>
            <a:spLocks noChangeArrowheads="1"/>
          </p:cNvSpPr>
          <p:nvPr/>
        </p:nvSpPr>
        <p:spPr bwMode="auto">
          <a:xfrm>
            <a:off x="4451351" y="544513"/>
            <a:ext cx="20390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Times New Roman" panose="02020603050405020304" pitchFamily="18" charset="0"/>
              </a:rPr>
              <a:t>Incised (cut) wounds</a:t>
            </a:r>
            <a:endParaRPr kumimoji="0" lang="en-US" altLang="en-US" sz="1800" b="1" i="0" u="none" strike="noStrike" cap="none" normalizeH="0" baseline="0">
              <a:ln>
                <a:noFill/>
              </a:ln>
              <a:solidFill>
                <a:schemeClr val="tx1"/>
              </a:solidFill>
              <a:effectLst/>
            </a:endParaRPr>
          </a:p>
        </p:txBody>
      </p:sp>
      <p:sp>
        <p:nvSpPr>
          <p:cNvPr id="25" name="Rectangle 23">
            <a:extLst>
              <a:ext uri="{FF2B5EF4-FFF2-40B4-BE49-F238E27FC236}">
                <a16:creationId xmlns:a16="http://schemas.microsoft.com/office/drawing/2014/main" id="{98960EE5-532E-4550-863B-B1272D31E04D}"/>
              </a:ext>
            </a:extLst>
          </p:cNvPr>
          <p:cNvSpPr>
            <a:spLocks noChangeArrowheads="1"/>
          </p:cNvSpPr>
          <p:nvPr/>
        </p:nvSpPr>
        <p:spPr bwMode="auto">
          <a:xfrm>
            <a:off x="7643813" y="544513"/>
            <a:ext cx="287258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Times New Roman" panose="02020603050405020304" pitchFamily="18" charset="0"/>
              </a:rPr>
              <a:t>Contused (lacerated wounds)</a:t>
            </a:r>
            <a:endParaRPr kumimoji="0" lang="en-US" altLang="en-US" sz="1800" b="1" i="0" u="none" strike="noStrike" cap="none" normalizeH="0" baseline="0">
              <a:ln>
                <a:noFill/>
              </a:ln>
              <a:solidFill>
                <a:schemeClr val="tx1"/>
              </a:solidFill>
              <a:effectLst/>
            </a:endParaRPr>
          </a:p>
        </p:txBody>
      </p:sp>
      <p:sp>
        <p:nvSpPr>
          <p:cNvPr id="26" name="Rectangle 24">
            <a:extLst>
              <a:ext uri="{FF2B5EF4-FFF2-40B4-BE49-F238E27FC236}">
                <a16:creationId xmlns:a16="http://schemas.microsoft.com/office/drawing/2014/main" id="{D7C09D53-D922-4215-9588-D3725AAE30EA}"/>
              </a:ext>
            </a:extLst>
          </p:cNvPr>
          <p:cNvSpPr>
            <a:spLocks noChangeArrowheads="1"/>
          </p:cNvSpPr>
          <p:nvPr/>
        </p:nvSpPr>
        <p:spPr bwMode="auto">
          <a:xfrm>
            <a:off x="1335088" y="823913"/>
            <a:ext cx="11541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Times New Roman" panose="02020603050405020304" pitchFamily="18" charset="0"/>
              </a:rPr>
              <a:t>1</a:t>
            </a:r>
            <a:endParaRPr kumimoji="0" lang="en-US" altLang="en-US" sz="1800" b="1" i="0" u="none" strike="noStrike" cap="none" normalizeH="0" baseline="0">
              <a:ln>
                <a:noFill/>
              </a:ln>
              <a:solidFill>
                <a:schemeClr val="tx1"/>
              </a:solidFill>
              <a:effectLst/>
            </a:endParaRPr>
          </a:p>
        </p:txBody>
      </p:sp>
      <p:sp>
        <p:nvSpPr>
          <p:cNvPr id="27" name="Rectangle 25">
            <a:extLst>
              <a:ext uri="{FF2B5EF4-FFF2-40B4-BE49-F238E27FC236}">
                <a16:creationId xmlns:a16="http://schemas.microsoft.com/office/drawing/2014/main" id="{3385168D-C1B5-4AA6-A331-E9B459DF80C5}"/>
              </a:ext>
            </a:extLst>
          </p:cNvPr>
          <p:cNvSpPr>
            <a:spLocks noChangeArrowheads="1"/>
          </p:cNvSpPr>
          <p:nvPr/>
        </p:nvSpPr>
        <p:spPr bwMode="auto">
          <a:xfrm>
            <a:off x="1449388" y="823913"/>
            <a:ext cx="769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Times New Roman" panose="02020603050405020304" pitchFamily="18" charset="0"/>
              </a:rPr>
              <a:t>-</a:t>
            </a:r>
            <a:endParaRPr kumimoji="0" lang="en-US" altLang="en-US" sz="1800" b="1" i="0" u="none" strike="noStrike" cap="none" normalizeH="0" baseline="0">
              <a:ln>
                <a:noFill/>
              </a:ln>
              <a:solidFill>
                <a:schemeClr val="tx1"/>
              </a:solidFill>
              <a:effectLst/>
            </a:endParaRPr>
          </a:p>
        </p:txBody>
      </p:sp>
      <p:sp>
        <p:nvSpPr>
          <p:cNvPr id="28" name="Rectangle 26">
            <a:extLst>
              <a:ext uri="{FF2B5EF4-FFF2-40B4-BE49-F238E27FC236}">
                <a16:creationId xmlns:a16="http://schemas.microsoft.com/office/drawing/2014/main" id="{8FD086C9-5EAB-42BF-A865-BE0A0526689C}"/>
              </a:ext>
            </a:extLst>
          </p:cNvPr>
          <p:cNvSpPr>
            <a:spLocks noChangeArrowheads="1"/>
          </p:cNvSpPr>
          <p:nvPr/>
        </p:nvSpPr>
        <p:spPr bwMode="auto">
          <a:xfrm>
            <a:off x="1581151" y="823913"/>
            <a:ext cx="9874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0000"/>
                </a:solidFill>
                <a:effectLst/>
                <a:latin typeface="Times New Roman" panose="02020603050405020304" pitchFamily="18" charset="0"/>
              </a:rPr>
              <a:t>Definition</a:t>
            </a:r>
            <a:endParaRPr kumimoji="0" lang="en-US" altLang="en-US" sz="1800" b="1" i="0" u="none" strike="noStrike" cap="none" normalizeH="0" baseline="0" dirty="0">
              <a:ln>
                <a:noFill/>
              </a:ln>
              <a:solidFill>
                <a:schemeClr val="tx1"/>
              </a:solidFill>
              <a:effectLst/>
            </a:endParaRPr>
          </a:p>
        </p:txBody>
      </p:sp>
      <p:sp>
        <p:nvSpPr>
          <p:cNvPr id="29" name="Rectangle 27">
            <a:extLst>
              <a:ext uri="{FF2B5EF4-FFF2-40B4-BE49-F238E27FC236}">
                <a16:creationId xmlns:a16="http://schemas.microsoft.com/office/drawing/2014/main" id="{54E94ECD-DBE5-4805-8AAF-476E5DB2E6D8}"/>
              </a:ext>
            </a:extLst>
          </p:cNvPr>
          <p:cNvSpPr>
            <a:spLocks noChangeArrowheads="1"/>
          </p:cNvSpPr>
          <p:nvPr/>
        </p:nvSpPr>
        <p:spPr bwMode="auto">
          <a:xfrm>
            <a:off x="3784601" y="828676"/>
            <a:ext cx="327878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0000"/>
                </a:solidFill>
                <a:effectLst/>
                <a:latin typeface="Times New Roman" panose="02020603050405020304" pitchFamily="18" charset="0"/>
              </a:rPr>
              <a:t>These are caused by drawing the </a:t>
            </a:r>
            <a:endParaRPr kumimoji="0" lang="en-US" altLang="en-US" sz="1800" b="1" i="0" u="none" strike="noStrike" cap="none" normalizeH="0" baseline="0" dirty="0">
              <a:ln>
                <a:noFill/>
              </a:ln>
              <a:solidFill>
                <a:schemeClr val="tx1"/>
              </a:solidFill>
              <a:effectLst/>
            </a:endParaRPr>
          </a:p>
        </p:txBody>
      </p:sp>
      <p:sp>
        <p:nvSpPr>
          <p:cNvPr id="30" name="Rectangle 28">
            <a:extLst>
              <a:ext uri="{FF2B5EF4-FFF2-40B4-BE49-F238E27FC236}">
                <a16:creationId xmlns:a16="http://schemas.microsoft.com/office/drawing/2014/main" id="{4EDEB895-85C6-4B81-BA8C-EC07764E6504}"/>
              </a:ext>
            </a:extLst>
          </p:cNvPr>
          <p:cNvSpPr>
            <a:spLocks noChangeArrowheads="1"/>
          </p:cNvSpPr>
          <p:nvPr/>
        </p:nvSpPr>
        <p:spPr bwMode="auto">
          <a:xfrm>
            <a:off x="3784601" y="1100138"/>
            <a:ext cx="348813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0000"/>
                </a:solidFill>
                <a:effectLst/>
                <a:latin typeface="Times New Roman" panose="02020603050405020304" pitchFamily="18" charset="0"/>
              </a:rPr>
              <a:t>edge of sharp instrument along the </a:t>
            </a:r>
            <a:endParaRPr kumimoji="0" lang="en-US" altLang="en-US" sz="1800" b="1" i="0" u="none" strike="noStrike" cap="none" normalizeH="0" baseline="0" dirty="0">
              <a:ln>
                <a:noFill/>
              </a:ln>
              <a:solidFill>
                <a:schemeClr val="tx1"/>
              </a:solidFill>
              <a:effectLst/>
            </a:endParaRPr>
          </a:p>
        </p:txBody>
      </p:sp>
      <p:sp>
        <p:nvSpPr>
          <p:cNvPr id="31" name="Rectangle 29">
            <a:extLst>
              <a:ext uri="{FF2B5EF4-FFF2-40B4-BE49-F238E27FC236}">
                <a16:creationId xmlns:a16="http://schemas.microsoft.com/office/drawing/2014/main" id="{3A93B2D8-E60D-430A-9C40-E2043B821AAF}"/>
              </a:ext>
            </a:extLst>
          </p:cNvPr>
          <p:cNvSpPr>
            <a:spLocks noChangeArrowheads="1"/>
          </p:cNvSpPr>
          <p:nvPr/>
        </p:nvSpPr>
        <p:spPr bwMode="auto">
          <a:xfrm>
            <a:off x="3784601" y="1376363"/>
            <a:ext cx="18017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0000"/>
                </a:solidFill>
                <a:effectLst/>
                <a:latin typeface="Times New Roman" panose="02020603050405020304" pitchFamily="18" charset="0"/>
              </a:rPr>
              <a:t>surface of the skin</a:t>
            </a:r>
            <a:endParaRPr kumimoji="0" lang="en-US" altLang="en-US" sz="1800" b="1" i="0" u="none" strike="noStrike" cap="none" normalizeH="0" baseline="0" dirty="0">
              <a:ln>
                <a:noFill/>
              </a:ln>
              <a:solidFill>
                <a:schemeClr val="tx1"/>
              </a:solidFill>
              <a:effectLst/>
            </a:endParaRPr>
          </a:p>
        </p:txBody>
      </p:sp>
      <p:sp>
        <p:nvSpPr>
          <p:cNvPr id="32" name="Rectangle 30">
            <a:extLst>
              <a:ext uri="{FF2B5EF4-FFF2-40B4-BE49-F238E27FC236}">
                <a16:creationId xmlns:a16="http://schemas.microsoft.com/office/drawing/2014/main" id="{912D8E79-C6A3-45C2-8CB7-BF9EA3EFFA40}"/>
              </a:ext>
            </a:extLst>
          </p:cNvPr>
          <p:cNvSpPr>
            <a:spLocks noChangeArrowheads="1"/>
          </p:cNvSpPr>
          <p:nvPr/>
        </p:nvSpPr>
        <p:spPr bwMode="auto">
          <a:xfrm>
            <a:off x="7102476" y="828676"/>
            <a:ext cx="356732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0000"/>
                </a:solidFill>
                <a:effectLst/>
                <a:latin typeface="Times New Roman" panose="02020603050405020304" pitchFamily="18" charset="0"/>
              </a:rPr>
              <a:t>These are due to blow with  a heavy </a:t>
            </a:r>
            <a:endParaRPr kumimoji="0" lang="en-US" altLang="en-US" sz="1800" b="1" i="0" u="none" strike="noStrike" cap="none" normalizeH="0" baseline="0" dirty="0">
              <a:ln>
                <a:noFill/>
              </a:ln>
              <a:solidFill>
                <a:schemeClr val="tx1"/>
              </a:solidFill>
              <a:effectLst/>
            </a:endParaRPr>
          </a:p>
        </p:txBody>
      </p:sp>
      <p:sp>
        <p:nvSpPr>
          <p:cNvPr id="33" name="Rectangle 31">
            <a:extLst>
              <a:ext uri="{FF2B5EF4-FFF2-40B4-BE49-F238E27FC236}">
                <a16:creationId xmlns:a16="http://schemas.microsoft.com/office/drawing/2014/main" id="{7A973EA4-0AC0-4D9D-912C-105A248B1A11}"/>
              </a:ext>
            </a:extLst>
          </p:cNvPr>
          <p:cNvSpPr>
            <a:spLocks noChangeArrowheads="1"/>
          </p:cNvSpPr>
          <p:nvPr/>
        </p:nvSpPr>
        <p:spPr bwMode="auto">
          <a:xfrm>
            <a:off x="7102476" y="1100138"/>
            <a:ext cx="124393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0000"/>
                </a:solidFill>
                <a:effectLst/>
                <a:latin typeface="Times New Roman" panose="02020603050405020304" pitchFamily="18" charset="0"/>
              </a:rPr>
              <a:t>blunt object </a:t>
            </a:r>
            <a:endParaRPr kumimoji="0" lang="en-US" altLang="en-US" sz="1800" b="1" i="0" u="none" strike="noStrike" cap="none" normalizeH="0" baseline="0" dirty="0">
              <a:ln>
                <a:noFill/>
              </a:ln>
              <a:solidFill>
                <a:schemeClr val="tx1"/>
              </a:solidFill>
              <a:effectLst/>
            </a:endParaRPr>
          </a:p>
        </p:txBody>
      </p:sp>
      <p:sp>
        <p:nvSpPr>
          <p:cNvPr id="34" name="Rectangle 32">
            <a:extLst>
              <a:ext uri="{FF2B5EF4-FFF2-40B4-BE49-F238E27FC236}">
                <a16:creationId xmlns:a16="http://schemas.microsoft.com/office/drawing/2014/main" id="{F1EBD173-C84E-45A5-8DFD-5636A988A48C}"/>
              </a:ext>
            </a:extLst>
          </p:cNvPr>
          <p:cNvSpPr>
            <a:spLocks noChangeArrowheads="1"/>
          </p:cNvSpPr>
          <p:nvPr/>
        </p:nvSpPr>
        <p:spPr bwMode="auto">
          <a:xfrm>
            <a:off x="8247063" y="1100138"/>
            <a:ext cx="27571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Times New Roman" panose="02020603050405020304" pitchFamily="18" charset="0"/>
              </a:rPr>
              <a:t>e.g</a:t>
            </a:r>
            <a:endParaRPr kumimoji="0" lang="en-US" altLang="en-US" sz="1800" b="1" i="0" u="none" strike="noStrike" cap="none" normalizeH="0" baseline="0">
              <a:ln>
                <a:noFill/>
              </a:ln>
              <a:solidFill>
                <a:schemeClr val="tx1"/>
              </a:solidFill>
              <a:effectLst/>
            </a:endParaRPr>
          </a:p>
        </p:txBody>
      </p:sp>
      <p:sp>
        <p:nvSpPr>
          <p:cNvPr id="35" name="Rectangle 33">
            <a:extLst>
              <a:ext uri="{FF2B5EF4-FFF2-40B4-BE49-F238E27FC236}">
                <a16:creationId xmlns:a16="http://schemas.microsoft.com/office/drawing/2014/main" id="{914CD525-A550-48B6-9CEE-6EEFC75D89F5}"/>
              </a:ext>
            </a:extLst>
          </p:cNvPr>
          <p:cNvSpPr>
            <a:spLocks noChangeArrowheads="1"/>
          </p:cNvSpPr>
          <p:nvPr/>
        </p:nvSpPr>
        <p:spPr bwMode="auto">
          <a:xfrm>
            <a:off x="8577263" y="1100138"/>
            <a:ext cx="20261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0000"/>
                </a:solidFill>
                <a:effectLst/>
                <a:latin typeface="Times New Roman" panose="02020603050405020304" pitchFamily="18" charset="0"/>
              </a:rPr>
              <a:t>Stick, big Stone, fall </a:t>
            </a:r>
            <a:endParaRPr kumimoji="0" lang="en-US" altLang="en-US" sz="1800" b="1" i="0" u="none" strike="noStrike" cap="none" normalizeH="0" baseline="0" dirty="0">
              <a:ln>
                <a:noFill/>
              </a:ln>
              <a:solidFill>
                <a:schemeClr val="tx1"/>
              </a:solidFill>
              <a:effectLst/>
            </a:endParaRPr>
          </a:p>
        </p:txBody>
      </p:sp>
      <p:sp>
        <p:nvSpPr>
          <p:cNvPr id="36" name="Rectangle 34">
            <a:extLst>
              <a:ext uri="{FF2B5EF4-FFF2-40B4-BE49-F238E27FC236}">
                <a16:creationId xmlns:a16="http://schemas.microsoft.com/office/drawing/2014/main" id="{85A71574-C0B3-4433-ABC8-675EAE449BC8}"/>
              </a:ext>
            </a:extLst>
          </p:cNvPr>
          <p:cNvSpPr>
            <a:spLocks noChangeArrowheads="1"/>
          </p:cNvSpPr>
          <p:nvPr/>
        </p:nvSpPr>
        <p:spPr bwMode="auto">
          <a:xfrm>
            <a:off x="7102476" y="1376363"/>
            <a:ext cx="12205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0000"/>
                </a:solidFill>
                <a:effectLst/>
                <a:latin typeface="Times New Roman" panose="02020603050405020304" pitchFamily="18" charset="0"/>
              </a:rPr>
              <a:t>From height</a:t>
            </a:r>
            <a:endParaRPr kumimoji="0" lang="en-US" altLang="en-US" sz="1800" b="1" i="0" u="none" strike="noStrike" cap="none" normalizeH="0" baseline="0" dirty="0">
              <a:ln>
                <a:noFill/>
              </a:ln>
              <a:solidFill>
                <a:schemeClr val="tx1"/>
              </a:solidFill>
              <a:effectLst/>
            </a:endParaRPr>
          </a:p>
        </p:txBody>
      </p:sp>
      <p:sp>
        <p:nvSpPr>
          <p:cNvPr id="37" name="Rectangle 35">
            <a:extLst>
              <a:ext uri="{FF2B5EF4-FFF2-40B4-BE49-F238E27FC236}">
                <a16:creationId xmlns:a16="http://schemas.microsoft.com/office/drawing/2014/main" id="{C6BADB9B-65EB-45C7-9CF9-71F0FC37C321}"/>
              </a:ext>
            </a:extLst>
          </p:cNvPr>
          <p:cNvSpPr>
            <a:spLocks noChangeArrowheads="1"/>
          </p:cNvSpPr>
          <p:nvPr/>
        </p:nvSpPr>
        <p:spPr bwMode="auto">
          <a:xfrm>
            <a:off x="1335088" y="1646238"/>
            <a:ext cx="11541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Times New Roman" panose="02020603050405020304" pitchFamily="18" charset="0"/>
              </a:rPr>
              <a:t>2</a:t>
            </a:r>
            <a:endParaRPr kumimoji="0" lang="en-US" altLang="en-US" sz="1800" b="1" i="0" u="none" strike="noStrike" cap="none" normalizeH="0" baseline="0">
              <a:ln>
                <a:noFill/>
              </a:ln>
              <a:solidFill>
                <a:schemeClr val="tx1"/>
              </a:solidFill>
              <a:effectLst/>
            </a:endParaRPr>
          </a:p>
        </p:txBody>
      </p:sp>
      <p:sp>
        <p:nvSpPr>
          <p:cNvPr id="38" name="Rectangle 36">
            <a:extLst>
              <a:ext uri="{FF2B5EF4-FFF2-40B4-BE49-F238E27FC236}">
                <a16:creationId xmlns:a16="http://schemas.microsoft.com/office/drawing/2014/main" id="{C453C5F3-EC14-4A2A-A47E-D4AC4FE221CE}"/>
              </a:ext>
            </a:extLst>
          </p:cNvPr>
          <p:cNvSpPr>
            <a:spLocks noChangeArrowheads="1"/>
          </p:cNvSpPr>
          <p:nvPr/>
        </p:nvSpPr>
        <p:spPr bwMode="auto">
          <a:xfrm>
            <a:off x="1449388" y="1646238"/>
            <a:ext cx="769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Times New Roman" panose="02020603050405020304" pitchFamily="18" charset="0"/>
              </a:rPr>
              <a:t>-</a:t>
            </a:r>
            <a:endParaRPr kumimoji="0" lang="en-US" altLang="en-US" sz="1800" b="1" i="0" u="none" strike="noStrike" cap="none" normalizeH="0" baseline="0">
              <a:ln>
                <a:noFill/>
              </a:ln>
              <a:solidFill>
                <a:schemeClr val="tx1"/>
              </a:solidFill>
              <a:effectLst/>
            </a:endParaRPr>
          </a:p>
        </p:txBody>
      </p:sp>
      <p:sp>
        <p:nvSpPr>
          <p:cNvPr id="39" name="Rectangle 37">
            <a:extLst>
              <a:ext uri="{FF2B5EF4-FFF2-40B4-BE49-F238E27FC236}">
                <a16:creationId xmlns:a16="http://schemas.microsoft.com/office/drawing/2014/main" id="{01EA9ABC-3B71-430D-8250-51FE5F8E1C3C}"/>
              </a:ext>
            </a:extLst>
          </p:cNvPr>
          <p:cNvSpPr>
            <a:spLocks noChangeArrowheads="1"/>
          </p:cNvSpPr>
          <p:nvPr/>
        </p:nvSpPr>
        <p:spPr bwMode="auto">
          <a:xfrm>
            <a:off x="1581151" y="1646238"/>
            <a:ext cx="176330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0000"/>
                </a:solidFill>
                <a:effectLst/>
                <a:latin typeface="Times New Roman" panose="02020603050405020304" pitchFamily="18" charset="0"/>
              </a:rPr>
              <a:t>causal instrument</a:t>
            </a:r>
            <a:endParaRPr kumimoji="0" lang="en-US" altLang="en-US" sz="1800" b="1" i="0" u="none" strike="noStrike" cap="none" normalizeH="0" baseline="0" dirty="0">
              <a:ln>
                <a:noFill/>
              </a:ln>
              <a:solidFill>
                <a:schemeClr val="tx1"/>
              </a:solidFill>
              <a:effectLst/>
            </a:endParaRPr>
          </a:p>
        </p:txBody>
      </p:sp>
      <p:sp>
        <p:nvSpPr>
          <p:cNvPr id="40" name="Rectangle 38">
            <a:extLst>
              <a:ext uri="{FF2B5EF4-FFF2-40B4-BE49-F238E27FC236}">
                <a16:creationId xmlns:a16="http://schemas.microsoft.com/office/drawing/2014/main" id="{CE711859-F582-4047-9E43-FFD519D11D79}"/>
              </a:ext>
            </a:extLst>
          </p:cNvPr>
          <p:cNvSpPr>
            <a:spLocks noChangeArrowheads="1"/>
          </p:cNvSpPr>
          <p:nvPr/>
        </p:nvSpPr>
        <p:spPr bwMode="auto">
          <a:xfrm>
            <a:off x="3784601" y="1651001"/>
            <a:ext cx="137858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0000"/>
                </a:solidFill>
                <a:effectLst/>
                <a:latin typeface="Times New Roman" panose="02020603050405020304" pitchFamily="18" charset="0"/>
              </a:rPr>
              <a:t>sharply edged</a:t>
            </a:r>
            <a:endParaRPr kumimoji="0" lang="en-US" altLang="en-US" sz="1800" b="1" i="0" u="none" strike="noStrike" cap="none" normalizeH="0" baseline="0" dirty="0">
              <a:ln>
                <a:noFill/>
              </a:ln>
              <a:solidFill>
                <a:schemeClr val="tx1"/>
              </a:solidFill>
              <a:effectLst/>
            </a:endParaRPr>
          </a:p>
        </p:txBody>
      </p:sp>
      <p:sp>
        <p:nvSpPr>
          <p:cNvPr id="41" name="Rectangle 39">
            <a:extLst>
              <a:ext uri="{FF2B5EF4-FFF2-40B4-BE49-F238E27FC236}">
                <a16:creationId xmlns:a16="http://schemas.microsoft.com/office/drawing/2014/main" id="{04603032-4296-4E03-ABC7-0B79ADD8D5D3}"/>
              </a:ext>
            </a:extLst>
          </p:cNvPr>
          <p:cNvSpPr>
            <a:spLocks noChangeArrowheads="1"/>
          </p:cNvSpPr>
          <p:nvPr/>
        </p:nvSpPr>
        <p:spPr bwMode="auto">
          <a:xfrm>
            <a:off x="7102476" y="1651001"/>
            <a:ext cx="23596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0000"/>
                </a:solidFill>
                <a:effectLst/>
                <a:latin typeface="Times New Roman" panose="02020603050405020304" pitchFamily="18" charset="0"/>
              </a:rPr>
              <a:t>Heavy blunt instrument</a:t>
            </a:r>
            <a:endParaRPr kumimoji="0" lang="en-US" altLang="en-US" sz="1800" b="1" i="0" u="none" strike="noStrike" cap="none" normalizeH="0" baseline="0" dirty="0">
              <a:ln>
                <a:noFill/>
              </a:ln>
              <a:solidFill>
                <a:schemeClr val="tx1"/>
              </a:solidFill>
              <a:effectLst/>
            </a:endParaRPr>
          </a:p>
        </p:txBody>
      </p:sp>
      <p:sp>
        <p:nvSpPr>
          <p:cNvPr id="42" name="Rectangle 40">
            <a:extLst>
              <a:ext uri="{FF2B5EF4-FFF2-40B4-BE49-F238E27FC236}">
                <a16:creationId xmlns:a16="http://schemas.microsoft.com/office/drawing/2014/main" id="{91606F45-7606-448E-A373-D0D211B96EC3}"/>
              </a:ext>
            </a:extLst>
          </p:cNvPr>
          <p:cNvSpPr>
            <a:spLocks noChangeArrowheads="1"/>
          </p:cNvSpPr>
          <p:nvPr/>
        </p:nvSpPr>
        <p:spPr bwMode="auto">
          <a:xfrm>
            <a:off x="1335088" y="1927226"/>
            <a:ext cx="11541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Times New Roman" panose="02020603050405020304" pitchFamily="18" charset="0"/>
              </a:rPr>
              <a:t>3</a:t>
            </a:r>
            <a:endParaRPr kumimoji="0" lang="en-US" altLang="en-US" sz="1800" b="1" i="0" u="none" strike="noStrike" cap="none" normalizeH="0" baseline="0">
              <a:ln>
                <a:noFill/>
              </a:ln>
              <a:solidFill>
                <a:schemeClr val="tx1"/>
              </a:solidFill>
              <a:effectLst/>
            </a:endParaRPr>
          </a:p>
        </p:txBody>
      </p:sp>
      <p:sp>
        <p:nvSpPr>
          <p:cNvPr id="43" name="Rectangle 41">
            <a:extLst>
              <a:ext uri="{FF2B5EF4-FFF2-40B4-BE49-F238E27FC236}">
                <a16:creationId xmlns:a16="http://schemas.microsoft.com/office/drawing/2014/main" id="{85488AEB-93DA-4E3E-AA2C-2F89EEF106DD}"/>
              </a:ext>
            </a:extLst>
          </p:cNvPr>
          <p:cNvSpPr>
            <a:spLocks noChangeArrowheads="1"/>
          </p:cNvSpPr>
          <p:nvPr/>
        </p:nvSpPr>
        <p:spPr bwMode="auto">
          <a:xfrm>
            <a:off x="1449388" y="1927226"/>
            <a:ext cx="769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Times New Roman" panose="02020603050405020304" pitchFamily="18" charset="0"/>
              </a:rPr>
              <a:t>-</a:t>
            </a:r>
            <a:endParaRPr kumimoji="0" lang="en-US" altLang="en-US" sz="1800" b="1" i="0" u="none" strike="noStrike" cap="none" normalizeH="0" baseline="0">
              <a:ln>
                <a:noFill/>
              </a:ln>
              <a:solidFill>
                <a:schemeClr val="tx1"/>
              </a:solidFill>
              <a:effectLst/>
            </a:endParaRPr>
          </a:p>
        </p:txBody>
      </p:sp>
      <p:sp>
        <p:nvSpPr>
          <p:cNvPr id="44" name="Rectangle 42">
            <a:extLst>
              <a:ext uri="{FF2B5EF4-FFF2-40B4-BE49-F238E27FC236}">
                <a16:creationId xmlns:a16="http://schemas.microsoft.com/office/drawing/2014/main" id="{C578B49B-9EBC-4841-903D-0004E0A18054}"/>
              </a:ext>
            </a:extLst>
          </p:cNvPr>
          <p:cNvSpPr>
            <a:spLocks noChangeArrowheads="1"/>
          </p:cNvSpPr>
          <p:nvPr/>
        </p:nvSpPr>
        <p:spPr bwMode="auto">
          <a:xfrm>
            <a:off x="1581151" y="1927226"/>
            <a:ext cx="110286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Times New Roman" panose="02020603050405020304" pitchFamily="18" charset="0"/>
              </a:rPr>
              <a:t>Characters</a:t>
            </a:r>
            <a:endParaRPr kumimoji="0" lang="en-US" altLang="en-US" sz="1800" b="1" i="0" u="none" strike="noStrike" cap="none" normalizeH="0" baseline="0">
              <a:ln>
                <a:noFill/>
              </a:ln>
              <a:solidFill>
                <a:schemeClr val="tx1"/>
              </a:solidFill>
              <a:effectLst/>
            </a:endParaRPr>
          </a:p>
        </p:txBody>
      </p:sp>
      <p:sp>
        <p:nvSpPr>
          <p:cNvPr id="45" name="Rectangle 43">
            <a:extLst>
              <a:ext uri="{FF2B5EF4-FFF2-40B4-BE49-F238E27FC236}">
                <a16:creationId xmlns:a16="http://schemas.microsoft.com/office/drawing/2014/main" id="{A80B5E48-6334-40E5-A16E-D8DC4CF174EB}"/>
              </a:ext>
            </a:extLst>
          </p:cNvPr>
          <p:cNvSpPr>
            <a:spLocks noChangeArrowheads="1"/>
          </p:cNvSpPr>
          <p:nvPr/>
        </p:nvSpPr>
        <p:spPr bwMode="auto">
          <a:xfrm>
            <a:off x="1423988" y="2198688"/>
            <a:ext cx="83997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0000"/>
                </a:solidFill>
                <a:effectLst/>
                <a:latin typeface="Times New Roman" panose="02020603050405020304" pitchFamily="18" charset="0"/>
              </a:rPr>
              <a:t>a) Edges</a:t>
            </a:r>
            <a:endParaRPr kumimoji="0" lang="en-US" altLang="en-US" sz="1800" b="1" i="0" u="none" strike="noStrike" cap="none" normalizeH="0" baseline="0" dirty="0">
              <a:ln>
                <a:noFill/>
              </a:ln>
              <a:solidFill>
                <a:schemeClr val="tx1"/>
              </a:solidFill>
              <a:effectLst/>
            </a:endParaRPr>
          </a:p>
        </p:txBody>
      </p:sp>
      <p:sp>
        <p:nvSpPr>
          <p:cNvPr id="46" name="Rectangle 44">
            <a:extLst>
              <a:ext uri="{FF2B5EF4-FFF2-40B4-BE49-F238E27FC236}">
                <a16:creationId xmlns:a16="http://schemas.microsoft.com/office/drawing/2014/main" id="{835E66FF-F2A9-45A8-AC10-C3B6AA34DDEE}"/>
              </a:ext>
            </a:extLst>
          </p:cNvPr>
          <p:cNvSpPr>
            <a:spLocks noChangeArrowheads="1"/>
          </p:cNvSpPr>
          <p:nvPr/>
        </p:nvSpPr>
        <p:spPr bwMode="auto">
          <a:xfrm>
            <a:off x="3784601" y="2203451"/>
            <a:ext cx="84863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0000"/>
                </a:solidFill>
                <a:effectLst/>
                <a:latin typeface="Times New Roman" panose="02020603050405020304" pitchFamily="18" charset="0"/>
              </a:rPr>
              <a:t>Regular </a:t>
            </a:r>
            <a:endParaRPr kumimoji="0" lang="en-US" altLang="en-US" sz="1800" b="1" i="0" u="none" strike="noStrike" cap="none" normalizeH="0" baseline="0" dirty="0">
              <a:ln>
                <a:noFill/>
              </a:ln>
              <a:solidFill>
                <a:schemeClr val="tx1"/>
              </a:solidFill>
              <a:effectLst/>
            </a:endParaRPr>
          </a:p>
        </p:txBody>
      </p:sp>
      <p:sp>
        <p:nvSpPr>
          <p:cNvPr id="48" name="Rectangle 46">
            <a:extLst>
              <a:ext uri="{FF2B5EF4-FFF2-40B4-BE49-F238E27FC236}">
                <a16:creationId xmlns:a16="http://schemas.microsoft.com/office/drawing/2014/main" id="{D56D76A2-8C1D-453C-BF47-B09F70C2FB58}"/>
              </a:ext>
            </a:extLst>
          </p:cNvPr>
          <p:cNvSpPr>
            <a:spLocks noChangeArrowheads="1"/>
          </p:cNvSpPr>
          <p:nvPr/>
        </p:nvSpPr>
        <p:spPr bwMode="auto">
          <a:xfrm>
            <a:off x="5049838" y="2203451"/>
            <a:ext cx="769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Times New Roman" panose="02020603050405020304" pitchFamily="18" charset="0"/>
              </a:rPr>
              <a:t>-</a:t>
            </a:r>
            <a:endParaRPr kumimoji="0" lang="en-US" altLang="en-US" sz="1800" b="1" i="0" u="none" strike="noStrike" cap="none" normalizeH="0" baseline="0">
              <a:ln>
                <a:noFill/>
              </a:ln>
              <a:solidFill>
                <a:schemeClr val="tx1"/>
              </a:solidFill>
              <a:effectLst/>
            </a:endParaRPr>
          </a:p>
        </p:txBody>
      </p:sp>
      <p:sp>
        <p:nvSpPr>
          <p:cNvPr id="50" name="Rectangle 48">
            <a:extLst>
              <a:ext uri="{FF2B5EF4-FFF2-40B4-BE49-F238E27FC236}">
                <a16:creationId xmlns:a16="http://schemas.microsoft.com/office/drawing/2014/main" id="{E8CC246B-16DC-49AF-9E71-6A2E99999EA4}"/>
              </a:ext>
            </a:extLst>
          </p:cNvPr>
          <p:cNvSpPr>
            <a:spLocks noChangeArrowheads="1"/>
          </p:cNvSpPr>
          <p:nvPr/>
        </p:nvSpPr>
        <p:spPr bwMode="auto">
          <a:xfrm>
            <a:off x="7102476" y="2203451"/>
            <a:ext cx="97270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0000"/>
                </a:solidFill>
                <a:effectLst/>
                <a:latin typeface="Times New Roman" panose="02020603050405020304" pitchFamily="18" charset="0"/>
              </a:rPr>
              <a:t>Irregular </a:t>
            </a:r>
            <a:endParaRPr kumimoji="0" lang="en-US" altLang="en-US" sz="1800" b="1" i="0" u="none" strike="noStrike" cap="none" normalizeH="0" baseline="0" dirty="0">
              <a:ln>
                <a:noFill/>
              </a:ln>
              <a:solidFill>
                <a:schemeClr val="tx1"/>
              </a:solidFill>
              <a:effectLst/>
            </a:endParaRPr>
          </a:p>
        </p:txBody>
      </p:sp>
      <p:sp>
        <p:nvSpPr>
          <p:cNvPr id="52" name="Rectangle 50">
            <a:extLst>
              <a:ext uri="{FF2B5EF4-FFF2-40B4-BE49-F238E27FC236}">
                <a16:creationId xmlns:a16="http://schemas.microsoft.com/office/drawing/2014/main" id="{01825B08-9638-47B8-A8C9-E23ADAB0F841}"/>
              </a:ext>
            </a:extLst>
          </p:cNvPr>
          <p:cNvSpPr>
            <a:spLocks noChangeArrowheads="1"/>
          </p:cNvSpPr>
          <p:nvPr/>
        </p:nvSpPr>
        <p:spPr bwMode="auto">
          <a:xfrm>
            <a:off x="1423988" y="2701926"/>
            <a:ext cx="20261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0000"/>
                </a:solidFill>
                <a:effectLst/>
                <a:latin typeface="Times New Roman" panose="02020603050405020304" pitchFamily="18" charset="0"/>
              </a:rPr>
              <a:t>b) Bridges of tissues </a:t>
            </a:r>
            <a:endParaRPr kumimoji="0" lang="en-US" altLang="en-US" sz="1800" b="1" i="0" u="none" strike="noStrike" cap="none" normalizeH="0" baseline="0" dirty="0">
              <a:ln>
                <a:noFill/>
              </a:ln>
              <a:solidFill>
                <a:schemeClr val="tx1"/>
              </a:solidFill>
              <a:effectLst/>
            </a:endParaRPr>
          </a:p>
        </p:txBody>
      </p:sp>
      <p:sp>
        <p:nvSpPr>
          <p:cNvPr id="54" name="Rectangle 52">
            <a:extLst>
              <a:ext uri="{FF2B5EF4-FFF2-40B4-BE49-F238E27FC236}">
                <a16:creationId xmlns:a16="http://schemas.microsoft.com/office/drawing/2014/main" id="{78011882-03FD-470E-9E8B-C222B472BA97}"/>
              </a:ext>
            </a:extLst>
          </p:cNvPr>
          <p:cNvSpPr>
            <a:spLocks noChangeArrowheads="1"/>
          </p:cNvSpPr>
          <p:nvPr/>
        </p:nvSpPr>
        <p:spPr bwMode="auto">
          <a:xfrm>
            <a:off x="3784601" y="2706688"/>
            <a:ext cx="109645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0000"/>
                </a:solidFill>
                <a:effectLst/>
                <a:latin typeface="Times New Roman" panose="02020603050405020304" pitchFamily="18" charset="0"/>
              </a:rPr>
              <a:t>No Bridges</a:t>
            </a:r>
            <a:endParaRPr kumimoji="0" lang="en-US" altLang="en-US" sz="1800" b="1" i="0" u="none" strike="noStrike" cap="none" normalizeH="0" baseline="0" dirty="0">
              <a:ln>
                <a:noFill/>
              </a:ln>
              <a:solidFill>
                <a:schemeClr val="tx1"/>
              </a:solidFill>
              <a:effectLst/>
            </a:endParaRPr>
          </a:p>
        </p:txBody>
      </p:sp>
      <p:sp>
        <p:nvSpPr>
          <p:cNvPr id="55" name="Rectangle 53">
            <a:extLst>
              <a:ext uri="{FF2B5EF4-FFF2-40B4-BE49-F238E27FC236}">
                <a16:creationId xmlns:a16="http://schemas.microsoft.com/office/drawing/2014/main" id="{0B42DEB0-ED27-4F6F-AFB2-511EB50C56C2}"/>
              </a:ext>
            </a:extLst>
          </p:cNvPr>
          <p:cNvSpPr>
            <a:spLocks noChangeArrowheads="1"/>
          </p:cNvSpPr>
          <p:nvPr/>
        </p:nvSpPr>
        <p:spPr bwMode="auto">
          <a:xfrm>
            <a:off x="7102476" y="2706688"/>
            <a:ext cx="73962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0000"/>
                </a:solidFill>
                <a:effectLst/>
                <a:latin typeface="Times New Roman" panose="02020603050405020304" pitchFamily="18" charset="0"/>
              </a:rPr>
              <a:t>Present</a:t>
            </a:r>
            <a:endParaRPr kumimoji="0" lang="en-US" altLang="en-US" sz="1800" b="1" i="0" u="none" strike="noStrike" cap="none" normalizeH="0" baseline="0" dirty="0">
              <a:ln>
                <a:noFill/>
              </a:ln>
              <a:solidFill>
                <a:schemeClr val="tx1"/>
              </a:solidFill>
              <a:effectLst/>
            </a:endParaRPr>
          </a:p>
        </p:txBody>
      </p:sp>
      <p:sp>
        <p:nvSpPr>
          <p:cNvPr id="56" name="Rectangle 54">
            <a:extLst>
              <a:ext uri="{FF2B5EF4-FFF2-40B4-BE49-F238E27FC236}">
                <a16:creationId xmlns:a16="http://schemas.microsoft.com/office/drawing/2014/main" id="{F642402D-80BD-4131-8412-386F3C1C0AC9}"/>
              </a:ext>
            </a:extLst>
          </p:cNvPr>
          <p:cNvSpPr>
            <a:spLocks noChangeArrowheads="1"/>
          </p:cNvSpPr>
          <p:nvPr/>
        </p:nvSpPr>
        <p:spPr bwMode="auto">
          <a:xfrm>
            <a:off x="1423988" y="3249613"/>
            <a:ext cx="181459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0000"/>
                </a:solidFill>
                <a:effectLst/>
                <a:latin typeface="Times New Roman" panose="02020603050405020304" pitchFamily="18" charset="0"/>
              </a:rPr>
              <a:t>c) Gaping of edges</a:t>
            </a:r>
            <a:endParaRPr kumimoji="0" lang="en-US" altLang="en-US" sz="1800" b="1" i="0" u="none" strike="noStrike" cap="none" normalizeH="0" baseline="0" dirty="0">
              <a:ln>
                <a:noFill/>
              </a:ln>
              <a:solidFill>
                <a:schemeClr val="tx1"/>
              </a:solidFill>
              <a:effectLst/>
            </a:endParaRPr>
          </a:p>
        </p:txBody>
      </p:sp>
      <p:sp>
        <p:nvSpPr>
          <p:cNvPr id="57" name="Rectangle 55">
            <a:extLst>
              <a:ext uri="{FF2B5EF4-FFF2-40B4-BE49-F238E27FC236}">
                <a16:creationId xmlns:a16="http://schemas.microsoft.com/office/drawing/2014/main" id="{CE78495B-7502-4A96-8415-4045D16CD69B}"/>
              </a:ext>
            </a:extLst>
          </p:cNvPr>
          <p:cNvSpPr>
            <a:spLocks noChangeArrowheads="1"/>
          </p:cNvSpPr>
          <p:nvPr/>
        </p:nvSpPr>
        <p:spPr bwMode="auto">
          <a:xfrm>
            <a:off x="3784601" y="3254376"/>
            <a:ext cx="52161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0000"/>
                </a:solidFill>
                <a:effectLst/>
                <a:latin typeface="Times New Roman" panose="02020603050405020304" pitchFamily="18" charset="0"/>
              </a:rPr>
              <a:t>Wide</a:t>
            </a:r>
            <a:endParaRPr kumimoji="0" lang="en-US" altLang="en-US" sz="1800" b="1" i="0" u="none" strike="noStrike" cap="none" normalizeH="0" baseline="0" dirty="0">
              <a:ln>
                <a:noFill/>
              </a:ln>
              <a:solidFill>
                <a:schemeClr val="tx1"/>
              </a:solidFill>
              <a:effectLst/>
            </a:endParaRPr>
          </a:p>
        </p:txBody>
      </p:sp>
      <p:sp>
        <p:nvSpPr>
          <p:cNvPr id="58" name="Rectangle 56">
            <a:extLst>
              <a:ext uri="{FF2B5EF4-FFF2-40B4-BE49-F238E27FC236}">
                <a16:creationId xmlns:a16="http://schemas.microsoft.com/office/drawing/2014/main" id="{FB918DFB-DB0E-4D21-94B9-00228442BA4A}"/>
              </a:ext>
            </a:extLst>
          </p:cNvPr>
          <p:cNvSpPr>
            <a:spLocks noChangeArrowheads="1"/>
          </p:cNvSpPr>
          <p:nvPr/>
        </p:nvSpPr>
        <p:spPr bwMode="auto">
          <a:xfrm>
            <a:off x="7102476" y="3254376"/>
            <a:ext cx="30392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0000"/>
                </a:solidFill>
                <a:effectLst/>
                <a:latin typeface="Times New Roman" panose="02020603050405020304" pitchFamily="18" charset="0"/>
              </a:rPr>
              <a:t>Less due to Bridging of tissues </a:t>
            </a:r>
            <a:endParaRPr kumimoji="0" lang="en-US" altLang="en-US" sz="1800" b="1" i="0" u="none" strike="noStrike" cap="none" normalizeH="0" baseline="0" dirty="0">
              <a:ln>
                <a:noFill/>
              </a:ln>
              <a:solidFill>
                <a:schemeClr val="tx1"/>
              </a:solidFill>
              <a:effectLst/>
            </a:endParaRPr>
          </a:p>
        </p:txBody>
      </p:sp>
      <p:sp>
        <p:nvSpPr>
          <p:cNvPr id="59" name="Rectangle 57">
            <a:extLst>
              <a:ext uri="{FF2B5EF4-FFF2-40B4-BE49-F238E27FC236}">
                <a16:creationId xmlns:a16="http://schemas.microsoft.com/office/drawing/2014/main" id="{E1B4D378-B92D-4749-B606-4343DC2F22D4}"/>
              </a:ext>
            </a:extLst>
          </p:cNvPr>
          <p:cNvSpPr>
            <a:spLocks noChangeArrowheads="1"/>
          </p:cNvSpPr>
          <p:nvPr/>
        </p:nvSpPr>
        <p:spPr bwMode="auto">
          <a:xfrm>
            <a:off x="1423988" y="3529013"/>
            <a:ext cx="16158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Times New Roman" panose="02020603050405020304" pitchFamily="18" charset="0"/>
              </a:rPr>
              <a:t>d) Abrasions &amp;  </a:t>
            </a:r>
            <a:endParaRPr kumimoji="0" lang="en-US" altLang="en-US" sz="1800" b="1" i="0" u="none" strike="noStrike" cap="none" normalizeH="0" baseline="0">
              <a:ln>
                <a:noFill/>
              </a:ln>
              <a:solidFill>
                <a:schemeClr val="tx1"/>
              </a:solidFill>
              <a:effectLst/>
            </a:endParaRPr>
          </a:p>
        </p:txBody>
      </p:sp>
      <p:sp>
        <p:nvSpPr>
          <p:cNvPr id="60" name="Rectangle 58">
            <a:extLst>
              <a:ext uri="{FF2B5EF4-FFF2-40B4-BE49-F238E27FC236}">
                <a16:creationId xmlns:a16="http://schemas.microsoft.com/office/drawing/2014/main" id="{CF3E1022-D9D4-4FEF-AB12-D2CB8DA60929}"/>
              </a:ext>
            </a:extLst>
          </p:cNvPr>
          <p:cNvSpPr>
            <a:spLocks noChangeArrowheads="1"/>
          </p:cNvSpPr>
          <p:nvPr/>
        </p:nvSpPr>
        <p:spPr bwMode="auto">
          <a:xfrm>
            <a:off x="1423988" y="3805238"/>
            <a:ext cx="157735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0000"/>
                </a:solidFill>
                <a:effectLst/>
                <a:latin typeface="Times New Roman" panose="02020603050405020304" pitchFamily="18" charset="0"/>
              </a:rPr>
              <a:t>Bruises at edges</a:t>
            </a:r>
            <a:endParaRPr kumimoji="0" lang="en-US" altLang="en-US" sz="1800" b="1" i="0" u="none" strike="noStrike" cap="none" normalizeH="0" baseline="0" dirty="0">
              <a:ln>
                <a:noFill/>
              </a:ln>
              <a:solidFill>
                <a:schemeClr val="tx1"/>
              </a:solidFill>
              <a:effectLst/>
            </a:endParaRPr>
          </a:p>
        </p:txBody>
      </p:sp>
      <p:sp>
        <p:nvSpPr>
          <p:cNvPr id="61" name="Rectangle 59">
            <a:extLst>
              <a:ext uri="{FF2B5EF4-FFF2-40B4-BE49-F238E27FC236}">
                <a16:creationId xmlns:a16="http://schemas.microsoft.com/office/drawing/2014/main" id="{37438A7B-DCB8-40A0-A21C-9C41FDBB8F0A}"/>
              </a:ext>
            </a:extLst>
          </p:cNvPr>
          <p:cNvSpPr>
            <a:spLocks noChangeArrowheads="1"/>
          </p:cNvSpPr>
          <p:nvPr/>
        </p:nvSpPr>
        <p:spPr bwMode="auto">
          <a:xfrm>
            <a:off x="3784601" y="3533776"/>
            <a:ext cx="69249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0000"/>
                </a:solidFill>
                <a:effectLst/>
                <a:latin typeface="Times New Roman" panose="02020603050405020304" pitchFamily="18" charset="0"/>
              </a:rPr>
              <a:t>Absent</a:t>
            </a:r>
            <a:endParaRPr kumimoji="0" lang="en-US" altLang="en-US" sz="1800" b="1" i="0" u="none" strike="noStrike" cap="none" normalizeH="0" baseline="0" dirty="0">
              <a:ln>
                <a:noFill/>
              </a:ln>
              <a:solidFill>
                <a:schemeClr val="tx1"/>
              </a:solidFill>
              <a:effectLst/>
            </a:endParaRPr>
          </a:p>
        </p:txBody>
      </p:sp>
      <p:sp>
        <p:nvSpPr>
          <p:cNvPr id="62" name="Rectangle 60">
            <a:extLst>
              <a:ext uri="{FF2B5EF4-FFF2-40B4-BE49-F238E27FC236}">
                <a16:creationId xmlns:a16="http://schemas.microsoft.com/office/drawing/2014/main" id="{9BDECC7B-3AAC-42D2-BBD8-97A050B94656}"/>
              </a:ext>
            </a:extLst>
          </p:cNvPr>
          <p:cNvSpPr>
            <a:spLocks noChangeArrowheads="1"/>
          </p:cNvSpPr>
          <p:nvPr/>
        </p:nvSpPr>
        <p:spPr bwMode="auto">
          <a:xfrm>
            <a:off x="7102476" y="3533776"/>
            <a:ext cx="85504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0000"/>
                </a:solidFill>
                <a:effectLst/>
                <a:latin typeface="Times New Roman" panose="02020603050405020304" pitchFamily="18" charset="0"/>
              </a:rPr>
              <a:t>Present  </a:t>
            </a:r>
            <a:endParaRPr kumimoji="0" lang="en-US" altLang="en-US" sz="1800" b="1" i="0" u="none" strike="noStrike" cap="none" normalizeH="0" baseline="0" dirty="0">
              <a:ln>
                <a:noFill/>
              </a:ln>
              <a:solidFill>
                <a:schemeClr val="tx1"/>
              </a:solidFill>
              <a:effectLst/>
            </a:endParaRPr>
          </a:p>
        </p:txBody>
      </p:sp>
      <p:sp>
        <p:nvSpPr>
          <p:cNvPr id="63" name="Rectangle 61">
            <a:extLst>
              <a:ext uri="{FF2B5EF4-FFF2-40B4-BE49-F238E27FC236}">
                <a16:creationId xmlns:a16="http://schemas.microsoft.com/office/drawing/2014/main" id="{B37ECB40-4350-449C-8C19-3C55F8CBA345}"/>
              </a:ext>
            </a:extLst>
          </p:cNvPr>
          <p:cNvSpPr>
            <a:spLocks noChangeArrowheads="1"/>
          </p:cNvSpPr>
          <p:nvPr/>
        </p:nvSpPr>
        <p:spPr bwMode="auto">
          <a:xfrm>
            <a:off x="1423988" y="4076701"/>
            <a:ext cx="13468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0000"/>
                </a:solidFill>
                <a:effectLst/>
                <a:latin typeface="Times New Roman" panose="02020603050405020304" pitchFamily="18" charset="0"/>
              </a:rPr>
              <a:t>e) Tip of hair </a:t>
            </a:r>
            <a:endParaRPr kumimoji="0" lang="en-US" altLang="en-US" sz="1800" b="1" i="0" u="none" strike="noStrike" cap="none" normalizeH="0" baseline="0" dirty="0">
              <a:ln>
                <a:noFill/>
              </a:ln>
              <a:solidFill>
                <a:schemeClr val="tx1"/>
              </a:solidFill>
              <a:effectLst/>
            </a:endParaRPr>
          </a:p>
        </p:txBody>
      </p:sp>
      <p:sp>
        <p:nvSpPr>
          <p:cNvPr id="65" name="Rectangle 63">
            <a:extLst>
              <a:ext uri="{FF2B5EF4-FFF2-40B4-BE49-F238E27FC236}">
                <a16:creationId xmlns:a16="http://schemas.microsoft.com/office/drawing/2014/main" id="{A93828B9-704F-449E-96DD-2B476E72B46A}"/>
              </a:ext>
            </a:extLst>
          </p:cNvPr>
          <p:cNvSpPr>
            <a:spLocks noChangeArrowheads="1"/>
          </p:cNvSpPr>
          <p:nvPr/>
        </p:nvSpPr>
        <p:spPr bwMode="auto">
          <a:xfrm>
            <a:off x="3784601" y="4081463"/>
            <a:ext cx="11477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0000"/>
                </a:solidFill>
                <a:effectLst/>
                <a:latin typeface="Times New Roman" panose="02020603050405020304" pitchFamily="18" charset="0"/>
              </a:rPr>
              <a:t>Sharply cut</a:t>
            </a:r>
            <a:endParaRPr kumimoji="0" lang="en-US" altLang="en-US" sz="1800" b="1" i="0" u="none" strike="noStrike" cap="none" normalizeH="0" baseline="0" dirty="0">
              <a:ln>
                <a:noFill/>
              </a:ln>
              <a:solidFill>
                <a:schemeClr val="tx1"/>
              </a:solidFill>
              <a:effectLst/>
            </a:endParaRPr>
          </a:p>
        </p:txBody>
      </p:sp>
      <p:sp>
        <p:nvSpPr>
          <p:cNvPr id="66" name="Rectangle 64">
            <a:extLst>
              <a:ext uri="{FF2B5EF4-FFF2-40B4-BE49-F238E27FC236}">
                <a16:creationId xmlns:a16="http://schemas.microsoft.com/office/drawing/2014/main" id="{41C6FFC3-AF03-4118-93FF-C9AF10EB698F}"/>
              </a:ext>
            </a:extLst>
          </p:cNvPr>
          <p:cNvSpPr>
            <a:spLocks noChangeArrowheads="1"/>
          </p:cNvSpPr>
          <p:nvPr/>
        </p:nvSpPr>
        <p:spPr bwMode="auto">
          <a:xfrm>
            <a:off x="7102476" y="4081463"/>
            <a:ext cx="132728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Times New Roman" panose="02020603050405020304" pitchFamily="18" charset="0"/>
              </a:rPr>
              <a:t>Crushed cut  </a:t>
            </a:r>
            <a:endParaRPr kumimoji="0" lang="en-US" altLang="en-US" sz="1800" b="1" i="0" u="none" strike="noStrike" cap="none" normalizeH="0" baseline="0">
              <a:ln>
                <a:noFill/>
              </a:ln>
              <a:solidFill>
                <a:schemeClr val="tx1"/>
              </a:solidFill>
              <a:effectLst/>
            </a:endParaRPr>
          </a:p>
        </p:txBody>
      </p:sp>
      <p:sp>
        <p:nvSpPr>
          <p:cNvPr id="67" name="Rectangle 65">
            <a:extLst>
              <a:ext uri="{FF2B5EF4-FFF2-40B4-BE49-F238E27FC236}">
                <a16:creationId xmlns:a16="http://schemas.microsoft.com/office/drawing/2014/main" id="{2B5C02C6-B7D7-4149-9B14-2D49DDE81860}"/>
              </a:ext>
            </a:extLst>
          </p:cNvPr>
          <p:cNvSpPr>
            <a:spLocks noChangeArrowheads="1"/>
          </p:cNvSpPr>
          <p:nvPr/>
        </p:nvSpPr>
        <p:spPr bwMode="auto">
          <a:xfrm>
            <a:off x="1423988" y="4627563"/>
            <a:ext cx="107080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0000"/>
                </a:solidFill>
                <a:effectLst/>
                <a:latin typeface="Times New Roman" panose="02020603050405020304" pitchFamily="18" charset="0"/>
              </a:rPr>
              <a:t>f) Bleeding</a:t>
            </a:r>
            <a:endParaRPr kumimoji="0" lang="en-US" altLang="en-US" sz="1800" b="1" i="0" u="none" strike="noStrike" cap="none" normalizeH="0" baseline="0" dirty="0">
              <a:ln>
                <a:noFill/>
              </a:ln>
              <a:solidFill>
                <a:schemeClr val="tx1"/>
              </a:solidFill>
              <a:effectLst/>
            </a:endParaRPr>
          </a:p>
        </p:txBody>
      </p:sp>
      <p:sp>
        <p:nvSpPr>
          <p:cNvPr id="68" name="Rectangle 66">
            <a:extLst>
              <a:ext uri="{FF2B5EF4-FFF2-40B4-BE49-F238E27FC236}">
                <a16:creationId xmlns:a16="http://schemas.microsoft.com/office/drawing/2014/main" id="{53F30161-1A10-4BB5-81F6-278065A9AED3}"/>
              </a:ext>
            </a:extLst>
          </p:cNvPr>
          <p:cNvSpPr>
            <a:spLocks noChangeArrowheads="1"/>
          </p:cNvSpPr>
          <p:nvPr/>
        </p:nvSpPr>
        <p:spPr bwMode="auto">
          <a:xfrm>
            <a:off x="3784601" y="4632326"/>
            <a:ext cx="33813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Times New Roman" panose="02020603050405020304" pitchFamily="18" charset="0"/>
              </a:rPr>
              <a:t>Profuse external Bleeding (vessels </a:t>
            </a:r>
            <a:endParaRPr kumimoji="0" lang="en-US" altLang="en-US" sz="1800" b="1" i="0" u="none" strike="noStrike" cap="none" normalizeH="0" baseline="0">
              <a:ln>
                <a:noFill/>
              </a:ln>
              <a:solidFill>
                <a:schemeClr val="tx1"/>
              </a:solidFill>
              <a:effectLst/>
            </a:endParaRPr>
          </a:p>
        </p:txBody>
      </p:sp>
      <p:sp>
        <p:nvSpPr>
          <p:cNvPr id="69" name="Rectangle 67">
            <a:extLst>
              <a:ext uri="{FF2B5EF4-FFF2-40B4-BE49-F238E27FC236}">
                <a16:creationId xmlns:a16="http://schemas.microsoft.com/office/drawing/2014/main" id="{E203706C-FD3D-48B6-83FB-04A43471973C}"/>
              </a:ext>
            </a:extLst>
          </p:cNvPr>
          <p:cNvSpPr>
            <a:spLocks noChangeArrowheads="1"/>
          </p:cNvSpPr>
          <p:nvPr/>
        </p:nvSpPr>
        <p:spPr bwMode="auto">
          <a:xfrm>
            <a:off x="3784601" y="4903788"/>
            <a:ext cx="7588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Times New Roman" panose="02020603050405020304" pitchFamily="18" charset="0"/>
              </a:rPr>
              <a:t>are cut)</a:t>
            </a:r>
            <a:endParaRPr kumimoji="0" lang="en-US" altLang="en-US" sz="1800" b="1" i="0" u="none" strike="noStrike" cap="none" normalizeH="0" baseline="0">
              <a:ln>
                <a:noFill/>
              </a:ln>
              <a:solidFill>
                <a:schemeClr val="tx1"/>
              </a:solidFill>
              <a:effectLst/>
            </a:endParaRPr>
          </a:p>
        </p:txBody>
      </p:sp>
      <p:sp>
        <p:nvSpPr>
          <p:cNvPr id="70" name="Rectangle 68">
            <a:extLst>
              <a:ext uri="{FF2B5EF4-FFF2-40B4-BE49-F238E27FC236}">
                <a16:creationId xmlns:a16="http://schemas.microsoft.com/office/drawing/2014/main" id="{5C32C1DC-9BEF-4C02-A1B6-EFADB572CD85}"/>
              </a:ext>
            </a:extLst>
          </p:cNvPr>
          <p:cNvSpPr>
            <a:spLocks noChangeArrowheads="1"/>
          </p:cNvSpPr>
          <p:nvPr/>
        </p:nvSpPr>
        <p:spPr bwMode="auto">
          <a:xfrm>
            <a:off x="7102476" y="4632326"/>
            <a:ext cx="338778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0000"/>
                </a:solidFill>
                <a:effectLst/>
                <a:latin typeface="Times New Roman" panose="02020603050405020304" pitchFamily="18" charset="0"/>
              </a:rPr>
              <a:t>Less bleeding (vessels are crushed </a:t>
            </a:r>
            <a:endParaRPr kumimoji="0" lang="en-US" altLang="en-US" sz="1800" b="1" i="0" u="none" strike="noStrike" cap="none" normalizeH="0" baseline="0" dirty="0">
              <a:ln>
                <a:noFill/>
              </a:ln>
              <a:solidFill>
                <a:schemeClr val="tx1"/>
              </a:solidFill>
              <a:effectLst/>
            </a:endParaRPr>
          </a:p>
        </p:txBody>
      </p:sp>
      <p:sp>
        <p:nvSpPr>
          <p:cNvPr id="71" name="Rectangle 69">
            <a:extLst>
              <a:ext uri="{FF2B5EF4-FFF2-40B4-BE49-F238E27FC236}">
                <a16:creationId xmlns:a16="http://schemas.microsoft.com/office/drawing/2014/main" id="{4E0E7FB6-3C53-4107-9810-6AB250D3D0F3}"/>
              </a:ext>
            </a:extLst>
          </p:cNvPr>
          <p:cNvSpPr>
            <a:spLocks noChangeArrowheads="1"/>
          </p:cNvSpPr>
          <p:nvPr/>
        </p:nvSpPr>
        <p:spPr bwMode="auto">
          <a:xfrm>
            <a:off x="7102476" y="4903788"/>
            <a:ext cx="92974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Times New Roman" panose="02020603050405020304" pitchFamily="18" charset="0"/>
              </a:rPr>
              <a:t>&amp;sealed )</a:t>
            </a:r>
            <a:endParaRPr kumimoji="0" lang="en-US" altLang="en-US" sz="1800" b="1" i="0" u="none" strike="noStrike" cap="none" normalizeH="0" baseline="0">
              <a:ln>
                <a:noFill/>
              </a:ln>
              <a:solidFill>
                <a:schemeClr val="tx1"/>
              </a:solidFill>
              <a:effectLst/>
            </a:endParaRPr>
          </a:p>
        </p:txBody>
      </p:sp>
      <p:sp>
        <p:nvSpPr>
          <p:cNvPr id="72" name="Rectangle 70">
            <a:extLst>
              <a:ext uri="{FF2B5EF4-FFF2-40B4-BE49-F238E27FC236}">
                <a16:creationId xmlns:a16="http://schemas.microsoft.com/office/drawing/2014/main" id="{922B1785-51A2-447F-81ED-1163CF9B45D3}"/>
              </a:ext>
            </a:extLst>
          </p:cNvPr>
          <p:cNvSpPr>
            <a:spLocks noChangeArrowheads="1"/>
          </p:cNvSpPr>
          <p:nvPr/>
        </p:nvSpPr>
        <p:spPr bwMode="auto">
          <a:xfrm>
            <a:off x="1423988" y="5175251"/>
            <a:ext cx="8527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Times New Roman" panose="02020603050405020304" pitchFamily="18" charset="0"/>
              </a:rPr>
              <a:t>g) Sepsis</a:t>
            </a:r>
            <a:endParaRPr kumimoji="0" lang="en-US" altLang="en-US" sz="1800" b="1" i="0" u="none" strike="noStrike" cap="none" normalizeH="0" baseline="0">
              <a:ln>
                <a:noFill/>
              </a:ln>
              <a:solidFill>
                <a:schemeClr val="tx1"/>
              </a:solidFill>
              <a:effectLst/>
            </a:endParaRPr>
          </a:p>
        </p:txBody>
      </p:sp>
      <p:sp>
        <p:nvSpPr>
          <p:cNvPr id="73" name="Rectangle 71">
            <a:extLst>
              <a:ext uri="{FF2B5EF4-FFF2-40B4-BE49-F238E27FC236}">
                <a16:creationId xmlns:a16="http://schemas.microsoft.com/office/drawing/2014/main" id="{58CF5AE4-7822-466C-B085-8F629C2021D0}"/>
              </a:ext>
            </a:extLst>
          </p:cNvPr>
          <p:cNvSpPr>
            <a:spLocks noChangeArrowheads="1"/>
          </p:cNvSpPr>
          <p:nvPr/>
        </p:nvSpPr>
        <p:spPr bwMode="auto">
          <a:xfrm>
            <a:off x="3784601" y="5180013"/>
            <a:ext cx="268022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0000"/>
                </a:solidFill>
                <a:effectLst/>
                <a:latin typeface="Times New Roman" panose="02020603050405020304" pitchFamily="18" charset="0"/>
              </a:rPr>
              <a:t>Less sepsis (minimal tissue </a:t>
            </a:r>
            <a:endParaRPr kumimoji="0" lang="en-US" altLang="en-US" sz="1800" b="1" i="0" u="none" strike="noStrike" cap="none" normalizeH="0" baseline="0" dirty="0">
              <a:ln>
                <a:noFill/>
              </a:ln>
              <a:solidFill>
                <a:schemeClr val="tx1"/>
              </a:solidFill>
              <a:effectLst/>
            </a:endParaRPr>
          </a:p>
        </p:txBody>
      </p:sp>
      <p:sp>
        <p:nvSpPr>
          <p:cNvPr id="74" name="Rectangle 72">
            <a:extLst>
              <a:ext uri="{FF2B5EF4-FFF2-40B4-BE49-F238E27FC236}">
                <a16:creationId xmlns:a16="http://schemas.microsoft.com/office/drawing/2014/main" id="{A1BC3E45-CE78-4507-AB0E-556A85E676B6}"/>
              </a:ext>
            </a:extLst>
          </p:cNvPr>
          <p:cNvSpPr>
            <a:spLocks noChangeArrowheads="1"/>
          </p:cNvSpPr>
          <p:nvPr/>
        </p:nvSpPr>
        <p:spPr bwMode="auto">
          <a:xfrm>
            <a:off x="3784601" y="5451476"/>
            <a:ext cx="119263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0000"/>
                </a:solidFill>
                <a:effectLst/>
                <a:latin typeface="Times New Roman" panose="02020603050405020304" pitchFamily="18" charset="0"/>
              </a:rPr>
              <a:t>destruction)</a:t>
            </a:r>
            <a:endParaRPr kumimoji="0" lang="en-US" altLang="en-US" sz="1800" b="1" i="0" u="none" strike="noStrike" cap="none" normalizeH="0" baseline="0" dirty="0">
              <a:ln>
                <a:noFill/>
              </a:ln>
              <a:solidFill>
                <a:schemeClr val="tx1"/>
              </a:solidFill>
              <a:effectLst/>
            </a:endParaRPr>
          </a:p>
        </p:txBody>
      </p:sp>
      <p:sp>
        <p:nvSpPr>
          <p:cNvPr id="75" name="Rectangle 73">
            <a:extLst>
              <a:ext uri="{FF2B5EF4-FFF2-40B4-BE49-F238E27FC236}">
                <a16:creationId xmlns:a16="http://schemas.microsoft.com/office/drawing/2014/main" id="{D3E1D78D-4AB2-4242-9736-A8BD5B65194F}"/>
              </a:ext>
            </a:extLst>
          </p:cNvPr>
          <p:cNvSpPr>
            <a:spLocks noChangeArrowheads="1"/>
          </p:cNvSpPr>
          <p:nvPr/>
        </p:nvSpPr>
        <p:spPr bwMode="auto">
          <a:xfrm>
            <a:off x="7102476" y="5180013"/>
            <a:ext cx="37619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0000"/>
                </a:solidFill>
                <a:effectLst/>
                <a:latin typeface="Times New Roman" panose="02020603050405020304" pitchFamily="18" charset="0"/>
              </a:rPr>
              <a:t>More sepsis (severe tissue destruction)</a:t>
            </a:r>
            <a:endParaRPr kumimoji="0" lang="en-US" altLang="en-US" sz="1800" b="1" i="0" u="none" strike="noStrike" cap="none" normalizeH="0" baseline="0" dirty="0">
              <a:ln>
                <a:noFill/>
              </a:ln>
              <a:solidFill>
                <a:schemeClr val="tx1"/>
              </a:solidFill>
              <a:effectLst/>
            </a:endParaRPr>
          </a:p>
        </p:txBody>
      </p:sp>
      <p:sp>
        <p:nvSpPr>
          <p:cNvPr id="76" name="Rectangle 74">
            <a:extLst>
              <a:ext uri="{FF2B5EF4-FFF2-40B4-BE49-F238E27FC236}">
                <a16:creationId xmlns:a16="http://schemas.microsoft.com/office/drawing/2014/main" id="{9B087913-25D4-4694-85E8-4ADE9200A67A}"/>
              </a:ext>
            </a:extLst>
          </p:cNvPr>
          <p:cNvSpPr>
            <a:spLocks noChangeArrowheads="1"/>
          </p:cNvSpPr>
          <p:nvPr/>
        </p:nvSpPr>
        <p:spPr bwMode="auto">
          <a:xfrm>
            <a:off x="1423988" y="5722938"/>
            <a:ext cx="103233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Times New Roman" panose="02020603050405020304" pitchFamily="18" charset="0"/>
              </a:rPr>
              <a:t>h) Healing</a:t>
            </a:r>
            <a:endParaRPr kumimoji="0" lang="en-US" altLang="en-US" sz="1800" b="1" i="0" u="none" strike="noStrike" cap="none" normalizeH="0" baseline="0">
              <a:ln>
                <a:noFill/>
              </a:ln>
              <a:solidFill>
                <a:schemeClr val="tx1"/>
              </a:solidFill>
              <a:effectLst/>
            </a:endParaRPr>
          </a:p>
        </p:txBody>
      </p:sp>
      <p:sp>
        <p:nvSpPr>
          <p:cNvPr id="77" name="Rectangle 75">
            <a:extLst>
              <a:ext uri="{FF2B5EF4-FFF2-40B4-BE49-F238E27FC236}">
                <a16:creationId xmlns:a16="http://schemas.microsoft.com/office/drawing/2014/main" id="{3AC09644-30E9-4E1B-8E58-6A70793B1AD7}"/>
              </a:ext>
            </a:extLst>
          </p:cNvPr>
          <p:cNvSpPr>
            <a:spLocks noChangeArrowheads="1"/>
          </p:cNvSpPr>
          <p:nvPr/>
        </p:nvSpPr>
        <p:spPr bwMode="auto">
          <a:xfrm>
            <a:off x="3784601" y="5727701"/>
            <a:ext cx="32938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0000"/>
                </a:solidFill>
                <a:effectLst/>
                <a:latin typeface="Times New Roman" panose="02020603050405020304" pitchFamily="18" charset="0"/>
              </a:rPr>
              <a:t>Rapid with a thin linear scar (</a:t>
            </a:r>
            <a:r>
              <a:rPr kumimoji="0" lang="en-US" altLang="en-US" sz="1800" b="1" i="0" u="none" strike="noStrike" cap="none" normalizeH="0" baseline="0" dirty="0" err="1">
                <a:ln>
                  <a:noFill/>
                </a:ln>
                <a:solidFill>
                  <a:srgbClr val="000000"/>
                </a:solidFill>
                <a:effectLst/>
                <a:latin typeface="Times New Roman" panose="02020603050405020304" pitchFamily="18" charset="0"/>
              </a:rPr>
              <a:t>lry</a:t>
            </a:r>
            <a:r>
              <a:rPr kumimoji="0" lang="en-US" altLang="en-US" sz="1800" b="1" i="0" u="none" strike="noStrike" cap="none" normalizeH="0" baseline="0" dirty="0">
                <a:ln>
                  <a:noFill/>
                </a:ln>
                <a:solidFill>
                  <a:srgbClr val="000000"/>
                </a:solidFill>
                <a:effectLst/>
                <a:latin typeface="Times New Roman" panose="02020603050405020304" pitchFamily="18" charset="0"/>
              </a:rPr>
              <a:t> </a:t>
            </a:r>
            <a:endParaRPr kumimoji="0" lang="en-US" altLang="en-US" sz="1800" b="1" i="0" u="none" strike="noStrike" cap="none" normalizeH="0" baseline="0" dirty="0">
              <a:ln>
                <a:noFill/>
              </a:ln>
              <a:solidFill>
                <a:schemeClr val="tx1"/>
              </a:solidFill>
              <a:effectLst/>
            </a:endParaRPr>
          </a:p>
        </p:txBody>
      </p:sp>
      <p:sp>
        <p:nvSpPr>
          <p:cNvPr id="78" name="Rectangle 76">
            <a:extLst>
              <a:ext uri="{FF2B5EF4-FFF2-40B4-BE49-F238E27FC236}">
                <a16:creationId xmlns:a16="http://schemas.microsoft.com/office/drawing/2014/main" id="{5489A985-5FAA-4530-BA53-FDD7F48E6803}"/>
              </a:ext>
            </a:extLst>
          </p:cNvPr>
          <p:cNvSpPr>
            <a:spLocks noChangeArrowheads="1"/>
          </p:cNvSpPr>
          <p:nvPr/>
        </p:nvSpPr>
        <p:spPr bwMode="auto">
          <a:xfrm>
            <a:off x="3784601" y="5999163"/>
            <a:ext cx="96180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0000"/>
                </a:solidFill>
                <a:effectLst/>
                <a:latin typeface="Times New Roman" panose="02020603050405020304" pitchFamily="18" charset="0"/>
              </a:rPr>
              <a:t>intention)</a:t>
            </a:r>
            <a:endParaRPr kumimoji="0" lang="en-US" altLang="en-US" sz="1800" b="1" i="0" u="none" strike="noStrike" cap="none" normalizeH="0" baseline="0" dirty="0">
              <a:ln>
                <a:noFill/>
              </a:ln>
              <a:solidFill>
                <a:schemeClr val="tx1"/>
              </a:solidFill>
              <a:effectLst/>
            </a:endParaRPr>
          </a:p>
        </p:txBody>
      </p:sp>
      <p:sp>
        <p:nvSpPr>
          <p:cNvPr id="79" name="Rectangle 77">
            <a:extLst>
              <a:ext uri="{FF2B5EF4-FFF2-40B4-BE49-F238E27FC236}">
                <a16:creationId xmlns:a16="http://schemas.microsoft.com/office/drawing/2014/main" id="{A4AF6BC4-F21E-4763-B2BE-E0C9C984D59A}"/>
              </a:ext>
            </a:extLst>
          </p:cNvPr>
          <p:cNvSpPr>
            <a:spLocks noChangeArrowheads="1"/>
          </p:cNvSpPr>
          <p:nvPr/>
        </p:nvSpPr>
        <p:spPr bwMode="auto">
          <a:xfrm>
            <a:off x="7102476" y="5727701"/>
            <a:ext cx="379815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0000"/>
                </a:solidFill>
                <a:effectLst/>
                <a:latin typeface="Times New Roman" panose="02020603050405020304" pitchFamily="18" charset="0"/>
              </a:rPr>
              <a:t>Delayed with thick scar (2ry intention)</a:t>
            </a:r>
            <a:endParaRPr kumimoji="0" lang="en-US" altLang="en-US" sz="1800" b="1"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3190168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fade">
                                      <p:cBhvr>
                                        <p:cTn id="43" dur="500"/>
                                        <p:tgtEl>
                                          <p:spTgt spid="46"/>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50"/>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52"/>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55"/>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54"/>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56"/>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58"/>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57"/>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59"/>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60"/>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62"/>
                                        </p:tgtEl>
                                        <p:attrNameLst>
                                          <p:attrName>style.visibility</p:attrName>
                                        </p:attrNameLst>
                                      </p:cBhvr>
                                      <p:to>
                                        <p:strVal val="visible"/>
                                      </p:to>
                                    </p:set>
                                  </p:childTnLst>
                                </p:cTn>
                              </p:par>
                              <p:par>
                                <p:cTn id="78" presetID="1" presetClass="entr" presetSubtype="0" fill="hold" grpId="0" nodeType="withEffect">
                                  <p:stCondLst>
                                    <p:cond delay="0"/>
                                  </p:stCondLst>
                                  <p:childTnLst>
                                    <p:set>
                                      <p:cBhvr>
                                        <p:cTn id="79" dur="1" fill="hold">
                                          <p:stCondLst>
                                            <p:cond delay="0"/>
                                          </p:stCondLst>
                                        </p:cTn>
                                        <p:tgtEl>
                                          <p:spTgt spid="61"/>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63"/>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65"/>
                                        </p:tgtEl>
                                        <p:attrNameLst>
                                          <p:attrName>style.visibility</p:attrName>
                                        </p:attrNameLst>
                                      </p:cBhvr>
                                      <p:to>
                                        <p:strVal val="visible"/>
                                      </p:to>
                                    </p:set>
                                  </p:childTnLst>
                                </p:cTn>
                              </p:par>
                              <p:par>
                                <p:cTn id="88" presetID="1" presetClass="entr" presetSubtype="0" fill="hold" grpId="0" nodeType="withEffect">
                                  <p:stCondLst>
                                    <p:cond delay="0"/>
                                  </p:stCondLst>
                                  <p:childTnLst>
                                    <p:set>
                                      <p:cBhvr>
                                        <p:cTn id="89" dur="1" fill="hold">
                                          <p:stCondLst>
                                            <p:cond delay="0"/>
                                          </p:stCondLst>
                                        </p:cTn>
                                        <p:tgtEl>
                                          <p:spTgt spid="66"/>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grpId="0" nodeType="clickEffect">
                                  <p:stCondLst>
                                    <p:cond delay="0"/>
                                  </p:stCondLst>
                                  <p:childTnLst>
                                    <p:set>
                                      <p:cBhvr>
                                        <p:cTn id="93" dur="1" fill="hold">
                                          <p:stCondLst>
                                            <p:cond delay="0"/>
                                          </p:stCondLst>
                                        </p:cTn>
                                        <p:tgtEl>
                                          <p:spTgt spid="67"/>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68"/>
                                        </p:tgtEl>
                                        <p:attrNameLst>
                                          <p:attrName>style.visibility</p:attrName>
                                        </p:attrNameLst>
                                      </p:cBhvr>
                                      <p:to>
                                        <p:strVal val="visible"/>
                                      </p:to>
                                    </p:se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70"/>
                                        </p:tgtEl>
                                        <p:attrNameLst>
                                          <p:attrName>style.visibility</p:attrName>
                                        </p:attrNameLst>
                                      </p:cBhvr>
                                      <p:to>
                                        <p:strVal val="visible"/>
                                      </p:to>
                                    </p:set>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grpId="0" nodeType="clickEffect">
                                  <p:stCondLst>
                                    <p:cond delay="0"/>
                                  </p:stCondLst>
                                  <p:childTnLst>
                                    <p:set>
                                      <p:cBhvr>
                                        <p:cTn id="105" dur="1" fill="hold">
                                          <p:stCondLst>
                                            <p:cond delay="0"/>
                                          </p:stCondLst>
                                        </p:cTn>
                                        <p:tgtEl>
                                          <p:spTgt spid="72"/>
                                        </p:tgtEl>
                                        <p:attrNameLst>
                                          <p:attrName>style.visibility</p:attrName>
                                        </p:attrNameLst>
                                      </p:cBhvr>
                                      <p:to>
                                        <p:strVal val="visible"/>
                                      </p:to>
                                    </p:set>
                                  </p:childTnLst>
                                </p:cTn>
                              </p:par>
                            </p:childTnLst>
                          </p:cTn>
                        </p:par>
                      </p:childTnLst>
                    </p:cTn>
                  </p:par>
                  <p:par>
                    <p:cTn id="106" fill="hold">
                      <p:stCondLst>
                        <p:cond delay="indefinite"/>
                      </p:stCondLst>
                      <p:childTnLst>
                        <p:par>
                          <p:cTn id="107" fill="hold">
                            <p:stCondLst>
                              <p:cond delay="0"/>
                            </p:stCondLst>
                            <p:childTnLst>
                              <p:par>
                                <p:cTn id="108" presetID="1" presetClass="entr" presetSubtype="0" fill="hold" grpId="0" nodeType="clickEffect">
                                  <p:stCondLst>
                                    <p:cond delay="0"/>
                                  </p:stCondLst>
                                  <p:childTnLst>
                                    <p:set>
                                      <p:cBhvr>
                                        <p:cTn id="109" dur="1" fill="hold">
                                          <p:stCondLst>
                                            <p:cond delay="0"/>
                                          </p:stCondLst>
                                        </p:cTn>
                                        <p:tgtEl>
                                          <p:spTgt spid="73"/>
                                        </p:tgtEl>
                                        <p:attrNameLst>
                                          <p:attrName>style.visibility</p:attrName>
                                        </p:attrNameLst>
                                      </p:cBhvr>
                                      <p:to>
                                        <p:strVal val="visible"/>
                                      </p:to>
                                    </p:set>
                                  </p:childTnLst>
                                </p:cTn>
                              </p:par>
                            </p:childTnLst>
                          </p:cTn>
                        </p:par>
                      </p:childTnLst>
                    </p:cTn>
                  </p:par>
                  <p:par>
                    <p:cTn id="110" fill="hold">
                      <p:stCondLst>
                        <p:cond delay="indefinite"/>
                      </p:stCondLst>
                      <p:childTnLst>
                        <p:par>
                          <p:cTn id="111" fill="hold">
                            <p:stCondLst>
                              <p:cond delay="0"/>
                            </p:stCondLst>
                            <p:childTnLst>
                              <p:par>
                                <p:cTn id="112" presetID="1" presetClass="entr" presetSubtype="0" fill="hold" grpId="0" nodeType="clickEffect">
                                  <p:stCondLst>
                                    <p:cond delay="0"/>
                                  </p:stCondLst>
                                  <p:childTnLst>
                                    <p:set>
                                      <p:cBhvr>
                                        <p:cTn id="113" dur="1" fill="hold">
                                          <p:stCondLst>
                                            <p:cond delay="0"/>
                                          </p:stCondLst>
                                        </p:cTn>
                                        <p:tgtEl>
                                          <p:spTgt spid="75"/>
                                        </p:tgtEl>
                                        <p:attrNameLst>
                                          <p:attrName>style.visibility</p:attrName>
                                        </p:attrNameLst>
                                      </p:cBhvr>
                                      <p:to>
                                        <p:strVal val="visible"/>
                                      </p:to>
                                    </p:set>
                                  </p:childTnLst>
                                </p:cTn>
                              </p:par>
                            </p:childTnLst>
                          </p:cTn>
                        </p:par>
                      </p:childTnLst>
                    </p:cTn>
                  </p:par>
                  <p:par>
                    <p:cTn id="114" fill="hold">
                      <p:stCondLst>
                        <p:cond delay="indefinite"/>
                      </p:stCondLst>
                      <p:childTnLst>
                        <p:par>
                          <p:cTn id="115" fill="hold">
                            <p:stCondLst>
                              <p:cond delay="0"/>
                            </p:stCondLst>
                            <p:childTnLst>
                              <p:par>
                                <p:cTn id="116" presetID="1" presetClass="entr" presetSubtype="0" fill="hold" grpId="0" nodeType="clickEffect">
                                  <p:stCondLst>
                                    <p:cond delay="0"/>
                                  </p:stCondLst>
                                  <p:childTnLst>
                                    <p:set>
                                      <p:cBhvr>
                                        <p:cTn id="117" dur="1" fill="hold">
                                          <p:stCondLst>
                                            <p:cond delay="0"/>
                                          </p:stCondLst>
                                        </p:cTn>
                                        <p:tgtEl>
                                          <p:spTgt spid="76"/>
                                        </p:tgtEl>
                                        <p:attrNameLst>
                                          <p:attrName>style.visibility</p:attrName>
                                        </p:attrNameLst>
                                      </p:cBhvr>
                                      <p:to>
                                        <p:strVal val="visible"/>
                                      </p:to>
                                    </p:set>
                                  </p:childTnLst>
                                </p:cTn>
                              </p:par>
                            </p:childTnLst>
                          </p:cTn>
                        </p:par>
                      </p:childTnLst>
                    </p:cTn>
                  </p:par>
                  <p:par>
                    <p:cTn id="118" fill="hold">
                      <p:stCondLst>
                        <p:cond delay="indefinite"/>
                      </p:stCondLst>
                      <p:childTnLst>
                        <p:par>
                          <p:cTn id="119" fill="hold">
                            <p:stCondLst>
                              <p:cond delay="0"/>
                            </p:stCondLst>
                            <p:childTnLst>
                              <p:par>
                                <p:cTn id="120" presetID="1" presetClass="entr" presetSubtype="0" fill="hold" grpId="0" nodeType="clickEffect">
                                  <p:stCondLst>
                                    <p:cond delay="0"/>
                                  </p:stCondLst>
                                  <p:childTnLst>
                                    <p:set>
                                      <p:cBhvr>
                                        <p:cTn id="121" dur="1" fill="hold">
                                          <p:stCondLst>
                                            <p:cond delay="0"/>
                                          </p:stCondLst>
                                        </p:cTn>
                                        <p:tgtEl>
                                          <p:spTgt spid="77"/>
                                        </p:tgtEl>
                                        <p:attrNameLst>
                                          <p:attrName>style.visibility</p:attrName>
                                        </p:attrNameLst>
                                      </p:cBhvr>
                                      <p:to>
                                        <p:strVal val="visible"/>
                                      </p:to>
                                    </p:set>
                                  </p:childTnLst>
                                </p:cTn>
                              </p:par>
                            </p:childTnLst>
                          </p:cTn>
                        </p:par>
                      </p:childTnLst>
                    </p:cTn>
                  </p:par>
                  <p:par>
                    <p:cTn id="122" fill="hold">
                      <p:stCondLst>
                        <p:cond delay="indefinite"/>
                      </p:stCondLst>
                      <p:childTnLst>
                        <p:par>
                          <p:cTn id="123" fill="hold">
                            <p:stCondLst>
                              <p:cond delay="0"/>
                            </p:stCondLst>
                            <p:childTnLst>
                              <p:par>
                                <p:cTn id="124" presetID="1" presetClass="entr" presetSubtype="0" fill="hold" grpId="0" nodeType="clickEffect">
                                  <p:stCondLst>
                                    <p:cond delay="0"/>
                                  </p:stCondLst>
                                  <p:childTnLst>
                                    <p:set>
                                      <p:cBhvr>
                                        <p:cTn id="125"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32" grpId="0"/>
      <p:bldP spid="35" grpId="0"/>
      <p:bldP spid="36" grpId="0"/>
      <p:bldP spid="39" grpId="0"/>
      <p:bldP spid="40" grpId="0"/>
      <p:bldP spid="41" grpId="0"/>
      <p:bldP spid="45" grpId="0"/>
      <p:bldP spid="46" grpId="0"/>
      <p:bldP spid="50" grpId="0"/>
      <p:bldP spid="52" grpId="0"/>
      <p:bldP spid="54" grpId="0"/>
      <p:bldP spid="55" grpId="0"/>
      <p:bldP spid="56" grpId="0"/>
      <p:bldP spid="57" grpId="0"/>
      <p:bldP spid="58" grpId="0"/>
      <p:bldP spid="59" grpId="0"/>
      <p:bldP spid="60" grpId="0"/>
      <p:bldP spid="61" grpId="0"/>
      <p:bldP spid="62" grpId="0"/>
      <p:bldP spid="63" grpId="0"/>
      <p:bldP spid="65" grpId="0"/>
      <p:bldP spid="66" grpId="0"/>
      <p:bldP spid="67" grpId="0"/>
      <p:bldP spid="68" grpId="0"/>
      <p:bldP spid="70" grpId="0"/>
      <p:bldP spid="72" grpId="0"/>
      <p:bldP spid="73" grpId="0"/>
      <p:bldP spid="75" grpId="0"/>
      <p:bldP spid="76" grpId="0"/>
      <p:bldP spid="77" grpId="0"/>
      <p:bldP spid="79"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1162A-C539-42D5-9FF3-923BF024369E}"/>
              </a:ext>
            </a:extLst>
          </p:cNvPr>
          <p:cNvSpPr>
            <a:spLocks noGrp="1"/>
          </p:cNvSpPr>
          <p:nvPr>
            <p:ph type="title"/>
          </p:nvPr>
        </p:nvSpPr>
        <p:spPr>
          <a:xfrm>
            <a:off x="1981200" y="357166"/>
            <a:ext cx="8229600" cy="1428760"/>
          </a:xfrm>
          <a:ln>
            <a:miter lim="800000"/>
            <a:headEnd/>
            <a:tailEnd/>
          </a:ln>
        </p:spPr>
        <p:txBody>
          <a:bodyPr>
            <a:noAutofit/>
          </a:bodyPr>
          <a:lstStyle/>
          <a:p>
            <a:pPr>
              <a:defRPr/>
            </a:pPr>
            <a:r>
              <a:rPr lang="en-US" sz="8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Cut wound </a:t>
            </a:r>
            <a:br>
              <a:rPr lang="en-US" sz="8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br>
            <a:endParaRPr lang="ar-EG" sz="8000" dirty="0"/>
          </a:p>
        </p:txBody>
      </p:sp>
      <p:pic>
        <p:nvPicPr>
          <p:cNvPr id="64515" name="Content Placeholder 3">
            <a:extLst>
              <a:ext uri="{FF2B5EF4-FFF2-40B4-BE49-F238E27FC236}">
                <a16:creationId xmlns:a16="http://schemas.microsoft.com/office/drawing/2014/main" id="{2D19A882-D584-4747-861E-250FB4B101C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4838700" y="3091656"/>
            <a:ext cx="2514600" cy="1819275"/>
          </a:xfr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a:extLst>
              <a:ext uri="{FF2B5EF4-FFF2-40B4-BE49-F238E27FC236}">
                <a16:creationId xmlns:a16="http://schemas.microsoft.com/office/drawing/2014/main" id="{795558C3-A643-405F-A34F-62954516F109}"/>
              </a:ext>
            </a:extLst>
          </p:cNvPr>
          <p:cNvSpPr>
            <a:spLocks noGrp="1"/>
          </p:cNvSpPr>
          <p:nvPr>
            <p:ph type="title"/>
          </p:nvPr>
        </p:nvSpPr>
        <p:spPr/>
        <p:txBody>
          <a:bodyPr/>
          <a:lstStyle/>
          <a:p>
            <a:endParaRPr lang="ar-EG" altLang="en-US"/>
          </a:p>
        </p:txBody>
      </p:sp>
      <p:sp>
        <p:nvSpPr>
          <p:cNvPr id="5" name="Rectangle 4">
            <a:extLst>
              <a:ext uri="{FF2B5EF4-FFF2-40B4-BE49-F238E27FC236}">
                <a16:creationId xmlns:a16="http://schemas.microsoft.com/office/drawing/2014/main" id="{CE2EC9AA-48A4-4C76-9BBE-D19342FDCFC7}"/>
              </a:ext>
            </a:extLst>
          </p:cNvPr>
          <p:cNvSpPr/>
          <p:nvPr/>
        </p:nvSpPr>
        <p:spPr>
          <a:xfrm>
            <a:off x="2095473" y="357166"/>
            <a:ext cx="8143932" cy="1446550"/>
          </a:xfrm>
          <a:prstGeom prst="rect">
            <a:avLst/>
          </a:prstGeom>
          <a:noFill/>
        </p:spPr>
        <p:txBody>
          <a:bodyPr>
            <a:spAutoFit/>
          </a:bodyPr>
          <a:lstStyle/>
          <a:p>
            <a:pPr algn="ctr" rtl="1" eaLnBrk="1" hangingPunct="1">
              <a:defRPr/>
            </a:pPr>
            <a:r>
              <a:rPr lang="en-US" sz="8800" b="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Cut wound </a:t>
            </a:r>
            <a:endParaRPr lang="en-US" sz="8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4" name="Content Placeholder 3">
            <a:extLst>
              <a:ext uri="{FF2B5EF4-FFF2-40B4-BE49-F238E27FC236}">
                <a16:creationId xmlns:a16="http://schemas.microsoft.com/office/drawing/2014/main" id="{7FB11062-AE53-4FDA-9047-D0C16E2E8D7B}"/>
              </a:ext>
            </a:extLst>
          </p:cNvPr>
          <p:cNvPicPr>
            <a:picLocks noGrp="1" noChangeAspect="1"/>
          </p:cNvPicPr>
          <p:nvPr>
            <p:ph idx="1"/>
          </p:nvPr>
        </p:nvPicPr>
        <p:blipFill rotWithShape="1">
          <a:blip r:embed="rId2"/>
          <a:srcRect t="27553"/>
          <a:stretch/>
        </p:blipFill>
        <p:spPr>
          <a:xfrm>
            <a:off x="2547609" y="1969477"/>
            <a:ext cx="7691796" cy="4179350"/>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CC7CB-73B3-4764-A742-BA31C6BB01AB}"/>
              </a:ext>
            </a:extLst>
          </p:cNvPr>
          <p:cNvSpPr>
            <a:spLocks noGrp="1"/>
          </p:cNvSpPr>
          <p:nvPr>
            <p:ph type="title"/>
          </p:nvPr>
        </p:nvSpPr>
        <p:spPr>
          <a:xfrm>
            <a:off x="1981200" y="785794"/>
            <a:ext cx="8229600" cy="1428760"/>
          </a:xfrm>
          <a:ln>
            <a:miter lim="800000"/>
            <a:headEnd/>
            <a:tailEnd/>
          </a:ln>
        </p:spPr>
        <p:txBody>
          <a:bodyPr>
            <a:noAutofit/>
          </a:bodyPr>
          <a:lstStyle/>
          <a:p>
            <a:pPr>
              <a:defRPr/>
            </a:pPr>
            <a:r>
              <a:rPr lang="en-US" sz="8000" b="1" dirty="0">
                <a:ln w="18000">
                  <a:solidFill>
                    <a:schemeClr val="accent2">
                      <a:satMod val="140000"/>
                    </a:schemeClr>
                  </a:solidFill>
                  <a:prstDash val="solid"/>
                  <a:miter lim="800000"/>
                </a:ln>
                <a:noFill/>
                <a:effectLst>
                  <a:outerShdw blurRad="25500" dist="23000" dir="7020000" algn="tl">
                    <a:srgbClr val="000000">
                      <a:alpha val="50000"/>
                    </a:srgbClr>
                  </a:outerShdw>
                </a:effectLst>
              </a:rPr>
              <a:t>Cut throat</a:t>
            </a:r>
            <a:br>
              <a:rPr lang="ar-EG" sz="8000" b="1" dirty="0">
                <a:ln w="18000">
                  <a:solidFill>
                    <a:schemeClr val="accent2">
                      <a:satMod val="140000"/>
                    </a:schemeClr>
                  </a:solidFill>
                  <a:prstDash val="solid"/>
                  <a:miter lim="800000"/>
                </a:ln>
                <a:noFill/>
                <a:effectLst>
                  <a:outerShdw blurRad="25500" dist="23000" dir="7020000" algn="tl">
                    <a:srgbClr val="000000">
                      <a:alpha val="50000"/>
                    </a:srgbClr>
                  </a:outerShdw>
                </a:effectLst>
              </a:rPr>
            </a:br>
            <a:endParaRPr lang="ar-EG" sz="8000" dirty="0"/>
          </a:p>
        </p:txBody>
      </p:sp>
      <p:pic>
        <p:nvPicPr>
          <p:cNvPr id="66563" name="Content Placeholder 3">
            <a:extLst>
              <a:ext uri="{FF2B5EF4-FFF2-40B4-BE49-F238E27FC236}">
                <a16:creationId xmlns:a16="http://schemas.microsoft.com/office/drawing/2014/main" id="{7682A6A5-D78A-4E0D-9992-6B32D6957C7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4862512" y="3077369"/>
            <a:ext cx="2466975" cy="1847850"/>
          </a:xfr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a:extLst>
              <a:ext uri="{FF2B5EF4-FFF2-40B4-BE49-F238E27FC236}">
                <a16:creationId xmlns:a16="http://schemas.microsoft.com/office/drawing/2014/main" id="{3D9A3CFB-05DD-436F-92EC-2328C33BB99D}"/>
              </a:ext>
            </a:extLst>
          </p:cNvPr>
          <p:cNvSpPr>
            <a:spLocks noGrp="1"/>
          </p:cNvSpPr>
          <p:nvPr>
            <p:ph type="title"/>
          </p:nvPr>
        </p:nvSpPr>
        <p:spPr>
          <a:xfrm>
            <a:off x="2223925" y="394710"/>
            <a:ext cx="7729728" cy="1188720"/>
          </a:xfrm>
        </p:spPr>
        <p:txBody>
          <a:bodyPr/>
          <a:lstStyle/>
          <a:p>
            <a:endParaRPr lang="ar-EG" altLang="en-US" dirty="0"/>
          </a:p>
        </p:txBody>
      </p:sp>
      <p:pic>
        <p:nvPicPr>
          <p:cNvPr id="67587" name="Content Placeholder 3">
            <a:extLst>
              <a:ext uri="{FF2B5EF4-FFF2-40B4-BE49-F238E27FC236}">
                <a16:creationId xmlns:a16="http://schemas.microsoft.com/office/drawing/2014/main" id="{7B36D21A-1AD3-4B16-9B03-A540644564F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4862512" y="3077369"/>
            <a:ext cx="2466975" cy="1847850"/>
          </a:xfrm>
        </p:spPr>
      </p:pic>
      <p:sp>
        <p:nvSpPr>
          <p:cNvPr id="6" name="Rectangle 5">
            <a:extLst>
              <a:ext uri="{FF2B5EF4-FFF2-40B4-BE49-F238E27FC236}">
                <a16:creationId xmlns:a16="http://schemas.microsoft.com/office/drawing/2014/main" id="{617D245C-3E51-4FE2-AAAA-DB223EAA8133}"/>
              </a:ext>
            </a:extLst>
          </p:cNvPr>
          <p:cNvSpPr/>
          <p:nvPr/>
        </p:nvSpPr>
        <p:spPr>
          <a:xfrm>
            <a:off x="1524001" y="428605"/>
            <a:ext cx="8429652" cy="1323439"/>
          </a:xfrm>
          <a:prstGeom prst="rect">
            <a:avLst/>
          </a:prstGeom>
          <a:noFill/>
        </p:spPr>
        <p:txBody>
          <a:bodyPr>
            <a:spAutoFit/>
          </a:bodyPr>
          <a:lstStyle/>
          <a:p>
            <a:pPr algn="ctr" rtl="1" eaLnBrk="1" hangingPunct="1">
              <a:defRPr/>
            </a:pPr>
            <a:r>
              <a:rPr lang="en-US" sz="8000" b="1" dirty="0">
                <a:ln w="18000">
                  <a:solidFill>
                    <a:schemeClr val="accent2">
                      <a:satMod val="140000"/>
                    </a:schemeClr>
                  </a:solidFill>
                  <a:prstDash val="solid"/>
                  <a:miter lim="800000"/>
                </a:ln>
                <a:noFill/>
                <a:effectLst>
                  <a:outerShdw blurRad="25500" dist="23000" dir="7020000" algn="tl">
                    <a:srgbClr val="000000">
                      <a:alpha val="50000"/>
                    </a:srgbClr>
                  </a:outerShdw>
                </a:effectLst>
              </a:rPr>
              <a:t>Cut throat</a:t>
            </a:r>
            <a:endParaRPr lang="ar-EG" sz="8000"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BA1EC-B457-4A6F-A10B-ADC9B0C96B91}"/>
              </a:ext>
            </a:extLst>
          </p:cNvPr>
          <p:cNvSpPr>
            <a:spLocks noGrp="1"/>
          </p:cNvSpPr>
          <p:nvPr>
            <p:ph type="title"/>
          </p:nvPr>
        </p:nvSpPr>
        <p:spPr>
          <a:xfrm>
            <a:off x="1981200" y="571480"/>
            <a:ext cx="8229600" cy="1285884"/>
          </a:xfrm>
          <a:ln>
            <a:miter lim="800000"/>
            <a:headEnd/>
            <a:tailEnd/>
          </a:ln>
        </p:spPr>
        <p:txBody>
          <a:bodyPr>
            <a:noAutofit/>
          </a:bodyPr>
          <a:lstStyle/>
          <a:p>
            <a:pPr>
              <a:defRPr/>
            </a:pPr>
            <a:r>
              <a:rPr lang="en-US" sz="8000" b="1" dirty="0">
                <a:ln w="18000">
                  <a:solidFill>
                    <a:schemeClr val="accent2">
                      <a:satMod val="140000"/>
                    </a:schemeClr>
                  </a:solidFill>
                  <a:prstDash val="solid"/>
                  <a:miter lim="800000"/>
                </a:ln>
                <a:noFill/>
                <a:effectLst>
                  <a:outerShdw blurRad="25500" dist="23000" dir="7020000" algn="tl">
                    <a:srgbClr val="000000">
                      <a:alpha val="50000"/>
                    </a:srgbClr>
                  </a:outerShdw>
                </a:effectLst>
              </a:rPr>
              <a:t>Cut throat</a:t>
            </a:r>
            <a:br>
              <a:rPr lang="ar-EG" sz="8000" b="1" dirty="0">
                <a:ln w="18000">
                  <a:solidFill>
                    <a:schemeClr val="accent2">
                      <a:satMod val="140000"/>
                    </a:schemeClr>
                  </a:solidFill>
                  <a:prstDash val="solid"/>
                  <a:miter lim="800000"/>
                </a:ln>
                <a:noFill/>
                <a:effectLst>
                  <a:outerShdw blurRad="25500" dist="23000" dir="7020000" algn="tl">
                    <a:srgbClr val="000000">
                      <a:alpha val="50000"/>
                    </a:srgbClr>
                  </a:outerShdw>
                </a:effectLst>
              </a:rPr>
            </a:br>
            <a:endParaRPr lang="ar-EG" sz="8000" dirty="0"/>
          </a:p>
        </p:txBody>
      </p:sp>
      <p:pic>
        <p:nvPicPr>
          <p:cNvPr id="69635" name="Content Placeholder 3">
            <a:extLst>
              <a:ext uri="{FF2B5EF4-FFF2-40B4-BE49-F238E27FC236}">
                <a16:creationId xmlns:a16="http://schemas.microsoft.com/office/drawing/2014/main" id="{ECFD7AC3-B353-4078-B4B7-4A10E60ABCA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5334000" y="3429794"/>
            <a:ext cx="1524000" cy="1143000"/>
          </a:xfr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F5DB0-40B3-4204-BF04-E3E1D5D69D75}"/>
              </a:ext>
            </a:extLst>
          </p:cNvPr>
          <p:cNvSpPr>
            <a:spLocks noGrp="1"/>
          </p:cNvSpPr>
          <p:nvPr>
            <p:ph type="title"/>
          </p:nvPr>
        </p:nvSpPr>
        <p:spPr>
          <a:xfrm>
            <a:off x="686834" y="1153572"/>
            <a:ext cx="3200400" cy="4461163"/>
          </a:xfrm>
        </p:spPr>
        <p:txBody>
          <a:bodyPr>
            <a:normAutofit/>
          </a:bodyPr>
          <a:lstStyle/>
          <a:p>
            <a:r>
              <a:rPr lang="en-US" dirty="0">
                <a:solidFill>
                  <a:srgbClr val="FFFFFF"/>
                </a:solidFill>
              </a:rPr>
              <a:t>Cut lacerated wound</a:t>
            </a:r>
          </a:p>
        </p:txBody>
      </p:sp>
      <p:pic>
        <p:nvPicPr>
          <p:cNvPr id="7" name="Content Placeholder 6">
            <a:extLst>
              <a:ext uri="{FF2B5EF4-FFF2-40B4-BE49-F238E27FC236}">
                <a16:creationId xmlns:a16="http://schemas.microsoft.com/office/drawing/2014/main" id="{6DFFD968-D8CF-4755-ABDE-2FB6C77D3537}"/>
              </a:ext>
            </a:extLst>
          </p:cNvPr>
          <p:cNvPicPr>
            <a:picLocks noGrp="1" noChangeAspect="1"/>
          </p:cNvPicPr>
          <p:nvPr>
            <p:ph idx="1"/>
          </p:nvPr>
        </p:nvPicPr>
        <p:blipFill>
          <a:blip r:embed="rId2"/>
          <a:stretch>
            <a:fillRect/>
          </a:stretch>
        </p:blipFill>
        <p:spPr>
          <a:xfrm>
            <a:off x="4446588" y="759655"/>
            <a:ext cx="6629452" cy="4664135"/>
          </a:xfrm>
          <a:prstGeom prst="rect">
            <a:avLst/>
          </a:prstGeom>
        </p:spPr>
      </p:pic>
      <p:sp>
        <p:nvSpPr>
          <p:cNvPr id="9" name="Callout: Left Arrow 8">
            <a:extLst>
              <a:ext uri="{FF2B5EF4-FFF2-40B4-BE49-F238E27FC236}">
                <a16:creationId xmlns:a16="http://schemas.microsoft.com/office/drawing/2014/main" id="{C0CACB0A-152B-4EBF-A097-29B3C5C83381}"/>
              </a:ext>
            </a:extLst>
          </p:cNvPr>
          <p:cNvSpPr/>
          <p:nvPr/>
        </p:nvSpPr>
        <p:spPr>
          <a:xfrm>
            <a:off x="8266868" y="576155"/>
            <a:ext cx="3238298" cy="1879324"/>
          </a:xfrm>
          <a:prstGeom prst="leftArrowCallou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Marginal</a:t>
            </a:r>
            <a:r>
              <a:rPr lang="en-US" dirty="0"/>
              <a:t> </a:t>
            </a:r>
            <a:r>
              <a:rPr lang="en-US" dirty="0">
                <a:solidFill>
                  <a:schemeClr val="tx1"/>
                </a:solidFill>
              </a:rPr>
              <a:t>abrasions with deep wound</a:t>
            </a:r>
          </a:p>
        </p:txBody>
      </p:sp>
      <p:sp>
        <p:nvSpPr>
          <p:cNvPr id="3" name="TextBox 2">
            <a:extLst>
              <a:ext uri="{FF2B5EF4-FFF2-40B4-BE49-F238E27FC236}">
                <a16:creationId xmlns:a16="http://schemas.microsoft.com/office/drawing/2014/main" id="{A04ABAF6-C179-4D5A-8F32-21470C1F6350}"/>
              </a:ext>
            </a:extLst>
          </p:cNvPr>
          <p:cNvSpPr txBox="1"/>
          <p:nvPr/>
        </p:nvSpPr>
        <p:spPr>
          <a:xfrm>
            <a:off x="1336430" y="1336431"/>
            <a:ext cx="2681031" cy="1323439"/>
          </a:xfrm>
          <a:prstGeom prst="rect">
            <a:avLst/>
          </a:prstGeom>
          <a:noFill/>
        </p:spPr>
        <p:txBody>
          <a:bodyPr wrap="square" rtlCol="0">
            <a:spAutoFit/>
          </a:bodyPr>
          <a:lstStyle/>
          <a:p>
            <a:r>
              <a:rPr lang="en-US" sz="4000" dirty="0"/>
              <a:t>Cut laceration </a:t>
            </a:r>
          </a:p>
        </p:txBody>
      </p:sp>
    </p:spTree>
    <p:extLst>
      <p:ext uri="{BB962C8B-B14F-4D97-AF65-F5344CB8AC3E}">
        <p14:creationId xmlns:p14="http://schemas.microsoft.com/office/powerpoint/2010/main" val="1753020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Title 1">
            <a:extLst>
              <a:ext uri="{FF2B5EF4-FFF2-40B4-BE49-F238E27FC236}">
                <a16:creationId xmlns:a16="http://schemas.microsoft.com/office/drawing/2014/main" id="{768ACE37-4D91-47CA-BBB4-0A2C98A69845}"/>
              </a:ext>
            </a:extLst>
          </p:cNvPr>
          <p:cNvSpPr>
            <a:spLocks noGrp="1"/>
          </p:cNvSpPr>
          <p:nvPr>
            <p:ph type="title"/>
          </p:nvPr>
        </p:nvSpPr>
        <p:spPr>
          <a:xfrm>
            <a:off x="4965430" y="629268"/>
            <a:ext cx="6586491" cy="1286160"/>
          </a:xfrm>
        </p:spPr>
        <p:txBody>
          <a:bodyPr anchor="b">
            <a:normAutofit/>
          </a:bodyPr>
          <a:lstStyle/>
          <a:p>
            <a:r>
              <a:rPr lang="en-US" sz="4100" b="1"/>
              <a:t>1- Stab wounds </a:t>
            </a:r>
            <a:r>
              <a:rPr lang="ar-EG" sz="4100" b="1"/>
              <a:t>جروح طعنية</a:t>
            </a:r>
            <a:r>
              <a:rPr lang="en-US" sz="4100" b="1"/>
              <a:t> :</a:t>
            </a:r>
            <a:br>
              <a:rPr lang="en-US" sz="4100" b="1"/>
            </a:br>
            <a:endParaRPr lang="ar-EG" altLang="en-US" sz="4100">
              <a:latin typeface="Times New Roman" panose="02020603050405020304" pitchFamily="18" charset="0"/>
            </a:endParaRPr>
          </a:p>
        </p:txBody>
      </p:sp>
      <p:sp>
        <p:nvSpPr>
          <p:cNvPr id="3" name="Content Placeholder 2">
            <a:extLst>
              <a:ext uri="{FF2B5EF4-FFF2-40B4-BE49-F238E27FC236}">
                <a16:creationId xmlns:a16="http://schemas.microsoft.com/office/drawing/2014/main" id="{101ABBF0-F833-471E-B72C-630CEB8D501F}"/>
              </a:ext>
            </a:extLst>
          </p:cNvPr>
          <p:cNvSpPr>
            <a:spLocks noGrp="1"/>
          </p:cNvSpPr>
          <p:nvPr>
            <p:ph idx="1"/>
          </p:nvPr>
        </p:nvSpPr>
        <p:spPr>
          <a:xfrm>
            <a:off x="4965431" y="2438400"/>
            <a:ext cx="6586489" cy="3785419"/>
          </a:xfrm>
        </p:spPr>
        <p:txBody>
          <a:bodyPr rtlCol="1">
            <a:normAutofit/>
          </a:bodyPr>
          <a:lstStyle/>
          <a:p>
            <a:pPr>
              <a:buNone/>
              <a:defRPr/>
            </a:pPr>
            <a:r>
              <a:rPr lang="en-US" sz="2000" dirty="0"/>
              <a:t>These are caused by forcing sharp pointed instruments into the body in stabbing manner </a:t>
            </a:r>
            <a:r>
              <a:rPr lang="en-US" sz="2000" dirty="0" err="1"/>
              <a:t>e.g</a:t>
            </a:r>
            <a:r>
              <a:rPr lang="en-US" sz="2000" dirty="0"/>
              <a:t> a knife or a dagger.</a:t>
            </a:r>
          </a:p>
          <a:p>
            <a:pPr>
              <a:buNone/>
              <a:defRPr/>
            </a:pPr>
            <a:endParaRPr lang="ar-EG" sz="2000" b="1" dirty="0"/>
          </a:p>
        </p:txBody>
      </p:sp>
      <p:pic>
        <p:nvPicPr>
          <p:cNvPr id="72709" name="Picture 2">
            <a:extLst>
              <a:ext uri="{FF2B5EF4-FFF2-40B4-BE49-F238E27FC236}">
                <a16:creationId xmlns:a16="http://schemas.microsoft.com/office/drawing/2014/main" id="{0DC3DA59-5DC4-424E-98AD-DAD44521651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150" r="30543" b="1"/>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8" name="Straight Connector 137">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6FD4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3">
            <a:extLst>
              <a:ext uri="{FF2B5EF4-FFF2-40B4-BE49-F238E27FC236}">
                <a16:creationId xmlns:a16="http://schemas.microsoft.com/office/drawing/2014/main" id="{91E1F804-3077-43CC-A508-D3DFC6B09259}"/>
              </a:ext>
            </a:extLst>
          </p:cNvPr>
          <p:cNvSpPr>
            <a:spLocks noGrp="1"/>
          </p:cNvSpPr>
          <p:nvPr>
            <p:ph idx="4294967295"/>
          </p:nvPr>
        </p:nvSpPr>
        <p:spPr>
          <a:xfrm>
            <a:off x="0" y="1481138"/>
            <a:ext cx="4572000" cy="4525962"/>
          </a:xfrm>
        </p:spPr>
        <p:txBody>
          <a:bodyPr/>
          <a:lstStyle/>
          <a:p>
            <a:pPr eaLnBrk="1" hangingPunct="1">
              <a:buFontTx/>
              <a:buNone/>
            </a:pPr>
            <a:r>
              <a:rPr lang="en-US" altLang="en-US" sz="4000" b="1" dirty="0">
                <a:cs typeface="Arial" panose="020B0604020202020204" pitchFamily="34" charset="0"/>
              </a:rPr>
              <a:t>Instruments </a:t>
            </a:r>
          </a:p>
          <a:p>
            <a:pPr eaLnBrk="1" hangingPunct="1">
              <a:buFontTx/>
              <a:buNone/>
            </a:pPr>
            <a:r>
              <a:rPr lang="en-US" altLang="en-US" sz="4000" b="1" dirty="0">
                <a:cs typeface="Arial" panose="020B0604020202020204" pitchFamily="34" charset="0"/>
              </a:rPr>
              <a:t>used</a:t>
            </a:r>
          </a:p>
          <a:p>
            <a:pPr eaLnBrk="1" hangingPunct="1">
              <a:buFontTx/>
              <a:buNone/>
            </a:pPr>
            <a:r>
              <a:rPr lang="en-US" altLang="en-US" sz="4000" b="1" dirty="0">
                <a:cs typeface="Arial" panose="020B0604020202020204" pitchFamily="34" charset="0"/>
              </a:rPr>
              <a:t> in </a:t>
            </a:r>
          </a:p>
          <a:p>
            <a:pPr eaLnBrk="1" hangingPunct="1">
              <a:buFontTx/>
              <a:buNone/>
            </a:pPr>
            <a:r>
              <a:rPr lang="en-US" altLang="en-US" sz="4000" b="1" dirty="0">
                <a:cs typeface="Arial" panose="020B0604020202020204" pitchFamily="34" charset="0"/>
              </a:rPr>
              <a:t>puncture wound</a:t>
            </a:r>
          </a:p>
        </p:txBody>
      </p:sp>
      <p:pic>
        <p:nvPicPr>
          <p:cNvPr id="74755" name="Picture 4" descr="256953204">
            <a:extLst>
              <a:ext uri="{FF2B5EF4-FFF2-40B4-BE49-F238E27FC236}">
                <a16:creationId xmlns:a16="http://schemas.microsoft.com/office/drawing/2014/main" id="{C3CF4CCA-007E-49E5-ABE2-9514B60DD8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0794" y="-301625"/>
            <a:ext cx="4176713" cy="630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8DF9F-F153-4EB0-8275-0327C6E7ED0C}"/>
              </a:ext>
            </a:extLst>
          </p:cNvPr>
          <p:cNvSpPr>
            <a:spLocks noGrp="1"/>
          </p:cNvSpPr>
          <p:nvPr>
            <p:ph type="title"/>
          </p:nvPr>
        </p:nvSpPr>
        <p:spPr>
          <a:xfrm>
            <a:off x="2135188" y="-100013"/>
            <a:ext cx="8229600" cy="1143001"/>
          </a:xfrm>
        </p:spPr>
        <p:txBody>
          <a:bodyPr rtlCol="1">
            <a:normAutofit fontScale="90000"/>
          </a:bodyPr>
          <a:lstStyle/>
          <a:p>
            <a:pPr>
              <a:defRPr/>
            </a:pPr>
            <a:r>
              <a:rPr lang="en-US" b="1" dirty="0">
                <a:solidFill>
                  <a:srgbClr val="C00000"/>
                </a:solidFill>
                <a:effectLst>
                  <a:outerShdw blurRad="38100" dist="38100" dir="2700000" algn="tl">
                    <a:srgbClr val="000000">
                      <a:alpha val="43137"/>
                    </a:srgbClr>
                  </a:outerShdw>
                </a:effectLst>
                <a:latin typeface="Algerian" pitchFamily="82" charset="0"/>
              </a:rPr>
              <a:t>Medical classification </a:t>
            </a:r>
            <a:br>
              <a:rPr lang="en-US" b="1" dirty="0">
                <a:solidFill>
                  <a:srgbClr val="C00000"/>
                </a:solidFill>
                <a:effectLst>
                  <a:outerShdw blurRad="38100" dist="38100" dir="2700000" algn="tl">
                    <a:srgbClr val="000000">
                      <a:alpha val="43137"/>
                    </a:srgbClr>
                  </a:outerShdw>
                </a:effectLst>
                <a:latin typeface="Algerian" pitchFamily="82" charset="0"/>
              </a:rPr>
            </a:br>
            <a:r>
              <a:rPr lang="en-US" b="1" dirty="0">
                <a:solidFill>
                  <a:srgbClr val="C00000"/>
                </a:solidFill>
                <a:effectLst>
                  <a:outerShdw blurRad="38100" dist="38100" dir="2700000" algn="tl">
                    <a:srgbClr val="000000">
                      <a:alpha val="43137"/>
                    </a:srgbClr>
                  </a:outerShdw>
                </a:effectLst>
                <a:latin typeface="Algerian" pitchFamily="82" charset="0"/>
              </a:rPr>
              <a:t>(Types of wounds )</a:t>
            </a:r>
          </a:p>
        </p:txBody>
      </p:sp>
      <p:graphicFrame>
        <p:nvGraphicFramePr>
          <p:cNvPr id="9" name="Content Placeholder 3">
            <a:extLst>
              <a:ext uri="{FF2B5EF4-FFF2-40B4-BE49-F238E27FC236}">
                <a16:creationId xmlns:a16="http://schemas.microsoft.com/office/drawing/2014/main" id="{02953229-2B18-44AC-ADB9-840CB0E7A672}"/>
              </a:ext>
            </a:extLst>
          </p:cNvPr>
          <p:cNvGraphicFramePr>
            <a:graphicFrameLocks/>
          </p:cNvGraphicFramePr>
          <p:nvPr>
            <p:extLst>
              <p:ext uri="{D42A27DB-BD31-4B8C-83A1-F6EECF244321}">
                <p14:modId xmlns:p14="http://schemas.microsoft.com/office/powerpoint/2010/main" val="468315011"/>
              </p:ext>
            </p:extLst>
          </p:nvPr>
        </p:nvGraphicFramePr>
        <p:xfrm>
          <a:off x="1069145" y="1212422"/>
          <a:ext cx="9880209" cy="50477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graphicEl>
                                              <a:dgm id="{38A5D6CA-2FA2-4D27-9377-B455C5048F66}"/>
                                            </p:graphicEl>
                                          </p:spTgt>
                                        </p:tgtEl>
                                        <p:attrNameLst>
                                          <p:attrName>style.visibility</p:attrName>
                                        </p:attrNameLst>
                                      </p:cBhvr>
                                      <p:to>
                                        <p:strVal val="visible"/>
                                      </p:to>
                                    </p:set>
                                    <p:animEffect transition="in" filter="wipe(down)">
                                      <p:cBhvr>
                                        <p:cTn id="7" dur="500"/>
                                        <p:tgtEl>
                                          <p:spTgt spid="9">
                                            <p:graphicEl>
                                              <a:dgm id="{38A5D6CA-2FA2-4D27-9377-B455C5048F66}"/>
                                            </p:graphic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graphicEl>
                                              <a:dgm id="{A2F9CC8C-7822-4A07-B788-C931DE5BEFC5}"/>
                                            </p:graphicEl>
                                          </p:spTgt>
                                        </p:tgtEl>
                                        <p:attrNameLst>
                                          <p:attrName>style.visibility</p:attrName>
                                        </p:attrNameLst>
                                      </p:cBhvr>
                                      <p:to>
                                        <p:strVal val="visible"/>
                                      </p:to>
                                    </p:set>
                                    <p:animEffect transition="in" filter="wipe(down)">
                                      <p:cBhvr>
                                        <p:cTn id="10" dur="500"/>
                                        <p:tgtEl>
                                          <p:spTgt spid="9">
                                            <p:graphicEl>
                                              <a:dgm id="{A2F9CC8C-7822-4A07-B788-C931DE5BEFC5}"/>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graphicEl>
                                              <a:dgm id="{B253F5F6-CA42-4787-A7A3-81E7307B9826}"/>
                                            </p:graphicEl>
                                          </p:spTgt>
                                        </p:tgtEl>
                                        <p:attrNameLst>
                                          <p:attrName>style.visibility</p:attrName>
                                        </p:attrNameLst>
                                      </p:cBhvr>
                                      <p:to>
                                        <p:strVal val="visible"/>
                                      </p:to>
                                    </p:set>
                                    <p:animEffect transition="in" filter="wipe(down)">
                                      <p:cBhvr>
                                        <p:cTn id="15" dur="500"/>
                                        <p:tgtEl>
                                          <p:spTgt spid="9">
                                            <p:graphicEl>
                                              <a:dgm id="{B253F5F6-CA42-4787-A7A3-81E7307B9826}"/>
                                            </p:graphicEl>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graphicEl>
                                              <a:dgm id="{9515D02E-B357-4BF2-B1FD-D19DA5486AFC}"/>
                                            </p:graphicEl>
                                          </p:spTgt>
                                        </p:tgtEl>
                                        <p:attrNameLst>
                                          <p:attrName>style.visibility</p:attrName>
                                        </p:attrNameLst>
                                      </p:cBhvr>
                                      <p:to>
                                        <p:strVal val="visible"/>
                                      </p:to>
                                    </p:set>
                                    <p:animEffect transition="in" filter="wipe(down)">
                                      <p:cBhvr>
                                        <p:cTn id="18" dur="500"/>
                                        <p:tgtEl>
                                          <p:spTgt spid="9">
                                            <p:graphicEl>
                                              <a:dgm id="{9515D02E-B357-4BF2-B1FD-D19DA5486AFC}"/>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9">
                                            <p:graphicEl>
                                              <a:dgm id="{8AB92D5B-32CF-4BD7-9204-18B30EB0894E}"/>
                                            </p:graphicEl>
                                          </p:spTgt>
                                        </p:tgtEl>
                                        <p:attrNameLst>
                                          <p:attrName>style.visibility</p:attrName>
                                        </p:attrNameLst>
                                      </p:cBhvr>
                                      <p:to>
                                        <p:strVal val="visible"/>
                                      </p:to>
                                    </p:set>
                                    <p:animEffect transition="in" filter="wipe(down)">
                                      <p:cBhvr>
                                        <p:cTn id="23" dur="500"/>
                                        <p:tgtEl>
                                          <p:spTgt spid="9">
                                            <p:graphicEl>
                                              <a:dgm id="{8AB92D5B-32CF-4BD7-9204-18B30EB0894E}"/>
                                            </p:graphicEl>
                                          </p:spTgt>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9">
                                            <p:graphicEl>
                                              <a:dgm id="{A8CA31DE-A473-486A-980A-B8507BE0AB8D}"/>
                                            </p:graphicEl>
                                          </p:spTgt>
                                        </p:tgtEl>
                                        <p:attrNameLst>
                                          <p:attrName>style.visibility</p:attrName>
                                        </p:attrNameLst>
                                      </p:cBhvr>
                                      <p:to>
                                        <p:strVal val="visible"/>
                                      </p:to>
                                    </p:set>
                                    <p:animEffect transition="in" filter="wipe(down)">
                                      <p:cBhvr>
                                        <p:cTn id="26" dur="500"/>
                                        <p:tgtEl>
                                          <p:spTgt spid="9">
                                            <p:graphicEl>
                                              <a:dgm id="{A8CA31DE-A473-486A-980A-B8507BE0AB8D}"/>
                                            </p:graphicEl>
                                          </p:spTgt>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9">
                                            <p:graphicEl>
                                              <a:dgm id="{D522769F-1D3F-44D5-8FF7-E739227A63C9}"/>
                                            </p:graphicEl>
                                          </p:spTgt>
                                        </p:tgtEl>
                                        <p:attrNameLst>
                                          <p:attrName>style.visibility</p:attrName>
                                        </p:attrNameLst>
                                      </p:cBhvr>
                                      <p:to>
                                        <p:strVal val="visible"/>
                                      </p:to>
                                    </p:set>
                                    <p:animEffect transition="in" filter="wipe(down)">
                                      <p:cBhvr>
                                        <p:cTn id="29" dur="500"/>
                                        <p:tgtEl>
                                          <p:spTgt spid="9">
                                            <p:graphicEl>
                                              <a:dgm id="{D522769F-1D3F-44D5-8FF7-E739227A63C9}"/>
                                            </p:graphic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9">
                                            <p:graphicEl>
                                              <a:dgm id="{29EBB367-273A-4857-ADA2-EA9251F94976}"/>
                                            </p:graphicEl>
                                          </p:spTgt>
                                        </p:tgtEl>
                                        <p:attrNameLst>
                                          <p:attrName>style.visibility</p:attrName>
                                        </p:attrNameLst>
                                      </p:cBhvr>
                                      <p:to>
                                        <p:strVal val="visible"/>
                                      </p:to>
                                    </p:set>
                                    <p:animEffect transition="in" filter="wipe(down)">
                                      <p:cBhvr>
                                        <p:cTn id="34" dur="500"/>
                                        <p:tgtEl>
                                          <p:spTgt spid="9">
                                            <p:graphicEl>
                                              <a:dgm id="{29EBB367-273A-4857-ADA2-EA9251F94976}"/>
                                            </p:graphicEl>
                                          </p:spTgt>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9">
                                            <p:graphicEl>
                                              <a:dgm id="{524C676C-E9E8-48AE-BF5B-59DEA1A0000B}"/>
                                            </p:graphicEl>
                                          </p:spTgt>
                                        </p:tgtEl>
                                        <p:attrNameLst>
                                          <p:attrName>style.visibility</p:attrName>
                                        </p:attrNameLst>
                                      </p:cBhvr>
                                      <p:to>
                                        <p:strVal val="visible"/>
                                      </p:to>
                                    </p:set>
                                    <p:animEffect transition="in" filter="wipe(down)">
                                      <p:cBhvr>
                                        <p:cTn id="37" dur="500"/>
                                        <p:tgtEl>
                                          <p:spTgt spid="9">
                                            <p:graphicEl>
                                              <a:dgm id="{524C676C-E9E8-48AE-BF5B-59DEA1A0000B}"/>
                                            </p:graphicEl>
                                          </p:spTgt>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9">
                                            <p:graphicEl>
                                              <a:dgm id="{BC457856-A502-47F0-B9A0-D9AED8FD95CA}"/>
                                            </p:graphicEl>
                                          </p:spTgt>
                                        </p:tgtEl>
                                        <p:attrNameLst>
                                          <p:attrName>style.visibility</p:attrName>
                                        </p:attrNameLst>
                                      </p:cBhvr>
                                      <p:to>
                                        <p:strVal val="visible"/>
                                      </p:to>
                                    </p:set>
                                    <p:animEffect transition="in" filter="wipe(down)">
                                      <p:cBhvr>
                                        <p:cTn id="40" dur="500"/>
                                        <p:tgtEl>
                                          <p:spTgt spid="9">
                                            <p:graphicEl>
                                              <a:dgm id="{BC457856-A502-47F0-B9A0-D9AED8FD95CA}"/>
                                            </p:graphic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9">
                                            <p:graphicEl>
                                              <a:dgm id="{B53A8054-9D30-4DBF-A859-BF0D90F5B902}"/>
                                            </p:graphicEl>
                                          </p:spTgt>
                                        </p:tgtEl>
                                        <p:attrNameLst>
                                          <p:attrName>style.visibility</p:attrName>
                                        </p:attrNameLst>
                                      </p:cBhvr>
                                      <p:to>
                                        <p:strVal val="visible"/>
                                      </p:to>
                                    </p:set>
                                    <p:animEffect transition="in" filter="wipe(down)">
                                      <p:cBhvr>
                                        <p:cTn id="45" dur="500"/>
                                        <p:tgtEl>
                                          <p:spTgt spid="9">
                                            <p:graphicEl>
                                              <a:dgm id="{B53A8054-9D30-4DBF-A859-BF0D90F5B902}"/>
                                            </p:graphicEl>
                                          </p:spTgt>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9">
                                            <p:graphicEl>
                                              <a:dgm id="{2F964EF0-EA44-4597-B665-B24228338454}"/>
                                            </p:graphicEl>
                                          </p:spTgt>
                                        </p:tgtEl>
                                        <p:attrNameLst>
                                          <p:attrName>style.visibility</p:attrName>
                                        </p:attrNameLst>
                                      </p:cBhvr>
                                      <p:to>
                                        <p:strVal val="visible"/>
                                      </p:to>
                                    </p:set>
                                    <p:animEffect transition="in" filter="wipe(down)">
                                      <p:cBhvr>
                                        <p:cTn id="48" dur="500"/>
                                        <p:tgtEl>
                                          <p:spTgt spid="9">
                                            <p:graphicEl>
                                              <a:dgm id="{2F964EF0-EA44-4597-B665-B24228338454}"/>
                                            </p:graphicEl>
                                          </p:spTgt>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9">
                                            <p:graphicEl>
                                              <a:dgm id="{2D843BCE-6BF2-4ABA-83B9-88E1AF4EB26A}"/>
                                            </p:graphicEl>
                                          </p:spTgt>
                                        </p:tgtEl>
                                        <p:attrNameLst>
                                          <p:attrName>style.visibility</p:attrName>
                                        </p:attrNameLst>
                                      </p:cBhvr>
                                      <p:to>
                                        <p:strVal val="visible"/>
                                      </p:to>
                                    </p:set>
                                    <p:animEffect transition="in" filter="wipe(down)">
                                      <p:cBhvr>
                                        <p:cTn id="51" dur="500"/>
                                        <p:tgtEl>
                                          <p:spTgt spid="9">
                                            <p:graphicEl>
                                              <a:dgm id="{2D843BCE-6BF2-4ABA-83B9-88E1AF4EB26A}"/>
                                            </p:graphic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9">
                                            <p:graphicEl>
                                              <a:dgm id="{FE7026A6-F6B6-4265-B712-9460E9C0216E}"/>
                                            </p:graphicEl>
                                          </p:spTgt>
                                        </p:tgtEl>
                                        <p:attrNameLst>
                                          <p:attrName>style.visibility</p:attrName>
                                        </p:attrNameLst>
                                      </p:cBhvr>
                                      <p:to>
                                        <p:strVal val="visible"/>
                                      </p:to>
                                    </p:set>
                                    <p:animEffect transition="in" filter="wipe(down)">
                                      <p:cBhvr>
                                        <p:cTn id="56" dur="500"/>
                                        <p:tgtEl>
                                          <p:spTgt spid="9">
                                            <p:graphicEl>
                                              <a:dgm id="{FE7026A6-F6B6-4265-B712-9460E9C0216E}"/>
                                            </p:graphicEl>
                                          </p:spTgt>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9">
                                            <p:graphicEl>
                                              <a:dgm id="{4A5F0132-1D7B-4070-8360-639E0E0D77D1}"/>
                                            </p:graphicEl>
                                          </p:spTgt>
                                        </p:tgtEl>
                                        <p:attrNameLst>
                                          <p:attrName>style.visibility</p:attrName>
                                        </p:attrNameLst>
                                      </p:cBhvr>
                                      <p:to>
                                        <p:strVal val="visible"/>
                                      </p:to>
                                    </p:set>
                                    <p:animEffect transition="in" filter="wipe(down)">
                                      <p:cBhvr>
                                        <p:cTn id="59" dur="500"/>
                                        <p:tgtEl>
                                          <p:spTgt spid="9">
                                            <p:graphicEl>
                                              <a:dgm id="{4A5F0132-1D7B-4070-8360-639E0E0D77D1}"/>
                                            </p:graphicEl>
                                          </p:spTgt>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9">
                                            <p:graphicEl>
                                              <a:dgm id="{0262CBD3-05A1-423E-8A7C-EE0100A8F9DC}"/>
                                            </p:graphicEl>
                                          </p:spTgt>
                                        </p:tgtEl>
                                        <p:attrNameLst>
                                          <p:attrName>style.visibility</p:attrName>
                                        </p:attrNameLst>
                                      </p:cBhvr>
                                      <p:to>
                                        <p:strVal val="visible"/>
                                      </p:to>
                                    </p:set>
                                    <p:animEffect transition="in" filter="wipe(down)">
                                      <p:cBhvr>
                                        <p:cTn id="62" dur="500"/>
                                        <p:tgtEl>
                                          <p:spTgt spid="9">
                                            <p:graphicEl>
                                              <a:dgm id="{0262CBD3-05A1-423E-8A7C-EE0100A8F9DC}"/>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9">
                                            <p:graphicEl>
                                              <a:dgm id="{C4933CDB-99D4-43B4-826F-04EF88D11F5D}"/>
                                            </p:graphicEl>
                                          </p:spTgt>
                                        </p:tgtEl>
                                        <p:attrNameLst>
                                          <p:attrName>style.visibility</p:attrName>
                                        </p:attrNameLst>
                                      </p:cBhvr>
                                      <p:to>
                                        <p:strVal val="visible"/>
                                      </p:to>
                                    </p:set>
                                    <p:animEffect transition="in" filter="wipe(down)">
                                      <p:cBhvr>
                                        <p:cTn id="67" dur="500"/>
                                        <p:tgtEl>
                                          <p:spTgt spid="9">
                                            <p:graphicEl>
                                              <a:dgm id="{C4933CDB-99D4-43B4-826F-04EF88D11F5D}"/>
                                            </p:graphicEl>
                                          </p:spTgt>
                                        </p:tgtEl>
                                      </p:cBhvr>
                                    </p:animEffect>
                                  </p:childTnLst>
                                </p:cTn>
                              </p:par>
                              <p:par>
                                <p:cTn id="68" presetID="22" presetClass="entr" presetSubtype="4" fill="hold" grpId="0" nodeType="withEffect">
                                  <p:stCondLst>
                                    <p:cond delay="0"/>
                                  </p:stCondLst>
                                  <p:childTnLst>
                                    <p:set>
                                      <p:cBhvr>
                                        <p:cTn id="69" dur="1" fill="hold">
                                          <p:stCondLst>
                                            <p:cond delay="0"/>
                                          </p:stCondLst>
                                        </p:cTn>
                                        <p:tgtEl>
                                          <p:spTgt spid="9">
                                            <p:graphicEl>
                                              <a:dgm id="{95427B3F-2928-44F6-9C27-EDF8F26204F9}"/>
                                            </p:graphicEl>
                                          </p:spTgt>
                                        </p:tgtEl>
                                        <p:attrNameLst>
                                          <p:attrName>style.visibility</p:attrName>
                                        </p:attrNameLst>
                                      </p:cBhvr>
                                      <p:to>
                                        <p:strVal val="visible"/>
                                      </p:to>
                                    </p:set>
                                    <p:animEffect transition="in" filter="wipe(down)">
                                      <p:cBhvr>
                                        <p:cTn id="70" dur="500"/>
                                        <p:tgtEl>
                                          <p:spTgt spid="9">
                                            <p:graphicEl>
                                              <a:dgm id="{95427B3F-2928-44F6-9C27-EDF8F26204F9}"/>
                                            </p:graphicEl>
                                          </p:spTgt>
                                        </p:tgtEl>
                                      </p:cBhvr>
                                    </p:animEffect>
                                  </p:childTnLst>
                                </p:cTn>
                              </p:par>
                              <p:par>
                                <p:cTn id="71" presetID="22" presetClass="entr" presetSubtype="4" fill="hold" grpId="0" nodeType="withEffect">
                                  <p:stCondLst>
                                    <p:cond delay="0"/>
                                  </p:stCondLst>
                                  <p:childTnLst>
                                    <p:set>
                                      <p:cBhvr>
                                        <p:cTn id="72" dur="1" fill="hold">
                                          <p:stCondLst>
                                            <p:cond delay="0"/>
                                          </p:stCondLst>
                                        </p:cTn>
                                        <p:tgtEl>
                                          <p:spTgt spid="9">
                                            <p:graphicEl>
                                              <a:dgm id="{935CC7B7-18EF-440C-9F53-9A41C4030C78}"/>
                                            </p:graphicEl>
                                          </p:spTgt>
                                        </p:tgtEl>
                                        <p:attrNameLst>
                                          <p:attrName>style.visibility</p:attrName>
                                        </p:attrNameLst>
                                      </p:cBhvr>
                                      <p:to>
                                        <p:strVal val="visible"/>
                                      </p:to>
                                    </p:set>
                                    <p:animEffect transition="in" filter="wipe(down)">
                                      <p:cBhvr>
                                        <p:cTn id="73" dur="500"/>
                                        <p:tgtEl>
                                          <p:spTgt spid="9">
                                            <p:graphicEl>
                                              <a:dgm id="{935CC7B7-18EF-440C-9F53-9A41C4030C78}"/>
                                            </p:graphicEl>
                                          </p:spTgt>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grpId="0" nodeType="clickEffect">
                                  <p:stCondLst>
                                    <p:cond delay="0"/>
                                  </p:stCondLst>
                                  <p:childTnLst>
                                    <p:set>
                                      <p:cBhvr>
                                        <p:cTn id="77" dur="1" fill="hold">
                                          <p:stCondLst>
                                            <p:cond delay="0"/>
                                          </p:stCondLst>
                                        </p:cTn>
                                        <p:tgtEl>
                                          <p:spTgt spid="9">
                                            <p:graphicEl>
                                              <a:dgm id="{3C088C25-F984-4712-81BE-3B2C080855EE}"/>
                                            </p:graphicEl>
                                          </p:spTgt>
                                        </p:tgtEl>
                                        <p:attrNameLst>
                                          <p:attrName>style.visibility</p:attrName>
                                        </p:attrNameLst>
                                      </p:cBhvr>
                                      <p:to>
                                        <p:strVal val="visible"/>
                                      </p:to>
                                    </p:set>
                                    <p:animEffect transition="in" filter="wipe(down)">
                                      <p:cBhvr>
                                        <p:cTn id="78" dur="500"/>
                                        <p:tgtEl>
                                          <p:spTgt spid="9">
                                            <p:graphicEl>
                                              <a:dgm id="{3C088C25-F984-4712-81BE-3B2C080855EE}"/>
                                            </p:graphicEl>
                                          </p:spTgt>
                                        </p:tgtEl>
                                      </p:cBhvr>
                                    </p:animEffect>
                                  </p:childTnLst>
                                </p:cTn>
                              </p:par>
                              <p:par>
                                <p:cTn id="79" presetID="22" presetClass="entr" presetSubtype="4" fill="hold" grpId="0" nodeType="withEffect">
                                  <p:stCondLst>
                                    <p:cond delay="0"/>
                                  </p:stCondLst>
                                  <p:childTnLst>
                                    <p:set>
                                      <p:cBhvr>
                                        <p:cTn id="80" dur="1" fill="hold">
                                          <p:stCondLst>
                                            <p:cond delay="0"/>
                                          </p:stCondLst>
                                        </p:cTn>
                                        <p:tgtEl>
                                          <p:spTgt spid="9">
                                            <p:graphicEl>
                                              <a:dgm id="{007D1B1A-1F10-4A0F-87A1-5AA35510C1FC}"/>
                                            </p:graphicEl>
                                          </p:spTgt>
                                        </p:tgtEl>
                                        <p:attrNameLst>
                                          <p:attrName>style.visibility</p:attrName>
                                        </p:attrNameLst>
                                      </p:cBhvr>
                                      <p:to>
                                        <p:strVal val="visible"/>
                                      </p:to>
                                    </p:set>
                                    <p:animEffect transition="in" filter="wipe(down)">
                                      <p:cBhvr>
                                        <p:cTn id="81" dur="500"/>
                                        <p:tgtEl>
                                          <p:spTgt spid="9">
                                            <p:graphicEl>
                                              <a:dgm id="{007D1B1A-1F10-4A0F-87A1-5AA35510C1FC}"/>
                                            </p:graphicEl>
                                          </p:spTgt>
                                        </p:tgtEl>
                                      </p:cBhvr>
                                    </p:animEffect>
                                  </p:childTnLst>
                                </p:cTn>
                              </p:par>
                              <p:par>
                                <p:cTn id="82" presetID="22" presetClass="entr" presetSubtype="4" fill="hold" grpId="0" nodeType="withEffect">
                                  <p:stCondLst>
                                    <p:cond delay="0"/>
                                  </p:stCondLst>
                                  <p:childTnLst>
                                    <p:set>
                                      <p:cBhvr>
                                        <p:cTn id="83" dur="1" fill="hold">
                                          <p:stCondLst>
                                            <p:cond delay="0"/>
                                          </p:stCondLst>
                                        </p:cTn>
                                        <p:tgtEl>
                                          <p:spTgt spid="9">
                                            <p:graphicEl>
                                              <a:dgm id="{C6438AD2-A85E-4A20-8033-21F0236513C7}"/>
                                            </p:graphicEl>
                                          </p:spTgt>
                                        </p:tgtEl>
                                        <p:attrNameLst>
                                          <p:attrName>style.visibility</p:attrName>
                                        </p:attrNameLst>
                                      </p:cBhvr>
                                      <p:to>
                                        <p:strVal val="visible"/>
                                      </p:to>
                                    </p:set>
                                    <p:animEffect transition="in" filter="wipe(down)">
                                      <p:cBhvr>
                                        <p:cTn id="84" dur="500"/>
                                        <p:tgtEl>
                                          <p:spTgt spid="9">
                                            <p:graphicEl>
                                              <a:dgm id="{C6438AD2-A85E-4A20-8033-21F0236513C7}"/>
                                            </p:graphicEl>
                                          </p:spTgt>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4" fill="hold" grpId="0" nodeType="clickEffect">
                                  <p:stCondLst>
                                    <p:cond delay="0"/>
                                  </p:stCondLst>
                                  <p:childTnLst>
                                    <p:set>
                                      <p:cBhvr>
                                        <p:cTn id="88" dur="1" fill="hold">
                                          <p:stCondLst>
                                            <p:cond delay="0"/>
                                          </p:stCondLst>
                                        </p:cTn>
                                        <p:tgtEl>
                                          <p:spTgt spid="9">
                                            <p:graphicEl>
                                              <a:dgm id="{5B1C4005-EB2B-42DF-867E-D1E733F07167}"/>
                                            </p:graphicEl>
                                          </p:spTgt>
                                        </p:tgtEl>
                                        <p:attrNameLst>
                                          <p:attrName>style.visibility</p:attrName>
                                        </p:attrNameLst>
                                      </p:cBhvr>
                                      <p:to>
                                        <p:strVal val="visible"/>
                                      </p:to>
                                    </p:set>
                                    <p:animEffect transition="in" filter="wipe(down)">
                                      <p:cBhvr>
                                        <p:cTn id="89" dur="500"/>
                                        <p:tgtEl>
                                          <p:spTgt spid="9">
                                            <p:graphicEl>
                                              <a:dgm id="{5B1C4005-EB2B-42DF-867E-D1E733F07167}"/>
                                            </p:graphicEl>
                                          </p:spTgt>
                                        </p:tgtEl>
                                      </p:cBhvr>
                                    </p:animEffect>
                                  </p:childTnLst>
                                </p:cTn>
                              </p:par>
                              <p:par>
                                <p:cTn id="90" presetID="22" presetClass="entr" presetSubtype="4" fill="hold" grpId="0" nodeType="withEffect">
                                  <p:stCondLst>
                                    <p:cond delay="0"/>
                                  </p:stCondLst>
                                  <p:childTnLst>
                                    <p:set>
                                      <p:cBhvr>
                                        <p:cTn id="91" dur="1" fill="hold">
                                          <p:stCondLst>
                                            <p:cond delay="0"/>
                                          </p:stCondLst>
                                        </p:cTn>
                                        <p:tgtEl>
                                          <p:spTgt spid="9">
                                            <p:graphicEl>
                                              <a:dgm id="{EED43853-6B83-43A8-90E1-7B66AC1EA6F2}"/>
                                            </p:graphicEl>
                                          </p:spTgt>
                                        </p:tgtEl>
                                        <p:attrNameLst>
                                          <p:attrName>style.visibility</p:attrName>
                                        </p:attrNameLst>
                                      </p:cBhvr>
                                      <p:to>
                                        <p:strVal val="visible"/>
                                      </p:to>
                                    </p:set>
                                    <p:animEffect transition="in" filter="wipe(down)">
                                      <p:cBhvr>
                                        <p:cTn id="92" dur="500"/>
                                        <p:tgtEl>
                                          <p:spTgt spid="9">
                                            <p:graphicEl>
                                              <a:dgm id="{EED43853-6B83-43A8-90E1-7B66AC1EA6F2}"/>
                                            </p:graphicEl>
                                          </p:spTgt>
                                        </p:tgtEl>
                                      </p:cBhvr>
                                    </p:animEffect>
                                  </p:childTnLst>
                                </p:cTn>
                              </p:par>
                              <p:par>
                                <p:cTn id="93" presetID="22" presetClass="entr" presetSubtype="4" fill="hold" grpId="0" nodeType="withEffect">
                                  <p:stCondLst>
                                    <p:cond delay="0"/>
                                  </p:stCondLst>
                                  <p:childTnLst>
                                    <p:set>
                                      <p:cBhvr>
                                        <p:cTn id="94" dur="1" fill="hold">
                                          <p:stCondLst>
                                            <p:cond delay="0"/>
                                          </p:stCondLst>
                                        </p:cTn>
                                        <p:tgtEl>
                                          <p:spTgt spid="9">
                                            <p:graphicEl>
                                              <a:dgm id="{48760275-BC45-4042-A19A-26739572350E}"/>
                                            </p:graphicEl>
                                          </p:spTgt>
                                        </p:tgtEl>
                                        <p:attrNameLst>
                                          <p:attrName>style.visibility</p:attrName>
                                        </p:attrNameLst>
                                      </p:cBhvr>
                                      <p:to>
                                        <p:strVal val="visible"/>
                                      </p:to>
                                    </p:set>
                                    <p:animEffect transition="in" filter="wipe(down)">
                                      <p:cBhvr>
                                        <p:cTn id="95" dur="500"/>
                                        <p:tgtEl>
                                          <p:spTgt spid="9">
                                            <p:graphicEl>
                                              <a:dgm id="{48760275-BC45-4042-A19A-26739572350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F14B7-43C0-45A5-8C13-833B2D841E3F}"/>
              </a:ext>
            </a:extLst>
          </p:cNvPr>
          <p:cNvSpPr>
            <a:spLocks noGrp="1"/>
          </p:cNvSpPr>
          <p:nvPr>
            <p:ph type="title"/>
          </p:nvPr>
        </p:nvSpPr>
        <p:spPr/>
        <p:txBody>
          <a:bodyPr rtlCol="1">
            <a:normAutofit fontScale="90000"/>
          </a:bodyPr>
          <a:lstStyle/>
          <a:p>
            <a:pPr>
              <a:defRPr/>
            </a:pPr>
            <a:br>
              <a:rPr lang="en-US" b="1" dirty="0"/>
            </a:br>
            <a:r>
              <a:rPr lang="en-US" b="1" dirty="0">
                <a:solidFill>
                  <a:srgbClr val="FF0000"/>
                </a:solidFill>
              </a:rPr>
              <a:t>Characters of Stab Wound:</a:t>
            </a:r>
            <a:br>
              <a:rPr lang="en-US" dirty="0"/>
            </a:br>
            <a:endParaRPr lang="ar-EG" dirty="0"/>
          </a:p>
        </p:txBody>
      </p:sp>
      <p:sp>
        <p:nvSpPr>
          <p:cNvPr id="3" name="Content Placeholder 2">
            <a:extLst>
              <a:ext uri="{FF2B5EF4-FFF2-40B4-BE49-F238E27FC236}">
                <a16:creationId xmlns:a16="http://schemas.microsoft.com/office/drawing/2014/main" id="{BC95268E-8547-4F41-9F05-696915ACD32B}"/>
              </a:ext>
            </a:extLst>
          </p:cNvPr>
          <p:cNvSpPr>
            <a:spLocks noGrp="1"/>
          </p:cNvSpPr>
          <p:nvPr>
            <p:ph idx="1"/>
          </p:nvPr>
        </p:nvSpPr>
        <p:spPr>
          <a:xfrm>
            <a:off x="1731264" y="2481628"/>
            <a:ext cx="8229600" cy="4840288"/>
          </a:xfrm>
        </p:spPr>
        <p:txBody>
          <a:bodyPr rtlCol="1">
            <a:normAutofit/>
          </a:bodyPr>
          <a:lstStyle/>
          <a:p>
            <a:pPr>
              <a:buNone/>
              <a:defRPr/>
            </a:pPr>
            <a:r>
              <a:rPr lang="en-US" dirty="0"/>
              <a:t>1. Is usually deeper than long.</a:t>
            </a:r>
          </a:p>
          <a:p>
            <a:pPr>
              <a:buNone/>
              <a:defRPr/>
            </a:pPr>
            <a:r>
              <a:rPr lang="en-US" dirty="0"/>
              <a:t>2. Its depth being usually relative to the length of the blade.</a:t>
            </a:r>
          </a:p>
          <a:p>
            <a:pPr>
              <a:buNone/>
              <a:defRPr/>
            </a:pPr>
            <a:r>
              <a:rPr lang="en-US" dirty="0"/>
              <a:t>3. The width is also relative to the breadth of the blade, sometimes the wound may be enlarged on withdrawing the instrument.</a:t>
            </a:r>
          </a:p>
          <a:p>
            <a:pPr>
              <a:buNone/>
              <a:defRPr/>
            </a:pPr>
            <a:r>
              <a:rPr lang="en-US" dirty="0"/>
              <a:t>4. The edges are cleanly cut without surrounding abrasions or contusions except in punctured wounds and those produced by the handle of the knife.</a:t>
            </a:r>
          </a:p>
          <a:p>
            <a:pPr>
              <a:defRPr/>
            </a:pPr>
            <a:endParaRPr lang="ar-EG"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73">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75" name="Rectangle 7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802" name="Content Placeholder 2">
            <a:extLst>
              <a:ext uri="{FF2B5EF4-FFF2-40B4-BE49-F238E27FC236}">
                <a16:creationId xmlns:a16="http://schemas.microsoft.com/office/drawing/2014/main" id="{D63415CF-B5C4-4107-A116-DF19F639CC22}"/>
              </a:ext>
            </a:extLst>
          </p:cNvPr>
          <p:cNvSpPr>
            <a:spLocks noGrp="1"/>
          </p:cNvSpPr>
          <p:nvPr>
            <p:ph idx="1"/>
          </p:nvPr>
        </p:nvSpPr>
        <p:spPr>
          <a:xfrm>
            <a:off x="590719" y="2330505"/>
            <a:ext cx="4559425" cy="3979585"/>
          </a:xfrm>
        </p:spPr>
        <p:txBody>
          <a:bodyPr anchor="ctr">
            <a:normAutofit/>
          </a:bodyPr>
          <a:lstStyle/>
          <a:p>
            <a:pPr rtl="0" eaLnBrk="1" hangingPunct="1">
              <a:buFont typeface="Arial" panose="020B0604020202020204" pitchFamily="34" charset="0"/>
              <a:buNone/>
            </a:pPr>
            <a:r>
              <a:rPr lang="en-US" altLang="en-US" sz="2000">
                <a:cs typeface="Arial" panose="020B0604020202020204" pitchFamily="34" charset="0"/>
              </a:rPr>
              <a:t>5. The shape of the wound is related to the shape of the causal instrument.</a:t>
            </a:r>
          </a:p>
          <a:p>
            <a:pPr rtl="0" eaLnBrk="1" hangingPunct="1">
              <a:buFont typeface="Arial" panose="020B0604020202020204" pitchFamily="34" charset="0"/>
              <a:buNone/>
            </a:pPr>
            <a:r>
              <a:rPr lang="en-US" altLang="en-US" sz="2000">
                <a:cs typeface="Arial" panose="020B0604020202020204" pitchFamily="34" charset="0"/>
              </a:rPr>
              <a:t>- Bibladed knife </a:t>
            </a:r>
            <a:r>
              <a:rPr lang="en-US" altLang="en-US" sz="2000">
                <a:cs typeface="Arial" panose="020B0604020202020204" pitchFamily="34" charset="0"/>
                <a:sym typeface="Symbol" panose="05050102010706020507" pitchFamily="18" charset="2"/>
              </a:rPr>
              <a:t></a:t>
            </a:r>
            <a:r>
              <a:rPr lang="en-US" altLang="en-US" sz="2000">
                <a:cs typeface="Arial" panose="020B0604020202020204" pitchFamily="34" charset="0"/>
              </a:rPr>
              <a:t> Two-pointed sharp angle.</a:t>
            </a:r>
          </a:p>
          <a:p>
            <a:pPr rtl="0" eaLnBrk="1" hangingPunct="1">
              <a:buFont typeface="Arial" panose="020B0604020202020204" pitchFamily="34" charset="0"/>
              <a:buNone/>
            </a:pPr>
            <a:r>
              <a:rPr lang="en-US" altLang="en-US" sz="2000">
                <a:cs typeface="Arial" panose="020B0604020202020204" pitchFamily="34" charset="0"/>
              </a:rPr>
              <a:t>- Monobladed knife </a:t>
            </a:r>
            <a:r>
              <a:rPr lang="en-US" altLang="en-US" sz="2000">
                <a:cs typeface="Arial" panose="020B0604020202020204" pitchFamily="34" charset="0"/>
                <a:sym typeface="Symbol" panose="05050102010706020507" pitchFamily="18" charset="2"/>
              </a:rPr>
              <a:t></a:t>
            </a:r>
            <a:r>
              <a:rPr lang="en-US" altLang="en-US" sz="2000">
                <a:cs typeface="Arial" panose="020B0604020202020204" pitchFamily="34" charset="0"/>
              </a:rPr>
              <a:t> One end is sharp pointed, the other is transverse.</a:t>
            </a:r>
          </a:p>
          <a:p>
            <a:pPr rtl="0" eaLnBrk="1" hangingPunct="1"/>
            <a:endParaRPr lang="ar-EG" altLang="en-US" sz="2000"/>
          </a:p>
        </p:txBody>
      </p:sp>
      <p:sp>
        <p:nvSpPr>
          <p:cNvPr id="80" name="Rectangle 79">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6803" name="Picture 1" descr="stab wound">
            <a:extLst>
              <a:ext uri="{FF2B5EF4-FFF2-40B4-BE49-F238E27FC236}">
                <a16:creationId xmlns:a16="http://schemas.microsoft.com/office/drawing/2014/main" id="{BCCA4F43-8275-498B-B084-A5ACDDF5A3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48" r="8838" b="2"/>
          <a:stretch/>
        </p:blipFill>
        <p:spPr bwMode="auto">
          <a:xfrm>
            <a:off x="5977788" y="799352"/>
            <a:ext cx="5425410" cy="525929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827" name="Rectangle 2">
            <a:extLst>
              <a:ext uri="{FF2B5EF4-FFF2-40B4-BE49-F238E27FC236}">
                <a16:creationId xmlns:a16="http://schemas.microsoft.com/office/drawing/2014/main" id="{C124C50F-4E9D-4B07-9CC2-B4FEE85E58AB}"/>
              </a:ext>
            </a:extLst>
          </p:cNvPr>
          <p:cNvSpPr>
            <a:spLocks noGrp="1"/>
          </p:cNvSpPr>
          <p:nvPr>
            <p:ph type="title"/>
          </p:nvPr>
        </p:nvSpPr>
        <p:spPr>
          <a:xfrm>
            <a:off x="589560" y="856180"/>
            <a:ext cx="4560584" cy="1128068"/>
          </a:xfrm>
        </p:spPr>
        <p:txBody>
          <a:bodyPr anchor="ctr">
            <a:normAutofit/>
          </a:bodyPr>
          <a:lstStyle/>
          <a:p>
            <a:pPr eaLnBrk="1" hangingPunct="1"/>
            <a:endParaRPr lang="en-US" altLang="en-US" sz="4000">
              <a:cs typeface="Times New Roman" panose="02020603050405020304" pitchFamily="18" charset="0"/>
            </a:endParaRPr>
          </a:p>
        </p:txBody>
      </p:sp>
      <p:grpSp>
        <p:nvGrpSpPr>
          <p:cNvPr id="76" name="Group 75">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77" name="Rectangle 76">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0" name="Rectangle 79">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826" name="Rectangle 3">
            <a:extLst>
              <a:ext uri="{FF2B5EF4-FFF2-40B4-BE49-F238E27FC236}">
                <a16:creationId xmlns:a16="http://schemas.microsoft.com/office/drawing/2014/main" id="{2DC467A1-BF1D-41A0-A635-C78B9C018B6A}"/>
              </a:ext>
            </a:extLst>
          </p:cNvPr>
          <p:cNvSpPr>
            <a:spLocks noGrp="1"/>
          </p:cNvSpPr>
          <p:nvPr>
            <p:ph idx="1"/>
          </p:nvPr>
        </p:nvSpPr>
        <p:spPr>
          <a:xfrm>
            <a:off x="590719" y="2330505"/>
            <a:ext cx="4559425" cy="3979585"/>
          </a:xfrm>
        </p:spPr>
        <p:txBody>
          <a:bodyPr anchor="ctr">
            <a:normAutofit/>
          </a:bodyPr>
          <a:lstStyle/>
          <a:p>
            <a:pPr eaLnBrk="1" hangingPunct="1">
              <a:buFontTx/>
              <a:buNone/>
            </a:pPr>
            <a:r>
              <a:rPr lang="en-US" altLang="en-US" sz="2000" b="1">
                <a:cs typeface="Arial" panose="020B0604020202020204" pitchFamily="34" charset="0"/>
              </a:rPr>
              <a:t>Stab with</a:t>
            </a:r>
            <a:r>
              <a:rPr lang="en-US" altLang="en-US" sz="2000">
                <a:cs typeface="Arial" panose="020B0604020202020204" pitchFamily="34" charset="0"/>
              </a:rPr>
              <a:t> </a:t>
            </a:r>
          </a:p>
          <a:p>
            <a:pPr eaLnBrk="1" hangingPunct="1">
              <a:buFontTx/>
              <a:buNone/>
            </a:pPr>
            <a:r>
              <a:rPr lang="en-US" altLang="en-US" sz="2000" b="1">
                <a:cs typeface="Arial" panose="020B0604020202020204" pitchFamily="34" charset="0"/>
              </a:rPr>
              <a:t>abrasion</a:t>
            </a:r>
          </a:p>
          <a:p>
            <a:pPr eaLnBrk="1" hangingPunct="1">
              <a:buFontTx/>
              <a:buNone/>
            </a:pPr>
            <a:r>
              <a:rPr lang="en-US" altLang="en-US" sz="2000" b="1">
                <a:cs typeface="Arial" panose="020B0604020202020204" pitchFamily="34" charset="0"/>
              </a:rPr>
              <a:t>And contusion </a:t>
            </a:r>
          </a:p>
          <a:p>
            <a:pPr eaLnBrk="1" hangingPunct="1">
              <a:buFontTx/>
              <a:buNone/>
            </a:pPr>
            <a:r>
              <a:rPr lang="en-US" altLang="en-US" sz="2000" b="1">
                <a:cs typeface="Arial" panose="020B0604020202020204" pitchFamily="34" charset="0"/>
              </a:rPr>
              <a:t>Around ?</a:t>
            </a:r>
          </a:p>
        </p:txBody>
      </p:sp>
      <p:sp>
        <p:nvSpPr>
          <p:cNvPr id="82" name="Rectangle 81">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7828" name="Picture 4" descr="FOR029">
            <a:extLst>
              <a:ext uri="{FF2B5EF4-FFF2-40B4-BE49-F238E27FC236}">
                <a16:creationId xmlns:a16="http://schemas.microsoft.com/office/drawing/2014/main" id="{F70847D6-AAC9-4B96-993B-E5A0212EB24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3962" b="2301"/>
          <a:stretch/>
        </p:blipFill>
        <p:spPr bwMode="auto">
          <a:xfrm>
            <a:off x="5977788" y="799352"/>
            <a:ext cx="5425410" cy="525929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9" name="Rectangle 2">
            <a:extLst>
              <a:ext uri="{FF2B5EF4-FFF2-40B4-BE49-F238E27FC236}">
                <a16:creationId xmlns:a16="http://schemas.microsoft.com/office/drawing/2014/main" id="{9AFC0BC3-D5EE-4CCD-B50D-32F83343CE1F}"/>
              </a:ext>
            </a:extLst>
          </p:cNvPr>
          <p:cNvSpPr>
            <a:spLocks noChangeArrowheads="1"/>
          </p:cNvSpPr>
          <p:nvPr/>
        </p:nvSpPr>
        <p:spPr bwMode="auto">
          <a:xfrm>
            <a:off x="10483270" y="4393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endParaRPr lang="ar-EG" altLang="en-US" sz="1800"/>
          </a:p>
        </p:txBody>
      </p:sp>
    </p:spTree>
    <p:custDataLst>
      <p:tags r:id="rId1"/>
    </p:custData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432B7-9A5F-4D27-B537-7885A5057D39}"/>
              </a:ext>
            </a:extLst>
          </p:cNvPr>
          <p:cNvSpPr>
            <a:spLocks noGrp="1"/>
          </p:cNvSpPr>
          <p:nvPr>
            <p:ph type="title"/>
          </p:nvPr>
        </p:nvSpPr>
        <p:spPr>
          <a:xfrm>
            <a:off x="6622293" y="638144"/>
            <a:ext cx="4953934" cy="1676603"/>
          </a:xfrm>
        </p:spPr>
        <p:txBody>
          <a:bodyPr>
            <a:normAutofit/>
          </a:bodyPr>
          <a:lstStyle/>
          <a:p>
            <a:pPr>
              <a:defRPr/>
            </a:pPr>
            <a:r>
              <a:rPr lang="en-US" sz="4000" b="1">
                <a:ln w="1905"/>
                <a:effectLst>
                  <a:innerShdw blurRad="69850" dist="43180" dir="5400000">
                    <a:srgbClr val="000000">
                      <a:alpha val="65000"/>
                    </a:srgbClr>
                  </a:innerShdw>
                </a:effectLst>
              </a:rPr>
              <a:t>Multiple stab wound</a:t>
            </a:r>
          </a:p>
        </p:txBody>
      </p:sp>
      <p:sp>
        <p:nvSpPr>
          <p:cNvPr id="74" name="Rectangle 73">
            <a:extLst>
              <a:ext uri="{FF2B5EF4-FFF2-40B4-BE49-F238E27FC236}">
                <a16:creationId xmlns:a16="http://schemas.microsoft.com/office/drawing/2014/main" id="{787900AF-3ED0-4C02-A309-3984EBBD2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ounded Rectangle 20">
            <a:extLst>
              <a:ext uri="{FF2B5EF4-FFF2-40B4-BE49-F238E27FC236}">
                <a16:creationId xmlns:a16="http://schemas.microsoft.com/office/drawing/2014/main" id="{8DEDEE5C-3126-4336-A7D4-9277AF5A04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138" y="559407"/>
            <a:ext cx="5109725"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8851" name="Content Placeholder 3">
            <a:extLst>
              <a:ext uri="{FF2B5EF4-FFF2-40B4-BE49-F238E27FC236}">
                <a16:creationId xmlns:a16="http://schemas.microsoft.com/office/drawing/2014/main" id="{D693BD6E-8842-463E-86EE-33FE642C43B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999" r="14827" b="-1"/>
          <a:stretch/>
        </p:blipFill>
        <p:spPr>
          <a:xfrm>
            <a:off x="656844" y="722376"/>
            <a:ext cx="4782312" cy="5413248"/>
          </a:xfrm>
          <a:prstGeom prst="rect">
            <a:avLst/>
          </a:prstGeom>
          <a:effectLst/>
        </p:spPr>
      </p:pic>
      <p:sp>
        <p:nvSpPr>
          <p:cNvPr id="78855" name="Content Placeholder 78854">
            <a:extLst>
              <a:ext uri="{FF2B5EF4-FFF2-40B4-BE49-F238E27FC236}">
                <a16:creationId xmlns:a16="http://schemas.microsoft.com/office/drawing/2014/main" id="{8E128FB3-3AC4-43DB-B496-FB6EA4A92DE4}"/>
              </a:ext>
            </a:extLst>
          </p:cNvPr>
          <p:cNvSpPr>
            <a:spLocks noGrp="1"/>
          </p:cNvSpPr>
          <p:nvPr>
            <p:ph idx="1"/>
          </p:nvPr>
        </p:nvSpPr>
        <p:spPr>
          <a:xfrm>
            <a:off x="6622295" y="2438401"/>
            <a:ext cx="4953932" cy="3779520"/>
          </a:xfrm>
        </p:spPr>
        <p:txBody>
          <a:bodyPr>
            <a:normAutofit/>
          </a:bodyPr>
          <a:lstStyle/>
          <a:p>
            <a:endParaRPr lang="en-US" sz="200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F9BB45BB-875C-46C4-8EB3-116E695470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38" y="643464"/>
            <a:ext cx="3969458" cy="5571072"/>
          </a:xfrm>
          <a:prstGeom prst="rect">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74" name="Rectangle 73">
            <a:extLst>
              <a:ext uri="{FF2B5EF4-FFF2-40B4-BE49-F238E27FC236}">
                <a16:creationId xmlns:a16="http://schemas.microsoft.com/office/drawing/2014/main" id="{8B3694B1-1312-4B28-814F-D678F40ECC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9883" y="806751"/>
            <a:ext cx="3616369" cy="5244498"/>
          </a:xfrm>
          <a:prstGeom prst="rect">
            <a:avLst/>
          </a:prstGeom>
          <a:noFill/>
          <a:ln w="6350" cap="sq" cmpd="sng" algn="ctr">
            <a:solidFill>
              <a:srgbClr val="404040"/>
            </a:solidFill>
            <a:prstDash val="solid"/>
            <a:miter lim="800000"/>
          </a:ln>
          <a:effectLst/>
        </p:spPr>
      </p:sp>
      <p:pic>
        <p:nvPicPr>
          <p:cNvPr id="79875" name="Content Placeholder 3">
            <a:extLst>
              <a:ext uri="{FF2B5EF4-FFF2-40B4-BE49-F238E27FC236}">
                <a16:creationId xmlns:a16="http://schemas.microsoft.com/office/drawing/2014/main" id="{3A2845DB-B9F5-4540-8F59-D3C431BC4F33}"/>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3" b="778"/>
          <a:stretch/>
        </p:blipFill>
        <p:spPr>
          <a:xfrm>
            <a:off x="997061" y="973685"/>
            <a:ext cx="3262013" cy="4910631"/>
          </a:xfrm>
          <a:prstGeom prst="rect">
            <a:avLst/>
          </a:prstGeom>
        </p:spPr>
      </p:pic>
      <p:sp>
        <p:nvSpPr>
          <p:cNvPr id="76" name="Rectangle 75">
            <a:extLst>
              <a:ext uri="{FF2B5EF4-FFF2-40B4-BE49-F238E27FC236}">
                <a16:creationId xmlns:a16="http://schemas.microsoft.com/office/drawing/2014/main" id="{7D129406-7638-4F06-A449-C61BF912F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58000" y="253548"/>
            <a:ext cx="6693368" cy="6102802"/>
          </a:xfrm>
          <a:prstGeom prst="rect">
            <a:avLst/>
          </a:prstGeom>
          <a:solidFill>
            <a:srgbClr val="AFABAB">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874" name="Title 1">
            <a:extLst>
              <a:ext uri="{FF2B5EF4-FFF2-40B4-BE49-F238E27FC236}">
                <a16:creationId xmlns:a16="http://schemas.microsoft.com/office/drawing/2014/main" id="{51134223-7AD2-4277-81B7-79BE406ABFBE}"/>
              </a:ext>
            </a:extLst>
          </p:cNvPr>
          <p:cNvSpPr>
            <a:spLocks noGrp="1"/>
          </p:cNvSpPr>
          <p:nvPr>
            <p:ph type="title"/>
          </p:nvPr>
        </p:nvSpPr>
        <p:spPr>
          <a:xfrm>
            <a:off x="5742632" y="749412"/>
            <a:ext cx="5712872" cy="5134904"/>
          </a:xfrm>
        </p:spPr>
        <p:txBody>
          <a:bodyPr vert="horz" lIns="91440" tIns="45720" rIns="91440" bIns="45720" rtlCol="0" anchor="ctr">
            <a:normAutofit/>
          </a:bodyPr>
          <a:lstStyle/>
          <a:p>
            <a:pPr algn="ctr">
              <a:defRPr/>
            </a:pPr>
            <a:r>
              <a:rPr lang="en-US" sz="6000" b="1">
                <a:ln w="1905"/>
                <a:effectLst>
                  <a:innerShdw blurRad="69850" dist="43180" dir="5400000">
                    <a:srgbClr val="000000">
                      <a:alpha val="65000"/>
                    </a:srgbClr>
                  </a:innerShdw>
                </a:effectLst>
              </a:rPr>
              <a:t>Multiple stab wound</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72D77-4652-46C0-8C6E-200322DE3176}"/>
              </a:ext>
            </a:extLst>
          </p:cNvPr>
          <p:cNvSpPr>
            <a:spLocks noGrp="1"/>
          </p:cNvSpPr>
          <p:nvPr>
            <p:ph type="title"/>
          </p:nvPr>
        </p:nvSpPr>
        <p:spPr>
          <a:xfrm>
            <a:off x="2362200" y="3079538"/>
            <a:ext cx="7467600" cy="2325170"/>
          </a:xfrm>
        </p:spPr>
        <p:txBody>
          <a:bodyPr vert="horz" lIns="91440" tIns="45720" rIns="91440" bIns="45720" rtlCol="0" anchor="ctr">
            <a:normAutofit/>
          </a:bodyPr>
          <a:lstStyle/>
          <a:p>
            <a:pPr algn="ctr">
              <a:defRPr/>
            </a:pPr>
            <a:r>
              <a:rPr lang="en-US" sz="5400" b="1" spc="50">
                <a:ln w="11430"/>
                <a:effectLst>
                  <a:outerShdw blurRad="76200" dist="50800" dir="5400000" algn="tl" rotWithShape="0">
                    <a:srgbClr val="000000">
                      <a:alpha val="65000"/>
                    </a:srgbClr>
                  </a:outerShdw>
                </a:effectLst>
              </a:rPr>
              <a:t>Stab wound</a:t>
            </a:r>
            <a:br>
              <a:rPr lang="en-US" sz="5400" b="1" spc="50">
                <a:ln w="11430"/>
                <a:effectLst>
                  <a:outerShdw blurRad="76200" dist="50800" dir="5400000" algn="tl" rotWithShape="0">
                    <a:srgbClr val="000000">
                      <a:alpha val="65000"/>
                    </a:srgbClr>
                  </a:outerShdw>
                </a:effectLst>
              </a:rPr>
            </a:br>
            <a:endParaRPr lang="en-US" sz="5400"/>
          </a:p>
        </p:txBody>
      </p:sp>
      <p:sp>
        <p:nvSpPr>
          <p:cNvPr id="72" name="Rectangle 71">
            <a:extLst>
              <a:ext uri="{FF2B5EF4-FFF2-40B4-BE49-F238E27FC236}">
                <a16:creationId xmlns:a16="http://schemas.microsoft.com/office/drawing/2014/main" id="{92EA0DEB-983C-4A94-9B9A-51E32098C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103120" cy="6858000"/>
          </a:xfrm>
          <a:prstGeom prst="rect">
            <a:avLst/>
          </a:prstGeom>
          <a:solidFill>
            <a:srgbClr val="9867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9E197AD2-3004-4188-A389-E9EAC108A0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917129"/>
            <a:ext cx="1920240" cy="1920240"/>
          </a:xfrm>
          <a:prstGeom prst="ellipse">
            <a:avLst/>
          </a:prstGeom>
          <a:solidFill>
            <a:srgbClr val="FFFFFF"/>
          </a:solidFill>
          <a:ln w="19050">
            <a:solidFill>
              <a:srgbClr val="9867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0899" name="Content Placeholder 3">
            <a:extLst>
              <a:ext uri="{FF2B5EF4-FFF2-40B4-BE49-F238E27FC236}">
                <a16:creationId xmlns:a16="http://schemas.microsoft.com/office/drawing/2014/main" id="{4291BFAC-3B49-4162-9598-4A11D58549F1}"/>
              </a:ext>
            </a:extLst>
          </p:cNvPr>
          <p:cNvPicPr>
            <a:picLocks noGrp="1" noChangeAspect="1" noChangeArrowheads="1"/>
          </p:cNvPicPr>
          <p:nvPr>
            <p:ph idx="1"/>
          </p:nvPr>
        </p:nvPicPr>
        <p:blipFill rotWithShape="1">
          <a:blip r:embed="rId2">
            <a:alphaModFix/>
            <a:extLst>
              <a:ext uri="{28A0092B-C50C-407E-A947-70E740481C1C}">
                <a14:useLocalDpi xmlns:a14="http://schemas.microsoft.com/office/drawing/2010/main" val="0"/>
              </a:ext>
            </a:extLst>
          </a:blip>
          <a:srcRect l="27605" r="3644" b="-2"/>
          <a:stretch/>
        </p:blipFill>
        <p:spPr>
          <a:xfrm>
            <a:off x="5229361" y="1010610"/>
            <a:ext cx="1733278" cy="1733278"/>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
        <p:nvSpPr>
          <p:cNvPr id="76" name="Rectangle 75">
            <a:extLst>
              <a:ext uri="{FF2B5EF4-FFF2-40B4-BE49-F238E27FC236}">
                <a16:creationId xmlns:a16="http://schemas.microsoft.com/office/drawing/2014/main" id="{A82D0C51-DE81-4DC1-8D2D-1A3EE14E67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9867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9CE25-1AD3-4CD9-88D4-51E6B148ABDC}"/>
              </a:ext>
            </a:extLst>
          </p:cNvPr>
          <p:cNvSpPr>
            <a:spLocks noGrp="1"/>
          </p:cNvSpPr>
          <p:nvPr>
            <p:ph type="title"/>
          </p:nvPr>
        </p:nvSpPr>
        <p:spPr>
          <a:xfrm>
            <a:off x="1981200" y="428604"/>
            <a:ext cx="8229600" cy="989034"/>
          </a:xfrm>
          <a:ln>
            <a:miter lim="800000"/>
            <a:headEnd/>
            <a:tailEnd/>
          </a:ln>
        </p:spPr>
        <p:txBody>
          <a:bodyPr>
            <a:noAutofit/>
          </a:bodyPr>
          <a:lstStyle/>
          <a:p>
            <a:pPr>
              <a:defRPr/>
            </a:pPr>
            <a:r>
              <a:rPr lang="en-US" sz="6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Stab wound</a:t>
            </a:r>
            <a:br>
              <a:rPr lang="en-US" sz="6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endParaRPr lang="ar-EG" sz="6000" dirty="0"/>
          </a:p>
        </p:txBody>
      </p:sp>
      <p:pic>
        <p:nvPicPr>
          <p:cNvPr id="81923" name="Content Placeholder 3">
            <a:extLst>
              <a:ext uri="{FF2B5EF4-FFF2-40B4-BE49-F238E27FC236}">
                <a16:creationId xmlns:a16="http://schemas.microsoft.com/office/drawing/2014/main" id="{5BFCDA5F-2A42-4425-84A5-151DD32B1EA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655888" y="1285876"/>
            <a:ext cx="6583362" cy="4932363"/>
          </a:xfr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a:extLst>
              <a:ext uri="{FF2B5EF4-FFF2-40B4-BE49-F238E27FC236}">
                <a16:creationId xmlns:a16="http://schemas.microsoft.com/office/drawing/2014/main" id="{F918A90B-FADF-46E3-A6B6-89989EDC28AB}"/>
              </a:ext>
            </a:extLst>
          </p:cNvPr>
          <p:cNvSpPr>
            <a:spLocks noGrp="1"/>
          </p:cNvSpPr>
          <p:nvPr>
            <p:ph type="title"/>
          </p:nvPr>
        </p:nvSpPr>
        <p:spPr/>
        <p:txBody>
          <a:bodyPr/>
          <a:lstStyle/>
          <a:p>
            <a:endParaRPr lang="ar-EG" altLang="en-US"/>
          </a:p>
        </p:txBody>
      </p:sp>
      <p:pic>
        <p:nvPicPr>
          <p:cNvPr id="82947" name="Picture 2">
            <a:extLst>
              <a:ext uri="{FF2B5EF4-FFF2-40B4-BE49-F238E27FC236}">
                <a16:creationId xmlns:a16="http://schemas.microsoft.com/office/drawing/2014/main" id="{72BC8CCC-2D41-4130-864E-39F126B8547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81201" y="-19050"/>
            <a:ext cx="7972425" cy="6877050"/>
          </a:xfr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a:extLst>
              <a:ext uri="{FF2B5EF4-FFF2-40B4-BE49-F238E27FC236}">
                <a16:creationId xmlns:a16="http://schemas.microsoft.com/office/drawing/2014/main" id="{C95A9843-FCB8-44ED-A1C2-44337D13D338}"/>
              </a:ext>
            </a:extLst>
          </p:cNvPr>
          <p:cNvSpPr>
            <a:spLocks noGrp="1"/>
          </p:cNvSpPr>
          <p:nvPr>
            <p:ph type="title"/>
          </p:nvPr>
        </p:nvSpPr>
        <p:spPr/>
        <p:txBody>
          <a:bodyPr/>
          <a:lstStyle/>
          <a:p>
            <a:endParaRPr lang="ar-EG" altLang="en-US"/>
          </a:p>
        </p:txBody>
      </p:sp>
      <p:pic>
        <p:nvPicPr>
          <p:cNvPr id="83971" name="Picture 2">
            <a:extLst>
              <a:ext uri="{FF2B5EF4-FFF2-40B4-BE49-F238E27FC236}">
                <a16:creationId xmlns:a16="http://schemas.microsoft.com/office/drawing/2014/main" id="{B018F279-C334-4329-8E21-C499273691B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024063" y="301625"/>
            <a:ext cx="8001000" cy="5913438"/>
          </a:xfr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a:extLst>
              <a:ext uri="{FF2B5EF4-FFF2-40B4-BE49-F238E27FC236}">
                <a16:creationId xmlns:a16="http://schemas.microsoft.com/office/drawing/2014/main" id="{F62E632F-3977-4821-86D0-5DDDF2C1CC69}"/>
              </a:ext>
            </a:extLst>
          </p:cNvPr>
          <p:cNvSpPr>
            <a:spLocks noGrp="1"/>
          </p:cNvSpPr>
          <p:nvPr>
            <p:ph type="title"/>
          </p:nvPr>
        </p:nvSpPr>
        <p:spPr/>
        <p:txBody>
          <a:bodyPr/>
          <a:lstStyle/>
          <a:p>
            <a:endParaRPr lang="ar-EG" altLang="en-US"/>
          </a:p>
        </p:txBody>
      </p:sp>
      <p:pic>
        <p:nvPicPr>
          <p:cNvPr id="84995" name="Content Placeholder 3">
            <a:extLst>
              <a:ext uri="{FF2B5EF4-FFF2-40B4-BE49-F238E27FC236}">
                <a16:creationId xmlns:a16="http://schemas.microsoft.com/office/drawing/2014/main" id="{BC57DEE4-6FF4-4AC9-90BD-723847CDA1F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3195108" y="1825625"/>
            <a:ext cx="5801784" cy="4351338"/>
          </a:xfrm>
        </p:spPr>
      </p:pic>
      <p:sp>
        <p:nvSpPr>
          <p:cNvPr id="5" name="Rectangle 4">
            <a:extLst>
              <a:ext uri="{FF2B5EF4-FFF2-40B4-BE49-F238E27FC236}">
                <a16:creationId xmlns:a16="http://schemas.microsoft.com/office/drawing/2014/main" id="{D586E513-809B-4A11-AF8D-7F6D1B79621E}"/>
              </a:ext>
            </a:extLst>
          </p:cNvPr>
          <p:cNvSpPr/>
          <p:nvPr/>
        </p:nvSpPr>
        <p:spPr>
          <a:xfrm>
            <a:off x="1524001" y="2"/>
            <a:ext cx="8858280" cy="1200329"/>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rtl="1" eaLnBrk="1" hangingPunct="1">
              <a:defRPr/>
            </a:pPr>
            <a:r>
              <a:rPr lang="en-US" sz="7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Stab wound</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B76B22-D8C3-47DE-B9B0-130AD47CAD3E}"/>
              </a:ext>
            </a:extLst>
          </p:cNvPr>
          <p:cNvSpPr>
            <a:spLocks noGrp="1"/>
          </p:cNvSpPr>
          <p:nvPr>
            <p:ph type="title"/>
          </p:nvPr>
        </p:nvSpPr>
        <p:spPr>
          <a:xfrm>
            <a:off x="686834" y="1153572"/>
            <a:ext cx="3200400" cy="4461163"/>
          </a:xfrm>
        </p:spPr>
        <p:txBody>
          <a:bodyPr>
            <a:normAutofit/>
          </a:bodyPr>
          <a:lstStyle/>
          <a:p>
            <a:r>
              <a:rPr lang="en-US">
                <a:solidFill>
                  <a:srgbClr val="FFFFFF"/>
                </a:solidFill>
              </a:rPr>
              <a:t>Blunt force injuries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25B45652-4DA4-4749-892C-5492B610F499}"/>
              </a:ext>
            </a:extLst>
          </p:cNvPr>
          <p:cNvSpPr>
            <a:spLocks noGrp="1"/>
          </p:cNvSpPr>
          <p:nvPr>
            <p:ph idx="1"/>
          </p:nvPr>
        </p:nvSpPr>
        <p:spPr>
          <a:xfrm>
            <a:off x="4447308" y="591344"/>
            <a:ext cx="6906491" cy="5585619"/>
          </a:xfrm>
        </p:spPr>
        <p:txBody>
          <a:bodyPr anchor="ctr">
            <a:normAutofit/>
          </a:bodyPr>
          <a:lstStyle/>
          <a:p>
            <a:pPr marL="514350" indent="-514350">
              <a:buFont typeface="+mj-lt"/>
              <a:buAutoNum type="arabicPeriod"/>
            </a:pPr>
            <a:r>
              <a:rPr lang="en-US" sz="3600" dirty="0"/>
              <a:t>Abrasions (</a:t>
            </a:r>
            <a:r>
              <a:rPr lang="ar-EG" sz="3600" dirty="0"/>
              <a:t>(سحجات</a:t>
            </a:r>
            <a:r>
              <a:rPr lang="en-US" sz="3600" dirty="0"/>
              <a:t>.</a:t>
            </a:r>
          </a:p>
          <a:p>
            <a:pPr marL="514350" indent="-514350">
              <a:buFont typeface="+mj-lt"/>
              <a:buAutoNum type="arabicPeriod"/>
            </a:pPr>
            <a:r>
              <a:rPr lang="en-US" sz="3600" dirty="0"/>
              <a:t>Contusions (bruises)</a:t>
            </a:r>
            <a:r>
              <a:rPr lang="ar-EG" sz="3600" dirty="0"/>
              <a:t>   (كدمات) </a:t>
            </a:r>
            <a:endParaRPr lang="en-US" sz="3600" dirty="0"/>
          </a:p>
          <a:p>
            <a:pPr marL="514350" indent="-514350">
              <a:buFont typeface="+mj-lt"/>
              <a:buAutoNum type="arabicPeriod"/>
            </a:pPr>
            <a:r>
              <a:rPr lang="en-US" sz="3600" dirty="0"/>
              <a:t>Lacerated (contused wound, contusions) </a:t>
            </a:r>
            <a:r>
              <a:rPr lang="ar-EG" sz="3600" dirty="0"/>
              <a:t>جرح راض او تهتكي</a:t>
            </a:r>
            <a:endParaRPr lang="en-US" sz="3600" dirty="0"/>
          </a:p>
        </p:txBody>
      </p:sp>
    </p:spTree>
    <p:extLst>
      <p:ext uri="{BB962C8B-B14F-4D97-AF65-F5344CB8AC3E}">
        <p14:creationId xmlns:p14="http://schemas.microsoft.com/office/powerpoint/2010/main" val="366905629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730" name="Title 1">
            <a:extLst>
              <a:ext uri="{FF2B5EF4-FFF2-40B4-BE49-F238E27FC236}">
                <a16:creationId xmlns:a16="http://schemas.microsoft.com/office/drawing/2014/main" id="{AE8F10D4-7181-4E25-9701-B70879BDE6D2}"/>
              </a:ext>
            </a:extLst>
          </p:cNvPr>
          <p:cNvSpPr>
            <a:spLocks noGrp="1"/>
          </p:cNvSpPr>
          <p:nvPr>
            <p:ph type="title"/>
          </p:nvPr>
        </p:nvSpPr>
        <p:spPr>
          <a:xfrm>
            <a:off x="686834" y="1153572"/>
            <a:ext cx="3200400" cy="4461163"/>
          </a:xfrm>
        </p:spPr>
        <p:txBody>
          <a:bodyPr>
            <a:normAutofit/>
          </a:bodyPr>
          <a:lstStyle/>
          <a:p>
            <a:pPr eaLnBrk="1" hangingPunct="1"/>
            <a:r>
              <a:rPr lang="en-US" altLang="en-US">
                <a:solidFill>
                  <a:srgbClr val="FFFFFF"/>
                </a:solidFill>
                <a:cs typeface="Times New Roman" panose="02020603050405020304" pitchFamily="18" charset="0"/>
              </a:rPr>
              <a:t>Stab wound subtypes</a:t>
            </a:r>
            <a:endParaRPr lang="ar-EG" altLang="en-US">
              <a:solidFill>
                <a:srgbClr val="FFFFFF"/>
              </a:solidFill>
            </a:endParaRPr>
          </a:p>
        </p:txBody>
      </p:sp>
      <p:sp>
        <p:nvSpPr>
          <p:cNvPr id="75" name="Arc 74">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11AF268-47CB-4BC2-90D9-183DBCA511DB}"/>
              </a:ext>
            </a:extLst>
          </p:cNvPr>
          <p:cNvSpPr>
            <a:spLocks noGrp="1"/>
          </p:cNvSpPr>
          <p:nvPr>
            <p:ph idx="1"/>
          </p:nvPr>
        </p:nvSpPr>
        <p:spPr>
          <a:xfrm>
            <a:off x="4447308" y="591344"/>
            <a:ext cx="6906491" cy="5585619"/>
          </a:xfrm>
        </p:spPr>
        <p:txBody>
          <a:bodyPr rtlCol="1" anchor="ctr">
            <a:normAutofit/>
          </a:bodyPr>
          <a:lstStyle/>
          <a:p>
            <a:pPr>
              <a:buNone/>
              <a:defRPr/>
            </a:pPr>
            <a:r>
              <a:rPr lang="en-US" sz="2600" dirty="0"/>
              <a:t> </a:t>
            </a:r>
          </a:p>
          <a:p>
            <a:pPr>
              <a:defRPr/>
            </a:pPr>
            <a:r>
              <a:rPr lang="en-US" sz="2600" b="1" dirty="0"/>
              <a:t>Punctured Wound:</a:t>
            </a:r>
            <a:r>
              <a:rPr lang="en-US" sz="2600" dirty="0"/>
              <a:t> </a:t>
            </a:r>
          </a:p>
          <a:p>
            <a:pPr>
              <a:buNone/>
              <a:defRPr/>
            </a:pPr>
            <a:r>
              <a:rPr lang="en-US" sz="2600" dirty="0"/>
              <a:t>	Caused by thrusting an instrument with a blunt edge and pointed end e.g. nail.</a:t>
            </a:r>
          </a:p>
          <a:p>
            <a:pPr>
              <a:defRPr/>
            </a:pPr>
            <a:r>
              <a:rPr lang="en-US" sz="2600" dirty="0"/>
              <a:t> </a:t>
            </a:r>
          </a:p>
          <a:p>
            <a:pPr>
              <a:defRPr/>
            </a:pPr>
            <a:r>
              <a:rPr lang="en-US" sz="2600" b="1" dirty="0"/>
              <a:t>Penetrating Wound: </a:t>
            </a:r>
            <a:r>
              <a:rPr lang="en-US" sz="2600" dirty="0"/>
              <a:t>These are stab or punctured wounds reaching a body cavity e.g. chest (pleura, pericardium), abdomen (peritoneum), joint cavity.</a:t>
            </a:r>
          </a:p>
          <a:p>
            <a:pPr>
              <a:buNone/>
              <a:defRPr/>
            </a:pPr>
            <a:r>
              <a:rPr lang="en-US" sz="2600" dirty="0"/>
              <a:t> </a:t>
            </a:r>
          </a:p>
          <a:p>
            <a:pPr>
              <a:defRPr/>
            </a:pPr>
            <a:r>
              <a:rPr lang="en-US" sz="2600" b="1" dirty="0"/>
              <a:t>Transfixing Wound = Perforating Wound: </a:t>
            </a:r>
            <a:r>
              <a:rPr lang="en-US" sz="2600" dirty="0"/>
              <a:t>These are stab or punctured wounds transfixing a limb or even the whole body.</a:t>
            </a:r>
          </a:p>
        </p:txBody>
      </p:sp>
    </p:spTree>
    <p:extLst>
      <p:ext uri="{BB962C8B-B14F-4D97-AF65-F5344CB8AC3E}">
        <p14:creationId xmlns:p14="http://schemas.microsoft.com/office/powerpoint/2010/main" val="119827500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F19BEC-6826-4E95-9AEB-18E33E6C8251}"/>
              </a:ext>
            </a:extLst>
          </p:cNvPr>
          <p:cNvSpPr>
            <a:spLocks noGrp="1"/>
          </p:cNvSpPr>
          <p:nvPr>
            <p:ph type="title"/>
          </p:nvPr>
        </p:nvSpPr>
        <p:spPr>
          <a:xfrm>
            <a:off x="225083" y="1153572"/>
            <a:ext cx="3662151" cy="4461163"/>
          </a:xfrm>
        </p:spPr>
        <p:txBody>
          <a:bodyPr>
            <a:normAutofit/>
          </a:bodyPr>
          <a:lstStyle/>
          <a:p>
            <a:r>
              <a:rPr lang="en-US" dirty="0">
                <a:solidFill>
                  <a:srgbClr val="FFFFFF"/>
                </a:solidFill>
              </a:rPr>
              <a:t>Puncture wound caused by screwdrivers</a:t>
            </a:r>
          </a:p>
        </p:txBody>
      </p:sp>
      <p:sp>
        <p:nvSpPr>
          <p:cNvPr id="18" name="Arc 17">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11" name="Content Placeholder 10">
            <a:extLst>
              <a:ext uri="{FF2B5EF4-FFF2-40B4-BE49-F238E27FC236}">
                <a16:creationId xmlns:a16="http://schemas.microsoft.com/office/drawing/2014/main" id="{1B1DF510-972E-481F-BE3E-DED4C86CC23F}"/>
              </a:ext>
            </a:extLst>
          </p:cNvPr>
          <p:cNvPicPr>
            <a:picLocks noGrp="1" noChangeAspect="1"/>
          </p:cNvPicPr>
          <p:nvPr>
            <p:ph idx="1"/>
          </p:nvPr>
        </p:nvPicPr>
        <p:blipFill rotWithShape="1">
          <a:blip r:embed="rId2"/>
          <a:srcRect b="27132"/>
          <a:stretch/>
        </p:blipFill>
        <p:spPr>
          <a:xfrm>
            <a:off x="4851058" y="319089"/>
            <a:ext cx="6181880" cy="2606992"/>
          </a:xfrm>
        </p:spPr>
      </p:pic>
      <p:pic>
        <p:nvPicPr>
          <p:cNvPr id="12" name="Picture 11">
            <a:extLst>
              <a:ext uri="{FF2B5EF4-FFF2-40B4-BE49-F238E27FC236}">
                <a16:creationId xmlns:a16="http://schemas.microsoft.com/office/drawing/2014/main" id="{8FFC0713-7E94-47B5-8E27-71B03473B3EB}"/>
              </a:ext>
            </a:extLst>
          </p:cNvPr>
          <p:cNvPicPr>
            <a:picLocks noChangeAspect="1"/>
          </p:cNvPicPr>
          <p:nvPr/>
        </p:nvPicPr>
        <p:blipFill>
          <a:blip r:embed="rId3"/>
          <a:stretch>
            <a:fillRect/>
          </a:stretch>
        </p:blipFill>
        <p:spPr>
          <a:xfrm>
            <a:off x="5478736" y="2978766"/>
            <a:ext cx="4926524" cy="3036858"/>
          </a:xfrm>
          <a:prstGeom prst="rect">
            <a:avLst/>
          </a:prstGeom>
        </p:spPr>
      </p:pic>
    </p:spTree>
    <p:extLst>
      <p:ext uri="{BB962C8B-B14F-4D97-AF65-F5344CB8AC3E}">
        <p14:creationId xmlns:p14="http://schemas.microsoft.com/office/powerpoint/2010/main" val="1563257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6BD1F1-5FB3-4F77-9F26-1EC77B16EDE2}"/>
              </a:ext>
            </a:extLst>
          </p:cNvPr>
          <p:cNvSpPr>
            <a:spLocks noGrp="1"/>
          </p:cNvSpPr>
          <p:nvPr>
            <p:ph type="title"/>
          </p:nvPr>
        </p:nvSpPr>
        <p:spPr>
          <a:xfrm>
            <a:off x="686834" y="1153572"/>
            <a:ext cx="3200400" cy="4461163"/>
          </a:xfrm>
        </p:spPr>
        <p:txBody>
          <a:bodyPr>
            <a:normAutofit/>
          </a:bodyPr>
          <a:lstStyle/>
          <a:p>
            <a:r>
              <a:rPr lang="en-US" dirty="0">
                <a:solidFill>
                  <a:srgbClr val="FFFFFF"/>
                </a:solidFill>
              </a:rPr>
              <a:t>Puncture wound caused by fork</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4" name="Content Placeholder 3">
            <a:extLst>
              <a:ext uri="{FF2B5EF4-FFF2-40B4-BE49-F238E27FC236}">
                <a16:creationId xmlns:a16="http://schemas.microsoft.com/office/drawing/2014/main" id="{5A9CB3BF-6772-4C61-A91C-1CED32583798}"/>
              </a:ext>
            </a:extLst>
          </p:cNvPr>
          <p:cNvPicPr>
            <a:picLocks noGrp="1" noChangeAspect="1"/>
          </p:cNvPicPr>
          <p:nvPr>
            <p:ph idx="1"/>
          </p:nvPr>
        </p:nvPicPr>
        <p:blipFill rotWithShape="1">
          <a:blip r:embed="rId2"/>
          <a:srcRect b="52164"/>
          <a:stretch/>
        </p:blipFill>
        <p:spPr>
          <a:xfrm>
            <a:off x="4641599" y="319088"/>
            <a:ext cx="6387472" cy="3676137"/>
          </a:xfrm>
          <a:prstGeom prst="rect">
            <a:avLst/>
          </a:prstGeom>
        </p:spPr>
      </p:pic>
      <p:pic>
        <p:nvPicPr>
          <p:cNvPr id="5" name="Picture 4">
            <a:extLst>
              <a:ext uri="{FF2B5EF4-FFF2-40B4-BE49-F238E27FC236}">
                <a16:creationId xmlns:a16="http://schemas.microsoft.com/office/drawing/2014/main" id="{EB8C0901-A11D-462B-A895-A50E69EAD5E6}"/>
              </a:ext>
            </a:extLst>
          </p:cNvPr>
          <p:cNvPicPr>
            <a:picLocks noChangeAspect="1"/>
          </p:cNvPicPr>
          <p:nvPr/>
        </p:nvPicPr>
        <p:blipFill>
          <a:blip r:embed="rId2"/>
          <a:stretch>
            <a:fillRect/>
          </a:stretch>
        </p:blipFill>
        <p:spPr>
          <a:xfrm>
            <a:off x="5627077" y="3459850"/>
            <a:ext cx="4455064" cy="3075234"/>
          </a:xfrm>
          <a:prstGeom prst="rect">
            <a:avLst/>
          </a:prstGeom>
        </p:spPr>
      </p:pic>
    </p:spTree>
    <p:extLst>
      <p:ext uri="{BB962C8B-B14F-4D97-AF65-F5344CB8AC3E}">
        <p14:creationId xmlns:p14="http://schemas.microsoft.com/office/powerpoint/2010/main" val="1481053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3C3BFE-C83D-4A08-9173-70904BD62EC5}"/>
              </a:ext>
            </a:extLst>
          </p:cNvPr>
          <p:cNvSpPr>
            <a:spLocks noGrp="1"/>
          </p:cNvSpPr>
          <p:nvPr>
            <p:ph type="title"/>
          </p:nvPr>
        </p:nvSpPr>
        <p:spPr>
          <a:xfrm>
            <a:off x="239151" y="1153572"/>
            <a:ext cx="4061690" cy="4461163"/>
          </a:xfrm>
        </p:spPr>
        <p:txBody>
          <a:bodyPr>
            <a:normAutofit/>
          </a:bodyPr>
          <a:lstStyle/>
          <a:p>
            <a:r>
              <a:rPr lang="en-US" sz="2800" b="0" i="0" u="none" strike="noStrike" baseline="0" dirty="0">
                <a:latin typeface="AdvP49FC2D"/>
              </a:rPr>
              <a:t>Parallel hesitation (tentative) wounds on the</a:t>
            </a:r>
            <a:br>
              <a:rPr lang="en-US" sz="2800" b="0" i="0" u="none" strike="noStrike" baseline="0" dirty="0">
                <a:latin typeface="AdvP49FC2D"/>
              </a:rPr>
            </a:br>
            <a:r>
              <a:rPr lang="en-US" sz="2800" b="0" i="0" u="none" strike="noStrike" baseline="0" dirty="0">
                <a:latin typeface="AdvP49FC2D"/>
              </a:rPr>
              <a:t>wrists of an individual who eventually</a:t>
            </a:r>
            <a:br>
              <a:rPr lang="en-US" sz="2800" b="0" i="0" u="none" strike="noStrike" baseline="0" dirty="0">
                <a:latin typeface="AdvP49FC2D"/>
              </a:rPr>
            </a:br>
            <a:r>
              <a:rPr lang="en-US" sz="2800" b="0" i="0" u="none" strike="noStrike" baseline="0" dirty="0">
                <a:latin typeface="AdvP49FC2D"/>
              </a:rPr>
              <a:t>stabbed herself in the heart</a:t>
            </a:r>
            <a:endParaRPr lang="en-US" sz="6000" dirty="0">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4" name="Content Placeholder 3">
            <a:extLst>
              <a:ext uri="{FF2B5EF4-FFF2-40B4-BE49-F238E27FC236}">
                <a16:creationId xmlns:a16="http://schemas.microsoft.com/office/drawing/2014/main" id="{F698606F-2EB7-4F2D-92B4-139BF5E95095}"/>
              </a:ext>
            </a:extLst>
          </p:cNvPr>
          <p:cNvPicPr>
            <a:picLocks noGrp="1" noChangeAspect="1"/>
          </p:cNvPicPr>
          <p:nvPr>
            <p:ph idx="1"/>
          </p:nvPr>
        </p:nvPicPr>
        <p:blipFill>
          <a:blip r:embed="rId2"/>
          <a:stretch>
            <a:fillRect/>
          </a:stretch>
        </p:blipFill>
        <p:spPr>
          <a:xfrm>
            <a:off x="5869349" y="592138"/>
            <a:ext cx="4061690" cy="5584825"/>
          </a:xfrm>
          <a:prstGeom prst="rect">
            <a:avLst/>
          </a:prstGeom>
        </p:spPr>
      </p:pic>
    </p:spTree>
    <p:extLst>
      <p:ext uri="{BB962C8B-B14F-4D97-AF65-F5344CB8AC3E}">
        <p14:creationId xmlns:p14="http://schemas.microsoft.com/office/powerpoint/2010/main" val="1380791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024BEC-C7B6-4162-89F1-8C3FEDFC10AC}"/>
              </a:ext>
            </a:extLst>
          </p:cNvPr>
          <p:cNvSpPr>
            <a:spLocks noGrp="1"/>
          </p:cNvSpPr>
          <p:nvPr>
            <p:ph type="title"/>
          </p:nvPr>
        </p:nvSpPr>
        <p:spPr>
          <a:xfrm>
            <a:off x="686834" y="1153572"/>
            <a:ext cx="3200400" cy="4461163"/>
          </a:xfrm>
        </p:spPr>
        <p:txBody>
          <a:bodyPr>
            <a:normAutofit/>
          </a:bodyPr>
          <a:lstStyle/>
          <a:p>
            <a:r>
              <a:rPr lang="en-US" sz="3200" b="0" i="0" u="none" strike="noStrike" baseline="0" dirty="0">
                <a:latin typeface="AdvP49FC2D"/>
              </a:rPr>
              <a:t>Multiple self-inflicted incised wounds of the wrist with superficial hesitation wounds</a:t>
            </a:r>
            <a:endParaRPr lang="en-US" sz="6600" dirty="0">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4" name="Content Placeholder 3">
            <a:extLst>
              <a:ext uri="{FF2B5EF4-FFF2-40B4-BE49-F238E27FC236}">
                <a16:creationId xmlns:a16="http://schemas.microsoft.com/office/drawing/2014/main" id="{731F238E-6FA0-41EF-AB41-B0E5C71FD875}"/>
              </a:ext>
            </a:extLst>
          </p:cNvPr>
          <p:cNvPicPr>
            <a:picLocks noGrp="1" noChangeAspect="1"/>
          </p:cNvPicPr>
          <p:nvPr>
            <p:ph idx="1"/>
          </p:nvPr>
        </p:nvPicPr>
        <p:blipFill>
          <a:blip r:embed="rId2"/>
          <a:stretch>
            <a:fillRect/>
          </a:stretch>
        </p:blipFill>
        <p:spPr>
          <a:xfrm>
            <a:off x="4446588" y="1116683"/>
            <a:ext cx="6907212" cy="4535735"/>
          </a:xfrm>
          <a:prstGeom prst="rect">
            <a:avLst/>
          </a:prstGeom>
        </p:spPr>
      </p:pic>
    </p:spTree>
    <p:extLst>
      <p:ext uri="{BB962C8B-B14F-4D97-AF65-F5344CB8AC3E}">
        <p14:creationId xmlns:p14="http://schemas.microsoft.com/office/powerpoint/2010/main" val="3362604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C036DA0-3C8C-439E-B6A4-6ECF19FF977F}"/>
              </a:ext>
            </a:extLst>
          </p:cNvPr>
          <p:cNvSpPr>
            <a:spLocks noGrp="1"/>
          </p:cNvSpPr>
          <p:nvPr>
            <p:ph idx="1"/>
          </p:nvPr>
        </p:nvSpPr>
        <p:spPr>
          <a:xfrm>
            <a:off x="211015" y="1825625"/>
            <a:ext cx="4557933" cy="4351338"/>
          </a:xfrm>
        </p:spPr>
        <p:txBody>
          <a:bodyPr>
            <a:normAutofit/>
          </a:bodyPr>
          <a:lstStyle/>
          <a:p>
            <a:pPr algn="l"/>
            <a:r>
              <a:rPr lang="en-US" b="0" i="0" u="none" strike="noStrike" baseline="0" dirty="0">
                <a:latin typeface="AdvP49FC2D"/>
              </a:rPr>
              <a:t>A patterned abrasion produced when the decedent sustained a blunt impact. Note that the pattern on the skin mimics that of the weave pattern of the clothing</a:t>
            </a:r>
            <a:endParaRPr lang="en-US" sz="4000" dirty="0"/>
          </a:p>
        </p:txBody>
      </p:sp>
      <p:sp>
        <p:nvSpPr>
          <p:cNvPr id="4" name="AutoShape 6">
            <a:extLst>
              <a:ext uri="{FF2B5EF4-FFF2-40B4-BE49-F238E27FC236}">
                <a16:creationId xmlns:a16="http://schemas.microsoft.com/office/drawing/2014/main" id="{52CE5413-18C8-47FF-B722-FA08510C716D}"/>
              </a:ext>
            </a:extLst>
          </p:cNvPr>
          <p:cNvSpPr>
            <a:spLocks noGrp="1" noChangeArrowheads="1"/>
          </p:cNvSpPr>
          <p:nvPr>
            <p:ph type="title"/>
          </p:nvPr>
        </p:nvSpPr>
        <p:spPr bwMode="auto">
          <a:xfrm>
            <a:off x="-104336" y="204447"/>
            <a:ext cx="5632939" cy="1325563"/>
          </a:xfrm>
          <a:prstGeom prst="bevel">
            <a:avLst>
              <a:gd name="adj" fmla="val 12500"/>
            </a:avLst>
          </a:prstGeom>
          <a:solidFill>
            <a:srgbClr val="CC0099"/>
          </a:solidFill>
          <a:ln w="9525">
            <a:solidFill>
              <a:schemeClr val="tx1"/>
            </a:solidFill>
            <a:miter lim="800000"/>
            <a:headEnd/>
            <a:tailEnd/>
          </a:ln>
        </p:spPr>
        <p:txBody>
          <a:bodyPr wrap="none" anchor="ct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eaLnBrk="1" hangingPunct="1">
              <a:spcBef>
                <a:spcPct val="0"/>
              </a:spcBef>
              <a:buFontTx/>
              <a:buNone/>
            </a:pPr>
            <a:r>
              <a:rPr lang="en-US" altLang="en-US" sz="2800" b="1" dirty="0">
                <a:latin typeface="Lucida Sans Unicode" panose="020B0602030504020204" pitchFamily="34" charset="0"/>
              </a:rPr>
              <a:t> patterned  wounds</a:t>
            </a:r>
          </a:p>
        </p:txBody>
      </p:sp>
      <p:pic>
        <p:nvPicPr>
          <p:cNvPr id="6" name="Picture 5">
            <a:extLst>
              <a:ext uri="{FF2B5EF4-FFF2-40B4-BE49-F238E27FC236}">
                <a16:creationId xmlns:a16="http://schemas.microsoft.com/office/drawing/2014/main" id="{29A23062-0B3A-43B7-A001-D5BAAE293625}"/>
              </a:ext>
            </a:extLst>
          </p:cNvPr>
          <p:cNvPicPr>
            <a:picLocks noChangeAspect="1"/>
          </p:cNvPicPr>
          <p:nvPr/>
        </p:nvPicPr>
        <p:blipFill>
          <a:blip r:embed="rId2"/>
          <a:stretch>
            <a:fillRect/>
          </a:stretch>
        </p:blipFill>
        <p:spPr>
          <a:xfrm>
            <a:off x="5637291" y="681037"/>
            <a:ext cx="6554709" cy="5930020"/>
          </a:xfrm>
          <a:prstGeom prst="rect">
            <a:avLst/>
          </a:prstGeom>
        </p:spPr>
      </p:pic>
    </p:spTree>
    <p:extLst>
      <p:ext uri="{BB962C8B-B14F-4D97-AF65-F5344CB8AC3E}">
        <p14:creationId xmlns:p14="http://schemas.microsoft.com/office/powerpoint/2010/main" val="33904059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EFD6E-4D01-4C4C-8ECB-6F31E07F4C3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6733F06-C728-4364-809A-7DA543BEA3FA}"/>
              </a:ext>
            </a:extLst>
          </p:cNvPr>
          <p:cNvSpPr>
            <a:spLocks noGrp="1"/>
          </p:cNvSpPr>
          <p:nvPr>
            <p:ph idx="1"/>
          </p:nvPr>
        </p:nvSpPr>
        <p:spPr>
          <a:xfrm>
            <a:off x="838200" y="1825625"/>
            <a:ext cx="4127695" cy="4351338"/>
          </a:xfrm>
        </p:spPr>
        <p:txBody>
          <a:bodyPr>
            <a:normAutofit/>
          </a:bodyPr>
          <a:lstStyle/>
          <a:p>
            <a:pPr algn="l"/>
            <a:r>
              <a:rPr lang="en-US" b="0" i="0" u="none" strike="noStrike" baseline="0" dirty="0">
                <a:latin typeface="AdvP49FC2D"/>
              </a:rPr>
              <a:t>Numerous patterned injuries produced by an electrical cord ‘‘loop’’ that was used as a ‘‘whip.’’ Notice that some of the marks have a ‘‘tram-track’’ appearance</a:t>
            </a:r>
            <a:endParaRPr lang="en-US" sz="4000" dirty="0"/>
          </a:p>
        </p:txBody>
      </p:sp>
      <p:pic>
        <p:nvPicPr>
          <p:cNvPr id="5" name="Picture 4">
            <a:extLst>
              <a:ext uri="{FF2B5EF4-FFF2-40B4-BE49-F238E27FC236}">
                <a16:creationId xmlns:a16="http://schemas.microsoft.com/office/drawing/2014/main" id="{8A54E393-6FB8-47D3-849E-A455F10804A9}"/>
              </a:ext>
            </a:extLst>
          </p:cNvPr>
          <p:cNvPicPr>
            <a:picLocks noChangeAspect="1"/>
          </p:cNvPicPr>
          <p:nvPr/>
        </p:nvPicPr>
        <p:blipFill>
          <a:blip r:embed="rId2"/>
          <a:stretch>
            <a:fillRect/>
          </a:stretch>
        </p:blipFill>
        <p:spPr>
          <a:xfrm>
            <a:off x="4965895" y="495677"/>
            <a:ext cx="6844420" cy="5866646"/>
          </a:xfrm>
          <a:prstGeom prst="rect">
            <a:avLst/>
          </a:prstGeom>
        </p:spPr>
      </p:pic>
    </p:spTree>
    <p:extLst>
      <p:ext uri="{BB962C8B-B14F-4D97-AF65-F5344CB8AC3E}">
        <p14:creationId xmlns:p14="http://schemas.microsoft.com/office/powerpoint/2010/main" val="267848121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3117677-591A-4DCB-8849-E037F8DA4526}"/>
              </a:ext>
            </a:extLst>
          </p:cNvPr>
          <p:cNvPicPr>
            <a:picLocks noChangeAspect="1"/>
          </p:cNvPicPr>
          <p:nvPr/>
        </p:nvPicPr>
        <p:blipFill>
          <a:blip r:embed="rId2"/>
          <a:stretch>
            <a:fillRect/>
          </a:stretch>
        </p:blipFill>
        <p:spPr>
          <a:xfrm rot="17789912">
            <a:off x="1851073" y="264403"/>
            <a:ext cx="6858000" cy="6858000"/>
          </a:xfrm>
          <a:prstGeom prst="rect">
            <a:avLst/>
          </a:prstGeom>
        </p:spPr>
      </p:pic>
      <p:sp>
        <p:nvSpPr>
          <p:cNvPr id="3" name="Content Placeholder 2">
            <a:extLst>
              <a:ext uri="{FF2B5EF4-FFF2-40B4-BE49-F238E27FC236}">
                <a16:creationId xmlns:a16="http://schemas.microsoft.com/office/drawing/2014/main" id="{5542CA26-10B9-4210-9772-BD463DF0BFAA}"/>
              </a:ext>
            </a:extLst>
          </p:cNvPr>
          <p:cNvSpPr>
            <a:spLocks noGrp="1"/>
          </p:cNvSpPr>
          <p:nvPr>
            <p:ph idx="1"/>
          </p:nvPr>
        </p:nvSpPr>
        <p:spPr>
          <a:xfrm>
            <a:off x="181387" y="266651"/>
            <a:ext cx="5257800" cy="4351338"/>
          </a:xfrm>
        </p:spPr>
        <p:txBody>
          <a:bodyPr/>
          <a:lstStyle/>
          <a:p>
            <a:r>
              <a:rPr lang="en-US" b="1" dirty="0"/>
              <a:t>Another case with multiple hammer strikes. The two injuries shown were produced by the round end of a hammer, the dimensions of which matched the circular abrasion around the lacerations</a:t>
            </a:r>
          </a:p>
        </p:txBody>
      </p:sp>
      <p:pic>
        <p:nvPicPr>
          <p:cNvPr id="5" name="Picture 4">
            <a:extLst>
              <a:ext uri="{FF2B5EF4-FFF2-40B4-BE49-F238E27FC236}">
                <a16:creationId xmlns:a16="http://schemas.microsoft.com/office/drawing/2014/main" id="{5B03645F-D7C4-4E73-AF06-C4C7A00D8CD2}"/>
              </a:ext>
            </a:extLst>
          </p:cNvPr>
          <p:cNvPicPr>
            <a:picLocks noChangeAspect="1"/>
          </p:cNvPicPr>
          <p:nvPr/>
        </p:nvPicPr>
        <p:blipFill>
          <a:blip r:embed="rId3"/>
          <a:stretch>
            <a:fillRect/>
          </a:stretch>
        </p:blipFill>
        <p:spPr>
          <a:xfrm>
            <a:off x="7046420" y="0"/>
            <a:ext cx="4964193" cy="6858000"/>
          </a:xfrm>
          <a:prstGeom prst="rect">
            <a:avLst/>
          </a:prstGeom>
        </p:spPr>
      </p:pic>
    </p:spTree>
    <p:extLst>
      <p:ext uri="{BB962C8B-B14F-4D97-AF65-F5344CB8AC3E}">
        <p14:creationId xmlns:p14="http://schemas.microsoft.com/office/powerpoint/2010/main" val="205996566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5C2C61-BADD-499D-845B-E6B9D040CFDE}"/>
              </a:ext>
            </a:extLst>
          </p:cNvPr>
          <p:cNvPicPr>
            <a:picLocks noChangeAspect="1"/>
          </p:cNvPicPr>
          <p:nvPr/>
        </p:nvPicPr>
        <p:blipFill>
          <a:blip r:embed="rId2"/>
          <a:stretch>
            <a:fillRect/>
          </a:stretch>
        </p:blipFill>
        <p:spPr>
          <a:xfrm>
            <a:off x="519065" y="182880"/>
            <a:ext cx="6858000" cy="6858000"/>
          </a:xfrm>
          <a:prstGeom prst="rect">
            <a:avLst/>
          </a:prstGeom>
        </p:spPr>
      </p:pic>
      <p:pic>
        <p:nvPicPr>
          <p:cNvPr id="5" name="Content Placeholder 4">
            <a:extLst>
              <a:ext uri="{FF2B5EF4-FFF2-40B4-BE49-F238E27FC236}">
                <a16:creationId xmlns:a16="http://schemas.microsoft.com/office/drawing/2014/main" id="{3238B047-6944-47D4-805D-30792784D2D7}"/>
              </a:ext>
            </a:extLst>
          </p:cNvPr>
          <p:cNvPicPr>
            <a:picLocks noGrp="1" noChangeAspect="1"/>
          </p:cNvPicPr>
          <p:nvPr>
            <p:ph idx="1"/>
          </p:nvPr>
        </p:nvPicPr>
        <p:blipFill>
          <a:blip r:embed="rId3"/>
          <a:stretch>
            <a:fillRect/>
          </a:stretch>
        </p:blipFill>
        <p:spPr>
          <a:xfrm>
            <a:off x="6096000" y="1690688"/>
            <a:ext cx="5576935" cy="4291343"/>
          </a:xfrm>
        </p:spPr>
      </p:pic>
      <p:sp>
        <p:nvSpPr>
          <p:cNvPr id="7" name="TextBox 6">
            <a:extLst>
              <a:ext uri="{FF2B5EF4-FFF2-40B4-BE49-F238E27FC236}">
                <a16:creationId xmlns:a16="http://schemas.microsoft.com/office/drawing/2014/main" id="{03F42422-6C4B-46A9-9476-5257BFA6AA96}"/>
              </a:ext>
            </a:extLst>
          </p:cNvPr>
          <p:cNvSpPr txBox="1"/>
          <p:nvPr/>
        </p:nvSpPr>
        <p:spPr>
          <a:xfrm>
            <a:off x="470547" y="875969"/>
            <a:ext cx="8413920" cy="954107"/>
          </a:xfrm>
          <a:prstGeom prst="rect">
            <a:avLst/>
          </a:prstGeom>
          <a:noFill/>
        </p:spPr>
        <p:txBody>
          <a:bodyPr wrap="square">
            <a:spAutoFit/>
          </a:bodyPr>
          <a:lstStyle/>
          <a:p>
            <a:r>
              <a:rPr lang="en-US" sz="2800" dirty="0"/>
              <a:t>Patterned depressed skull fractures produced by</a:t>
            </a:r>
          </a:p>
          <a:p>
            <a:r>
              <a:rPr lang="en-US" sz="2800" dirty="0"/>
              <a:t>hammer blows</a:t>
            </a:r>
          </a:p>
        </p:txBody>
      </p:sp>
    </p:spTree>
    <p:extLst>
      <p:ext uri="{BB962C8B-B14F-4D97-AF65-F5344CB8AC3E}">
        <p14:creationId xmlns:p14="http://schemas.microsoft.com/office/powerpoint/2010/main" val="344671253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B532D-89D3-4114-A485-6E62ECF1365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9EDD509-A34C-4F34-8641-A12FB127C067}"/>
              </a:ext>
            </a:extLst>
          </p:cNvPr>
          <p:cNvSpPr>
            <a:spLocks noGrp="1"/>
          </p:cNvSpPr>
          <p:nvPr>
            <p:ph idx="1"/>
          </p:nvPr>
        </p:nvSpPr>
        <p:spPr>
          <a:xfrm>
            <a:off x="838200" y="1825625"/>
            <a:ext cx="5154637" cy="4351338"/>
          </a:xfrm>
        </p:spPr>
        <p:txBody>
          <a:bodyPr/>
          <a:lstStyle/>
          <a:p>
            <a:r>
              <a:rPr lang="en-US" b="1" dirty="0"/>
              <a:t>A patterned abrasion produced by the zipper of a jacket. The decedent was forcibly struck in the chest by a tool that was flying as a result of an industrial site explosion</a:t>
            </a:r>
          </a:p>
        </p:txBody>
      </p:sp>
      <p:pic>
        <p:nvPicPr>
          <p:cNvPr id="5" name="Picture 4">
            <a:extLst>
              <a:ext uri="{FF2B5EF4-FFF2-40B4-BE49-F238E27FC236}">
                <a16:creationId xmlns:a16="http://schemas.microsoft.com/office/drawing/2014/main" id="{213698DC-2E03-4249-84DF-89198DE43B04}"/>
              </a:ext>
            </a:extLst>
          </p:cNvPr>
          <p:cNvPicPr>
            <a:picLocks noChangeAspect="1"/>
          </p:cNvPicPr>
          <p:nvPr/>
        </p:nvPicPr>
        <p:blipFill>
          <a:blip r:embed="rId2"/>
          <a:stretch>
            <a:fillRect/>
          </a:stretch>
        </p:blipFill>
        <p:spPr>
          <a:xfrm>
            <a:off x="6465281" y="-126609"/>
            <a:ext cx="4775974" cy="6858000"/>
          </a:xfrm>
          <a:prstGeom prst="rect">
            <a:avLst/>
          </a:prstGeom>
        </p:spPr>
      </p:pic>
    </p:spTree>
    <p:extLst>
      <p:ext uri="{BB962C8B-B14F-4D97-AF65-F5344CB8AC3E}">
        <p14:creationId xmlns:p14="http://schemas.microsoft.com/office/powerpoint/2010/main" val="36403281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6529BA-A2B3-4F06-9274-0EC925C9B147}"/>
              </a:ext>
            </a:extLst>
          </p:cNvPr>
          <p:cNvSpPr>
            <a:spLocks noGrp="1"/>
          </p:cNvSpPr>
          <p:nvPr>
            <p:ph type="title"/>
          </p:nvPr>
        </p:nvSpPr>
        <p:spPr>
          <a:xfrm>
            <a:off x="686834" y="1153572"/>
            <a:ext cx="3200400" cy="4461163"/>
          </a:xfrm>
        </p:spPr>
        <p:txBody>
          <a:bodyPr>
            <a:normAutofit/>
          </a:bodyPr>
          <a:lstStyle/>
          <a:p>
            <a:r>
              <a:rPr lang="en-US" b="1">
                <a:solidFill>
                  <a:srgbClr val="FFFFFF"/>
                </a:solidFill>
              </a:rPr>
              <a:t>1-Abrasion  </a:t>
            </a:r>
            <a:r>
              <a:rPr lang="ar-EG" b="1">
                <a:solidFill>
                  <a:srgbClr val="FFFFFF"/>
                </a:solidFill>
              </a:rPr>
              <a:t>  سحجات</a:t>
            </a:r>
            <a:r>
              <a:rPr lang="en-US" b="1">
                <a:solidFill>
                  <a:srgbClr val="FFFFFF"/>
                </a:solidFill>
              </a:rPr>
              <a:t>   </a:t>
            </a:r>
            <a:endParaRPr lang="en-US">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0621BCE0-2F4D-4D03-ACA9-5C5101BCC980}"/>
              </a:ext>
            </a:extLst>
          </p:cNvPr>
          <p:cNvSpPr>
            <a:spLocks noGrp="1"/>
          </p:cNvSpPr>
          <p:nvPr>
            <p:ph idx="1"/>
          </p:nvPr>
        </p:nvSpPr>
        <p:spPr>
          <a:xfrm>
            <a:off x="4447308" y="591344"/>
            <a:ext cx="6906491" cy="5585619"/>
          </a:xfrm>
        </p:spPr>
        <p:txBody>
          <a:bodyPr anchor="ctr">
            <a:normAutofit/>
          </a:bodyPr>
          <a:lstStyle/>
          <a:p>
            <a:r>
              <a:rPr lang="en-US" b="1"/>
              <a:t>Destruction of the superficial layer of the skin (epidermis only) due to pressure or friction with a rough blunt object or dragging against a rough surface. </a:t>
            </a:r>
            <a:br>
              <a:rPr lang="en-US" b="1"/>
            </a:br>
            <a:endParaRPr lang="en-US" b="1"/>
          </a:p>
          <a:p>
            <a:r>
              <a:rPr lang="en-US" b="1"/>
              <a:t>(the simplest form of wounds)</a:t>
            </a:r>
            <a:br>
              <a:rPr lang="en-US" b="1"/>
            </a:br>
            <a:r>
              <a:rPr lang="en-US" b="1"/>
              <a:t>usually occurs with other blunt force injuries).</a:t>
            </a:r>
          </a:p>
          <a:p>
            <a:r>
              <a:rPr lang="en-US" b="1"/>
              <a:t>As injury is in the epidermis, usually there is no bleeding.</a:t>
            </a:r>
            <a:endParaRPr lang="en-US"/>
          </a:p>
        </p:txBody>
      </p:sp>
    </p:spTree>
    <p:extLst>
      <p:ext uri="{BB962C8B-B14F-4D97-AF65-F5344CB8AC3E}">
        <p14:creationId xmlns:p14="http://schemas.microsoft.com/office/powerpoint/2010/main" val="343756095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F79CC-66E9-4BD0-8B1D-709EC8962A0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5F38D33-C96B-4F53-ABB4-1E5326D22826}"/>
              </a:ext>
            </a:extLst>
          </p:cNvPr>
          <p:cNvSpPr>
            <a:spLocks noGrp="1"/>
          </p:cNvSpPr>
          <p:nvPr>
            <p:ph idx="1"/>
          </p:nvPr>
        </p:nvSpPr>
        <p:spPr>
          <a:xfrm>
            <a:off x="351692" y="1825625"/>
            <a:ext cx="5205047" cy="4351338"/>
          </a:xfrm>
        </p:spPr>
        <p:txBody>
          <a:bodyPr>
            <a:normAutofit/>
          </a:bodyPr>
          <a:lstStyle/>
          <a:p>
            <a:r>
              <a:rPr lang="en-US" b="1" i="0" u="none" strike="noStrike" baseline="0" dirty="0">
                <a:latin typeface="AdvP49FC2D"/>
              </a:rPr>
              <a:t>A patterned injury produced by a driver-side seat-belt shoulder strap (in a left hand–drive vehicle</a:t>
            </a:r>
            <a:endParaRPr lang="en-US" sz="4000" b="1" dirty="0"/>
          </a:p>
        </p:txBody>
      </p:sp>
      <p:pic>
        <p:nvPicPr>
          <p:cNvPr id="5" name="Picture 4">
            <a:extLst>
              <a:ext uri="{FF2B5EF4-FFF2-40B4-BE49-F238E27FC236}">
                <a16:creationId xmlns:a16="http://schemas.microsoft.com/office/drawing/2014/main" id="{A01C412B-411D-40BC-B54A-6602F5485A90}"/>
              </a:ext>
            </a:extLst>
          </p:cNvPr>
          <p:cNvPicPr>
            <a:picLocks noChangeAspect="1"/>
          </p:cNvPicPr>
          <p:nvPr/>
        </p:nvPicPr>
        <p:blipFill>
          <a:blip r:embed="rId2"/>
          <a:stretch>
            <a:fillRect/>
          </a:stretch>
        </p:blipFill>
        <p:spPr>
          <a:xfrm>
            <a:off x="6269501" y="-365125"/>
            <a:ext cx="5392616" cy="6858000"/>
          </a:xfrm>
          <a:prstGeom prst="rect">
            <a:avLst/>
          </a:prstGeom>
        </p:spPr>
      </p:pic>
    </p:spTree>
    <p:extLst>
      <p:ext uri="{BB962C8B-B14F-4D97-AF65-F5344CB8AC3E}">
        <p14:creationId xmlns:p14="http://schemas.microsoft.com/office/powerpoint/2010/main" val="200491373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4" descr="Untitled-15">
            <a:extLst>
              <a:ext uri="{FF2B5EF4-FFF2-40B4-BE49-F238E27FC236}">
                <a16:creationId xmlns:a16="http://schemas.microsoft.com/office/drawing/2014/main" id="{C7999A4F-01F7-44B7-9861-7C070C1426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9650" y="0"/>
            <a:ext cx="4883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AutoShape 6">
            <a:extLst>
              <a:ext uri="{FF2B5EF4-FFF2-40B4-BE49-F238E27FC236}">
                <a16:creationId xmlns:a16="http://schemas.microsoft.com/office/drawing/2014/main" id="{D83B8BCD-88E2-433A-B7FA-B40CF037F7EB}"/>
              </a:ext>
            </a:extLst>
          </p:cNvPr>
          <p:cNvSpPr>
            <a:spLocks noChangeArrowheads="1"/>
          </p:cNvSpPr>
          <p:nvPr/>
        </p:nvSpPr>
        <p:spPr bwMode="auto">
          <a:xfrm>
            <a:off x="1524000" y="533400"/>
            <a:ext cx="4419600" cy="1447800"/>
          </a:xfrm>
          <a:prstGeom prst="bevel">
            <a:avLst>
              <a:gd name="adj" fmla="val 12500"/>
            </a:avLst>
          </a:prstGeom>
          <a:solidFill>
            <a:srgbClr val="CC0099"/>
          </a:solidFill>
          <a:ln w="9525">
            <a:solidFill>
              <a:schemeClr val="tx1"/>
            </a:solidFill>
            <a:miter lim="800000"/>
            <a:headEnd/>
            <a:tailEnd/>
          </a:ln>
        </p:spPr>
        <p:txBody>
          <a:bodyPr wrap="none" anchor="ct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eaLnBrk="1" hangingPunct="1">
              <a:spcBef>
                <a:spcPct val="0"/>
              </a:spcBef>
              <a:buFontTx/>
              <a:buNone/>
            </a:pPr>
            <a:r>
              <a:rPr lang="en-US" altLang="en-US" sz="2800" b="1" dirty="0">
                <a:latin typeface="Lucida Sans Unicode" panose="020B0602030504020204" pitchFamily="34" charset="0"/>
              </a:rPr>
              <a:t> Fabricated wounds</a:t>
            </a:r>
          </a:p>
        </p:txBody>
      </p:sp>
      <p:sp>
        <p:nvSpPr>
          <p:cNvPr id="87044" name="Rectangle 1">
            <a:extLst>
              <a:ext uri="{FF2B5EF4-FFF2-40B4-BE49-F238E27FC236}">
                <a16:creationId xmlns:a16="http://schemas.microsoft.com/office/drawing/2014/main" id="{E8DE2DDF-E877-4387-B37A-19A8DC84A6B5}"/>
              </a:ext>
            </a:extLst>
          </p:cNvPr>
          <p:cNvSpPr>
            <a:spLocks noChangeArrowheads="1"/>
          </p:cNvSpPr>
          <p:nvPr/>
        </p:nvSpPr>
        <p:spPr bwMode="auto">
          <a:xfrm>
            <a:off x="534571" y="2636839"/>
            <a:ext cx="5950635" cy="261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l" rtl="0">
              <a:spcBef>
                <a:spcPct val="0"/>
              </a:spcBef>
              <a:buFontTx/>
              <a:buNone/>
            </a:pPr>
            <a:r>
              <a:rPr lang="en-US" altLang="en-US" sz="3600" b="1" u="sng" dirty="0">
                <a:latin typeface="Times New Roman" panose="02020603050405020304" pitchFamily="18" charset="0"/>
                <a:ea typeface="Times New Roman" panose="02020603050405020304" pitchFamily="18" charset="0"/>
                <a:cs typeface="Traditional Arabic" panose="02020603050405020304" pitchFamily="18" charset="-78"/>
              </a:rPr>
              <a:t>Definition</a:t>
            </a:r>
            <a:r>
              <a:rPr lang="en-US" altLang="en-US" sz="3600" dirty="0">
                <a:latin typeface="Times New Roman" panose="02020603050405020304" pitchFamily="18" charset="0"/>
                <a:ea typeface="Times New Roman" panose="02020603050405020304" pitchFamily="18" charset="0"/>
                <a:cs typeface="Traditional Arabic" panose="02020603050405020304" pitchFamily="18" charset="-78"/>
              </a:rPr>
              <a:t>: </a:t>
            </a:r>
            <a:r>
              <a:rPr lang="en-US" altLang="en-US" dirty="0">
                <a:latin typeface="Times New Roman" panose="02020603050405020304" pitchFamily="18" charset="0"/>
                <a:ea typeface="Times New Roman" panose="02020603050405020304" pitchFamily="18" charset="0"/>
                <a:cs typeface="Traditional Arabic" panose="02020603050405020304" pitchFamily="18" charset="-78"/>
              </a:rPr>
              <a:t>fabricated wounds are self-inflicted wounds made to establish a false charge of attempted murder or unlawful wounding </a:t>
            </a:r>
            <a:endParaRPr lang="en-US" altLang="en-US" dirty="0">
              <a:latin typeface="Arial" panose="020B0604020202020204" pitchFamily="34" charset="0"/>
              <a:ea typeface="Times New Roman" panose="02020603050405020304" pitchFamily="18" charset="0"/>
              <a:cs typeface="Traditional Arabic" panose="02020603050405020304" pitchFamily="18" charset="-78"/>
            </a:endParaRPr>
          </a:p>
        </p:txBody>
      </p:sp>
    </p:spTree>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a:extLst>
              <a:ext uri="{FF2B5EF4-FFF2-40B4-BE49-F238E27FC236}">
                <a16:creationId xmlns:a16="http://schemas.microsoft.com/office/drawing/2014/main" id="{FEEDDDE2-E662-4FD5-82B5-3660EDB27065}"/>
              </a:ext>
            </a:extLst>
          </p:cNvPr>
          <p:cNvSpPr>
            <a:spLocks noGrp="1"/>
          </p:cNvSpPr>
          <p:nvPr>
            <p:ph type="title"/>
          </p:nvPr>
        </p:nvSpPr>
        <p:spPr/>
        <p:txBody>
          <a:bodyPr>
            <a:normAutofit/>
          </a:bodyPr>
          <a:lstStyle/>
          <a:p>
            <a:r>
              <a:rPr lang="en-US" altLang="en-US" b="1" u="sng">
                <a:cs typeface="Times New Roman" panose="02020603050405020304" pitchFamily="18" charset="0"/>
              </a:rPr>
              <a:t>Characters of fabricated wounds:</a:t>
            </a:r>
            <a:br>
              <a:rPr lang="en-US" altLang="en-US">
                <a:cs typeface="Times New Roman" panose="02020603050405020304" pitchFamily="18" charset="0"/>
              </a:rPr>
            </a:br>
            <a:endParaRPr lang="en-US" altLang="en-US">
              <a:cs typeface="Times New Roman" panose="02020603050405020304" pitchFamily="18" charset="0"/>
            </a:endParaRPr>
          </a:p>
        </p:txBody>
      </p:sp>
      <p:sp>
        <p:nvSpPr>
          <p:cNvPr id="89091" name="Content Placeholder 2">
            <a:extLst>
              <a:ext uri="{FF2B5EF4-FFF2-40B4-BE49-F238E27FC236}">
                <a16:creationId xmlns:a16="http://schemas.microsoft.com/office/drawing/2014/main" id="{86137DF0-2211-4BF8-9660-A49E28866227}"/>
              </a:ext>
            </a:extLst>
          </p:cNvPr>
          <p:cNvSpPr>
            <a:spLocks noGrp="1"/>
          </p:cNvSpPr>
          <p:nvPr>
            <p:ph idx="1"/>
          </p:nvPr>
        </p:nvSpPr>
        <p:spPr>
          <a:xfrm>
            <a:off x="1731264" y="2441608"/>
            <a:ext cx="8229600" cy="4525962"/>
          </a:xfrm>
        </p:spPr>
        <p:txBody>
          <a:bodyPr>
            <a:normAutofit/>
          </a:bodyPr>
          <a:lstStyle/>
          <a:p>
            <a:pPr algn="l" rtl="0"/>
            <a:r>
              <a:rPr lang="en-US" altLang="en-US" sz="2400" dirty="0">
                <a:cs typeface="Arial" panose="020B0604020202020204" pitchFamily="34" charset="0"/>
              </a:rPr>
              <a:t>Usually in the form superficial incisions or linear abrasions.</a:t>
            </a:r>
          </a:p>
          <a:p>
            <a:pPr algn="l" rtl="0"/>
            <a:r>
              <a:rPr lang="en-US" altLang="en-US" sz="2400" dirty="0">
                <a:cs typeface="Arial" panose="020B0604020202020204" pitchFamily="34" charset="0"/>
              </a:rPr>
              <a:t>Trivial nature, superficial, parallel, and within the reach of fabricator hand e.g. on the face on the front of the trunk, on the arm, on the fronts of the legs but if the wound is done by the help of another person, it may be in an unexpected parts of the body e.g. in the back.</a:t>
            </a:r>
          </a:p>
          <a:p>
            <a:pPr algn="l" rtl="0"/>
            <a:r>
              <a:rPr lang="en-US" altLang="en-US" sz="2400" dirty="0">
                <a:cs typeface="Arial" panose="020B0604020202020204" pitchFamily="34" charset="0"/>
              </a:rPr>
              <a:t>They are usually present in safe part of the body.</a:t>
            </a:r>
          </a:p>
          <a:p>
            <a:pPr algn="l" rtl="0"/>
            <a:r>
              <a:rPr lang="en-US" altLang="en-US" sz="2400" dirty="0">
                <a:cs typeface="Arial" panose="020B0604020202020204" pitchFamily="34" charset="0"/>
              </a:rPr>
              <a:t>The wounds usually have the same depth through out its length </a:t>
            </a:r>
          </a:p>
          <a:p>
            <a:pPr algn="l" rtl="0"/>
            <a:endParaRPr lang="en-US" altLang="en-US" sz="2400" dirty="0">
              <a:cs typeface="Arial" panose="020B0604020202020204" pitchFamily="34" charset="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Content Placeholder 2">
            <a:extLst>
              <a:ext uri="{FF2B5EF4-FFF2-40B4-BE49-F238E27FC236}">
                <a16:creationId xmlns:a16="http://schemas.microsoft.com/office/drawing/2014/main" id="{DC667932-806B-4B42-84D3-BF11E831A160}"/>
              </a:ext>
            </a:extLst>
          </p:cNvPr>
          <p:cNvSpPr>
            <a:spLocks noGrp="1"/>
          </p:cNvSpPr>
          <p:nvPr>
            <p:ph idx="1"/>
          </p:nvPr>
        </p:nvSpPr>
        <p:spPr>
          <a:xfrm>
            <a:off x="759655" y="2638044"/>
            <a:ext cx="9201209" cy="3101983"/>
          </a:xfrm>
        </p:spPr>
        <p:txBody>
          <a:bodyPr>
            <a:normAutofit/>
          </a:bodyPr>
          <a:lstStyle/>
          <a:p>
            <a:pPr algn="l" rtl="0"/>
            <a:r>
              <a:rPr lang="en-US" altLang="en-US" sz="3200" dirty="0">
                <a:cs typeface="Arial" panose="020B0604020202020204" pitchFamily="34" charset="0"/>
              </a:rPr>
              <a:t>The skin is usually bared, so that no corresponding tear or bloodstains are found in the clothes.</a:t>
            </a:r>
          </a:p>
          <a:p>
            <a:endParaRPr lang="en-US" altLang="en-US" sz="3200" dirty="0">
              <a:cs typeface="Arial" panose="020B0604020202020204" pitchFamily="34"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E2E641-C842-4971-84FD-33C09274BEB6}"/>
              </a:ext>
            </a:extLst>
          </p:cNvPr>
          <p:cNvSpPr>
            <a:spLocks noGrp="1"/>
          </p:cNvSpPr>
          <p:nvPr>
            <p:ph type="title"/>
          </p:nvPr>
        </p:nvSpPr>
        <p:spPr>
          <a:xfrm>
            <a:off x="0" y="295422"/>
            <a:ext cx="4487594" cy="5319313"/>
          </a:xfrm>
        </p:spPr>
        <p:txBody>
          <a:bodyPr>
            <a:normAutofit/>
          </a:bodyPr>
          <a:lstStyle/>
          <a:p>
            <a:r>
              <a:rPr lang="en-US" sz="1800" b="0" i="0" u="none" strike="noStrike" baseline="0" dirty="0">
                <a:latin typeface="AdvP49FC2D"/>
              </a:rPr>
              <a:t>Self-inflicted incised wounds are often multiple and superficial in accessible sites such as the arms, wrists, thighs, and ankles. Sensitive</a:t>
            </a:r>
            <a:br>
              <a:rPr lang="en-US" sz="1800" b="0" i="0" u="none" strike="noStrike" baseline="0" dirty="0">
                <a:latin typeface="AdvP49FC2D"/>
              </a:rPr>
            </a:br>
            <a:r>
              <a:rPr lang="en-US" sz="1800" b="0" i="0" u="none" strike="noStrike" baseline="0" dirty="0">
                <a:latin typeface="AdvP49FC2D"/>
              </a:rPr>
              <a:t>areas such as the nipples, ear lobes, genitals, and eyelids tend to be avoided. The lesions are often of uniform depth, parallel or at right</a:t>
            </a:r>
            <a:br>
              <a:rPr lang="en-US" sz="1800" b="0" i="0" u="none" strike="noStrike" baseline="0" dirty="0">
                <a:latin typeface="AdvP49FC2D"/>
              </a:rPr>
            </a:br>
            <a:r>
              <a:rPr lang="en-US" sz="1800" b="0" i="0" u="none" strike="noStrike" baseline="0" dirty="0">
                <a:latin typeface="AdvP49FC2D"/>
              </a:rPr>
              <a:t>angles to each other in a ‘‘chessboard’’ pattern. They also tend to be symmetrical in contrast to the irregular asymmetric incised wounds</a:t>
            </a:r>
            <a:br>
              <a:rPr lang="en-US" sz="1800" b="0" i="0" u="none" strike="noStrike" baseline="0" dirty="0">
                <a:latin typeface="AdvP49FC2D"/>
              </a:rPr>
            </a:br>
            <a:r>
              <a:rPr lang="en-US" sz="1800" b="0" i="0" u="none" strike="noStrike" baseline="0" dirty="0">
                <a:latin typeface="AdvP49FC2D"/>
              </a:rPr>
              <a:t>that typify a knife attack. Clothing has often been lifted and typical defense wounds are</a:t>
            </a:r>
            <a:br>
              <a:rPr lang="en-US" sz="1800" b="0" i="0" u="none" strike="noStrike" baseline="0" dirty="0">
                <a:latin typeface="AdvP49FC2D"/>
              </a:rPr>
            </a:br>
            <a:r>
              <a:rPr lang="en-US" sz="1800" b="0" i="0" u="none" strike="noStrike" baseline="0" dirty="0">
                <a:latin typeface="AdvP49FC2D"/>
              </a:rPr>
              <a:t>lacking. </a:t>
            </a:r>
            <a:endParaRPr lang="en-US" dirty="0">
              <a:solidFill>
                <a:srgbClr val="FFFFFF"/>
              </a:solidFill>
            </a:endParaRPr>
          </a:p>
        </p:txBody>
      </p:sp>
      <p:sp>
        <p:nvSpPr>
          <p:cNvPr id="21" name="Arc 20">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4" name="Content Placeholder 3">
            <a:extLst>
              <a:ext uri="{FF2B5EF4-FFF2-40B4-BE49-F238E27FC236}">
                <a16:creationId xmlns:a16="http://schemas.microsoft.com/office/drawing/2014/main" id="{4DCC762A-8BA9-4D59-A16C-FBBA08F2E1E5}"/>
              </a:ext>
            </a:extLst>
          </p:cNvPr>
          <p:cNvPicPr>
            <a:picLocks noGrp="1" noChangeAspect="1"/>
          </p:cNvPicPr>
          <p:nvPr>
            <p:ph idx="1"/>
          </p:nvPr>
        </p:nvPicPr>
        <p:blipFill>
          <a:blip r:embed="rId2"/>
          <a:stretch>
            <a:fillRect/>
          </a:stretch>
        </p:blipFill>
        <p:spPr>
          <a:xfrm>
            <a:off x="4677160" y="641350"/>
            <a:ext cx="6446067" cy="5486400"/>
          </a:xfrm>
          <a:prstGeom prst="rect">
            <a:avLst/>
          </a:prstGeom>
        </p:spPr>
      </p:pic>
    </p:spTree>
    <p:extLst>
      <p:ext uri="{BB962C8B-B14F-4D97-AF65-F5344CB8AC3E}">
        <p14:creationId xmlns:p14="http://schemas.microsoft.com/office/powerpoint/2010/main" val="1035281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Shape 73">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138" name="Title 1">
            <a:extLst>
              <a:ext uri="{FF2B5EF4-FFF2-40B4-BE49-F238E27FC236}">
                <a16:creationId xmlns:a16="http://schemas.microsoft.com/office/drawing/2014/main" id="{31624FD3-8ACA-4F9B-BD7F-01267708E758}"/>
              </a:ext>
            </a:extLst>
          </p:cNvPr>
          <p:cNvSpPr>
            <a:spLocks noGrp="1"/>
          </p:cNvSpPr>
          <p:nvPr>
            <p:ph type="title"/>
          </p:nvPr>
        </p:nvSpPr>
        <p:spPr>
          <a:xfrm>
            <a:off x="686834" y="1153572"/>
            <a:ext cx="3200400" cy="4461163"/>
          </a:xfrm>
        </p:spPr>
        <p:txBody>
          <a:bodyPr>
            <a:normAutofit/>
          </a:bodyPr>
          <a:lstStyle/>
          <a:p>
            <a:r>
              <a:rPr lang="en-US" altLang="en-US" b="1" u="sng">
                <a:solidFill>
                  <a:srgbClr val="FFFFFF"/>
                </a:solidFill>
                <a:cs typeface="Times New Roman" panose="02020603050405020304" pitchFamily="18" charset="0"/>
              </a:rPr>
              <a:t>Defense wounds</a:t>
            </a:r>
            <a:endParaRPr lang="en-US" altLang="en-US">
              <a:solidFill>
                <a:srgbClr val="FFFFFF"/>
              </a:solidFill>
              <a:cs typeface="Times New Roman" panose="02020603050405020304" pitchFamily="18" charset="0"/>
            </a:endParaRPr>
          </a:p>
        </p:txBody>
      </p:sp>
      <p:sp>
        <p:nvSpPr>
          <p:cNvPr id="76" name="Arc 7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1139" name="Content Placeholder 2">
            <a:extLst>
              <a:ext uri="{FF2B5EF4-FFF2-40B4-BE49-F238E27FC236}">
                <a16:creationId xmlns:a16="http://schemas.microsoft.com/office/drawing/2014/main" id="{5E6598DA-57C2-412E-A1D5-D1FAA1792428}"/>
              </a:ext>
            </a:extLst>
          </p:cNvPr>
          <p:cNvSpPr>
            <a:spLocks noGrp="1"/>
          </p:cNvSpPr>
          <p:nvPr>
            <p:ph idx="1"/>
          </p:nvPr>
        </p:nvSpPr>
        <p:spPr>
          <a:xfrm>
            <a:off x="4447308" y="591344"/>
            <a:ext cx="6906491" cy="5585619"/>
          </a:xfrm>
        </p:spPr>
        <p:txBody>
          <a:bodyPr anchor="ctr">
            <a:normAutofit/>
          </a:bodyPr>
          <a:lstStyle/>
          <a:p>
            <a:pPr rtl="0"/>
            <a:r>
              <a:rPr lang="en-US" altLang="en-US" dirty="0">
                <a:cs typeface="Arial" panose="020B0604020202020204" pitchFamily="34" charset="0"/>
              </a:rPr>
              <a:t>-	The victim does it as a result of immediate and intensive reaction to save himself.</a:t>
            </a:r>
          </a:p>
          <a:p>
            <a:pPr rtl="0"/>
            <a:r>
              <a:rPr lang="en-US" altLang="en-US" dirty="0">
                <a:cs typeface="Arial" panose="020B0604020202020204" pitchFamily="34" charset="0"/>
              </a:rPr>
              <a:t>A victim lying on the ground curls up to protect the face and the front of the trunk so that other surfaces of the limbs are liable to defensive bruising.</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a:extLst>
              <a:ext uri="{FF2B5EF4-FFF2-40B4-BE49-F238E27FC236}">
                <a16:creationId xmlns:a16="http://schemas.microsoft.com/office/drawing/2014/main" id="{98BC0F09-388D-4FBE-9B0B-14FD02123E88}"/>
              </a:ext>
            </a:extLst>
          </p:cNvPr>
          <p:cNvSpPr>
            <a:spLocks noGrp="1"/>
          </p:cNvSpPr>
          <p:nvPr>
            <p:ph type="title"/>
          </p:nvPr>
        </p:nvSpPr>
        <p:spPr/>
        <p:txBody>
          <a:bodyPr/>
          <a:lstStyle/>
          <a:p>
            <a:endParaRPr lang="ar-EG" altLang="en-US"/>
          </a:p>
        </p:txBody>
      </p:sp>
      <p:pic>
        <p:nvPicPr>
          <p:cNvPr id="92163" name="Content Placeholder 5">
            <a:extLst>
              <a:ext uri="{FF2B5EF4-FFF2-40B4-BE49-F238E27FC236}">
                <a16:creationId xmlns:a16="http://schemas.microsoft.com/office/drawing/2014/main" id="{377FBA1A-0DDB-4CCA-AAE1-7F03E131186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3238500" y="2563019"/>
            <a:ext cx="5715000" cy="2876550"/>
          </a:xfrm>
        </p:spPr>
      </p:pic>
      <p:sp>
        <p:nvSpPr>
          <p:cNvPr id="4" name="Rectangle 3">
            <a:extLst>
              <a:ext uri="{FF2B5EF4-FFF2-40B4-BE49-F238E27FC236}">
                <a16:creationId xmlns:a16="http://schemas.microsoft.com/office/drawing/2014/main" id="{F9BAE61A-BE1D-4236-BC2D-E05F79349F11}"/>
              </a:ext>
            </a:extLst>
          </p:cNvPr>
          <p:cNvSpPr/>
          <p:nvPr/>
        </p:nvSpPr>
        <p:spPr>
          <a:xfrm>
            <a:off x="2024063" y="428626"/>
            <a:ext cx="8286750" cy="923925"/>
          </a:xfrm>
          <a:prstGeom prst="rect">
            <a:avLst/>
          </a:prstGeom>
          <a:noFill/>
        </p:spPr>
        <p:txBody>
          <a:bodyPr>
            <a:spAutoFit/>
          </a:bodyPr>
          <a:lstStyle/>
          <a:p>
            <a:pPr algn="ctr" rtl="1" eaLnBrk="1" hangingPunct="1">
              <a:defRPr/>
            </a:pPr>
            <a:endParaRPr lang="en-US" sz="5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
        <p:nvSpPr>
          <p:cNvPr id="5" name="Rectangle 4">
            <a:extLst>
              <a:ext uri="{FF2B5EF4-FFF2-40B4-BE49-F238E27FC236}">
                <a16:creationId xmlns:a16="http://schemas.microsoft.com/office/drawing/2014/main" id="{838D3596-0EBE-4C36-BEAE-B422CB635693}"/>
              </a:ext>
            </a:extLst>
          </p:cNvPr>
          <p:cNvSpPr/>
          <p:nvPr/>
        </p:nvSpPr>
        <p:spPr>
          <a:xfrm>
            <a:off x="2024034" y="428604"/>
            <a:ext cx="8143932" cy="923330"/>
          </a:xfrm>
          <a:prstGeom prst="rect">
            <a:avLst/>
          </a:prstGeom>
          <a:noFill/>
        </p:spPr>
        <p:txBody>
          <a:bodyPr>
            <a:spAutoFit/>
          </a:bodyPr>
          <a:lstStyle/>
          <a:p>
            <a:pPr algn="ctr" rtl="1" eaLnBrk="1" hangingPunct="1">
              <a:defRPr/>
            </a:pPr>
            <a:r>
              <a:rPr lang="en-US"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Defensive wound</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a:extLst>
              <a:ext uri="{FF2B5EF4-FFF2-40B4-BE49-F238E27FC236}">
                <a16:creationId xmlns:a16="http://schemas.microsoft.com/office/drawing/2014/main" id="{93774872-084E-4FBA-B47B-9E43789E9667}"/>
              </a:ext>
            </a:extLst>
          </p:cNvPr>
          <p:cNvSpPr>
            <a:spLocks noGrp="1"/>
          </p:cNvSpPr>
          <p:nvPr>
            <p:ph type="title"/>
          </p:nvPr>
        </p:nvSpPr>
        <p:spPr/>
        <p:txBody>
          <a:bodyPr/>
          <a:lstStyle/>
          <a:p>
            <a:endParaRPr lang="ar-EG" altLang="en-US"/>
          </a:p>
        </p:txBody>
      </p:sp>
      <p:pic>
        <p:nvPicPr>
          <p:cNvPr id="93187" name="Content Placeholder 3">
            <a:extLst>
              <a:ext uri="{FF2B5EF4-FFF2-40B4-BE49-F238E27FC236}">
                <a16:creationId xmlns:a16="http://schemas.microsoft.com/office/drawing/2014/main" id="{1B6B6021-A14B-40E5-AF32-3F8A69C0A33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52625" y="0"/>
            <a:ext cx="8286750" cy="6858000"/>
          </a:xfrm>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1" name="Rectangle 2">
            <a:extLst>
              <a:ext uri="{FF2B5EF4-FFF2-40B4-BE49-F238E27FC236}">
                <a16:creationId xmlns:a16="http://schemas.microsoft.com/office/drawing/2014/main" id="{922F345E-BF8A-4FDF-8660-33AF3F9D6F99}"/>
              </a:ext>
            </a:extLst>
          </p:cNvPr>
          <p:cNvSpPr>
            <a:spLocks noGrp="1"/>
          </p:cNvSpPr>
          <p:nvPr>
            <p:ph type="title"/>
          </p:nvPr>
        </p:nvSpPr>
        <p:spPr>
          <a:xfrm>
            <a:off x="4965430" y="629268"/>
            <a:ext cx="6586491" cy="1286160"/>
          </a:xfrm>
        </p:spPr>
        <p:txBody>
          <a:bodyPr anchor="b">
            <a:normAutofit/>
          </a:bodyPr>
          <a:lstStyle/>
          <a:p>
            <a:pPr eaLnBrk="1" hangingPunct="1"/>
            <a:r>
              <a:rPr lang="en-US" altLang="en-US">
                <a:cs typeface="Times New Roman" panose="02020603050405020304" pitchFamily="18" charset="0"/>
              </a:rPr>
              <a:t>Defense wound</a:t>
            </a:r>
          </a:p>
        </p:txBody>
      </p:sp>
      <p:sp>
        <p:nvSpPr>
          <p:cNvPr id="94210" name="Rectangle 3">
            <a:extLst>
              <a:ext uri="{FF2B5EF4-FFF2-40B4-BE49-F238E27FC236}">
                <a16:creationId xmlns:a16="http://schemas.microsoft.com/office/drawing/2014/main" id="{90F2B666-7FA1-4498-928F-85B8D0F837F9}"/>
              </a:ext>
            </a:extLst>
          </p:cNvPr>
          <p:cNvSpPr>
            <a:spLocks noGrp="1"/>
          </p:cNvSpPr>
          <p:nvPr>
            <p:ph idx="1"/>
          </p:nvPr>
        </p:nvSpPr>
        <p:spPr>
          <a:xfrm>
            <a:off x="4965431" y="2438400"/>
            <a:ext cx="6586489" cy="3785419"/>
          </a:xfrm>
        </p:spPr>
        <p:txBody>
          <a:bodyPr>
            <a:normAutofit/>
          </a:bodyPr>
          <a:lstStyle/>
          <a:p>
            <a:pPr eaLnBrk="1" hangingPunct="1"/>
            <a:endParaRPr lang="ar-EG" altLang="en-US" sz="2000"/>
          </a:p>
        </p:txBody>
      </p:sp>
      <p:pic>
        <p:nvPicPr>
          <p:cNvPr id="94212" name="Picture 4" descr="FOR121">
            <a:extLst>
              <a:ext uri="{FF2B5EF4-FFF2-40B4-BE49-F238E27FC236}">
                <a16:creationId xmlns:a16="http://schemas.microsoft.com/office/drawing/2014/main" id="{EC1FD0A3-FB9A-4CF0-B160-4DDB043A30C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927" r="37630"/>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4214" name="Straight Connector 72">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977032"/>
            </a:solidFill>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Freeform: Shape 70">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5234" name="Picture 2" descr="FOR014">
            <a:extLst>
              <a:ext uri="{FF2B5EF4-FFF2-40B4-BE49-F238E27FC236}">
                <a16:creationId xmlns:a16="http://schemas.microsoft.com/office/drawing/2014/main" id="{B0169B3A-48CE-43F7-9C54-44E0DFFEECE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455" r="2" b="2"/>
          <a:stretch/>
        </p:blipFill>
        <p:spPr bwMode="auto">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TIMING" val="|3.1|0.9"/>
</p:tagLst>
</file>

<file path=ppt/tags/tag10.xml><?xml version="1.0" encoding="utf-8"?>
<p:tagLst xmlns:a="http://schemas.openxmlformats.org/drawingml/2006/main" xmlns:r="http://schemas.openxmlformats.org/officeDocument/2006/relationships" xmlns:p="http://schemas.openxmlformats.org/presentationml/2006/main">
  <p:tag name="TIMING" val="|1.3|0.5|0.5|38.3"/>
</p:tagLst>
</file>

<file path=ppt/tags/tag11.xml><?xml version="1.0" encoding="utf-8"?>
<p:tagLst xmlns:a="http://schemas.openxmlformats.org/drawingml/2006/main" xmlns:r="http://schemas.openxmlformats.org/officeDocument/2006/relationships" xmlns:p="http://schemas.openxmlformats.org/presentationml/2006/main">
  <p:tag name="TIMING" val="|0.3"/>
</p:tagLst>
</file>

<file path=ppt/tags/tag2.xml><?xml version="1.0" encoding="utf-8"?>
<p:tagLst xmlns:a="http://schemas.openxmlformats.org/drawingml/2006/main" xmlns:r="http://schemas.openxmlformats.org/officeDocument/2006/relationships" xmlns:p="http://schemas.openxmlformats.org/presentationml/2006/main">
  <p:tag name="TIMING" val="|1.4"/>
</p:tagLst>
</file>

<file path=ppt/tags/tag3.xml><?xml version="1.0" encoding="utf-8"?>
<p:tagLst xmlns:a="http://schemas.openxmlformats.org/drawingml/2006/main" xmlns:r="http://schemas.openxmlformats.org/officeDocument/2006/relationships" xmlns:p="http://schemas.openxmlformats.org/presentationml/2006/main">
  <p:tag name="TIMING" val="|0.5"/>
</p:tagLst>
</file>

<file path=ppt/tags/tag4.xml><?xml version="1.0" encoding="utf-8"?>
<p:tagLst xmlns:a="http://schemas.openxmlformats.org/drawingml/2006/main" xmlns:r="http://schemas.openxmlformats.org/officeDocument/2006/relationships" xmlns:p="http://schemas.openxmlformats.org/presentationml/2006/main">
  <p:tag name="TIMING" val="|0|0.7|0.1|3.8|0.5|1.2|1.4|0.5|1.2|1.3|0.8"/>
</p:tagLst>
</file>

<file path=ppt/tags/tag5.xml><?xml version="1.0" encoding="utf-8"?>
<p:tagLst xmlns:a="http://schemas.openxmlformats.org/drawingml/2006/main" xmlns:r="http://schemas.openxmlformats.org/officeDocument/2006/relationships" xmlns:p="http://schemas.openxmlformats.org/presentationml/2006/main">
  <p:tag name="TIMING" val="|1.7|1.8"/>
</p:tagLst>
</file>

<file path=ppt/tags/tag6.xml><?xml version="1.0" encoding="utf-8"?>
<p:tagLst xmlns:a="http://schemas.openxmlformats.org/drawingml/2006/main" xmlns:r="http://schemas.openxmlformats.org/officeDocument/2006/relationships" xmlns:p="http://schemas.openxmlformats.org/presentationml/2006/main">
  <p:tag name="TIMING" val="|0.7"/>
</p:tagLst>
</file>

<file path=ppt/tags/tag7.xml><?xml version="1.0" encoding="utf-8"?>
<p:tagLst xmlns:a="http://schemas.openxmlformats.org/drawingml/2006/main" xmlns:r="http://schemas.openxmlformats.org/officeDocument/2006/relationships" xmlns:p="http://schemas.openxmlformats.org/presentationml/2006/main">
  <p:tag name="TIMING" val="|1.4|0.8|0.6|0.6|0.4|0.7"/>
</p:tagLst>
</file>

<file path=ppt/tags/tag8.xml><?xml version="1.0" encoding="utf-8"?>
<p:tagLst xmlns:a="http://schemas.openxmlformats.org/drawingml/2006/main" xmlns:r="http://schemas.openxmlformats.org/officeDocument/2006/relationships" xmlns:p="http://schemas.openxmlformats.org/presentationml/2006/main">
  <p:tag name="TIMING" val="|1.8|1.3|1.2"/>
</p:tagLst>
</file>

<file path=ppt/tags/tag9.xml><?xml version="1.0" encoding="utf-8"?>
<p:tagLst xmlns:a="http://schemas.openxmlformats.org/drawingml/2006/main" xmlns:r="http://schemas.openxmlformats.org/officeDocument/2006/relationships" xmlns:p="http://schemas.openxmlformats.org/presentationml/2006/main">
  <p:tag name="TIMING" val="|0.8|0.8|0.7|1.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TotalTime>
  <Words>4096</Words>
  <Application>Microsoft Office PowerPoint</Application>
  <PresentationFormat>Widescreen</PresentationFormat>
  <Paragraphs>459</Paragraphs>
  <Slides>120</Slides>
  <Notes>10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120</vt:i4>
      </vt:variant>
    </vt:vector>
  </HeadingPairs>
  <TitlesOfParts>
    <vt:vector size="131" baseType="lpstr">
      <vt:lpstr>AdvP49FC2D</vt:lpstr>
      <vt:lpstr>Algerian</vt:lpstr>
      <vt:lpstr>Arial</vt:lpstr>
      <vt:lpstr>Avenir Next LT Pro</vt:lpstr>
      <vt:lpstr>Bangle</vt:lpstr>
      <vt:lpstr>Calibri</vt:lpstr>
      <vt:lpstr>Calibri Light</vt:lpstr>
      <vt:lpstr>GaramondMTStd-Regular</vt:lpstr>
      <vt:lpstr>Lucida Sans Unicode</vt:lpstr>
      <vt:lpstr>Times New Roman</vt:lpstr>
      <vt:lpstr>Office Theme</vt:lpstr>
      <vt:lpstr>Forensic Medicine &amp; Toxicology</vt:lpstr>
      <vt:lpstr>Medicolegal aspects of wounds</vt:lpstr>
      <vt:lpstr>Wound definition </vt:lpstr>
      <vt:lpstr>Classification </vt:lpstr>
      <vt:lpstr>PowerPoint Presentation</vt:lpstr>
      <vt:lpstr>AM versus PM wound</vt:lpstr>
      <vt:lpstr>Medical classification  (Types of wounds )</vt:lpstr>
      <vt:lpstr>Blunt force injuries</vt:lpstr>
      <vt:lpstr>1-Abrasion    سحجات   </vt:lpstr>
      <vt:lpstr>Types of Abrasions:  Depending upon the mechanism of the pressure and nature and movement of the weapon/agent involved against the skin surface, abrasions may be classified as follows.</vt:lpstr>
      <vt:lpstr>PowerPoint Presentation</vt:lpstr>
      <vt:lpstr>Abrasion : scratch</vt:lpstr>
      <vt:lpstr>Abrasion : impact (impression or patterned)</vt:lpstr>
      <vt:lpstr>Pressure abrasions</vt:lpstr>
      <vt:lpstr>Linear parallel abrasions resulting from striking an automobile windshield</vt:lpstr>
      <vt:lpstr>PowerPoint Presentation</vt:lpstr>
      <vt:lpstr>PowerPoint Presentation</vt:lpstr>
      <vt:lpstr>Medicolegal importance of abrasions:</vt:lpstr>
      <vt:lpstr>PowerPoint Presentation</vt:lpstr>
      <vt:lpstr>كدمات 2-Contusions (bruises) </vt:lpstr>
      <vt:lpstr>Factors affecting bruises</vt:lpstr>
      <vt:lpstr>Factors affecting bruises</vt:lpstr>
      <vt:lpstr>Black or raccoon eye</vt:lpstr>
      <vt:lpstr>An example of Battle’s sign, or bruising behind the ear due to basal skull fractures</vt:lpstr>
      <vt:lpstr>Grey-Turner’s sign, bruising of the flanks, indicating extensive internal (retroperitoneal) hemorrhage</vt:lpstr>
      <vt:lpstr>An area of red bruising around the umbilicus, so-called Cullen’s sign, associated with intra and retroperitoneal hemorrhage</vt:lpstr>
      <vt:lpstr>Medicolegal Importance Of Bruises:</vt:lpstr>
      <vt:lpstr>PowerPoint Presentation</vt:lpstr>
      <vt:lpstr>Numerous patterned injuries produced by an electrical cord ‘‘loop’’ that was used as a ‘‘whip.’’ Notice that some of the marks have a ‘‘tram-track’’ appearance</vt:lpstr>
      <vt:lpstr> 5- AGE </vt:lpstr>
      <vt:lpstr>6- Differentiation between hypostasis and bruises:</vt:lpstr>
      <vt:lpstr>BRUISES</vt:lpstr>
      <vt:lpstr>bruises</vt:lpstr>
      <vt:lpstr>bruises</vt:lpstr>
      <vt:lpstr>bruises </vt:lpstr>
      <vt:lpstr>Black eye , contusion</vt:lpstr>
      <vt:lpstr>PowerPoint Presentation</vt:lpstr>
      <vt:lpstr>PowerPoint Presentation</vt:lpstr>
      <vt:lpstr>PowerPoint Presentation</vt:lpstr>
      <vt:lpstr>3-Contused wound (lacerated wound)  الجرح الرضي ( متهتك)</vt:lpstr>
      <vt:lpstr>Characters of Contused Wounds : </vt:lpstr>
      <vt:lpstr>PowerPoint Presentation</vt:lpstr>
      <vt:lpstr>A laceration with extensive associated abrasions</vt:lpstr>
      <vt:lpstr>A scalp laceration with minimal marginal abrasions but with tissue bridging toward the left end (arrow)</vt:lpstr>
      <vt:lpstr>Scalp lacerated wound</vt:lpstr>
      <vt:lpstr>subtypes</vt:lpstr>
      <vt:lpstr>PowerPoint Presentation</vt:lpstr>
      <vt:lpstr>a. Contused wound</vt:lpstr>
      <vt:lpstr>b. Lacerated wound</vt:lpstr>
      <vt:lpstr> Crush</vt:lpstr>
      <vt:lpstr>PowerPoint Presentation</vt:lpstr>
      <vt:lpstr>Contused wound </vt:lpstr>
      <vt:lpstr>PowerPoint Presentation</vt:lpstr>
      <vt:lpstr>PowerPoint Presentation</vt:lpstr>
      <vt:lpstr>Amputation</vt:lpstr>
      <vt:lpstr>N.B.</vt:lpstr>
      <vt:lpstr>Sharp force injury</vt:lpstr>
      <vt:lpstr>  Incised wound    جرح قطعي</vt:lpstr>
      <vt:lpstr>Incised wound</vt:lpstr>
      <vt:lpstr>PowerPoint Presentation</vt:lpstr>
      <vt:lpstr>PowerPoint Presentation</vt:lpstr>
      <vt:lpstr>Cut wound  </vt:lpstr>
      <vt:lpstr>PowerPoint Presentation</vt:lpstr>
      <vt:lpstr>Cut throat </vt:lpstr>
      <vt:lpstr>PowerPoint Presentation</vt:lpstr>
      <vt:lpstr>Cut throat </vt:lpstr>
      <vt:lpstr>Cut lacerated wound</vt:lpstr>
      <vt:lpstr>1- Stab wounds جروح طعنية : </vt:lpstr>
      <vt:lpstr>PowerPoint Presentation</vt:lpstr>
      <vt:lpstr> Characters of Stab Wound: </vt:lpstr>
      <vt:lpstr>PowerPoint Presentation</vt:lpstr>
      <vt:lpstr>PowerPoint Presentation</vt:lpstr>
      <vt:lpstr>Multiple stab wound</vt:lpstr>
      <vt:lpstr>Multiple stab wound</vt:lpstr>
      <vt:lpstr>Stab wound </vt:lpstr>
      <vt:lpstr>Stab wound </vt:lpstr>
      <vt:lpstr>PowerPoint Presentation</vt:lpstr>
      <vt:lpstr>PowerPoint Presentation</vt:lpstr>
      <vt:lpstr>PowerPoint Presentation</vt:lpstr>
      <vt:lpstr>Stab wound subtypes</vt:lpstr>
      <vt:lpstr>Puncture wound caused by screwdrivers</vt:lpstr>
      <vt:lpstr>Puncture wound caused by fork</vt:lpstr>
      <vt:lpstr>Parallel hesitation (tentative) wounds on the wrists of an individual who eventually stabbed herself in the heart</vt:lpstr>
      <vt:lpstr>Multiple self-inflicted incised wounds of the wrist with superficial hesitation wounds</vt:lpstr>
      <vt:lpstr> patterned  wounds</vt:lpstr>
      <vt:lpstr>PowerPoint Presentation</vt:lpstr>
      <vt:lpstr>PowerPoint Presentation</vt:lpstr>
      <vt:lpstr>PowerPoint Presentation</vt:lpstr>
      <vt:lpstr>PowerPoint Presentation</vt:lpstr>
      <vt:lpstr>PowerPoint Presentation</vt:lpstr>
      <vt:lpstr>PowerPoint Presentation</vt:lpstr>
      <vt:lpstr>Characters of fabricated wounds: </vt:lpstr>
      <vt:lpstr>PowerPoint Presentation</vt:lpstr>
      <vt:lpstr>Self-inflicted incised wounds are often multiple and superficial in accessible sites such as the arms, wrists, thighs, and ankles. Sensitive areas such as the nipples, ear lobes, genitals, and eyelids tend to be avoided. The lesions are often of uniform depth, parallel or at right angles to each other in a ‘‘chessboard’’ pattern. They also tend to be symmetrical in contrast to the irregular asymmetric incised wounds that typify a knife attack. Clothing has often been lifted and typical defense wounds are lacking. </vt:lpstr>
      <vt:lpstr>Defense wounds</vt:lpstr>
      <vt:lpstr>PowerPoint Presentation</vt:lpstr>
      <vt:lpstr>PowerPoint Presentation</vt:lpstr>
      <vt:lpstr>Defense wound</vt:lpstr>
      <vt:lpstr>PowerPoint Presentation</vt:lpstr>
      <vt:lpstr>Danger, complications, causes of death in wounds</vt:lpstr>
      <vt:lpstr>PowerPoint Presentation</vt:lpstr>
      <vt:lpstr> Postmortem picture of death from hemorrhage </vt:lpstr>
      <vt:lpstr>III. INFECTION OF THE WOUND </vt:lpstr>
      <vt:lpstr>IV. EMBOLISM </vt:lpstr>
      <vt:lpstr>PowerPoint Presentation</vt:lpstr>
      <vt:lpstr>PowerPoint Presentation</vt:lpstr>
      <vt:lpstr>Case study</vt:lpstr>
      <vt:lpstr>Case study (1) </vt:lpstr>
      <vt:lpstr>Case (2)</vt:lpstr>
      <vt:lpstr>This woman was talking on the phone with her mother when a man entered her apartment and killed her. See next photo.  </vt:lpstr>
      <vt:lpstr>A side view reveals the clean deep cuts with no hesitation marks  </vt:lpstr>
      <vt:lpstr>Her windpipe (larynx) was severed, causing her to suffocate. Few blood vessels were cut. The abrasions on her chin are “rug burns.” See next photo. </vt:lpstr>
      <vt:lpstr>This incised wound of the arm occurred when the decedent raised her arm in a defensive posture. </vt:lpstr>
      <vt:lpstr>There were multiple incised and stab wound  of the neck, trunk, and extremities. See next photo.</vt:lpstr>
      <vt:lpstr>There was a large defect in the chest with more than one stab wound. See next photo.  </vt:lpstr>
      <vt:lpstr>The stab wounds to the heart revealed a blunt  angle (arrow). Some organs such as the heart and the liver may give better views of the angles than the outside of the body See next photo..  </vt:lpstr>
      <vt:lpstr>There were multiple stab wounds in lung. See next photo.  </vt:lpstr>
      <vt:lpstr>The arrows point to some of the ten stab wounds to the inside left chest wall. The victim was stabbed at least ten times through the single large wound of the chest.   </vt:lpstr>
      <vt:lpstr>Writing a medicolegal report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Forensic Medicine &amp; Toxicology</dc:title>
  <dc:creator>melad.boulis</dc:creator>
  <cp:lastModifiedBy>melad.boulis</cp:lastModifiedBy>
  <cp:revision>5</cp:revision>
  <dcterms:created xsi:type="dcterms:W3CDTF">2020-09-02T11:00:46Z</dcterms:created>
  <dcterms:modified xsi:type="dcterms:W3CDTF">2021-11-06T12:55:37Z</dcterms:modified>
</cp:coreProperties>
</file>