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42"/>
  </p:notesMasterIdLst>
  <p:sldIdLst>
    <p:sldId id="321" r:id="rId2"/>
    <p:sldId id="308" r:id="rId3"/>
    <p:sldId id="309" r:id="rId4"/>
    <p:sldId id="310" r:id="rId5"/>
    <p:sldId id="311" r:id="rId6"/>
    <p:sldId id="322" r:id="rId7"/>
    <p:sldId id="312" r:id="rId8"/>
    <p:sldId id="313" r:id="rId9"/>
    <p:sldId id="314" r:id="rId10"/>
    <p:sldId id="315" r:id="rId11"/>
    <p:sldId id="316" r:id="rId12"/>
    <p:sldId id="317" r:id="rId13"/>
    <p:sldId id="318" r:id="rId14"/>
    <p:sldId id="319" r:id="rId15"/>
    <p:sldId id="259" r:id="rId16"/>
    <p:sldId id="258" r:id="rId17"/>
    <p:sldId id="262" r:id="rId18"/>
    <p:sldId id="264" r:id="rId19"/>
    <p:sldId id="261" r:id="rId20"/>
    <p:sldId id="274" r:id="rId21"/>
    <p:sldId id="275" r:id="rId22"/>
    <p:sldId id="299" r:id="rId23"/>
    <p:sldId id="298" r:id="rId24"/>
    <p:sldId id="276" r:id="rId25"/>
    <p:sldId id="277" r:id="rId26"/>
    <p:sldId id="323" r:id="rId27"/>
    <p:sldId id="278" r:id="rId28"/>
    <p:sldId id="300" r:id="rId29"/>
    <p:sldId id="297" r:id="rId30"/>
    <p:sldId id="287" r:id="rId31"/>
    <p:sldId id="301" r:id="rId32"/>
    <p:sldId id="302" r:id="rId33"/>
    <p:sldId id="303" r:id="rId34"/>
    <p:sldId id="304" r:id="rId35"/>
    <p:sldId id="291" r:id="rId36"/>
    <p:sldId id="305" r:id="rId37"/>
    <p:sldId id="325" r:id="rId38"/>
    <p:sldId id="293" r:id="rId39"/>
    <p:sldId id="295" r:id="rId40"/>
    <p:sldId id="296" r:id="rId4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633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86" d="100"/>
          <a:sy n="86" d="100"/>
        </p:scale>
        <p:origin x="1382"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notesMaster" Target="notesMasters/notesMaster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presProps" Target="presProp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ableStyles" Target="tableStyles.xml"/><Relationship Id="rId20" Type="http://schemas.openxmlformats.org/officeDocument/2006/relationships/slide" Target="slides/slide19.xml"/><Relationship Id="rId41" Type="http://schemas.openxmlformats.org/officeDocument/2006/relationships/slide" Target="slides/slide40.xml"/></Relationships>
</file>

<file path=ppt/diagrams/_rels/data5.xml.rels><?xml version="1.0" encoding="UTF-8" standalone="yes"?>
<Relationships xmlns="http://schemas.openxmlformats.org/package/2006/relationships"><Relationship Id="rId8" Type="http://schemas.openxmlformats.org/officeDocument/2006/relationships/image" Target="../media/image13.svg"/><Relationship Id="rId3" Type="http://schemas.openxmlformats.org/officeDocument/2006/relationships/image" Target="../media/image8.png"/><Relationship Id="rId7" Type="http://schemas.openxmlformats.org/officeDocument/2006/relationships/image" Target="../media/image12.png"/><Relationship Id="rId12" Type="http://schemas.openxmlformats.org/officeDocument/2006/relationships/image" Target="../media/image17.svg"/><Relationship Id="rId2" Type="http://schemas.openxmlformats.org/officeDocument/2006/relationships/image" Target="../media/image7.svg"/><Relationship Id="rId1" Type="http://schemas.openxmlformats.org/officeDocument/2006/relationships/image" Target="../media/image6.png"/><Relationship Id="rId6" Type="http://schemas.openxmlformats.org/officeDocument/2006/relationships/image" Target="../media/image11.svg"/><Relationship Id="rId11" Type="http://schemas.openxmlformats.org/officeDocument/2006/relationships/image" Target="../media/image16.png"/><Relationship Id="rId5" Type="http://schemas.openxmlformats.org/officeDocument/2006/relationships/image" Target="../media/image10.png"/><Relationship Id="rId10" Type="http://schemas.openxmlformats.org/officeDocument/2006/relationships/image" Target="../media/image15.svg"/><Relationship Id="rId4" Type="http://schemas.openxmlformats.org/officeDocument/2006/relationships/image" Target="../media/image9.svg"/><Relationship Id="rId9" Type="http://schemas.openxmlformats.org/officeDocument/2006/relationships/image" Target="../media/image14.png"/></Relationships>
</file>

<file path=ppt/diagrams/_rels/drawing5.xml.rels><?xml version="1.0" encoding="UTF-8" standalone="yes"?>
<Relationships xmlns="http://schemas.openxmlformats.org/package/2006/relationships"><Relationship Id="rId8" Type="http://schemas.openxmlformats.org/officeDocument/2006/relationships/image" Target="../media/image13.svg"/><Relationship Id="rId3" Type="http://schemas.openxmlformats.org/officeDocument/2006/relationships/image" Target="../media/image8.png"/><Relationship Id="rId7" Type="http://schemas.openxmlformats.org/officeDocument/2006/relationships/image" Target="../media/image12.png"/><Relationship Id="rId12" Type="http://schemas.openxmlformats.org/officeDocument/2006/relationships/image" Target="../media/image17.svg"/><Relationship Id="rId2" Type="http://schemas.openxmlformats.org/officeDocument/2006/relationships/image" Target="../media/image7.svg"/><Relationship Id="rId1" Type="http://schemas.openxmlformats.org/officeDocument/2006/relationships/image" Target="../media/image6.png"/><Relationship Id="rId6" Type="http://schemas.openxmlformats.org/officeDocument/2006/relationships/image" Target="../media/image11.svg"/><Relationship Id="rId11" Type="http://schemas.openxmlformats.org/officeDocument/2006/relationships/image" Target="../media/image16.png"/><Relationship Id="rId5" Type="http://schemas.openxmlformats.org/officeDocument/2006/relationships/image" Target="../media/image10.png"/><Relationship Id="rId10" Type="http://schemas.openxmlformats.org/officeDocument/2006/relationships/image" Target="../media/image15.svg"/><Relationship Id="rId4" Type="http://schemas.openxmlformats.org/officeDocument/2006/relationships/image" Target="../media/image9.svg"/><Relationship Id="rId9" Type="http://schemas.openxmlformats.org/officeDocument/2006/relationships/image" Target="../media/image14.png"/></Relationships>
</file>

<file path=ppt/diagrams/colors1.xml><?xml version="1.0" encoding="utf-8"?>
<dgm:colorsDef xmlns:dgm="http://schemas.openxmlformats.org/drawingml/2006/diagram" xmlns:a="http://schemas.openxmlformats.org/drawingml/2006/main" uniqueId="urn:microsoft.com/office/officeart/2005/8/colors/accent6_4">
  <dgm:title val=""/>
  <dgm:desc val=""/>
  <dgm:catLst>
    <dgm:cat type="accent6" pri="11400"/>
  </dgm:catLst>
  <dgm:styleLbl name="node0">
    <dgm:fillClrLst meth="cycle">
      <a:schemeClr val="accent6">
        <a:shade val="60000"/>
      </a:schemeClr>
    </dgm:fillClrLst>
    <dgm:linClrLst meth="repeat">
      <a:schemeClr val="lt1"/>
    </dgm:linClrLst>
    <dgm:effectClrLst/>
    <dgm:txLinClrLst/>
    <dgm:txFillClrLst/>
    <dgm:txEffectClrLst/>
  </dgm:styleLbl>
  <dgm:styleLbl name="alignNode1">
    <dgm:fillClrLst meth="cycle">
      <a:schemeClr val="accent6">
        <a:shade val="50000"/>
      </a:schemeClr>
      <a:schemeClr val="accent6">
        <a:tint val="55000"/>
      </a:schemeClr>
    </dgm:fillClrLst>
    <dgm:linClrLst meth="cycle">
      <a:schemeClr val="accent6">
        <a:shade val="50000"/>
      </a:schemeClr>
      <a:schemeClr val="accent6">
        <a:tint val="55000"/>
      </a:schemeClr>
    </dgm:linClrLst>
    <dgm:effectClrLst/>
    <dgm:txLinClrLst/>
    <dgm:txFillClrLst/>
    <dgm:txEffectClrLst/>
  </dgm:styleLbl>
  <dgm:styleLbl name="node1">
    <dgm:fillClrLst meth="cycle">
      <a:schemeClr val="accent6">
        <a:shade val="50000"/>
      </a:schemeClr>
      <a:schemeClr val="accent6">
        <a:tint val="55000"/>
      </a:schemeClr>
    </dgm:fillClrLst>
    <dgm:linClrLst meth="repeat">
      <a:schemeClr val="lt1"/>
    </dgm:linClrLst>
    <dgm:effectClrLst/>
    <dgm:txLinClrLst/>
    <dgm:txFillClrLst/>
    <dgm:txEffectClrLst/>
  </dgm:styleLbl>
  <dgm:styleLbl name="lnNode1">
    <dgm:fillClrLst meth="cycle">
      <a:schemeClr val="accent6">
        <a:shade val="50000"/>
      </a:schemeClr>
      <a:schemeClr val="accent6">
        <a:tint val="55000"/>
      </a:schemeClr>
    </dgm:fillClrLst>
    <dgm:linClrLst meth="repeat">
      <a:schemeClr val="lt1"/>
    </dgm:linClrLst>
    <dgm:effectClrLst/>
    <dgm:txLinClrLst/>
    <dgm:txFillClrLst/>
    <dgm:txEffectClrLst/>
  </dgm:styleLbl>
  <dgm:styleLbl name="vennNode1">
    <dgm:fillClrLst meth="cycle">
      <a:schemeClr val="accent6">
        <a:shade val="80000"/>
        <a:alpha val="50000"/>
      </a:schemeClr>
      <a:schemeClr val="accent6">
        <a:tint val="50000"/>
        <a:alpha val="50000"/>
      </a:schemeClr>
    </dgm:fillClrLst>
    <dgm:linClrLst meth="repeat">
      <a:schemeClr val="lt1"/>
    </dgm:linClrLst>
    <dgm:effectClrLst/>
    <dgm:txLinClrLst/>
    <dgm:txFillClrLst/>
    <dgm:txEffectClrLst/>
  </dgm:styleLbl>
  <dgm:styleLbl name="node2">
    <dgm:fillClrLst>
      <a:schemeClr val="accent6">
        <a:shade val="80000"/>
      </a:schemeClr>
    </dgm:fillClrLst>
    <dgm:linClrLst meth="repeat">
      <a:schemeClr val="lt1"/>
    </dgm:linClrLst>
    <dgm:effectClrLst/>
    <dgm:txLinClrLst/>
    <dgm:txFillClrLst/>
    <dgm:txEffectClrLst/>
  </dgm:styleLbl>
  <dgm:styleLbl name="node3">
    <dgm:fillClrLst>
      <a:schemeClr val="accent6">
        <a:tint val="99000"/>
      </a:schemeClr>
    </dgm:fillClrLst>
    <dgm:linClrLst meth="repeat">
      <a:schemeClr val="lt1"/>
    </dgm:linClrLst>
    <dgm:effectClrLst/>
    <dgm:txLinClrLst/>
    <dgm:txFillClrLst/>
    <dgm:txEffectClrLst/>
  </dgm:styleLbl>
  <dgm:styleLbl name="node4">
    <dgm:fillClrLst>
      <a:schemeClr val="accent6">
        <a:tint val="70000"/>
      </a:schemeClr>
    </dgm:fillClrLst>
    <dgm:linClrLst meth="repeat">
      <a:schemeClr val="lt1"/>
    </dgm:linClrLst>
    <dgm:effectClrLst/>
    <dgm:txLinClrLst/>
    <dgm:txFillClrLst/>
    <dgm:txEffectClrLst/>
  </dgm:styleLbl>
  <dgm:styleLbl name="fgImgPlace1">
    <dgm:fillClrLst>
      <a:schemeClr val="accent6">
        <a:tint val="50000"/>
      </a:schemeClr>
      <a:schemeClr val="accent6">
        <a:tint val="55000"/>
      </a:schemeClr>
    </dgm:fillClrLst>
    <dgm:linClrLst meth="repeat">
      <a:schemeClr val="lt1"/>
    </dgm:linClrLst>
    <dgm:effectClrLst/>
    <dgm:txLinClrLst/>
    <dgm:txFillClrLst meth="repeat">
      <a:schemeClr val="lt1"/>
    </dgm:txFillClrLst>
    <dgm:txEffectClrLst/>
  </dgm:styleLbl>
  <dgm:styleLbl name="alignImgPlace1">
    <dgm:fillClrLst>
      <a:schemeClr val="accent6">
        <a:tint val="50000"/>
      </a:schemeClr>
      <a:schemeClr val="accent6">
        <a:tint val="55000"/>
      </a:schemeClr>
    </dgm:fillClrLst>
    <dgm:linClrLst meth="repeat">
      <a:schemeClr val="lt1"/>
    </dgm:linClrLst>
    <dgm:effectClrLst/>
    <dgm:txLinClrLst/>
    <dgm:txFillClrLst meth="repeat">
      <a:schemeClr val="lt1"/>
    </dgm:txFillClrLst>
    <dgm:txEffectClrLst/>
  </dgm:styleLbl>
  <dgm:styleLbl name="bgImgPlace1">
    <dgm:fillClrLst>
      <a:schemeClr val="accent6">
        <a:tint val="50000"/>
      </a:schemeClr>
      <a:schemeClr val="accent6">
        <a:tint val="55000"/>
      </a:schemeClr>
    </dgm:fillClrLst>
    <dgm:linClrLst meth="repeat">
      <a:schemeClr val="lt1"/>
    </dgm:linClrLst>
    <dgm:effectClrLst/>
    <dgm:txLinClrLst/>
    <dgm:txFillClrLst meth="repeat">
      <a:schemeClr val="lt1"/>
    </dgm:txFillClrLst>
    <dgm:txEffectClrLst/>
  </dgm:styleLbl>
  <dgm:styleLbl name="sibTrans2D1">
    <dgm:fillClrLst meth="cycle">
      <a:schemeClr val="accent6">
        <a:shade val="90000"/>
      </a:schemeClr>
      <a:schemeClr val="accent6">
        <a:tint val="50000"/>
      </a:schemeClr>
    </dgm:fillClrLst>
    <dgm:linClrLst meth="cycle">
      <a:schemeClr val="accent6">
        <a:shade val="90000"/>
      </a:schemeClr>
      <a:schemeClr val="accent6">
        <a:tint val="50000"/>
      </a:schemeClr>
    </dgm:linClrLst>
    <dgm:effectClrLst/>
    <dgm:txLinClrLst/>
    <dgm:txFillClrLst/>
    <dgm:txEffectClrLst/>
  </dgm:styleLbl>
  <dgm:styleLbl name="fgSibTrans2D1">
    <dgm:fillClrLst meth="cycle">
      <a:schemeClr val="accent6">
        <a:shade val="90000"/>
      </a:schemeClr>
      <a:schemeClr val="accent6">
        <a:tint val="50000"/>
      </a:schemeClr>
    </dgm:fillClrLst>
    <dgm:linClrLst meth="cycle">
      <a:schemeClr val="accent6">
        <a:shade val="90000"/>
      </a:schemeClr>
      <a:schemeClr val="accent6">
        <a:tint val="50000"/>
      </a:schemeClr>
    </dgm:linClrLst>
    <dgm:effectClrLst/>
    <dgm:txLinClrLst/>
    <dgm:txFillClrLst/>
    <dgm:txEffectClrLst/>
  </dgm:styleLbl>
  <dgm:styleLbl name="bgSibTrans2D1">
    <dgm:fillClrLst meth="cycle">
      <a:schemeClr val="accent6">
        <a:shade val="90000"/>
      </a:schemeClr>
      <a:schemeClr val="accent6">
        <a:tint val="50000"/>
      </a:schemeClr>
    </dgm:fillClrLst>
    <dgm:linClrLst meth="cycle">
      <a:schemeClr val="accent6">
        <a:shade val="90000"/>
      </a:schemeClr>
      <a:schemeClr val="accent6">
        <a:tint val="50000"/>
      </a:schemeClr>
    </dgm:linClrLst>
    <dgm:effectClrLst/>
    <dgm:txLinClrLst/>
    <dgm:txFillClrLst/>
    <dgm:txEffectClrLst/>
  </dgm:styleLbl>
  <dgm:styleLbl name="sibTrans1D1">
    <dgm:fillClrLst meth="cycle">
      <a:schemeClr val="accent6">
        <a:shade val="90000"/>
      </a:schemeClr>
      <a:schemeClr val="accent6">
        <a:tint val="50000"/>
      </a:schemeClr>
    </dgm:fillClrLst>
    <dgm:linClrLst meth="cycle">
      <a:schemeClr val="accent6">
        <a:shade val="90000"/>
      </a:schemeClr>
      <a:schemeClr val="accent6">
        <a:tint val="50000"/>
      </a:schemeClr>
    </dgm:linClrLst>
    <dgm:effectClrLst/>
    <dgm:txLinClrLst/>
    <dgm:txFillClrLst meth="repeat">
      <a:schemeClr val="tx1"/>
    </dgm:txFillClrLst>
    <dgm:txEffectClrLst/>
  </dgm:styleLbl>
  <dgm:styleLbl name="callout">
    <dgm:fillClrLst meth="repeat">
      <a:schemeClr val="accent6"/>
    </dgm:fillClrLst>
    <dgm:linClrLst meth="repeat">
      <a:schemeClr val="accent6"/>
    </dgm:linClrLst>
    <dgm:effectClrLst/>
    <dgm:txLinClrLst/>
    <dgm:txFillClrLst meth="repeat">
      <a:schemeClr val="tx1"/>
    </dgm:txFillClrLst>
    <dgm:txEffectClrLst/>
  </dgm:styleLbl>
  <dgm:styleLbl name="asst0">
    <dgm:fillClrLst meth="repeat">
      <a:schemeClr val="accent6">
        <a:shade val="80000"/>
      </a:schemeClr>
    </dgm:fillClrLst>
    <dgm:linClrLst meth="repeat">
      <a:schemeClr val="lt1"/>
    </dgm:linClrLst>
    <dgm:effectClrLst/>
    <dgm:txLinClrLst/>
    <dgm:txFillClrLst/>
    <dgm:txEffectClrLst/>
  </dgm:styleLbl>
  <dgm:styleLbl name="asst1">
    <dgm:fillClrLst meth="repeat">
      <a:schemeClr val="accent6">
        <a:shade val="80000"/>
      </a:schemeClr>
    </dgm:fillClrLst>
    <dgm:linClrLst meth="repeat">
      <a:schemeClr val="lt1"/>
    </dgm:linClrLst>
    <dgm:effectClrLst/>
    <dgm:txLinClrLst/>
    <dgm:txFillClrLst/>
    <dgm:txEffectClrLst/>
  </dgm:styleLbl>
  <dgm:styleLbl name="asst2">
    <dgm:fillClrLst>
      <a:schemeClr val="accent6">
        <a:tint val="90000"/>
      </a:schemeClr>
    </dgm:fillClrLst>
    <dgm:linClrLst meth="repeat">
      <a:schemeClr val="lt1"/>
    </dgm:linClrLst>
    <dgm:effectClrLst/>
    <dgm:txLinClrLst/>
    <dgm:txFillClrLst/>
    <dgm:txEffectClrLst/>
  </dgm:styleLbl>
  <dgm:styleLbl name="asst3">
    <dgm:fillClrLst>
      <a:schemeClr val="accent6">
        <a:tint val="70000"/>
      </a:schemeClr>
    </dgm:fillClrLst>
    <dgm:linClrLst meth="repeat">
      <a:schemeClr val="lt1"/>
    </dgm:linClrLst>
    <dgm:effectClrLst/>
    <dgm:txLinClrLst/>
    <dgm:txFillClrLst/>
    <dgm:txEffectClrLst/>
  </dgm:styleLbl>
  <dgm:styleLbl name="asst4">
    <dgm:fillClrLst>
      <a:schemeClr val="accent6">
        <a:tint val="50000"/>
      </a:schemeClr>
    </dgm:fillClrLst>
    <dgm:linClrLst meth="repeat">
      <a:schemeClr val="lt1"/>
    </dgm:linClrLst>
    <dgm:effectClrLst/>
    <dgm:txLinClrLst/>
    <dgm:txFillClrLst/>
    <dgm:txEffectClrLst/>
  </dgm:styleLbl>
  <dgm:styleLbl name="parChTrans2D1">
    <dgm:fillClrLst meth="repeat">
      <a:schemeClr val="accent6">
        <a:tint val="60000"/>
      </a:schemeClr>
    </dgm:fillClrLst>
    <dgm:linClrLst meth="repeat">
      <a:schemeClr val="accent6">
        <a:shade val="80000"/>
      </a:schemeClr>
    </dgm:linClrLst>
    <dgm:effectClrLst/>
    <dgm:txLinClrLst/>
    <dgm:txFillClrLst/>
    <dgm:txEffectClrLst/>
  </dgm:styleLbl>
  <dgm:styleLbl name="parChTrans2D2">
    <dgm:fillClrLst meth="repeat">
      <a:schemeClr val="accent6">
        <a:tint val="90000"/>
      </a:schemeClr>
    </dgm:fillClrLst>
    <dgm:linClrLst meth="repeat">
      <a:schemeClr val="accent6">
        <a:tint val="90000"/>
      </a:schemeClr>
    </dgm:linClrLst>
    <dgm:effectClrLst/>
    <dgm:txLinClrLst/>
    <dgm:txFillClrLst/>
    <dgm:txEffectClrLst/>
  </dgm:styleLbl>
  <dgm:styleLbl name="parChTrans2D3">
    <dgm:fillClrLst meth="repeat">
      <a:schemeClr val="accent6">
        <a:tint val="70000"/>
      </a:schemeClr>
    </dgm:fillClrLst>
    <dgm:linClrLst meth="repeat">
      <a:schemeClr val="accent6">
        <a:tint val="70000"/>
      </a:schemeClr>
    </dgm:linClrLst>
    <dgm:effectClrLst/>
    <dgm:txLinClrLst/>
    <dgm:txFillClrLst/>
    <dgm:txEffectClrLst/>
  </dgm:styleLbl>
  <dgm:styleLbl name="parChTrans2D4">
    <dgm:fillClrLst meth="repeat">
      <a:schemeClr val="accent6">
        <a:tint val="50000"/>
      </a:schemeClr>
    </dgm:fillClrLst>
    <dgm:linClrLst meth="repeat">
      <a:schemeClr val="accent6">
        <a:tint val="50000"/>
      </a:schemeClr>
    </dgm:linClrLst>
    <dgm:effectClrLst/>
    <dgm:txLinClrLst/>
    <dgm:txFillClrLst meth="repeat">
      <a:schemeClr val="dk1"/>
    </dgm:txFillClrLst>
    <dgm:txEffectClrLst/>
  </dgm:styleLbl>
  <dgm:styleLbl name="parChTrans1D1">
    <dgm:fillClrLst meth="repeat">
      <a:schemeClr val="accent6">
        <a:shade val="80000"/>
      </a:schemeClr>
    </dgm:fillClrLst>
    <dgm:linClrLst meth="repeat">
      <a:schemeClr val="accent6">
        <a:shade val="80000"/>
      </a:schemeClr>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a:tint val="90000"/>
      </a:schemeClr>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6">
        <a:tint val="70000"/>
      </a:schemeClr>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meth="cycle">
      <a:schemeClr val="accent6">
        <a:shade val="50000"/>
      </a:schemeClr>
      <a:schemeClr val="accent6">
        <a:tint val="55000"/>
      </a:schemeClr>
    </dgm:linClrLst>
    <dgm:effectClrLst/>
    <dgm:txLinClrLst/>
    <dgm:txFillClrLst meth="repeat">
      <a:schemeClr val="dk1"/>
    </dgm:txFillClrLst>
    <dgm:txEffectClrLst/>
  </dgm:styleLbl>
  <dgm:styleLbl name="conFgAcc1">
    <dgm:fillClrLst meth="repeat">
      <a:schemeClr val="lt1">
        <a:alpha val="90000"/>
      </a:schemeClr>
    </dgm:fillClrLst>
    <dgm:linClrLst meth="cycle">
      <a:schemeClr val="accent6">
        <a:shade val="50000"/>
      </a:schemeClr>
      <a:schemeClr val="accent6">
        <a:tint val="55000"/>
      </a:schemeClr>
    </dgm:linClrLst>
    <dgm:effectClrLst/>
    <dgm:txLinClrLst/>
    <dgm:txFillClrLst meth="repeat">
      <a:schemeClr val="dk1"/>
    </dgm:txFillClrLst>
    <dgm:txEffectClrLst/>
  </dgm:styleLbl>
  <dgm:styleLbl name="alignAcc1">
    <dgm:fillClrLst meth="repeat">
      <a:schemeClr val="lt1">
        <a:alpha val="90000"/>
      </a:schemeClr>
    </dgm:fillClrLst>
    <dgm:linClrLst meth="cycle">
      <a:schemeClr val="accent6">
        <a:shade val="50000"/>
      </a:schemeClr>
      <a:schemeClr val="accent6">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6"/>
    </dgm:linClrLst>
    <dgm:effectClrLst/>
    <dgm:txLinClrLst/>
    <dgm:txFillClrLst meth="repeat">
      <a:schemeClr val="dk1"/>
    </dgm:txFillClrLst>
    <dgm:txEffectClrLst/>
  </dgm:styleLbl>
  <dgm:styleLbl name="bgAcc1">
    <dgm:fillClrLst meth="repeat">
      <a:schemeClr val="lt1">
        <a:alpha val="90000"/>
      </a:schemeClr>
    </dgm:fillClrLst>
    <dgm:linClrLst meth="cycle">
      <a:schemeClr val="accent6">
        <a:shade val="50000"/>
      </a:schemeClr>
      <a:schemeClr val="accent6">
        <a:tint val="55000"/>
      </a:schemeClr>
    </dgm:linClrLst>
    <dgm:effectClrLst/>
    <dgm:txLinClrLst/>
    <dgm:txFillClrLst meth="repeat">
      <a:schemeClr val="dk1"/>
    </dgm:txFillClrLst>
    <dgm:txEffectClrLst/>
  </dgm:styleLbl>
  <dgm:styleLbl name="solidFgAcc1">
    <dgm:fillClrLst meth="repeat">
      <a:schemeClr val="lt1"/>
    </dgm:fillClrLst>
    <dgm:linClrLst meth="cycle">
      <a:schemeClr val="accent6">
        <a:shade val="50000"/>
      </a:schemeClr>
      <a:schemeClr val="accent6">
        <a:tint val="55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6"/>
    </dgm:linClrLst>
    <dgm:effectClrLst/>
    <dgm:txLinClrLst/>
    <dgm:txFillClrLst meth="repeat">
      <a:schemeClr val="dk1"/>
    </dgm:txFillClrLst>
    <dgm:txEffectClrLst/>
  </dgm:styleLbl>
  <dgm:styleLbl name="fgAccFollowNode1">
    <dgm:fillClrLst meth="repeat">
      <a:schemeClr val="accent6">
        <a:alpha val="90000"/>
        <a:tint val="55000"/>
      </a:schemeClr>
    </dgm:fillClrLst>
    <dgm:linClrLst meth="repeat">
      <a:schemeClr val="accent6">
        <a:alpha val="90000"/>
        <a:tint val="55000"/>
      </a:schemeClr>
    </dgm:linClrLst>
    <dgm:effectClrLst/>
    <dgm:txLinClrLst/>
    <dgm:txFillClrLst meth="repeat">
      <a:schemeClr val="dk1"/>
    </dgm:txFillClrLst>
    <dgm:txEffectClrLst/>
  </dgm:styleLbl>
  <dgm:styleLbl name="alignAccFollowNode1">
    <dgm:fillClrLst meth="repeat">
      <a:schemeClr val="accent6">
        <a:alpha val="90000"/>
        <a:tint val="55000"/>
      </a:schemeClr>
    </dgm:fillClrLst>
    <dgm:linClrLst meth="repeat">
      <a:schemeClr val="accent6">
        <a:alpha val="90000"/>
        <a:tint val="55000"/>
      </a:schemeClr>
    </dgm:linClrLst>
    <dgm:effectClrLst/>
    <dgm:txLinClrLst/>
    <dgm:txFillClrLst meth="repeat">
      <a:schemeClr val="dk1"/>
    </dgm:txFillClrLst>
    <dgm:txEffectClrLst/>
  </dgm:styleLbl>
  <dgm:styleLbl name="bgAccFollowNode1">
    <dgm:fillClrLst meth="repeat">
      <a:schemeClr val="accent6">
        <a:alpha val="90000"/>
        <a:tint val="55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6">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6">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6">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6">
        <a:tint val="50000"/>
      </a:schemeClr>
    </dgm:linClrLst>
    <dgm:effectClrLst/>
    <dgm:txLinClrLst/>
    <dgm:txFillClrLst meth="repeat">
      <a:schemeClr val="dk1"/>
    </dgm:txFillClrLst>
    <dgm:txEffectClrLst/>
  </dgm:styleLbl>
  <dgm:styleLbl name="bgShp">
    <dgm:fillClrLst meth="repeat">
      <a:schemeClr val="accent6">
        <a:tint val="55000"/>
      </a:schemeClr>
    </dgm:fillClrLst>
    <dgm:linClrLst meth="repeat">
      <a:schemeClr val="dk1"/>
    </dgm:linClrLst>
    <dgm:effectClrLst/>
    <dgm:txLinClrLst/>
    <dgm:txFillClrLst meth="repeat">
      <a:schemeClr val="dk1"/>
    </dgm:txFillClrLst>
    <dgm:txEffectClrLst/>
  </dgm:styleLbl>
  <dgm:styleLbl name="dkBgShp">
    <dgm:fillClrLst meth="repeat">
      <a:schemeClr val="accent6">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6">
        <a:tint val="50000"/>
        <a:alpha val="55000"/>
      </a:schemeClr>
    </dgm:fillClrLst>
    <dgm:linClrLst meth="repeat">
      <a:schemeClr val="accent6"/>
    </dgm:linClrLst>
    <dgm:effectClrLst/>
    <dgm:txLinClrLst/>
    <dgm:txFillClrLst meth="repeat">
      <a:schemeClr val="lt1"/>
    </dgm:txFillClrLst>
    <dgm:txEffectClrLst/>
  </dgm:styleLbl>
  <dgm:styleLbl name="fgShp">
    <dgm:fillClrLst meth="repeat">
      <a:schemeClr val="accent6">
        <a:tint val="55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6_1">
  <dgm:title val=""/>
  <dgm:desc val=""/>
  <dgm:catLst>
    <dgm:cat type="accent6" pri="11100"/>
  </dgm:catLst>
  <dgm:styleLbl name="node0">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6">
        <a:shade val="80000"/>
      </a:schemeClr>
    </dgm:linClrLst>
    <dgm:effectClrLst/>
    <dgm:txLinClrLst/>
    <dgm:txFillClrLst/>
    <dgm:txEffectClrLst/>
  </dgm:styleLbl>
  <dgm:styleLbl name="node2">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fgImgPlace1">
    <dgm:fillClrLst meth="repeat">
      <a:schemeClr val="accent6">
        <a:tint val="40000"/>
      </a:schemeClr>
    </dgm:fillClrLst>
    <dgm:linClrLst meth="repeat">
      <a:schemeClr val="accent6">
        <a:shade val="80000"/>
      </a:schemeClr>
    </dgm:linClrLst>
    <dgm:effectClrLst/>
    <dgm:txLinClrLst/>
    <dgm:txFillClrLst meth="repeat">
      <a:schemeClr val="lt1"/>
    </dgm:txFillClrLst>
    <dgm:txEffectClrLst/>
  </dgm:styleLbl>
  <dgm:styleLbl name="alignImgPlace1">
    <dgm:fillClrLst meth="repeat">
      <a:schemeClr val="accent6">
        <a:tint val="40000"/>
      </a:schemeClr>
    </dgm:fillClrLst>
    <dgm:linClrLst meth="repeat">
      <a:schemeClr val="accent6">
        <a:shade val="80000"/>
      </a:schemeClr>
    </dgm:linClrLst>
    <dgm:effectClrLst/>
    <dgm:txLinClrLst/>
    <dgm:txFillClrLst meth="repeat">
      <a:schemeClr val="lt1"/>
    </dgm:txFillClrLst>
    <dgm:txEffectClrLst/>
  </dgm:styleLbl>
  <dgm:styleLbl name="bgImgPlace1">
    <dgm:fillClrLst meth="repeat">
      <a:schemeClr val="accent6">
        <a:tint val="40000"/>
      </a:schemeClr>
    </dgm:fillClrLst>
    <dgm:linClrLst meth="repeat">
      <a:schemeClr val="accent6">
        <a:shade val="80000"/>
      </a:schemeClr>
    </dgm:linClrLst>
    <dgm:effectClrLst/>
    <dgm:txLinClrLst/>
    <dgm:txFillClrLst meth="repeat">
      <a:schemeClr val="lt1"/>
    </dgm:txFillClrLst>
    <dgm:txEffectClrLst/>
  </dgm:styleLbl>
  <dgm:styleLbl name="sibTrans2D1">
    <dgm:fillClrLst meth="repeat">
      <a:schemeClr val="accent6">
        <a:tint val="60000"/>
      </a:schemeClr>
    </dgm:fillClrLst>
    <dgm:linClrLst meth="repeat">
      <a:schemeClr val="accent6">
        <a:tint val="60000"/>
      </a:schemeClr>
    </dgm:linClrLst>
    <dgm:effectClrLst/>
    <dgm:txLinClrLst/>
    <dgm:txFillClrLst meth="repeat">
      <a:schemeClr val="dk1"/>
    </dgm:txFillClrLst>
    <dgm:txEffectClrLst/>
  </dgm:styleLbl>
  <dgm:styleLbl name="fgSibTrans2D1">
    <dgm:fillClrLst meth="repeat">
      <a:schemeClr val="accent6">
        <a:tint val="60000"/>
      </a:schemeClr>
    </dgm:fillClrLst>
    <dgm:linClrLst meth="repeat">
      <a:schemeClr val="accent6">
        <a:tint val="60000"/>
      </a:schemeClr>
    </dgm:linClrLst>
    <dgm:effectClrLst/>
    <dgm:txLinClrLst/>
    <dgm:txFillClrLst meth="repeat">
      <a:schemeClr val="dk1"/>
    </dgm:txFillClrLst>
    <dgm:txEffectClrLst/>
  </dgm:styleLbl>
  <dgm:styleLbl name="bgSibTrans2D1">
    <dgm:fillClrLst meth="repeat">
      <a:schemeClr val="accent6">
        <a:tint val="60000"/>
      </a:schemeClr>
    </dgm:fillClrLst>
    <dgm:linClrLst meth="repeat">
      <a:schemeClr val="accent6">
        <a:tint val="60000"/>
      </a:schemeClr>
    </dgm:linClrLst>
    <dgm:effectClrLst/>
    <dgm:txLinClrLst/>
    <dgm:txFillClrLst meth="repeat">
      <a:schemeClr val="dk1"/>
    </dgm:txFillClrLst>
    <dgm:txEffectClrLst/>
  </dgm:styleLbl>
  <dgm:styleLbl name="sibTrans1D1">
    <dgm:fillClrLst meth="repeat">
      <a:schemeClr val="accent6"/>
    </dgm:fillClrLst>
    <dgm:linClrLst meth="repeat">
      <a:schemeClr val="accent6"/>
    </dgm:linClrLst>
    <dgm:effectClrLst/>
    <dgm:txLinClrLst/>
    <dgm:txFillClrLst meth="repeat">
      <a:schemeClr val="tx1"/>
    </dgm:txFillClrLst>
    <dgm:txEffectClrLst/>
  </dgm:styleLbl>
  <dgm:styleLbl name="callout">
    <dgm:fillClrLst meth="repeat">
      <a:schemeClr val="accent6"/>
    </dgm:fillClrLst>
    <dgm:linClrLst meth="repeat">
      <a:schemeClr val="accent6"/>
    </dgm:linClrLst>
    <dgm:effectClrLst/>
    <dgm:txLinClrLst/>
    <dgm:txFillClrLst meth="repeat">
      <a:schemeClr val="tx1"/>
    </dgm:txFillClrLst>
    <dgm:txEffectClrLst/>
  </dgm:styleLbl>
  <dgm:styleLbl name="asst0">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parChTrans2D1">
    <dgm:fillClrLst meth="repeat">
      <a:schemeClr val="accent6">
        <a:tint val="60000"/>
      </a:schemeClr>
    </dgm:fillClrLst>
    <dgm:linClrLst meth="repeat">
      <a:schemeClr val="accent6">
        <a:tint val="60000"/>
      </a:schemeClr>
    </dgm:linClrLst>
    <dgm:effectClrLst/>
    <dgm:txLinClrLst/>
    <dgm:txFillClrLst/>
    <dgm:txEffectClrLst/>
  </dgm:styleLbl>
  <dgm:styleLbl name="parChTrans2D2">
    <dgm:fillClrLst meth="repeat">
      <a:schemeClr val="accent6"/>
    </dgm:fillClrLst>
    <dgm:linClrLst meth="repeat">
      <a:schemeClr val="accent6"/>
    </dgm:linClrLst>
    <dgm:effectClrLst/>
    <dgm:txLinClrLst/>
    <dgm:txFillClrLst/>
    <dgm:txEffectClrLst/>
  </dgm:styleLbl>
  <dgm:styleLbl name="parChTrans2D3">
    <dgm:fillClrLst meth="repeat">
      <a:schemeClr val="accent6"/>
    </dgm:fillClrLst>
    <dgm:linClrLst meth="repeat">
      <a:schemeClr val="accent6"/>
    </dgm:linClrLst>
    <dgm:effectClrLst/>
    <dgm:txLinClrLst/>
    <dgm:txFillClrLst/>
    <dgm:txEffectClrLst/>
  </dgm:styleLbl>
  <dgm:styleLbl name="parChTrans2D4">
    <dgm:fillClrLst meth="repeat">
      <a:schemeClr val="accent6"/>
    </dgm:fillClrLst>
    <dgm:linClrLst meth="repeat">
      <a:schemeClr val="accent6"/>
    </dgm:linClrLst>
    <dgm:effectClrLst/>
    <dgm:txLinClrLst/>
    <dgm:txFillClrLst meth="repeat">
      <a:schemeClr val="lt1"/>
    </dgm:txFillClrLst>
    <dgm:txEffectClrLst/>
  </dgm:styleLbl>
  <dgm:styleLbl name="parChTrans1D1">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2">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3">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parChTrans1D4">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fgAcc1">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conFgAcc1">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alignAcc1">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trAlignAcc1">
    <dgm:fillClrLst meth="repeat">
      <a:schemeClr val="accent6">
        <a:alpha val="40000"/>
        <a:tint val="40000"/>
      </a:schemeClr>
    </dgm:fillClrLst>
    <dgm:linClrLst meth="repeat">
      <a:schemeClr val="accent6"/>
    </dgm:linClrLst>
    <dgm:effectClrLst/>
    <dgm:txLinClrLst/>
    <dgm:txFillClrLst meth="repeat">
      <a:schemeClr val="dk1"/>
    </dgm:txFillClrLst>
    <dgm:txEffectClrLst/>
  </dgm:styleLbl>
  <dgm:styleLbl name="bgAcc1">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6"/>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6">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6">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6">
        <a:alpha val="90000"/>
      </a:schemeClr>
    </dgm:linClrLst>
    <dgm:effectClrLst/>
    <dgm:txLinClrLst/>
    <dgm:txFillClrLst meth="repeat">
      <a:schemeClr val="dk1"/>
    </dgm:txFillClrLst>
    <dgm:txEffectClrLst/>
  </dgm:styleLbl>
  <dgm:styleLbl name="fgAcc0">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fgAcc2">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fgAcc3">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fgAcc4">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bgShp">
    <dgm:fillClrLst meth="repeat">
      <a:schemeClr val="accent6">
        <a:tint val="40000"/>
      </a:schemeClr>
    </dgm:fillClrLst>
    <dgm:linClrLst meth="repeat">
      <a:schemeClr val="accent6"/>
    </dgm:linClrLst>
    <dgm:effectClrLst/>
    <dgm:txLinClrLst/>
    <dgm:txFillClrLst meth="repeat">
      <a:schemeClr val="dk1"/>
    </dgm:txFillClrLst>
    <dgm:txEffectClrLst/>
  </dgm:styleLbl>
  <dgm:styleLbl name="dkBgShp">
    <dgm:fillClrLst meth="repeat">
      <a:schemeClr val="accent6">
        <a:shade val="80000"/>
      </a:schemeClr>
    </dgm:fillClrLst>
    <dgm:linClrLst meth="repeat">
      <a:schemeClr val="accent6"/>
    </dgm:linClrLst>
    <dgm:effectClrLst/>
    <dgm:txLinClrLst/>
    <dgm:txFillClrLst meth="repeat">
      <a:schemeClr val="lt1"/>
    </dgm:txFillClrLst>
    <dgm:txEffectClrLst/>
  </dgm:styleLbl>
  <dgm:styleLbl name="trBgShp">
    <dgm:fillClrLst meth="repeat">
      <a:schemeClr val="accent6">
        <a:tint val="50000"/>
        <a:alpha val="40000"/>
      </a:schemeClr>
    </dgm:fillClrLst>
    <dgm:linClrLst meth="repeat">
      <a:schemeClr val="accent6"/>
    </dgm:linClrLst>
    <dgm:effectClrLst/>
    <dgm:txLinClrLst/>
    <dgm:txFillClrLst meth="repeat">
      <a:schemeClr val="lt1"/>
    </dgm:txFillClrLst>
    <dgm:txEffectClrLst/>
  </dgm:styleLbl>
  <dgm:styleLbl name="fgShp">
    <dgm:fillClrLst meth="repeat">
      <a:schemeClr val="accent6">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18/5/colors/Iconchunking_neutralbg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bg1">
        <a:lumMod val="95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9795D99A-9269-4554-8838-F1303835CD16}" type="doc">
      <dgm:prSet loTypeId="urn:microsoft.com/office/officeart/2005/8/layout/hList1" loCatId="list" qsTypeId="urn:microsoft.com/office/officeart/2005/8/quickstyle/3d3" qsCatId="3D" csTypeId="urn:microsoft.com/office/officeart/2005/8/colors/accent6_4" csCatId="accent6" phldr="1"/>
      <dgm:spPr/>
      <dgm:t>
        <a:bodyPr/>
        <a:lstStyle/>
        <a:p>
          <a:endParaRPr lang="en-GB"/>
        </a:p>
      </dgm:t>
    </dgm:pt>
    <dgm:pt modelId="{320A99B2-7EB2-4A56-B1D0-E9A681008D8E}">
      <dgm:prSet/>
      <dgm:spPr>
        <a:noFill/>
        <a:ln>
          <a:noFill/>
        </a:ln>
      </dgm:spPr>
      <dgm:t>
        <a:bodyPr/>
        <a:lstStyle/>
        <a:p>
          <a:pPr algn="l"/>
          <a:r>
            <a:rPr lang="en-US" b="0" cap="none" spc="0" dirty="0">
              <a:ln w="0"/>
              <a:solidFill>
                <a:schemeClr val="tx1"/>
              </a:solidFill>
              <a:effectLst>
                <a:outerShdw blurRad="38100" dist="19050" dir="2700000" algn="tl" rotWithShape="0">
                  <a:schemeClr val="dk1">
                    <a:alpha val="40000"/>
                  </a:schemeClr>
                </a:outerShdw>
              </a:effectLst>
            </a:rPr>
            <a:t>School pupils are more liable to communicable diseases due to:</a:t>
          </a:r>
          <a:endParaRPr lang="en-GB" b="0" cap="none" spc="0" dirty="0">
            <a:ln w="0"/>
            <a:solidFill>
              <a:schemeClr val="tx1"/>
            </a:solidFill>
            <a:effectLst>
              <a:outerShdw blurRad="38100" dist="19050" dir="2700000" algn="tl" rotWithShape="0">
                <a:schemeClr val="dk1">
                  <a:alpha val="40000"/>
                </a:schemeClr>
              </a:outerShdw>
            </a:effectLst>
          </a:endParaRPr>
        </a:p>
      </dgm:t>
    </dgm:pt>
    <dgm:pt modelId="{5D1F0383-FE27-42FE-A66C-808EB73E1E6D}" type="parTrans" cxnId="{DCFE01C2-EB42-4511-8A41-AF13B6A952D3}">
      <dgm:prSet/>
      <dgm:spPr/>
      <dgm:t>
        <a:bodyPr/>
        <a:lstStyle/>
        <a:p>
          <a:endParaRPr lang="en-GB" b="0" cap="none" spc="0">
            <a:ln w="0"/>
            <a:solidFill>
              <a:schemeClr val="tx1"/>
            </a:solidFill>
            <a:effectLst>
              <a:outerShdw blurRad="38100" dist="19050" dir="2700000" algn="tl" rotWithShape="0">
                <a:schemeClr val="dk1">
                  <a:alpha val="40000"/>
                </a:schemeClr>
              </a:outerShdw>
            </a:effectLst>
          </a:endParaRPr>
        </a:p>
      </dgm:t>
    </dgm:pt>
    <dgm:pt modelId="{0708798E-0690-4E7E-85AE-E560AA43D145}" type="sibTrans" cxnId="{DCFE01C2-EB42-4511-8A41-AF13B6A952D3}">
      <dgm:prSet/>
      <dgm:spPr/>
      <dgm:t>
        <a:bodyPr/>
        <a:lstStyle/>
        <a:p>
          <a:endParaRPr lang="en-GB" b="0" cap="none" spc="0">
            <a:ln w="0"/>
            <a:solidFill>
              <a:schemeClr val="tx1"/>
            </a:solidFill>
            <a:effectLst>
              <a:outerShdw blurRad="38100" dist="19050" dir="2700000" algn="tl" rotWithShape="0">
                <a:schemeClr val="dk1">
                  <a:alpha val="40000"/>
                </a:schemeClr>
              </a:outerShdw>
            </a:effectLst>
          </a:endParaRPr>
        </a:p>
      </dgm:t>
    </dgm:pt>
    <dgm:pt modelId="{74D45920-748D-4D4D-9D84-0CFE5B7FE5ED}">
      <dgm:prSet/>
      <dgm:spPr>
        <a:noFill/>
        <a:ln>
          <a:noFill/>
        </a:ln>
      </dgm:spPr>
      <dgm:t>
        <a:bodyPr/>
        <a:lstStyle/>
        <a:p>
          <a:pPr>
            <a:buFont typeface="+mj-lt"/>
            <a:buAutoNum type="arabicPeriod"/>
          </a:pPr>
          <a:r>
            <a:rPr lang="en-US" b="0" cap="none" spc="0" dirty="0">
              <a:ln w="0"/>
              <a:solidFill>
                <a:schemeClr val="tx1"/>
              </a:solidFill>
              <a:effectLst>
                <a:outerShdw blurRad="38100" dist="19050" dir="2700000" algn="tl" rotWithShape="0">
                  <a:schemeClr val="dk1">
                    <a:alpha val="40000"/>
                  </a:schemeClr>
                </a:outerShdw>
              </a:effectLst>
            </a:rPr>
            <a:t>Having low immunity level</a:t>
          </a:r>
          <a:endParaRPr lang="en-GB" b="0" cap="none" spc="0" dirty="0">
            <a:ln w="0"/>
            <a:solidFill>
              <a:schemeClr val="tx1"/>
            </a:solidFill>
            <a:effectLst>
              <a:outerShdw blurRad="38100" dist="19050" dir="2700000" algn="tl" rotWithShape="0">
                <a:schemeClr val="dk1">
                  <a:alpha val="40000"/>
                </a:schemeClr>
              </a:outerShdw>
            </a:effectLst>
          </a:endParaRPr>
        </a:p>
      </dgm:t>
    </dgm:pt>
    <dgm:pt modelId="{5CB47FB6-7E73-4AF3-A4DF-270FABA23F41}" type="parTrans" cxnId="{0F873C3C-A829-4082-AD5C-5A27137C256C}">
      <dgm:prSet/>
      <dgm:spPr/>
      <dgm:t>
        <a:bodyPr/>
        <a:lstStyle/>
        <a:p>
          <a:endParaRPr lang="en-GB" b="0" cap="none" spc="0">
            <a:ln w="0"/>
            <a:solidFill>
              <a:schemeClr val="tx1"/>
            </a:solidFill>
            <a:effectLst>
              <a:outerShdw blurRad="38100" dist="19050" dir="2700000" algn="tl" rotWithShape="0">
                <a:schemeClr val="dk1">
                  <a:alpha val="40000"/>
                </a:schemeClr>
              </a:outerShdw>
            </a:effectLst>
          </a:endParaRPr>
        </a:p>
      </dgm:t>
    </dgm:pt>
    <dgm:pt modelId="{099A2ACC-332C-49F9-B4DE-6F5B3C3C8BD2}" type="sibTrans" cxnId="{0F873C3C-A829-4082-AD5C-5A27137C256C}">
      <dgm:prSet/>
      <dgm:spPr/>
      <dgm:t>
        <a:bodyPr/>
        <a:lstStyle/>
        <a:p>
          <a:endParaRPr lang="en-GB" b="0" cap="none" spc="0">
            <a:ln w="0"/>
            <a:solidFill>
              <a:schemeClr val="tx1"/>
            </a:solidFill>
            <a:effectLst>
              <a:outerShdw blurRad="38100" dist="19050" dir="2700000" algn="tl" rotWithShape="0">
                <a:schemeClr val="dk1">
                  <a:alpha val="40000"/>
                </a:schemeClr>
              </a:outerShdw>
            </a:effectLst>
          </a:endParaRPr>
        </a:p>
      </dgm:t>
    </dgm:pt>
    <dgm:pt modelId="{45DE1359-1C9D-42A7-9790-AEC1DF8D55FB}">
      <dgm:prSet/>
      <dgm:spPr>
        <a:noFill/>
        <a:ln>
          <a:noFill/>
        </a:ln>
      </dgm:spPr>
      <dgm:t>
        <a:bodyPr/>
        <a:lstStyle/>
        <a:p>
          <a:pPr>
            <a:buFont typeface="+mj-lt"/>
            <a:buAutoNum type="arabicPeriod"/>
          </a:pPr>
          <a:r>
            <a:rPr lang="en-US" b="0" cap="none" spc="0" dirty="0">
              <a:ln w="0"/>
              <a:solidFill>
                <a:schemeClr val="tx1"/>
              </a:solidFill>
              <a:effectLst>
                <a:outerShdw blurRad="38100" dist="19050" dir="2700000" algn="tl" rotWithShape="0">
                  <a:schemeClr val="dk1">
                    <a:alpha val="40000"/>
                  </a:schemeClr>
                </a:outerShdw>
              </a:effectLst>
            </a:rPr>
            <a:t>Pupils are gathered in schools from different localities and with different health problems</a:t>
          </a:r>
          <a:endParaRPr lang="en-GB" b="0" cap="none" spc="0" dirty="0">
            <a:ln w="0"/>
            <a:solidFill>
              <a:schemeClr val="tx1"/>
            </a:solidFill>
            <a:effectLst>
              <a:outerShdw blurRad="38100" dist="19050" dir="2700000" algn="tl" rotWithShape="0">
                <a:schemeClr val="dk1">
                  <a:alpha val="40000"/>
                </a:schemeClr>
              </a:outerShdw>
            </a:effectLst>
          </a:endParaRPr>
        </a:p>
      </dgm:t>
    </dgm:pt>
    <dgm:pt modelId="{ADBD487B-F9C4-4C24-B8AC-886DF686340A}" type="parTrans" cxnId="{7761F4F1-BF4C-4660-BFFE-0BC19F12A0A4}">
      <dgm:prSet/>
      <dgm:spPr/>
      <dgm:t>
        <a:bodyPr/>
        <a:lstStyle/>
        <a:p>
          <a:endParaRPr lang="en-GB" b="0" cap="none" spc="0">
            <a:ln w="0"/>
            <a:solidFill>
              <a:schemeClr val="tx1"/>
            </a:solidFill>
            <a:effectLst>
              <a:outerShdw blurRad="38100" dist="19050" dir="2700000" algn="tl" rotWithShape="0">
                <a:schemeClr val="dk1">
                  <a:alpha val="40000"/>
                </a:schemeClr>
              </a:outerShdw>
            </a:effectLst>
          </a:endParaRPr>
        </a:p>
      </dgm:t>
    </dgm:pt>
    <dgm:pt modelId="{1EC30A3A-006C-4E71-8753-1D234F4B3A2B}" type="sibTrans" cxnId="{7761F4F1-BF4C-4660-BFFE-0BC19F12A0A4}">
      <dgm:prSet/>
      <dgm:spPr/>
      <dgm:t>
        <a:bodyPr/>
        <a:lstStyle/>
        <a:p>
          <a:endParaRPr lang="en-GB" b="0" cap="none" spc="0">
            <a:ln w="0"/>
            <a:solidFill>
              <a:schemeClr val="tx1"/>
            </a:solidFill>
            <a:effectLst>
              <a:outerShdw blurRad="38100" dist="19050" dir="2700000" algn="tl" rotWithShape="0">
                <a:schemeClr val="dk1">
                  <a:alpha val="40000"/>
                </a:schemeClr>
              </a:outerShdw>
            </a:effectLst>
          </a:endParaRPr>
        </a:p>
      </dgm:t>
    </dgm:pt>
    <dgm:pt modelId="{4C855EDD-5D12-4C27-83E6-9DE6A37BFD19}">
      <dgm:prSet/>
      <dgm:spPr>
        <a:noFill/>
        <a:ln>
          <a:noFill/>
        </a:ln>
      </dgm:spPr>
      <dgm:t>
        <a:bodyPr/>
        <a:lstStyle/>
        <a:p>
          <a:pPr>
            <a:buFont typeface="+mj-lt"/>
            <a:buAutoNum type="arabicPeriod"/>
          </a:pPr>
          <a:r>
            <a:rPr lang="en-US" b="0" cap="none" spc="0" dirty="0">
              <a:ln w="0"/>
              <a:solidFill>
                <a:schemeClr val="tx1"/>
              </a:solidFill>
              <a:effectLst>
                <a:outerShdw blurRad="38100" dist="19050" dir="2700000" algn="tl" rotWithShape="0">
                  <a:schemeClr val="dk1">
                    <a:alpha val="40000"/>
                  </a:schemeClr>
                </a:outerShdw>
              </a:effectLst>
            </a:rPr>
            <a:t>They might adopt unsound health practices (e.g. uncovered sneezing or coughing, sharing head caps or eating utensils) or might have poor dirty hands)</a:t>
          </a:r>
          <a:endParaRPr lang="en-GB" b="0" cap="none" spc="0" dirty="0">
            <a:ln w="0"/>
            <a:solidFill>
              <a:schemeClr val="tx1"/>
            </a:solidFill>
            <a:effectLst>
              <a:outerShdw blurRad="38100" dist="19050" dir="2700000" algn="tl" rotWithShape="0">
                <a:schemeClr val="dk1">
                  <a:alpha val="40000"/>
                </a:schemeClr>
              </a:outerShdw>
            </a:effectLst>
          </a:endParaRPr>
        </a:p>
      </dgm:t>
    </dgm:pt>
    <dgm:pt modelId="{0D05515C-CD1A-4125-A94C-B7E02A209862}" type="parTrans" cxnId="{BCD857DD-EA43-45B4-B346-53FBDAEDD019}">
      <dgm:prSet/>
      <dgm:spPr/>
      <dgm:t>
        <a:bodyPr/>
        <a:lstStyle/>
        <a:p>
          <a:endParaRPr lang="en-GB" b="0" cap="none" spc="0">
            <a:ln w="0"/>
            <a:solidFill>
              <a:schemeClr val="tx1"/>
            </a:solidFill>
            <a:effectLst>
              <a:outerShdw blurRad="38100" dist="19050" dir="2700000" algn="tl" rotWithShape="0">
                <a:schemeClr val="dk1">
                  <a:alpha val="40000"/>
                </a:schemeClr>
              </a:outerShdw>
            </a:effectLst>
          </a:endParaRPr>
        </a:p>
      </dgm:t>
    </dgm:pt>
    <dgm:pt modelId="{64D99945-0980-4428-AB98-E56EF33BF43A}" type="sibTrans" cxnId="{BCD857DD-EA43-45B4-B346-53FBDAEDD019}">
      <dgm:prSet/>
      <dgm:spPr/>
      <dgm:t>
        <a:bodyPr/>
        <a:lstStyle/>
        <a:p>
          <a:endParaRPr lang="en-GB" b="0" cap="none" spc="0">
            <a:ln w="0"/>
            <a:solidFill>
              <a:schemeClr val="tx1"/>
            </a:solidFill>
            <a:effectLst>
              <a:outerShdw blurRad="38100" dist="19050" dir="2700000" algn="tl" rotWithShape="0">
                <a:schemeClr val="dk1">
                  <a:alpha val="40000"/>
                </a:schemeClr>
              </a:outerShdw>
            </a:effectLst>
          </a:endParaRPr>
        </a:p>
      </dgm:t>
    </dgm:pt>
    <dgm:pt modelId="{8AAC5002-D034-4A49-8C8E-8DEA52C64104}">
      <dgm:prSet/>
      <dgm:spPr>
        <a:noFill/>
        <a:ln>
          <a:noFill/>
        </a:ln>
      </dgm:spPr>
      <dgm:t>
        <a:bodyPr/>
        <a:lstStyle/>
        <a:p>
          <a:pPr>
            <a:buFont typeface="+mj-lt"/>
            <a:buAutoNum type="arabicPeriod"/>
          </a:pPr>
          <a:r>
            <a:rPr lang="en-US" b="0" cap="none" spc="0" dirty="0">
              <a:ln w="0"/>
              <a:solidFill>
                <a:schemeClr val="tx1"/>
              </a:solidFill>
              <a:effectLst>
                <a:outerShdw blurRad="38100" dist="19050" dir="2700000" algn="tl" rotWithShape="0">
                  <a:schemeClr val="dk1">
                    <a:alpha val="40000"/>
                  </a:schemeClr>
                </a:outerShdw>
              </a:effectLst>
            </a:rPr>
            <a:t>Overcrowding at school and in classrooms contributes to transmission of respiratory diseases.</a:t>
          </a:r>
          <a:endParaRPr lang="en-GB" b="0" cap="none" spc="0" dirty="0">
            <a:ln w="0"/>
            <a:solidFill>
              <a:schemeClr val="tx1"/>
            </a:solidFill>
            <a:effectLst>
              <a:outerShdw blurRad="38100" dist="19050" dir="2700000" algn="tl" rotWithShape="0">
                <a:schemeClr val="dk1">
                  <a:alpha val="40000"/>
                </a:schemeClr>
              </a:outerShdw>
            </a:effectLst>
          </a:endParaRPr>
        </a:p>
      </dgm:t>
    </dgm:pt>
    <dgm:pt modelId="{E4567A43-C0F1-492B-86A6-1CDEF8DE940C}" type="parTrans" cxnId="{950350AA-8A30-46D4-962F-8554622BDA32}">
      <dgm:prSet/>
      <dgm:spPr/>
      <dgm:t>
        <a:bodyPr/>
        <a:lstStyle/>
        <a:p>
          <a:endParaRPr lang="en-GB" b="0" cap="none" spc="0">
            <a:ln w="0"/>
            <a:solidFill>
              <a:schemeClr val="tx1"/>
            </a:solidFill>
            <a:effectLst>
              <a:outerShdw blurRad="38100" dist="19050" dir="2700000" algn="tl" rotWithShape="0">
                <a:schemeClr val="dk1">
                  <a:alpha val="40000"/>
                </a:schemeClr>
              </a:outerShdw>
            </a:effectLst>
          </a:endParaRPr>
        </a:p>
      </dgm:t>
    </dgm:pt>
    <dgm:pt modelId="{E8C00DE9-7F40-416E-9700-58BBC78987E0}" type="sibTrans" cxnId="{950350AA-8A30-46D4-962F-8554622BDA32}">
      <dgm:prSet/>
      <dgm:spPr/>
      <dgm:t>
        <a:bodyPr/>
        <a:lstStyle/>
        <a:p>
          <a:endParaRPr lang="en-GB" b="0" cap="none" spc="0">
            <a:ln w="0"/>
            <a:solidFill>
              <a:schemeClr val="tx1"/>
            </a:solidFill>
            <a:effectLst>
              <a:outerShdw blurRad="38100" dist="19050" dir="2700000" algn="tl" rotWithShape="0">
                <a:schemeClr val="dk1">
                  <a:alpha val="40000"/>
                </a:schemeClr>
              </a:outerShdw>
            </a:effectLst>
          </a:endParaRPr>
        </a:p>
      </dgm:t>
    </dgm:pt>
    <dgm:pt modelId="{FD3ABC48-27B3-45D4-84EC-801C4F2B4832}" type="pres">
      <dgm:prSet presAssocID="{9795D99A-9269-4554-8838-F1303835CD16}" presName="Name0" presStyleCnt="0">
        <dgm:presLayoutVars>
          <dgm:dir/>
          <dgm:animLvl val="lvl"/>
          <dgm:resizeHandles val="exact"/>
        </dgm:presLayoutVars>
      </dgm:prSet>
      <dgm:spPr/>
    </dgm:pt>
    <dgm:pt modelId="{038B8599-8F1B-4F43-9427-CB62B450B378}" type="pres">
      <dgm:prSet presAssocID="{320A99B2-7EB2-4A56-B1D0-E9A681008D8E}" presName="composite" presStyleCnt="0"/>
      <dgm:spPr/>
    </dgm:pt>
    <dgm:pt modelId="{D1A27D25-FC72-4871-9BCD-AEE508DD51F2}" type="pres">
      <dgm:prSet presAssocID="{320A99B2-7EB2-4A56-B1D0-E9A681008D8E}" presName="parTx" presStyleLbl="alignNode1" presStyleIdx="0" presStyleCnt="1">
        <dgm:presLayoutVars>
          <dgm:chMax val="0"/>
          <dgm:chPref val="0"/>
          <dgm:bulletEnabled val="1"/>
        </dgm:presLayoutVars>
      </dgm:prSet>
      <dgm:spPr/>
    </dgm:pt>
    <dgm:pt modelId="{2DA542EE-A86A-4A54-AC6A-7FC46E22A315}" type="pres">
      <dgm:prSet presAssocID="{320A99B2-7EB2-4A56-B1D0-E9A681008D8E}" presName="desTx" presStyleLbl="alignAccFollowNode1" presStyleIdx="0" presStyleCnt="1">
        <dgm:presLayoutVars>
          <dgm:bulletEnabled val="1"/>
        </dgm:presLayoutVars>
      </dgm:prSet>
      <dgm:spPr/>
    </dgm:pt>
  </dgm:ptLst>
  <dgm:cxnLst>
    <dgm:cxn modelId="{A8174E14-4C3D-49F3-99B1-13EA8357B3DE}" type="presOf" srcId="{8AAC5002-D034-4A49-8C8E-8DEA52C64104}" destId="{2DA542EE-A86A-4A54-AC6A-7FC46E22A315}" srcOrd="0" destOrd="3" presId="urn:microsoft.com/office/officeart/2005/8/layout/hList1"/>
    <dgm:cxn modelId="{F08BBB31-FFB0-48E4-B077-DA64433032A1}" type="presOf" srcId="{45DE1359-1C9D-42A7-9790-AEC1DF8D55FB}" destId="{2DA542EE-A86A-4A54-AC6A-7FC46E22A315}" srcOrd="0" destOrd="1" presId="urn:microsoft.com/office/officeart/2005/8/layout/hList1"/>
    <dgm:cxn modelId="{0F873C3C-A829-4082-AD5C-5A27137C256C}" srcId="{320A99B2-7EB2-4A56-B1D0-E9A681008D8E}" destId="{74D45920-748D-4D4D-9D84-0CFE5B7FE5ED}" srcOrd="0" destOrd="0" parTransId="{5CB47FB6-7E73-4AF3-A4DF-270FABA23F41}" sibTransId="{099A2ACC-332C-49F9-B4DE-6F5B3C3C8BD2}"/>
    <dgm:cxn modelId="{AAE50B89-7706-4C29-B390-A2D41A228D8E}" type="presOf" srcId="{4C855EDD-5D12-4C27-83E6-9DE6A37BFD19}" destId="{2DA542EE-A86A-4A54-AC6A-7FC46E22A315}" srcOrd="0" destOrd="2" presId="urn:microsoft.com/office/officeart/2005/8/layout/hList1"/>
    <dgm:cxn modelId="{1C8A1CAA-DEF7-4033-8654-15331DAA0708}" type="presOf" srcId="{320A99B2-7EB2-4A56-B1D0-E9A681008D8E}" destId="{D1A27D25-FC72-4871-9BCD-AEE508DD51F2}" srcOrd="0" destOrd="0" presId="urn:microsoft.com/office/officeart/2005/8/layout/hList1"/>
    <dgm:cxn modelId="{950350AA-8A30-46D4-962F-8554622BDA32}" srcId="{320A99B2-7EB2-4A56-B1D0-E9A681008D8E}" destId="{8AAC5002-D034-4A49-8C8E-8DEA52C64104}" srcOrd="3" destOrd="0" parTransId="{E4567A43-C0F1-492B-86A6-1CDEF8DE940C}" sibTransId="{E8C00DE9-7F40-416E-9700-58BBC78987E0}"/>
    <dgm:cxn modelId="{41DDD7B1-E8A5-49DE-BA11-E9AD5D62DA43}" type="presOf" srcId="{74D45920-748D-4D4D-9D84-0CFE5B7FE5ED}" destId="{2DA542EE-A86A-4A54-AC6A-7FC46E22A315}" srcOrd="0" destOrd="0" presId="urn:microsoft.com/office/officeart/2005/8/layout/hList1"/>
    <dgm:cxn modelId="{DCFE01C2-EB42-4511-8A41-AF13B6A952D3}" srcId="{9795D99A-9269-4554-8838-F1303835CD16}" destId="{320A99B2-7EB2-4A56-B1D0-E9A681008D8E}" srcOrd="0" destOrd="0" parTransId="{5D1F0383-FE27-42FE-A66C-808EB73E1E6D}" sibTransId="{0708798E-0690-4E7E-85AE-E560AA43D145}"/>
    <dgm:cxn modelId="{BCD857DD-EA43-45B4-B346-53FBDAEDD019}" srcId="{320A99B2-7EB2-4A56-B1D0-E9A681008D8E}" destId="{4C855EDD-5D12-4C27-83E6-9DE6A37BFD19}" srcOrd="2" destOrd="0" parTransId="{0D05515C-CD1A-4125-A94C-B7E02A209862}" sibTransId="{64D99945-0980-4428-AB98-E56EF33BF43A}"/>
    <dgm:cxn modelId="{7761F4F1-BF4C-4660-BFFE-0BC19F12A0A4}" srcId="{320A99B2-7EB2-4A56-B1D0-E9A681008D8E}" destId="{45DE1359-1C9D-42A7-9790-AEC1DF8D55FB}" srcOrd="1" destOrd="0" parTransId="{ADBD487B-F9C4-4C24-B8AC-886DF686340A}" sibTransId="{1EC30A3A-006C-4E71-8753-1D234F4B3A2B}"/>
    <dgm:cxn modelId="{D2C706F2-271D-4E0E-9E37-2D3B89CE4F8A}" type="presOf" srcId="{9795D99A-9269-4554-8838-F1303835CD16}" destId="{FD3ABC48-27B3-45D4-84EC-801C4F2B4832}" srcOrd="0" destOrd="0" presId="urn:microsoft.com/office/officeart/2005/8/layout/hList1"/>
    <dgm:cxn modelId="{ACB01C9E-6A5D-4DFB-9D57-60BE2A9ADE4D}" type="presParOf" srcId="{FD3ABC48-27B3-45D4-84EC-801C4F2B4832}" destId="{038B8599-8F1B-4F43-9427-CB62B450B378}" srcOrd="0" destOrd="0" presId="urn:microsoft.com/office/officeart/2005/8/layout/hList1"/>
    <dgm:cxn modelId="{0A13FB2C-936F-43F0-8225-379D11E6D121}" type="presParOf" srcId="{038B8599-8F1B-4F43-9427-CB62B450B378}" destId="{D1A27D25-FC72-4871-9BCD-AEE508DD51F2}" srcOrd="0" destOrd="0" presId="urn:microsoft.com/office/officeart/2005/8/layout/hList1"/>
    <dgm:cxn modelId="{F6B0F0F9-7C37-4A7D-B604-2C816860304A}" type="presParOf" srcId="{038B8599-8F1B-4F43-9427-CB62B450B378}" destId="{2DA542EE-A86A-4A54-AC6A-7FC46E22A315}" srcOrd="1" destOrd="0" presId="urn:microsoft.com/office/officeart/2005/8/layout/hList1"/>
  </dgm:cxnLst>
  <dgm:bg/>
  <dgm:whole>
    <a:ln>
      <a:noFill/>
    </a:ln>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92EC2DCE-2360-4BF2-9FC3-E91292184195}" type="doc">
      <dgm:prSet loTypeId="urn:microsoft.com/office/officeart/2005/8/layout/vList2" loCatId="list" qsTypeId="urn:microsoft.com/office/officeart/2005/8/quickstyle/simple1" qsCatId="simple" csTypeId="urn:microsoft.com/office/officeart/2005/8/colors/accent0_1" csCatId="mainScheme"/>
      <dgm:spPr/>
      <dgm:t>
        <a:bodyPr/>
        <a:lstStyle/>
        <a:p>
          <a:endParaRPr lang="en-GB"/>
        </a:p>
      </dgm:t>
    </dgm:pt>
    <dgm:pt modelId="{D3225F46-FBE0-4016-B2E3-B4C3BC7EAC04}">
      <dgm:prSet/>
      <dgm:spPr/>
      <dgm:t>
        <a:bodyPr/>
        <a:lstStyle/>
        <a:p>
          <a:r>
            <a:rPr lang="en-GB" dirty="0"/>
            <a:t>Forms of spread:</a:t>
          </a:r>
        </a:p>
      </dgm:t>
    </dgm:pt>
    <dgm:pt modelId="{D41DCB65-7D64-4559-A78C-D6190049D6F3}" type="parTrans" cxnId="{8C2E0028-28BF-43FD-9FD0-9046D095C5F5}">
      <dgm:prSet/>
      <dgm:spPr/>
      <dgm:t>
        <a:bodyPr/>
        <a:lstStyle/>
        <a:p>
          <a:endParaRPr lang="en-GB"/>
        </a:p>
      </dgm:t>
    </dgm:pt>
    <dgm:pt modelId="{298F2C07-24EA-42CD-A4A8-45217423D2E1}" type="sibTrans" cxnId="{8C2E0028-28BF-43FD-9FD0-9046D095C5F5}">
      <dgm:prSet/>
      <dgm:spPr/>
      <dgm:t>
        <a:bodyPr/>
        <a:lstStyle/>
        <a:p>
          <a:endParaRPr lang="en-GB"/>
        </a:p>
      </dgm:t>
    </dgm:pt>
    <dgm:pt modelId="{D32BF670-65C8-4656-8900-96BE6A3B3AE7}">
      <dgm:prSet/>
      <dgm:spPr/>
      <dgm:t>
        <a:bodyPr/>
        <a:lstStyle/>
        <a:p>
          <a:r>
            <a:rPr lang="en-GB"/>
            <a:t>Sporadic: infrequent scattered cases.</a:t>
          </a:r>
        </a:p>
      </dgm:t>
    </dgm:pt>
    <dgm:pt modelId="{7EFBBA71-C0EE-467A-B523-97EE954BA0CD}" type="parTrans" cxnId="{8D5B872B-9078-4EC9-A88C-77A8B40E8C97}">
      <dgm:prSet/>
      <dgm:spPr/>
      <dgm:t>
        <a:bodyPr/>
        <a:lstStyle/>
        <a:p>
          <a:endParaRPr lang="en-GB"/>
        </a:p>
      </dgm:t>
    </dgm:pt>
    <dgm:pt modelId="{7702FC36-2DE2-44F9-9F59-FDA3594409F8}" type="sibTrans" cxnId="{8D5B872B-9078-4EC9-A88C-77A8B40E8C97}">
      <dgm:prSet/>
      <dgm:spPr/>
      <dgm:t>
        <a:bodyPr/>
        <a:lstStyle/>
        <a:p>
          <a:endParaRPr lang="en-GB"/>
        </a:p>
      </dgm:t>
    </dgm:pt>
    <dgm:pt modelId="{369DD804-ED43-48A8-AD8B-A512A10CA25B}">
      <dgm:prSet/>
      <dgm:spPr/>
      <dgm:t>
        <a:bodyPr/>
        <a:lstStyle/>
        <a:p>
          <a:r>
            <a:rPr lang="en-GB" dirty="0"/>
            <a:t>Outbreak: Epidemic in a closed community.</a:t>
          </a:r>
        </a:p>
      </dgm:t>
    </dgm:pt>
    <dgm:pt modelId="{E150FFD6-460D-42A6-B18F-AED15C2A1291}" type="parTrans" cxnId="{210B86AE-97A1-42C1-B3D6-534306B5945C}">
      <dgm:prSet/>
      <dgm:spPr/>
      <dgm:t>
        <a:bodyPr/>
        <a:lstStyle/>
        <a:p>
          <a:endParaRPr lang="en-GB"/>
        </a:p>
      </dgm:t>
    </dgm:pt>
    <dgm:pt modelId="{8B1FC34D-072D-4862-A83D-73C78FBC1D6A}" type="sibTrans" cxnId="{210B86AE-97A1-42C1-B3D6-534306B5945C}">
      <dgm:prSet/>
      <dgm:spPr/>
      <dgm:t>
        <a:bodyPr/>
        <a:lstStyle/>
        <a:p>
          <a:endParaRPr lang="en-GB"/>
        </a:p>
      </dgm:t>
    </dgm:pt>
    <dgm:pt modelId="{A84CE784-3420-456D-90A4-F9A4B7C5E5EC}">
      <dgm:prSet/>
      <dgm:spPr/>
      <dgm:t>
        <a:bodyPr/>
        <a:lstStyle/>
        <a:p>
          <a:r>
            <a:rPr lang="en-GB"/>
            <a:t>Types of infections:</a:t>
          </a:r>
        </a:p>
      </dgm:t>
    </dgm:pt>
    <dgm:pt modelId="{89194630-8C9D-4458-B120-E95F72514E2C}" type="parTrans" cxnId="{5B789A50-1BF3-4D39-8F6F-0F81C46AC82F}">
      <dgm:prSet/>
      <dgm:spPr/>
      <dgm:t>
        <a:bodyPr/>
        <a:lstStyle/>
        <a:p>
          <a:endParaRPr lang="en-GB"/>
        </a:p>
      </dgm:t>
    </dgm:pt>
    <dgm:pt modelId="{8BF92761-4506-4248-B417-4E1A427985AA}" type="sibTrans" cxnId="{5B789A50-1BF3-4D39-8F6F-0F81C46AC82F}">
      <dgm:prSet/>
      <dgm:spPr/>
      <dgm:t>
        <a:bodyPr/>
        <a:lstStyle/>
        <a:p>
          <a:endParaRPr lang="en-GB"/>
        </a:p>
      </dgm:t>
    </dgm:pt>
    <dgm:pt modelId="{B04244E8-5D88-4C41-8FD4-AD368F870B9F}">
      <dgm:prSet/>
      <dgm:spPr/>
      <dgm:t>
        <a:bodyPr/>
        <a:lstStyle/>
        <a:p>
          <a:r>
            <a:rPr lang="en-GB"/>
            <a:t>Respiratory tract infection (Common cold, mumps, varicella,. Etc)</a:t>
          </a:r>
        </a:p>
      </dgm:t>
    </dgm:pt>
    <dgm:pt modelId="{756228A7-3692-45EB-B560-F3029DB504E3}" type="parTrans" cxnId="{770639F7-53A8-4C34-A57A-4B6E3A8DAC60}">
      <dgm:prSet/>
      <dgm:spPr/>
      <dgm:t>
        <a:bodyPr/>
        <a:lstStyle/>
        <a:p>
          <a:endParaRPr lang="en-GB"/>
        </a:p>
      </dgm:t>
    </dgm:pt>
    <dgm:pt modelId="{A3789AAC-8D5D-40EA-8CDF-D1B63AF259F2}" type="sibTrans" cxnId="{770639F7-53A8-4C34-A57A-4B6E3A8DAC60}">
      <dgm:prSet/>
      <dgm:spPr/>
      <dgm:t>
        <a:bodyPr/>
        <a:lstStyle/>
        <a:p>
          <a:endParaRPr lang="en-GB"/>
        </a:p>
      </dgm:t>
    </dgm:pt>
    <dgm:pt modelId="{5C9DC7F3-916C-4865-BF1C-925E9B81AD3A}">
      <dgm:prSet/>
      <dgm:spPr/>
      <dgm:t>
        <a:bodyPr/>
        <a:lstStyle/>
        <a:p>
          <a:r>
            <a:rPr lang="en-GB"/>
            <a:t>Food borne infections ( typhoid, food poisoning, hepatitis A)</a:t>
          </a:r>
        </a:p>
      </dgm:t>
    </dgm:pt>
    <dgm:pt modelId="{78CD690D-61D9-4543-A4FE-5F958A09F5A8}" type="parTrans" cxnId="{8BA334E8-9E19-4CF6-9955-5C68CFBBD62E}">
      <dgm:prSet/>
      <dgm:spPr/>
      <dgm:t>
        <a:bodyPr/>
        <a:lstStyle/>
        <a:p>
          <a:endParaRPr lang="en-GB"/>
        </a:p>
      </dgm:t>
    </dgm:pt>
    <dgm:pt modelId="{6303999D-3E8E-4D48-98D1-40AC83E646A3}" type="sibTrans" cxnId="{8BA334E8-9E19-4CF6-9955-5C68CFBBD62E}">
      <dgm:prSet/>
      <dgm:spPr/>
      <dgm:t>
        <a:bodyPr/>
        <a:lstStyle/>
        <a:p>
          <a:endParaRPr lang="en-GB"/>
        </a:p>
      </dgm:t>
    </dgm:pt>
    <dgm:pt modelId="{A211248E-5E97-4011-A4B8-DF8770F7B3C5}">
      <dgm:prSet/>
      <dgm:spPr/>
      <dgm:t>
        <a:bodyPr/>
        <a:lstStyle/>
        <a:p>
          <a:r>
            <a:rPr lang="en-GB"/>
            <a:t>Contact infections (skin, eye. Etc) </a:t>
          </a:r>
        </a:p>
      </dgm:t>
    </dgm:pt>
    <dgm:pt modelId="{931023FE-9483-4045-9A80-77A15EE618A3}" type="parTrans" cxnId="{8103A5FD-210F-49B8-8BDC-CD279BFB44D2}">
      <dgm:prSet/>
      <dgm:spPr/>
      <dgm:t>
        <a:bodyPr/>
        <a:lstStyle/>
        <a:p>
          <a:endParaRPr lang="en-GB"/>
        </a:p>
      </dgm:t>
    </dgm:pt>
    <dgm:pt modelId="{A35F1732-8695-4D9A-A44A-F1F1534E44DB}" type="sibTrans" cxnId="{8103A5FD-210F-49B8-8BDC-CD279BFB44D2}">
      <dgm:prSet/>
      <dgm:spPr/>
      <dgm:t>
        <a:bodyPr/>
        <a:lstStyle/>
        <a:p>
          <a:endParaRPr lang="en-GB"/>
        </a:p>
      </dgm:t>
    </dgm:pt>
    <dgm:pt modelId="{67761A3F-AE44-46E1-825D-B7B72ADDD381}" type="pres">
      <dgm:prSet presAssocID="{92EC2DCE-2360-4BF2-9FC3-E91292184195}" presName="linear" presStyleCnt="0">
        <dgm:presLayoutVars>
          <dgm:animLvl val="lvl"/>
          <dgm:resizeHandles val="exact"/>
        </dgm:presLayoutVars>
      </dgm:prSet>
      <dgm:spPr/>
    </dgm:pt>
    <dgm:pt modelId="{7A809F6D-8350-4632-BDB7-56DC07B3A3C4}" type="pres">
      <dgm:prSet presAssocID="{D3225F46-FBE0-4016-B2E3-B4C3BC7EAC04}" presName="parentText" presStyleLbl="node1" presStyleIdx="0" presStyleCnt="2">
        <dgm:presLayoutVars>
          <dgm:chMax val="0"/>
          <dgm:bulletEnabled val="1"/>
        </dgm:presLayoutVars>
      </dgm:prSet>
      <dgm:spPr/>
    </dgm:pt>
    <dgm:pt modelId="{6EC81F98-B82A-4F9A-8904-485C77FE52A1}" type="pres">
      <dgm:prSet presAssocID="{D3225F46-FBE0-4016-B2E3-B4C3BC7EAC04}" presName="childText" presStyleLbl="revTx" presStyleIdx="0" presStyleCnt="2">
        <dgm:presLayoutVars>
          <dgm:bulletEnabled val="1"/>
        </dgm:presLayoutVars>
      </dgm:prSet>
      <dgm:spPr/>
    </dgm:pt>
    <dgm:pt modelId="{249C34EA-3A55-46DE-B25C-5AC9F8AB42B5}" type="pres">
      <dgm:prSet presAssocID="{A84CE784-3420-456D-90A4-F9A4B7C5E5EC}" presName="parentText" presStyleLbl="node1" presStyleIdx="1" presStyleCnt="2">
        <dgm:presLayoutVars>
          <dgm:chMax val="0"/>
          <dgm:bulletEnabled val="1"/>
        </dgm:presLayoutVars>
      </dgm:prSet>
      <dgm:spPr/>
    </dgm:pt>
    <dgm:pt modelId="{07E136C9-2E14-4B70-B1BB-E9215694C2B4}" type="pres">
      <dgm:prSet presAssocID="{A84CE784-3420-456D-90A4-F9A4B7C5E5EC}" presName="childText" presStyleLbl="revTx" presStyleIdx="1" presStyleCnt="2">
        <dgm:presLayoutVars>
          <dgm:bulletEnabled val="1"/>
        </dgm:presLayoutVars>
      </dgm:prSet>
      <dgm:spPr/>
    </dgm:pt>
  </dgm:ptLst>
  <dgm:cxnLst>
    <dgm:cxn modelId="{620B0F05-F39F-4777-81DC-677DE65CEC4E}" type="presOf" srcId="{369DD804-ED43-48A8-AD8B-A512A10CA25B}" destId="{6EC81F98-B82A-4F9A-8904-485C77FE52A1}" srcOrd="0" destOrd="1" presId="urn:microsoft.com/office/officeart/2005/8/layout/vList2"/>
    <dgm:cxn modelId="{129C141A-F1C2-44B2-BEA0-F2CFC29FD271}" type="presOf" srcId="{A211248E-5E97-4011-A4B8-DF8770F7B3C5}" destId="{07E136C9-2E14-4B70-B1BB-E9215694C2B4}" srcOrd="0" destOrd="2" presId="urn:microsoft.com/office/officeart/2005/8/layout/vList2"/>
    <dgm:cxn modelId="{6198251E-C7BD-49F4-BE45-90C4612585B5}" type="presOf" srcId="{D32BF670-65C8-4656-8900-96BE6A3B3AE7}" destId="{6EC81F98-B82A-4F9A-8904-485C77FE52A1}" srcOrd="0" destOrd="0" presId="urn:microsoft.com/office/officeart/2005/8/layout/vList2"/>
    <dgm:cxn modelId="{8C2E0028-28BF-43FD-9FD0-9046D095C5F5}" srcId="{92EC2DCE-2360-4BF2-9FC3-E91292184195}" destId="{D3225F46-FBE0-4016-B2E3-B4C3BC7EAC04}" srcOrd="0" destOrd="0" parTransId="{D41DCB65-7D64-4559-A78C-D6190049D6F3}" sibTransId="{298F2C07-24EA-42CD-A4A8-45217423D2E1}"/>
    <dgm:cxn modelId="{8D5B872B-9078-4EC9-A88C-77A8B40E8C97}" srcId="{D3225F46-FBE0-4016-B2E3-B4C3BC7EAC04}" destId="{D32BF670-65C8-4656-8900-96BE6A3B3AE7}" srcOrd="0" destOrd="0" parTransId="{7EFBBA71-C0EE-467A-B523-97EE954BA0CD}" sibTransId="{7702FC36-2DE2-44F9-9F59-FDA3594409F8}"/>
    <dgm:cxn modelId="{1B2D985E-81CF-4122-B783-7074A78A5D3F}" type="presOf" srcId="{5C9DC7F3-916C-4865-BF1C-925E9B81AD3A}" destId="{07E136C9-2E14-4B70-B1BB-E9215694C2B4}" srcOrd="0" destOrd="1" presId="urn:microsoft.com/office/officeart/2005/8/layout/vList2"/>
    <dgm:cxn modelId="{5B789A50-1BF3-4D39-8F6F-0F81C46AC82F}" srcId="{92EC2DCE-2360-4BF2-9FC3-E91292184195}" destId="{A84CE784-3420-456D-90A4-F9A4B7C5E5EC}" srcOrd="1" destOrd="0" parTransId="{89194630-8C9D-4458-B120-E95F72514E2C}" sibTransId="{8BF92761-4506-4248-B417-4E1A427985AA}"/>
    <dgm:cxn modelId="{B4A35272-7A08-4C16-943D-4022FA4E32DC}" type="presOf" srcId="{D3225F46-FBE0-4016-B2E3-B4C3BC7EAC04}" destId="{7A809F6D-8350-4632-BDB7-56DC07B3A3C4}" srcOrd="0" destOrd="0" presId="urn:microsoft.com/office/officeart/2005/8/layout/vList2"/>
    <dgm:cxn modelId="{0E5CD881-7737-47ED-97F7-FF0ED2D7840F}" type="presOf" srcId="{A84CE784-3420-456D-90A4-F9A4B7C5E5EC}" destId="{249C34EA-3A55-46DE-B25C-5AC9F8AB42B5}" srcOrd="0" destOrd="0" presId="urn:microsoft.com/office/officeart/2005/8/layout/vList2"/>
    <dgm:cxn modelId="{E9EDDDA8-3CE8-4FD4-9BAD-78DF01BE197C}" type="presOf" srcId="{B04244E8-5D88-4C41-8FD4-AD368F870B9F}" destId="{07E136C9-2E14-4B70-B1BB-E9215694C2B4}" srcOrd="0" destOrd="0" presId="urn:microsoft.com/office/officeart/2005/8/layout/vList2"/>
    <dgm:cxn modelId="{210B86AE-97A1-42C1-B3D6-534306B5945C}" srcId="{D3225F46-FBE0-4016-B2E3-B4C3BC7EAC04}" destId="{369DD804-ED43-48A8-AD8B-A512A10CA25B}" srcOrd="1" destOrd="0" parTransId="{E150FFD6-460D-42A6-B18F-AED15C2A1291}" sibTransId="{8B1FC34D-072D-4862-A83D-73C78FBC1D6A}"/>
    <dgm:cxn modelId="{153C02C4-355E-4496-A5F3-3DBEE083FB4F}" type="presOf" srcId="{92EC2DCE-2360-4BF2-9FC3-E91292184195}" destId="{67761A3F-AE44-46E1-825D-B7B72ADDD381}" srcOrd="0" destOrd="0" presId="urn:microsoft.com/office/officeart/2005/8/layout/vList2"/>
    <dgm:cxn modelId="{8BA334E8-9E19-4CF6-9955-5C68CFBBD62E}" srcId="{A84CE784-3420-456D-90A4-F9A4B7C5E5EC}" destId="{5C9DC7F3-916C-4865-BF1C-925E9B81AD3A}" srcOrd="1" destOrd="0" parTransId="{78CD690D-61D9-4543-A4FE-5F958A09F5A8}" sibTransId="{6303999D-3E8E-4D48-98D1-40AC83E646A3}"/>
    <dgm:cxn modelId="{770639F7-53A8-4C34-A57A-4B6E3A8DAC60}" srcId="{A84CE784-3420-456D-90A4-F9A4B7C5E5EC}" destId="{B04244E8-5D88-4C41-8FD4-AD368F870B9F}" srcOrd="0" destOrd="0" parTransId="{756228A7-3692-45EB-B560-F3029DB504E3}" sibTransId="{A3789AAC-8D5D-40EA-8CDF-D1B63AF259F2}"/>
    <dgm:cxn modelId="{8103A5FD-210F-49B8-8BDC-CD279BFB44D2}" srcId="{A84CE784-3420-456D-90A4-F9A4B7C5E5EC}" destId="{A211248E-5E97-4011-A4B8-DF8770F7B3C5}" srcOrd="2" destOrd="0" parTransId="{931023FE-9483-4045-9A80-77A15EE618A3}" sibTransId="{A35F1732-8695-4D9A-A44A-F1F1534E44DB}"/>
    <dgm:cxn modelId="{A51284A2-0C6C-423E-BE7E-D17F8AF907FF}" type="presParOf" srcId="{67761A3F-AE44-46E1-825D-B7B72ADDD381}" destId="{7A809F6D-8350-4632-BDB7-56DC07B3A3C4}" srcOrd="0" destOrd="0" presId="urn:microsoft.com/office/officeart/2005/8/layout/vList2"/>
    <dgm:cxn modelId="{709026CF-83D2-4551-8934-DFE8628FDC14}" type="presParOf" srcId="{67761A3F-AE44-46E1-825D-B7B72ADDD381}" destId="{6EC81F98-B82A-4F9A-8904-485C77FE52A1}" srcOrd="1" destOrd="0" presId="urn:microsoft.com/office/officeart/2005/8/layout/vList2"/>
    <dgm:cxn modelId="{F6B28838-ED9F-4B41-AC17-7D2CCC8F142C}" type="presParOf" srcId="{67761A3F-AE44-46E1-825D-B7B72ADDD381}" destId="{249C34EA-3A55-46DE-B25C-5AC9F8AB42B5}" srcOrd="2" destOrd="0" presId="urn:microsoft.com/office/officeart/2005/8/layout/vList2"/>
    <dgm:cxn modelId="{CD9938D3-E606-4D44-AC68-0E6BEC342788}" type="presParOf" srcId="{67761A3F-AE44-46E1-825D-B7B72ADDD381}" destId="{07E136C9-2E14-4B70-B1BB-E9215694C2B4}" srcOrd="3"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C28CFD77-B9DB-40BA-9B43-85E80C1F32BD}" type="doc">
      <dgm:prSet loTypeId="urn:microsoft.com/office/officeart/2005/8/layout/vList2" loCatId="list" qsTypeId="urn:microsoft.com/office/officeart/2005/8/quickstyle/simple1" qsCatId="simple" csTypeId="urn:microsoft.com/office/officeart/2005/8/colors/accent0_1" csCatId="mainScheme"/>
      <dgm:spPr/>
      <dgm:t>
        <a:bodyPr/>
        <a:lstStyle/>
        <a:p>
          <a:endParaRPr lang="en-GB"/>
        </a:p>
      </dgm:t>
    </dgm:pt>
    <dgm:pt modelId="{2B1A3B3D-79E4-435B-852F-27BD872FEE78}">
      <dgm:prSet/>
      <dgm:spPr/>
      <dgm:t>
        <a:bodyPr/>
        <a:lstStyle/>
        <a:p>
          <a:r>
            <a:rPr lang="en-US" b="1"/>
            <a:t>School closing to break a threatened epidemic is not of great value because: </a:t>
          </a:r>
          <a:endParaRPr lang="en-GB" dirty="0"/>
        </a:p>
      </dgm:t>
    </dgm:pt>
    <dgm:pt modelId="{2F92EB08-EA34-4B12-B85E-E735B2FFCCAD}" type="parTrans" cxnId="{C7696813-B803-4516-B716-7AA1ED1EB706}">
      <dgm:prSet/>
      <dgm:spPr/>
      <dgm:t>
        <a:bodyPr/>
        <a:lstStyle/>
        <a:p>
          <a:endParaRPr lang="en-GB"/>
        </a:p>
      </dgm:t>
    </dgm:pt>
    <dgm:pt modelId="{CED94040-C3F2-4133-81C0-27DCCA8583F3}" type="sibTrans" cxnId="{C7696813-B803-4516-B716-7AA1ED1EB706}">
      <dgm:prSet/>
      <dgm:spPr/>
      <dgm:t>
        <a:bodyPr/>
        <a:lstStyle/>
        <a:p>
          <a:endParaRPr lang="en-GB"/>
        </a:p>
      </dgm:t>
    </dgm:pt>
    <dgm:pt modelId="{063AE7AF-FA35-462E-9A6A-261F7A64D6A7}">
      <dgm:prSet/>
      <dgm:spPr/>
      <dgm:t>
        <a:bodyPr/>
        <a:lstStyle/>
        <a:p>
          <a:r>
            <a:rPr lang="en-US"/>
            <a:t>By the time of school closing, the disease is already well spread not only within the school but also within the community. </a:t>
          </a:r>
          <a:endParaRPr lang="en-GB"/>
        </a:p>
      </dgm:t>
    </dgm:pt>
    <dgm:pt modelId="{83269B8D-DFE8-44BC-AF22-0EA689138030}" type="parTrans" cxnId="{C9CB075B-A02E-42D9-B551-623E32E0F57D}">
      <dgm:prSet/>
      <dgm:spPr/>
      <dgm:t>
        <a:bodyPr/>
        <a:lstStyle/>
        <a:p>
          <a:endParaRPr lang="en-GB"/>
        </a:p>
      </dgm:t>
    </dgm:pt>
    <dgm:pt modelId="{FE8683AF-382A-4815-A448-973548B4BA11}" type="sibTrans" cxnId="{C9CB075B-A02E-42D9-B551-623E32E0F57D}">
      <dgm:prSet/>
      <dgm:spPr/>
      <dgm:t>
        <a:bodyPr/>
        <a:lstStyle/>
        <a:p>
          <a:endParaRPr lang="en-GB"/>
        </a:p>
      </dgm:t>
    </dgm:pt>
    <dgm:pt modelId="{A0721F46-7C44-411C-97B0-CEF0E3B9DE82}">
      <dgm:prSet/>
      <dgm:spPr/>
      <dgm:t>
        <a:bodyPr/>
        <a:lstStyle/>
        <a:p>
          <a:r>
            <a:rPr lang="en-US"/>
            <a:t>In schools, children are under supervision that enables early detection and treatment of communicable diseases. </a:t>
          </a:r>
          <a:endParaRPr lang="en-GB"/>
        </a:p>
      </dgm:t>
    </dgm:pt>
    <dgm:pt modelId="{FCAB1286-C542-4A2E-B778-95A4D21AADFA}" type="parTrans" cxnId="{E49874A7-4072-44A2-9250-5BDD901B9FF4}">
      <dgm:prSet/>
      <dgm:spPr/>
      <dgm:t>
        <a:bodyPr/>
        <a:lstStyle/>
        <a:p>
          <a:endParaRPr lang="en-GB"/>
        </a:p>
      </dgm:t>
    </dgm:pt>
    <dgm:pt modelId="{0798D023-625B-4A7B-9B28-D8659ABBD743}" type="sibTrans" cxnId="{E49874A7-4072-44A2-9250-5BDD901B9FF4}">
      <dgm:prSet/>
      <dgm:spPr/>
      <dgm:t>
        <a:bodyPr/>
        <a:lstStyle/>
        <a:p>
          <a:endParaRPr lang="en-GB"/>
        </a:p>
      </dgm:t>
    </dgm:pt>
    <dgm:pt modelId="{CF0C96D0-1635-4222-8BFD-0266B90BED58}">
      <dgm:prSet/>
      <dgm:spPr/>
      <dgm:t>
        <a:bodyPr/>
        <a:lstStyle/>
        <a:p>
          <a:r>
            <a:rPr lang="en-GB"/>
            <a:t>School closures may be cost-effective for secondary schools, as older children don’t require care when out of school, but not for kindergarten and primary schools</a:t>
          </a:r>
        </a:p>
      </dgm:t>
    </dgm:pt>
    <dgm:pt modelId="{DFA3C5F1-C359-4F5C-91A9-6F37F97C5752}" type="parTrans" cxnId="{E96A5715-A480-485D-953D-C9CF8530F6AC}">
      <dgm:prSet/>
      <dgm:spPr/>
      <dgm:t>
        <a:bodyPr/>
        <a:lstStyle/>
        <a:p>
          <a:endParaRPr lang="en-GB"/>
        </a:p>
      </dgm:t>
    </dgm:pt>
    <dgm:pt modelId="{29BDC26C-DA8D-47BA-A2ED-12F24D4C6C8D}" type="sibTrans" cxnId="{E96A5715-A480-485D-953D-C9CF8530F6AC}">
      <dgm:prSet/>
      <dgm:spPr/>
      <dgm:t>
        <a:bodyPr/>
        <a:lstStyle/>
        <a:p>
          <a:endParaRPr lang="en-GB"/>
        </a:p>
      </dgm:t>
    </dgm:pt>
    <dgm:pt modelId="{53084F47-83AC-4A7F-9AC4-7E1D44149967}" type="pres">
      <dgm:prSet presAssocID="{C28CFD77-B9DB-40BA-9B43-85E80C1F32BD}" presName="linear" presStyleCnt="0">
        <dgm:presLayoutVars>
          <dgm:animLvl val="lvl"/>
          <dgm:resizeHandles val="exact"/>
        </dgm:presLayoutVars>
      </dgm:prSet>
      <dgm:spPr/>
    </dgm:pt>
    <dgm:pt modelId="{C3ED671A-9310-4175-99CA-3132FA3EF1B4}" type="pres">
      <dgm:prSet presAssocID="{2B1A3B3D-79E4-435B-852F-27BD872FEE78}" presName="parentText" presStyleLbl="node1" presStyleIdx="0" presStyleCnt="4">
        <dgm:presLayoutVars>
          <dgm:chMax val="0"/>
          <dgm:bulletEnabled val="1"/>
        </dgm:presLayoutVars>
      </dgm:prSet>
      <dgm:spPr/>
    </dgm:pt>
    <dgm:pt modelId="{2878ADB1-8100-4CAA-BF94-B51268B27284}" type="pres">
      <dgm:prSet presAssocID="{CED94040-C3F2-4133-81C0-27DCCA8583F3}" presName="spacer" presStyleCnt="0"/>
      <dgm:spPr/>
    </dgm:pt>
    <dgm:pt modelId="{F86BEBF4-BAAB-485D-9B77-DA8864C92D26}" type="pres">
      <dgm:prSet presAssocID="{063AE7AF-FA35-462E-9A6A-261F7A64D6A7}" presName="parentText" presStyleLbl="node1" presStyleIdx="1" presStyleCnt="4">
        <dgm:presLayoutVars>
          <dgm:chMax val="0"/>
          <dgm:bulletEnabled val="1"/>
        </dgm:presLayoutVars>
      </dgm:prSet>
      <dgm:spPr/>
    </dgm:pt>
    <dgm:pt modelId="{FBE922F0-6DFA-4DE6-A233-1BAF76481B51}" type="pres">
      <dgm:prSet presAssocID="{FE8683AF-382A-4815-A448-973548B4BA11}" presName="spacer" presStyleCnt="0"/>
      <dgm:spPr/>
    </dgm:pt>
    <dgm:pt modelId="{034E30CD-F491-4869-8496-8700679E7FCC}" type="pres">
      <dgm:prSet presAssocID="{A0721F46-7C44-411C-97B0-CEF0E3B9DE82}" presName="parentText" presStyleLbl="node1" presStyleIdx="2" presStyleCnt="4">
        <dgm:presLayoutVars>
          <dgm:chMax val="0"/>
          <dgm:bulletEnabled val="1"/>
        </dgm:presLayoutVars>
      </dgm:prSet>
      <dgm:spPr/>
    </dgm:pt>
    <dgm:pt modelId="{0F2870D7-31AE-48DD-96C3-21C494D0F8A7}" type="pres">
      <dgm:prSet presAssocID="{0798D023-625B-4A7B-9B28-D8659ABBD743}" presName="spacer" presStyleCnt="0"/>
      <dgm:spPr/>
    </dgm:pt>
    <dgm:pt modelId="{43C6E12B-5C66-48F2-AF6E-FAE9E9835EB1}" type="pres">
      <dgm:prSet presAssocID="{CF0C96D0-1635-4222-8BFD-0266B90BED58}" presName="parentText" presStyleLbl="node1" presStyleIdx="3" presStyleCnt="4">
        <dgm:presLayoutVars>
          <dgm:chMax val="0"/>
          <dgm:bulletEnabled val="1"/>
        </dgm:presLayoutVars>
      </dgm:prSet>
      <dgm:spPr/>
    </dgm:pt>
  </dgm:ptLst>
  <dgm:cxnLst>
    <dgm:cxn modelId="{C7696813-B803-4516-B716-7AA1ED1EB706}" srcId="{C28CFD77-B9DB-40BA-9B43-85E80C1F32BD}" destId="{2B1A3B3D-79E4-435B-852F-27BD872FEE78}" srcOrd="0" destOrd="0" parTransId="{2F92EB08-EA34-4B12-B85E-E735B2FFCCAD}" sibTransId="{CED94040-C3F2-4133-81C0-27DCCA8583F3}"/>
    <dgm:cxn modelId="{E96A5715-A480-485D-953D-C9CF8530F6AC}" srcId="{C28CFD77-B9DB-40BA-9B43-85E80C1F32BD}" destId="{CF0C96D0-1635-4222-8BFD-0266B90BED58}" srcOrd="3" destOrd="0" parTransId="{DFA3C5F1-C359-4F5C-91A9-6F37F97C5752}" sibTransId="{29BDC26C-DA8D-47BA-A2ED-12F24D4C6C8D}"/>
    <dgm:cxn modelId="{C9CB075B-A02E-42D9-B551-623E32E0F57D}" srcId="{C28CFD77-B9DB-40BA-9B43-85E80C1F32BD}" destId="{063AE7AF-FA35-462E-9A6A-261F7A64D6A7}" srcOrd="1" destOrd="0" parTransId="{83269B8D-DFE8-44BC-AF22-0EA689138030}" sibTransId="{FE8683AF-382A-4815-A448-973548B4BA11}"/>
    <dgm:cxn modelId="{9AF8316A-6E12-4686-A4BF-14B39AFE179A}" type="presOf" srcId="{C28CFD77-B9DB-40BA-9B43-85E80C1F32BD}" destId="{53084F47-83AC-4A7F-9AC4-7E1D44149967}" srcOrd="0" destOrd="0" presId="urn:microsoft.com/office/officeart/2005/8/layout/vList2"/>
    <dgm:cxn modelId="{A9E6B597-B2B2-42E6-99EA-80F20537514C}" type="presOf" srcId="{063AE7AF-FA35-462E-9A6A-261F7A64D6A7}" destId="{F86BEBF4-BAAB-485D-9B77-DA8864C92D26}" srcOrd="0" destOrd="0" presId="urn:microsoft.com/office/officeart/2005/8/layout/vList2"/>
    <dgm:cxn modelId="{E49874A7-4072-44A2-9250-5BDD901B9FF4}" srcId="{C28CFD77-B9DB-40BA-9B43-85E80C1F32BD}" destId="{A0721F46-7C44-411C-97B0-CEF0E3B9DE82}" srcOrd="2" destOrd="0" parTransId="{FCAB1286-C542-4A2E-B778-95A4D21AADFA}" sibTransId="{0798D023-625B-4A7B-9B28-D8659ABBD743}"/>
    <dgm:cxn modelId="{9601DEA7-7DEB-42F8-B07D-BEE625DC9F96}" type="presOf" srcId="{2B1A3B3D-79E4-435B-852F-27BD872FEE78}" destId="{C3ED671A-9310-4175-99CA-3132FA3EF1B4}" srcOrd="0" destOrd="0" presId="urn:microsoft.com/office/officeart/2005/8/layout/vList2"/>
    <dgm:cxn modelId="{9A2594B3-C53E-4C99-A60E-9B842FEC72D6}" type="presOf" srcId="{A0721F46-7C44-411C-97B0-CEF0E3B9DE82}" destId="{034E30CD-F491-4869-8496-8700679E7FCC}" srcOrd="0" destOrd="0" presId="urn:microsoft.com/office/officeart/2005/8/layout/vList2"/>
    <dgm:cxn modelId="{3B5197C5-EE94-45EC-9B8C-A7CD104E1F31}" type="presOf" srcId="{CF0C96D0-1635-4222-8BFD-0266B90BED58}" destId="{43C6E12B-5C66-48F2-AF6E-FAE9E9835EB1}" srcOrd="0" destOrd="0" presId="urn:microsoft.com/office/officeart/2005/8/layout/vList2"/>
    <dgm:cxn modelId="{E02E2D41-B39D-4A05-A6DD-FB8605C8B223}" type="presParOf" srcId="{53084F47-83AC-4A7F-9AC4-7E1D44149967}" destId="{C3ED671A-9310-4175-99CA-3132FA3EF1B4}" srcOrd="0" destOrd="0" presId="urn:microsoft.com/office/officeart/2005/8/layout/vList2"/>
    <dgm:cxn modelId="{1E92A0FE-3091-4FDE-B1EE-764583422FEA}" type="presParOf" srcId="{53084F47-83AC-4A7F-9AC4-7E1D44149967}" destId="{2878ADB1-8100-4CAA-BF94-B51268B27284}" srcOrd="1" destOrd="0" presId="urn:microsoft.com/office/officeart/2005/8/layout/vList2"/>
    <dgm:cxn modelId="{91696168-54E2-44CA-9C89-D74DF91C57EF}" type="presParOf" srcId="{53084F47-83AC-4A7F-9AC4-7E1D44149967}" destId="{F86BEBF4-BAAB-485D-9B77-DA8864C92D26}" srcOrd="2" destOrd="0" presId="urn:microsoft.com/office/officeart/2005/8/layout/vList2"/>
    <dgm:cxn modelId="{D35EB73F-B97F-403A-9F04-F35AE3C1B37D}" type="presParOf" srcId="{53084F47-83AC-4A7F-9AC4-7E1D44149967}" destId="{FBE922F0-6DFA-4DE6-A233-1BAF76481B51}" srcOrd="3" destOrd="0" presId="urn:microsoft.com/office/officeart/2005/8/layout/vList2"/>
    <dgm:cxn modelId="{EB726670-4370-469B-909B-3D36948852AD}" type="presParOf" srcId="{53084F47-83AC-4A7F-9AC4-7E1D44149967}" destId="{034E30CD-F491-4869-8496-8700679E7FCC}" srcOrd="4" destOrd="0" presId="urn:microsoft.com/office/officeart/2005/8/layout/vList2"/>
    <dgm:cxn modelId="{0FF79514-3F8A-4CED-84F6-CF31A6A40E6D}" type="presParOf" srcId="{53084F47-83AC-4A7F-9AC4-7E1D44149967}" destId="{0F2870D7-31AE-48DD-96C3-21C494D0F8A7}" srcOrd="5" destOrd="0" presId="urn:microsoft.com/office/officeart/2005/8/layout/vList2"/>
    <dgm:cxn modelId="{B9A7319F-AB9A-46F8-BBD7-63761EDC1E1C}" type="presParOf" srcId="{53084F47-83AC-4A7F-9AC4-7E1D44149967}" destId="{43C6E12B-5C66-48F2-AF6E-FAE9E9835EB1}" srcOrd="6"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E239AD95-9385-4E63-9499-3E12A27BF212}" type="doc">
      <dgm:prSet loTypeId="urn:microsoft.com/office/officeart/2005/8/layout/vList2" loCatId="list" qsTypeId="urn:microsoft.com/office/officeart/2005/8/quickstyle/simple1" qsCatId="simple" csTypeId="urn:microsoft.com/office/officeart/2005/8/colors/accent6_1" csCatId="accent6" phldr="1"/>
      <dgm:spPr/>
      <dgm:t>
        <a:bodyPr/>
        <a:lstStyle/>
        <a:p>
          <a:endParaRPr lang="en-GB"/>
        </a:p>
      </dgm:t>
    </dgm:pt>
    <dgm:pt modelId="{3E13B2FC-07E3-4DC0-90F1-97351188450B}">
      <dgm:prSet custT="1"/>
      <dgm:spPr/>
      <dgm:t>
        <a:bodyPr/>
        <a:lstStyle/>
        <a:p>
          <a:r>
            <a:rPr lang="en-GB" sz="2400" dirty="0"/>
            <a:t>Protein deficiency disorder :impairment of growth (wasting and stunted growth)</a:t>
          </a:r>
        </a:p>
      </dgm:t>
    </dgm:pt>
    <dgm:pt modelId="{2B506E41-B772-40CC-B052-66EAC20A3097}" type="parTrans" cxnId="{57E21C22-D19E-4726-ACAC-9C4D40FCBC2B}">
      <dgm:prSet/>
      <dgm:spPr/>
      <dgm:t>
        <a:bodyPr/>
        <a:lstStyle/>
        <a:p>
          <a:endParaRPr lang="en-GB" sz="2000"/>
        </a:p>
      </dgm:t>
    </dgm:pt>
    <dgm:pt modelId="{6869C41B-D209-4BEE-B21F-4EEA3C5E0426}" type="sibTrans" cxnId="{57E21C22-D19E-4726-ACAC-9C4D40FCBC2B}">
      <dgm:prSet/>
      <dgm:spPr/>
      <dgm:t>
        <a:bodyPr/>
        <a:lstStyle/>
        <a:p>
          <a:endParaRPr lang="en-GB" sz="2000"/>
        </a:p>
      </dgm:t>
    </dgm:pt>
    <dgm:pt modelId="{E94BF0D3-7ABA-40B6-964F-02BB35353EEF}">
      <dgm:prSet custT="1"/>
      <dgm:spPr/>
      <dgm:t>
        <a:bodyPr/>
        <a:lstStyle/>
        <a:p>
          <a:r>
            <a:rPr lang="en-GB" sz="2400" dirty="0"/>
            <a:t>Iron Deficiency Anaemia (IDA)</a:t>
          </a:r>
        </a:p>
      </dgm:t>
    </dgm:pt>
    <dgm:pt modelId="{AD45A002-BDC5-48D6-B22A-69E6E387F847}" type="parTrans" cxnId="{227165CF-722F-4CBD-89A2-9FF050D78AE2}">
      <dgm:prSet/>
      <dgm:spPr/>
      <dgm:t>
        <a:bodyPr/>
        <a:lstStyle/>
        <a:p>
          <a:endParaRPr lang="en-GB" sz="2000"/>
        </a:p>
      </dgm:t>
    </dgm:pt>
    <dgm:pt modelId="{1AB85945-F6B8-47F0-B656-2DA6BF198C3A}" type="sibTrans" cxnId="{227165CF-722F-4CBD-89A2-9FF050D78AE2}">
      <dgm:prSet/>
      <dgm:spPr/>
      <dgm:t>
        <a:bodyPr/>
        <a:lstStyle/>
        <a:p>
          <a:endParaRPr lang="en-GB" sz="2000"/>
        </a:p>
      </dgm:t>
    </dgm:pt>
    <dgm:pt modelId="{4608BED5-6951-44C9-B669-713738ED13A0}">
      <dgm:prSet custT="1"/>
      <dgm:spPr/>
      <dgm:t>
        <a:bodyPr/>
        <a:lstStyle/>
        <a:p>
          <a:r>
            <a:rPr lang="en-GB" sz="2400"/>
            <a:t>Riboflavin def. (B2 Def.): causing angular stomatitis and cheilosis.</a:t>
          </a:r>
        </a:p>
      </dgm:t>
    </dgm:pt>
    <dgm:pt modelId="{78081A7E-FD64-4E9D-9C32-C2D632FF37CE}" type="parTrans" cxnId="{14CCAF5D-387C-4B9F-B41C-5E8D7AA34000}">
      <dgm:prSet/>
      <dgm:spPr/>
      <dgm:t>
        <a:bodyPr/>
        <a:lstStyle/>
        <a:p>
          <a:endParaRPr lang="en-GB" sz="2000"/>
        </a:p>
      </dgm:t>
    </dgm:pt>
    <dgm:pt modelId="{98358252-1AB2-42BC-BB8E-73D83CC99E8D}" type="sibTrans" cxnId="{14CCAF5D-387C-4B9F-B41C-5E8D7AA34000}">
      <dgm:prSet/>
      <dgm:spPr/>
      <dgm:t>
        <a:bodyPr/>
        <a:lstStyle/>
        <a:p>
          <a:endParaRPr lang="en-GB" sz="2000"/>
        </a:p>
      </dgm:t>
    </dgm:pt>
    <dgm:pt modelId="{A5D19337-D4A7-4F05-895E-BE7582A22415}">
      <dgm:prSet custT="1"/>
      <dgm:spPr/>
      <dgm:t>
        <a:bodyPr/>
        <a:lstStyle/>
        <a:p>
          <a:r>
            <a:rPr lang="en-GB" sz="2400"/>
            <a:t>Vit. A def.: skin and ocular manifestations and decreased resistance to infections.</a:t>
          </a:r>
        </a:p>
      </dgm:t>
    </dgm:pt>
    <dgm:pt modelId="{1A9542A1-0468-4886-89B8-84A19F4E5BCA}" type="parTrans" cxnId="{01ED4E05-D47B-41C2-AA0F-90FE8A46AFA1}">
      <dgm:prSet/>
      <dgm:spPr/>
      <dgm:t>
        <a:bodyPr/>
        <a:lstStyle/>
        <a:p>
          <a:endParaRPr lang="en-GB" sz="2000"/>
        </a:p>
      </dgm:t>
    </dgm:pt>
    <dgm:pt modelId="{9BDCF5BB-58E6-4F5A-A212-D68EA597BE83}" type="sibTrans" cxnId="{01ED4E05-D47B-41C2-AA0F-90FE8A46AFA1}">
      <dgm:prSet/>
      <dgm:spPr/>
      <dgm:t>
        <a:bodyPr/>
        <a:lstStyle/>
        <a:p>
          <a:endParaRPr lang="en-GB" sz="2000"/>
        </a:p>
      </dgm:t>
    </dgm:pt>
    <dgm:pt modelId="{C42D208A-C77F-4D9C-959E-69FB785820F6}">
      <dgm:prSet custT="1"/>
      <dgm:spPr/>
      <dgm:t>
        <a:bodyPr/>
        <a:lstStyle/>
        <a:p>
          <a:r>
            <a:rPr lang="en-GB" sz="2400"/>
            <a:t>Dental caries</a:t>
          </a:r>
        </a:p>
      </dgm:t>
    </dgm:pt>
    <dgm:pt modelId="{2E872764-9228-478A-86A5-B2C9FF1225FE}" type="parTrans" cxnId="{85F749E0-74A1-4FE5-BD6A-372C9C3DA800}">
      <dgm:prSet/>
      <dgm:spPr/>
      <dgm:t>
        <a:bodyPr/>
        <a:lstStyle/>
        <a:p>
          <a:endParaRPr lang="en-GB" sz="2000"/>
        </a:p>
      </dgm:t>
    </dgm:pt>
    <dgm:pt modelId="{6FF09087-97D9-44AF-97F3-9A9E4CAE2EC3}" type="sibTrans" cxnId="{85F749E0-74A1-4FE5-BD6A-372C9C3DA800}">
      <dgm:prSet/>
      <dgm:spPr/>
      <dgm:t>
        <a:bodyPr/>
        <a:lstStyle/>
        <a:p>
          <a:endParaRPr lang="en-GB" sz="2000"/>
        </a:p>
      </dgm:t>
    </dgm:pt>
    <dgm:pt modelId="{C9C93056-C153-431F-A74C-91DEAFF972BC}">
      <dgm:prSet custT="1"/>
      <dgm:spPr/>
      <dgm:t>
        <a:bodyPr/>
        <a:lstStyle/>
        <a:p>
          <a:r>
            <a:rPr lang="en-GB" sz="2400"/>
            <a:t>Overweight and obesity</a:t>
          </a:r>
        </a:p>
      </dgm:t>
    </dgm:pt>
    <dgm:pt modelId="{330D6B8B-0A6B-47A6-BA7B-F16BF7B6DACD}" type="parTrans" cxnId="{197F685B-F6E2-42E3-9908-87FD28BCE578}">
      <dgm:prSet/>
      <dgm:spPr/>
      <dgm:t>
        <a:bodyPr/>
        <a:lstStyle/>
        <a:p>
          <a:endParaRPr lang="en-GB" sz="2000"/>
        </a:p>
      </dgm:t>
    </dgm:pt>
    <dgm:pt modelId="{F1A3F38F-E990-4AB6-9537-E545CBAA8D36}" type="sibTrans" cxnId="{197F685B-F6E2-42E3-9908-87FD28BCE578}">
      <dgm:prSet/>
      <dgm:spPr/>
      <dgm:t>
        <a:bodyPr/>
        <a:lstStyle/>
        <a:p>
          <a:endParaRPr lang="en-GB" sz="2000"/>
        </a:p>
      </dgm:t>
    </dgm:pt>
    <dgm:pt modelId="{FC3277B8-849E-4384-AB69-4B11E7C93F71}" type="pres">
      <dgm:prSet presAssocID="{E239AD95-9385-4E63-9499-3E12A27BF212}" presName="linear" presStyleCnt="0">
        <dgm:presLayoutVars>
          <dgm:animLvl val="lvl"/>
          <dgm:resizeHandles val="exact"/>
        </dgm:presLayoutVars>
      </dgm:prSet>
      <dgm:spPr/>
    </dgm:pt>
    <dgm:pt modelId="{7EC08748-5EA8-43BA-8004-30AACDB7C938}" type="pres">
      <dgm:prSet presAssocID="{3E13B2FC-07E3-4DC0-90F1-97351188450B}" presName="parentText" presStyleLbl="node1" presStyleIdx="0" presStyleCnt="6">
        <dgm:presLayoutVars>
          <dgm:chMax val="0"/>
          <dgm:bulletEnabled val="1"/>
        </dgm:presLayoutVars>
      </dgm:prSet>
      <dgm:spPr/>
    </dgm:pt>
    <dgm:pt modelId="{BEB5CA99-6996-41AB-B69F-94EF3ED51502}" type="pres">
      <dgm:prSet presAssocID="{6869C41B-D209-4BEE-B21F-4EEA3C5E0426}" presName="spacer" presStyleCnt="0"/>
      <dgm:spPr/>
    </dgm:pt>
    <dgm:pt modelId="{F2C17B58-5BA5-467E-877F-EF52C3798B5E}" type="pres">
      <dgm:prSet presAssocID="{E94BF0D3-7ABA-40B6-964F-02BB35353EEF}" presName="parentText" presStyleLbl="node1" presStyleIdx="1" presStyleCnt="6">
        <dgm:presLayoutVars>
          <dgm:chMax val="0"/>
          <dgm:bulletEnabled val="1"/>
        </dgm:presLayoutVars>
      </dgm:prSet>
      <dgm:spPr/>
    </dgm:pt>
    <dgm:pt modelId="{A2FEDBFE-8DBB-44DA-8F50-5A80B3D787C5}" type="pres">
      <dgm:prSet presAssocID="{1AB85945-F6B8-47F0-B656-2DA6BF198C3A}" presName="spacer" presStyleCnt="0"/>
      <dgm:spPr/>
    </dgm:pt>
    <dgm:pt modelId="{FF98F7FF-D4AD-490A-A201-C8A118A1B455}" type="pres">
      <dgm:prSet presAssocID="{4608BED5-6951-44C9-B669-713738ED13A0}" presName="parentText" presStyleLbl="node1" presStyleIdx="2" presStyleCnt="6">
        <dgm:presLayoutVars>
          <dgm:chMax val="0"/>
          <dgm:bulletEnabled val="1"/>
        </dgm:presLayoutVars>
      </dgm:prSet>
      <dgm:spPr/>
    </dgm:pt>
    <dgm:pt modelId="{7EA61CF4-9451-4CA2-B470-5F15AA08E906}" type="pres">
      <dgm:prSet presAssocID="{98358252-1AB2-42BC-BB8E-73D83CC99E8D}" presName="spacer" presStyleCnt="0"/>
      <dgm:spPr/>
    </dgm:pt>
    <dgm:pt modelId="{8E93952D-A7A5-496F-95F7-9691752F7BC8}" type="pres">
      <dgm:prSet presAssocID="{A5D19337-D4A7-4F05-895E-BE7582A22415}" presName="parentText" presStyleLbl="node1" presStyleIdx="3" presStyleCnt="6">
        <dgm:presLayoutVars>
          <dgm:chMax val="0"/>
          <dgm:bulletEnabled val="1"/>
        </dgm:presLayoutVars>
      </dgm:prSet>
      <dgm:spPr/>
    </dgm:pt>
    <dgm:pt modelId="{27C9EEC5-2369-4ADE-8ECE-1257D78F1E32}" type="pres">
      <dgm:prSet presAssocID="{9BDCF5BB-58E6-4F5A-A212-D68EA597BE83}" presName="spacer" presStyleCnt="0"/>
      <dgm:spPr/>
    </dgm:pt>
    <dgm:pt modelId="{7FCEC2F4-784A-48F8-82FD-83FF86CFA52D}" type="pres">
      <dgm:prSet presAssocID="{C42D208A-C77F-4D9C-959E-69FB785820F6}" presName="parentText" presStyleLbl="node1" presStyleIdx="4" presStyleCnt="6">
        <dgm:presLayoutVars>
          <dgm:chMax val="0"/>
          <dgm:bulletEnabled val="1"/>
        </dgm:presLayoutVars>
      </dgm:prSet>
      <dgm:spPr/>
    </dgm:pt>
    <dgm:pt modelId="{6A9B2A1A-2489-4FFB-9C1E-F8A5EF20D3C6}" type="pres">
      <dgm:prSet presAssocID="{6FF09087-97D9-44AF-97F3-9A9E4CAE2EC3}" presName="spacer" presStyleCnt="0"/>
      <dgm:spPr/>
    </dgm:pt>
    <dgm:pt modelId="{F54EFA3F-BE0D-4DFC-8882-41C3DAC93A02}" type="pres">
      <dgm:prSet presAssocID="{C9C93056-C153-431F-A74C-91DEAFF972BC}" presName="parentText" presStyleLbl="node1" presStyleIdx="5" presStyleCnt="6">
        <dgm:presLayoutVars>
          <dgm:chMax val="0"/>
          <dgm:bulletEnabled val="1"/>
        </dgm:presLayoutVars>
      </dgm:prSet>
      <dgm:spPr/>
    </dgm:pt>
  </dgm:ptLst>
  <dgm:cxnLst>
    <dgm:cxn modelId="{0682EA03-4D53-416F-81AB-732932D4FE3E}" type="presOf" srcId="{4608BED5-6951-44C9-B669-713738ED13A0}" destId="{FF98F7FF-D4AD-490A-A201-C8A118A1B455}" srcOrd="0" destOrd="0" presId="urn:microsoft.com/office/officeart/2005/8/layout/vList2"/>
    <dgm:cxn modelId="{01ED4E05-D47B-41C2-AA0F-90FE8A46AFA1}" srcId="{E239AD95-9385-4E63-9499-3E12A27BF212}" destId="{A5D19337-D4A7-4F05-895E-BE7582A22415}" srcOrd="3" destOrd="0" parTransId="{1A9542A1-0468-4886-89B8-84A19F4E5BCA}" sibTransId="{9BDCF5BB-58E6-4F5A-A212-D68EA597BE83}"/>
    <dgm:cxn modelId="{FBE83A0E-B784-4DB5-9CD2-752887BA8D9A}" type="presOf" srcId="{A5D19337-D4A7-4F05-895E-BE7582A22415}" destId="{8E93952D-A7A5-496F-95F7-9691752F7BC8}" srcOrd="0" destOrd="0" presId="urn:microsoft.com/office/officeart/2005/8/layout/vList2"/>
    <dgm:cxn modelId="{57E21C22-D19E-4726-ACAC-9C4D40FCBC2B}" srcId="{E239AD95-9385-4E63-9499-3E12A27BF212}" destId="{3E13B2FC-07E3-4DC0-90F1-97351188450B}" srcOrd="0" destOrd="0" parTransId="{2B506E41-B772-40CC-B052-66EAC20A3097}" sibTransId="{6869C41B-D209-4BEE-B21F-4EEA3C5E0426}"/>
    <dgm:cxn modelId="{55D55335-A633-4D7E-AC73-99BF5AFBD887}" type="presOf" srcId="{E239AD95-9385-4E63-9499-3E12A27BF212}" destId="{FC3277B8-849E-4384-AB69-4B11E7C93F71}" srcOrd="0" destOrd="0" presId="urn:microsoft.com/office/officeart/2005/8/layout/vList2"/>
    <dgm:cxn modelId="{250FD13F-7A87-4291-BA40-52793660A677}" type="presOf" srcId="{C42D208A-C77F-4D9C-959E-69FB785820F6}" destId="{7FCEC2F4-784A-48F8-82FD-83FF86CFA52D}" srcOrd="0" destOrd="0" presId="urn:microsoft.com/office/officeart/2005/8/layout/vList2"/>
    <dgm:cxn modelId="{197F685B-F6E2-42E3-9908-87FD28BCE578}" srcId="{E239AD95-9385-4E63-9499-3E12A27BF212}" destId="{C9C93056-C153-431F-A74C-91DEAFF972BC}" srcOrd="5" destOrd="0" parTransId="{330D6B8B-0A6B-47A6-BA7B-F16BF7B6DACD}" sibTransId="{F1A3F38F-E990-4AB6-9537-E545CBAA8D36}"/>
    <dgm:cxn modelId="{14CCAF5D-387C-4B9F-B41C-5E8D7AA34000}" srcId="{E239AD95-9385-4E63-9499-3E12A27BF212}" destId="{4608BED5-6951-44C9-B669-713738ED13A0}" srcOrd="2" destOrd="0" parTransId="{78081A7E-FD64-4E9D-9C32-C2D632FF37CE}" sibTransId="{98358252-1AB2-42BC-BB8E-73D83CC99E8D}"/>
    <dgm:cxn modelId="{BFB2BE6D-6937-4BFE-8BFC-ED7609C1CB18}" type="presOf" srcId="{C9C93056-C153-431F-A74C-91DEAFF972BC}" destId="{F54EFA3F-BE0D-4DFC-8882-41C3DAC93A02}" srcOrd="0" destOrd="0" presId="urn:microsoft.com/office/officeart/2005/8/layout/vList2"/>
    <dgm:cxn modelId="{227165CF-722F-4CBD-89A2-9FF050D78AE2}" srcId="{E239AD95-9385-4E63-9499-3E12A27BF212}" destId="{E94BF0D3-7ABA-40B6-964F-02BB35353EEF}" srcOrd="1" destOrd="0" parTransId="{AD45A002-BDC5-48D6-B22A-69E6E387F847}" sibTransId="{1AB85945-F6B8-47F0-B656-2DA6BF198C3A}"/>
    <dgm:cxn modelId="{5F86F9DC-088F-4640-8412-8C4CED6B6105}" type="presOf" srcId="{E94BF0D3-7ABA-40B6-964F-02BB35353EEF}" destId="{F2C17B58-5BA5-467E-877F-EF52C3798B5E}" srcOrd="0" destOrd="0" presId="urn:microsoft.com/office/officeart/2005/8/layout/vList2"/>
    <dgm:cxn modelId="{1D1868DE-04F9-4248-886A-8F29C216E996}" type="presOf" srcId="{3E13B2FC-07E3-4DC0-90F1-97351188450B}" destId="{7EC08748-5EA8-43BA-8004-30AACDB7C938}" srcOrd="0" destOrd="0" presId="urn:microsoft.com/office/officeart/2005/8/layout/vList2"/>
    <dgm:cxn modelId="{85F749E0-74A1-4FE5-BD6A-372C9C3DA800}" srcId="{E239AD95-9385-4E63-9499-3E12A27BF212}" destId="{C42D208A-C77F-4D9C-959E-69FB785820F6}" srcOrd="4" destOrd="0" parTransId="{2E872764-9228-478A-86A5-B2C9FF1225FE}" sibTransId="{6FF09087-97D9-44AF-97F3-9A9E4CAE2EC3}"/>
    <dgm:cxn modelId="{70D89C7F-4E2C-4715-87EF-1C8C1CD1F8D5}" type="presParOf" srcId="{FC3277B8-849E-4384-AB69-4B11E7C93F71}" destId="{7EC08748-5EA8-43BA-8004-30AACDB7C938}" srcOrd="0" destOrd="0" presId="urn:microsoft.com/office/officeart/2005/8/layout/vList2"/>
    <dgm:cxn modelId="{C716FA31-6688-42DF-ABFD-77D1885EFA65}" type="presParOf" srcId="{FC3277B8-849E-4384-AB69-4B11E7C93F71}" destId="{BEB5CA99-6996-41AB-B69F-94EF3ED51502}" srcOrd="1" destOrd="0" presId="urn:microsoft.com/office/officeart/2005/8/layout/vList2"/>
    <dgm:cxn modelId="{52EAAB3A-E495-40F4-9410-C26FAC2CD1A8}" type="presParOf" srcId="{FC3277B8-849E-4384-AB69-4B11E7C93F71}" destId="{F2C17B58-5BA5-467E-877F-EF52C3798B5E}" srcOrd="2" destOrd="0" presId="urn:microsoft.com/office/officeart/2005/8/layout/vList2"/>
    <dgm:cxn modelId="{823CDCDD-0445-4136-911C-42D8593799BF}" type="presParOf" srcId="{FC3277B8-849E-4384-AB69-4B11E7C93F71}" destId="{A2FEDBFE-8DBB-44DA-8F50-5A80B3D787C5}" srcOrd="3" destOrd="0" presId="urn:microsoft.com/office/officeart/2005/8/layout/vList2"/>
    <dgm:cxn modelId="{D7157FAD-4E5C-47F5-8E22-D464C0D50CAE}" type="presParOf" srcId="{FC3277B8-849E-4384-AB69-4B11E7C93F71}" destId="{FF98F7FF-D4AD-490A-A201-C8A118A1B455}" srcOrd="4" destOrd="0" presId="urn:microsoft.com/office/officeart/2005/8/layout/vList2"/>
    <dgm:cxn modelId="{AD203317-6819-46CA-9C37-031A3B1696E5}" type="presParOf" srcId="{FC3277B8-849E-4384-AB69-4B11E7C93F71}" destId="{7EA61CF4-9451-4CA2-B470-5F15AA08E906}" srcOrd="5" destOrd="0" presId="urn:microsoft.com/office/officeart/2005/8/layout/vList2"/>
    <dgm:cxn modelId="{F6962037-5BCE-4BC3-84D9-61D6173AD6FF}" type="presParOf" srcId="{FC3277B8-849E-4384-AB69-4B11E7C93F71}" destId="{8E93952D-A7A5-496F-95F7-9691752F7BC8}" srcOrd="6" destOrd="0" presId="urn:microsoft.com/office/officeart/2005/8/layout/vList2"/>
    <dgm:cxn modelId="{97023540-2537-43D2-AE9A-50172D68EF74}" type="presParOf" srcId="{FC3277B8-849E-4384-AB69-4B11E7C93F71}" destId="{27C9EEC5-2369-4ADE-8ECE-1257D78F1E32}" srcOrd="7" destOrd="0" presId="urn:microsoft.com/office/officeart/2005/8/layout/vList2"/>
    <dgm:cxn modelId="{33D848B3-0221-4824-ADB1-48B63375274D}" type="presParOf" srcId="{FC3277B8-849E-4384-AB69-4B11E7C93F71}" destId="{7FCEC2F4-784A-48F8-82FD-83FF86CFA52D}" srcOrd="8" destOrd="0" presId="urn:microsoft.com/office/officeart/2005/8/layout/vList2"/>
    <dgm:cxn modelId="{7B912BE4-2154-48C1-9D4A-B8A76AE662DE}" type="presParOf" srcId="{FC3277B8-849E-4384-AB69-4B11E7C93F71}" destId="{6A9B2A1A-2489-4FFB-9C1E-F8A5EF20D3C6}" srcOrd="9" destOrd="0" presId="urn:microsoft.com/office/officeart/2005/8/layout/vList2"/>
    <dgm:cxn modelId="{90493ADA-3067-4E76-AABB-0825727C117C}" type="presParOf" srcId="{FC3277B8-849E-4384-AB69-4B11E7C93F71}" destId="{F54EFA3F-BE0D-4DFC-8882-41C3DAC93A02}" srcOrd="1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12991329-4F9F-467A-8BBD-4271C7708AC5}" type="doc">
      <dgm:prSet loTypeId="urn:microsoft.com/office/officeart/2018/2/layout/IconVerticalSolidList" loCatId="icon" qsTypeId="urn:microsoft.com/office/officeart/2005/8/quickstyle/simple1" qsCatId="simple" csTypeId="urn:microsoft.com/office/officeart/2018/5/colors/Iconchunking_neutralbg_colorful1" csCatId="colorful" phldr="1"/>
      <dgm:spPr/>
      <dgm:t>
        <a:bodyPr/>
        <a:lstStyle/>
        <a:p>
          <a:endParaRPr lang="en-GB"/>
        </a:p>
      </dgm:t>
    </dgm:pt>
    <dgm:pt modelId="{22BB98FD-D57C-419A-B64E-DF82BE8D12D3}">
      <dgm:prSet/>
      <dgm:spPr/>
      <dgm:t>
        <a:bodyPr/>
        <a:lstStyle/>
        <a:p>
          <a:pPr>
            <a:lnSpc>
              <a:spcPct val="100000"/>
            </a:lnSpc>
          </a:pPr>
          <a:r>
            <a:rPr lang="en-GB"/>
            <a:t>Dietary history and intake data</a:t>
          </a:r>
        </a:p>
      </dgm:t>
    </dgm:pt>
    <dgm:pt modelId="{432B2484-FF46-4864-88CD-E8A90AA1D92A}" type="parTrans" cxnId="{BA5C21D7-902A-4D07-8FA5-897494BB124E}">
      <dgm:prSet/>
      <dgm:spPr/>
      <dgm:t>
        <a:bodyPr/>
        <a:lstStyle/>
        <a:p>
          <a:endParaRPr lang="en-GB"/>
        </a:p>
      </dgm:t>
    </dgm:pt>
    <dgm:pt modelId="{C1EAFF65-A278-4710-86B8-A367A570D5AC}" type="sibTrans" cxnId="{BA5C21D7-902A-4D07-8FA5-897494BB124E}">
      <dgm:prSet/>
      <dgm:spPr/>
      <dgm:t>
        <a:bodyPr/>
        <a:lstStyle/>
        <a:p>
          <a:endParaRPr lang="en-GB"/>
        </a:p>
      </dgm:t>
    </dgm:pt>
    <dgm:pt modelId="{CEB52180-4818-4830-A198-735236A02C46}">
      <dgm:prSet/>
      <dgm:spPr/>
      <dgm:t>
        <a:bodyPr/>
        <a:lstStyle/>
        <a:p>
          <a:pPr>
            <a:lnSpc>
              <a:spcPct val="100000"/>
            </a:lnSpc>
          </a:pPr>
          <a:r>
            <a:rPr lang="en-GB"/>
            <a:t>Anthropometric data: height and height for wight</a:t>
          </a:r>
        </a:p>
      </dgm:t>
    </dgm:pt>
    <dgm:pt modelId="{72B71E12-0D5E-4C25-94C9-873F97E93FAD}" type="parTrans" cxnId="{64119E24-C070-41DC-9572-821E65A09E57}">
      <dgm:prSet/>
      <dgm:spPr/>
      <dgm:t>
        <a:bodyPr/>
        <a:lstStyle/>
        <a:p>
          <a:endParaRPr lang="en-GB"/>
        </a:p>
      </dgm:t>
    </dgm:pt>
    <dgm:pt modelId="{1B118EF7-86C5-4AF4-874F-EDA2F79D6A1C}" type="sibTrans" cxnId="{64119E24-C070-41DC-9572-821E65A09E57}">
      <dgm:prSet/>
      <dgm:spPr/>
      <dgm:t>
        <a:bodyPr/>
        <a:lstStyle/>
        <a:p>
          <a:endParaRPr lang="en-GB"/>
        </a:p>
      </dgm:t>
    </dgm:pt>
    <dgm:pt modelId="{B75B6E26-3C1E-4F43-AF64-4DA3F4C22740}">
      <dgm:prSet/>
      <dgm:spPr/>
      <dgm:t>
        <a:bodyPr/>
        <a:lstStyle/>
        <a:p>
          <a:pPr>
            <a:lnSpc>
              <a:spcPct val="100000"/>
            </a:lnSpc>
          </a:pPr>
          <a:r>
            <a:rPr lang="en-GB"/>
            <a:t>History and clinical examination</a:t>
          </a:r>
        </a:p>
      </dgm:t>
    </dgm:pt>
    <dgm:pt modelId="{7842AA49-B459-45B2-893E-9238FE842221}" type="parTrans" cxnId="{551C7763-0195-48AE-9CD9-BC83FE52349B}">
      <dgm:prSet/>
      <dgm:spPr/>
      <dgm:t>
        <a:bodyPr/>
        <a:lstStyle/>
        <a:p>
          <a:endParaRPr lang="en-GB"/>
        </a:p>
      </dgm:t>
    </dgm:pt>
    <dgm:pt modelId="{CB96E371-713D-48D3-AE42-4F9D1CE4AE7D}" type="sibTrans" cxnId="{551C7763-0195-48AE-9CD9-BC83FE52349B}">
      <dgm:prSet/>
      <dgm:spPr/>
      <dgm:t>
        <a:bodyPr/>
        <a:lstStyle/>
        <a:p>
          <a:endParaRPr lang="en-GB"/>
        </a:p>
      </dgm:t>
    </dgm:pt>
    <dgm:pt modelId="{CC102A00-10B5-47D7-991D-E63D79B0ADB1}">
      <dgm:prSet/>
      <dgm:spPr/>
      <dgm:t>
        <a:bodyPr/>
        <a:lstStyle/>
        <a:p>
          <a:pPr>
            <a:lnSpc>
              <a:spcPct val="100000"/>
            </a:lnSpc>
          </a:pPr>
          <a:r>
            <a:rPr lang="en-GB"/>
            <a:t>Biochemical data</a:t>
          </a:r>
        </a:p>
      </dgm:t>
    </dgm:pt>
    <dgm:pt modelId="{F6D2553C-E344-4AAF-A973-4451BE1AAD50}" type="parTrans" cxnId="{EF524C6B-59C3-4B7C-A8B8-ED2A84E64ED9}">
      <dgm:prSet/>
      <dgm:spPr/>
      <dgm:t>
        <a:bodyPr/>
        <a:lstStyle/>
        <a:p>
          <a:endParaRPr lang="en-GB"/>
        </a:p>
      </dgm:t>
    </dgm:pt>
    <dgm:pt modelId="{CCDF627B-E00E-4D67-BEB1-5E0FECFDF673}" type="sibTrans" cxnId="{EF524C6B-59C3-4B7C-A8B8-ED2A84E64ED9}">
      <dgm:prSet/>
      <dgm:spPr/>
      <dgm:t>
        <a:bodyPr/>
        <a:lstStyle/>
        <a:p>
          <a:endParaRPr lang="en-GB"/>
        </a:p>
      </dgm:t>
    </dgm:pt>
    <dgm:pt modelId="{6B515CED-9FAB-400C-ACF2-858F23E54217}">
      <dgm:prSet/>
      <dgm:spPr/>
      <dgm:t>
        <a:bodyPr/>
        <a:lstStyle/>
        <a:p>
          <a:pPr>
            <a:lnSpc>
              <a:spcPct val="100000"/>
            </a:lnSpc>
          </a:pPr>
          <a:r>
            <a:rPr lang="en-GB"/>
            <a:t>Study of vital statistics</a:t>
          </a:r>
        </a:p>
      </dgm:t>
    </dgm:pt>
    <dgm:pt modelId="{4DD4E8A2-DBA4-4C43-8FA6-B5CC6473BACB}" type="parTrans" cxnId="{6932D1B3-4BCA-465A-ACC8-2981B9F08D0A}">
      <dgm:prSet/>
      <dgm:spPr/>
      <dgm:t>
        <a:bodyPr/>
        <a:lstStyle/>
        <a:p>
          <a:endParaRPr lang="en-GB"/>
        </a:p>
      </dgm:t>
    </dgm:pt>
    <dgm:pt modelId="{DDE7E923-64F0-49B5-B929-D36486FD22F4}" type="sibTrans" cxnId="{6932D1B3-4BCA-465A-ACC8-2981B9F08D0A}">
      <dgm:prSet/>
      <dgm:spPr/>
      <dgm:t>
        <a:bodyPr/>
        <a:lstStyle/>
        <a:p>
          <a:endParaRPr lang="en-GB"/>
        </a:p>
      </dgm:t>
    </dgm:pt>
    <dgm:pt modelId="{E4B83D46-A5A2-4F06-8F7E-41EED7B028F0}">
      <dgm:prSet/>
      <dgm:spPr/>
      <dgm:t>
        <a:bodyPr/>
        <a:lstStyle/>
        <a:p>
          <a:pPr>
            <a:lnSpc>
              <a:spcPct val="100000"/>
            </a:lnSpc>
          </a:pPr>
          <a:r>
            <a:rPr lang="en-GB"/>
            <a:t>Assessment of ecological habits: prevalence of infectious diseases, food habits, SEC factors.</a:t>
          </a:r>
        </a:p>
      </dgm:t>
    </dgm:pt>
    <dgm:pt modelId="{CDA187B4-E1B4-4EAD-88BE-8E04DD0C0795}" type="parTrans" cxnId="{4CFF61A5-43F9-4F6C-8988-9251ADB32703}">
      <dgm:prSet/>
      <dgm:spPr/>
      <dgm:t>
        <a:bodyPr/>
        <a:lstStyle/>
        <a:p>
          <a:endParaRPr lang="en-GB"/>
        </a:p>
      </dgm:t>
    </dgm:pt>
    <dgm:pt modelId="{E6046C8E-BAA9-49EB-867A-DC9690437267}" type="sibTrans" cxnId="{4CFF61A5-43F9-4F6C-8988-9251ADB32703}">
      <dgm:prSet/>
      <dgm:spPr/>
      <dgm:t>
        <a:bodyPr/>
        <a:lstStyle/>
        <a:p>
          <a:endParaRPr lang="en-GB"/>
        </a:p>
      </dgm:t>
    </dgm:pt>
    <dgm:pt modelId="{A6593CF4-D989-45FA-A7DD-1E360F7363E6}" type="pres">
      <dgm:prSet presAssocID="{12991329-4F9F-467A-8BBD-4271C7708AC5}" presName="root" presStyleCnt="0">
        <dgm:presLayoutVars>
          <dgm:dir/>
          <dgm:resizeHandles val="exact"/>
        </dgm:presLayoutVars>
      </dgm:prSet>
      <dgm:spPr/>
    </dgm:pt>
    <dgm:pt modelId="{8DE91030-F5B0-400E-91E2-335E615C30ED}" type="pres">
      <dgm:prSet presAssocID="{22BB98FD-D57C-419A-B64E-DF82BE8D12D3}" presName="compNode" presStyleCnt="0"/>
      <dgm:spPr/>
    </dgm:pt>
    <dgm:pt modelId="{7D50A176-7F37-4049-BD94-F2AD03E4568B}" type="pres">
      <dgm:prSet presAssocID="{22BB98FD-D57C-419A-B64E-DF82BE8D12D3}" presName="bgRect" presStyleLbl="bgShp" presStyleIdx="0" presStyleCnt="6"/>
      <dgm:spPr/>
    </dgm:pt>
    <dgm:pt modelId="{7C24AEF6-4B24-4DF2-8BA3-7CE1253C89CC}" type="pres">
      <dgm:prSet presAssocID="{22BB98FD-D57C-419A-B64E-DF82BE8D12D3}" presName="iconRect" presStyleLbl="node1" presStyleIdx="0" presStyleCnt="6"/>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Fork and knife"/>
        </a:ext>
      </dgm:extLst>
    </dgm:pt>
    <dgm:pt modelId="{09C1CF61-8733-40EC-8216-FDAF7BA20065}" type="pres">
      <dgm:prSet presAssocID="{22BB98FD-D57C-419A-B64E-DF82BE8D12D3}" presName="spaceRect" presStyleCnt="0"/>
      <dgm:spPr/>
    </dgm:pt>
    <dgm:pt modelId="{F107BF51-F5E8-4B1A-AA5E-FB3AD32D5200}" type="pres">
      <dgm:prSet presAssocID="{22BB98FD-D57C-419A-B64E-DF82BE8D12D3}" presName="parTx" presStyleLbl="revTx" presStyleIdx="0" presStyleCnt="6">
        <dgm:presLayoutVars>
          <dgm:chMax val="0"/>
          <dgm:chPref val="0"/>
        </dgm:presLayoutVars>
      </dgm:prSet>
      <dgm:spPr/>
    </dgm:pt>
    <dgm:pt modelId="{1CF7D7A4-24D8-40FB-95DE-AC9B31C06CB8}" type="pres">
      <dgm:prSet presAssocID="{C1EAFF65-A278-4710-86B8-A367A570D5AC}" presName="sibTrans" presStyleCnt="0"/>
      <dgm:spPr/>
    </dgm:pt>
    <dgm:pt modelId="{258BEF91-8550-4A8D-B3EC-44C960058871}" type="pres">
      <dgm:prSet presAssocID="{CEB52180-4818-4830-A198-735236A02C46}" presName="compNode" presStyleCnt="0"/>
      <dgm:spPr/>
    </dgm:pt>
    <dgm:pt modelId="{71C12878-1704-469C-8DCF-4CE9F5E7F00F}" type="pres">
      <dgm:prSet presAssocID="{CEB52180-4818-4830-A198-735236A02C46}" presName="bgRect" presStyleLbl="bgShp" presStyleIdx="1" presStyleCnt="6"/>
      <dgm:spPr/>
    </dgm:pt>
    <dgm:pt modelId="{65348752-B1FC-41C3-94FD-626F8FE95F11}" type="pres">
      <dgm:prSet presAssocID="{CEB52180-4818-4830-A198-735236A02C46}" presName="iconRect" presStyleLbl="node1" presStyleIdx="1" presStyleCnt="6"/>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Skeleton"/>
        </a:ext>
      </dgm:extLst>
    </dgm:pt>
    <dgm:pt modelId="{6907CC72-5959-4BF7-BB5A-ACD5519090FA}" type="pres">
      <dgm:prSet presAssocID="{CEB52180-4818-4830-A198-735236A02C46}" presName="spaceRect" presStyleCnt="0"/>
      <dgm:spPr/>
    </dgm:pt>
    <dgm:pt modelId="{987A98DD-03C3-45E3-8CD1-8136354FF8AF}" type="pres">
      <dgm:prSet presAssocID="{CEB52180-4818-4830-A198-735236A02C46}" presName="parTx" presStyleLbl="revTx" presStyleIdx="1" presStyleCnt="6">
        <dgm:presLayoutVars>
          <dgm:chMax val="0"/>
          <dgm:chPref val="0"/>
        </dgm:presLayoutVars>
      </dgm:prSet>
      <dgm:spPr/>
    </dgm:pt>
    <dgm:pt modelId="{91A7AE9E-4C63-4892-A61B-58055CF1BD36}" type="pres">
      <dgm:prSet presAssocID="{1B118EF7-86C5-4AF4-874F-EDA2F79D6A1C}" presName="sibTrans" presStyleCnt="0"/>
      <dgm:spPr/>
    </dgm:pt>
    <dgm:pt modelId="{6A7CB328-6F1F-4A9C-B3C6-565EE6CD6248}" type="pres">
      <dgm:prSet presAssocID="{B75B6E26-3C1E-4F43-AF64-4DA3F4C22740}" presName="compNode" presStyleCnt="0"/>
      <dgm:spPr/>
    </dgm:pt>
    <dgm:pt modelId="{B2F499BD-307F-4814-81C3-FE3FF06F11CA}" type="pres">
      <dgm:prSet presAssocID="{B75B6E26-3C1E-4F43-AF64-4DA3F4C22740}" presName="bgRect" presStyleLbl="bgShp" presStyleIdx="2" presStyleCnt="6"/>
      <dgm:spPr/>
    </dgm:pt>
    <dgm:pt modelId="{10BEBD80-951A-4719-99F4-8345BEF8E1BE}" type="pres">
      <dgm:prSet presAssocID="{B75B6E26-3C1E-4F43-AF64-4DA3F4C22740}" presName="iconRect" presStyleLbl="node1" presStyleIdx="2" presStyleCnt="6"/>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Stethoscope"/>
        </a:ext>
      </dgm:extLst>
    </dgm:pt>
    <dgm:pt modelId="{917A9CED-5C6E-4423-8884-3A1B6B133E2A}" type="pres">
      <dgm:prSet presAssocID="{B75B6E26-3C1E-4F43-AF64-4DA3F4C22740}" presName="spaceRect" presStyleCnt="0"/>
      <dgm:spPr/>
    </dgm:pt>
    <dgm:pt modelId="{47828F9E-0C84-4DA5-B3A8-323AE69E9BB0}" type="pres">
      <dgm:prSet presAssocID="{B75B6E26-3C1E-4F43-AF64-4DA3F4C22740}" presName="parTx" presStyleLbl="revTx" presStyleIdx="2" presStyleCnt="6">
        <dgm:presLayoutVars>
          <dgm:chMax val="0"/>
          <dgm:chPref val="0"/>
        </dgm:presLayoutVars>
      </dgm:prSet>
      <dgm:spPr/>
    </dgm:pt>
    <dgm:pt modelId="{6634832E-75E0-4426-B10E-0D1A2E5F74A8}" type="pres">
      <dgm:prSet presAssocID="{CB96E371-713D-48D3-AE42-4F9D1CE4AE7D}" presName="sibTrans" presStyleCnt="0"/>
      <dgm:spPr/>
    </dgm:pt>
    <dgm:pt modelId="{7E8B91E6-98BF-4EC1-96BD-9615AABC848B}" type="pres">
      <dgm:prSet presAssocID="{CC102A00-10B5-47D7-991D-E63D79B0ADB1}" presName="compNode" presStyleCnt="0"/>
      <dgm:spPr/>
    </dgm:pt>
    <dgm:pt modelId="{D975449D-160A-4EE3-95A8-1417E91006E5}" type="pres">
      <dgm:prSet presAssocID="{CC102A00-10B5-47D7-991D-E63D79B0ADB1}" presName="bgRect" presStyleLbl="bgShp" presStyleIdx="3" presStyleCnt="6"/>
      <dgm:spPr/>
    </dgm:pt>
    <dgm:pt modelId="{6B9B1E0C-55E0-47C5-AC64-9DD6E9AE663A}" type="pres">
      <dgm:prSet presAssocID="{CC102A00-10B5-47D7-991D-E63D79B0ADB1}" presName="iconRect" presStyleLbl="node1" presStyleIdx="3" presStyleCnt="6"/>
      <dgm:spPr>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a:noFill/>
        </a:ln>
      </dgm:spPr>
      <dgm:extLst>
        <a:ext uri="{E40237B7-FDA0-4F09-8148-C483321AD2D9}">
          <dgm14:cNvPr xmlns:dgm14="http://schemas.microsoft.com/office/drawing/2010/diagram" id="0" name="" descr="Flask"/>
        </a:ext>
      </dgm:extLst>
    </dgm:pt>
    <dgm:pt modelId="{FE7863AE-1958-45B8-957C-C16ABBA4F017}" type="pres">
      <dgm:prSet presAssocID="{CC102A00-10B5-47D7-991D-E63D79B0ADB1}" presName="spaceRect" presStyleCnt="0"/>
      <dgm:spPr/>
    </dgm:pt>
    <dgm:pt modelId="{86E91B91-7E2F-446B-956A-8F8F885432D3}" type="pres">
      <dgm:prSet presAssocID="{CC102A00-10B5-47D7-991D-E63D79B0ADB1}" presName="parTx" presStyleLbl="revTx" presStyleIdx="3" presStyleCnt="6">
        <dgm:presLayoutVars>
          <dgm:chMax val="0"/>
          <dgm:chPref val="0"/>
        </dgm:presLayoutVars>
      </dgm:prSet>
      <dgm:spPr/>
    </dgm:pt>
    <dgm:pt modelId="{34938639-B782-42F0-A1B0-1306ED562C03}" type="pres">
      <dgm:prSet presAssocID="{CCDF627B-E00E-4D67-BEB1-5E0FECFDF673}" presName="sibTrans" presStyleCnt="0"/>
      <dgm:spPr/>
    </dgm:pt>
    <dgm:pt modelId="{66FBBB40-07AC-4521-9082-4075EBD3381F}" type="pres">
      <dgm:prSet presAssocID="{6B515CED-9FAB-400C-ACF2-858F23E54217}" presName="compNode" presStyleCnt="0"/>
      <dgm:spPr/>
    </dgm:pt>
    <dgm:pt modelId="{660E257D-82B9-40FE-B3DC-2DA5DDDE2670}" type="pres">
      <dgm:prSet presAssocID="{6B515CED-9FAB-400C-ACF2-858F23E54217}" presName="bgRect" presStyleLbl="bgShp" presStyleIdx="4" presStyleCnt="6"/>
      <dgm:spPr/>
    </dgm:pt>
    <dgm:pt modelId="{509CCCD6-51FE-4BFD-8613-47513176B167}" type="pres">
      <dgm:prSet presAssocID="{6B515CED-9FAB-400C-ACF2-858F23E54217}" presName="iconRect" presStyleLbl="node1" presStyleIdx="4" presStyleCnt="6"/>
      <dgm:spPr>
        <a:blipFill>
          <a:blip xmlns:r="http://schemas.openxmlformats.org/officeDocument/2006/relationships"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a:blipFill>
        <a:ln>
          <a:noFill/>
        </a:ln>
      </dgm:spPr>
      <dgm:extLst>
        <a:ext uri="{E40237B7-FDA0-4F09-8148-C483321AD2D9}">
          <dgm14:cNvPr xmlns:dgm14="http://schemas.microsoft.com/office/drawing/2010/diagram" id="0" name="" descr="Heart with Pulse"/>
        </a:ext>
      </dgm:extLst>
    </dgm:pt>
    <dgm:pt modelId="{B8884E80-7CF6-4FE4-91F8-483644871936}" type="pres">
      <dgm:prSet presAssocID="{6B515CED-9FAB-400C-ACF2-858F23E54217}" presName="spaceRect" presStyleCnt="0"/>
      <dgm:spPr/>
    </dgm:pt>
    <dgm:pt modelId="{77E3FF43-B7E0-48F2-8C8A-63156A6C74D3}" type="pres">
      <dgm:prSet presAssocID="{6B515CED-9FAB-400C-ACF2-858F23E54217}" presName="parTx" presStyleLbl="revTx" presStyleIdx="4" presStyleCnt="6">
        <dgm:presLayoutVars>
          <dgm:chMax val="0"/>
          <dgm:chPref val="0"/>
        </dgm:presLayoutVars>
      </dgm:prSet>
      <dgm:spPr/>
    </dgm:pt>
    <dgm:pt modelId="{B9CFE045-35EB-4FA9-A810-14478EE3BE7F}" type="pres">
      <dgm:prSet presAssocID="{DDE7E923-64F0-49B5-B929-D36486FD22F4}" presName="sibTrans" presStyleCnt="0"/>
      <dgm:spPr/>
    </dgm:pt>
    <dgm:pt modelId="{D8C90290-B337-4F2F-BA0B-E857DF3C6A1B}" type="pres">
      <dgm:prSet presAssocID="{E4B83D46-A5A2-4F06-8F7E-41EED7B028F0}" presName="compNode" presStyleCnt="0"/>
      <dgm:spPr/>
    </dgm:pt>
    <dgm:pt modelId="{1C33EAED-3818-446D-BB04-CE4F67491069}" type="pres">
      <dgm:prSet presAssocID="{E4B83D46-A5A2-4F06-8F7E-41EED7B028F0}" presName="bgRect" presStyleLbl="bgShp" presStyleIdx="5" presStyleCnt="6"/>
      <dgm:spPr/>
    </dgm:pt>
    <dgm:pt modelId="{A15850BA-1A0A-4087-9CEE-48B67F344D0D}" type="pres">
      <dgm:prSet presAssocID="{E4B83D46-A5A2-4F06-8F7E-41EED7B028F0}" presName="iconRect" presStyleLbl="node1" presStyleIdx="5" presStyleCnt="6"/>
      <dgm:spPr>
        <a:blipFill>
          <a:blip xmlns:r="http://schemas.openxmlformats.org/officeDocument/2006/relationships"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a:blipFill>
        <a:ln>
          <a:noFill/>
        </a:ln>
      </dgm:spPr>
      <dgm:extLst>
        <a:ext uri="{E40237B7-FDA0-4F09-8148-C483321AD2D9}">
          <dgm14:cNvPr xmlns:dgm14="http://schemas.microsoft.com/office/drawing/2010/diagram" id="0" name="" descr="Kimono"/>
        </a:ext>
      </dgm:extLst>
    </dgm:pt>
    <dgm:pt modelId="{2CA0F540-6766-44E4-9CC5-8A80371911C4}" type="pres">
      <dgm:prSet presAssocID="{E4B83D46-A5A2-4F06-8F7E-41EED7B028F0}" presName="spaceRect" presStyleCnt="0"/>
      <dgm:spPr/>
    </dgm:pt>
    <dgm:pt modelId="{3F2AB253-1006-4E6C-9516-625CB630C15A}" type="pres">
      <dgm:prSet presAssocID="{E4B83D46-A5A2-4F06-8F7E-41EED7B028F0}" presName="parTx" presStyleLbl="revTx" presStyleIdx="5" presStyleCnt="6">
        <dgm:presLayoutVars>
          <dgm:chMax val="0"/>
          <dgm:chPref val="0"/>
        </dgm:presLayoutVars>
      </dgm:prSet>
      <dgm:spPr/>
    </dgm:pt>
  </dgm:ptLst>
  <dgm:cxnLst>
    <dgm:cxn modelId="{27117209-1746-4066-9CC7-2BC2E6A7A180}" type="presOf" srcId="{12991329-4F9F-467A-8BBD-4271C7708AC5}" destId="{A6593CF4-D989-45FA-A7DD-1E360F7363E6}" srcOrd="0" destOrd="0" presId="urn:microsoft.com/office/officeart/2018/2/layout/IconVerticalSolidList"/>
    <dgm:cxn modelId="{17661312-EEB4-47B4-A7A1-3E4045EE9EDA}" type="presOf" srcId="{E4B83D46-A5A2-4F06-8F7E-41EED7B028F0}" destId="{3F2AB253-1006-4E6C-9516-625CB630C15A}" srcOrd="0" destOrd="0" presId="urn:microsoft.com/office/officeart/2018/2/layout/IconVerticalSolidList"/>
    <dgm:cxn modelId="{71B1251D-3725-4F42-BA2C-959FA0CD5FBF}" type="presOf" srcId="{CEB52180-4818-4830-A198-735236A02C46}" destId="{987A98DD-03C3-45E3-8CD1-8136354FF8AF}" srcOrd="0" destOrd="0" presId="urn:microsoft.com/office/officeart/2018/2/layout/IconVerticalSolidList"/>
    <dgm:cxn modelId="{64119E24-C070-41DC-9572-821E65A09E57}" srcId="{12991329-4F9F-467A-8BBD-4271C7708AC5}" destId="{CEB52180-4818-4830-A198-735236A02C46}" srcOrd="1" destOrd="0" parTransId="{72B71E12-0D5E-4C25-94C9-873F97E93FAD}" sibTransId="{1B118EF7-86C5-4AF4-874F-EDA2F79D6A1C}"/>
    <dgm:cxn modelId="{551C7763-0195-48AE-9CD9-BC83FE52349B}" srcId="{12991329-4F9F-467A-8BBD-4271C7708AC5}" destId="{B75B6E26-3C1E-4F43-AF64-4DA3F4C22740}" srcOrd="2" destOrd="0" parTransId="{7842AA49-B459-45B2-893E-9238FE842221}" sibTransId="{CB96E371-713D-48D3-AE42-4F9D1CE4AE7D}"/>
    <dgm:cxn modelId="{EF524C6B-59C3-4B7C-A8B8-ED2A84E64ED9}" srcId="{12991329-4F9F-467A-8BBD-4271C7708AC5}" destId="{CC102A00-10B5-47D7-991D-E63D79B0ADB1}" srcOrd="3" destOrd="0" parTransId="{F6D2553C-E344-4AAF-A973-4451BE1AAD50}" sibTransId="{CCDF627B-E00E-4D67-BEB1-5E0FECFDF673}"/>
    <dgm:cxn modelId="{0794F270-8DA7-4BA1-A643-80BA5D62202B}" type="presOf" srcId="{6B515CED-9FAB-400C-ACF2-858F23E54217}" destId="{77E3FF43-B7E0-48F2-8C8A-63156A6C74D3}" srcOrd="0" destOrd="0" presId="urn:microsoft.com/office/officeart/2018/2/layout/IconVerticalSolidList"/>
    <dgm:cxn modelId="{73F5F6A4-3E9B-4A8F-96EE-4C13FA181553}" type="presOf" srcId="{22BB98FD-D57C-419A-B64E-DF82BE8D12D3}" destId="{F107BF51-F5E8-4B1A-AA5E-FB3AD32D5200}" srcOrd="0" destOrd="0" presId="urn:microsoft.com/office/officeart/2018/2/layout/IconVerticalSolidList"/>
    <dgm:cxn modelId="{4CFF61A5-43F9-4F6C-8988-9251ADB32703}" srcId="{12991329-4F9F-467A-8BBD-4271C7708AC5}" destId="{E4B83D46-A5A2-4F06-8F7E-41EED7B028F0}" srcOrd="5" destOrd="0" parTransId="{CDA187B4-E1B4-4EAD-88BE-8E04DD0C0795}" sibTransId="{E6046C8E-BAA9-49EB-867A-DC9690437267}"/>
    <dgm:cxn modelId="{6932D1B3-4BCA-465A-ACC8-2981B9F08D0A}" srcId="{12991329-4F9F-467A-8BBD-4271C7708AC5}" destId="{6B515CED-9FAB-400C-ACF2-858F23E54217}" srcOrd="4" destOrd="0" parTransId="{4DD4E8A2-DBA4-4C43-8FA6-B5CC6473BACB}" sibTransId="{DDE7E923-64F0-49B5-B929-D36486FD22F4}"/>
    <dgm:cxn modelId="{BA5C21D7-902A-4D07-8FA5-897494BB124E}" srcId="{12991329-4F9F-467A-8BBD-4271C7708AC5}" destId="{22BB98FD-D57C-419A-B64E-DF82BE8D12D3}" srcOrd="0" destOrd="0" parTransId="{432B2484-FF46-4864-88CD-E8A90AA1D92A}" sibTransId="{C1EAFF65-A278-4710-86B8-A367A570D5AC}"/>
    <dgm:cxn modelId="{CD30DFD7-8482-46D2-B2F1-213D87F880C9}" type="presOf" srcId="{CC102A00-10B5-47D7-991D-E63D79B0ADB1}" destId="{86E91B91-7E2F-446B-956A-8F8F885432D3}" srcOrd="0" destOrd="0" presId="urn:microsoft.com/office/officeart/2018/2/layout/IconVerticalSolidList"/>
    <dgm:cxn modelId="{0EE331FB-CCC0-4F36-B106-345BD6FEE9A0}" type="presOf" srcId="{B75B6E26-3C1E-4F43-AF64-4DA3F4C22740}" destId="{47828F9E-0C84-4DA5-B3A8-323AE69E9BB0}" srcOrd="0" destOrd="0" presId="urn:microsoft.com/office/officeart/2018/2/layout/IconVerticalSolidList"/>
    <dgm:cxn modelId="{BE0FB127-6D42-4C8C-90A7-9C6AE9F38B86}" type="presParOf" srcId="{A6593CF4-D989-45FA-A7DD-1E360F7363E6}" destId="{8DE91030-F5B0-400E-91E2-335E615C30ED}" srcOrd="0" destOrd="0" presId="urn:microsoft.com/office/officeart/2018/2/layout/IconVerticalSolidList"/>
    <dgm:cxn modelId="{DE18995C-F8D8-4571-A32A-D9B1BB820553}" type="presParOf" srcId="{8DE91030-F5B0-400E-91E2-335E615C30ED}" destId="{7D50A176-7F37-4049-BD94-F2AD03E4568B}" srcOrd="0" destOrd="0" presId="urn:microsoft.com/office/officeart/2018/2/layout/IconVerticalSolidList"/>
    <dgm:cxn modelId="{DB2A3F8A-BB16-4F13-8AD4-87C5BD99FE13}" type="presParOf" srcId="{8DE91030-F5B0-400E-91E2-335E615C30ED}" destId="{7C24AEF6-4B24-4DF2-8BA3-7CE1253C89CC}" srcOrd="1" destOrd="0" presId="urn:microsoft.com/office/officeart/2018/2/layout/IconVerticalSolidList"/>
    <dgm:cxn modelId="{1A6A1460-ED88-42BE-B2DC-8B488F2DDFF8}" type="presParOf" srcId="{8DE91030-F5B0-400E-91E2-335E615C30ED}" destId="{09C1CF61-8733-40EC-8216-FDAF7BA20065}" srcOrd="2" destOrd="0" presId="urn:microsoft.com/office/officeart/2018/2/layout/IconVerticalSolidList"/>
    <dgm:cxn modelId="{FEF85D5B-97DD-45B1-B508-8DF1BAF91AE0}" type="presParOf" srcId="{8DE91030-F5B0-400E-91E2-335E615C30ED}" destId="{F107BF51-F5E8-4B1A-AA5E-FB3AD32D5200}" srcOrd="3" destOrd="0" presId="urn:microsoft.com/office/officeart/2018/2/layout/IconVerticalSolidList"/>
    <dgm:cxn modelId="{EC09FFE9-5565-4FCF-B442-A4DCA9E4AA69}" type="presParOf" srcId="{A6593CF4-D989-45FA-A7DD-1E360F7363E6}" destId="{1CF7D7A4-24D8-40FB-95DE-AC9B31C06CB8}" srcOrd="1" destOrd="0" presId="urn:microsoft.com/office/officeart/2018/2/layout/IconVerticalSolidList"/>
    <dgm:cxn modelId="{1AF4A66E-AF7B-46C4-9812-B6769DE1D5C2}" type="presParOf" srcId="{A6593CF4-D989-45FA-A7DD-1E360F7363E6}" destId="{258BEF91-8550-4A8D-B3EC-44C960058871}" srcOrd="2" destOrd="0" presId="urn:microsoft.com/office/officeart/2018/2/layout/IconVerticalSolidList"/>
    <dgm:cxn modelId="{8FEFABF9-7EAD-42DE-B014-A38A141CC43B}" type="presParOf" srcId="{258BEF91-8550-4A8D-B3EC-44C960058871}" destId="{71C12878-1704-469C-8DCF-4CE9F5E7F00F}" srcOrd="0" destOrd="0" presId="urn:microsoft.com/office/officeart/2018/2/layout/IconVerticalSolidList"/>
    <dgm:cxn modelId="{E2E8142E-3DDD-4967-B89D-D858B6C9D73F}" type="presParOf" srcId="{258BEF91-8550-4A8D-B3EC-44C960058871}" destId="{65348752-B1FC-41C3-94FD-626F8FE95F11}" srcOrd="1" destOrd="0" presId="urn:microsoft.com/office/officeart/2018/2/layout/IconVerticalSolidList"/>
    <dgm:cxn modelId="{DF2E6321-4B36-4D63-BBDA-E4216E1FBFFF}" type="presParOf" srcId="{258BEF91-8550-4A8D-B3EC-44C960058871}" destId="{6907CC72-5959-4BF7-BB5A-ACD5519090FA}" srcOrd="2" destOrd="0" presId="urn:microsoft.com/office/officeart/2018/2/layout/IconVerticalSolidList"/>
    <dgm:cxn modelId="{4BDF4ED2-74DC-4FE3-BF4F-C8AD3147F74C}" type="presParOf" srcId="{258BEF91-8550-4A8D-B3EC-44C960058871}" destId="{987A98DD-03C3-45E3-8CD1-8136354FF8AF}" srcOrd="3" destOrd="0" presId="urn:microsoft.com/office/officeart/2018/2/layout/IconVerticalSolidList"/>
    <dgm:cxn modelId="{C87DD1F2-5542-4C6B-A695-A5A529D78F90}" type="presParOf" srcId="{A6593CF4-D989-45FA-A7DD-1E360F7363E6}" destId="{91A7AE9E-4C63-4892-A61B-58055CF1BD36}" srcOrd="3" destOrd="0" presId="urn:microsoft.com/office/officeart/2018/2/layout/IconVerticalSolidList"/>
    <dgm:cxn modelId="{DD983F80-8146-4B46-9556-3A0C23BEE3CA}" type="presParOf" srcId="{A6593CF4-D989-45FA-A7DD-1E360F7363E6}" destId="{6A7CB328-6F1F-4A9C-B3C6-565EE6CD6248}" srcOrd="4" destOrd="0" presId="urn:microsoft.com/office/officeart/2018/2/layout/IconVerticalSolidList"/>
    <dgm:cxn modelId="{EB65F663-F87D-476B-A6B1-67C6803B51DD}" type="presParOf" srcId="{6A7CB328-6F1F-4A9C-B3C6-565EE6CD6248}" destId="{B2F499BD-307F-4814-81C3-FE3FF06F11CA}" srcOrd="0" destOrd="0" presId="urn:microsoft.com/office/officeart/2018/2/layout/IconVerticalSolidList"/>
    <dgm:cxn modelId="{AD419573-785F-4362-9CDD-F272E136604C}" type="presParOf" srcId="{6A7CB328-6F1F-4A9C-B3C6-565EE6CD6248}" destId="{10BEBD80-951A-4719-99F4-8345BEF8E1BE}" srcOrd="1" destOrd="0" presId="urn:microsoft.com/office/officeart/2018/2/layout/IconVerticalSolidList"/>
    <dgm:cxn modelId="{BBB15DC7-BC36-496A-8F83-A06319CD32EA}" type="presParOf" srcId="{6A7CB328-6F1F-4A9C-B3C6-565EE6CD6248}" destId="{917A9CED-5C6E-4423-8884-3A1B6B133E2A}" srcOrd="2" destOrd="0" presId="urn:microsoft.com/office/officeart/2018/2/layout/IconVerticalSolidList"/>
    <dgm:cxn modelId="{C484DB4C-2352-42BC-97EE-0E3AFCF5CE46}" type="presParOf" srcId="{6A7CB328-6F1F-4A9C-B3C6-565EE6CD6248}" destId="{47828F9E-0C84-4DA5-B3A8-323AE69E9BB0}" srcOrd="3" destOrd="0" presId="urn:microsoft.com/office/officeart/2018/2/layout/IconVerticalSolidList"/>
    <dgm:cxn modelId="{42B36F24-F54E-4E3C-BC69-06391D460C8B}" type="presParOf" srcId="{A6593CF4-D989-45FA-A7DD-1E360F7363E6}" destId="{6634832E-75E0-4426-B10E-0D1A2E5F74A8}" srcOrd="5" destOrd="0" presId="urn:microsoft.com/office/officeart/2018/2/layout/IconVerticalSolidList"/>
    <dgm:cxn modelId="{4E136024-BBD7-43B5-98DC-5C8F5C8D7404}" type="presParOf" srcId="{A6593CF4-D989-45FA-A7DD-1E360F7363E6}" destId="{7E8B91E6-98BF-4EC1-96BD-9615AABC848B}" srcOrd="6" destOrd="0" presId="urn:microsoft.com/office/officeart/2018/2/layout/IconVerticalSolidList"/>
    <dgm:cxn modelId="{AB91384B-16B0-4145-848D-F88DC71E9069}" type="presParOf" srcId="{7E8B91E6-98BF-4EC1-96BD-9615AABC848B}" destId="{D975449D-160A-4EE3-95A8-1417E91006E5}" srcOrd="0" destOrd="0" presId="urn:microsoft.com/office/officeart/2018/2/layout/IconVerticalSolidList"/>
    <dgm:cxn modelId="{7BE51B0B-FA27-4D8E-95A0-C680A5B61004}" type="presParOf" srcId="{7E8B91E6-98BF-4EC1-96BD-9615AABC848B}" destId="{6B9B1E0C-55E0-47C5-AC64-9DD6E9AE663A}" srcOrd="1" destOrd="0" presId="urn:microsoft.com/office/officeart/2018/2/layout/IconVerticalSolidList"/>
    <dgm:cxn modelId="{03F74FFA-FA5A-49D1-B16A-F17C085D9F19}" type="presParOf" srcId="{7E8B91E6-98BF-4EC1-96BD-9615AABC848B}" destId="{FE7863AE-1958-45B8-957C-C16ABBA4F017}" srcOrd="2" destOrd="0" presId="urn:microsoft.com/office/officeart/2018/2/layout/IconVerticalSolidList"/>
    <dgm:cxn modelId="{DBD0E38C-4851-4B1F-9AEA-9E3CBCDC3AA5}" type="presParOf" srcId="{7E8B91E6-98BF-4EC1-96BD-9615AABC848B}" destId="{86E91B91-7E2F-446B-956A-8F8F885432D3}" srcOrd="3" destOrd="0" presId="urn:microsoft.com/office/officeart/2018/2/layout/IconVerticalSolidList"/>
    <dgm:cxn modelId="{ACEFAAE5-717C-4543-9AFC-CFF7F372114A}" type="presParOf" srcId="{A6593CF4-D989-45FA-A7DD-1E360F7363E6}" destId="{34938639-B782-42F0-A1B0-1306ED562C03}" srcOrd="7" destOrd="0" presId="urn:microsoft.com/office/officeart/2018/2/layout/IconVerticalSolidList"/>
    <dgm:cxn modelId="{9ADBB142-2515-40C4-95FA-ADF505F94F58}" type="presParOf" srcId="{A6593CF4-D989-45FA-A7DD-1E360F7363E6}" destId="{66FBBB40-07AC-4521-9082-4075EBD3381F}" srcOrd="8" destOrd="0" presId="urn:microsoft.com/office/officeart/2018/2/layout/IconVerticalSolidList"/>
    <dgm:cxn modelId="{97BAF073-83D8-4E3C-BFC6-00DAEA726AD7}" type="presParOf" srcId="{66FBBB40-07AC-4521-9082-4075EBD3381F}" destId="{660E257D-82B9-40FE-B3DC-2DA5DDDE2670}" srcOrd="0" destOrd="0" presId="urn:microsoft.com/office/officeart/2018/2/layout/IconVerticalSolidList"/>
    <dgm:cxn modelId="{703A59A9-584B-4E06-BAB7-FB5659EA2A16}" type="presParOf" srcId="{66FBBB40-07AC-4521-9082-4075EBD3381F}" destId="{509CCCD6-51FE-4BFD-8613-47513176B167}" srcOrd="1" destOrd="0" presId="urn:microsoft.com/office/officeart/2018/2/layout/IconVerticalSolidList"/>
    <dgm:cxn modelId="{7C3A20B7-A2EC-4E9B-B1CC-413A374D1C1C}" type="presParOf" srcId="{66FBBB40-07AC-4521-9082-4075EBD3381F}" destId="{B8884E80-7CF6-4FE4-91F8-483644871936}" srcOrd="2" destOrd="0" presId="urn:microsoft.com/office/officeart/2018/2/layout/IconVerticalSolidList"/>
    <dgm:cxn modelId="{07B9779A-86EB-42D8-89A6-DE8DB0A859F7}" type="presParOf" srcId="{66FBBB40-07AC-4521-9082-4075EBD3381F}" destId="{77E3FF43-B7E0-48F2-8C8A-63156A6C74D3}" srcOrd="3" destOrd="0" presId="urn:microsoft.com/office/officeart/2018/2/layout/IconVerticalSolidList"/>
    <dgm:cxn modelId="{63DBA54F-1737-4939-96CE-5867376CC343}" type="presParOf" srcId="{A6593CF4-D989-45FA-A7DD-1E360F7363E6}" destId="{B9CFE045-35EB-4FA9-A810-14478EE3BE7F}" srcOrd="9" destOrd="0" presId="urn:microsoft.com/office/officeart/2018/2/layout/IconVerticalSolidList"/>
    <dgm:cxn modelId="{F426A139-98A7-4807-AB5B-4BCE9A0D9CF8}" type="presParOf" srcId="{A6593CF4-D989-45FA-A7DD-1E360F7363E6}" destId="{D8C90290-B337-4F2F-BA0B-E857DF3C6A1B}" srcOrd="10" destOrd="0" presId="urn:microsoft.com/office/officeart/2018/2/layout/IconVerticalSolidList"/>
    <dgm:cxn modelId="{23E0041C-377B-4AD9-8D4F-B4D083FCC9B7}" type="presParOf" srcId="{D8C90290-B337-4F2F-BA0B-E857DF3C6A1B}" destId="{1C33EAED-3818-446D-BB04-CE4F67491069}" srcOrd="0" destOrd="0" presId="urn:microsoft.com/office/officeart/2018/2/layout/IconVerticalSolidList"/>
    <dgm:cxn modelId="{11B16198-2663-48BF-8F01-888E4B2121E8}" type="presParOf" srcId="{D8C90290-B337-4F2F-BA0B-E857DF3C6A1B}" destId="{A15850BA-1A0A-4087-9CEE-48B67F344D0D}" srcOrd="1" destOrd="0" presId="urn:microsoft.com/office/officeart/2018/2/layout/IconVerticalSolidList"/>
    <dgm:cxn modelId="{04D4A06F-1D33-4F33-B548-1CFE8D14EA88}" type="presParOf" srcId="{D8C90290-B337-4F2F-BA0B-E857DF3C6A1B}" destId="{2CA0F540-6766-44E4-9CC5-8A80371911C4}" srcOrd="2" destOrd="0" presId="urn:microsoft.com/office/officeart/2018/2/layout/IconVerticalSolidList"/>
    <dgm:cxn modelId="{87C1764A-9E29-4BEC-A44D-02B6D7AEFAC0}" type="presParOf" srcId="{D8C90290-B337-4F2F-BA0B-E857DF3C6A1B}" destId="{3F2AB253-1006-4E6C-9516-625CB630C15A}" srcOrd="3" destOrd="0" presId="urn:microsoft.com/office/officeart/2018/2/layout/IconVerticalSoli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6FC68B43-2B7E-4EAC-8BC6-9DB20B65116A}" type="doc">
      <dgm:prSet loTypeId="urn:microsoft.com/office/officeart/2008/layout/LinedList" loCatId="list" qsTypeId="urn:microsoft.com/office/officeart/2005/8/quickstyle/simple1" qsCatId="simple" csTypeId="urn:microsoft.com/office/officeart/2005/8/colors/colorful2" csCatId="colorful"/>
      <dgm:spPr/>
      <dgm:t>
        <a:bodyPr/>
        <a:lstStyle/>
        <a:p>
          <a:endParaRPr lang="en-US"/>
        </a:p>
      </dgm:t>
    </dgm:pt>
    <dgm:pt modelId="{1E91E83D-CCFF-4A77-B411-F716A056ADEF}">
      <dgm:prSet/>
      <dgm:spPr/>
      <dgm:t>
        <a:bodyPr/>
        <a:lstStyle/>
        <a:p>
          <a:r>
            <a:rPr lang="en-GB"/>
            <a:t>School feeding programme</a:t>
          </a:r>
          <a:endParaRPr lang="en-US"/>
        </a:p>
      </dgm:t>
    </dgm:pt>
    <dgm:pt modelId="{0F57B27D-9794-46FC-9E2C-0DBCFD28B31B}" type="parTrans" cxnId="{C5FE2DAB-4F66-437C-B7DB-7CC01722DDAA}">
      <dgm:prSet/>
      <dgm:spPr/>
      <dgm:t>
        <a:bodyPr/>
        <a:lstStyle/>
        <a:p>
          <a:endParaRPr lang="en-US"/>
        </a:p>
      </dgm:t>
    </dgm:pt>
    <dgm:pt modelId="{87AA6CDB-C56C-4765-B477-DDC55379A5FB}" type="sibTrans" cxnId="{C5FE2DAB-4F66-437C-B7DB-7CC01722DDAA}">
      <dgm:prSet/>
      <dgm:spPr/>
      <dgm:t>
        <a:bodyPr/>
        <a:lstStyle/>
        <a:p>
          <a:endParaRPr lang="en-US"/>
        </a:p>
      </dgm:t>
    </dgm:pt>
    <dgm:pt modelId="{CADE9D9A-4792-487C-96B9-32ED7B791205}">
      <dgm:prSet/>
      <dgm:spPr/>
      <dgm:t>
        <a:bodyPr/>
        <a:lstStyle/>
        <a:p>
          <a:r>
            <a:rPr lang="en-GB"/>
            <a:t>Nutritional education of children and their families</a:t>
          </a:r>
          <a:endParaRPr lang="en-US"/>
        </a:p>
      </dgm:t>
    </dgm:pt>
    <dgm:pt modelId="{4F871829-DD07-4616-845D-1819C7787F37}" type="parTrans" cxnId="{47B3AA04-1CB2-421B-8C12-3F370A0F045B}">
      <dgm:prSet/>
      <dgm:spPr/>
      <dgm:t>
        <a:bodyPr/>
        <a:lstStyle/>
        <a:p>
          <a:endParaRPr lang="en-US"/>
        </a:p>
      </dgm:t>
    </dgm:pt>
    <dgm:pt modelId="{D12F33FE-42FD-41CB-B265-471738EC42E0}" type="sibTrans" cxnId="{47B3AA04-1CB2-421B-8C12-3F370A0F045B}">
      <dgm:prSet/>
      <dgm:spPr/>
      <dgm:t>
        <a:bodyPr/>
        <a:lstStyle/>
        <a:p>
          <a:endParaRPr lang="en-US"/>
        </a:p>
      </dgm:t>
    </dgm:pt>
    <dgm:pt modelId="{3AFDA9D4-66B6-4B83-910F-0DC3062FC812}">
      <dgm:prSet/>
      <dgm:spPr/>
      <dgm:t>
        <a:bodyPr/>
        <a:lstStyle/>
        <a:p>
          <a:r>
            <a:rPr lang="en-GB"/>
            <a:t>Prevention and control of parasitic diseases</a:t>
          </a:r>
          <a:endParaRPr lang="en-US"/>
        </a:p>
      </dgm:t>
    </dgm:pt>
    <dgm:pt modelId="{63CFEB43-9CDE-484E-95E7-BCC684B821E2}" type="parTrans" cxnId="{A355625F-2901-4F53-93F7-8C4236ECE4A2}">
      <dgm:prSet/>
      <dgm:spPr/>
      <dgm:t>
        <a:bodyPr/>
        <a:lstStyle/>
        <a:p>
          <a:endParaRPr lang="en-US"/>
        </a:p>
      </dgm:t>
    </dgm:pt>
    <dgm:pt modelId="{66BE2FD4-070D-48F2-9C5E-34A38E81A9BE}" type="sibTrans" cxnId="{A355625F-2901-4F53-93F7-8C4236ECE4A2}">
      <dgm:prSet/>
      <dgm:spPr/>
      <dgm:t>
        <a:bodyPr/>
        <a:lstStyle/>
        <a:p>
          <a:endParaRPr lang="en-US"/>
        </a:p>
      </dgm:t>
    </dgm:pt>
    <dgm:pt modelId="{F6E4F397-C30D-4647-B08C-A6AB7618CBFA}">
      <dgm:prSet/>
      <dgm:spPr/>
      <dgm:t>
        <a:bodyPr/>
        <a:lstStyle/>
        <a:p>
          <a:r>
            <a:rPr lang="en-GB"/>
            <a:t>Periodic examination for detection and management of deficiency.</a:t>
          </a:r>
          <a:endParaRPr lang="en-US"/>
        </a:p>
      </dgm:t>
    </dgm:pt>
    <dgm:pt modelId="{947DF338-7EA8-47F9-8235-0FD973F2B576}" type="parTrans" cxnId="{E8EE88CF-A506-4293-9D14-E309374C7862}">
      <dgm:prSet/>
      <dgm:spPr/>
      <dgm:t>
        <a:bodyPr/>
        <a:lstStyle/>
        <a:p>
          <a:endParaRPr lang="en-US"/>
        </a:p>
      </dgm:t>
    </dgm:pt>
    <dgm:pt modelId="{EFF1458B-D8BF-4C73-ABA7-300DCCAF39DE}" type="sibTrans" cxnId="{E8EE88CF-A506-4293-9D14-E309374C7862}">
      <dgm:prSet/>
      <dgm:spPr/>
      <dgm:t>
        <a:bodyPr/>
        <a:lstStyle/>
        <a:p>
          <a:endParaRPr lang="en-US"/>
        </a:p>
      </dgm:t>
    </dgm:pt>
    <dgm:pt modelId="{8A9436B8-8DCE-4C18-A024-F05CD5025383}" type="pres">
      <dgm:prSet presAssocID="{6FC68B43-2B7E-4EAC-8BC6-9DB20B65116A}" presName="vert0" presStyleCnt="0">
        <dgm:presLayoutVars>
          <dgm:dir/>
          <dgm:animOne val="branch"/>
          <dgm:animLvl val="lvl"/>
        </dgm:presLayoutVars>
      </dgm:prSet>
      <dgm:spPr/>
    </dgm:pt>
    <dgm:pt modelId="{D1E40150-57BF-4FFC-9EC4-4B028A0E54E8}" type="pres">
      <dgm:prSet presAssocID="{1E91E83D-CCFF-4A77-B411-F716A056ADEF}" presName="thickLine" presStyleLbl="alignNode1" presStyleIdx="0" presStyleCnt="4"/>
      <dgm:spPr/>
    </dgm:pt>
    <dgm:pt modelId="{028DB8A2-29C0-4809-8C3A-0B6B8732DFC4}" type="pres">
      <dgm:prSet presAssocID="{1E91E83D-CCFF-4A77-B411-F716A056ADEF}" presName="horz1" presStyleCnt="0"/>
      <dgm:spPr/>
    </dgm:pt>
    <dgm:pt modelId="{9C136559-1C90-49A3-B831-B2CD05F48084}" type="pres">
      <dgm:prSet presAssocID="{1E91E83D-CCFF-4A77-B411-F716A056ADEF}" presName="tx1" presStyleLbl="revTx" presStyleIdx="0" presStyleCnt="4"/>
      <dgm:spPr/>
    </dgm:pt>
    <dgm:pt modelId="{F8F65DB0-13A0-425A-B731-6A484727E4E4}" type="pres">
      <dgm:prSet presAssocID="{1E91E83D-CCFF-4A77-B411-F716A056ADEF}" presName="vert1" presStyleCnt="0"/>
      <dgm:spPr/>
    </dgm:pt>
    <dgm:pt modelId="{D6563049-4A1E-40E0-97A3-68E2B32EF311}" type="pres">
      <dgm:prSet presAssocID="{CADE9D9A-4792-487C-96B9-32ED7B791205}" presName="thickLine" presStyleLbl="alignNode1" presStyleIdx="1" presStyleCnt="4"/>
      <dgm:spPr/>
    </dgm:pt>
    <dgm:pt modelId="{0AD7100F-CFFC-4017-9B98-F73FD9ABA76E}" type="pres">
      <dgm:prSet presAssocID="{CADE9D9A-4792-487C-96B9-32ED7B791205}" presName="horz1" presStyleCnt="0"/>
      <dgm:spPr/>
    </dgm:pt>
    <dgm:pt modelId="{2C231E62-A257-4B6D-81E0-49677C56EB5F}" type="pres">
      <dgm:prSet presAssocID="{CADE9D9A-4792-487C-96B9-32ED7B791205}" presName="tx1" presStyleLbl="revTx" presStyleIdx="1" presStyleCnt="4"/>
      <dgm:spPr/>
    </dgm:pt>
    <dgm:pt modelId="{DD4EDD56-AA9B-41D5-BEF4-D3068FED93B3}" type="pres">
      <dgm:prSet presAssocID="{CADE9D9A-4792-487C-96B9-32ED7B791205}" presName="vert1" presStyleCnt="0"/>
      <dgm:spPr/>
    </dgm:pt>
    <dgm:pt modelId="{65842A61-2759-48D6-8BDF-8815D0217205}" type="pres">
      <dgm:prSet presAssocID="{3AFDA9D4-66B6-4B83-910F-0DC3062FC812}" presName="thickLine" presStyleLbl="alignNode1" presStyleIdx="2" presStyleCnt="4"/>
      <dgm:spPr/>
    </dgm:pt>
    <dgm:pt modelId="{C030808E-7897-46F6-994C-C596D26A45EE}" type="pres">
      <dgm:prSet presAssocID="{3AFDA9D4-66B6-4B83-910F-0DC3062FC812}" presName="horz1" presStyleCnt="0"/>
      <dgm:spPr/>
    </dgm:pt>
    <dgm:pt modelId="{CD848115-9D42-4A70-9F40-C9B1FDE74176}" type="pres">
      <dgm:prSet presAssocID="{3AFDA9D4-66B6-4B83-910F-0DC3062FC812}" presName="tx1" presStyleLbl="revTx" presStyleIdx="2" presStyleCnt="4"/>
      <dgm:spPr/>
    </dgm:pt>
    <dgm:pt modelId="{86F9E7F6-A4F5-4B54-AA36-5BA1E2B1A4E1}" type="pres">
      <dgm:prSet presAssocID="{3AFDA9D4-66B6-4B83-910F-0DC3062FC812}" presName="vert1" presStyleCnt="0"/>
      <dgm:spPr/>
    </dgm:pt>
    <dgm:pt modelId="{7C51FE7D-26C6-4B67-B9BA-81AECE1FF579}" type="pres">
      <dgm:prSet presAssocID="{F6E4F397-C30D-4647-B08C-A6AB7618CBFA}" presName="thickLine" presStyleLbl="alignNode1" presStyleIdx="3" presStyleCnt="4"/>
      <dgm:spPr/>
    </dgm:pt>
    <dgm:pt modelId="{19BDDC79-034F-4360-A4B9-DC54670BEE97}" type="pres">
      <dgm:prSet presAssocID="{F6E4F397-C30D-4647-B08C-A6AB7618CBFA}" presName="horz1" presStyleCnt="0"/>
      <dgm:spPr/>
    </dgm:pt>
    <dgm:pt modelId="{E5230E56-C974-42E6-AEF3-E0696E396DF4}" type="pres">
      <dgm:prSet presAssocID="{F6E4F397-C30D-4647-B08C-A6AB7618CBFA}" presName="tx1" presStyleLbl="revTx" presStyleIdx="3" presStyleCnt="4"/>
      <dgm:spPr/>
    </dgm:pt>
    <dgm:pt modelId="{B1D9CF69-E151-4E42-A439-BB26E553B668}" type="pres">
      <dgm:prSet presAssocID="{F6E4F397-C30D-4647-B08C-A6AB7618CBFA}" presName="vert1" presStyleCnt="0"/>
      <dgm:spPr/>
    </dgm:pt>
  </dgm:ptLst>
  <dgm:cxnLst>
    <dgm:cxn modelId="{47B3AA04-1CB2-421B-8C12-3F370A0F045B}" srcId="{6FC68B43-2B7E-4EAC-8BC6-9DB20B65116A}" destId="{CADE9D9A-4792-487C-96B9-32ED7B791205}" srcOrd="1" destOrd="0" parTransId="{4F871829-DD07-4616-845D-1819C7787F37}" sibTransId="{D12F33FE-42FD-41CB-B265-471738EC42E0}"/>
    <dgm:cxn modelId="{8F740013-4E48-4E19-AEEF-2D594B171A61}" type="presOf" srcId="{6FC68B43-2B7E-4EAC-8BC6-9DB20B65116A}" destId="{8A9436B8-8DCE-4C18-A024-F05CD5025383}" srcOrd="0" destOrd="0" presId="urn:microsoft.com/office/officeart/2008/layout/LinedList"/>
    <dgm:cxn modelId="{A355625F-2901-4F53-93F7-8C4236ECE4A2}" srcId="{6FC68B43-2B7E-4EAC-8BC6-9DB20B65116A}" destId="{3AFDA9D4-66B6-4B83-910F-0DC3062FC812}" srcOrd="2" destOrd="0" parTransId="{63CFEB43-9CDE-484E-95E7-BCC684B821E2}" sibTransId="{66BE2FD4-070D-48F2-9C5E-34A38E81A9BE}"/>
    <dgm:cxn modelId="{925A2079-5EF6-4F1B-A55C-472089638ECA}" type="presOf" srcId="{CADE9D9A-4792-487C-96B9-32ED7B791205}" destId="{2C231E62-A257-4B6D-81E0-49677C56EB5F}" srcOrd="0" destOrd="0" presId="urn:microsoft.com/office/officeart/2008/layout/LinedList"/>
    <dgm:cxn modelId="{051960A0-7B8A-48CD-A1BF-968ABBD7BF87}" type="presOf" srcId="{F6E4F397-C30D-4647-B08C-A6AB7618CBFA}" destId="{E5230E56-C974-42E6-AEF3-E0696E396DF4}" srcOrd="0" destOrd="0" presId="urn:microsoft.com/office/officeart/2008/layout/LinedList"/>
    <dgm:cxn modelId="{C5FE2DAB-4F66-437C-B7DB-7CC01722DDAA}" srcId="{6FC68B43-2B7E-4EAC-8BC6-9DB20B65116A}" destId="{1E91E83D-CCFF-4A77-B411-F716A056ADEF}" srcOrd="0" destOrd="0" parTransId="{0F57B27D-9794-46FC-9E2C-0DBCFD28B31B}" sibTransId="{87AA6CDB-C56C-4765-B477-DDC55379A5FB}"/>
    <dgm:cxn modelId="{18B303AF-D980-4704-A026-924CF6E639A7}" type="presOf" srcId="{1E91E83D-CCFF-4A77-B411-F716A056ADEF}" destId="{9C136559-1C90-49A3-B831-B2CD05F48084}" srcOrd="0" destOrd="0" presId="urn:microsoft.com/office/officeart/2008/layout/LinedList"/>
    <dgm:cxn modelId="{E8EE88CF-A506-4293-9D14-E309374C7862}" srcId="{6FC68B43-2B7E-4EAC-8BC6-9DB20B65116A}" destId="{F6E4F397-C30D-4647-B08C-A6AB7618CBFA}" srcOrd="3" destOrd="0" parTransId="{947DF338-7EA8-47F9-8235-0FD973F2B576}" sibTransId="{EFF1458B-D8BF-4C73-ABA7-300DCCAF39DE}"/>
    <dgm:cxn modelId="{A0D233D5-83E8-4B83-9982-F8D75ED84707}" type="presOf" srcId="{3AFDA9D4-66B6-4B83-910F-0DC3062FC812}" destId="{CD848115-9D42-4A70-9F40-C9B1FDE74176}" srcOrd="0" destOrd="0" presId="urn:microsoft.com/office/officeart/2008/layout/LinedList"/>
    <dgm:cxn modelId="{863C014A-24FC-4F2A-B0D6-2A977A889B46}" type="presParOf" srcId="{8A9436B8-8DCE-4C18-A024-F05CD5025383}" destId="{D1E40150-57BF-4FFC-9EC4-4B028A0E54E8}" srcOrd="0" destOrd="0" presId="urn:microsoft.com/office/officeart/2008/layout/LinedList"/>
    <dgm:cxn modelId="{47945D5F-87DE-48F4-9DF2-FDA747CB3A76}" type="presParOf" srcId="{8A9436B8-8DCE-4C18-A024-F05CD5025383}" destId="{028DB8A2-29C0-4809-8C3A-0B6B8732DFC4}" srcOrd="1" destOrd="0" presId="urn:microsoft.com/office/officeart/2008/layout/LinedList"/>
    <dgm:cxn modelId="{8AE1FC85-981F-43DA-ABD7-449E672F4DE1}" type="presParOf" srcId="{028DB8A2-29C0-4809-8C3A-0B6B8732DFC4}" destId="{9C136559-1C90-49A3-B831-B2CD05F48084}" srcOrd="0" destOrd="0" presId="urn:microsoft.com/office/officeart/2008/layout/LinedList"/>
    <dgm:cxn modelId="{3B88CE71-35F4-4BEB-BFFD-E1ABD9DFFA1F}" type="presParOf" srcId="{028DB8A2-29C0-4809-8C3A-0B6B8732DFC4}" destId="{F8F65DB0-13A0-425A-B731-6A484727E4E4}" srcOrd="1" destOrd="0" presId="urn:microsoft.com/office/officeart/2008/layout/LinedList"/>
    <dgm:cxn modelId="{C579B971-E1F6-4EF6-B8B2-50A752BBAF28}" type="presParOf" srcId="{8A9436B8-8DCE-4C18-A024-F05CD5025383}" destId="{D6563049-4A1E-40E0-97A3-68E2B32EF311}" srcOrd="2" destOrd="0" presId="urn:microsoft.com/office/officeart/2008/layout/LinedList"/>
    <dgm:cxn modelId="{C465EBA2-D027-424B-B626-9557CDCE3D22}" type="presParOf" srcId="{8A9436B8-8DCE-4C18-A024-F05CD5025383}" destId="{0AD7100F-CFFC-4017-9B98-F73FD9ABA76E}" srcOrd="3" destOrd="0" presId="urn:microsoft.com/office/officeart/2008/layout/LinedList"/>
    <dgm:cxn modelId="{6F1A50E4-8742-4687-BA52-D66670BDF110}" type="presParOf" srcId="{0AD7100F-CFFC-4017-9B98-F73FD9ABA76E}" destId="{2C231E62-A257-4B6D-81E0-49677C56EB5F}" srcOrd="0" destOrd="0" presId="urn:microsoft.com/office/officeart/2008/layout/LinedList"/>
    <dgm:cxn modelId="{FE7BDFE6-6B72-4B4E-84F7-75E26BF713BD}" type="presParOf" srcId="{0AD7100F-CFFC-4017-9B98-F73FD9ABA76E}" destId="{DD4EDD56-AA9B-41D5-BEF4-D3068FED93B3}" srcOrd="1" destOrd="0" presId="urn:microsoft.com/office/officeart/2008/layout/LinedList"/>
    <dgm:cxn modelId="{4C65F56F-D136-493B-B0EB-718B3D901AC5}" type="presParOf" srcId="{8A9436B8-8DCE-4C18-A024-F05CD5025383}" destId="{65842A61-2759-48D6-8BDF-8815D0217205}" srcOrd="4" destOrd="0" presId="urn:microsoft.com/office/officeart/2008/layout/LinedList"/>
    <dgm:cxn modelId="{D3CA17E8-2F2F-4D55-827F-FA46D6744F4C}" type="presParOf" srcId="{8A9436B8-8DCE-4C18-A024-F05CD5025383}" destId="{C030808E-7897-46F6-994C-C596D26A45EE}" srcOrd="5" destOrd="0" presId="urn:microsoft.com/office/officeart/2008/layout/LinedList"/>
    <dgm:cxn modelId="{FB6EA37E-8B97-42E8-96A6-414E09CC4839}" type="presParOf" srcId="{C030808E-7897-46F6-994C-C596D26A45EE}" destId="{CD848115-9D42-4A70-9F40-C9B1FDE74176}" srcOrd="0" destOrd="0" presId="urn:microsoft.com/office/officeart/2008/layout/LinedList"/>
    <dgm:cxn modelId="{966CA9B8-3548-4886-B18D-3E44E398A2D4}" type="presParOf" srcId="{C030808E-7897-46F6-994C-C596D26A45EE}" destId="{86F9E7F6-A4F5-4B54-AA36-5BA1E2B1A4E1}" srcOrd="1" destOrd="0" presId="urn:microsoft.com/office/officeart/2008/layout/LinedList"/>
    <dgm:cxn modelId="{929FA7CF-80D1-4608-856A-7B53A27F0910}" type="presParOf" srcId="{8A9436B8-8DCE-4C18-A024-F05CD5025383}" destId="{7C51FE7D-26C6-4B67-B9BA-81AECE1FF579}" srcOrd="6" destOrd="0" presId="urn:microsoft.com/office/officeart/2008/layout/LinedList"/>
    <dgm:cxn modelId="{DF45785F-CE99-4143-985A-B17793AE6EC3}" type="presParOf" srcId="{8A9436B8-8DCE-4C18-A024-F05CD5025383}" destId="{19BDDC79-034F-4360-A4B9-DC54670BEE97}" srcOrd="7" destOrd="0" presId="urn:microsoft.com/office/officeart/2008/layout/LinedList"/>
    <dgm:cxn modelId="{DDFF8F52-4E3F-4A28-AE22-26C6FBDADD38}" type="presParOf" srcId="{19BDDC79-034F-4360-A4B9-DC54670BEE97}" destId="{E5230E56-C974-42E6-AEF3-E0696E396DF4}" srcOrd="0" destOrd="0" presId="urn:microsoft.com/office/officeart/2008/layout/LinedList"/>
    <dgm:cxn modelId="{2D165B41-A3C0-4990-B47A-C6CE51CBA08D}" type="presParOf" srcId="{19BDDC79-034F-4360-A4B9-DC54670BEE97}" destId="{B1D9CF69-E151-4E42-A439-BB26E553B668}" srcOrd="1"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1A27D25-FC72-4871-9BCD-AEE508DD51F2}">
      <dsp:nvSpPr>
        <dsp:cNvPr id="0" name=""/>
        <dsp:cNvSpPr/>
      </dsp:nvSpPr>
      <dsp:spPr>
        <a:xfrm>
          <a:off x="0" y="245886"/>
          <a:ext cx="8515350" cy="1076225"/>
        </a:xfrm>
        <a:prstGeom prst="rect">
          <a:avLst/>
        </a:prstGeom>
        <a:noFill/>
        <a:ln>
          <a:noFill/>
        </a:ln>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206248" tIns="117856" rIns="206248" bIns="117856" numCol="1" spcCol="1270" anchor="ctr" anchorCtr="0">
          <a:noAutofit/>
        </a:bodyPr>
        <a:lstStyle/>
        <a:p>
          <a:pPr marL="0" lvl="0" indent="0" algn="l" defTabSz="1289050">
            <a:lnSpc>
              <a:spcPct val="90000"/>
            </a:lnSpc>
            <a:spcBef>
              <a:spcPct val="0"/>
            </a:spcBef>
            <a:spcAft>
              <a:spcPct val="35000"/>
            </a:spcAft>
            <a:buNone/>
          </a:pPr>
          <a:r>
            <a:rPr lang="en-US" sz="2900" b="0" kern="1200" cap="none" spc="0" dirty="0">
              <a:ln w="0"/>
              <a:solidFill>
                <a:schemeClr val="tx1"/>
              </a:solidFill>
              <a:effectLst>
                <a:outerShdw blurRad="38100" dist="19050" dir="2700000" algn="tl" rotWithShape="0">
                  <a:schemeClr val="dk1">
                    <a:alpha val="40000"/>
                  </a:schemeClr>
                </a:outerShdw>
              </a:effectLst>
            </a:rPr>
            <a:t>School pupils are more liable to communicable diseases due to:</a:t>
          </a:r>
          <a:endParaRPr lang="en-GB" sz="2900" b="0" kern="1200" cap="none" spc="0" dirty="0">
            <a:ln w="0"/>
            <a:solidFill>
              <a:schemeClr val="tx1"/>
            </a:solidFill>
            <a:effectLst>
              <a:outerShdw blurRad="38100" dist="19050" dir="2700000" algn="tl" rotWithShape="0">
                <a:schemeClr val="dk1">
                  <a:alpha val="40000"/>
                </a:schemeClr>
              </a:outerShdw>
            </a:effectLst>
          </a:endParaRPr>
        </a:p>
      </dsp:txBody>
      <dsp:txXfrm>
        <a:off x="0" y="245886"/>
        <a:ext cx="8515350" cy="1076225"/>
      </dsp:txXfrm>
    </dsp:sp>
    <dsp:sp modelId="{2DA542EE-A86A-4A54-AC6A-7FC46E22A315}">
      <dsp:nvSpPr>
        <dsp:cNvPr id="0" name=""/>
        <dsp:cNvSpPr/>
      </dsp:nvSpPr>
      <dsp:spPr>
        <a:xfrm>
          <a:off x="0" y="1322112"/>
          <a:ext cx="8515350" cy="3900645"/>
        </a:xfrm>
        <a:prstGeom prst="rect">
          <a:avLst/>
        </a:prstGeom>
        <a:noFill/>
        <a:ln>
          <a:noFill/>
        </a:ln>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0">
          <a:scrgbClr r="0" g="0" b="0"/>
        </a:effectRef>
        <a:fontRef idx="minor"/>
      </dsp:style>
      <dsp:txBody>
        <a:bodyPr spcFirstLastPara="0" vert="horz" wrap="square" lIns="154686" tIns="154686" rIns="206248" bIns="232029" numCol="1" spcCol="1270" anchor="t" anchorCtr="0">
          <a:noAutofit/>
        </a:bodyPr>
        <a:lstStyle/>
        <a:p>
          <a:pPr marL="285750" lvl="1" indent="-285750" algn="l" defTabSz="1289050">
            <a:lnSpc>
              <a:spcPct val="90000"/>
            </a:lnSpc>
            <a:spcBef>
              <a:spcPct val="0"/>
            </a:spcBef>
            <a:spcAft>
              <a:spcPct val="15000"/>
            </a:spcAft>
            <a:buFont typeface="+mj-lt"/>
            <a:buAutoNum type="arabicPeriod"/>
          </a:pPr>
          <a:r>
            <a:rPr lang="en-US" sz="2900" b="0" kern="1200" cap="none" spc="0" dirty="0">
              <a:ln w="0"/>
              <a:solidFill>
                <a:schemeClr val="tx1"/>
              </a:solidFill>
              <a:effectLst>
                <a:outerShdw blurRad="38100" dist="19050" dir="2700000" algn="tl" rotWithShape="0">
                  <a:schemeClr val="dk1">
                    <a:alpha val="40000"/>
                  </a:schemeClr>
                </a:outerShdw>
              </a:effectLst>
            </a:rPr>
            <a:t>Having low immunity level</a:t>
          </a:r>
          <a:endParaRPr lang="en-GB" sz="2900" b="0" kern="1200" cap="none" spc="0" dirty="0">
            <a:ln w="0"/>
            <a:solidFill>
              <a:schemeClr val="tx1"/>
            </a:solidFill>
            <a:effectLst>
              <a:outerShdw blurRad="38100" dist="19050" dir="2700000" algn="tl" rotWithShape="0">
                <a:schemeClr val="dk1">
                  <a:alpha val="40000"/>
                </a:schemeClr>
              </a:outerShdw>
            </a:effectLst>
          </a:endParaRPr>
        </a:p>
        <a:p>
          <a:pPr marL="285750" lvl="1" indent="-285750" algn="l" defTabSz="1289050">
            <a:lnSpc>
              <a:spcPct val="90000"/>
            </a:lnSpc>
            <a:spcBef>
              <a:spcPct val="0"/>
            </a:spcBef>
            <a:spcAft>
              <a:spcPct val="15000"/>
            </a:spcAft>
            <a:buFont typeface="+mj-lt"/>
            <a:buAutoNum type="arabicPeriod"/>
          </a:pPr>
          <a:r>
            <a:rPr lang="en-US" sz="2900" b="0" kern="1200" cap="none" spc="0" dirty="0">
              <a:ln w="0"/>
              <a:solidFill>
                <a:schemeClr val="tx1"/>
              </a:solidFill>
              <a:effectLst>
                <a:outerShdw blurRad="38100" dist="19050" dir="2700000" algn="tl" rotWithShape="0">
                  <a:schemeClr val="dk1">
                    <a:alpha val="40000"/>
                  </a:schemeClr>
                </a:outerShdw>
              </a:effectLst>
            </a:rPr>
            <a:t>Pupils are gathered in schools from different localities and with different health problems</a:t>
          </a:r>
          <a:endParaRPr lang="en-GB" sz="2900" b="0" kern="1200" cap="none" spc="0" dirty="0">
            <a:ln w="0"/>
            <a:solidFill>
              <a:schemeClr val="tx1"/>
            </a:solidFill>
            <a:effectLst>
              <a:outerShdw blurRad="38100" dist="19050" dir="2700000" algn="tl" rotWithShape="0">
                <a:schemeClr val="dk1">
                  <a:alpha val="40000"/>
                </a:schemeClr>
              </a:outerShdw>
            </a:effectLst>
          </a:endParaRPr>
        </a:p>
        <a:p>
          <a:pPr marL="285750" lvl="1" indent="-285750" algn="l" defTabSz="1289050">
            <a:lnSpc>
              <a:spcPct val="90000"/>
            </a:lnSpc>
            <a:spcBef>
              <a:spcPct val="0"/>
            </a:spcBef>
            <a:spcAft>
              <a:spcPct val="15000"/>
            </a:spcAft>
            <a:buFont typeface="+mj-lt"/>
            <a:buAutoNum type="arabicPeriod"/>
          </a:pPr>
          <a:r>
            <a:rPr lang="en-US" sz="2900" b="0" kern="1200" cap="none" spc="0" dirty="0">
              <a:ln w="0"/>
              <a:solidFill>
                <a:schemeClr val="tx1"/>
              </a:solidFill>
              <a:effectLst>
                <a:outerShdw blurRad="38100" dist="19050" dir="2700000" algn="tl" rotWithShape="0">
                  <a:schemeClr val="dk1">
                    <a:alpha val="40000"/>
                  </a:schemeClr>
                </a:outerShdw>
              </a:effectLst>
            </a:rPr>
            <a:t>They might adopt unsound health practices (e.g. uncovered sneezing or coughing, sharing head caps or eating utensils) or might have poor dirty hands)</a:t>
          </a:r>
          <a:endParaRPr lang="en-GB" sz="2900" b="0" kern="1200" cap="none" spc="0" dirty="0">
            <a:ln w="0"/>
            <a:solidFill>
              <a:schemeClr val="tx1"/>
            </a:solidFill>
            <a:effectLst>
              <a:outerShdw blurRad="38100" dist="19050" dir="2700000" algn="tl" rotWithShape="0">
                <a:schemeClr val="dk1">
                  <a:alpha val="40000"/>
                </a:schemeClr>
              </a:outerShdw>
            </a:effectLst>
          </a:endParaRPr>
        </a:p>
        <a:p>
          <a:pPr marL="285750" lvl="1" indent="-285750" algn="l" defTabSz="1289050">
            <a:lnSpc>
              <a:spcPct val="90000"/>
            </a:lnSpc>
            <a:spcBef>
              <a:spcPct val="0"/>
            </a:spcBef>
            <a:spcAft>
              <a:spcPct val="15000"/>
            </a:spcAft>
            <a:buFont typeface="+mj-lt"/>
            <a:buAutoNum type="arabicPeriod"/>
          </a:pPr>
          <a:r>
            <a:rPr lang="en-US" sz="2900" b="0" kern="1200" cap="none" spc="0" dirty="0">
              <a:ln w="0"/>
              <a:solidFill>
                <a:schemeClr val="tx1"/>
              </a:solidFill>
              <a:effectLst>
                <a:outerShdw blurRad="38100" dist="19050" dir="2700000" algn="tl" rotWithShape="0">
                  <a:schemeClr val="dk1">
                    <a:alpha val="40000"/>
                  </a:schemeClr>
                </a:outerShdw>
              </a:effectLst>
            </a:rPr>
            <a:t>Overcrowding at school and in classrooms contributes to transmission of respiratory diseases.</a:t>
          </a:r>
          <a:endParaRPr lang="en-GB" sz="2900" b="0" kern="1200" cap="none" spc="0" dirty="0">
            <a:ln w="0"/>
            <a:solidFill>
              <a:schemeClr val="tx1"/>
            </a:solidFill>
            <a:effectLst>
              <a:outerShdw blurRad="38100" dist="19050" dir="2700000" algn="tl" rotWithShape="0">
                <a:schemeClr val="dk1">
                  <a:alpha val="40000"/>
                </a:schemeClr>
              </a:outerShdw>
            </a:effectLst>
          </a:endParaRPr>
        </a:p>
      </dsp:txBody>
      <dsp:txXfrm>
        <a:off x="0" y="1322112"/>
        <a:ext cx="8515350" cy="3900645"/>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A809F6D-8350-4632-BDB7-56DC07B3A3C4}">
      <dsp:nvSpPr>
        <dsp:cNvPr id="0" name=""/>
        <dsp:cNvSpPr/>
      </dsp:nvSpPr>
      <dsp:spPr>
        <a:xfrm>
          <a:off x="0" y="20612"/>
          <a:ext cx="8515350" cy="839474"/>
        </a:xfrm>
        <a:prstGeom prst="round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33350" tIns="133350" rIns="133350" bIns="133350" numCol="1" spcCol="1270" anchor="ctr" anchorCtr="0">
          <a:noAutofit/>
        </a:bodyPr>
        <a:lstStyle/>
        <a:p>
          <a:pPr marL="0" lvl="0" indent="0" algn="l" defTabSz="1555750">
            <a:lnSpc>
              <a:spcPct val="90000"/>
            </a:lnSpc>
            <a:spcBef>
              <a:spcPct val="0"/>
            </a:spcBef>
            <a:spcAft>
              <a:spcPct val="35000"/>
            </a:spcAft>
            <a:buNone/>
          </a:pPr>
          <a:r>
            <a:rPr lang="en-GB" sz="3500" kern="1200" dirty="0"/>
            <a:t>Forms of spread:</a:t>
          </a:r>
        </a:p>
      </dsp:txBody>
      <dsp:txXfrm>
        <a:off x="40980" y="61592"/>
        <a:ext cx="8433390" cy="757514"/>
      </dsp:txXfrm>
    </dsp:sp>
    <dsp:sp modelId="{6EC81F98-B82A-4F9A-8904-485C77FE52A1}">
      <dsp:nvSpPr>
        <dsp:cNvPr id="0" name=""/>
        <dsp:cNvSpPr/>
      </dsp:nvSpPr>
      <dsp:spPr>
        <a:xfrm>
          <a:off x="0" y="860087"/>
          <a:ext cx="8515350" cy="94185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70362" tIns="44450" rIns="248920" bIns="44450" numCol="1" spcCol="1270" anchor="t" anchorCtr="0">
          <a:noAutofit/>
        </a:bodyPr>
        <a:lstStyle/>
        <a:p>
          <a:pPr marL="228600" lvl="1" indent="-228600" algn="l" defTabSz="1200150">
            <a:lnSpc>
              <a:spcPct val="90000"/>
            </a:lnSpc>
            <a:spcBef>
              <a:spcPct val="0"/>
            </a:spcBef>
            <a:spcAft>
              <a:spcPct val="20000"/>
            </a:spcAft>
            <a:buChar char="•"/>
          </a:pPr>
          <a:r>
            <a:rPr lang="en-GB" sz="2700" kern="1200"/>
            <a:t>Sporadic: infrequent scattered cases.</a:t>
          </a:r>
        </a:p>
        <a:p>
          <a:pPr marL="228600" lvl="1" indent="-228600" algn="l" defTabSz="1200150">
            <a:lnSpc>
              <a:spcPct val="90000"/>
            </a:lnSpc>
            <a:spcBef>
              <a:spcPct val="0"/>
            </a:spcBef>
            <a:spcAft>
              <a:spcPct val="20000"/>
            </a:spcAft>
            <a:buChar char="•"/>
          </a:pPr>
          <a:r>
            <a:rPr lang="en-GB" sz="2700" kern="1200" dirty="0"/>
            <a:t>Outbreak: Epidemic in a closed community.</a:t>
          </a:r>
        </a:p>
      </dsp:txBody>
      <dsp:txXfrm>
        <a:off x="0" y="860087"/>
        <a:ext cx="8515350" cy="941850"/>
      </dsp:txXfrm>
    </dsp:sp>
    <dsp:sp modelId="{249C34EA-3A55-46DE-B25C-5AC9F8AB42B5}">
      <dsp:nvSpPr>
        <dsp:cNvPr id="0" name=""/>
        <dsp:cNvSpPr/>
      </dsp:nvSpPr>
      <dsp:spPr>
        <a:xfrm>
          <a:off x="0" y="1801937"/>
          <a:ext cx="8515350" cy="839474"/>
        </a:xfrm>
        <a:prstGeom prst="round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33350" tIns="133350" rIns="133350" bIns="133350" numCol="1" spcCol="1270" anchor="ctr" anchorCtr="0">
          <a:noAutofit/>
        </a:bodyPr>
        <a:lstStyle/>
        <a:p>
          <a:pPr marL="0" lvl="0" indent="0" algn="l" defTabSz="1555750">
            <a:lnSpc>
              <a:spcPct val="90000"/>
            </a:lnSpc>
            <a:spcBef>
              <a:spcPct val="0"/>
            </a:spcBef>
            <a:spcAft>
              <a:spcPct val="35000"/>
            </a:spcAft>
            <a:buNone/>
          </a:pPr>
          <a:r>
            <a:rPr lang="en-GB" sz="3500" kern="1200"/>
            <a:t>Types of infections:</a:t>
          </a:r>
        </a:p>
      </dsp:txBody>
      <dsp:txXfrm>
        <a:off x="40980" y="1842917"/>
        <a:ext cx="8433390" cy="757514"/>
      </dsp:txXfrm>
    </dsp:sp>
    <dsp:sp modelId="{07E136C9-2E14-4B70-B1BB-E9215694C2B4}">
      <dsp:nvSpPr>
        <dsp:cNvPr id="0" name=""/>
        <dsp:cNvSpPr/>
      </dsp:nvSpPr>
      <dsp:spPr>
        <a:xfrm>
          <a:off x="0" y="2641412"/>
          <a:ext cx="8515350" cy="21735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70362" tIns="44450" rIns="248920" bIns="44450" numCol="1" spcCol="1270" anchor="t" anchorCtr="0">
          <a:noAutofit/>
        </a:bodyPr>
        <a:lstStyle/>
        <a:p>
          <a:pPr marL="228600" lvl="1" indent="-228600" algn="l" defTabSz="1200150">
            <a:lnSpc>
              <a:spcPct val="90000"/>
            </a:lnSpc>
            <a:spcBef>
              <a:spcPct val="0"/>
            </a:spcBef>
            <a:spcAft>
              <a:spcPct val="20000"/>
            </a:spcAft>
            <a:buChar char="•"/>
          </a:pPr>
          <a:r>
            <a:rPr lang="en-GB" sz="2700" kern="1200"/>
            <a:t>Respiratory tract infection (Common cold, mumps, varicella,. Etc)</a:t>
          </a:r>
        </a:p>
        <a:p>
          <a:pPr marL="228600" lvl="1" indent="-228600" algn="l" defTabSz="1200150">
            <a:lnSpc>
              <a:spcPct val="90000"/>
            </a:lnSpc>
            <a:spcBef>
              <a:spcPct val="0"/>
            </a:spcBef>
            <a:spcAft>
              <a:spcPct val="20000"/>
            </a:spcAft>
            <a:buChar char="•"/>
          </a:pPr>
          <a:r>
            <a:rPr lang="en-GB" sz="2700" kern="1200"/>
            <a:t>Food borne infections ( typhoid, food poisoning, hepatitis A)</a:t>
          </a:r>
        </a:p>
        <a:p>
          <a:pPr marL="228600" lvl="1" indent="-228600" algn="l" defTabSz="1200150">
            <a:lnSpc>
              <a:spcPct val="90000"/>
            </a:lnSpc>
            <a:spcBef>
              <a:spcPct val="0"/>
            </a:spcBef>
            <a:spcAft>
              <a:spcPct val="20000"/>
            </a:spcAft>
            <a:buChar char="•"/>
          </a:pPr>
          <a:r>
            <a:rPr lang="en-GB" sz="2700" kern="1200"/>
            <a:t>Contact infections (skin, eye. Etc) </a:t>
          </a:r>
        </a:p>
      </dsp:txBody>
      <dsp:txXfrm>
        <a:off x="0" y="2641412"/>
        <a:ext cx="8515350" cy="2173500"/>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3ED671A-9310-4175-99CA-3132FA3EF1B4}">
      <dsp:nvSpPr>
        <dsp:cNvPr id="0" name=""/>
        <dsp:cNvSpPr/>
      </dsp:nvSpPr>
      <dsp:spPr>
        <a:xfrm>
          <a:off x="0" y="96822"/>
          <a:ext cx="8515350" cy="1117270"/>
        </a:xfrm>
        <a:prstGeom prst="round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l" defTabSz="889000">
            <a:lnSpc>
              <a:spcPct val="90000"/>
            </a:lnSpc>
            <a:spcBef>
              <a:spcPct val="0"/>
            </a:spcBef>
            <a:spcAft>
              <a:spcPct val="35000"/>
            </a:spcAft>
            <a:buNone/>
          </a:pPr>
          <a:r>
            <a:rPr lang="en-US" sz="2000" b="1" kern="1200"/>
            <a:t>School closing to break a threatened epidemic is not of great value because: </a:t>
          </a:r>
          <a:endParaRPr lang="en-GB" sz="2000" kern="1200" dirty="0"/>
        </a:p>
      </dsp:txBody>
      <dsp:txXfrm>
        <a:off x="54541" y="151363"/>
        <a:ext cx="8406268" cy="1008188"/>
      </dsp:txXfrm>
    </dsp:sp>
    <dsp:sp modelId="{F86BEBF4-BAAB-485D-9B77-DA8864C92D26}">
      <dsp:nvSpPr>
        <dsp:cNvPr id="0" name=""/>
        <dsp:cNvSpPr/>
      </dsp:nvSpPr>
      <dsp:spPr>
        <a:xfrm>
          <a:off x="0" y="1271692"/>
          <a:ext cx="8515350" cy="1117270"/>
        </a:xfrm>
        <a:prstGeom prst="round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l" defTabSz="889000">
            <a:lnSpc>
              <a:spcPct val="90000"/>
            </a:lnSpc>
            <a:spcBef>
              <a:spcPct val="0"/>
            </a:spcBef>
            <a:spcAft>
              <a:spcPct val="35000"/>
            </a:spcAft>
            <a:buNone/>
          </a:pPr>
          <a:r>
            <a:rPr lang="en-US" sz="2000" kern="1200"/>
            <a:t>By the time of school closing, the disease is already well spread not only within the school but also within the community. </a:t>
          </a:r>
          <a:endParaRPr lang="en-GB" sz="2000" kern="1200"/>
        </a:p>
      </dsp:txBody>
      <dsp:txXfrm>
        <a:off x="54541" y="1326233"/>
        <a:ext cx="8406268" cy="1008188"/>
      </dsp:txXfrm>
    </dsp:sp>
    <dsp:sp modelId="{034E30CD-F491-4869-8496-8700679E7FCC}">
      <dsp:nvSpPr>
        <dsp:cNvPr id="0" name=""/>
        <dsp:cNvSpPr/>
      </dsp:nvSpPr>
      <dsp:spPr>
        <a:xfrm>
          <a:off x="0" y="2446562"/>
          <a:ext cx="8515350" cy="1117270"/>
        </a:xfrm>
        <a:prstGeom prst="round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l" defTabSz="889000">
            <a:lnSpc>
              <a:spcPct val="90000"/>
            </a:lnSpc>
            <a:spcBef>
              <a:spcPct val="0"/>
            </a:spcBef>
            <a:spcAft>
              <a:spcPct val="35000"/>
            </a:spcAft>
            <a:buNone/>
          </a:pPr>
          <a:r>
            <a:rPr lang="en-US" sz="2000" kern="1200"/>
            <a:t>In schools, children are under supervision that enables early detection and treatment of communicable diseases. </a:t>
          </a:r>
          <a:endParaRPr lang="en-GB" sz="2000" kern="1200"/>
        </a:p>
      </dsp:txBody>
      <dsp:txXfrm>
        <a:off x="54541" y="2501103"/>
        <a:ext cx="8406268" cy="1008188"/>
      </dsp:txXfrm>
    </dsp:sp>
    <dsp:sp modelId="{43C6E12B-5C66-48F2-AF6E-FAE9E9835EB1}">
      <dsp:nvSpPr>
        <dsp:cNvPr id="0" name=""/>
        <dsp:cNvSpPr/>
      </dsp:nvSpPr>
      <dsp:spPr>
        <a:xfrm>
          <a:off x="0" y="3621432"/>
          <a:ext cx="8515350" cy="1117270"/>
        </a:xfrm>
        <a:prstGeom prst="round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l" defTabSz="889000">
            <a:lnSpc>
              <a:spcPct val="90000"/>
            </a:lnSpc>
            <a:spcBef>
              <a:spcPct val="0"/>
            </a:spcBef>
            <a:spcAft>
              <a:spcPct val="35000"/>
            </a:spcAft>
            <a:buNone/>
          </a:pPr>
          <a:r>
            <a:rPr lang="en-GB" sz="2000" kern="1200"/>
            <a:t>School closures may be cost-effective for secondary schools, as older children don’t require care when out of school, but not for kindergarten and primary schools</a:t>
          </a:r>
        </a:p>
      </dsp:txBody>
      <dsp:txXfrm>
        <a:off x="54541" y="3675973"/>
        <a:ext cx="8406268" cy="1008188"/>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EC08748-5EA8-43BA-8004-30AACDB7C938}">
      <dsp:nvSpPr>
        <dsp:cNvPr id="0" name=""/>
        <dsp:cNvSpPr/>
      </dsp:nvSpPr>
      <dsp:spPr>
        <a:xfrm>
          <a:off x="0" y="1594"/>
          <a:ext cx="8515350" cy="795440"/>
        </a:xfrm>
        <a:prstGeom prst="roundRect">
          <a:avLst/>
        </a:prstGeom>
        <a:solidFill>
          <a:schemeClr val="lt1">
            <a:hueOff val="0"/>
            <a:satOff val="0"/>
            <a:lumOff val="0"/>
            <a:alphaOff val="0"/>
          </a:schemeClr>
        </a:solidFill>
        <a:ln w="12700" cap="flat" cmpd="sng" algn="ctr">
          <a:solidFill>
            <a:schemeClr val="accent6">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l" defTabSz="1066800">
            <a:lnSpc>
              <a:spcPct val="90000"/>
            </a:lnSpc>
            <a:spcBef>
              <a:spcPct val="0"/>
            </a:spcBef>
            <a:spcAft>
              <a:spcPct val="35000"/>
            </a:spcAft>
            <a:buNone/>
          </a:pPr>
          <a:r>
            <a:rPr lang="en-GB" sz="2400" kern="1200" dirty="0"/>
            <a:t>Protein deficiency disorder :impairment of growth (wasting and stunted growth)</a:t>
          </a:r>
        </a:p>
      </dsp:txBody>
      <dsp:txXfrm>
        <a:off x="38830" y="40424"/>
        <a:ext cx="8437690" cy="717780"/>
      </dsp:txXfrm>
    </dsp:sp>
    <dsp:sp modelId="{F2C17B58-5BA5-467E-877F-EF52C3798B5E}">
      <dsp:nvSpPr>
        <dsp:cNvPr id="0" name=""/>
        <dsp:cNvSpPr/>
      </dsp:nvSpPr>
      <dsp:spPr>
        <a:xfrm>
          <a:off x="0" y="808973"/>
          <a:ext cx="8515350" cy="795440"/>
        </a:xfrm>
        <a:prstGeom prst="roundRect">
          <a:avLst/>
        </a:prstGeom>
        <a:solidFill>
          <a:schemeClr val="lt1">
            <a:hueOff val="0"/>
            <a:satOff val="0"/>
            <a:lumOff val="0"/>
            <a:alphaOff val="0"/>
          </a:schemeClr>
        </a:solidFill>
        <a:ln w="12700" cap="flat" cmpd="sng" algn="ctr">
          <a:solidFill>
            <a:schemeClr val="accent6">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l" defTabSz="1066800">
            <a:lnSpc>
              <a:spcPct val="90000"/>
            </a:lnSpc>
            <a:spcBef>
              <a:spcPct val="0"/>
            </a:spcBef>
            <a:spcAft>
              <a:spcPct val="35000"/>
            </a:spcAft>
            <a:buNone/>
          </a:pPr>
          <a:r>
            <a:rPr lang="en-GB" sz="2400" kern="1200" dirty="0"/>
            <a:t>Iron Deficiency Anaemia (IDA)</a:t>
          </a:r>
        </a:p>
      </dsp:txBody>
      <dsp:txXfrm>
        <a:off x="38830" y="847803"/>
        <a:ext cx="8437690" cy="717780"/>
      </dsp:txXfrm>
    </dsp:sp>
    <dsp:sp modelId="{FF98F7FF-D4AD-490A-A201-C8A118A1B455}">
      <dsp:nvSpPr>
        <dsp:cNvPr id="0" name=""/>
        <dsp:cNvSpPr/>
      </dsp:nvSpPr>
      <dsp:spPr>
        <a:xfrm>
          <a:off x="0" y="1616352"/>
          <a:ext cx="8515350" cy="795440"/>
        </a:xfrm>
        <a:prstGeom prst="roundRect">
          <a:avLst/>
        </a:prstGeom>
        <a:solidFill>
          <a:schemeClr val="lt1">
            <a:hueOff val="0"/>
            <a:satOff val="0"/>
            <a:lumOff val="0"/>
            <a:alphaOff val="0"/>
          </a:schemeClr>
        </a:solidFill>
        <a:ln w="12700" cap="flat" cmpd="sng" algn="ctr">
          <a:solidFill>
            <a:schemeClr val="accent6">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l" defTabSz="1066800">
            <a:lnSpc>
              <a:spcPct val="90000"/>
            </a:lnSpc>
            <a:spcBef>
              <a:spcPct val="0"/>
            </a:spcBef>
            <a:spcAft>
              <a:spcPct val="35000"/>
            </a:spcAft>
            <a:buNone/>
          </a:pPr>
          <a:r>
            <a:rPr lang="en-GB" sz="2400" kern="1200"/>
            <a:t>Riboflavin def. (B2 Def.): causing angular stomatitis and cheilosis.</a:t>
          </a:r>
        </a:p>
      </dsp:txBody>
      <dsp:txXfrm>
        <a:off x="38830" y="1655182"/>
        <a:ext cx="8437690" cy="717780"/>
      </dsp:txXfrm>
    </dsp:sp>
    <dsp:sp modelId="{8E93952D-A7A5-496F-95F7-9691752F7BC8}">
      <dsp:nvSpPr>
        <dsp:cNvPr id="0" name=""/>
        <dsp:cNvSpPr/>
      </dsp:nvSpPr>
      <dsp:spPr>
        <a:xfrm>
          <a:off x="0" y="2423732"/>
          <a:ext cx="8515350" cy="795440"/>
        </a:xfrm>
        <a:prstGeom prst="roundRect">
          <a:avLst/>
        </a:prstGeom>
        <a:solidFill>
          <a:schemeClr val="lt1">
            <a:hueOff val="0"/>
            <a:satOff val="0"/>
            <a:lumOff val="0"/>
            <a:alphaOff val="0"/>
          </a:schemeClr>
        </a:solidFill>
        <a:ln w="12700" cap="flat" cmpd="sng" algn="ctr">
          <a:solidFill>
            <a:schemeClr val="accent6">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l" defTabSz="1066800">
            <a:lnSpc>
              <a:spcPct val="90000"/>
            </a:lnSpc>
            <a:spcBef>
              <a:spcPct val="0"/>
            </a:spcBef>
            <a:spcAft>
              <a:spcPct val="35000"/>
            </a:spcAft>
            <a:buNone/>
          </a:pPr>
          <a:r>
            <a:rPr lang="en-GB" sz="2400" kern="1200"/>
            <a:t>Vit. A def.: skin and ocular manifestations and decreased resistance to infections.</a:t>
          </a:r>
        </a:p>
      </dsp:txBody>
      <dsp:txXfrm>
        <a:off x="38830" y="2462562"/>
        <a:ext cx="8437690" cy="717780"/>
      </dsp:txXfrm>
    </dsp:sp>
    <dsp:sp modelId="{7FCEC2F4-784A-48F8-82FD-83FF86CFA52D}">
      <dsp:nvSpPr>
        <dsp:cNvPr id="0" name=""/>
        <dsp:cNvSpPr/>
      </dsp:nvSpPr>
      <dsp:spPr>
        <a:xfrm>
          <a:off x="0" y="3231111"/>
          <a:ext cx="8515350" cy="795440"/>
        </a:xfrm>
        <a:prstGeom prst="roundRect">
          <a:avLst/>
        </a:prstGeom>
        <a:solidFill>
          <a:schemeClr val="lt1">
            <a:hueOff val="0"/>
            <a:satOff val="0"/>
            <a:lumOff val="0"/>
            <a:alphaOff val="0"/>
          </a:schemeClr>
        </a:solidFill>
        <a:ln w="12700" cap="flat" cmpd="sng" algn="ctr">
          <a:solidFill>
            <a:schemeClr val="accent6">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l" defTabSz="1066800">
            <a:lnSpc>
              <a:spcPct val="90000"/>
            </a:lnSpc>
            <a:spcBef>
              <a:spcPct val="0"/>
            </a:spcBef>
            <a:spcAft>
              <a:spcPct val="35000"/>
            </a:spcAft>
            <a:buNone/>
          </a:pPr>
          <a:r>
            <a:rPr lang="en-GB" sz="2400" kern="1200"/>
            <a:t>Dental caries</a:t>
          </a:r>
        </a:p>
      </dsp:txBody>
      <dsp:txXfrm>
        <a:off x="38830" y="3269941"/>
        <a:ext cx="8437690" cy="717780"/>
      </dsp:txXfrm>
    </dsp:sp>
    <dsp:sp modelId="{F54EFA3F-BE0D-4DFC-8882-41C3DAC93A02}">
      <dsp:nvSpPr>
        <dsp:cNvPr id="0" name=""/>
        <dsp:cNvSpPr/>
      </dsp:nvSpPr>
      <dsp:spPr>
        <a:xfrm>
          <a:off x="0" y="4038490"/>
          <a:ext cx="8515350" cy="795440"/>
        </a:xfrm>
        <a:prstGeom prst="roundRect">
          <a:avLst/>
        </a:prstGeom>
        <a:solidFill>
          <a:schemeClr val="lt1">
            <a:hueOff val="0"/>
            <a:satOff val="0"/>
            <a:lumOff val="0"/>
            <a:alphaOff val="0"/>
          </a:schemeClr>
        </a:solidFill>
        <a:ln w="12700" cap="flat" cmpd="sng" algn="ctr">
          <a:solidFill>
            <a:schemeClr val="accent6">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l" defTabSz="1066800">
            <a:lnSpc>
              <a:spcPct val="90000"/>
            </a:lnSpc>
            <a:spcBef>
              <a:spcPct val="0"/>
            </a:spcBef>
            <a:spcAft>
              <a:spcPct val="35000"/>
            </a:spcAft>
            <a:buNone/>
          </a:pPr>
          <a:r>
            <a:rPr lang="en-GB" sz="2400" kern="1200"/>
            <a:t>Overweight and obesity</a:t>
          </a:r>
        </a:p>
      </dsp:txBody>
      <dsp:txXfrm>
        <a:off x="38830" y="4077320"/>
        <a:ext cx="8437690" cy="717780"/>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D50A176-7F37-4049-BD94-F2AD03E4568B}">
      <dsp:nvSpPr>
        <dsp:cNvPr id="0" name=""/>
        <dsp:cNvSpPr/>
      </dsp:nvSpPr>
      <dsp:spPr>
        <a:xfrm>
          <a:off x="0" y="1564"/>
          <a:ext cx="8515350" cy="666537"/>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7C24AEF6-4B24-4DF2-8BA3-7CE1253C89CC}">
      <dsp:nvSpPr>
        <dsp:cNvPr id="0" name=""/>
        <dsp:cNvSpPr/>
      </dsp:nvSpPr>
      <dsp:spPr>
        <a:xfrm>
          <a:off x="201627" y="151535"/>
          <a:ext cx="366595" cy="366595"/>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F107BF51-F5E8-4B1A-AA5E-FB3AD32D5200}">
      <dsp:nvSpPr>
        <dsp:cNvPr id="0" name=""/>
        <dsp:cNvSpPr/>
      </dsp:nvSpPr>
      <dsp:spPr>
        <a:xfrm>
          <a:off x="769850" y="1564"/>
          <a:ext cx="7745499" cy="66653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0542" tIns="70542" rIns="70542" bIns="70542" numCol="1" spcCol="1270" anchor="ctr" anchorCtr="0">
          <a:noAutofit/>
        </a:bodyPr>
        <a:lstStyle/>
        <a:p>
          <a:pPr marL="0" lvl="0" indent="0" algn="l" defTabSz="711200">
            <a:lnSpc>
              <a:spcPct val="100000"/>
            </a:lnSpc>
            <a:spcBef>
              <a:spcPct val="0"/>
            </a:spcBef>
            <a:spcAft>
              <a:spcPct val="35000"/>
            </a:spcAft>
            <a:buNone/>
          </a:pPr>
          <a:r>
            <a:rPr lang="en-GB" sz="1600" kern="1200"/>
            <a:t>Dietary history and intake data</a:t>
          </a:r>
        </a:p>
      </dsp:txBody>
      <dsp:txXfrm>
        <a:off x="769850" y="1564"/>
        <a:ext cx="7745499" cy="666537"/>
      </dsp:txXfrm>
    </dsp:sp>
    <dsp:sp modelId="{71C12878-1704-469C-8DCF-4CE9F5E7F00F}">
      <dsp:nvSpPr>
        <dsp:cNvPr id="0" name=""/>
        <dsp:cNvSpPr/>
      </dsp:nvSpPr>
      <dsp:spPr>
        <a:xfrm>
          <a:off x="0" y="834736"/>
          <a:ext cx="8515350" cy="666537"/>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65348752-B1FC-41C3-94FD-626F8FE95F11}">
      <dsp:nvSpPr>
        <dsp:cNvPr id="0" name=""/>
        <dsp:cNvSpPr/>
      </dsp:nvSpPr>
      <dsp:spPr>
        <a:xfrm>
          <a:off x="201627" y="984706"/>
          <a:ext cx="366595" cy="366595"/>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987A98DD-03C3-45E3-8CD1-8136354FF8AF}">
      <dsp:nvSpPr>
        <dsp:cNvPr id="0" name=""/>
        <dsp:cNvSpPr/>
      </dsp:nvSpPr>
      <dsp:spPr>
        <a:xfrm>
          <a:off x="769850" y="834736"/>
          <a:ext cx="7745499" cy="66653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0542" tIns="70542" rIns="70542" bIns="70542" numCol="1" spcCol="1270" anchor="ctr" anchorCtr="0">
          <a:noAutofit/>
        </a:bodyPr>
        <a:lstStyle/>
        <a:p>
          <a:pPr marL="0" lvl="0" indent="0" algn="l" defTabSz="711200">
            <a:lnSpc>
              <a:spcPct val="100000"/>
            </a:lnSpc>
            <a:spcBef>
              <a:spcPct val="0"/>
            </a:spcBef>
            <a:spcAft>
              <a:spcPct val="35000"/>
            </a:spcAft>
            <a:buNone/>
          </a:pPr>
          <a:r>
            <a:rPr lang="en-GB" sz="1600" kern="1200"/>
            <a:t>Anthropometric data: height and height for wight</a:t>
          </a:r>
        </a:p>
      </dsp:txBody>
      <dsp:txXfrm>
        <a:off x="769850" y="834736"/>
        <a:ext cx="7745499" cy="666537"/>
      </dsp:txXfrm>
    </dsp:sp>
    <dsp:sp modelId="{B2F499BD-307F-4814-81C3-FE3FF06F11CA}">
      <dsp:nvSpPr>
        <dsp:cNvPr id="0" name=""/>
        <dsp:cNvSpPr/>
      </dsp:nvSpPr>
      <dsp:spPr>
        <a:xfrm>
          <a:off x="0" y="1667907"/>
          <a:ext cx="8515350" cy="666537"/>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10BEBD80-951A-4719-99F4-8345BEF8E1BE}">
      <dsp:nvSpPr>
        <dsp:cNvPr id="0" name=""/>
        <dsp:cNvSpPr/>
      </dsp:nvSpPr>
      <dsp:spPr>
        <a:xfrm>
          <a:off x="201627" y="1817878"/>
          <a:ext cx="366595" cy="366595"/>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47828F9E-0C84-4DA5-B3A8-323AE69E9BB0}">
      <dsp:nvSpPr>
        <dsp:cNvPr id="0" name=""/>
        <dsp:cNvSpPr/>
      </dsp:nvSpPr>
      <dsp:spPr>
        <a:xfrm>
          <a:off x="769850" y="1667907"/>
          <a:ext cx="7745499" cy="66653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0542" tIns="70542" rIns="70542" bIns="70542" numCol="1" spcCol="1270" anchor="ctr" anchorCtr="0">
          <a:noAutofit/>
        </a:bodyPr>
        <a:lstStyle/>
        <a:p>
          <a:pPr marL="0" lvl="0" indent="0" algn="l" defTabSz="711200">
            <a:lnSpc>
              <a:spcPct val="100000"/>
            </a:lnSpc>
            <a:spcBef>
              <a:spcPct val="0"/>
            </a:spcBef>
            <a:spcAft>
              <a:spcPct val="35000"/>
            </a:spcAft>
            <a:buNone/>
          </a:pPr>
          <a:r>
            <a:rPr lang="en-GB" sz="1600" kern="1200"/>
            <a:t>History and clinical examination</a:t>
          </a:r>
        </a:p>
      </dsp:txBody>
      <dsp:txXfrm>
        <a:off x="769850" y="1667907"/>
        <a:ext cx="7745499" cy="666537"/>
      </dsp:txXfrm>
    </dsp:sp>
    <dsp:sp modelId="{D975449D-160A-4EE3-95A8-1417E91006E5}">
      <dsp:nvSpPr>
        <dsp:cNvPr id="0" name=""/>
        <dsp:cNvSpPr/>
      </dsp:nvSpPr>
      <dsp:spPr>
        <a:xfrm>
          <a:off x="0" y="2501079"/>
          <a:ext cx="8515350" cy="666537"/>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6B9B1E0C-55E0-47C5-AC64-9DD6E9AE663A}">
      <dsp:nvSpPr>
        <dsp:cNvPr id="0" name=""/>
        <dsp:cNvSpPr/>
      </dsp:nvSpPr>
      <dsp:spPr>
        <a:xfrm>
          <a:off x="201627" y="2651050"/>
          <a:ext cx="366595" cy="366595"/>
        </a:xfrm>
        <a:prstGeom prst="rect">
          <a:avLst/>
        </a:prstGeom>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86E91B91-7E2F-446B-956A-8F8F885432D3}">
      <dsp:nvSpPr>
        <dsp:cNvPr id="0" name=""/>
        <dsp:cNvSpPr/>
      </dsp:nvSpPr>
      <dsp:spPr>
        <a:xfrm>
          <a:off x="769850" y="2501079"/>
          <a:ext cx="7745499" cy="66653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0542" tIns="70542" rIns="70542" bIns="70542" numCol="1" spcCol="1270" anchor="ctr" anchorCtr="0">
          <a:noAutofit/>
        </a:bodyPr>
        <a:lstStyle/>
        <a:p>
          <a:pPr marL="0" lvl="0" indent="0" algn="l" defTabSz="711200">
            <a:lnSpc>
              <a:spcPct val="100000"/>
            </a:lnSpc>
            <a:spcBef>
              <a:spcPct val="0"/>
            </a:spcBef>
            <a:spcAft>
              <a:spcPct val="35000"/>
            </a:spcAft>
            <a:buNone/>
          </a:pPr>
          <a:r>
            <a:rPr lang="en-GB" sz="1600" kern="1200"/>
            <a:t>Biochemical data</a:t>
          </a:r>
        </a:p>
      </dsp:txBody>
      <dsp:txXfrm>
        <a:off x="769850" y="2501079"/>
        <a:ext cx="7745499" cy="666537"/>
      </dsp:txXfrm>
    </dsp:sp>
    <dsp:sp modelId="{660E257D-82B9-40FE-B3DC-2DA5DDDE2670}">
      <dsp:nvSpPr>
        <dsp:cNvPr id="0" name=""/>
        <dsp:cNvSpPr/>
      </dsp:nvSpPr>
      <dsp:spPr>
        <a:xfrm>
          <a:off x="0" y="3334251"/>
          <a:ext cx="8515350" cy="666537"/>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509CCCD6-51FE-4BFD-8613-47513176B167}">
      <dsp:nvSpPr>
        <dsp:cNvPr id="0" name=""/>
        <dsp:cNvSpPr/>
      </dsp:nvSpPr>
      <dsp:spPr>
        <a:xfrm>
          <a:off x="201627" y="3484222"/>
          <a:ext cx="366595" cy="366595"/>
        </a:xfrm>
        <a:prstGeom prst="rect">
          <a:avLst/>
        </a:prstGeom>
        <a:blipFill>
          <a:blip xmlns:r="http://schemas.openxmlformats.org/officeDocument/2006/relationships"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77E3FF43-B7E0-48F2-8C8A-63156A6C74D3}">
      <dsp:nvSpPr>
        <dsp:cNvPr id="0" name=""/>
        <dsp:cNvSpPr/>
      </dsp:nvSpPr>
      <dsp:spPr>
        <a:xfrm>
          <a:off x="769850" y="3334251"/>
          <a:ext cx="7745499" cy="66653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0542" tIns="70542" rIns="70542" bIns="70542" numCol="1" spcCol="1270" anchor="ctr" anchorCtr="0">
          <a:noAutofit/>
        </a:bodyPr>
        <a:lstStyle/>
        <a:p>
          <a:pPr marL="0" lvl="0" indent="0" algn="l" defTabSz="711200">
            <a:lnSpc>
              <a:spcPct val="100000"/>
            </a:lnSpc>
            <a:spcBef>
              <a:spcPct val="0"/>
            </a:spcBef>
            <a:spcAft>
              <a:spcPct val="35000"/>
            </a:spcAft>
            <a:buNone/>
          </a:pPr>
          <a:r>
            <a:rPr lang="en-GB" sz="1600" kern="1200"/>
            <a:t>Study of vital statistics</a:t>
          </a:r>
        </a:p>
      </dsp:txBody>
      <dsp:txXfrm>
        <a:off x="769850" y="3334251"/>
        <a:ext cx="7745499" cy="666537"/>
      </dsp:txXfrm>
    </dsp:sp>
    <dsp:sp modelId="{1C33EAED-3818-446D-BB04-CE4F67491069}">
      <dsp:nvSpPr>
        <dsp:cNvPr id="0" name=""/>
        <dsp:cNvSpPr/>
      </dsp:nvSpPr>
      <dsp:spPr>
        <a:xfrm>
          <a:off x="0" y="4167423"/>
          <a:ext cx="8515350" cy="666537"/>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A15850BA-1A0A-4087-9CEE-48B67F344D0D}">
      <dsp:nvSpPr>
        <dsp:cNvPr id="0" name=""/>
        <dsp:cNvSpPr/>
      </dsp:nvSpPr>
      <dsp:spPr>
        <a:xfrm>
          <a:off x="201627" y="4317394"/>
          <a:ext cx="366595" cy="366595"/>
        </a:xfrm>
        <a:prstGeom prst="rect">
          <a:avLst/>
        </a:prstGeom>
        <a:blipFill>
          <a:blip xmlns:r="http://schemas.openxmlformats.org/officeDocument/2006/relationships"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3F2AB253-1006-4E6C-9516-625CB630C15A}">
      <dsp:nvSpPr>
        <dsp:cNvPr id="0" name=""/>
        <dsp:cNvSpPr/>
      </dsp:nvSpPr>
      <dsp:spPr>
        <a:xfrm>
          <a:off x="769850" y="4167423"/>
          <a:ext cx="7745499" cy="66653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0542" tIns="70542" rIns="70542" bIns="70542" numCol="1" spcCol="1270" anchor="ctr" anchorCtr="0">
          <a:noAutofit/>
        </a:bodyPr>
        <a:lstStyle/>
        <a:p>
          <a:pPr marL="0" lvl="0" indent="0" algn="l" defTabSz="711200">
            <a:lnSpc>
              <a:spcPct val="100000"/>
            </a:lnSpc>
            <a:spcBef>
              <a:spcPct val="0"/>
            </a:spcBef>
            <a:spcAft>
              <a:spcPct val="35000"/>
            </a:spcAft>
            <a:buNone/>
          </a:pPr>
          <a:r>
            <a:rPr lang="en-GB" sz="1600" kern="1200"/>
            <a:t>Assessment of ecological habits: prevalence of infectious diseases, food habits, SEC factors.</a:t>
          </a:r>
        </a:p>
      </dsp:txBody>
      <dsp:txXfrm>
        <a:off x="769850" y="4167423"/>
        <a:ext cx="7745499" cy="666537"/>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1E40150-57BF-4FFC-9EC4-4B028A0E54E8}">
      <dsp:nvSpPr>
        <dsp:cNvPr id="0" name=""/>
        <dsp:cNvSpPr/>
      </dsp:nvSpPr>
      <dsp:spPr>
        <a:xfrm>
          <a:off x="0" y="0"/>
          <a:ext cx="8515350" cy="0"/>
        </a:xfrm>
        <a:prstGeom prst="line">
          <a:avLst/>
        </a:prstGeom>
        <a:solidFill>
          <a:schemeClr val="accent2">
            <a:hueOff val="0"/>
            <a:satOff val="0"/>
            <a:lumOff val="0"/>
            <a:alphaOff val="0"/>
          </a:schemeClr>
        </a:solidFill>
        <a:ln w="1270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9C136559-1C90-49A3-B831-B2CD05F48084}">
      <dsp:nvSpPr>
        <dsp:cNvPr id="0" name=""/>
        <dsp:cNvSpPr/>
      </dsp:nvSpPr>
      <dsp:spPr>
        <a:xfrm>
          <a:off x="0" y="0"/>
          <a:ext cx="8515350" cy="120888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9540" tIns="129540" rIns="129540" bIns="129540" numCol="1" spcCol="1270" anchor="t" anchorCtr="0">
          <a:noAutofit/>
        </a:bodyPr>
        <a:lstStyle/>
        <a:p>
          <a:pPr marL="0" lvl="0" indent="0" algn="l" defTabSz="1511300">
            <a:lnSpc>
              <a:spcPct val="90000"/>
            </a:lnSpc>
            <a:spcBef>
              <a:spcPct val="0"/>
            </a:spcBef>
            <a:spcAft>
              <a:spcPct val="35000"/>
            </a:spcAft>
            <a:buNone/>
          </a:pPr>
          <a:r>
            <a:rPr lang="en-GB" sz="3400" kern="1200"/>
            <a:t>School feeding programme</a:t>
          </a:r>
          <a:endParaRPr lang="en-US" sz="3400" kern="1200"/>
        </a:p>
      </dsp:txBody>
      <dsp:txXfrm>
        <a:off x="0" y="0"/>
        <a:ext cx="8515350" cy="1208881"/>
      </dsp:txXfrm>
    </dsp:sp>
    <dsp:sp modelId="{D6563049-4A1E-40E0-97A3-68E2B32EF311}">
      <dsp:nvSpPr>
        <dsp:cNvPr id="0" name=""/>
        <dsp:cNvSpPr/>
      </dsp:nvSpPr>
      <dsp:spPr>
        <a:xfrm>
          <a:off x="0" y="1208881"/>
          <a:ext cx="8515350" cy="0"/>
        </a:xfrm>
        <a:prstGeom prst="line">
          <a:avLst/>
        </a:prstGeom>
        <a:solidFill>
          <a:schemeClr val="accent2">
            <a:hueOff val="-485121"/>
            <a:satOff val="-27976"/>
            <a:lumOff val="2876"/>
            <a:alphaOff val="0"/>
          </a:schemeClr>
        </a:solidFill>
        <a:ln w="12700" cap="flat" cmpd="sng" algn="ctr">
          <a:solidFill>
            <a:schemeClr val="accent2">
              <a:hueOff val="-485121"/>
              <a:satOff val="-27976"/>
              <a:lumOff val="2876"/>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2C231E62-A257-4B6D-81E0-49677C56EB5F}">
      <dsp:nvSpPr>
        <dsp:cNvPr id="0" name=""/>
        <dsp:cNvSpPr/>
      </dsp:nvSpPr>
      <dsp:spPr>
        <a:xfrm>
          <a:off x="0" y="1208881"/>
          <a:ext cx="8515350" cy="120888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9540" tIns="129540" rIns="129540" bIns="129540" numCol="1" spcCol="1270" anchor="t" anchorCtr="0">
          <a:noAutofit/>
        </a:bodyPr>
        <a:lstStyle/>
        <a:p>
          <a:pPr marL="0" lvl="0" indent="0" algn="l" defTabSz="1511300">
            <a:lnSpc>
              <a:spcPct val="90000"/>
            </a:lnSpc>
            <a:spcBef>
              <a:spcPct val="0"/>
            </a:spcBef>
            <a:spcAft>
              <a:spcPct val="35000"/>
            </a:spcAft>
            <a:buNone/>
          </a:pPr>
          <a:r>
            <a:rPr lang="en-GB" sz="3400" kern="1200"/>
            <a:t>Nutritional education of children and their families</a:t>
          </a:r>
          <a:endParaRPr lang="en-US" sz="3400" kern="1200"/>
        </a:p>
      </dsp:txBody>
      <dsp:txXfrm>
        <a:off x="0" y="1208881"/>
        <a:ext cx="8515350" cy="1208881"/>
      </dsp:txXfrm>
    </dsp:sp>
    <dsp:sp modelId="{65842A61-2759-48D6-8BDF-8815D0217205}">
      <dsp:nvSpPr>
        <dsp:cNvPr id="0" name=""/>
        <dsp:cNvSpPr/>
      </dsp:nvSpPr>
      <dsp:spPr>
        <a:xfrm>
          <a:off x="0" y="2417762"/>
          <a:ext cx="8515350" cy="0"/>
        </a:xfrm>
        <a:prstGeom prst="line">
          <a:avLst/>
        </a:prstGeom>
        <a:solidFill>
          <a:schemeClr val="accent2">
            <a:hueOff val="-970242"/>
            <a:satOff val="-55952"/>
            <a:lumOff val="5752"/>
            <a:alphaOff val="0"/>
          </a:schemeClr>
        </a:solidFill>
        <a:ln w="12700" cap="flat" cmpd="sng" algn="ctr">
          <a:solidFill>
            <a:schemeClr val="accent2">
              <a:hueOff val="-970242"/>
              <a:satOff val="-55952"/>
              <a:lumOff val="5752"/>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CD848115-9D42-4A70-9F40-C9B1FDE74176}">
      <dsp:nvSpPr>
        <dsp:cNvPr id="0" name=""/>
        <dsp:cNvSpPr/>
      </dsp:nvSpPr>
      <dsp:spPr>
        <a:xfrm>
          <a:off x="0" y="2417762"/>
          <a:ext cx="8515350" cy="120888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9540" tIns="129540" rIns="129540" bIns="129540" numCol="1" spcCol="1270" anchor="t" anchorCtr="0">
          <a:noAutofit/>
        </a:bodyPr>
        <a:lstStyle/>
        <a:p>
          <a:pPr marL="0" lvl="0" indent="0" algn="l" defTabSz="1511300">
            <a:lnSpc>
              <a:spcPct val="90000"/>
            </a:lnSpc>
            <a:spcBef>
              <a:spcPct val="0"/>
            </a:spcBef>
            <a:spcAft>
              <a:spcPct val="35000"/>
            </a:spcAft>
            <a:buNone/>
          </a:pPr>
          <a:r>
            <a:rPr lang="en-GB" sz="3400" kern="1200"/>
            <a:t>Prevention and control of parasitic diseases</a:t>
          </a:r>
          <a:endParaRPr lang="en-US" sz="3400" kern="1200"/>
        </a:p>
      </dsp:txBody>
      <dsp:txXfrm>
        <a:off x="0" y="2417762"/>
        <a:ext cx="8515350" cy="1208881"/>
      </dsp:txXfrm>
    </dsp:sp>
    <dsp:sp modelId="{7C51FE7D-26C6-4B67-B9BA-81AECE1FF579}">
      <dsp:nvSpPr>
        <dsp:cNvPr id="0" name=""/>
        <dsp:cNvSpPr/>
      </dsp:nvSpPr>
      <dsp:spPr>
        <a:xfrm>
          <a:off x="0" y="3626643"/>
          <a:ext cx="8515350" cy="0"/>
        </a:xfrm>
        <a:prstGeom prst="line">
          <a:avLst/>
        </a:prstGeom>
        <a:solidFill>
          <a:schemeClr val="accent2">
            <a:hueOff val="-1455363"/>
            <a:satOff val="-83928"/>
            <a:lumOff val="8628"/>
            <a:alphaOff val="0"/>
          </a:schemeClr>
        </a:solidFill>
        <a:ln w="12700" cap="flat" cmpd="sng" algn="ctr">
          <a:solidFill>
            <a:schemeClr val="accent2">
              <a:hueOff val="-1455363"/>
              <a:satOff val="-83928"/>
              <a:lumOff val="8628"/>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E5230E56-C974-42E6-AEF3-E0696E396DF4}">
      <dsp:nvSpPr>
        <dsp:cNvPr id="0" name=""/>
        <dsp:cNvSpPr/>
      </dsp:nvSpPr>
      <dsp:spPr>
        <a:xfrm>
          <a:off x="0" y="3626643"/>
          <a:ext cx="8515350" cy="120888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9540" tIns="129540" rIns="129540" bIns="129540" numCol="1" spcCol="1270" anchor="t" anchorCtr="0">
          <a:noAutofit/>
        </a:bodyPr>
        <a:lstStyle/>
        <a:p>
          <a:pPr marL="0" lvl="0" indent="0" algn="l" defTabSz="1511300">
            <a:lnSpc>
              <a:spcPct val="90000"/>
            </a:lnSpc>
            <a:spcBef>
              <a:spcPct val="0"/>
            </a:spcBef>
            <a:spcAft>
              <a:spcPct val="35000"/>
            </a:spcAft>
            <a:buNone/>
          </a:pPr>
          <a:r>
            <a:rPr lang="en-GB" sz="3400" kern="1200"/>
            <a:t>Periodic examination for detection and management of deficiency.</a:t>
          </a:r>
          <a:endParaRPr lang="en-US" sz="3400" kern="1200"/>
        </a:p>
      </dsp:txBody>
      <dsp:txXfrm>
        <a:off x="0" y="3626643"/>
        <a:ext cx="8515350" cy="1208881"/>
      </dsp:txXfrm>
    </dsp:sp>
  </dsp:spTree>
</dsp:drawing>
</file>

<file path=ppt/diagrams/layout1.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3.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4.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5.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6.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79DD351-9E7D-4652-B02E-76590373272D}" type="datetimeFigureOut">
              <a:rPr lang="en-GB" smtClean="0"/>
              <a:t>01/12/2019</a:t>
            </a:fld>
            <a:endParaRPr lang="en-GB"/>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B9A401E-5494-4351-944A-ECDD9CC50F75}" type="slidenum">
              <a:rPr lang="en-GB" smtClean="0"/>
              <a:t>‹#›</a:t>
            </a:fld>
            <a:endParaRPr lang="en-GB"/>
          </a:p>
        </p:txBody>
      </p:sp>
    </p:spTree>
    <p:extLst>
      <p:ext uri="{BB962C8B-B14F-4D97-AF65-F5344CB8AC3E}">
        <p14:creationId xmlns:p14="http://schemas.microsoft.com/office/powerpoint/2010/main" val="15214295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2CB6F0EE-9CC5-48F5-80ED-DF8E414FCC12}" type="datetimeFigureOut">
              <a:rPr lang="en-GB" smtClean="0"/>
              <a:t>01/12/2019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6E5E6A4-0665-49D6-AE39-60D1208038FA}" type="slidenum">
              <a:rPr lang="en-GB" smtClean="0"/>
              <a:t>‹#›</a:t>
            </a:fld>
            <a:endParaRPr lang="en-GB"/>
          </a:p>
        </p:txBody>
      </p:sp>
    </p:spTree>
    <p:extLst>
      <p:ext uri="{BB962C8B-B14F-4D97-AF65-F5344CB8AC3E}">
        <p14:creationId xmlns:p14="http://schemas.microsoft.com/office/powerpoint/2010/main" val="13016316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CB6F0EE-9CC5-48F5-80ED-DF8E414FCC12}" type="datetimeFigureOut">
              <a:rPr lang="en-GB" smtClean="0"/>
              <a:t>01/12/2019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6E5E6A4-0665-49D6-AE39-60D1208038FA}" type="slidenum">
              <a:rPr lang="en-GB" smtClean="0"/>
              <a:t>‹#›</a:t>
            </a:fld>
            <a:endParaRPr lang="en-GB"/>
          </a:p>
        </p:txBody>
      </p:sp>
    </p:spTree>
    <p:extLst>
      <p:ext uri="{BB962C8B-B14F-4D97-AF65-F5344CB8AC3E}">
        <p14:creationId xmlns:p14="http://schemas.microsoft.com/office/powerpoint/2010/main" val="366710434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CB6F0EE-9CC5-48F5-80ED-DF8E414FCC12}" type="datetimeFigureOut">
              <a:rPr lang="en-GB" smtClean="0"/>
              <a:t>01/12/2019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6E5E6A4-0665-49D6-AE39-60D1208038FA}" type="slidenum">
              <a:rPr lang="en-GB" smtClean="0"/>
              <a:t>‹#›</a:t>
            </a:fld>
            <a:endParaRPr lang="en-GB"/>
          </a:p>
        </p:txBody>
      </p:sp>
    </p:spTree>
    <p:extLst>
      <p:ext uri="{BB962C8B-B14F-4D97-AF65-F5344CB8AC3E}">
        <p14:creationId xmlns:p14="http://schemas.microsoft.com/office/powerpoint/2010/main" val="105217788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14325" y="114786"/>
            <a:ext cx="8515350" cy="1325563"/>
          </a:xfrm>
        </p:spPr>
        <p:txBody>
          <a:bodyPr/>
          <a:lstStyle>
            <a:lvl1pPr>
              <a:defRPr b="1"/>
            </a:lvl1pPr>
          </a:lstStyle>
          <a:p>
            <a:r>
              <a:rPr lang="en-US" dirty="0"/>
              <a:t>Click to edit Master title style</a:t>
            </a:r>
          </a:p>
        </p:txBody>
      </p:sp>
      <p:sp>
        <p:nvSpPr>
          <p:cNvPr id="3" name="Content Placeholder 2"/>
          <p:cNvSpPr>
            <a:spLocks noGrp="1"/>
          </p:cNvSpPr>
          <p:nvPr>
            <p:ph idx="1"/>
          </p:nvPr>
        </p:nvSpPr>
        <p:spPr>
          <a:xfrm>
            <a:off x="314325" y="1521069"/>
            <a:ext cx="8515350" cy="4835282"/>
          </a:xfrm>
        </p:spPr>
        <p:txBody>
          <a:bodyPr>
            <a:normAutofit/>
          </a:bodyPr>
          <a:lstStyle>
            <a:lvl1pPr marL="0" indent="0">
              <a:buNone/>
              <a:defRPr sz="3200"/>
            </a:lvl1pPr>
            <a:lvl2pPr marL="457200" indent="0">
              <a:buNone/>
              <a:defRPr sz="3200"/>
            </a:lvl2pPr>
            <a:lvl3pPr marL="914400" indent="0">
              <a:buNone/>
              <a:defRPr sz="3200"/>
            </a:lvl3pPr>
            <a:lvl4pPr marL="1371600" indent="0">
              <a:buNone/>
              <a:defRPr sz="3200"/>
            </a:lvl4pPr>
            <a:lvl5pPr marL="1828800" indent="0">
              <a:buNone/>
              <a:defRPr sz="32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2CB6F0EE-9CC5-48F5-80ED-DF8E414FCC12}" type="datetimeFigureOut">
              <a:rPr lang="en-GB" smtClean="0"/>
              <a:t>01/12/2019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6E5E6A4-0665-49D6-AE39-60D1208038FA}" type="slidenum">
              <a:rPr lang="en-GB" smtClean="0"/>
              <a:t>‹#›</a:t>
            </a:fld>
            <a:endParaRPr lang="en-GB"/>
          </a:p>
        </p:txBody>
      </p:sp>
    </p:spTree>
    <p:extLst>
      <p:ext uri="{BB962C8B-B14F-4D97-AF65-F5344CB8AC3E}">
        <p14:creationId xmlns:p14="http://schemas.microsoft.com/office/powerpoint/2010/main" val="39320731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CB6F0EE-9CC5-48F5-80ED-DF8E414FCC12}" type="datetimeFigureOut">
              <a:rPr lang="en-GB" smtClean="0"/>
              <a:t>01/12/2019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6E5E6A4-0665-49D6-AE39-60D1208038FA}" type="slidenum">
              <a:rPr lang="en-GB" smtClean="0"/>
              <a:t>‹#›</a:t>
            </a:fld>
            <a:endParaRPr lang="en-GB"/>
          </a:p>
        </p:txBody>
      </p:sp>
    </p:spTree>
    <p:extLst>
      <p:ext uri="{BB962C8B-B14F-4D97-AF65-F5344CB8AC3E}">
        <p14:creationId xmlns:p14="http://schemas.microsoft.com/office/powerpoint/2010/main" val="7476988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2CB6F0EE-9CC5-48F5-80ED-DF8E414FCC12}" type="datetimeFigureOut">
              <a:rPr lang="en-GB" smtClean="0"/>
              <a:t>01/12/2019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6E5E6A4-0665-49D6-AE39-60D1208038FA}" type="slidenum">
              <a:rPr lang="en-GB" smtClean="0"/>
              <a:t>‹#›</a:t>
            </a:fld>
            <a:endParaRPr lang="en-GB"/>
          </a:p>
        </p:txBody>
      </p:sp>
    </p:spTree>
    <p:extLst>
      <p:ext uri="{BB962C8B-B14F-4D97-AF65-F5344CB8AC3E}">
        <p14:creationId xmlns:p14="http://schemas.microsoft.com/office/powerpoint/2010/main" val="149327093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2CB6F0EE-9CC5-48F5-80ED-DF8E414FCC12}" type="datetimeFigureOut">
              <a:rPr lang="en-GB" smtClean="0"/>
              <a:t>01/12/2019</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86E5E6A4-0665-49D6-AE39-60D1208038FA}" type="slidenum">
              <a:rPr lang="en-GB" smtClean="0"/>
              <a:t>‹#›</a:t>
            </a:fld>
            <a:endParaRPr lang="en-GB"/>
          </a:p>
        </p:txBody>
      </p:sp>
    </p:spTree>
    <p:extLst>
      <p:ext uri="{BB962C8B-B14F-4D97-AF65-F5344CB8AC3E}">
        <p14:creationId xmlns:p14="http://schemas.microsoft.com/office/powerpoint/2010/main" val="361530332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2CB6F0EE-9CC5-48F5-80ED-DF8E414FCC12}" type="datetimeFigureOut">
              <a:rPr lang="en-GB" smtClean="0"/>
              <a:t>01/12/2019</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86E5E6A4-0665-49D6-AE39-60D1208038FA}" type="slidenum">
              <a:rPr lang="en-GB" smtClean="0"/>
              <a:t>‹#›</a:t>
            </a:fld>
            <a:endParaRPr lang="en-GB"/>
          </a:p>
        </p:txBody>
      </p:sp>
    </p:spTree>
    <p:extLst>
      <p:ext uri="{BB962C8B-B14F-4D97-AF65-F5344CB8AC3E}">
        <p14:creationId xmlns:p14="http://schemas.microsoft.com/office/powerpoint/2010/main" val="28788958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CB6F0EE-9CC5-48F5-80ED-DF8E414FCC12}" type="datetimeFigureOut">
              <a:rPr lang="en-GB" smtClean="0"/>
              <a:t>01/12/2019</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86E5E6A4-0665-49D6-AE39-60D1208038FA}" type="slidenum">
              <a:rPr lang="en-GB" smtClean="0"/>
              <a:t>‹#›</a:t>
            </a:fld>
            <a:endParaRPr lang="en-GB"/>
          </a:p>
        </p:txBody>
      </p:sp>
    </p:spTree>
    <p:extLst>
      <p:ext uri="{BB962C8B-B14F-4D97-AF65-F5344CB8AC3E}">
        <p14:creationId xmlns:p14="http://schemas.microsoft.com/office/powerpoint/2010/main" val="13543502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2CB6F0EE-9CC5-48F5-80ED-DF8E414FCC12}" type="datetimeFigureOut">
              <a:rPr lang="en-GB" smtClean="0"/>
              <a:t>01/12/2019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6E5E6A4-0665-49D6-AE39-60D1208038FA}" type="slidenum">
              <a:rPr lang="en-GB" smtClean="0"/>
              <a:t>‹#›</a:t>
            </a:fld>
            <a:endParaRPr lang="en-GB"/>
          </a:p>
        </p:txBody>
      </p:sp>
    </p:spTree>
    <p:extLst>
      <p:ext uri="{BB962C8B-B14F-4D97-AF65-F5344CB8AC3E}">
        <p14:creationId xmlns:p14="http://schemas.microsoft.com/office/powerpoint/2010/main" val="25924682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2CB6F0EE-9CC5-48F5-80ED-DF8E414FCC12}" type="datetimeFigureOut">
              <a:rPr lang="en-GB" smtClean="0"/>
              <a:t>01/12/2019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6E5E6A4-0665-49D6-AE39-60D1208038FA}" type="slidenum">
              <a:rPr lang="en-GB" smtClean="0"/>
              <a:t>‹#›</a:t>
            </a:fld>
            <a:endParaRPr lang="en-GB"/>
          </a:p>
        </p:txBody>
      </p:sp>
    </p:spTree>
    <p:extLst>
      <p:ext uri="{BB962C8B-B14F-4D97-AF65-F5344CB8AC3E}">
        <p14:creationId xmlns:p14="http://schemas.microsoft.com/office/powerpoint/2010/main" val="405388803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CB6F0EE-9CC5-48F5-80ED-DF8E414FCC12}" type="datetimeFigureOut">
              <a:rPr lang="en-GB" smtClean="0"/>
              <a:t>01/12/2019</a:t>
            </a:fld>
            <a:endParaRPr lang="en-GB"/>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6E5E6A4-0665-49D6-AE39-60D1208038FA}" type="slidenum">
              <a:rPr lang="en-GB" smtClean="0"/>
              <a:t>‹#›</a:t>
            </a:fld>
            <a:endParaRPr lang="en-GB"/>
          </a:p>
        </p:txBody>
      </p:sp>
    </p:spTree>
    <p:extLst>
      <p:ext uri="{BB962C8B-B14F-4D97-AF65-F5344CB8AC3E}">
        <p14:creationId xmlns:p14="http://schemas.microsoft.com/office/powerpoint/2010/main" val="149558347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http://www.stanfordchildrens.org/en/topic/default?id=tooth-decay-caries-or-cavities-in-children-90-P01848&amp;sid=" TargetMode="External"/><Relationship Id="rId2" Type="http://schemas.openxmlformats.org/officeDocument/2006/relationships/hyperlink" Target="http://www.stanfordchildrens.org/en/topic/default?id=teething-90-P01873&amp;sid=" TargetMode="External"/><Relationship Id="rId1" Type="http://schemas.openxmlformats.org/officeDocument/2006/relationships/slideLayout" Target="../slideLayouts/slideLayout2.xml"/><Relationship Id="rId6" Type="http://schemas.openxmlformats.org/officeDocument/2006/relationships/image" Target="../media/image1.jpeg"/><Relationship Id="rId5" Type="http://schemas.openxmlformats.org/officeDocument/2006/relationships/hyperlink" Target="http://www.stanfordchildrens.org/en/topic/default?id=thumb-sucking-90-P01875&amp;sid=" TargetMode="External"/><Relationship Id="rId4" Type="http://schemas.openxmlformats.org/officeDocument/2006/relationships/hyperlink" Target="http://www.stanfordchildrens.org/en/topic/default?id=nursing-bottle-caries-90-P01844&amp;sid=" TargetMode="Externa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3.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3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8" Type="http://schemas.openxmlformats.org/officeDocument/2006/relationships/image" Target="../media/image5.png"/><Relationship Id="rId3" Type="http://schemas.openxmlformats.org/officeDocument/2006/relationships/diagramLayout" Target="../diagrams/layout4.xml"/><Relationship Id="rId7" Type="http://schemas.openxmlformats.org/officeDocument/2006/relationships/image" Target="../media/image4.png"/><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33.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34.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35.xml.rels><?xml version="1.0" encoding="UTF-8" standalone="yes"?>
<Relationships xmlns="http://schemas.openxmlformats.org/package/2006/relationships"><Relationship Id="rId2" Type="http://schemas.openxmlformats.org/officeDocument/2006/relationships/image" Target="../media/image18.jpeg"/><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53732A-8213-41D4-8A93-8A0DF44A2008}"/>
              </a:ext>
            </a:extLst>
          </p:cNvPr>
          <p:cNvSpPr>
            <a:spLocks noGrp="1"/>
          </p:cNvSpPr>
          <p:nvPr>
            <p:ph type="ctrTitle"/>
          </p:nvPr>
        </p:nvSpPr>
        <p:spPr/>
        <p:txBody>
          <a:bodyPr/>
          <a:lstStyle/>
          <a:p>
            <a:r>
              <a:rPr lang="en-US" b="1" dirty="0"/>
              <a:t>School Health</a:t>
            </a:r>
            <a:endParaRPr lang="en-US" dirty="0"/>
          </a:p>
        </p:txBody>
      </p:sp>
      <p:sp>
        <p:nvSpPr>
          <p:cNvPr id="3" name="Subtitle 2">
            <a:extLst>
              <a:ext uri="{FF2B5EF4-FFF2-40B4-BE49-F238E27FC236}">
                <a16:creationId xmlns:a16="http://schemas.microsoft.com/office/drawing/2014/main" id="{85042866-D635-487E-A043-0783A72BC2C8}"/>
              </a:ext>
            </a:extLst>
          </p:cNvPr>
          <p:cNvSpPr>
            <a:spLocks noGrp="1"/>
          </p:cNvSpPr>
          <p:nvPr>
            <p:ph type="subTitle" idx="1"/>
          </p:nvPr>
        </p:nvSpPr>
        <p:spPr/>
        <p:txBody>
          <a:bodyPr/>
          <a:lstStyle/>
          <a:p>
            <a:pPr>
              <a:spcBef>
                <a:spcPts val="0"/>
              </a:spcBef>
              <a:defRPr/>
            </a:pPr>
            <a:r>
              <a:rPr lang="en-US" dirty="0"/>
              <a:t>Dr. </a:t>
            </a:r>
            <a:r>
              <a:rPr lang="en-US" dirty="0" err="1"/>
              <a:t>Israa</a:t>
            </a:r>
            <a:r>
              <a:rPr lang="en-US" dirty="0"/>
              <a:t> Al-</a:t>
            </a:r>
            <a:r>
              <a:rPr lang="en-US" dirty="0" err="1"/>
              <a:t>Rawashdeh</a:t>
            </a:r>
            <a:r>
              <a:rPr lang="en-US" dirty="0"/>
              <a:t> MD, MPH ,PhD</a:t>
            </a:r>
          </a:p>
          <a:p>
            <a:pPr>
              <a:spcBef>
                <a:spcPts val="0"/>
              </a:spcBef>
              <a:defRPr/>
            </a:pPr>
            <a:r>
              <a:rPr lang="en-US" dirty="0"/>
              <a:t>Faculty of Medicine/</a:t>
            </a:r>
            <a:r>
              <a:rPr lang="en-US" dirty="0" err="1"/>
              <a:t>Mutah</a:t>
            </a:r>
            <a:r>
              <a:rPr lang="en-US" dirty="0"/>
              <a:t> University</a:t>
            </a:r>
          </a:p>
          <a:p>
            <a:pPr>
              <a:spcBef>
                <a:spcPts val="0"/>
              </a:spcBef>
              <a:defRPr/>
            </a:pPr>
            <a:r>
              <a:rPr lang="en-US" dirty="0"/>
              <a:t>2019</a:t>
            </a:r>
          </a:p>
        </p:txBody>
      </p:sp>
    </p:spTree>
    <p:extLst>
      <p:ext uri="{BB962C8B-B14F-4D97-AF65-F5344CB8AC3E}">
        <p14:creationId xmlns:p14="http://schemas.microsoft.com/office/powerpoint/2010/main" val="71064352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marL="857250" indent="-857250">
              <a:buFont typeface="+mj-lt"/>
              <a:buAutoNum type="romanUcPeriod"/>
            </a:pPr>
            <a:r>
              <a:rPr lang="en-US" dirty="0"/>
              <a:t>Preventive activities</a:t>
            </a:r>
            <a:endParaRPr lang="en-GB" dirty="0"/>
          </a:p>
        </p:txBody>
      </p:sp>
      <p:sp>
        <p:nvSpPr>
          <p:cNvPr id="3" name="Content Placeholder 2"/>
          <p:cNvSpPr>
            <a:spLocks noGrp="1"/>
          </p:cNvSpPr>
          <p:nvPr>
            <p:ph idx="1"/>
          </p:nvPr>
        </p:nvSpPr>
        <p:spPr/>
        <p:txBody>
          <a:bodyPr/>
          <a:lstStyle/>
          <a:p>
            <a:r>
              <a:rPr lang="en-US" dirty="0"/>
              <a:t>Preventive activities are necessary to detect any health deviation during the second year of life; at least four visits should be paid to MCH centers, then, during the third to six years of age, two visits should be paid every year.</a:t>
            </a:r>
          </a:p>
          <a:p>
            <a:endParaRPr lang="en-US" dirty="0"/>
          </a:p>
          <a:p>
            <a:r>
              <a:rPr lang="en-US" dirty="0"/>
              <a:t>1. Assessment of the growth and development of the child using growth charts and developmental tables.</a:t>
            </a:r>
          </a:p>
          <a:p>
            <a:endParaRPr lang="en-GB" dirty="0"/>
          </a:p>
        </p:txBody>
      </p:sp>
    </p:spTree>
    <p:extLst>
      <p:ext uri="{BB962C8B-B14F-4D97-AF65-F5344CB8AC3E}">
        <p14:creationId xmlns:p14="http://schemas.microsoft.com/office/powerpoint/2010/main" val="367888681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Content Placeholder 2"/>
          <p:cNvSpPr>
            <a:spLocks noGrp="1"/>
          </p:cNvSpPr>
          <p:nvPr>
            <p:ph idx="1"/>
          </p:nvPr>
        </p:nvSpPr>
        <p:spPr>
          <a:xfrm>
            <a:off x="314325" y="206406"/>
            <a:ext cx="8515350" cy="6445188"/>
          </a:xfrm>
        </p:spPr>
        <p:txBody>
          <a:bodyPr>
            <a:normAutofit lnSpcReduction="10000"/>
          </a:bodyPr>
          <a:lstStyle/>
          <a:p>
            <a:r>
              <a:rPr lang="en-US" dirty="0"/>
              <a:t> 2. Screening for detection of:</a:t>
            </a:r>
          </a:p>
          <a:p>
            <a:r>
              <a:rPr lang="en-US" dirty="0"/>
              <a:t>Visual defects.</a:t>
            </a:r>
          </a:p>
          <a:p>
            <a:r>
              <a:rPr lang="en-US" dirty="0"/>
              <a:t>Hearing defects; children with perceptual disorders particularly deafness should be screened as early as possible at least by the end of the second year.</a:t>
            </a:r>
          </a:p>
          <a:p>
            <a:r>
              <a:rPr lang="en-US" dirty="0"/>
              <a:t>Speech defects.</a:t>
            </a:r>
          </a:p>
          <a:p>
            <a:r>
              <a:rPr lang="en-US" dirty="0"/>
              <a:t>Orthopedic defects.</a:t>
            </a:r>
          </a:p>
          <a:p>
            <a:r>
              <a:rPr lang="en-US" dirty="0"/>
              <a:t>Dental appraisal is a part of the preschool program as milk teeth are important for growth of permanent teeth </a:t>
            </a:r>
          </a:p>
          <a:p>
            <a:r>
              <a:rPr lang="en-US" dirty="0"/>
              <a:t>Laboratory investigations, the nature of which depends on the community problems (e.g. blood, urine and stool).</a:t>
            </a:r>
          </a:p>
        </p:txBody>
      </p:sp>
    </p:spTree>
    <p:extLst>
      <p:ext uri="{BB962C8B-B14F-4D97-AF65-F5344CB8AC3E}">
        <p14:creationId xmlns:p14="http://schemas.microsoft.com/office/powerpoint/2010/main" val="192129254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14325" y="461639"/>
            <a:ext cx="8515350" cy="5894712"/>
          </a:xfrm>
        </p:spPr>
        <p:txBody>
          <a:bodyPr>
            <a:normAutofit/>
          </a:bodyPr>
          <a:lstStyle/>
          <a:p>
            <a:r>
              <a:rPr lang="en-US" sz="4000" b="1" dirty="0"/>
              <a:t>II. Care in illness</a:t>
            </a:r>
          </a:p>
          <a:p>
            <a:r>
              <a:rPr lang="en-US" dirty="0"/>
              <a:t>Treatment of minor diseases and referral of cases needing specialized care</a:t>
            </a:r>
          </a:p>
          <a:p>
            <a:endParaRPr lang="en-US" dirty="0"/>
          </a:p>
          <a:p>
            <a:r>
              <a:rPr lang="en-US" sz="4000" b="1" dirty="0"/>
              <a:t>Ill. Treatment of dental problems</a:t>
            </a:r>
          </a:p>
          <a:p>
            <a:r>
              <a:rPr lang="en-GB" dirty="0">
                <a:hlinkClick r:id="rId2"/>
              </a:rPr>
              <a:t>Teething</a:t>
            </a:r>
            <a:endParaRPr lang="en-GB" dirty="0"/>
          </a:p>
          <a:p>
            <a:r>
              <a:rPr lang="en-GB" dirty="0">
                <a:hlinkClick r:id="rId3"/>
              </a:rPr>
              <a:t>Tooth Decay (Caries or Cavities)</a:t>
            </a:r>
            <a:endParaRPr lang="en-GB" dirty="0"/>
          </a:p>
          <a:p>
            <a:r>
              <a:rPr lang="en-GB" dirty="0">
                <a:hlinkClick r:id="rId4"/>
              </a:rPr>
              <a:t>Nursing Bottle Caries</a:t>
            </a:r>
            <a:endParaRPr lang="en-GB" dirty="0">
              <a:hlinkClick r:id="rId5"/>
            </a:endParaRPr>
          </a:p>
          <a:p>
            <a:r>
              <a:rPr lang="en-GB" dirty="0">
                <a:hlinkClick r:id="rId5"/>
              </a:rPr>
              <a:t>Thumb Sucking</a:t>
            </a:r>
            <a:endParaRPr lang="en-GB" dirty="0"/>
          </a:p>
          <a:p>
            <a:endParaRPr lang="en-US" dirty="0"/>
          </a:p>
          <a:p>
            <a:endParaRPr lang="en-US" dirty="0"/>
          </a:p>
          <a:p>
            <a:endParaRPr lang="ar-EG" dirty="0"/>
          </a:p>
        </p:txBody>
      </p:sp>
      <p:pic>
        <p:nvPicPr>
          <p:cNvPr id="27650" name="Picture 2" descr="Image result for dental problem preschool"/>
          <p:cNvPicPr>
            <a:picLocks noChangeAspect="1" noChangeArrowheads="1"/>
          </p:cNvPicPr>
          <p:nvPr/>
        </p:nvPicPr>
        <p:blipFill>
          <a:blip r:embed="rId6"/>
          <a:srcRect/>
          <a:stretch>
            <a:fillRect/>
          </a:stretch>
        </p:blipFill>
        <p:spPr bwMode="auto">
          <a:xfrm>
            <a:off x="5806660" y="3686999"/>
            <a:ext cx="3023015" cy="2012466"/>
          </a:xfrm>
          <a:prstGeom prst="rect">
            <a:avLst/>
          </a:prstGeom>
          <a:noFill/>
        </p:spPr>
      </p:pic>
    </p:spTree>
    <p:extLst>
      <p:ext uri="{BB962C8B-B14F-4D97-AF65-F5344CB8AC3E}">
        <p14:creationId xmlns:p14="http://schemas.microsoft.com/office/powerpoint/2010/main" val="424220638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IV. Nutritional education</a:t>
            </a:r>
            <a:endParaRPr lang="en-GB" dirty="0"/>
          </a:p>
        </p:txBody>
      </p:sp>
      <p:sp>
        <p:nvSpPr>
          <p:cNvPr id="3" name="Content Placeholder 2"/>
          <p:cNvSpPr>
            <a:spLocks noGrp="1"/>
          </p:cNvSpPr>
          <p:nvPr>
            <p:ph idx="1"/>
          </p:nvPr>
        </p:nvSpPr>
        <p:spPr/>
        <p:txBody>
          <a:bodyPr>
            <a:normAutofit fontScale="92500" lnSpcReduction="20000"/>
          </a:bodyPr>
          <a:lstStyle/>
          <a:p>
            <a:r>
              <a:rPr lang="en-US" dirty="0"/>
              <a:t>It aims at initiating healthy food habits for mothers and children. </a:t>
            </a:r>
          </a:p>
          <a:p>
            <a:r>
              <a:rPr lang="en-US" dirty="0"/>
              <a:t>It requires adequate time, facilities and personnel with practical dietary knowledge. </a:t>
            </a:r>
          </a:p>
          <a:p>
            <a:r>
              <a:rPr lang="en-US" dirty="0"/>
              <a:t>Demonstration kitchens should be present in MCH centers to instruct mothers on how to prepare diet for young children.</a:t>
            </a:r>
          </a:p>
          <a:p>
            <a:r>
              <a:rPr lang="en-GB" dirty="0"/>
              <a:t>Educate carers to prepare meals, provide regularly scheduled snacks, and limit unplanned eating</a:t>
            </a:r>
          </a:p>
          <a:p>
            <a:r>
              <a:rPr lang="en-GB" dirty="0"/>
              <a:t>Energy requirements for pre-school ranges between 1000-1800 calories/day depending on sex, activity, and age of the child.</a:t>
            </a:r>
            <a:endParaRPr lang="en-US" dirty="0"/>
          </a:p>
          <a:p>
            <a:endParaRPr lang="en-GB" dirty="0"/>
          </a:p>
        </p:txBody>
      </p:sp>
    </p:spTree>
    <p:extLst>
      <p:ext uri="{BB962C8B-B14F-4D97-AF65-F5344CB8AC3E}">
        <p14:creationId xmlns:p14="http://schemas.microsoft.com/office/powerpoint/2010/main" val="276846346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99AC9E36-FB17-4D9A-B606-D2E4FCF9357C}"/>
              </a:ext>
            </a:extLst>
          </p:cNvPr>
          <p:cNvSpPr>
            <a:spLocks noGrp="1"/>
          </p:cNvSpPr>
          <p:nvPr>
            <p:ph type="title"/>
          </p:nvPr>
        </p:nvSpPr>
        <p:spPr/>
        <p:txBody>
          <a:bodyPr/>
          <a:lstStyle/>
          <a:p>
            <a:r>
              <a:rPr lang="en-US" dirty="0"/>
              <a:t>V. Health education:</a:t>
            </a:r>
          </a:p>
        </p:txBody>
      </p:sp>
      <p:sp>
        <p:nvSpPr>
          <p:cNvPr id="3" name="Content Placeholder 2"/>
          <p:cNvSpPr>
            <a:spLocks noGrp="1"/>
          </p:cNvSpPr>
          <p:nvPr>
            <p:ph idx="1"/>
          </p:nvPr>
        </p:nvSpPr>
        <p:spPr/>
        <p:txBody>
          <a:bodyPr/>
          <a:lstStyle/>
          <a:p>
            <a:r>
              <a:rPr lang="en-US" dirty="0"/>
              <a:t>should cover: </a:t>
            </a:r>
          </a:p>
          <a:p>
            <a:r>
              <a:rPr lang="en-US" dirty="0"/>
              <a:t>      •	growth &amp; development, </a:t>
            </a:r>
          </a:p>
          <a:p>
            <a:r>
              <a:rPr lang="en-US" dirty="0"/>
              <a:t>      •	children needs </a:t>
            </a:r>
          </a:p>
          <a:p>
            <a:r>
              <a:rPr lang="en-US" dirty="0"/>
              <a:t>      •	communicable disease prevention, </a:t>
            </a:r>
          </a:p>
          <a:p>
            <a:r>
              <a:rPr lang="en-US" dirty="0"/>
              <a:t>      •	diet during infection, </a:t>
            </a:r>
          </a:p>
          <a:p>
            <a:r>
              <a:rPr lang="en-US" dirty="0"/>
              <a:t>      •	injury prevention, </a:t>
            </a:r>
          </a:p>
          <a:p>
            <a:r>
              <a:rPr lang="en-US" dirty="0"/>
              <a:t>      •	family planning ... </a:t>
            </a:r>
            <a:r>
              <a:rPr lang="en-US" dirty="0" err="1"/>
              <a:t>etc</a:t>
            </a:r>
            <a:endParaRPr lang="en-US" dirty="0"/>
          </a:p>
          <a:p>
            <a:endParaRPr lang="en-US" dirty="0"/>
          </a:p>
          <a:p>
            <a:endParaRPr lang="ar-EG" dirty="0"/>
          </a:p>
        </p:txBody>
      </p:sp>
    </p:spTree>
    <p:extLst>
      <p:ext uri="{BB962C8B-B14F-4D97-AF65-F5344CB8AC3E}">
        <p14:creationId xmlns:p14="http://schemas.microsoft.com/office/powerpoint/2010/main" val="264823484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a:t>School</a:t>
            </a:r>
            <a:endParaRPr lang="en-US" dirty="0"/>
          </a:p>
        </p:txBody>
      </p:sp>
      <p:sp>
        <p:nvSpPr>
          <p:cNvPr id="6" name="Content Placeholder 5"/>
          <p:cNvSpPr>
            <a:spLocks noGrp="1"/>
          </p:cNvSpPr>
          <p:nvPr>
            <p:ph idx="1"/>
          </p:nvPr>
        </p:nvSpPr>
        <p:spPr/>
        <p:txBody>
          <a:bodyPr/>
          <a:lstStyle/>
          <a:p>
            <a:r>
              <a:rPr lang="en-US" dirty="0"/>
              <a:t>An educational institution where groups of pupils pursue defined studies at defined levels, receive instructions from one or more teachers, frequently interact with other officers and employees such as principal, various supervisors/ instructors, and maintenance staff etc., usually housed in a single building.</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26AA4D40-46D1-42E3-9FD5-0020458145A2}"/>
              </a:ext>
            </a:extLst>
          </p:cNvPr>
          <p:cNvSpPr>
            <a:spLocks noGrp="1"/>
          </p:cNvSpPr>
          <p:nvPr>
            <p:ph type="title"/>
          </p:nvPr>
        </p:nvSpPr>
        <p:spPr/>
        <p:txBody>
          <a:bodyPr/>
          <a:lstStyle/>
          <a:p>
            <a:r>
              <a:rPr lang="en-GB" dirty="0"/>
              <a:t>School health</a:t>
            </a:r>
            <a:endParaRPr lang="en-US" dirty="0"/>
          </a:p>
        </p:txBody>
      </p:sp>
      <p:sp>
        <p:nvSpPr>
          <p:cNvPr id="3" name="Content Placeholder 2">
            <a:extLst>
              <a:ext uri="{FF2B5EF4-FFF2-40B4-BE49-F238E27FC236}">
                <a16:creationId xmlns:a16="http://schemas.microsoft.com/office/drawing/2014/main" id="{356A1645-C81B-4830-BD88-6D5EEAEAB476}"/>
              </a:ext>
            </a:extLst>
          </p:cNvPr>
          <p:cNvSpPr>
            <a:spLocks noGrp="1"/>
          </p:cNvSpPr>
          <p:nvPr>
            <p:ph idx="1"/>
          </p:nvPr>
        </p:nvSpPr>
        <p:spPr/>
        <p:txBody>
          <a:bodyPr/>
          <a:lstStyle/>
          <a:p>
            <a:r>
              <a:rPr lang="en-GB" dirty="0"/>
              <a:t>Refers to a state of complete physical, mental, social and spiritual well being and not merely the absence of disease or Infirmity among pupils, teachers and other school personnel.</a:t>
            </a:r>
          </a:p>
          <a:p>
            <a:r>
              <a:rPr lang="en-GB" dirty="0"/>
              <a:t>School-aged Health Services</a:t>
            </a:r>
          </a:p>
          <a:p>
            <a:r>
              <a:rPr lang="en-GB" dirty="0"/>
              <a:t>Refers to providing need based comprehensive services to pupils to promote and protect their health, control diseases and maintain their health.</a:t>
            </a:r>
          </a:p>
          <a:p>
            <a:endParaRPr lang="en-GB" dirty="0"/>
          </a:p>
        </p:txBody>
      </p:sp>
    </p:spTree>
    <p:extLst>
      <p:ext uri="{BB962C8B-B14F-4D97-AF65-F5344CB8AC3E}">
        <p14:creationId xmlns:p14="http://schemas.microsoft.com/office/powerpoint/2010/main" val="183079280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Why is school health an important </a:t>
            </a:r>
            <a:r>
              <a:rPr lang="en-US" altLang="en-US" dirty="0"/>
              <a:t>component of community health?</a:t>
            </a:r>
            <a:endParaRPr lang="en-US" dirty="0"/>
          </a:p>
        </p:txBody>
      </p:sp>
      <p:sp>
        <p:nvSpPr>
          <p:cNvPr id="3" name="Content Placeholder 2"/>
          <p:cNvSpPr>
            <a:spLocks noGrp="1"/>
          </p:cNvSpPr>
          <p:nvPr>
            <p:ph idx="1"/>
          </p:nvPr>
        </p:nvSpPr>
        <p:spPr/>
        <p:txBody>
          <a:bodyPr/>
          <a:lstStyle/>
          <a:p>
            <a:r>
              <a:rPr lang="en-US" dirty="0"/>
              <a:t>School children constitute a substantial segment of population. In Jordan, ~20% of population are school-aged (2016).</a:t>
            </a:r>
          </a:p>
          <a:p>
            <a:r>
              <a:rPr lang="en-US" dirty="0"/>
              <a:t>School children are vulnerable section of population (unique physical, mental, emotional and social growth and development during this period).</a:t>
            </a:r>
          </a:p>
          <a:p>
            <a:r>
              <a:rPr lang="en-US" dirty="0"/>
              <a:t>There is close relationship between health and education:  “Education is fundamental to health and health is vital for efficient education”.</a:t>
            </a:r>
          </a:p>
          <a:p>
            <a:endParaRPr lang="en-US" dirty="0"/>
          </a:p>
          <a:p>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Why is school health an important </a:t>
            </a:r>
            <a:r>
              <a:rPr lang="en-US" altLang="en-US" dirty="0"/>
              <a:t>component of community health?</a:t>
            </a:r>
            <a:endParaRPr lang="en-US" dirty="0"/>
          </a:p>
        </p:txBody>
      </p:sp>
      <p:sp>
        <p:nvSpPr>
          <p:cNvPr id="3" name="Content Placeholder 2"/>
          <p:cNvSpPr>
            <a:spLocks noGrp="1"/>
          </p:cNvSpPr>
          <p:nvPr>
            <p:ph idx="1"/>
          </p:nvPr>
        </p:nvSpPr>
        <p:spPr/>
        <p:txBody>
          <a:bodyPr>
            <a:normAutofit fontScale="77500" lnSpcReduction="20000"/>
          </a:bodyPr>
          <a:lstStyle/>
          <a:p>
            <a:endParaRPr lang="en-US" dirty="0"/>
          </a:p>
          <a:p>
            <a:r>
              <a:rPr lang="en-US" dirty="0"/>
              <a:t>5. Children in school age are prone to get specific health problems.</a:t>
            </a:r>
          </a:p>
          <a:p>
            <a:r>
              <a:rPr lang="en-US" dirty="0"/>
              <a:t>6. </a:t>
            </a:r>
            <a:r>
              <a:rPr lang="en-GB" dirty="0"/>
              <a:t>School children are exposed to various stressful situations (physical, mental and emotional) and they undergo the stresses and strains of growth and development. </a:t>
            </a:r>
          </a:p>
          <a:p>
            <a:r>
              <a:rPr lang="en-GB" dirty="0"/>
              <a:t>6. Children coming to school belong to different socio-economic and cultural backgrounds which affect their health and nutrition status and require help and guidance in promoting, protecting and maintaining their health and nutritional status.</a:t>
            </a:r>
          </a:p>
          <a:p>
            <a:r>
              <a:rPr lang="en-GB" dirty="0"/>
              <a:t>7. Schools could provide the most cost-effective means to improve health of children and consequently advance social and economic development.</a:t>
            </a:r>
          </a:p>
          <a:p>
            <a:endParaRPr lang="en-US" dirty="0"/>
          </a:p>
        </p:txBody>
      </p:sp>
    </p:spTree>
    <p:extLst>
      <p:ext uri="{BB962C8B-B14F-4D97-AF65-F5344CB8AC3E}">
        <p14:creationId xmlns:p14="http://schemas.microsoft.com/office/powerpoint/2010/main" val="85311747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314325" y="114786"/>
            <a:ext cx="8515350" cy="1509828"/>
          </a:xfrm>
        </p:spPr>
        <p:txBody>
          <a:bodyPr>
            <a:normAutofit/>
          </a:bodyPr>
          <a:lstStyle/>
          <a:p>
            <a:pPr algn="ctr"/>
            <a:r>
              <a:rPr lang="en-GB" dirty="0"/>
              <a:t>Components of School Health programme</a:t>
            </a:r>
          </a:p>
        </p:txBody>
      </p:sp>
      <p:sp>
        <p:nvSpPr>
          <p:cNvPr id="3" name="Content Placeholder 2">
            <a:extLst>
              <a:ext uri="{FF2B5EF4-FFF2-40B4-BE49-F238E27FC236}">
                <a16:creationId xmlns:a16="http://schemas.microsoft.com/office/drawing/2014/main" id="{FC8DD8FE-BC14-4E8C-AA07-F96CD99B0350}"/>
              </a:ext>
            </a:extLst>
          </p:cNvPr>
          <p:cNvSpPr>
            <a:spLocks noGrp="1"/>
          </p:cNvSpPr>
          <p:nvPr>
            <p:ph idx="1"/>
          </p:nvPr>
        </p:nvSpPr>
        <p:spPr>
          <a:xfrm>
            <a:off x="314325" y="1885779"/>
            <a:ext cx="8515350" cy="3086442"/>
          </a:xfrm>
        </p:spPr>
        <p:txBody>
          <a:bodyPr>
            <a:normAutofit/>
          </a:bodyPr>
          <a:lstStyle/>
          <a:p>
            <a:pPr marL="514350" indent="-514350">
              <a:buFont typeface="+mj-lt"/>
              <a:buAutoNum type="arabicPeriod"/>
            </a:pPr>
            <a:r>
              <a:rPr lang="en-GB" sz="4000" dirty="0"/>
              <a:t>Prevention and control of health hazards</a:t>
            </a:r>
          </a:p>
          <a:p>
            <a:pPr marL="514350" indent="-514350">
              <a:buFont typeface="+mj-lt"/>
              <a:buAutoNum type="arabicPeriod"/>
            </a:pPr>
            <a:r>
              <a:rPr lang="en-GB" sz="4000" dirty="0"/>
              <a:t>Healthful school environment</a:t>
            </a:r>
          </a:p>
          <a:p>
            <a:pPr marL="514350" indent="-514350">
              <a:buFont typeface="+mj-lt"/>
              <a:buAutoNum type="arabicPeriod"/>
            </a:pPr>
            <a:r>
              <a:rPr lang="en-GB" sz="4000" dirty="0"/>
              <a:t>Healthcare for school children</a:t>
            </a:r>
          </a:p>
          <a:p>
            <a:endParaRPr lang="en-US" sz="40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405848" y="1021542"/>
            <a:ext cx="8332304" cy="4814915"/>
          </a:xfrm>
        </p:spPr>
        <p:txBody>
          <a:bodyPr rtlCol="0">
            <a:noAutofit/>
          </a:bodyPr>
          <a:lstStyle/>
          <a:p>
            <a:pPr indent="-205740">
              <a:defRPr/>
            </a:pPr>
            <a:r>
              <a:rPr lang="en-US" sz="3600" dirty="0"/>
              <a:t>Preschool children are those aged from three to less than six years.</a:t>
            </a:r>
          </a:p>
          <a:p>
            <a:pPr indent="-205740">
              <a:defRPr/>
            </a:pPr>
            <a:r>
              <a:rPr lang="en-US" sz="3600" dirty="0"/>
              <a:t>Characteristics of preschool period:</a:t>
            </a:r>
          </a:p>
          <a:p>
            <a:pPr marL="51435" indent="0">
              <a:buNone/>
              <a:defRPr/>
            </a:pPr>
            <a:r>
              <a:rPr lang="en-US" sz="3600" dirty="0"/>
              <a:t>    1)	High morbidity</a:t>
            </a:r>
          </a:p>
          <a:p>
            <a:pPr marL="51435" indent="0">
              <a:buNone/>
              <a:defRPr/>
            </a:pPr>
            <a:r>
              <a:rPr lang="en-US" sz="3600" dirty="0"/>
              <a:t>    2)	Malnutrition  </a:t>
            </a:r>
          </a:p>
          <a:p>
            <a:pPr marL="51435" indent="0">
              <a:buNone/>
              <a:defRPr/>
            </a:pPr>
            <a:r>
              <a:rPr lang="en-US" sz="3600" dirty="0"/>
              <a:t>   3)	Injuries</a:t>
            </a:r>
          </a:p>
          <a:p>
            <a:pPr marL="51435" indent="0">
              <a:buNone/>
              <a:defRPr/>
            </a:pPr>
            <a:r>
              <a:rPr lang="en-US" sz="3600" dirty="0"/>
              <a:t>   4)	High mortality</a:t>
            </a:r>
          </a:p>
          <a:p>
            <a:pPr marL="51435" indent="0">
              <a:buNone/>
              <a:defRPr/>
            </a:pPr>
            <a:r>
              <a:rPr lang="en-US" sz="3600" dirty="0"/>
              <a:t>   5)	Growth and development </a:t>
            </a:r>
          </a:p>
          <a:p>
            <a:pPr marL="51435" indent="0">
              <a:buNone/>
              <a:defRPr/>
            </a:pPr>
            <a:endParaRPr lang="ar-EG" sz="3600" dirty="0"/>
          </a:p>
        </p:txBody>
      </p:sp>
    </p:spTree>
    <p:extLst>
      <p:ext uri="{BB962C8B-B14F-4D97-AF65-F5344CB8AC3E}">
        <p14:creationId xmlns:p14="http://schemas.microsoft.com/office/powerpoint/2010/main" val="41714774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C926FC-08D3-4FF5-99E5-DFD0BECC0706}"/>
              </a:ext>
            </a:extLst>
          </p:cNvPr>
          <p:cNvSpPr>
            <a:spLocks noGrp="1"/>
          </p:cNvSpPr>
          <p:nvPr>
            <p:ph type="title"/>
          </p:nvPr>
        </p:nvSpPr>
        <p:spPr/>
        <p:txBody>
          <a:bodyPr>
            <a:normAutofit/>
          </a:bodyPr>
          <a:lstStyle/>
          <a:p>
            <a:r>
              <a:rPr lang="en-GB" dirty="0"/>
              <a:t>Prevention and control of health hazards</a:t>
            </a:r>
          </a:p>
        </p:txBody>
      </p:sp>
      <p:sp>
        <p:nvSpPr>
          <p:cNvPr id="3" name="Content Placeholder 2">
            <a:extLst>
              <a:ext uri="{FF2B5EF4-FFF2-40B4-BE49-F238E27FC236}">
                <a16:creationId xmlns:a16="http://schemas.microsoft.com/office/drawing/2014/main" id="{D5BFB510-A6D5-4FF9-892B-F63CE0DC09CC}"/>
              </a:ext>
            </a:extLst>
          </p:cNvPr>
          <p:cNvSpPr>
            <a:spLocks noGrp="1"/>
          </p:cNvSpPr>
          <p:nvPr>
            <p:ph idx="1"/>
          </p:nvPr>
        </p:nvSpPr>
        <p:spPr/>
        <p:txBody>
          <a:bodyPr/>
          <a:lstStyle/>
          <a:p>
            <a:r>
              <a:rPr lang="en-GB" dirty="0"/>
              <a:t>Main health problems among school children:</a:t>
            </a:r>
          </a:p>
          <a:p>
            <a:pPr marL="514350" indent="-514350">
              <a:buFont typeface="+mj-lt"/>
              <a:buAutoNum type="arabicPeriod"/>
            </a:pPr>
            <a:r>
              <a:rPr lang="en-GB" dirty="0"/>
              <a:t>Infectious diseases</a:t>
            </a:r>
          </a:p>
          <a:p>
            <a:pPr marL="514350" indent="-514350">
              <a:buFont typeface="+mj-lt"/>
              <a:buAutoNum type="arabicPeriod"/>
            </a:pPr>
            <a:r>
              <a:rPr lang="en-GB" dirty="0"/>
              <a:t>Parasitic diseases</a:t>
            </a:r>
          </a:p>
          <a:p>
            <a:pPr marL="514350" indent="-514350">
              <a:buFont typeface="+mj-lt"/>
              <a:buAutoNum type="arabicPeriod"/>
            </a:pPr>
            <a:r>
              <a:rPr lang="en-GB" dirty="0"/>
              <a:t>Malnutrition</a:t>
            </a:r>
          </a:p>
          <a:p>
            <a:pPr marL="514350" indent="-514350">
              <a:buFont typeface="+mj-lt"/>
              <a:buAutoNum type="arabicPeriod"/>
            </a:pPr>
            <a:r>
              <a:rPr lang="en-GB" dirty="0"/>
              <a:t>Accidents</a:t>
            </a:r>
          </a:p>
          <a:p>
            <a:pPr marL="514350" indent="-514350">
              <a:buFont typeface="+mj-lt"/>
              <a:buAutoNum type="arabicPeriod"/>
            </a:pPr>
            <a:r>
              <a:rPr lang="en-GB" dirty="0"/>
              <a:t>Psychological and social problems</a:t>
            </a:r>
          </a:p>
          <a:p>
            <a:pPr marL="514350" indent="-514350">
              <a:buFont typeface="+mj-lt"/>
              <a:buAutoNum type="arabicPeriod"/>
            </a:pPr>
            <a:r>
              <a:rPr lang="en-GB" dirty="0"/>
              <a:t>Disabilities</a:t>
            </a:r>
          </a:p>
        </p:txBody>
      </p:sp>
    </p:spTree>
    <p:extLst>
      <p:ext uri="{BB962C8B-B14F-4D97-AF65-F5344CB8AC3E}">
        <p14:creationId xmlns:p14="http://schemas.microsoft.com/office/powerpoint/2010/main" val="167714354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0A3C1B-2C54-4370-8491-7CCE71563AC0}"/>
              </a:ext>
            </a:extLst>
          </p:cNvPr>
          <p:cNvSpPr>
            <a:spLocks noGrp="1"/>
          </p:cNvSpPr>
          <p:nvPr>
            <p:ph type="title"/>
          </p:nvPr>
        </p:nvSpPr>
        <p:spPr/>
        <p:txBody>
          <a:bodyPr/>
          <a:lstStyle/>
          <a:p>
            <a:r>
              <a:rPr lang="en-GB" dirty="0"/>
              <a:t>1. Infectious diseases:</a:t>
            </a:r>
          </a:p>
        </p:txBody>
      </p:sp>
      <p:sp>
        <p:nvSpPr>
          <p:cNvPr id="3" name="Content Placeholder 2">
            <a:extLst>
              <a:ext uri="{FF2B5EF4-FFF2-40B4-BE49-F238E27FC236}">
                <a16:creationId xmlns:a16="http://schemas.microsoft.com/office/drawing/2014/main" id="{6EC12016-D624-4BE6-BA6D-D4353DE16AC4}"/>
              </a:ext>
            </a:extLst>
          </p:cNvPr>
          <p:cNvSpPr>
            <a:spLocks noGrp="1"/>
          </p:cNvSpPr>
          <p:nvPr>
            <p:ph idx="1"/>
          </p:nvPr>
        </p:nvSpPr>
        <p:spPr/>
        <p:txBody>
          <a:bodyPr/>
          <a:lstStyle/>
          <a:p>
            <a:r>
              <a:rPr lang="en-US"/>
              <a:t>Communicable diseases at schools constitute a major health problem because:</a:t>
            </a:r>
          </a:p>
          <a:p>
            <a:r>
              <a:rPr lang="en-US"/>
              <a:t>They are highly prevalent among pupils</a:t>
            </a:r>
          </a:p>
          <a:p>
            <a:r>
              <a:rPr lang="en-US"/>
              <a:t>They may lead to serious complications</a:t>
            </a:r>
          </a:p>
          <a:p>
            <a:r>
              <a:rPr lang="en-US"/>
              <a:t>They may hinder growth and intellectual development of the pupils</a:t>
            </a:r>
          </a:p>
          <a:p>
            <a:r>
              <a:rPr lang="en-US"/>
              <a:t>They are preventable</a:t>
            </a:r>
          </a:p>
        </p:txBody>
      </p:sp>
    </p:spTree>
    <p:extLst>
      <p:ext uri="{BB962C8B-B14F-4D97-AF65-F5344CB8AC3E}">
        <p14:creationId xmlns:p14="http://schemas.microsoft.com/office/powerpoint/2010/main" val="417657395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B4C137-6026-48AA-AE28-5DDB214BBF08}"/>
              </a:ext>
            </a:extLst>
          </p:cNvPr>
          <p:cNvSpPr>
            <a:spLocks noGrp="1"/>
          </p:cNvSpPr>
          <p:nvPr>
            <p:ph type="title"/>
          </p:nvPr>
        </p:nvSpPr>
        <p:spPr/>
        <p:txBody>
          <a:bodyPr/>
          <a:lstStyle/>
          <a:p>
            <a:r>
              <a:rPr lang="en-GB" dirty="0"/>
              <a:t>Infectious diseases:</a:t>
            </a:r>
          </a:p>
        </p:txBody>
      </p:sp>
      <p:graphicFrame>
        <p:nvGraphicFramePr>
          <p:cNvPr id="4" name="Content Placeholder 3">
            <a:extLst>
              <a:ext uri="{FF2B5EF4-FFF2-40B4-BE49-F238E27FC236}">
                <a16:creationId xmlns:a16="http://schemas.microsoft.com/office/drawing/2014/main" id="{FE261C71-A9B4-4776-BC72-56A59BA56EEA}"/>
              </a:ext>
            </a:extLst>
          </p:cNvPr>
          <p:cNvGraphicFramePr>
            <a:graphicFrameLocks noGrp="1"/>
          </p:cNvGraphicFramePr>
          <p:nvPr>
            <p:ph idx="1"/>
            <p:extLst>
              <p:ext uri="{D42A27DB-BD31-4B8C-83A1-F6EECF244321}">
                <p14:modId xmlns:p14="http://schemas.microsoft.com/office/powerpoint/2010/main" val="215987227"/>
              </p:ext>
            </p:extLst>
          </p:nvPr>
        </p:nvGraphicFramePr>
        <p:xfrm>
          <a:off x="314325" y="1171853"/>
          <a:ext cx="8515350" cy="546864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18598559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83E065-4B51-4199-B86F-2E70F7AEECAC}"/>
              </a:ext>
            </a:extLst>
          </p:cNvPr>
          <p:cNvSpPr>
            <a:spLocks noGrp="1"/>
          </p:cNvSpPr>
          <p:nvPr>
            <p:ph type="title"/>
          </p:nvPr>
        </p:nvSpPr>
        <p:spPr/>
        <p:txBody>
          <a:bodyPr/>
          <a:lstStyle/>
          <a:p>
            <a:pPr algn="ctr"/>
            <a:r>
              <a:rPr lang="en-GB" dirty="0"/>
              <a:t>Infectious diseases</a:t>
            </a:r>
            <a:endParaRPr lang="en-US" dirty="0"/>
          </a:p>
        </p:txBody>
      </p:sp>
      <p:graphicFrame>
        <p:nvGraphicFramePr>
          <p:cNvPr id="4" name="Content Placeholder 3">
            <a:extLst>
              <a:ext uri="{FF2B5EF4-FFF2-40B4-BE49-F238E27FC236}">
                <a16:creationId xmlns:a16="http://schemas.microsoft.com/office/drawing/2014/main" id="{E6F42788-E8CF-43BF-945C-98BC30316A53}"/>
              </a:ext>
            </a:extLst>
          </p:cNvPr>
          <p:cNvGraphicFramePr>
            <a:graphicFrameLocks noGrp="1"/>
          </p:cNvGraphicFramePr>
          <p:nvPr>
            <p:ph idx="1"/>
            <p:extLst>
              <p:ext uri="{D42A27DB-BD31-4B8C-83A1-F6EECF244321}">
                <p14:modId xmlns:p14="http://schemas.microsoft.com/office/powerpoint/2010/main" val="2727880421"/>
              </p:ext>
            </p:extLst>
          </p:nvPr>
        </p:nvGraphicFramePr>
        <p:xfrm>
          <a:off x="314325" y="1520825"/>
          <a:ext cx="8515350" cy="483552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53346249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C38F71-E276-4755-9C01-86E805E76FA2}"/>
              </a:ext>
            </a:extLst>
          </p:cNvPr>
          <p:cNvSpPr>
            <a:spLocks noGrp="1"/>
          </p:cNvSpPr>
          <p:nvPr>
            <p:ph type="title"/>
          </p:nvPr>
        </p:nvSpPr>
        <p:spPr>
          <a:xfrm>
            <a:off x="314325" y="114786"/>
            <a:ext cx="8515350" cy="1048189"/>
          </a:xfrm>
        </p:spPr>
        <p:txBody>
          <a:bodyPr>
            <a:normAutofit/>
          </a:bodyPr>
          <a:lstStyle/>
          <a:p>
            <a:pPr algn="ctr"/>
            <a:r>
              <a:rPr lang="en-GB" sz="3800" dirty="0"/>
              <a:t>Prevention of infectious diseases at school</a:t>
            </a:r>
          </a:p>
        </p:txBody>
      </p:sp>
      <p:sp>
        <p:nvSpPr>
          <p:cNvPr id="3" name="Content Placeholder 2">
            <a:extLst>
              <a:ext uri="{FF2B5EF4-FFF2-40B4-BE49-F238E27FC236}">
                <a16:creationId xmlns:a16="http://schemas.microsoft.com/office/drawing/2014/main" id="{4CD4CF75-42B2-4963-9EC7-E147B42A8FDB}"/>
              </a:ext>
            </a:extLst>
          </p:cNvPr>
          <p:cNvSpPr>
            <a:spLocks noGrp="1"/>
          </p:cNvSpPr>
          <p:nvPr>
            <p:ph idx="1"/>
          </p:nvPr>
        </p:nvSpPr>
        <p:spPr>
          <a:xfrm>
            <a:off x="314325" y="1162975"/>
            <a:ext cx="8515350" cy="5370990"/>
          </a:xfrm>
        </p:spPr>
        <p:txBody>
          <a:bodyPr>
            <a:normAutofit fontScale="85000" lnSpcReduction="20000"/>
          </a:bodyPr>
          <a:lstStyle/>
          <a:p>
            <a:r>
              <a:rPr lang="en-GB" dirty="0"/>
              <a:t>General measures:</a:t>
            </a:r>
          </a:p>
          <a:p>
            <a:pPr marL="514350" indent="-514350">
              <a:buFont typeface="+mj-lt"/>
              <a:buAutoNum type="arabicPeriod"/>
            </a:pPr>
            <a:r>
              <a:rPr lang="en-GB" dirty="0"/>
              <a:t>Sanitation of school environment.</a:t>
            </a:r>
          </a:p>
          <a:p>
            <a:pPr marL="514350" indent="-514350">
              <a:buFont typeface="+mj-lt"/>
              <a:buAutoNum type="arabicPeriod"/>
            </a:pPr>
            <a:r>
              <a:rPr lang="en-GB" dirty="0"/>
              <a:t>Health education of students, families and teachers about mode of transmission, complications and immunisation.</a:t>
            </a:r>
          </a:p>
          <a:p>
            <a:pPr lvl="1"/>
            <a:r>
              <a:rPr lang="en-US" dirty="0"/>
              <a:t>Examples of simple personal health practices that can be promoted through health education include: </a:t>
            </a:r>
          </a:p>
          <a:p>
            <a:pPr marL="514350" indent="-514350">
              <a:buFont typeface="+mj-lt"/>
              <a:buAutoNum type="arabicPeriod"/>
            </a:pPr>
            <a:r>
              <a:rPr lang="en-US" dirty="0"/>
              <a:t>Thorough hand-washing after going to the toilet and before eating, </a:t>
            </a:r>
          </a:p>
          <a:p>
            <a:pPr marL="514350" indent="-514350">
              <a:buFont typeface="+mj-lt"/>
              <a:buAutoNum type="arabicPeriod"/>
            </a:pPr>
            <a:r>
              <a:rPr lang="en-US" dirty="0"/>
              <a:t>covering coughs and sneezes, </a:t>
            </a:r>
          </a:p>
          <a:p>
            <a:pPr marL="514350" indent="-514350">
              <a:buFont typeface="+mj-lt"/>
              <a:buAutoNum type="arabicPeriod"/>
            </a:pPr>
            <a:r>
              <a:rPr lang="en-US" dirty="0"/>
              <a:t>avoid sharing cups or combs.</a:t>
            </a:r>
          </a:p>
          <a:p>
            <a:pPr marL="514350" indent="-514350">
              <a:buFont typeface="+mj-lt"/>
              <a:buAutoNum type="arabicPeriod"/>
            </a:pPr>
            <a:r>
              <a:rPr lang="en-GB" dirty="0"/>
              <a:t>Health promotion via adequate nutrition, physical exercise and </a:t>
            </a:r>
          </a:p>
          <a:p>
            <a:pPr marL="514350" indent="-514350">
              <a:buFont typeface="+mj-lt"/>
              <a:buAutoNum type="arabicPeriod"/>
            </a:pPr>
            <a:r>
              <a:rPr lang="en-GB" dirty="0"/>
              <a:t>open air recreation.</a:t>
            </a:r>
          </a:p>
          <a:p>
            <a:endParaRPr lang="en-GB" dirty="0"/>
          </a:p>
        </p:txBody>
      </p:sp>
    </p:spTree>
    <p:extLst>
      <p:ext uri="{BB962C8B-B14F-4D97-AF65-F5344CB8AC3E}">
        <p14:creationId xmlns:p14="http://schemas.microsoft.com/office/powerpoint/2010/main" val="262235414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B70077-540C-4E27-A23F-7D0DF31808B1}"/>
              </a:ext>
            </a:extLst>
          </p:cNvPr>
          <p:cNvSpPr>
            <a:spLocks noGrp="1"/>
          </p:cNvSpPr>
          <p:nvPr>
            <p:ph type="title"/>
          </p:nvPr>
        </p:nvSpPr>
        <p:spPr>
          <a:xfrm>
            <a:off x="314325" y="114786"/>
            <a:ext cx="8515350" cy="977167"/>
          </a:xfrm>
        </p:spPr>
        <p:txBody>
          <a:bodyPr/>
          <a:lstStyle/>
          <a:p>
            <a:pPr algn="ctr"/>
            <a:r>
              <a:rPr lang="en-GB" dirty="0"/>
              <a:t>Special measures:</a:t>
            </a:r>
          </a:p>
        </p:txBody>
      </p:sp>
      <p:sp>
        <p:nvSpPr>
          <p:cNvPr id="3" name="Content Placeholder 2">
            <a:extLst>
              <a:ext uri="{FF2B5EF4-FFF2-40B4-BE49-F238E27FC236}">
                <a16:creationId xmlns:a16="http://schemas.microsoft.com/office/drawing/2014/main" id="{55520E03-9CCC-405E-AB33-690A6941599E}"/>
              </a:ext>
            </a:extLst>
          </p:cNvPr>
          <p:cNvSpPr>
            <a:spLocks noGrp="1"/>
          </p:cNvSpPr>
          <p:nvPr>
            <p:ph idx="1"/>
          </p:nvPr>
        </p:nvSpPr>
        <p:spPr>
          <a:xfrm>
            <a:off x="314325" y="1091952"/>
            <a:ext cx="8515350" cy="5477523"/>
          </a:xfrm>
        </p:spPr>
        <p:txBody>
          <a:bodyPr>
            <a:normAutofit fontScale="92500" lnSpcReduction="10000"/>
          </a:bodyPr>
          <a:lstStyle/>
          <a:p>
            <a:r>
              <a:rPr lang="en-GB" dirty="0"/>
              <a:t>I. For students:</a:t>
            </a:r>
          </a:p>
          <a:p>
            <a:r>
              <a:rPr lang="en-GB" dirty="0"/>
              <a:t>1) Active immunization at school entry against:</a:t>
            </a:r>
          </a:p>
          <a:p>
            <a:r>
              <a:rPr lang="en-GB" dirty="0"/>
              <a:t>Diphtheria, tetanus (DT) booster dose.</a:t>
            </a:r>
          </a:p>
          <a:p>
            <a:r>
              <a:rPr lang="en-GB" dirty="0"/>
              <a:t>TB (BCG)</a:t>
            </a:r>
          </a:p>
          <a:p>
            <a:r>
              <a:rPr lang="en-GB" dirty="0"/>
              <a:t>Polio vaccine</a:t>
            </a:r>
          </a:p>
          <a:p>
            <a:r>
              <a:rPr lang="en-GB" dirty="0"/>
              <a:t>Meningococcus vaccine</a:t>
            </a:r>
          </a:p>
          <a:p>
            <a:r>
              <a:rPr lang="en-GB" dirty="0"/>
              <a:t>2) Chemoprophylaxis</a:t>
            </a:r>
          </a:p>
          <a:p>
            <a:r>
              <a:rPr lang="en-GB" dirty="0"/>
              <a:t>Rifampicin for contact in meningococcal meningitis </a:t>
            </a:r>
          </a:p>
          <a:p>
            <a:r>
              <a:rPr lang="en-GB" dirty="0"/>
              <a:t>Long acting penicillin for Rheumatic Fever</a:t>
            </a:r>
          </a:p>
          <a:p>
            <a:r>
              <a:rPr lang="en-GB" dirty="0"/>
              <a:t>INH for TB</a:t>
            </a:r>
          </a:p>
          <a:p>
            <a:r>
              <a:rPr lang="en-GB" dirty="0"/>
              <a:t>Erythromycin for pertussis</a:t>
            </a:r>
          </a:p>
        </p:txBody>
      </p:sp>
    </p:spTree>
    <p:extLst>
      <p:ext uri="{BB962C8B-B14F-4D97-AF65-F5344CB8AC3E}">
        <p14:creationId xmlns:p14="http://schemas.microsoft.com/office/powerpoint/2010/main" val="53501923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B70077-540C-4E27-A23F-7D0DF31808B1}"/>
              </a:ext>
            </a:extLst>
          </p:cNvPr>
          <p:cNvSpPr>
            <a:spLocks noGrp="1"/>
          </p:cNvSpPr>
          <p:nvPr>
            <p:ph type="title"/>
          </p:nvPr>
        </p:nvSpPr>
        <p:spPr>
          <a:xfrm>
            <a:off x="314325" y="114786"/>
            <a:ext cx="8515350" cy="977167"/>
          </a:xfrm>
        </p:spPr>
        <p:txBody>
          <a:bodyPr/>
          <a:lstStyle/>
          <a:p>
            <a:pPr algn="ctr"/>
            <a:r>
              <a:rPr lang="en-GB" dirty="0"/>
              <a:t>Special measures:</a:t>
            </a:r>
          </a:p>
        </p:txBody>
      </p:sp>
      <p:sp>
        <p:nvSpPr>
          <p:cNvPr id="3" name="Content Placeholder 2">
            <a:extLst>
              <a:ext uri="{FF2B5EF4-FFF2-40B4-BE49-F238E27FC236}">
                <a16:creationId xmlns:a16="http://schemas.microsoft.com/office/drawing/2014/main" id="{55520E03-9CCC-405E-AB33-690A6941599E}"/>
              </a:ext>
            </a:extLst>
          </p:cNvPr>
          <p:cNvSpPr>
            <a:spLocks noGrp="1"/>
          </p:cNvSpPr>
          <p:nvPr>
            <p:ph idx="1"/>
          </p:nvPr>
        </p:nvSpPr>
        <p:spPr>
          <a:xfrm>
            <a:off x="314325" y="1498107"/>
            <a:ext cx="8515350" cy="3861786"/>
          </a:xfrm>
        </p:spPr>
        <p:txBody>
          <a:bodyPr>
            <a:normAutofit/>
          </a:bodyPr>
          <a:lstStyle/>
          <a:p>
            <a:r>
              <a:rPr lang="en-GB" sz="3600" dirty="0"/>
              <a:t>II. For school personnel:</a:t>
            </a:r>
          </a:p>
          <a:p>
            <a:r>
              <a:rPr lang="en-GB" sz="3600" dirty="0"/>
              <a:t>Preemployment and periodic medical examination</a:t>
            </a:r>
          </a:p>
          <a:p>
            <a:r>
              <a:rPr lang="en-GB" sz="3600" dirty="0"/>
              <a:t>Health education for healthy habits</a:t>
            </a:r>
          </a:p>
          <a:p>
            <a:r>
              <a:rPr lang="en-GB" sz="3600" dirty="0"/>
              <a:t>Supervision during work</a:t>
            </a:r>
          </a:p>
        </p:txBody>
      </p:sp>
    </p:spTree>
    <p:extLst>
      <p:ext uri="{BB962C8B-B14F-4D97-AF65-F5344CB8AC3E}">
        <p14:creationId xmlns:p14="http://schemas.microsoft.com/office/powerpoint/2010/main" val="271834469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A6B924-2682-4BEF-8C5E-7AE0BFBB4A2B}"/>
              </a:ext>
            </a:extLst>
          </p:cNvPr>
          <p:cNvSpPr>
            <a:spLocks noGrp="1"/>
          </p:cNvSpPr>
          <p:nvPr>
            <p:ph type="title"/>
          </p:nvPr>
        </p:nvSpPr>
        <p:spPr/>
        <p:txBody>
          <a:bodyPr/>
          <a:lstStyle/>
          <a:p>
            <a:r>
              <a:rPr lang="en-US"/>
              <a:t>Measures for control of communicable diseases at schools</a:t>
            </a:r>
            <a:endParaRPr lang="en-US" dirty="0"/>
          </a:p>
        </p:txBody>
      </p:sp>
      <p:sp>
        <p:nvSpPr>
          <p:cNvPr id="3" name="Content Placeholder 2">
            <a:extLst>
              <a:ext uri="{FF2B5EF4-FFF2-40B4-BE49-F238E27FC236}">
                <a16:creationId xmlns:a16="http://schemas.microsoft.com/office/drawing/2014/main" id="{B67F09D7-832E-457E-A23D-48361C53E5C3}"/>
              </a:ext>
            </a:extLst>
          </p:cNvPr>
          <p:cNvSpPr>
            <a:spLocks noGrp="1"/>
          </p:cNvSpPr>
          <p:nvPr>
            <p:ph idx="1"/>
          </p:nvPr>
        </p:nvSpPr>
        <p:spPr>
          <a:xfrm>
            <a:off x="314325" y="1521068"/>
            <a:ext cx="8515350" cy="5222145"/>
          </a:xfrm>
        </p:spPr>
        <p:txBody>
          <a:bodyPr>
            <a:normAutofit fontScale="92500" lnSpcReduction="10000"/>
          </a:bodyPr>
          <a:lstStyle/>
          <a:p>
            <a:pPr marL="514350" indent="-514350">
              <a:buFont typeface="+mj-lt"/>
              <a:buAutoNum type="alphaUcPeriod"/>
            </a:pPr>
            <a:r>
              <a:rPr lang="en-US" dirty="0"/>
              <a:t>Daily and continual observation of the pupils </a:t>
            </a:r>
            <a:r>
              <a:rPr lang="en-GB" dirty="0"/>
              <a:t>in the morning before entering the classrooms</a:t>
            </a:r>
            <a:r>
              <a:rPr lang="en-US" dirty="0"/>
              <a:t>: for detection of any deviation from normal</a:t>
            </a:r>
          </a:p>
          <a:p>
            <a:pPr marL="514350" indent="-514350">
              <a:buFont typeface="+mj-lt"/>
              <a:buAutoNum type="alphaUcPeriod"/>
            </a:pPr>
            <a:r>
              <a:rPr lang="en-GB" dirty="0"/>
              <a:t>Examination of the absentees records</a:t>
            </a:r>
            <a:r>
              <a:rPr lang="en-US" dirty="0"/>
              <a:t>: It is important to know the cause of absence among pupils particularly during epidemics. </a:t>
            </a:r>
          </a:p>
          <a:p>
            <a:pPr marL="514350" indent="-514350">
              <a:buFont typeface="+mj-lt"/>
              <a:buAutoNum type="alphaUcPeriod"/>
            </a:pPr>
            <a:r>
              <a:rPr lang="en-US" dirty="0"/>
              <a:t>Sick Pupils : should be excluded from the school </a:t>
            </a:r>
          </a:p>
          <a:p>
            <a:pPr marL="514350" indent="-514350">
              <a:buFont typeface="+mj-lt"/>
              <a:buAutoNum type="alphaUcPeriod"/>
            </a:pPr>
            <a:r>
              <a:rPr lang="en-US" dirty="0"/>
              <a:t>Readmission to school after sickness: </a:t>
            </a:r>
          </a:p>
          <a:p>
            <a:pPr lvl="1"/>
            <a:r>
              <a:rPr lang="en-US" dirty="0"/>
              <a:t>medical examination or certain investigations should precede readmission. </a:t>
            </a:r>
          </a:p>
          <a:p>
            <a:pPr lvl="1"/>
            <a:r>
              <a:rPr lang="en-US" dirty="0"/>
              <a:t>Physician’s written ascertainment that the child is in a non-communicable state should be provided. </a:t>
            </a:r>
          </a:p>
          <a:p>
            <a:endParaRPr lang="en-GB" dirty="0"/>
          </a:p>
        </p:txBody>
      </p:sp>
    </p:spTree>
    <p:extLst>
      <p:ext uri="{BB962C8B-B14F-4D97-AF65-F5344CB8AC3E}">
        <p14:creationId xmlns:p14="http://schemas.microsoft.com/office/powerpoint/2010/main" val="410757530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8B74CD-D627-4497-8BDB-0CA3F818B7F4}"/>
              </a:ext>
            </a:extLst>
          </p:cNvPr>
          <p:cNvSpPr>
            <a:spLocks noGrp="1"/>
          </p:cNvSpPr>
          <p:nvPr>
            <p:ph type="title"/>
          </p:nvPr>
        </p:nvSpPr>
        <p:spPr/>
        <p:txBody>
          <a:bodyPr/>
          <a:lstStyle/>
          <a:p>
            <a:r>
              <a:rPr lang="en-US" dirty="0"/>
              <a:t>Measures for control of communicable diseases at schools</a:t>
            </a:r>
            <a:endParaRPr lang="en-GB" dirty="0"/>
          </a:p>
        </p:txBody>
      </p:sp>
      <p:sp>
        <p:nvSpPr>
          <p:cNvPr id="3" name="Content Placeholder 2">
            <a:extLst>
              <a:ext uri="{FF2B5EF4-FFF2-40B4-BE49-F238E27FC236}">
                <a16:creationId xmlns:a16="http://schemas.microsoft.com/office/drawing/2014/main" id="{A3943C35-B7C1-4083-8D75-D1F7243D7E55}"/>
              </a:ext>
            </a:extLst>
          </p:cNvPr>
          <p:cNvSpPr>
            <a:spLocks noGrp="1"/>
          </p:cNvSpPr>
          <p:nvPr>
            <p:ph idx="1"/>
          </p:nvPr>
        </p:nvSpPr>
        <p:spPr>
          <a:xfrm>
            <a:off x="314325" y="1521069"/>
            <a:ext cx="8515350" cy="5066162"/>
          </a:xfrm>
        </p:spPr>
        <p:txBody>
          <a:bodyPr>
            <a:normAutofit fontScale="85000" lnSpcReduction="20000"/>
          </a:bodyPr>
          <a:lstStyle/>
          <a:p>
            <a:pPr marL="514350" indent="-514350">
              <a:buFont typeface="+mj-lt"/>
              <a:buAutoNum type="alphaUcPeriod" startAt="5"/>
            </a:pPr>
            <a:r>
              <a:rPr lang="en-US" dirty="0"/>
              <a:t>Care for contacts:</a:t>
            </a:r>
          </a:p>
          <a:p>
            <a:pPr lvl="1"/>
            <a:r>
              <a:rPr lang="en-US" dirty="0"/>
              <a:t>Observation for longest incubation period</a:t>
            </a:r>
          </a:p>
          <a:p>
            <a:pPr lvl="1"/>
            <a:r>
              <a:rPr lang="en-US" dirty="0"/>
              <a:t>Chemoprophylaxis might be required in some diseases </a:t>
            </a:r>
          </a:p>
          <a:p>
            <a:pPr lvl="1"/>
            <a:r>
              <a:rPr lang="en-US" dirty="0"/>
              <a:t>Mass treatment for household contacts (scabies)</a:t>
            </a:r>
          </a:p>
          <a:p>
            <a:pPr lvl="1"/>
            <a:r>
              <a:rPr lang="en-US" dirty="0"/>
              <a:t>Health education</a:t>
            </a:r>
          </a:p>
          <a:p>
            <a:pPr marL="514350" indent="-514350">
              <a:buFont typeface="+mj-lt"/>
              <a:buAutoNum type="alphaUcPeriod" startAt="6"/>
            </a:pPr>
            <a:r>
              <a:rPr lang="en-US" dirty="0"/>
              <a:t>Care for convalescence: </a:t>
            </a:r>
          </a:p>
          <a:p>
            <a:pPr lvl="1"/>
            <a:r>
              <a:rPr lang="en-US" dirty="0"/>
              <a:t>Most pupils who have been ill return to school during the period of convalescence. </a:t>
            </a:r>
          </a:p>
          <a:p>
            <a:pPr lvl="1"/>
            <a:r>
              <a:rPr lang="en-US" dirty="0"/>
              <a:t>Their resistance to other infections is low so, full participation in physical education activities should be avoided. </a:t>
            </a:r>
          </a:p>
          <a:p>
            <a:pPr lvl="1"/>
            <a:r>
              <a:rPr lang="en-US" dirty="0"/>
              <a:t>Also, children should be observed carefully for signs of possible complication.</a:t>
            </a:r>
          </a:p>
          <a:p>
            <a:pPr marL="514350" indent="-514350">
              <a:buFont typeface="+mj-lt"/>
              <a:buAutoNum type="alphaUcPeriod" startAt="7"/>
            </a:pPr>
            <a:r>
              <a:rPr lang="en-US" dirty="0"/>
              <a:t>Searching for the source of infection</a:t>
            </a:r>
          </a:p>
          <a:p>
            <a:endParaRPr lang="en-GB" dirty="0"/>
          </a:p>
        </p:txBody>
      </p:sp>
    </p:spTree>
    <p:extLst>
      <p:ext uri="{BB962C8B-B14F-4D97-AF65-F5344CB8AC3E}">
        <p14:creationId xmlns:p14="http://schemas.microsoft.com/office/powerpoint/2010/main" val="376502492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5A6B4419-3AF3-41F8-87E1-BEA20B1ED7C5}"/>
              </a:ext>
            </a:extLst>
          </p:cNvPr>
          <p:cNvPicPr>
            <a:picLocks noChangeAspect="1"/>
          </p:cNvPicPr>
          <p:nvPr/>
        </p:nvPicPr>
        <p:blipFill rotWithShape="1">
          <a:blip r:embed="rId2"/>
          <a:srcRect b="15414"/>
          <a:stretch/>
        </p:blipFill>
        <p:spPr>
          <a:xfrm>
            <a:off x="1429304" y="3429000"/>
            <a:ext cx="6285391" cy="3535528"/>
          </a:xfrm>
          <a:prstGeom prst="rect">
            <a:avLst/>
          </a:prstGeom>
        </p:spPr>
      </p:pic>
      <p:sp>
        <p:nvSpPr>
          <p:cNvPr id="2" name="Title 1"/>
          <p:cNvSpPr>
            <a:spLocks noGrp="1"/>
          </p:cNvSpPr>
          <p:nvPr>
            <p:ph type="title"/>
          </p:nvPr>
        </p:nvSpPr>
        <p:spPr>
          <a:xfrm>
            <a:off x="314325" y="132914"/>
            <a:ext cx="8515350" cy="737470"/>
          </a:xfrm>
        </p:spPr>
        <p:txBody>
          <a:bodyPr>
            <a:normAutofit/>
          </a:bodyPr>
          <a:lstStyle/>
          <a:p>
            <a:r>
              <a:rPr lang="en-GB" sz="3600" dirty="0"/>
              <a:t>Outbreak of communicable diseases</a:t>
            </a:r>
          </a:p>
        </p:txBody>
      </p:sp>
      <p:sp>
        <p:nvSpPr>
          <p:cNvPr id="3" name="Content Placeholder 2"/>
          <p:cNvSpPr>
            <a:spLocks noGrp="1"/>
          </p:cNvSpPr>
          <p:nvPr>
            <p:ph idx="1"/>
          </p:nvPr>
        </p:nvSpPr>
        <p:spPr>
          <a:xfrm>
            <a:off x="314325" y="870384"/>
            <a:ext cx="8515350" cy="2624803"/>
          </a:xfrm>
        </p:spPr>
        <p:txBody>
          <a:bodyPr>
            <a:normAutofit/>
          </a:bodyPr>
          <a:lstStyle/>
          <a:p>
            <a:r>
              <a:rPr lang="en-GB" sz="2400" dirty="0"/>
              <a:t>If children or staff develop similar symptoms one after another and the incidence is higher than usual, occurrence of outbreak is suspected. </a:t>
            </a:r>
          </a:p>
          <a:p>
            <a:r>
              <a:rPr lang="en-GB" sz="2400" dirty="0"/>
              <a:t>Examples are three or more students in the same class develop symptoms of respiratory tract infections; and two or more students in the same class (or had studied in the same setting] develop symptoms in succession within a short time.</a:t>
            </a:r>
          </a:p>
        </p:txBody>
      </p:sp>
    </p:spTree>
    <p:extLst>
      <p:ext uri="{BB962C8B-B14F-4D97-AF65-F5344CB8AC3E}">
        <p14:creationId xmlns:p14="http://schemas.microsoft.com/office/powerpoint/2010/main" val="250853641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1) High morbidity</a:t>
            </a:r>
            <a:endParaRPr lang="en-GB" dirty="0"/>
          </a:p>
        </p:txBody>
      </p:sp>
      <p:sp>
        <p:nvSpPr>
          <p:cNvPr id="3" name="Content Placeholder 2"/>
          <p:cNvSpPr>
            <a:spLocks noGrp="1"/>
          </p:cNvSpPr>
          <p:nvPr>
            <p:ph idx="1"/>
          </p:nvPr>
        </p:nvSpPr>
        <p:spPr/>
        <p:txBody>
          <a:bodyPr/>
          <a:lstStyle/>
          <a:p>
            <a:r>
              <a:rPr lang="en-US" dirty="0"/>
              <a:t> Infectious and parasitic diseases</a:t>
            </a:r>
          </a:p>
          <a:p>
            <a:r>
              <a:rPr lang="en-US" dirty="0"/>
              <a:t>     o	Communicable diseases: ARI, chicken pox, whooping cough, rubella</a:t>
            </a:r>
          </a:p>
          <a:p>
            <a:r>
              <a:rPr lang="en-US" dirty="0"/>
              <a:t>     o	Diarrheal diseases, enteric and hepatitis A.</a:t>
            </a:r>
          </a:p>
          <a:p>
            <a:r>
              <a:rPr lang="en-US" dirty="0"/>
              <a:t>     o	Skin diseases such as impetigo, scabies and fungal diseases.</a:t>
            </a:r>
          </a:p>
          <a:p>
            <a:r>
              <a:rPr lang="en-US" dirty="0"/>
              <a:t>     o	Parasitic infestations such as </a:t>
            </a:r>
            <a:r>
              <a:rPr lang="en-US" dirty="0" err="1"/>
              <a:t>oxyuris</a:t>
            </a:r>
            <a:r>
              <a:rPr lang="en-US" dirty="0"/>
              <a:t> </a:t>
            </a:r>
            <a:r>
              <a:rPr lang="en-US" dirty="0" err="1"/>
              <a:t>vermicularis</a:t>
            </a:r>
            <a:r>
              <a:rPr lang="en-US" dirty="0"/>
              <a:t> (pinworms) and </a:t>
            </a:r>
            <a:r>
              <a:rPr lang="en-US" dirty="0" err="1"/>
              <a:t>ascaris</a:t>
            </a:r>
            <a:r>
              <a:rPr lang="en-US" dirty="0"/>
              <a:t>.</a:t>
            </a:r>
          </a:p>
          <a:p>
            <a:endParaRPr lang="en-US" dirty="0"/>
          </a:p>
          <a:p>
            <a:endParaRPr lang="ar-EG" dirty="0"/>
          </a:p>
        </p:txBody>
      </p:sp>
    </p:spTree>
    <p:extLst>
      <p:ext uri="{BB962C8B-B14F-4D97-AF65-F5344CB8AC3E}">
        <p14:creationId xmlns:p14="http://schemas.microsoft.com/office/powerpoint/2010/main" val="282368787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Epidemics and school closing</a:t>
            </a:r>
            <a:br>
              <a:rPr lang="en-US" dirty="0"/>
            </a:br>
            <a:endParaRPr lang="ar-EG" dirty="0"/>
          </a:p>
        </p:txBody>
      </p:sp>
      <p:graphicFrame>
        <p:nvGraphicFramePr>
          <p:cNvPr id="5" name="Content Placeholder 4">
            <a:extLst>
              <a:ext uri="{FF2B5EF4-FFF2-40B4-BE49-F238E27FC236}">
                <a16:creationId xmlns:a16="http://schemas.microsoft.com/office/drawing/2014/main" id="{4EC8F1B6-2FB1-4277-B779-15CA91D10C06}"/>
              </a:ext>
            </a:extLst>
          </p:cNvPr>
          <p:cNvGraphicFramePr>
            <a:graphicFrameLocks noGrp="1"/>
          </p:cNvGraphicFramePr>
          <p:nvPr>
            <p:ph idx="1"/>
            <p:extLst>
              <p:ext uri="{D42A27DB-BD31-4B8C-83A1-F6EECF244321}">
                <p14:modId xmlns:p14="http://schemas.microsoft.com/office/powerpoint/2010/main" val="1747466008"/>
              </p:ext>
            </p:extLst>
          </p:nvPr>
        </p:nvGraphicFramePr>
        <p:xfrm>
          <a:off x="314325" y="1520825"/>
          <a:ext cx="8515350" cy="483552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73651514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079014-FD46-4AB6-88FA-1B155A5C3E0D}"/>
              </a:ext>
            </a:extLst>
          </p:cNvPr>
          <p:cNvSpPr>
            <a:spLocks noGrp="1"/>
          </p:cNvSpPr>
          <p:nvPr>
            <p:ph type="title"/>
          </p:nvPr>
        </p:nvSpPr>
        <p:spPr>
          <a:xfrm>
            <a:off x="314325" y="114786"/>
            <a:ext cx="8515350" cy="1030433"/>
          </a:xfrm>
        </p:spPr>
        <p:txBody>
          <a:bodyPr/>
          <a:lstStyle/>
          <a:p>
            <a:r>
              <a:rPr lang="en-GB" dirty="0"/>
              <a:t>2. Parasitic diseases</a:t>
            </a:r>
          </a:p>
        </p:txBody>
      </p:sp>
      <p:sp>
        <p:nvSpPr>
          <p:cNvPr id="3" name="Content Placeholder 2">
            <a:extLst>
              <a:ext uri="{FF2B5EF4-FFF2-40B4-BE49-F238E27FC236}">
                <a16:creationId xmlns:a16="http://schemas.microsoft.com/office/drawing/2014/main" id="{5099D9C4-2871-4C26-95CE-5D049656F739}"/>
              </a:ext>
            </a:extLst>
          </p:cNvPr>
          <p:cNvSpPr>
            <a:spLocks noGrp="1"/>
          </p:cNvSpPr>
          <p:nvPr>
            <p:ph idx="1"/>
          </p:nvPr>
        </p:nvSpPr>
        <p:spPr>
          <a:xfrm>
            <a:off x="314325" y="1236984"/>
            <a:ext cx="8515350" cy="5506230"/>
          </a:xfrm>
        </p:spPr>
        <p:txBody>
          <a:bodyPr>
            <a:normAutofit fontScale="92500" lnSpcReduction="10000"/>
          </a:bodyPr>
          <a:lstStyle/>
          <a:p>
            <a:pPr marL="514350" indent="-514350">
              <a:buFont typeface="+mj-lt"/>
              <a:buAutoNum type="arabicPeriod"/>
            </a:pPr>
            <a:r>
              <a:rPr lang="en-GB" dirty="0"/>
              <a:t>Enterobius vermicularis (The most prevalent, easy spread by hand to mouth infection)</a:t>
            </a:r>
          </a:p>
          <a:p>
            <a:pPr marL="514350" indent="-514350">
              <a:buFont typeface="+mj-lt"/>
              <a:buAutoNum type="arabicPeriod"/>
            </a:pPr>
            <a:r>
              <a:rPr lang="en-GB" dirty="0"/>
              <a:t>Ascaris</a:t>
            </a:r>
          </a:p>
          <a:p>
            <a:pPr marL="514350" indent="-514350">
              <a:buFont typeface="+mj-lt"/>
              <a:buAutoNum type="arabicPeriod"/>
            </a:pPr>
            <a:r>
              <a:rPr lang="en-GB" dirty="0"/>
              <a:t>Giardia </a:t>
            </a:r>
            <a:r>
              <a:rPr lang="en-GB" dirty="0" err="1"/>
              <a:t>lambia</a:t>
            </a:r>
            <a:r>
              <a:rPr lang="en-GB" dirty="0"/>
              <a:t>: an important etiological agent of recurrent diarrheal disease.</a:t>
            </a:r>
          </a:p>
          <a:p>
            <a:pPr marL="514350" indent="-514350">
              <a:buFont typeface="+mj-lt"/>
              <a:buAutoNum type="arabicPeriod"/>
            </a:pPr>
            <a:r>
              <a:rPr lang="en-GB" dirty="0" err="1"/>
              <a:t>E.histolytica</a:t>
            </a:r>
            <a:r>
              <a:rPr lang="en-GB" dirty="0"/>
              <a:t>, Taenia </a:t>
            </a:r>
            <a:r>
              <a:rPr lang="en-GB" dirty="0" err="1"/>
              <a:t>saginata</a:t>
            </a:r>
            <a:r>
              <a:rPr lang="en-GB" dirty="0"/>
              <a:t>, </a:t>
            </a:r>
            <a:r>
              <a:rPr lang="en-GB" dirty="0" err="1"/>
              <a:t>Ancylostoma</a:t>
            </a:r>
            <a:r>
              <a:rPr lang="en-GB" dirty="0"/>
              <a:t>, and Schistosoma in endemic areas.</a:t>
            </a:r>
          </a:p>
          <a:p>
            <a:r>
              <a:rPr lang="en-GB" b="1" dirty="0"/>
              <a:t>Prevention and control:</a:t>
            </a:r>
          </a:p>
          <a:p>
            <a:r>
              <a:rPr lang="en-GB" dirty="0"/>
              <a:t>General measures</a:t>
            </a:r>
          </a:p>
          <a:p>
            <a:r>
              <a:rPr lang="en-GB" dirty="0"/>
              <a:t>Case finding  (urine and stool examination)</a:t>
            </a:r>
          </a:p>
          <a:p>
            <a:r>
              <a:rPr lang="en-GB" dirty="0"/>
              <a:t>Treatment and re-evaluation of cases.</a:t>
            </a:r>
          </a:p>
        </p:txBody>
      </p:sp>
      <p:pic>
        <p:nvPicPr>
          <p:cNvPr id="4" name="Picture 3">
            <a:extLst>
              <a:ext uri="{FF2B5EF4-FFF2-40B4-BE49-F238E27FC236}">
                <a16:creationId xmlns:a16="http://schemas.microsoft.com/office/drawing/2014/main" id="{EB0C3E21-F9B1-4B55-9FCE-24820A595936}"/>
              </a:ext>
            </a:extLst>
          </p:cNvPr>
          <p:cNvPicPr>
            <a:picLocks noChangeAspect="1"/>
          </p:cNvPicPr>
          <p:nvPr/>
        </p:nvPicPr>
        <p:blipFill>
          <a:blip r:embed="rId2"/>
          <a:stretch>
            <a:fillRect/>
          </a:stretch>
        </p:blipFill>
        <p:spPr>
          <a:xfrm>
            <a:off x="7057747" y="114786"/>
            <a:ext cx="1953087" cy="1024286"/>
          </a:xfrm>
          <a:prstGeom prst="rect">
            <a:avLst/>
          </a:prstGeom>
        </p:spPr>
      </p:pic>
    </p:spTree>
    <p:extLst>
      <p:ext uri="{BB962C8B-B14F-4D97-AF65-F5344CB8AC3E}">
        <p14:creationId xmlns:p14="http://schemas.microsoft.com/office/powerpoint/2010/main" val="194895644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7636EE-07DB-47D8-BAD6-21ACEC2ABC14}"/>
              </a:ext>
            </a:extLst>
          </p:cNvPr>
          <p:cNvSpPr>
            <a:spLocks noGrp="1"/>
          </p:cNvSpPr>
          <p:nvPr>
            <p:ph type="title"/>
          </p:nvPr>
        </p:nvSpPr>
        <p:spPr/>
        <p:txBody>
          <a:bodyPr/>
          <a:lstStyle/>
          <a:p>
            <a:r>
              <a:rPr lang="en-GB" dirty="0"/>
              <a:t>Malnutrition problems</a:t>
            </a:r>
          </a:p>
        </p:txBody>
      </p:sp>
      <p:graphicFrame>
        <p:nvGraphicFramePr>
          <p:cNvPr id="6" name="Content Placeholder 5">
            <a:extLst>
              <a:ext uri="{FF2B5EF4-FFF2-40B4-BE49-F238E27FC236}">
                <a16:creationId xmlns:a16="http://schemas.microsoft.com/office/drawing/2014/main" id="{E0F7D793-54F3-409C-9F31-AA9BCD5DD014}"/>
              </a:ext>
            </a:extLst>
          </p:cNvPr>
          <p:cNvGraphicFramePr>
            <a:graphicFrameLocks noGrp="1"/>
          </p:cNvGraphicFramePr>
          <p:nvPr>
            <p:ph idx="1"/>
            <p:extLst>
              <p:ext uri="{D42A27DB-BD31-4B8C-83A1-F6EECF244321}">
                <p14:modId xmlns:p14="http://schemas.microsoft.com/office/powerpoint/2010/main" val="3950498044"/>
              </p:ext>
            </p:extLst>
          </p:nvPr>
        </p:nvGraphicFramePr>
        <p:xfrm>
          <a:off x="314325" y="1520825"/>
          <a:ext cx="8515350" cy="483552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4" name="Picture 3">
            <a:extLst>
              <a:ext uri="{FF2B5EF4-FFF2-40B4-BE49-F238E27FC236}">
                <a16:creationId xmlns:a16="http://schemas.microsoft.com/office/drawing/2014/main" id="{EC1C7065-B62F-4D0A-9217-779F1B107A10}"/>
              </a:ext>
            </a:extLst>
          </p:cNvPr>
          <p:cNvPicPr>
            <a:picLocks noChangeAspect="1"/>
          </p:cNvPicPr>
          <p:nvPr/>
        </p:nvPicPr>
        <p:blipFill>
          <a:blip r:embed="rId7"/>
          <a:stretch>
            <a:fillRect/>
          </a:stretch>
        </p:blipFill>
        <p:spPr>
          <a:xfrm>
            <a:off x="7736681" y="2293676"/>
            <a:ext cx="1428750" cy="950119"/>
          </a:xfrm>
          <a:prstGeom prst="rect">
            <a:avLst/>
          </a:prstGeom>
        </p:spPr>
      </p:pic>
      <p:pic>
        <p:nvPicPr>
          <p:cNvPr id="5" name="Picture 4">
            <a:extLst>
              <a:ext uri="{FF2B5EF4-FFF2-40B4-BE49-F238E27FC236}">
                <a16:creationId xmlns:a16="http://schemas.microsoft.com/office/drawing/2014/main" id="{934A68F3-5CA1-4350-AFA3-1CE6A7DD11A0}"/>
              </a:ext>
            </a:extLst>
          </p:cNvPr>
          <p:cNvPicPr>
            <a:picLocks noChangeAspect="1"/>
          </p:cNvPicPr>
          <p:nvPr/>
        </p:nvPicPr>
        <p:blipFill>
          <a:blip r:embed="rId8"/>
          <a:stretch>
            <a:fillRect/>
          </a:stretch>
        </p:blipFill>
        <p:spPr>
          <a:xfrm>
            <a:off x="7747396" y="3856746"/>
            <a:ext cx="1407319" cy="1021556"/>
          </a:xfrm>
          <a:prstGeom prst="rect">
            <a:avLst/>
          </a:prstGeom>
        </p:spPr>
      </p:pic>
    </p:spTree>
    <p:extLst>
      <p:ext uri="{BB962C8B-B14F-4D97-AF65-F5344CB8AC3E}">
        <p14:creationId xmlns:p14="http://schemas.microsoft.com/office/powerpoint/2010/main" val="378711001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97AD99-A1B7-4753-9010-26715013E1B2}"/>
              </a:ext>
            </a:extLst>
          </p:cNvPr>
          <p:cNvSpPr>
            <a:spLocks noGrp="1"/>
          </p:cNvSpPr>
          <p:nvPr>
            <p:ph type="title"/>
          </p:nvPr>
        </p:nvSpPr>
        <p:spPr/>
        <p:txBody>
          <a:bodyPr/>
          <a:lstStyle/>
          <a:p>
            <a:r>
              <a:rPr lang="en-GB"/>
              <a:t>Assessment of nutritional diseases:</a:t>
            </a:r>
          </a:p>
        </p:txBody>
      </p:sp>
      <p:graphicFrame>
        <p:nvGraphicFramePr>
          <p:cNvPr id="4" name="Content Placeholder 3">
            <a:extLst>
              <a:ext uri="{FF2B5EF4-FFF2-40B4-BE49-F238E27FC236}">
                <a16:creationId xmlns:a16="http://schemas.microsoft.com/office/drawing/2014/main" id="{B681C555-6160-40B2-AFB3-59FA350B111C}"/>
              </a:ext>
            </a:extLst>
          </p:cNvPr>
          <p:cNvGraphicFramePr>
            <a:graphicFrameLocks noGrp="1"/>
          </p:cNvGraphicFramePr>
          <p:nvPr>
            <p:ph idx="1"/>
            <p:extLst>
              <p:ext uri="{D42A27DB-BD31-4B8C-83A1-F6EECF244321}">
                <p14:modId xmlns:p14="http://schemas.microsoft.com/office/powerpoint/2010/main" val="4065264781"/>
              </p:ext>
            </p:extLst>
          </p:nvPr>
        </p:nvGraphicFramePr>
        <p:xfrm>
          <a:off x="314325" y="1520825"/>
          <a:ext cx="8515350" cy="483552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117558514"/>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535739-56D0-4BCD-BB9E-F474EB514347}"/>
              </a:ext>
            </a:extLst>
          </p:cNvPr>
          <p:cNvSpPr>
            <a:spLocks noGrp="1"/>
          </p:cNvSpPr>
          <p:nvPr>
            <p:ph type="title"/>
          </p:nvPr>
        </p:nvSpPr>
        <p:spPr/>
        <p:txBody>
          <a:bodyPr/>
          <a:lstStyle/>
          <a:p>
            <a:r>
              <a:rPr lang="en-GB"/>
              <a:t>Improving nutrition at schools:</a:t>
            </a:r>
          </a:p>
        </p:txBody>
      </p:sp>
      <p:graphicFrame>
        <p:nvGraphicFramePr>
          <p:cNvPr id="22" name="Content Placeholder 2">
            <a:extLst>
              <a:ext uri="{FF2B5EF4-FFF2-40B4-BE49-F238E27FC236}">
                <a16:creationId xmlns:a16="http://schemas.microsoft.com/office/drawing/2014/main" id="{DEAD8612-2776-4819-A395-1C810F5F13DC}"/>
              </a:ext>
            </a:extLst>
          </p:cNvPr>
          <p:cNvGraphicFramePr>
            <a:graphicFrameLocks noGrp="1"/>
          </p:cNvGraphicFramePr>
          <p:nvPr>
            <p:ph idx="1"/>
            <p:extLst>
              <p:ext uri="{D42A27DB-BD31-4B8C-83A1-F6EECF244321}">
                <p14:modId xmlns:p14="http://schemas.microsoft.com/office/powerpoint/2010/main" val="603268353"/>
              </p:ext>
            </p:extLst>
          </p:nvPr>
        </p:nvGraphicFramePr>
        <p:xfrm>
          <a:off x="314325" y="1520825"/>
          <a:ext cx="8515350" cy="483552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698491318"/>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B042F617-F4D1-47A4-983D-2D31968B139F}"/>
              </a:ext>
            </a:extLst>
          </p:cNvPr>
          <p:cNvSpPr>
            <a:spLocks noGrp="1"/>
          </p:cNvSpPr>
          <p:nvPr>
            <p:ph type="title"/>
          </p:nvPr>
        </p:nvSpPr>
        <p:spPr/>
        <p:txBody>
          <a:bodyPr/>
          <a:lstStyle/>
          <a:p>
            <a:r>
              <a:rPr lang="en-US" dirty="0"/>
              <a:t>Mid-day school meal: </a:t>
            </a:r>
          </a:p>
        </p:txBody>
      </p:sp>
      <p:sp>
        <p:nvSpPr>
          <p:cNvPr id="3" name="Content Placeholder 2"/>
          <p:cNvSpPr>
            <a:spLocks noGrp="1"/>
          </p:cNvSpPr>
          <p:nvPr>
            <p:ph idx="1"/>
          </p:nvPr>
        </p:nvSpPr>
        <p:spPr/>
        <p:txBody>
          <a:bodyPr/>
          <a:lstStyle/>
          <a:p>
            <a:r>
              <a:rPr lang="en-US" dirty="0"/>
              <a:t>A good nourishing meal should be provided to school children , </a:t>
            </a:r>
          </a:p>
          <a:p>
            <a:r>
              <a:rPr lang="en-US" dirty="0"/>
              <a:t>It should provide at least one-third of daily caloric requirements and about half of daily protein requirement of the child. </a:t>
            </a:r>
          </a:p>
          <a:p>
            <a:r>
              <a:rPr lang="en-US" dirty="0"/>
              <a:t>Use of specific nutrients (e.g. fortified biscuits with iron) is indicated to prevent nutrient disorders.</a:t>
            </a:r>
          </a:p>
        </p:txBody>
      </p:sp>
      <p:pic>
        <p:nvPicPr>
          <p:cNvPr id="21506" name="Picture 2" descr="Related image"/>
          <p:cNvPicPr>
            <a:picLocks noChangeAspect="1" noChangeArrowheads="1"/>
          </p:cNvPicPr>
          <p:nvPr/>
        </p:nvPicPr>
        <p:blipFill>
          <a:blip r:embed="rId2"/>
          <a:srcRect l="15909" r="17045"/>
          <a:stretch>
            <a:fillRect/>
          </a:stretch>
        </p:blipFill>
        <p:spPr bwMode="auto">
          <a:xfrm>
            <a:off x="7217545" y="5177293"/>
            <a:ext cx="1741017" cy="1565921"/>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ox(i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 calcmode="lin" valueType="num">
                                      <p:cBhvr additive="base">
                                        <p:cTn id="12"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nodeType="clickEffect">
                                  <p:stCondLst>
                                    <p:cond delay="0"/>
                                  </p:stCondLst>
                                  <p:childTnLst>
                                    <p:set>
                                      <p:cBhvr>
                                        <p:cTn id="17" dur="1" fill="hold">
                                          <p:stCondLst>
                                            <p:cond delay="0"/>
                                          </p:stCondLst>
                                        </p:cTn>
                                        <p:tgtEl>
                                          <p:spTgt spid="3">
                                            <p:txEl>
                                              <p:pRg st="2" end="2"/>
                                            </p:txEl>
                                          </p:spTgt>
                                        </p:tgtEl>
                                        <p:attrNameLst>
                                          <p:attrName>style.visibility</p:attrName>
                                        </p:attrNameLst>
                                      </p:cBhvr>
                                      <p:to>
                                        <p:strVal val="visible"/>
                                      </p:to>
                                    </p:set>
                                    <p:anim calcmode="lin" valueType="num">
                                      <p:cBhvr additive="base">
                                        <p:cTn id="18"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9"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A78046-9E32-4B43-BE40-231B3AC67E4A}"/>
              </a:ext>
            </a:extLst>
          </p:cNvPr>
          <p:cNvSpPr>
            <a:spLocks noGrp="1"/>
          </p:cNvSpPr>
          <p:nvPr>
            <p:ph type="title"/>
          </p:nvPr>
        </p:nvSpPr>
        <p:spPr/>
        <p:txBody>
          <a:bodyPr/>
          <a:lstStyle/>
          <a:p>
            <a:r>
              <a:rPr lang="en-GB" dirty="0"/>
              <a:t>School accidents and emergencies</a:t>
            </a:r>
          </a:p>
        </p:txBody>
      </p:sp>
      <p:sp>
        <p:nvSpPr>
          <p:cNvPr id="3" name="Content Placeholder 2">
            <a:extLst>
              <a:ext uri="{FF2B5EF4-FFF2-40B4-BE49-F238E27FC236}">
                <a16:creationId xmlns:a16="http://schemas.microsoft.com/office/drawing/2014/main" id="{BC5620C1-5385-4930-8770-EBF6927E32AD}"/>
              </a:ext>
            </a:extLst>
          </p:cNvPr>
          <p:cNvSpPr>
            <a:spLocks noGrp="1"/>
          </p:cNvSpPr>
          <p:nvPr>
            <p:ph idx="1"/>
          </p:nvPr>
        </p:nvSpPr>
        <p:spPr/>
        <p:txBody>
          <a:bodyPr>
            <a:normAutofit/>
          </a:bodyPr>
          <a:lstStyle/>
          <a:p>
            <a:r>
              <a:rPr lang="en-US" b="1" dirty="0"/>
              <a:t>Emergencies commonly found in schools are:</a:t>
            </a:r>
          </a:p>
          <a:p>
            <a:pPr marL="457200" indent="-457200">
              <a:buFont typeface="Wingdings" panose="05000000000000000000" pitchFamily="2" charset="2"/>
              <a:buChar char="Ø"/>
            </a:pPr>
            <a:r>
              <a:rPr lang="en-US" dirty="0"/>
              <a:t>Accidents with effects range from minor inconvenience and pain to extended disability and death.</a:t>
            </a:r>
            <a:endParaRPr lang="en-GB" dirty="0"/>
          </a:p>
          <a:p>
            <a:pPr marL="457200" indent="-457200">
              <a:buFont typeface="Wingdings" panose="05000000000000000000" pitchFamily="2" charset="2"/>
              <a:buChar char="Ø"/>
            </a:pPr>
            <a:r>
              <a:rPr lang="en-US" dirty="0"/>
              <a:t>Medical emergencies: appendicitis, gastroenteritis, colic, epileptic fits and fainting, </a:t>
            </a:r>
            <a:r>
              <a:rPr lang="en-GB" dirty="0"/>
              <a:t>fracture, coma, epistaxis</a:t>
            </a:r>
            <a:r>
              <a:rPr lang="en-US" dirty="0"/>
              <a:t>.</a:t>
            </a:r>
          </a:p>
        </p:txBody>
      </p:sp>
    </p:spTree>
    <p:extLst>
      <p:ext uri="{BB962C8B-B14F-4D97-AF65-F5344CB8AC3E}">
        <p14:creationId xmlns:p14="http://schemas.microsoft.com/office/powerpoint/2010/main" val="4281664120"/>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A78046-9E32-4B43-BE40-231B3AC67E4A}"/>
              </a:ext>
            </a:extLst>
          </p:cNvPr>
          <p:cNvSpPr>
            <a:spLocks noGrp="1"/>
          </p:cNvSpPr>
          <p:nvPr>
            <p:ph type="title"/>
          </p:nvPr>
        </p:nvSpPr>
        <p:spPr>
          <a:xfrm>
            <a:off x="314325" y="114786"/>
            <a:ext cx="8515350" cy="1030433"/>
          </a:xfrm>
        </p:spPr>
        <p:txBody>
          <a:bodyPr/>
          <a:lstStyle/>
          <a:p>
            <a:r>
              <a:rPr lang="en-GB" dirty="0"/>
              <a:t>School accidents and emergencies</a:t>
            </a:r>
          </a:p>
        </p:txBody>
      </p:sp>
      <p:sp>
        <p:nvSpPr>
          <p:cNvPr id="3" name="Content Placeholder 2">
            <a:extLst>
              <a:ext uri="{FF2B5EF4-FFF2-40B4-BE49-F238E27FC236}">
                <a16:creationId xmlns:a16="http://schemas.microsoft.com/office/drawing/2014/main" id="{BC5620C1-5385-4930-8770-EBF6927E32AD}"/>
              </a:ext>
            </a:extLst>
          </p:cNvPr>
          <p:cNvSpPr>
            <a:spLocks noGrp="1"/>
          </p:cNvSpPr>
          <p:nvPr>
            <p:ph idx="1"/>
          </p:nvPr>
        </p:nvSpPr>
        <p:spPr>
          <a:xfrm>
            <a:off x="314325" y="1145219"/>
            <a:ext cx="8515350" cy="5442012"/>
          </a:xfrm>
        </p:spPr>
        <p:txBody>
          <a:bodyPr>
            <a:normAutofit fontScale="92500" lnSpcReduction="10000"/>
          </a:bodyPr>
          <a:lstStyle/>
          <a:p>
            <a:pPr marL="457200" indent="-457200">
              <a:buFont typeface="Wingdings" panose="05000000000000000000" pitchFamily="2" charset="2"/>
              <a:buChar char="v"/>
            </a:pPr>
            <a:r>
              <a:rPr lang="en-US" dirty="0"/>
              <a:t>Injuries are the leading cause of death among the school-age children. </a:t>
            </a:r>
          </a:p>
          <a:p>
            <a:r>
              <a:rPr lang="en-GB" dirty="0"/>
              <a:t>Causes and factors related to causation:</a:t>
            </a:r>
          </a:p>
          <a:p>
            <a:pPr marL="514350" indent="-514350">
              <a:buFont typeface="+mj-lt"/>
              <a:buAutoNum type="arabicPeriod"/>
            </a:pPr>
            <a:r>
              <a:rPr lang="en-GB" dirty="0"/>
              <a:t>Poor environmental conditions at school</a:t>
            </a:r>
          </a:p>
          <a:p>
            <a:pPr marL="514350" indent="-514350">
              <a:buFont typeface="+mj-lt"/>
              <a:buAutoNum type="arabicPeriod"/>
            </a:pPr>
            <a:r>
              <a:rPr lang="en-GB" dirty="0"/>
              <a:t>Overcrowding</a:t>
            </a:r>
          </a:p>
          <a:p>
            <a:pPr marL="514350" indent="-514350">
              <a:buFont typeface="+mj-lt"/>
              <a:buAutoNum type="arabicPeriod"/>
            </a:pPr>
            <a:r>
              <a:rPr lang="en-GB" dirty="0"/>
              <a:t>Unsuitable site of school</a:t>
            </a:r>
          </a:p>
          <a:p>
            <a:pPr marL="514350" indent="-514350">
              <a:buFont typeface="+mj-lt"/>
              <a:buAutoNum type="arabicPeriod"/>
            </a:pPr>
            <a:r>
              <a:rPr lang="en-GB" dirty="0"/>
              <a:t>Risky or violent behaviours among pupils</a:t>
            </a:r>
          </a:p>
          <a:p>
            <a:pPr marL="457200" indent="-457200">
              <a:buFont typeface="Wingdings" panose="05000000000000000000" pitchFamily="2" charset="2"/>
              <a:buChar char="v"/>
            </a:pPr>
            <a:r>
              <a:rPr lang="en-GB" dirty="0"/>
              <a:t>Prevention: </a:t>
            </a:r>
          </a:p>
          <a:p>
            <a:pPr marL="514350" indent="-514350">
              <a:buFont typeface="+mj-lt"/>
              <a:buAutoNum type="arabicPeriod"/>
            </a:pPr>
            <a:r>
              <a:rPr lang="en-GB" dirty="0"/>
              <a:t>Applying safety measures at school and its surrounding</a:t>
            </a:r>
          </a:p>
          <a:p>
            <a:pPr marL="514350" indent="-514350">
              <a:buFont typeface="+mj-lt"/>
              <a:buAutoNum type="arabicPeriod"/>
            </a:pPr>
            <a:r>
              <a:rPr lang="en-GB" dirty="0"/>
              <a:t>Supervision of children while at school</a:t>
            </a:r>
          </a:p>
        </p:txBody>
      </p:sp>
    </p:spTree>
    <p:extLst>
      <p:ext uri="{BB962C8B-B14F-4D97-AF65-F5344CB8AC3E}">
        <p14:creationId xmlns:p14="http://schemas.microsoft.com/office/powerpoint/2010/main" val="1102588317"/>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br>
              <a:rPr lang="en-GB" dirty="0"/>
            </a:br>
            <a:endParaRPr lang="en-GB" dirty="0"/>
          </a:p>
        </p:txBody>
      </p:sp>
      <p:sp>
        <p:nvSpPr>
          <p:cNvPr id="3" name="Content Placeholder 2"/>
          <p:cNvSpPr>
            <a:spLocks noGrp="1"/>
          </p:cNvSpPr>
          <p:nvPr>
            <p:ph idx="1"/>
          </p:nvPr>
        </p:nvSpPr>
        <p:spPr>
          <a:xfrm>
            <a:off x="314325" y="450572"/>
            <a:ext cx="8515350" cy="5956856"/>
          </a:xfrm>
        </p:spPr>
        <p:txBody>
          <a:bodyPr>
            <a:normAutofit fontScale="92500" lnSpcReduction="20000"/>
          </a:bodyPr>
          <a:lstStyle/>
          <a:p>
            <a:r>
              <a:rPr lang="en-US" b="1" dirty="0"/>
              <a:t>Emergency care and first aid services:</a:t>
            </a:r>
          </a:p>
          <a:p>
            <a:pPr marL="457200" indent="-457200">
              <a:buFont typeface="Wingdings" panose="05000000000000000000" pitchFamily="2" charset="2"/>
              <a:buChar char="Ø"/>
            </a:pPr>
            <a:r>
              <a:rPr lang="en-US" dirty="0"/>
              <a:t>Emergency care for diseased or injured pupils and staff members are a responsibility of school health services. </a:t>
            </a:r>
          </a:p>
          <a:p>
            <a:endParaRPr lang="en-US" dirty="0"/>
          </a:p>
          <a:p>
            <a:r>
              <a:rPr lang="en-US" b="1" dirty="0"/>
              <a:t>Its purposes are</a:t>
            </a:r>
            <a:r>
              <a:rPr lang="en-US" dirty="0"/>
              <a:t>: </a:t>
            </a:r>
          </a:p>
          <a:p>
            <a:pPr marL="457200" indent="-457200">
              <a:buFont typeface="Wingdings" panose="05000000000000000000" pitchFamily="2" charset="2"/>
              <a:buChar char="Ø"/>
            </a:pPr>
            <a:r>
              <a:rPr lang="en-US" dirty="0"/>
              <a:t>to prevent further damage, </a:t>
            </a:r>
          </a:p>
          <a:p>
            <a:pPr marL="457200" indent="-457200">
              <a:buFont typeface="Wingdings" panose="05000000000000000000" pitchFamily="2" charset="2"/>
              <a:buChar char="Ø"/>
            </a:pPr>
            <a:r>
              <a:rPr lang="en-US" dirty="0"/>
              <a:t>to arrange transportation, to home or hospital, if needed, </a:t>
            </a:r>
          </a:p>
          <a:p>
            <a:pPr marL="457200" indent="-457200">
              <a:buFont typeface="Wingdings" panose="05000000000000000000" pitchFamily="2" charset="2"/>
              <a:buChar char="Ø"/>
            </a:pPr>
            <a:r>
              <a:rPr lang="en-US" dirty="0"/>
              <a:t>to notify the family as soon as possible. </a:t>
            </a:r>
          </a:p>
          <a:p>
            <a:pPr marL="457200" indent="-457200">
              <a:buFont typeface="Wingdings" panose="05000000000000000000" pitchFamily="2" charset="2"/>
              <a:buChar char="Ø"/>
            </a:pPr>
            <a:r>
              <a:rPr lang="en-US" dirty="0"/>
              <a:t>Every school should have an emergency care plan, supplies, facilities and available trained medical (physician, nurse) or first aid personnel (teacher, social worker, and pupils).</a:t>
            </a:r>
            <a:endParaRPr lang="ar-EG"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7"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strVal val="#ppt_h"/>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4" presetClass="entr" presetSubtype="16"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Effect transition="in" filter="box(in)">
                                      <p:cBhvr>
                                        <p:cTn id="13" dur="500"/>
                                        <p:tgtEl>
                                          <p:spTgt spid="3">
                                            <p:txEl>
                                              <p:pRg st="1" end="1"/>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49" presetClass="entr" presetSubtype="0" decel="100000" fill="hold" nodeType="clickEffect">
                                  <p:stCondLst>
                                    <p:cond delay="0"/>
                                  </p:stCondLst>
                                  <p:childTnLst>
                                    <p:set>
                                      <p:cBhvr>
                                        <p:cTn id="17" dur="1" fill="hold">
                                          <p:stCondLst>
                                            <p:cond delay="0"/>
                                          </p:stCondLst>
                                        </p:cTn>
                                        <p:tgtEl>
                                          <p:spTgt spid="3">
                                            <p:txEl>
                                              <p:pRg st="3" end="3"/>
                                            </p:txEl>
                                          </p:spTgt>
                                        </p:tgtEl>
                                        <p:attrNameLst>
                                          <p:attrName>style.visibility</p:attrName>
                                        </p:attrNameLst>
                                      </p:cBhvr>
                                      <p:to>
                                        <p:strVal val="visible"/>
                                      </p:to>
                                    </p:set>
                                    <p:anim calcmode="lin" valueType="num">
                                      <p:cBhvr>
                                        <p:cTn id="18"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19" dur="500" fill="hold"/>
                                        <p:tgtEl>
                                          <p:spTgt spid="3">
                                            <p:txEl>
                                              <p:pRg st="3" end="3"/>
                                            </p:txEl>
                                          </p:spTgt>
                                        </p:tgtEl>
                                        <p:attrNameLst>
                                          <p:attrName>ppt_h</p:attrName>
                                        </p:attrNameLst>
                                      </p:cBhvr>
                                      <p:tavLst>
                                        <p:tav tm="0">
                                          <p:val>
                                            <p:fltVal val="0"/>
                                          </p:val>
                                        </p:tav>
                                        <p:tav tm="100000">
                                          <p:val>
                                            <p:strVal val="#ppt_h"/>
                                          </p:val>
                                        </p:tav>
                                      </p:tavLst>
                                    </p:anim>
                                    <p:anim calcmode="lin" valueType="num">
                                      <p:cBhvr>
                                        <p:cTn id="20" dur="500" fill="hold"/>
                                        <p:tgtEl>
                                          <p:spTgt spid="3">
                                            <p:txEl>
                                              <p:pRg st="3" end="3"/>
                                            </p:txEl>
                                          </p:spTgt>
                                        </p:tgtEl>
                                        <p:attrNameLst>
                                          <p:attrName>style.rotation</p:attrName>
                                        </p:attrNameLst>
                                      </p:cBhvr>
                                      <p:tavLst>
                                        <p:tav tm="0">
                                          <p:val>
                                            <p:fltVal val="360"/>
                                          </p:val>
                                        </p:tav>
                                        <p:tav tm="100000">
                                          <p:val>
                                            <p:fltVal val="0"/>
                                          </p:val>
                                        </p:tav>
                                      </p:tavLst>
                                    </p:anim>
                                    <p:animEffect transition="in" filter="fade">
                                      <p:cBhvr>
                                        <p:cTn id="21" dur="500"/>
                                        <p:tgtEl>
                                          <p:spTgt spid="3">
                                            <p:txEl>
                                              <p:pRg st="3" end="3"/>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2" presetClass="entr" presetSubtype="4" fill="hold" nodeType="clickEffect">
                                  <p:stCondLst>
                                    <p:cond delay="0"/>
                                  </p:stCondLst>
                                  <p:childTnLst>
                                    <p:set>
                                      <p:cBhvr>
                                        <p:cTn id="25" dur="1" fill="hold">
                                          <p:stCondLst>
                                            <p:cond delay="0"/>
                                          </p:stCondLst>
                                        </p:cTn>
                                        <p:tgtEl>
                                          <p:spTgt spid="3">
                                            <p:txEl>
                                              <p:pRg st="4" end="4"/>
                                            </p:txEl>
                                          </p:spTgt>
                                        </p:tgtEl>
                                        <p:attrNameLst>
                                          <p:attrName>style.visibility</p:attrName>
                                        </p:attrNameLst>
                                      </p:cBhvr>
                                      <p:to>
                                        <p:strVal val="visible"/>
                                      </p:to>
                                    </p:set>
                                    <p:anim calcmode="lin" valueType="num">
                                      <p:cBhvr additive="base">
                                        <p:cTn id="26"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7"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8" fill="hold">
                      <p:stCondLst>
                        <p:cond delay="indefinite"/>
                      </p:stCondLst>
                      <p:childTnLst>
                        <p:par>
                          <p:cTn id="29" fill="hold">
                            <p:stCondLst>
                              <p:cond delay="0"/>
                            </p:stCondLst>
                            <p:childTnLst>
                              <p:par>
                                <p:cTn id="30" presetID="2" presetClass="entr" presetSubtype="4" fill="hold"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 calcmode="lin" valueType="num">
                                      <p:cBhvr additive="base">
                                        <p:cTn id="32"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3"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4" fill="hold">
                      <p:stCondLst>
                        <p:cond delay="indefinite"/>
                      </p:stCondLst>
                      <p:childTnLst>
                        <p:par>
                          <p:cTn id="35" fill="hold">
                            <p:stCondLst>
                              <p:cond delay="0"/>
                            </p:stCondLst>
                            <p:childTnLst>
                              <p:par>
                                <p:cTn id="36" presetID="2" presetClass="entr" presetSubtype="4" fill="hold" nodeType="clickEffect">
                                  <p:stCondLst>
                                    <p:cond delay="0"/>
                                  </p:stCondLst>
                                  <p:childTnLst>
                                    <p:set>
                                      <p:cBhvr>
                                        <p:cTn id="37" dur="1" fill="hold">
                                          <p:stCondLst>
                                            <p:cond delay="0"/>
                                          </p:stCondLst>
                                        </p:cTn>
                                        <p:tgtEl>
                                          <p:spTgt spid="3">
                                            <p:txEl>
                                              <p:pRg st="6" end="6"/>
                                            </p:txEl>
                                          </p:spTgt>
                                        </p:tgtEl>
                                        <p:attrNameLst>
                                          <p:attrName>style.visibility</p:attrName>
                                        </p:attrNameLst>
                                      </p:cBhvr>
                                      <p:to>
                                        <p:strVal val="visible"/>
                                      </p:to>
                                    </p:set>
                                    <p:anim calcmode="lin" valueType="num">
                                      <p:cBhvr additive="base">
                                        <p:cTn id="38"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9"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0" fill="hold">
                      <p:stCondLst>
                        <p:cond delay="indefinite"/>
                      </p:stCondLst>
                      <p:childTnLst>
                        <p:par>
                          <p:cTn id="41" fill="hold">
                            <p:stCondLst>
                              <p:cond delay="0"/>
                            </p:stCondLst>
                            <p:childTnLst>
                              <p:par>
                                <p:cTn id="42" presetID="2" presetClass="entr" presetSubtype="4" fill="hold" nodeType="clickEffect">
                                  <p:stCondLst>
                                    <p:cond delay="0"/>
                                  </p:stCondLst>
                                  <p:childTnLst>
                                    <p:set>
                                      <p:cBhvr>
                                        <p:cTn id="43" dur="1" fill="hold">
                                          <p:stCondLst>
                                            <p:cond delay="0"/>
                                          </p:stCondLst>
                                        </p:cTn>
                                        <p:tgtEl>
                                          <p:spTgt spid="3">
                                            <p:txEl>
                                              <p:pRg st="7" end="7"/>
                                            </p:txEl>
                                          </p:spTgt>
                                        </p:tgtEl>
                                        <p:attrNameLst>
                                          <p:attrName>style.visibility</p:attrName>
                                        </p:attrNameLst>
                                      </p:cBhvr>
                                      <p:to>
                                        <p:strVal val="visible"/>
                                      </p:to>
                                    </p:set>
                                    <p:anim calcmode="lin" valueType="num">
                                      <p:cBhvr additive="base">
                                        <p:cTn id="44"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45"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Five phases are involved in controlling injuries resulting from accidents:</a:t>
            </a:r>
            <a:endParaRPr lang="ar-EG" dirty="0"/>
          </a:p>
        </p:txBody>
      </p:sp>
      <p:sp>
        <p:nvSpPr>
          <p:cNvPr id="3" name="Content Placeholder 2"/>
          <p:cNvSpPr>
            <a:spLocks noGrp="1"/>
          </p:cNvSpPr>
          <p:nvPr>
            <p:ph idx="1"/>
          </p:nvPr>
        </p:nvSpPr>
        <p:spPr/>
        <p:txBody>
          <a:bodyPr/>
          <a:lstStyle/>
          <a:p>
            <a:pPr marL="514350" indent="-514350">
              <a:buFont typeface="+mj-lt"/>
              <a:buAutoNum type="arabicPeriod"/>
            </a:pPr>
            <a:r>
              <a:rPr lang="en-US" dirty="0"/>
              <a:t>Investigation of presented accidents to specify the types of accidents that might cause injuries (e.g. falls from climbing apparatus)</a:t>
            </a:r>
          </a:p>
          <a:p>
            <a:pPr marL="514350" indent="-514350">
              <a:buFont typeface="+mj-lt"/>
              <a:buAutoNum type="arabicPeriod"/>
            </a:pPr>
            <a:r>
              <a:rPr lang="en-US" dirty="0"/>
              <a:t>Accident analysis and interpretation , in which causative human (lack of skill in using the apparatus) and environmental factors (broken apparatus) should be identified.</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2) High prevalence of malnutrition</a:t>
            </a:r>
            <a:endParaRPr lang="en-GB" dirty="0"/>
          </a:p>
        </p:txBody>
      </p:sp>
      <p:sp>
        <p:nvSpPr>
          <p:cNvPr id="3" name="Content Placeholder 2"/>
          <p:cNvSpPr>
            <a:spLocks noGrp="1"/>
          </p:cNvSpPr>
          <p:nvPr>
            <p:ph idx="1"/>
          </p:nvPr>
        </p:nvSpPr>
        <p:spPr>
          <a:xfrm>
            <a:off x="314325" y="1434428"/>
            <a:ext cx="8515350" cy="5308786"/>
          </a:xfrm>
        </p:spPr>
        <p:txBody>
          <a:bodyPr>
            <a:normAutofit lnSpcReduction="10000"/>
          </a:bodyPr>
          <a:lstStyle/>
          <a:p>
            <a:r>
              <a:rPr lang="en-US" dirty="0"/>
              <a:t>Malnutrition is prevalent among preschool children due to:</a:t>
            </a:r>
          </a:p>
          <a:p>
            <a:r>
              <a:rPr lang="en-US" dirty="0"/>
              <a:t>     o	Hyperactivity and lack of interest in food.</a:t>
            </a:r>
          </a:p>
          <a:p>
            <a:r>
              <a:rPr lang="en-US" dirty="0"/>
              <a:t>     o	Faulty feeding habits.</a:t>
            </a:r>
          </a:p>
          <a:p>
            <a:r>
              <a:rPr lang="en-US" dirty="0"/>
              <a:t>     o	High prevalence of infectious and parasitic diseases</a:t>
            </a:r>
          </a:p>
          <a:p>
            <a:r>
              <a:rPr lang="en-US" dirty="0"/>
              <a:t>     o	Protein energy malnutrition (mild, moderate and severe)</a:t>
            </a:r>
          </a:p>
          <a:p>
            <a:r>
              <a:rPr lang="en-US" dirty="0"/>
              <a:t>     o	Micronutrient deficiencies: iron deficiency anemia, vitamin A deficiency and iodine deficiency. Rickets</a:t>
            </a:r>
          </a:p>
          <a:p>
            <a:endParaRPr lang="en-US" dirty="0"/>
          </a:p>
          <a:p>
            <a:endParaRPr lang="en-GB" dirty="0"/>
          </a:p>
        </p:txBody>
      </p:sp>
    </p:spTree>
    <p:extLst>
      <p:ext uri="{BB962C8B-B14F-4D97-AF65-F5344CB8AC3E}">
        <p14:creationId xmlns:p14="http://schemas.microsoft.com/office/powerpoint/2010/main" val="3680479787"/>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8D6F5956-E9B5-490F-9F17-B0FECB94EFF3}"/>
              </a:ext>
            </a:extLst>
          </p:cNvPr>
          <p:cNvSpPr>
            <a:spLocks noGrp="1"/>
          </p:cNvSpPr>
          <p:nvPr>
            <p:ph type="title"/>
          </p:nvPr>
        </p:nvSpPr>
        <p:spPr/>
        <p:txBody>
          <a:bodyPr/>
          <a:lstStyle/>
          <a:p>
            <a:r>
              <a:rPr lang="en-US" dirty="0"/>
              <a:t>Five phases are involved in controlling injuries resulting from accidents:</a:t>
            </a:r>
          </a:p>
        </p:txBody>
      </p:sp>
      <p:sp>
        <p:nvSpPr>
          <p:cNvPr id="3" name="Content Placeholder 2"/>
          <p:cNvSpPr>
            <a:spLocks noGrp="1"/>
          </p:cNvSpPr>
          <p:nvPr>
            <p:ph idx="1"/>
          </p:nvPr>
        </p:nvSpPr>
        <p:spPr/>
        <p:txBody>
          <a:bodyPr/>
          <a:lstStyle/>
          <a:p>
            <a:pPr marL="514350" indent="-514350">
              <a:buFont typeface="+mj-lt"/>
              <a:buAutoNum type="arabicPeriod" startAt="3"/>
            </a:pPr>
            <a:r>
              <a:rPr lang="en-US" dirty="0"/>
              <a:t>Planning of accident preventive program, it includes preventive measures as health education (careful step by step instruction in safe climbing), and environmental adjustments (placing an energy absorbing surface)</a:t>
            </a:r>
          </a:p>
          <a:p>
            <a:pPr marL="514350" indent="-514350">
              <a:buFont typeface="+mj-lt"/>
              <a:buAutoNum type="arabicPeriod" startAt="3"/>
            </a:pPr>
            <a:r>
              <a:rPr lang="en-US" dirty="0"/>
              <a:t>Implementing the selected accident preventive measures.</a:t>
            </a:r>
          </a:p>
          <a:p>
            <a:pPr marL="514350" indent="-514350">
              <a:buFont typeface="+mj-lt"/>
              <a:buAutoNum type="arabicPeriod" startAt="3"/>
            </a:pPr>
            <a:r>
              <a:rPr lang="en-US" dirty="0"/>
              <a:t>Evaluating selected program success (reduction in the incidence of injuries).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 name="Title 3"/>
          <p:cNvSpPr>
            <a:spLocks noGrp="1"/>
          </p:cNvSpPr>
          <p:nvPr>
            <p:ph type="title"/>
          </p:nvPr>
        </p:nvSpPr>
        <p:spPr>
          <a:xfrm>
            <a:off x="314325" y="114787"/>
            <a:ext cx="8515350" cy="897268"/>
          </a:xfrm>
        </p:spPr>
        <p:txBody>
          <a:bodyPr/>
          <a:lstStyle/>
          <a:p>
            <a:r>
              <a:rPr lang="en-US" dirty="0"/>
              <a:t>3) High incidence of injuries</a:t>
            </a:r>
            <a:endParaRPr lang="en-GB" dirty="0"/>
          </a:p>
        </p:txBody>
      </p:sp>
      <p:sp>
        <p:nvSpPr>
          <p:cNvPr id="3" name="Content Placeholder 2"/>
          <p:cNvSpPr>
            <a:spLocks noGrp="1"/>
          </p:cNvSpPr>
          <p:nvPr>
            <p:ph idx="1"/>
          </p:nvPr>
        </p:nvSpPr>
        <p:spPr>
          <a:xfrm>
            <a:off x="314325" y="1012054"/>
            <a:ext cx="8515350" cy="5731160"/>
          </a:xfrm>
        </p:spPr>
        <p:txBody>
          <a:bodyPr>
            <a:normAutofit/>
          </a:bodyPr>
          <a:lstStyle/>
          <a:p>
            <a:pPr marL="457200" indent="-457200">
              <a:buFont typeface="Wingdings" panose="05000000000000000000" pitchFamily="2" charset="2"/>
              <a:buChar char="v"/>
            </a:pPr>
            <a:r>
              <a:rPr lang="en-US" sz="2800" dirty="0"/>
              <a:t>Preschool children are more prone to injuries. </a:t>
            </a:r>
          </a:p>
          <a:p>
            <a:pPr marL="457200" indent="-457200">
              <a:buFont typeface="Wingdings" panose="05000000000000000000" pitchFamily="2" charset="2"/>
              <a:buChar char="v"/>
            </a:pPr>
            <a:r>
              <a:rPr lang="en-US" sz="2800" dirty="0"/>
              <a:t>They are curious, energetic and eager to explore the environment.</a:t>
            </a:r>
          </a:p>
          <a:p>
            <a:pPr marL="457200" indent="-457200">
              <a:buFont typeface="Wingdings" panose="05000000000000000000" pitchFamily="2" charset="2"/>
              <a:buChar char="v"/>
            </a:pPr>
            <a:r>
              <a:rPr lang="en-US" sz="2800" dirty="0"/>
              <a:t>Most injuries occur where children spend the most active portion of their day (home, nursery or playgrounds),  Injuries such as:</a:t>
            </a:r>
          </a:p>
          <a:p>
            <a:pPr marL="914400" lvl="1" indent="-457200">
              <a:buFont typeface="Wingdings" panose="05000000000000000000" pitchFamily="2" charset="2"/>
              <a:buChar char="ü"/>
            </a:pPr>
            <a:r>
              <a:rPr lang="en-US" sz="2800" dirty="0"/>
              <a:t>Falling downstairs causing head injuries or fractures.</a:t>
            </a:r>
          </a:p>
          <a:p>
            <a:pPr marL="914400" lvl="1" indent="-457200">
              <a:buFont typeface="Wingdings" panose="05000000000000000000" pitchFamily="2" charset="2"/>
              <a:buChar char="ü"/>
            </a:pPr>
            <a:r>
              <a:rPr lang="en-US" sz="2800" dirty="0"/>
              <a:t>Household liquids Ingestion (kerosene, potash, insecticides).</a:t>
            </a:r>
          </a:p>
          <a:p>
            <a:pPr marL="914400" lvl="1" indent="-457200">
              <a:buFont typeface="Wingdings" panose="05000000000000000000" pitchFamily="2" charset="2"/>
              <a:buChar char="ü"/>
            </a:pPr>
            <a:r>
              <a:rPr lang="en-US" sz="2800" dirty="0"/>
              <a:t>Ingestion of drugs.</a:t>
            </a:r>
          </a:p>
          <a:p>
            <a:pPr marL="914400" lvl="1" indent="-457200">
              <a:buFont typeface="Wingdings" panose="05000000000000000000" pitchFamily="2" charset="2"/>
              <a:buChar char="ü"/>
            </a:pPr>
            <a:r>
              <a:rPr lang="en-US" sz="2800" dirty="0"/>
              <a:t>Burns or scalds.</a:t>
            </a:r>
          </a:p>
          <a:p>
            <a:pPr marL="914400" lvl="1" indent="-457200">
              <a:buFont typeface="Wingdings" panose="05000000000000000000" pitchFamily="2" charset="2"/>
              <a:buChar char="ü"/>
            </a:pPr>
            <a:r>
              <a:rPr lang="en-US" sz="2800" dirty="0"/>
              <a:t>Electric shock.</a:t>
            </a:r>
          </a:p>
        </p:txBody>
      </p:sp>
    </p:spTree>
    <p:extLst>
      <p:ext uri="{BB962C8B-B14F-4D97-AF65-F5344CB8AC3E}">
        <p14:creationId xmlns:p14="http://schemas.microsoft.com/office/powerpoint/2010/main" val="70659387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 name="Title 3"/>
          <p:cNvSpPr>
            <a:spLocks noGrp="1"/>
          </p:cNvSpPr>
          <p:nvPr>
            <p:ph type="title"/>
          </p:nvPr>
        </p:nvSpPr>
        <p:spPr>
          <a:xfrm>
            <a:off x="157162" y="114787"/>
            <a:ext cx="8672513" cy="897268"/>
          </a:xfrm>
        </p:spPr>
        <p:txBody>
          <a:bodyPr/>
          <a:lstStyle/>
          <a:p>
            <a:r>
              <a:rPr lang="en-US" dirty="0"/>
              <a:t>3) High incidence of injuries</a:t>
            </a:r>
            <a:endParaRPr lang="en-GB" dirty="0"/>
          </a:p>
        </p:txBody>
      </p:sp>
      <p:sp>
        <p:nvSpPr>
          <p:cNvPr id="3" name="Content Placeholder 2"/>
          <p:cNvSpPr>
            <a:spLocks noGrp="1"/>
          </p:cNvSpPr>
          <p:nvPr>
            <p:ph idx="1"/>
          </p:nvPr>
        </p:nvSpPr>
        <p:spPr>
          <a:xfrm>
            <a:off x="157162" y="1012053"/>
            <a:ext cx="8829675" cy="5731160"/>
          </a:xfrm>
        </p:spPr>
        <p:txBody>
          <a:bodyPr>
            <a:normAutofit/>
          </a:bodyPr>
          <a:lstStyle/>
          <a:p>
            <a:pPr marL="342900" indent="-342900">
              <a:buFont typeface="Wingdings" panose="05000000000000000000" pitchFamily="2" charset="2"/>
              <a:buChar char="v"/>
            </a:pPr>
            <a:r>
              <a:rPr lang="en-US" dirty="0"/>
              <a:t>Almost all injuries are preventable. Efforts to reduce preschool injury rate should focus on the promotion of safety as regards conditions and practices at: </a:t>
            </a:r>
          </a:p>
          <a:p>
            <a:r>
              <a:rPr lang="en-US" dirty="0"/>
              <a:t>      1.  homes,   2.kinder gardens    3. play grounds </a:t>
            </a:r>
          </a:p>
          <a:p>
            <a:r>
              <a:rPr lang="en-US" dirty="0"/>
              <a:t>       5. Preschool health services </a:t>
            </a:r>
          </a:p>
          <a:p>
            <a:r>
              <a:rPr lang="en-US" sz="4400" b="1" dirty="0">
                <a:latin typeface="+mj-lt"/>
                <a:ea typeface="+mj-ea"/>
                <a:cs typeface="+mj-cs"/>
              </a:rPr>
              <a:t>4)High mortality (Remember indicators of children mortality and causes).</a:t>
            </a:r>
          </a:p>
        </p:txBody>
      </p:sp>
    </p:spTree>
    <p:extLst>
      <p:ext uri="{BB962C8B-B14F-4D97-AF65-F5344CB8AC3E}">
        <p14:creationId xmlns:p14="http://schemas.microsoft.com/office/powerpoint/2010/main" val="313348961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CE8346D9-7336-479C-B63A-CA9381FD4688}"/>
              </a:ext>
            </a:extLst>
          </p:cNvPr>
          <p:cNvSpPr>
            <a:spLocks noGrp="1"/>
          </p:cNvSpPr>
          <p:nvPr>
            <p:ph type="title"/>
          </p:nvPr>
        </p:nvSpPr>
        <p:spPr/>
        <p:txBody>
          <a:bodyPr/>
          <a:lstStyle/>
          <a:p>
            <a:r>
              <a:rPr lang="en-US" dirty="0"/>
              <a:t>5)Growth and development</a:t>
            </a:r>
          </a:p>
        </p:txBody>
      </p:sp>
      <p:sp>
        <p:nvSpPr>
          <p:cNvPr id="3" name="Content Placeholder 2"/>
          <p:cNvSpPr>
            <a:spLocks noGrp="1"/>
          </p:cNvSpPr>
          <p:nvPr>
            <p:ph idx="1"/>
          </p:nvPr>
        </p:nvSpPr>
        <p:spPr/>
        <p:txBody>
          <a:bodyPr>
            <a:normAutofit/>
          </a:bodyPr>
          <a:lstStyle/>
          <a:p>
            <a:r>
              <a:rPr lang="en-US" dirty="0"/>
              <a:t>Growth: </a:t>
            </a:r>
          </a:p>
          <a:p>
            <a:r>
              <a:rPr lang="en-US" dirty="0"/>
              <a:t>Children grow steadily during the preschool period.</a:t>
            </a:r>
          </a:p>
          <a:p>
            <a:r>
              <a:rPr lang="en-US" dirty="0"/>
              <a:t>Children become less chubby and more slender (adult body proportions)</a:t>
            </a:r>
          </a:p>
          <a:p>
            <a:r>
              <a:rPr lang="en-US" dirty="0"/>
              <a:t>Muscle size increases</a:t>
            </a:r>
          </a:p>
          <a:p>
            <a:r>
              <a:rPr lang="en-US" dirty="0"/>
              <a:t>Bones becomes sturdier.</a:t>
            </a:r>
          </a:p>
          <a:p>
            <a:r>
              <a:rPr lang="en-US" dirty="0"/>
              <a:t>By age of six, boys are taller and heavier than girls (on average).</a:t>
            </a:r>
          </a:p>
          <a:p>
            <a:endParaRPr lang="en-US" dirty="0"/>
          </a:p>
          <a:p>
            <a:endParaRPr lang="ar-EG" dirty="0"/>
          </a:p>
        </p:txBody>
      </p:sp>
    </p:spTree>
    <p:extLst>
      <p:ext uri="{BB962C8B-B14F-4D97-AF65-F5344CB8AC3E}">
        <p14:creationId xmlns:p14="http://schemas.microsoft.com/office/powerpoint/2010/main" val="164401778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Development</a:t>
            </a:r>
            <a:endParaRPr lang="en-GB" dirty="0"/>
          </a:p>
        </p:txBody>
      </p:sp>
      <p:sp>
        <p:nvSpPr>
          <p:cNvPr id="3" name="Content Placeholder 2"/>
          <p:cNvSpPr>
            <a:spLocks noGrp="1"/>
          </p:cNvSpPr>
          <p:nvPr>
            <p:ph idx="1"/>
          </p:nvPr>
        </p:nvSpPr>
        <p:spPr/>
        <p:txBody>
          <a:bodyPr>
            <a:normAutofit fontScale="77500" lnSpcReduction="20000"/>
          </a:bodyPr>
          <a:lstStyle/>
          <a:p>
            <a:r>
              <a:rPr lang="en-US" dirty="0"/>
              <a:t>Motor skills are usually more developed : children are very active at this period . gross (jump, climb stairs, swing, kicks), and fine (draw, prints name, use a small scissor).</a:t>
            </a:r>
          </a:p>
          <a:p>
            <a:r>
              <a:rPr lang="en-US" dirty="0"/>
              <a:t>Language use expands (use sentences )</a:t>
            </a:r>
          </a:p>
          <a:p>
            <a:r>
              <a:rPr lang="en-US" dirty="0"/>
              <a:t>Emotional development (control temper, show affection, distinguish feelings)</a:t>
            </a:r>
          </a:p>
          <a:p>
            <a:r>
              <a:rPr lang="en-US" dirty="0"/>
              <a:t>Children become aware of their bodies, their genital parts and differences between sexes.</a:t>
            </a:r>
          </a:p>
          <a:p>
            <a:r>
              <a:rPr lang="en-US" dirty="0"/>
              <a:t>Can control urine and bowel.</a:t>
            </a:r>
          </a:p>
          <a:p>
            <a:r>
              <a:rPr lang="en-US" dirty="0"/>
              <a:t>The behavioral development of the child must be assured through emotional and moral stability, that is, a home where he will find bonds of affection and discipline.</a:t>
            </a:r>
          </a:p>
          <a:p>
            <a:r>
              <a:rPr lang="en-US" dirty="0"/>
              <a:t>Egocentric thinking (less awareness of other perspectives), magical, illogical.</a:t>
            </a:r>
          </a:p>
          <a:p>
            <a:endParaRPr lang="en-GB" dirty="0"/>
          </a:p>
        </p:txBody>
      </p:sp>
    </p:spTree>
    <p:extLst>
      <p:ext uri="{BB962C8B-B14F-4D97-AF65-F5344CB8AC3E}">
        <p14:creationId xmlns:p14="http://schemas.microsoft.com/office/powerpoint/2010/main" val="103346832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r>
              <a:rPr lang="en-US" dirty="0"/>
              <a:t>Healthcare  services of preschool children:</a:t>
            </a:r>
            <a:endParaRPr lang="en-GB" dirty="0"/>
          </a:p>
        </p:txBody>
      </p:sp>
      <p:sp>
        <p:nvSpPr>
          <p:cNvPr id="3" name="Content Placeholder 2"/>
          <p:cNvSpPr>
            <a:spLocks noGrp="1"/>
          </p:cNvSpPr>
          <p:nvPr>
            <p:ph idx="1"/>
          </p:nvPr>
        </p:nvSpPr>
        <p:spPr/>
        <p:txBody>
          <a:bodyPr/>
          <a:lstStyle/>
          <a:p>
            <a:r>
              <a:rPr lang="en-US" dirty="0"/>
              <a:t>This is the responsibility of MCH centers (urban areas) and the rural health centers /units (rural areas). </a:t>
            </a:r>
          </a:p>
          <a:p>
            <a:pPr marL="571500" indent="-571500">
              <a:buFont typeface="+mj-lt"/>
              <a:buAutoNum type="romanUcPeriod"/>
            </a:pPr>
            <a:r>
              <a:rPr lang="en-US" dirty="0"/>
              <a:t>Services include:</a:t>
            </a:r>
          </a:p>
          <a:p>
            <a:pPr marL="571500" indent="-571500">
              <a:buFont typeface="+mj-lt"/>
              <a:buAutoNum type="romanUcPeriod"/>
            </a:pPr>
            <a:r>
              <a:rPr lang="en-US" dirty="0"/>
              <a:t>Preventive activities</a:t>
            </a:r>
          </a:p>
          <a:p>
            <a:pPr marL="571500" indent="-571500">
              <a:buFont typeface="+mj-lt"/>
              <a:buAutoNum type="romanUcPeriod"/>
            </a:pPr>
            <a:r>
              <a:rPr lang="en-US" dirty="0"/>
              <a:t>Care in illness</a:t>
            </a:r>
          </a:p>
          <a:p>
            <a:pPr marL="571500" indent="-571500">
              <a:buFont typeface="+mj-lt"/>
              <a:buAutoNum type="romanUcPeriod"/>
            </a:pPr>
            <a:r>
              <a:rPr lang="en-US" dirty="0"/>
              <a:t> Treatment of dental problems</a:t>
            </a:r>
          </a:p>
          <a:p>
            <a:pPr marL="571500" indent="-571500">
              <a:buFont typeface="+mj-lt"/>
              <a:buAutoNum type="romanUcPeriod"/>
            </a:pPr>
            <a:r>
              <a:rPr lang="en-US" dirty="0"/>
              <a:t>Nutritional education</a:t>
            </a:r>
          </a:p>
          <a:p>
            <a:pPr marL="571500" indent="-571500">
              <a:buFont typeface="+mj-lt"/>
              <a:buAutoNum type="romanUcPeriod"/>
            </a:pPr>
            <a:r>
              <a:rPr lang="en-US" dirty="0"/>
              <a:t>Health education</a:t>
            </a:r>
          </a:p>
          <a:p>
            <a:endParaRPr lang="en-US" dirty="0"/>
          </a:p>
          <a:p>
            <a:endParaRPr lang="ar-EG" dirty="0"/>
          </a:p>
        </p:txBody>
      </p:sp>
    </p:spTree>
    <p:extLst>
      <p:ext uri="{BB962C8B-B14F-4D97-AF65-F5344CB8AC3E}">
        <p14:creationId xmlns:p14="http://schemas.microsoft.com/office/powerpoint/2010/main" val="1856584833"/>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40</TotalTime>
  <Words>2470</Words>
  <Application>Microsoft Office PowerPoint</Application>
  <PresentationFormat>On-screen Show (4:3)</PresentationFormat>
  <Paragraphs>258</Paragraphs>
  <Slides>40</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40</vt:i4>
      </vt:variant>
    </vt:vector>
  </HeadingPairs>
  <TitlesOfParts>
    <vt:vector size="45" baseType="lpstr">
      <vt:lpstr>Arial</vt:lpstr>
      <vt:lpstr>Calibri</vt:lpstr>
      <vt:lpstr>Calibri Light</vt:lpstr>
      <vt:lpstr>Wingdings</vt:lpstr>
      <vt:lpstr>Office Theme</vt:lpstr>
      <vt:lpstr>School Health</vt:lpstr>
      <vt:lpstr>PowerPoint Presentation</vt:lpstr>
      <vt:lpstr>1) High morbidity</vt:lpstr>
      <vt:lpstr>2) High prevalence of malnutrition</vt:lpstr>
      <vt:lpstr>3) High incidence of injuries</vt:lpstr>
      <vt:lpstr>3) High incidence of injuries</vt:lpstr>
      <vt:lpstr>5)Growth and development</vt:lpstr>
      <vt:lpstr>Development</vt:lpstr>
      <vt:lpstr>Healthcare  services of preschool children:</vt:lpstr>
      <vt:lpstr>Preventive activities</vt:lpstr>
      <vt:lpstr>PowerPoint Presentation</vt:lpstr>
      <vt:lpstr>PowerPoint Presentation</vt:lpstr>
      <vt:lpstr>IV. Nutritional education</vt:lpstr>
      <vt:lpstr>V. Health education:</vt:lpstr>
      <vt:lpstr>School</vt:lpstr>
      <vt:lpstr>School health</vt:lpstr>
      <vt:lpstr>Why is school health an important component of community health?</vt:lpstr>
      <vt:lpstr>Why is school health an important component of community health?</vt:lpstr>
      <vt:lpstr>Components of School Health programme</vt:lpstr>
      <vt:lpstr>Prevention and control of health hazards</vt:lpstr>
      <vt:lpstr>1. Infectious diseases:</vt:lpstr>
      <vt:lpstr>Infectious diseases:</vt:lpstr>
      <vt:lpstr>Infectious diseases</vt:lpstr>
      <vt:lpstr>Prevention of infectious diseases at school</vt:lpstr>
      <vt:lpstr>Special measures:</vt:lpstr>
      <vt:lpstr>Special measures:</vt:lpstr>
      <vt:lpstr>Measures for control of communicable diseases at schools</vt:lpstr>
      <vt:lpstr>Measures for control of communicable diseases at schools</vt:lpstr>
      <vt:lpstr>Outbreak of communicable diseases</vt:lpstr>
      <vt:lpstr>Epidemics and school closing </vt:lpstr>
      <vt:lpstr>2. Parasitic diseases</vt:lpstr>
      <vt:lpstr>Malnutrition problems</vt:lpstr>
      <vt:lpstr>Assessment of nutritional diseases:</vt:lpstr>
      <vt:lpstr>Improving nutrition at schools:</vt:lpstr>
      <vt:lpstr>Mid-day school meal: </vt:lpstr>
      <vt:lpstr>School accidents and emergencies</vt:lpstr>
      <vt:lpstr>School accidents and emergencies</vt:lpstr>
      <vt:lpstr> </vt:lpstr>
      <vt:lpstr>Five phases are involved in controlling injuries resulting from accidents:</vt:lpstr>
      <vt:lpstr>Five phases are involved in controlling injuries resulting from accidents: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Judah, Hassan</dc:creator>
  <cp:lastModifiedBy>gts</cp:lastModifiedBy>
  <cp:revision>8</cp:revision>
  <dcterms:created xsi:type="dcterms:W3CDTF">2019-12-01T05:09:26Z</dcterms:created>
  <dcterms:modified xsi:type="dcterms:W3CDTF">2019-12-01T12:07:13Z</dcterms:modified>
</cp:coreProperties>
</file>