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6" r:id="rId15"/>
    <p:sldId id="257" r:id="rId16"/>
  </p:sldIdLst>
  <p:sldSz cx="9144000" cy="6858000" type="screen4x3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126" autoAdjust="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70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13/07/1446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Miniosce nabed 5/1/2025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8505" y="3489159"/>
            <a:ext cx="428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Made by: malak hamasha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6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129" y="273052"/>
            <a:ext cx="3693959" cy="11620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Q9 : patient was backed from Asia 3 month ago and he complained from cough with sputum , and his father had the same complain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339" y="3515096"/>
            <a:ext cx="5225468" cy="311133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96883" y="1435102"/>
            <a:ext cx="3168631" cy="4691063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1. Diagnosis : </a:t>
            </a:r>
            <a:r>
              <a:rPr lang="en-US" sz="2000" dirty="0" smtClean="0">
                <a:solidFill>
                  <a:srgbClr val="FF0000"/>
                </a:solidFill>
              </a:rPr>
              <a:t>TB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2. Write the treatment and its duration: </a:t>
            </a:r>
            <a:r>
              <a:rPr lang="en-US" sz="2000" dirty="0">
                <a:solidFill>
                  <a:srgbClr val="FF0000"/>
                </a:solidFill>
              </a:rPr>
              <a:t>rifampin, isoniazid, pyrazinamide, and </a:t>
            </a:r>
            <a:r>
              <a:rPr lang="en-US" sz="2000" dirty="0" smtClean="0">
                <a:solidFill>
                  <a:srgbClr val="FF0000"/>
                </a:solidFill>
              </a:rPr>
              <a:t>ethambutol for 2 month </a:t>
            </a:r>
            <a:r>
              <a:rPr lang="en-US" sz="2000" dirty="0">
                <a:solidFill>
                  <a:srgbClr val="FF0000"/>
                </a:solidFill>
              </a:rPr>
              <a:t>then </a:t>
            </a:r>
            <a:r>
              <a:rPr lang="en-US" sz="2000" dirty="0" smtClean="0">
                <a:solidFill>
                  <a:srgbClr val="FF0000"/>
                </a:solidFill>
              </a:rPr>
              <a:t>just rifampin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isoniazid for 4 month .</a:t>
            </a:r>
          </a:p>
          <a:p>
            <a:pPr algn="l"/>
            <a:r>
              <a:rPr lang="en-US" sz="2000" dirty="0" smtClean="0"/>
              <a:t>3. If this patient came after years complain of hemoptysis , what's the cause :  </a:t>
            </a:r>
            <a:r>
              <a:rPr lang="en-US" sz="2000" dirty="0" smtClean="0">
                <a:solidFill>
                  <a:srgbClr val="FF0000"/>
                </a:solidFill>
              </a:rPr>
              <a:t>reactivation of TB / lung cancer 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196" y="391886"/>
            <a:ext cx="3008313" cy="8769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Q10: patient complain of hematuria and high creatinine: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949" y="569933"/>
            <a:ext cx="4812716" cy="585311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1. What is the cause : </a:t>
            </a:r>
            <a:r>
              <a:rPr lang="en-US" sz="2400" dirty="0" smtClean="0">
                <a:solidFill>
                  <a:srgbClr val="FF0000"/>
                </a:solidFill>
              </a:rPr>
              <a:t>polycystic kidney disease </a:t>
            </a:r>
          </a:p>
          <a:p>
            <a:pPr algn="l"/>
            <a:r>
              <a:rPr lang="en-US" sz="2400" dirty="0" smtClean="0"/>
              <a:t>2. Next step : </a:t>
            </a:r>
            <a:r>
              <a:rPr lang="en-US" sz="2400" dirty="0" smtClean="0">
                <a:solidFill>
                  <a:srgbClr val="FF0000"/>
                </a:solidFill>
              </a:rPr>
              <a:t>maybe biopsy not sure </a:t>
            </a:r>
          </a:p>
          <a:p>
            <a:pPr algn="l"/>
            <a:r>
              <a:rPr lang="en-US" sz="2400" dirty="0" smtClean="0"/>
              <a:t>3. </a:t>
            </a:r>
            <a:r>
              <a:rPr lang="en-US" sz="2400" dirty="0" smtClean="0"/>
              <a:t>Other modalities of investigation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renal US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Q11: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75452" y="2077331"/>
            <a:ext cx="5111750" cy="28784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Picture was urinalysis for UTI was nitrite positive and there is WBC cast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1. Diagnosis: </a:t>
            </a:r>
            <a:r>
              <a:rPr lang="en-US" sz="2000" dirty="0" smtClean="0">
                <a:solidFill>
                  <a:srgbClr val="FF0000"/>
                </a:solidFill>
              </a:rPr>
              <a:t>UTI </a:t>
            </a:r>
          </a:p>
          <a:p>
            <a:pPr algn="l"/>
            <a:r>
              <a:rPr lang="en-US" sz="2000" dirty="0" smtClean="0"/>
              <a:t>2. Other test you will do: </a:t>
            </a:r>
            <a:r>
              <a:rPr lang="en-US" sz="2000" dirty="0" smtClean="0">
                <a:solidFill>
                  <a:srgbClr val="FF0000"/>
                </a:solidFill>
              </a:rPr>
              <a:t>US/ urine culture / </a:t>
            </a:r>
          </a:p>
          <a:p>
            <a:pPr algn="l"/>
            <a:r>
              <a:rPr lang="en-US" sz="2000" dirty="0" smtClean="0"/>
              <a:t>3. Write 3 treatment : 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TMP-SMX / nitrofurantoin / fluid  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32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68" y="270933"/>
            <a:ext cx="3008313" cy="701322"/>
          </a:xfrm>
        </p:spPr>
        <p:txBody>
          <a:bodyPr/>
          <a:lstStyle/>
          <a:p>
            <a:pPr algn="l"/>
            <a:r>
              <a:rPr lang="en-US" dirty="0" smtClean="0"/>
              <a:t>Q12: smoker and DM patient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2116" y="1435100"/>
            <a:ext cx="5111750" cy="3339392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ABG was mixed metabolic and respiratory acidosis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1. Interpretation of </a:t>
            </a:r>
            <a:r>
              <a:rPr lang="en-US" sz="2000" dirty="0"/>
              <a:t>this ABG : </a:t>
            </a:r>
            <a:r>
              <a:rPr lang="en-US" sz="2000" dirty="0">
                <a:solidFill>
                  <a:srgbClr val="FF0000"/>
                </a:solidFill>
              </a:rPr>
              <a:t>mixed metabolic and respiratory </a:t>
            </a:r>
            <a:r>
              <a:rPr lang="en-US" sz="2000" dirty="0" smtClean="0">
                <a:solidFill>
                  <a:srgbClr val="FF0000"/>
                </a:solidFill>
              </a:rPr>
              <a:t>acidosis</a:t>
            </a:r>
          </a:p>
          <a:p>
            <a:pPr algn="l"/>
            <a:r>
              <a:rPr lang="en-US" sz="2000" dirty="0" smtClean="0"/>
              <a:t>2. Mention 2 causes : </a:t>
            </a:r>
            <a:r>
              <a:rPr lang="en-US" sz="2000" dirty="0" smtClean="0">
                <a:solidFill>
                  <a:srgbClr val="FF0000"/>
                </a:solidFill>
              </a:rPr>
              <a:t>COPD / cardiogenic shock/ sever asthma attack</a:t>
            </a:r>
          </a:p>
          <a:p>
            <a:pPr algn="l"/>
            <a:r>
              <a:rPr lang="en-US" sz="2000" dirty="0" smtClean="0"/>
              <a:t>3. Mention 4 line of management of this case :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Stopping smoking / bronchodilator/inhaled corticosteroid / O2 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0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423" y="474133"/>
            <a:ext cx="3008313" cy="464256"/>
          </a:xfrm>
        </p:spPr>
        <p:txBody>
          <a:bodyPr/>
          <a:lstStyle/>
          <a:p>
            <a:pPr algn="l"/>
            <a:r>
              <a:rPr lang="en-US" dirty="0" smtClean="0"/>
              <a:t>Q13: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805" y="1926823"/>
            <a:ext cx="5111750" cy="367234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31423" y="1399822"/>
            <a:ext cx="3234091" cy="4726343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1. Write 3 things you can see in this blood film: </a:t>
            </a:r>
            <a:r>
              <a:rPr lang="en-US" sz="1800" dirty="0" smtClean="0">
                <a:solidFill>
                  <a:srgbClr val="FF0000"/>
                </a:solidFill>
              </a:rPr>
              <a:t>microcytic/ hypochromic / pencil cell 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2. Mention the test that can help you to identify the cause of iron deficiency anemia : </a:t>
            </a:r>
            <a:r>
              <a:rPr lang="en-US" sz="1800" dirty="0" smtClean="0">
                <a:solidFill>
                  <a:srgbClr val="FF0000"/>
                </a:solidFill>
              </a:rPr>
              <a:t>ferritin not sure  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3. Duration of taking iron : </a:t>
            </a:r>
            <a:r>
              <a:rPr lang="en-US" sz="1800" dirty="0" smtClean="0">
                <a:solidFill>
                  <a:srgbClr val="FF0000"/>
                </a:solidFill>
              </a:rPr>
              <a:t>3-6 months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665" y="273052"/>
            <a:ext cx="3008313" cy="1162050"/>
          </a:xfrm>
        </p:spPr>
        <p:txBody>
          <a:bodyPr/>
          <a:lstStyle/>
          <a:p>
            <a:pPr algn="l"/>
            <a:r>
              <a:rPr lang="en-US" dirty="0" smtClean="0"/>
              <a:t>Q14: patient have general weakness and elevated serum protein level :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901" y="431095"/>
            <a:ext cx="4034670" cy="585311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1. Diagnosis : </a:t>
            </a:r>
            <a:r>
              <a:rPr lang="en-US" sz="2000" dirty="0" smtClean="0">
                <a:solidFill>
                  <a:srgbClr val="FF0000"/>
                </a:solidFill>
              </a:rPr>
              <a:t>multiple myeloma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2. Mention 3 test : 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Protein electrophoresis / bone marrow biopsy / 24h urine </a:t>
            </a:r>
          </a:p>
          <a:p>
            <a:pPr algn="l"/>
            <a:r>
              <a:rPr lang="en-US" sz="2000" dirty="0" smtClean="0"/>
              <a:t>3. Causes of high creatinine :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Hypercalcemia / bence jones protein / dehydration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3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2"/>
            <a:ext cx="3008313" cy="460874"/>
          </a:xfrm>
        </p:spPr>
        <p:txBody>
          <a:bodyPr/>
          <a:lstStyle/>
          <a:p>
            <a:pPr algn="l"/>
            <a:r>
              <a:rPr lang="en-US" dirty="0" smtClean="0"/>
              <a:t>Q1 :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9" y="2947736"/>
            <a:ext cx="9116852" cy="376588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68443" y="938463"/>
            <a:ext cx="8265694" cy="2237873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1. Describe this ECG :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wide , bizarre </a:t>
            </a:r>
            <a:r>
              <a:rPr lang="en-US" sz="2400" dirty="0" smtClean="0">
                <a:solidFill>
                  <a:srgbClr val="FF0000"/>
                </a:solidFill>
              </a:rPr>
              <a:t>QRS , tachycardia 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2. Diagnosis : </a:t>
            </a:r>
            <a:r>
              <a:rPr lang="en-US" sz="2400" dirty="0" smtClean="0">
                <a:solidFill>
                  <a:srgbClr val="FF0000"/>
                </a:solidFill>
              </a:rPr>
              <a:t>ventricular tachycardia . </a:t>
            </a:r>
          </a:p>
          <a:p>
            <a:pPr algn="l"/>
            <a:r>
              <a:rPr lang="en-US" sz="2400" dirty="0" smtClean="0"/>
              <a:t>3. Mention 3 line of management : </a:t>
            </a:r>
            <a:r>
              <a:rPr lang="en-US" sz="2400" dirty="0" smtClean="0">
                <a:solidFill>
                  <a:srgbClr val="FF0000"/>
                </a:solidFill>
              </a:rPr>
              <a:t>DC shock / </a:t>
            </a:r>
            <a:r>
              <a:rPr lang="en-US" sz="2400" dirty="0">
                <a:solidFill>
                  <a:srgbClr val="FF0000"/>
                </a:solidFill>
              </a:rPr>
              <a:t>catheter ablation /  anti-arrhythmic </a:t>
            </a:r>
            <a:r>
              <a:rPr lang="en-US" sz="2400" dirty="0" smtClean="0">
                <a:solidFill>
                  <a:srgbClr val="FF0000"/>
                </a:solidFill>
              </a:rPr>
              <a:t>drugs (amiodarone)  </a:t>
            </a:r>
          </a:p>
        </p:txBody>
      </p:sp>
    </p:spTree>
    <p:extLst>
      <p:ext uri="{BB962C8B-B14F-4D97-AF65-F5344CB8AC3E}">
        <p14:creationId xmlns:p14="http://schemas.microsoft.com/office/powerpoint/2010/main" val="7998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632" y="168442"/>
            <a:ext cx="3008313" cy="3402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Q2: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3" y="3318098"/>
            <a:ext cx="8608428" cy="331901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0633" y="673768"/>
            <a:ext cx="8470230" cy="188895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1. Diagnosis : </a:t>
            </a:r>
            <a:r>
              <a:rPr lang="en-US" sz="2000" dirty="0" smtClean="0">
                <a:solidFill>
                  <a:srgbClr val="FF0000"/>
                </a:solidFill>
              </a:rPr>
              <a:t>atrial fibrillation </a:t>
            </a:r>
            <a:r>
              <a:rPr lang="en-US" sz="2000" dirty="0" smtClean="0"/>
              <a:t>. </a:t>
            </a:r>
          </a:p>
          <a:p>
            <a:pPr algn="l"/>
            <a:r>
              <a:rPr lang="en-US" sz="2000" dirty="0" smtClean="0"/>
              <a:t>2.Mention 2 causes : </a:t>
            </a:r>
            <a:r>
              <a:rPr lang="en-US" sz="2000" dirty="0" smtClean="0">
                <a:solidFill>
                  <a:srgbClr val="FF0000"/>
                </a:solidFill>
              </a:rPr>
              <a:t>mitral stenosis / hyperthyroidism /hypertension /MI </a:t>
            </a:r>
          </a:p>
          <a:p>
            <a:pPr algn="l"/>
            <a:r>
              <a:rPr lang="en-US" sz="2000" dirty="0" smtClean="0"/>
              <a:t>3.Mention 2 line of management </a:t>
            </a:r>
            <a:r>
              <a:rPr lang="en-US" sz="2000" dirty="0" smtClean="0">
                <a:solidFill>
                  <a:srgbClr val="FF0000"/>
                </a:solidFill>
              </a:rPr>
              <a:t>: Rate control ( beta blocker /ca cannel blocker / digoxin)   Rhythm control ( antiarrhytmytic drug or DC shock ) </a:t>
            </a:r>
          </a:p>
          <a:p>
            <a:pPr algn="l"/>
            <a:r>
              <a:rPr lang="en-US" sz="2000" dirty="0" smtClean="0"/>
              <a:t>4. If patient came 90/50 BP , what is your first step ? </a:t>
            </a:r>
            <a:r>
              <a:rPr lang="en-US" sz="2000" dirty="0" smtClean="0">
                <a:solidFill>
                  <a:srgbClr val="FF0000"/>
                </a:solidFill>
              </a:rPr>
              <a:t>DC shock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506" y="192504"/>
            <a:ext cx="3008313" cy="90237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Q3: patient present with hypotension and muscle weakness 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807" y="3860775"/>
            <a:ext cx="5111750" cy="29972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2506" y="1435102"/>
            <a:ext cx="8698832" cy="2066087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1. Diagnosis : </a:t>
            </a:r>
            <a:r>
              <a:rPr lang="en-US" sz="2400" dirty="0" smtClean="0">
                <a:solidFill>
                  <a:srgbClr val="FF0000"/>
                </a:solidFill>
              </a:rPr>
              <a:t>Addison disease </a:t>
            </a:r>
          </a:p>
          <a:p>
            <a:pPr algn="l"/>
            <a:r>
              <a:rPr lang="en-US" sz="2400" dirty="0" smtClean="0"/>
              <a:t>2. What you find in electrolytes : </a:t>
            </a:r>
            <a:r>
              <a:rPr lang="en-US" sz="2400" dirty="0" smtClean="0">
                <a:solidFill>
                  <a:srgbClr val="FF0000"/>
                </a:solidFill>
              </a:rPr>
              <a:t>hyponatremia and hyperkalemia</a:t>
            </a:r>
          </a:p>
          <a:p>
            <a:pPr algn="l"/>
            <a:r>
              <a:rPr lang="en-US" sz="2400" dirty="0" smtClean="0"/>
              <a:t>3. What you find in ABG ? </a:t>
            </a:r>
            <a:r>
              <a:rPr lang="en-US" sz="2400" dirty="0" smtClean="0">
                <a:solidFill>
                  <a:srgbClr val="FF0000"/>
                </a:solidFill>
              </a:rPr>
              <a:t>Metabolic acidosis </a:t>
            </a:r>
          </a:p>
          <a:p>
            <a:pPr algn="l"/>
            <a:r>
              <a:rPr lang="en-US" sz="2400" dirty="0" smtClean="0"/>
              <a:t>4. Mention 2 line of treatment : </a:t>
            </a:r>
            <a:r>
              <a:rPr lang="en-US" sz="2400" dirty="0" smtClean="0">
                <a:solidFill>
                  <a:srgbClr val="FF0000"/>
                </a:solidFill>
              </a:rPr>
              <a:t>glucocorticoid /mineralocorticoid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854" y="436062"/>
            <a:ext cx="4860757" cy="6891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Q4 : present with painful neck mass ,sweating and palpitation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032" y="3353887"/>
            <a:ext cx="4379327" cy="328449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8181473" cy="1608887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1. Diagnosis : </a:t>
            </a:r>
            <a:r>
              <a:rPr lang="en-US" sz="2400" dirty="0" smtClean="0">
                <a:solidFill>
                  <a:srgbClr val="FF0000"/>
                </a:solidFill>
              </a:rPr>
              <a:t>subacute thyroiditis </a:t>
            </a:r>
          </a:p>
          <a:p>
            <a:pPr algn="l"/>
            <a:r>
              <a:rPr lang="en-US" sz="2400" dirty="0" smtClean="0"/>
              <a:t>2. Mention 2 causes : </a:t>
            </a:r>
            <a:r>
              <a:rPr lang="en-US" sz="2400" dirty="0" smtClean="0">
                <a:solidFill>
                  <a:srgbClr val="FF0000"/>
                </a:solidFill>
              </a:rPr>
              <a:t>viral infection / autoimmune  </a:t>
            </a:r>
          </a:p>
          <a:p>
            <a:pPr algn="l"/>
            <a:r>
              <a:rPr lang="en-US" sz="2400" dirty="0" smtClean="0"/>
              <a:t>3. Mention 2 line of treatment : </a:t>
            </a:r>
            <a:r>
              <a:rPr lang="en-US" sz="2400" dirty="0" smtClean="0">
                <a:solidFill>
                  <a:srgbClr val="FF0000"/>
                </a:solidFill>
              </a:rPr>
              <a:t>NSAID/ corticosteroid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822" y="252663"/>
            <a:ext cx="4475746" cy="86961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Q5: 60 y man , history of alcoholism for 15 y , this endoscope above gastroesophageal junction :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010" y="4214019"/>
            <a:ext cx="3810000" cy="254317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8578515" cy="2778917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1. What the cause of bleeding : </a:t>
            </a:r>
            <a:r>
              <a:rPr lang="en-US" sz="2000" dirty="0" smtClean="0">
                <a:solidFill>
                  <a:srgbClr val="FF0000"/>
                </a:solidFill>
              </a:rPr>
              <a:t>esophageal varices due to liver cirrhosis . </a:t>
            </a:r>
            <a:endParaRPr lang="en-US" sz="2000" dirty="0">
              <a:solidFill>
                <a:srgbClr val="FF0000"/>
              </a:solidFill>
            </a:endParaRPr>
          </a:p>
          <a:p>
            <a:pPr algn="l"/>
            <a:r>
              <a:rPr lang="en-US" sz="2000" dirty="0" smtClean="0"/>
              <a:t>2. If you see this view when you do endoscopy , what is immediate management:  </a:t>
            </a:r>
            <a:r>
              <a:rPr lang="en-US" sz="2000" dirty="0" smtClean="0">
                <a:solidFill>
                  <a:srgbClr val="FF0000"/>
                </a:solidFill>
              </a:rPr>
              <a:t>2 large iv cannula to give him fluid / injection sclerotherapy and banding / vasoconstrictive therapy like (octreotide and </a:t>
            </a:r>
            <a:r>
              <a:rPr lang="en-US" sz="2000" dirty="0">
                <a:solidFill>
                  <a:srgbClr val="FF0000"/>
                </a:solidFill>
              </a:rPr>
              <a:t>Terlipressin</a:t>
            </a:r>
            <a:r>
              <a:rPr lang="en-US" sz="2000" dirty="0" smtClean="0">
                <a:solidFill>
                  <a:srgbClr val="FF0000"/>
                </a:solidFill>
              </a:rPr>
              <a:t> ) </a:t>
            </a:r>
          </a:p>
          <a:p>
            <a:pPr algn="l"/>
            <a:r>
              <a:rPr lang="en-US" sz="2000" dirty="0" smtClean="0"/>
              <a:t>3. What you find if you examine the patient : </a:t>
            </a:r>
            <a:r>
              <a:rPr lang="en-US" sz="2000" dirty="0" smtClean="0">
                <a:solidFill>
                  <a:srgbClr val="FF0000"/>
                </a:solidFill>
              </a:rPr>
              <a:t>palmar erythema / gynecomastia </a:t>
            </a:r>
            <a:r>
              <a:rPr lang="en-US" sz="2000" dirty="0">
                <a:solidFill>
                  <a:srgbClr val="FF0000"/>
                </a:solidFill>
              </a:rPr>
              <a:t>/ </a:t>
            </a:r>
            <a:r>
              <a:rPr lang="en-US" sz="2000" dirty="0" smtClean="0">
                <a:solidFill>
                  <a:srgbClr val="FF0000"/>
                </a:solidFill>
              </a:rPr>
              <a:t>ascites / spider nevi /caput medusae ) </a:t>
            </a:r>
          </a:p>
          <a:p>
            <a:pPr algn="l"/>
            <a:r>
              <a:rPr lang="en-US" sz="2000" dirty="0" smtClean="0"/>
              <a:t>4. Mention 3 long term treatment : </a:t>
            </a:r>
            <a:r>
              <a:rPr lang="en-US" sz="2000" dirty="0" smtClean="0">
                <a:solidFill>
                  <a:srgbClr val="FF0000"/>
                </a:solidFill>
              </a:rPr>
              <a:t>non selective beta blocker /repeated sclerotherapy / TIPS</a:t>
            </a:r>
          </a:p>
        </p:txBody>
      </p:sp>
    </p:spTree>
    <p:extLst>
      <p:ext uri="{BB962C8B-B14F-4D97-AF65-F5344CB8AC3E}">
        <p14:creationId xmlns:p14="http://schemas.microsoft.com/office/powerpoint/2010/main" val="27823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632" y="120315"/>
            <a:ext cx="3008313" cy="10587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Q6: patient complain od abdominal pain and diarrhea , and she notice loss Weight 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562" y="3283076"/>
            <a:ext cx="3458996" cy="345899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4788567" cy="46910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dirty="0" smtClean="0"/>
              <a:t>1. Diagnosis : </a:t>
            </a:r>
            <a:r>
              <a:rPr lang="en-US" sz="1800" dirty="0" smtClean="0">
                <a:solidFill>
                  <a:srgbClr val="FF0000"/>
                </a:solidFill>
              </a:rPr>
              <a:t>celiac disease  </a:t>
            </a:r>
          </a:p>
          <a:p>
            <a:pPr algn="l"/>
            <a:r>
              <a:rPr lang="en-US" sz="1800" dirty="0" smtClean="0"/>
              <a:t>2. Mention 2 serological test : </a:t>
            </a:r>
            <a:r>
              <a:rPr lang="en-US" sz="1800" dirty="0" smtClean="0">
                <a:solidFill>
                  <a:srgbClr val="FF0000"/>
                </a:solidFill>
              </a:rPr>
              <a:t>anti- ttG /anti- endomysial </a:t>
            </a:r>
          </a:p>
          <a:p>
            <a:pPr algn="l"/>
            <a:r>
              <a:rPr lang="en-US" sz="1800" dirty="0" smtClean="0"/>
              <a:t> 3. how you made definitive diagnosis: </a:t>
            </a:r>
            <a:r>
              <a:rPr lang="en-US" sz="1800" dirty="0" smtClean="0">
                <a:solidFill>
                  <a:srgbClr val="FF0000"/>
                </a:solidFill>
              </a:rPr>
              <a:t>endoscopy and biopsy</a:t>
            </a:r>
          </a:p>
          <a:p>
            <a:pPr algn="l"/>
            <a:r>
              <a:rPr lang="en-US" sz="1800" dirty="0" smtClean="0"/>
              <a:t>4. Treatment : </a:t>
            </a:r>
            <a:r>
              <a:rPr lang="en-US" sz="1800" dirty="0" smtClean="0">
                <a:solidFill>
                  <a:srgbClr val="FF0000"/>
                </a:solidFill>
              </a:rPr>
              <a:t>gluten-free diet .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If this patient came after 10 years ,complain of neck mass cant take breath and spasm of whole body muscles .</a:t>
            </a:r>
          </a:p>
          <a:p>
            <a:pPr algn="l"/>
            <a:r>
              <a:rPr lang="en-US" sz="1800" dirty="0" smtClean="0"/>
              <a:t>1</a:t>
            </a:r>
            <a:r>
              <a:rPr lang="en-US" sz="1800" dirty="0"/>
              <a:t>. What happen to this patient ? </a:t>
            </a:r>
            <a:endParaRPr lang="en-US" sz="1800" dirty="0" smtClean="0"/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I said hypothyroidism but not </a:t>
            </a:r>
            <a:r>
              <a:rPr lang="en-US" sz="1800" dirty="0" smtClean="0">
                <a:solidFill>
                  <a:srgbClr val="FF0000"/>
                </a:solidFill>
              </a:rPr>
              <a:t>sure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Some said hypocalcemia due to muscles spasm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/>
            <a:r>
              <a:rPr lang="en-US" sz="1800" dirty="0" smtClean="0"/>
              <a:t>2.Treatment ? </a:t>
            </a:r>
            <a:r>
              <a:rPr lang="en-US" sz="1800" dirty="0" smtClean="0">
                <a:solidFill>
                  <a:srgbClr val="FF0000"/>
                </a:solidFill>
              </a:rPr>
              <a:t>Levothyroxine  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56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664" y="252662"/>
            <a:ext cx="3008313" cy="544763"/>
          </a:xfrm>
        </p:spPr>
        <p:txBody>
          <a:bodyPr/>
          <a:lstStyle/>
          <a:p>
            <a:pPr algn="l"/>
            <a:r>
              <a:rPr lang="en-US" dirty="0" smtClean="0"/>
              <a:t>Q7 :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199" y="3035075"/>
            <a:ext cx="4006515" cy="361921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2664" y="1227221"/>
            <a:ext cx="4055061" cy="527192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1. Name what you see in the picture :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Nail pitting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2. Which disease have this :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Psoriasis </a:t>
            </a:r>
          </a:p>
          <a:p>
            <a:pPr algn="l"/>
            <a:r>
              <a:rPr lang="en-US" sz="2400" dirty="0" smtClean="0"/>
              <a:t>3. If patient start complain from back pain and arthralgia , mention 2 line of treatment : </a:t>
            </a:r>
            <a:r>
              <a:rPr lang="en-US" sz="2400" dirty="0" smtClean="0">
                <a:solidFill>
                  <a:srgbClr val="FF0000"/>
                </a:solidFill>
              </a:rPr>
              <a:t>methotrexate / steroid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819" y="107704"/>
            <a:ext cx="3008313" cy="3306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Q8: 30 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997" y="2220687"/>
            <a:ext cx="4889647" cy="325383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8759" y="1199408"/>
            <a:ext cx="3156756" cy="4926757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1. Name of these lesion: </a:t>
            </a:r>
            <a:r>
              <a:rPr lang="en-US" sz="2400" dirty="0" smtClean="0">
                <a:solidFill>
                  <a:srgbClr val="FF0000"/>
                </a:solidFill>
              </a:rPr>
              <a:t>purpura </a:t>
            </a:r>
          </a:p>
          <a:p>
            <a:pPr algn="l"/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dirty="0" smtClean="0"/>
              <a:t>Give </a:t>
            </a:r>
            <a:r>
              <a:rPr lang="en-US" sz="2400" dirty="0" smtClean="0"/>
              <a:t>2 major </a:t>
            </a:r>
            <a:r>
              <a:rPr lang="en-US" sz="2400" dirty="0" smtClean="0"/>
              <a:t>differential : </a:t>
            </a:r>
            <a:r>
              <a:rPr lang="en-US" sz="2400" dirty="0" smtClean="0">
                <a:solidFill>
                  <a:srgbClr val="FF0000"/>
                </a:solidFill>
              </a:rPr>
              <a:t>ITP/TTP /vasculitis</a:t>
            </a:r>
          </a:p>
          <a:p>
            <a:pPr algn="l"/>
            <a:r>
              <a:rPr lang="en-US" sz="2400" dirty="0" smtClean="0"/>
              <a:t>3. Mention 3 tests to differentiate between them : </a:t>
            </a:r>
            <a:r>
              <a:rPr lang="en-US" sz="2400" dirty="0" smtClean="0">
                <a:solidFill>
                  <a:srgbClr val="FF0000"/>
                </a:solidFill>
              </a:rPr>
              <a:t>platelet count /PT/PTT/ bleeding time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812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سمة Office</vt:lpstr>
      <vt:lpstr>Miniosce nabed 5/1/2025</vt:lpstr>
      <vt:lpstr>Q1 : </vt:lpstr>
      <vt:lpstr>Q2:</vt:lpstr>
      <vt:lpstr>Q3: patient present with hypotension and muscle weakness :</vt:lpstr>
      <vt:lpstr>Q4 : present with painful neck mass ,sweating and palpitation </vt:lpstr>
      <vt:lpstr>Q5: 60 y man , history of alcoholism for 15 y , this endoscope above gastroesophageal junction : </vt:lpstr>
      <vt:lpstr>Q6: patient complain od abdominal pain and diarrhea , and she notice loss Weight . </vt:lpstr>
      <vt:lpstr>Q7 : </vt:lpstr>
      <vt:lpstr>Q8: 30 y</vt:lpstr>
      <vt:lpstr>Q9 : patient was backed from Asia 3 month ago and he complained from cough with sputum , and his father had the same complain  </vt:lpstr>
      <vt:lpstr>Q10: patient complain of hematuria and high creatinine: </vt:lpstr>
      <vt:lpstr>Q11: </vt:lpstr>
      <vt:lpstr>Q12: smoker and DM patient </vt:lpstr>
      <vt:lpstr>Q13: </vt:lpstr>
      <vt:lpstr>Q14: patient have general weakness and elevated serum protein level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report Pediatric Night shift at Alkarak governmental hospital  Sunday 10 NOV 2024</dc:title>
  <dc:creator>MALAK HAMASHA</dc:creator>
  <cp:lastModifiedBy>Maher</cp:lastModifiedBy>
  <cp:revision>49</cp:revision>
  <dcterms:modified xsi:type="dcterms:W3CDTF">2025-01-12T09:10:31Z</dcterms:modified>
</cp:coreProperties>
</file>