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3"/>
  </p:sldMasterIdLst>
  <p:sldIdLst>
    <p:sldId id="256" r:id="rId4"/>
    <p:sldId id="261" r:id="rId5"/>
    <p:sldId id="263" r:id="rId6"/>
    <p:sldId id="264" r:id="rId7"/>
    <p:sldId id="262" r:id="rId8"/>
    <p:sldId id="265" r:id="rId9"/>
    <p:sldId id="266" r:id="rId10"/>
    <p:sldId id="267" r:id="rId11"/>
    <p:sldId id="268" r:id="rId12"/>
    <p:sldId id="269" r:id="rId13"/>
    <p:sldId id="270" r:id="rId14"/>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506" y="-1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tableStyles" Target="tableStyles.xml" /><Relationship Id="rId3" Type="http://schemas.openxmlformats.org/officeDocument/2006/relationships/slideMaster" Target="slideMasters/slideMaster1.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theme" Target="theme/theme1.xml" /><Relationship Id="rId2" Type="http://schemas.openxmlformats.org/officeDocument/2006/relationships/customXml" Target="../customXml/item2.xml" /><Relationship Id="rId16" Type="http://schemas.openxmlformats.org/officeDocument/2006/relationships/viewProps" Target="viewProps.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5" Type="http://schemas.openxmlformats.org/officeDocument/2006/relationships/slide" Target="slides/slide2.xml" /><Relationship Id="rId15" Type="http://schemas.openxmlformats.org/officeDocument/2006/relationships/presProps" Target="presProps.xml" /><Relationship Id="rId10" Type="http://schemas.openxmlformats.org/officeDocument/2006/relationships/slide" Target="slides/slide7.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CA7F6E26-7CC8-428D-A243-80469F0829C6}"/>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70C49E30-FD78-4FFE-BE16-6F2A5799A321}"/>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6" name="عنصر نائب للتاريخ 29">
            <a:extLst>
              <a:ext uri="{FF2B5EF4-FFF2-40B4-BE49-F238E27FC236}">
                <a16:creationId xmlns:a16="http://schemas.microsoft.com/office/drawing/2014/main" id="{E54C7D35-49DD-4D70-9887-B02C6A5F7CBE}"/>
              </a:ext>
            </a:extLst>
          </p:cNvPr>
          <p:cNvSpPr>
            <a:spLocks noGrp="1"/>
          </p:cNvSpPr>
          <p:nvPr>
            <p:ph type="dt" sz="half" idx="10"/>
          </p:nvPr>
        </p:nvSpPr>
        <p:spPr/>
        <p:txBody>
          <a:bodyPr/>
          <a:lstStyle>
            <a:lvl1pPr>
              <a:defRPr/>
            </a:lvl1pPr>
          </a:lstStyle>
          <a:p>
            <a:pPr>
              <a:defRPr/>
            </a:pPr>
            <a:fld id="{030BFA76-1A2B-4F10-A338-CCBE7BDAA46E}" type="datetimeFigureOut">
              <a:rPr lang="ar-SA"/>
              <a:pPr>
                <a:defRPr/>
              </a:pPr>
              <a:t>03/04/1443</a:t>
            </a:fld>
            <a:endParaRPr lang="ar-SA"/>
          </a:p>
        </p:txBody>
      </p:sp>
      <p:sp>
        <p:nvSpPr>
          <p:cNvPr id="7" name="عنصر نائب للتذييل 18">
            <a:extLst>
              <a:ext uri="{FF2B5EF4-FFF2-40B4-BE49-F238E27FC236}">
                <a16:creationId xmlns:a16="http://schemas.microsoft.com/office/drawing/2014/main" id="{39BA3CEB-D3D5-446F-A576-EF50999B42F8}"/>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a:extLst>
              <a:ext uri="{FF2B5EF4-FFF2-40B4-BE49-F238E27FC236}">
                <a16:creationId xmlns:a16="http://schemas.microsoft.com/office/drawing/2014/main" id="{C98F86B1-6A08-4A79-A511-6DAF52203175}"/>
              </a:ext>
            </a:extLst>
          </p:cNvPr>
          <p:cNvSpPr>
            <a:spLocks noGrp="1"/>
          </p:cNvSpPr>
          <p:nvPr>
            <p:ph type="sldNum" sz="quarter" idx="12"/>
          </p:nvPr>
        </p:nvSpPr>
        <p:spPr/>
        <p:txBody>
          <a:bodyPr/>
          <a:lstStyle>
            <a:lvl1pPr>
              <a:defRPr/>
            </a:lvl1pPr>
          </a:lstStyle>
          <a:p>
            <a:fld id="{335DD168-AD99-4D86-AA43-9452E826ADAF}" type="slidenum">
              <a:rPr lang="ar-SA" altLang="en-US"/>
              <a:pPr/>
              <a:t>‹#›</a:t>
            </a:fld>
            <a:endParaRPr lang="ar-SA" altLang="en-US"/>
          </a:p>
        </p:txBody>
      </p:sp>
    </p:spTree>
    <p:extLst>
      <p:ext uri="{BB962C8B-B14F-4D97-AF65-F5344CB8AC3E}">
        <p14:creationId xmlns:p14="http://schemas.microsoft.com/office/powerpoint/2010/main" val="326333452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07882D86-B84D-42EF-999D-FF729C815181}"/>
              </a:ext>
            </a:extLst>
          </p:cNvPr>
          <p:cNvSpPr>
            <a:spLocks noGrp="1"/>
          </p:cNvSpPr>
          <p:nvPr>
            <p:ph type="dt" sz="half" idx="10"/>
          </p:nvPr>
        </p:nvSpPr>
        <p:spPr/>
        <p:txBody>
          <a:bodyPr/>
          <a:lstStyle>
            <a:lvl1pPr>
              <a:defRPr/>
            </a:lvl1pPr>
          </a:lstStyle>
          <a:p>
            <a:pPr>
              <a:defRPr/>
            </a:pPr>
            <a:fld id="{ADCCC569-B015-44CF-A5B4-F094D1050268}" type="datetimeFigureOut">
              <a:rPr lang="ar-SA"/>
              <a:pPr>
                <a:defRPr/>
              </a:pPr>
              <a:t>03/04/1443</a:t>
            </a:fld>
            <a:endParaRPr lang="ar-SA"/>
          </a:p>
        </p:txBody>
      </p:sp>
      <p:sp>
        <p:nvSpPr>
          <p:cNvPr id="5" name="عنصر نائب للتذييل 21">
            <a:extLst>
              <a:ext uri="{FF2B5EF4-FFF2-40B4-BE49-F238E27FC236}">
                <a16:creationId xmlns:a16="http://schemas.microsoft.com/office/drawing/2014/main" id="{FBE1BA28-AD20-45B5-9A70-EFD30C635B1A}"/>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C7C82B73-08CE-4AF3-924E-8907F99AFFAA}"/>
              </a:ext>
            </a:extLst>
          </p:cNvPr>
          <p:cNvSpPr>
            <a:spLocks noGrp="1"/>
          </p:cNvSpPr>
          <p:nvPr>
            <p:ph type="sldNum" sz="quarter" idx="12"/>
          </p:nvPr>
        </p:nvSpPr>
        <p:spPr/>
        <p:txBody>
          <a:bodyPr/>
          <a:lstStyle>
            <a:lvl1pPr>
              <a:defRPr/>
            </a:lvl1pPr>
          </a:lstStyle>
          <a:p>
            <a:fld id="{E8C4CC1C-4EF0-4E8B-85C9-FDB28FBE4A8A}" type="slidenum">
              <a:rPr lang="ar-SA" altLang="en-US"/>
              <a:pPr/>
              <a:t>‹#›</a:t>
            </a:fld>
            <a:endParaRPr lang="ar-SA" altLang="en-US"/>
          </a:p>
        </p:txBody>
      </p:sp>
    </p:spTree>
    <p:extLst>
      <p:ext uri="{BB962C8B-B14F-4D97-AF65-F5344CB8AC3E}">
        <p14:creationId xmlns:p14="http://schemas.microsoft.com/office/powerpoint/2010/main" val="3767178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5A652986-025B-4DA7-9AB6-1AC1755F0EDC}"/>
              </a:ext>
            </a:extLst>
          </p:cNvPr>
          <p:cNvSpPr>
            <a:spLocks noGrp="1"/>
          </p:cNvSpPr>
          <p:nvPr>
            <p:ph type="dt" sz="half" idx="10"/>
          </p:nvPr>
        </p:nvSpPr>
        <p:spPr/>
        <p:txBody>
          <a:bodyPr/>
          <a:lstStyle>
            <a:lvl1pPr>
              <a:defRPr/>
            </a:lvl1pPr>
          </a:lstStyle>
          <a:p>
            <a:pPr>
              <a:defRPr/>
            </a:pPr>
            <a:fld id="{23CCBAA0-D7CB-4953-881A-16CB627F0550}" type="datetimeFigureOut">
              <a:rPr lang="ar-SA"/>
              <a:pPr>
                <a:defRPr/>
              </a:pPr>
              <a:t>03/04/1443</a:t>
            </a:fld>
            <a:endParaRPr lang="ar-SA"/>
          </a:p>
        </p:txBody>
      </p:sp>
      <p:sp>
        <p:nvSpPr>
          <p:cNvPr id="5" name="عنصر نائب للتذييل 21">
            <a:extLst>
              <a:ext uri="{FF2B5EF4-FFF2-40B4-BE49-F238E27FC236}">
                <a16:creationId xmlns:a16="http://schemas.microsoft.com/office/drawing/2014/main" id="{B43E9BBC-D0A1-4677-AD01-CFBA4574464E}"/>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134F0265-AFF6-4CD4-95B7-95512E495DA4}"/>
              </a:ext>
            </a:extLst>
          </p:cNvPr>
          <p:cNvSpPr>
            <a:spLocks noGrp="1"/>
          </p:cNvSpPr>
          <p:nvPr>
            <p:ph type="sldNum" sz="quarter" idx="12"/>
          </p:nvPr>
        </p:nvSpPr>
        <p:spPr/>
        <p:txBody>
          <a:bodyPr/>
          <a:lstStyle>
            <a:lvl1pPr>
              <a:defRPr/>
            </a:lvl1pPr>
          </a:lstStyle>
          <a:p>
            <a:fld id="{681E85DA-4293-4F45-B0A5-635015CF6BD1}" type="slidenum">
              <a:rPr lang="ar-SA" altLang="en-US"/>
              <a:pPr/>
              <a:t>‹#›</a:t>
            </a:fld>
            <a:endParaRPr lang="ar-SA" altLang="en-US"/>
          </a:p>
        </p:txBody>
      </p:sp>
    </p:spTree>
    <p:extLst>
      <p:ext uri="{BB962C8B-B14F-4D97-AF65-F5344CB8AC3E}">
        <p14:creationId xmlns:p14="http://schemas.microsoft.com/office/powerpoint/2010/main" val="674011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D1D0A02E-946A-40BC-AD49-0254C2B40105}"/>
              </a:ext>
            </a:extLst>
          </p:cNvPr>
          <p:cNvSpPr>
            <a:spLocks noGrp="1"/>
          </p:cNvSpPr>
          <p:nvPr>
            <p:ph type="dt" sz="half" idx="10"/>
          </p:nvPr>
        </p:nvSpPr>
        <p:spPr/>
        <p:txBody>
          <a:bodyPr/>
          <a:lstStyle>
            <a:lvl1pPr>
              <a:defRPr/>
            </a:lvl1pPr>
          </a:lstStyle>
          <a:p>
            <a:pPr>
              <a:defRPr/>
            </a:pPr>
            <a:fld id="{57CB20B6-734B-4F74-8320-431D55934B1C}" type="datetimeFigureOut">
              <a:rPr lang="ar-SA"/>
              <a:pPr>
                <a:defRPr/>
              </a:pPr>
              <a:t>03/04/1443</a:t>
            </a:fld>
            <a:endParaRPr lang="ar-SA"/>
          </a:p>
        </p:txBody>
      </p:sp>
      <p:sp>
        <p:nvSpPr>
          <p:cNvPr id="5" name="عنصر نائب للتذييل 21">
            <a:extLst>
              <a:ext uri="{FF2B5EF4-FFF2-40B4-BE49-F238E27FC236}">
                <a16:creationId xmlns:a16="http://schemas.microsoft.com/office/drawing/2014/main" id="{EB609D5E-8C67-4C2C-9DC6-402C2435FCD8}"/>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D8A19E9B-A667-42DD-8D52-4018E9EF93F9}"/>
              </a:ext>
            </a:extLst>
          </p:cNvPr>
          <p:cNvSpPr>
            <a:spLocks noGrp="1"/>
          </p:cNvSpPr>
          <p:nvPr>
            <p:ph type="sldNum" sz="quarter" idx="12"/>
          </p:nvPr>
        </p:nvSpPr>
        <p:spPr/>
        <p:txBody>
          <a:bodyPr/>
          <a:lstStyle>
            <a:lvl1pPr>
              <a:defRPr/>
            </a:lvl1pPr>
          </a:lstStyle>
          <a:p>
            <a:fld id="{EB7A182A-55DE-4D45-A256-8776FE2D8883}" type="slidenum">
              <a:rPr lang="ar-SA" altLang="en-US"/>
              <a:pPr/>
              <a:t>‹#›</a:t>
            </a:fld>
            <a:endParaRPr lang="ar-SA" altLang="en-US"/>
          </a:p>
        </p:txBody>
      </p:sp>
    </p:spTree>
    <p:extLst>
      <p:ext uri="{BB962C8B-B14F-4D97-AF65-F5344CB8AC3E}">
        <p14:creationId xmlns:p14="http://schemas.microsoft.com/office/powerpoint/2010/main" val="675603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213314D3-D066-4CE6-832C-15195CC7997D}"/>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F7D31374-AB9B-4337-B5D2-BBF7AC90AAE1}"/>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81291467-29F2-40DA-9E10-656B6EA412C4}"/>
              </a:ext>
            </a:extLst>
          </p:cNvPr>
          <p:cNvSpPr>
            <a:spLocks noGrp="1"/>
          </p:cNvSpPr>
          <p:nvPr>
            <p:ph type="dt" sz="half" idx="10"/>
          </p:nvPr>
        </p:nvSpPr>
        <p:spPr/>
        <p:txBody>
          <a:bodyPr/>
          <a:lstStyle>
            <a:lvl1pPr>
              <a:defRPr/>
            </a:lvl1pPr>
          </a:lstStyle>
          <a:p>
            <a:pPr>
              <a:defRPr/>
            </a:pPr>
            <a:fld id="{F21D81C3-8A0E-4553-91D3-57C1CA4239C1}" type="datetimeFigureOut">
              <a:rPr lang="ar-SA"/>
              <a:pPr>
                <a:defRPr/>
              </a:pPr>
              <a:t>03/04/1443</a:t>
            </a:fld>
            <a:endParaRPr lang="ar-SA"/>
          </a:p>
        </p:txBody>
      </p:sp>
      <p:sp>
        <p:nvSpPr>
          <p:cNvPr id="7" name="عنصر نائب للتذييل 4">
            <a:extLst>
              <a:ext uri="{FF2B5EF4-FFF2-40B4-BE49-F238E27FC236}">
                <a16:creationId xmlns:a16="http://schemas.microsoft.com/office/drawing/2014/main" id="{EB20940F-0390-4F73-BE8A-F7C474EBD406}"/>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3B73E5DF-BC72-4485-80AE-EDEFABE97E78}"/>
              </a:ext>
            </a:extLst>
          </p:cNvPr>
          <p:cNvSpPr>
            <a:spLocks noGrp="1"/>
          </p:cNvSpPr>
          <p:nvPr>
            <p:ph type="sldNum" sz="quarter" idx="12"/>
          </p:nvPr>
        </p:nvSpPr>
        <p:spPr/>
        <p:txBody>
          <a:bodyPr/>
          <a:lstStyle>
            <a:lvl1pPr>
              <a:defRPr/>
            </a:lvl1pPr>
          </a:lstStyle>
          <a:p>
            <a:fld id="{1420CF8A-9A1C-4D6B-85EF-586579523316}" type="slidenum">
              <a:rPr lang="ar-SA" altLang="en-US"/>
              <a:pPr/>
              <a:t>‹#›</a:t>
            </a:fld>
            <a:endParaRPr lang="ar-SA" altLang="en-US"/>
          </a:p>
        </p:txBody>
      </p:sp>
    </p:spTree>
    <p:extLst>
      <p:ext uri="{BB962C8B-B14F-4D97-AF65-F5344CB8AC3E}">
        <p14:creationId xmlns:p14="http://schemas.microsoft.com/office/powerpoint/2010/main" val="36873026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5756F5E9-60CB-499E-AF18-E67034E14EAA}"/>
              </a:ext>
            </a:extLst>
          </p:cNvPr>
          <p:cNvSpPr>
            <a:spLocks noGrp="1"/>
          </p:cNvSpPr>
          <p:nvPr>
            <p:ph type="dt" sz="half" idx="10"/>
          </p:nvPr>
        </p:nvSpPr>
        <p:spPr/>
        <p:txBody>
          <a:bodyPr/>
          <a:lstStyle>
            <a:lvl1pPr>
              <a:defRPr/>
            </a:lvl1pPr>
          </a:lstStyle>
          <a:p>
            <a:pPr>
              <a:defRPr/>
            </a:pPr>
            <a:fld id="{A75EBAEF-39D6-4D00-AB59-14C90D164BA9}" type="datetimeFigureOut">
              <a:rPr lang="ar-SA"/>
              <a:pPr>
                <a:defRPr/>
              </a:pPr>
              <a:t>03/04/1443</a:t>
            </a:fld>
            <a:endParaRPr lang="ar-SA"/>
          </a:p>
        </p:txBody>
      </p:sp>
      <p:sp>
        <p:nvSpPr>
          <p:cNvPr id="6" name="عنصر نائب للتذييل 21">
            <a:extLst>
              <a:ext uri="{FF2B5EF4-FFF2-40B4-BE49-F238E27FC236}">
                <a16:creationId xmlns:a16="http://schemas.microsoft.com/office/drawing/2014/main" id="{48E3149E-463A-483B-918F-E280B09F4A40}"/>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CAB0A763-1FB7-4340-B522-A76A97CDDF5C}"/>
              </a:ext>
            </a:extLst>
          </p:cNvPr>
          <p:cNvSpPr>
            <a:spLocks noGrp="1"/>
          </p:cNvSpPr>
          <p:nvPr>
            <p:ph type="sldNum" sz="quarter" idx="12"/>
          </p:nvPr>
        </p:nvSpPr>
        <p:spPr/>
        <p:txBody>
          <a:bodyPr/>
          <a:lstStyle>
            <a:lvl1pPr>
              <a:defRPr/>
            </a:lvl1pPr>
          </a:lstStyle>
          <a:p>
            <a:fld id="{4A2F5218-8CC0-4332-9454-369993A37E3D}" type="slidenum">
              <a:rPr lang="ar-SA" altLang="en-US"/>
              <a:pPr/>
              <a:t>‹#›</a:t>
            </a:fld>
            <a:endParaRPr lang="ar-SA" altLang="en-US"/>
          </a:p>
        </p:txBody>
      </p:sp>
    </p:spTree>
    <p:extLst>
      <p:ext uri="{BB962C8B-B14F-4D97-AF65-F5344CB8AC3E}">
        <p14:creationId xmlns:p14="http://schemas.microsoft.com/office/powerpoint/2010/main" val="3738606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CBB806F5-CA58-419A-835C-4BB9CCFC5FC9}"/>
              </a:ext>
            </a:extLst>
          </p:cNvPr>
          <p:cNvSpPr>
            <a:spLocks noGrp="1"/>
          </p:cNvSpPr>
          <p:nvPr>
            <p:ph type="dt" sz="half" idx="10"/>
          </p:nvPr>
        </p:nvSpPr>
        <p:spPr/>
        <p:txBody>
          <a:bodyPr/>
          <a:lstStyle>
            <a:lvl1pPr>
              <a:defRPr/>
            </a:lvl1pPr>
          </a:lstStyle>
          <a:p>
            <a:pPr>
              <a:defRPr/>
            </a:pPr>
            <a:fld id="{64C8E83C-850F-46BE-8751-2496A5B9B418}" type="datetimeFigureOut">
              <a:rPr lang="ar-SA"/>
              <a:pPr>
                <a:defRPr/>
              </a:pPr>
              <a:t>03/04/1443</a:t>
            </a:fld>
            <a:endParaRPr lang="ar-SA"/>
          </a:p>
        </p:txBody>
      </p:sp>
      <p:sp>
        <p:nvSpPr>
          <p:cNvPr id="8" name="عنصر نائب للتذييل 21">
            <a:extLst>
              <a:ext uri="{FF2B5EF4-FFF2-40B4-BE49-F238E27FC236}">
                <a16:creationId xmlns:a16="http://schemas.microsoft.com/office/drawing/2014/main" id="{FEBDB2F4-2C1C-4F5A-A7D4-F07E6804EC61}"/>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5B8F99F7-E095-462B-8B21-9D4241014478}"/>
              </a:ext>
            </a:extLst>
          </p:cNvPr>
          <p:cNvSpPr>
            <a:spLocks noGrp="1"/>
          </p:cNvSpPr>
          <p:nvPr>
            <p:ph type="sldNum" sz="quarter" idx="12"/>
          </p:nvPr>
        </p:nvSpPr>
        <p:spPr/>
        <p:txBody>
          <a:bodyPr/>
          <a:lstStyle>
            <a:lvl1pPr>
              <a:defRPr/>
            </a:lvl1pPr>
          </a:lstStyle>
          <a:p>
            <a:fld id="{930057B2-C8AB-4B09-A584-59F86365E666}" type="slidenum">
              <a:rPr lang="ar-SA" altLang="en-US"/>
              <a:pPr/>
              <a:t>‹#›</a:t>
            </a:fld>
            <a:endParaRPr lang="ar-SA" altLang="en-US"/>
          </a:p>
        </p:txBody>
      </p:sp>
    </p:spTree>
    <p:extLst>
      <p:ext uri="{BB962C8B-B14F-4D97-AF65-F5344CB8AC3E}">
        <p14:creationId xmlns:p14="http://schemas.microsoft.com/office/powerpoint/2010/main" val="3542724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A2DF7BD8-27BE-47E2-955D-CBAE00C345C2}"/>
              </a:ext>
            </a:extLst>
          </p:cNvPr>
          <p:cNvSpPr>
            <a:spLocks noGrp="1"/>
          </p:cNvSpPr>
          <p:nvPr>
            <p:ph type="dt" sz="half" idx="10"/>
          </p:nvPr>
        </p:nvSpPr>
        <p:spPr/>
        <p:txBody>
          <a:bodyPr/>
          <a:lstStyle>
            <a:lvl1pPr>
              <a:defRPr/>
            </a:lvl1pPr>
          </a:lstStyle>
          <a:p>
            <a:pPr>
              <a:defRPr/>
            </a:pPr>
            <a:fld id="{A3FD8C83-3996-4A76-9E3F-88BC8140900C}" type="datetimeFigureOut">
              <a:rPr lang="ar-SA"/>
              <a:pPr>
                <a:defRPr/>
              </a:pPr>
              <a:t>03/04/1443</a:t>
            </a:fld>
            <a:endParaRPr lang="ar-SA"/>
          </a:p>
        </p:txBody>
      </p:sp>
      <p:sp>
        <p:nvSpPr>
          <p:cNvPr id="4" name="عنصر نائب للتذييل 21">
            <a:extLst>
              <a:ext uri="{FF2B5EF4-FFF2-40B4-BE49-F238E27FC236}">
                <a16:creationId xmlns:a16="http://schemas.microsoft.com/office/drawing/2014/main" id="{286C9B67-F7DC-49FB-AEEE-7E23162F5342}"/>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B4379F40-3610-4020-86AB-7FCF7129BA35}"/>
              </a:ext>
            </a:extLst>
          </p:cNvPr>
          <p:cNvSpPr>
            <a:spLocks noGrp="1"/>
          </p:cNvSpPr>
          <p:nvPr>
            <p:ph type="sldNum" sz="quarter" idx="12"/>
          </p:nvPr>
        </p:nvSpPr>
        <p:spPr/>
        <p:txBody>
          <a:bodyPr/>
          <a:lstStyle>
            <a:lvl1pPr>
              <a:defRPr/>
            </a:lvl1pPr>
          </a:lstStyle>
          <a:p>
            <a:fld id="{8418AC6B-F98F-4316-88B7-CC92F50DBE72}" type="slidenum">
              <a:rPr lang="ar-SA" altLang="en-US"/>
              <a:pPr/>
              <a:t>‹#›</a:t>
            </a:fld>
            <a:endParaRPr lang="ar-SA" altLang="en-US"/>
          </a:p>
        </p:txBody>
      </p:sp>
    </p:spTree>
    <p:extLst>
      <p:ext uri="{BB962C8B-B14F-4D97-AF65-F5344CB8AC3E}">
        <p14:creationId xmlns:p14="http://schemas.microsoft.com/office/powerpoint/2010/main" val="2681527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E480700C-2D4B-4AFE-A94F-DCB6EB7DBC49}"/>
              </a:ext>
            </a:extLst>
          </p:cNvPr>
          <p:cNvSpPr>
            <a:spLocks noGrp="1"/>
          </p:cNvSpPr>
          <p:nvPr>
            <p:ph type="dt" sz="half" idx="10"/>
          </p:nvPr>
        </p:nvSpPr>
        <p:spPr/>
        <p:txBody>
          <a:bodyPr/>
          <a:lstStyle>
            <a:lvl1pPr>
              <a:defRPr/>
            </a:lvl1pPr>
          </a:lstStyle>
          <a:p>
            <a:pPr>
              <a:defRPr/>
            </a:pPr>
            <a:fld id="{627B252F-A33B-4DEA-9AE2-F8D7A576D2B9}" type="datetimeFigureOut">
              <a:rPr lang="ar-SA"/>
              <a:pPr>
                <a:defRPr/>
              </a:pPr>
              <a:t>03/04/1443</a:t>
            </a:fld>
            <a:endParaRPr lang="ar-SA"/>
          </a:p>
        </p:txBody>
      </p:sp>
      <p:sp>
        <p:nvSpPr>
          <p:cNvPr id="3" name="عنصر نائب للتذييل 21">
            <a:extLst>
              <a:ext uri="{FF2B5EF4-FFF2-40B4-BE49-F238E27FC236}">
                <a16:creationId xmlns:a16="http://schemas.microsoft.com/office/drawing/2014/main" id="{C66C16C3-831F-476F-B0A6-FAF86A225DC7}"/>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76B006FB-D253-4930-9BBB-673565005F54}"/>
              </a:ext>
            </a:extLst>
          </p:cNvPr>
          <p:cNvSpPr>
            <a:spLocks noGrp="1"/>
          </p:cNvSpPr>
          <p:nvPr>
            <p:ph type="sldNum" sz="quarter" idx="12"/>
          </p:nvPr>
        </p:nvSpPr>
        <p:spPr/>
        <p:txBody>
          <a:bodyPr/>
          <a:lstStyle>
            <a:lvl1pPr>
              <a:defRPr/>
            </a:lvl1pPr>
          </a:lstStyle>
          <a:p>
            <a:fld id="{B4142849-5E77-4E7C-B560-E6D84703A518}" type="slidenum">
              <a:rPr lang="ar-SA" altLang="en-US"/>
              <a:pPr/>
              <a:t>‹#›</a:t>
            </a:fld>
            <a:endParaRPr lang="ar-SA" altLang="en-US"/>
          </a:p>
        </p:txBody>
      </p:sp>
    </p:spTree>
    <p:extLst>
      <p:ext uri="{BB962C8B-B14F-4D97-AF65-F5344CB8AC3E}">
        <p14:creationId xmlns:p14="http://schemas.microsoft.com/office/powerpoint/2010/main" val="1583199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A492FCB2-D883-401D-8B1E-4542584E3015}"/>
              </a:ext>
            </a:extLst>
          </p:cNvPr>
          <p:cNvSpPr>
            <a:spLocks noGrp="1"/>
          </p:cNvSpPr>
          <p:nvPr>
            <p:ph type="dt" sz="half" idx="10"/>
          </p:nvPr>
        </p:nvSpPr>
        <p:spPr/>
        <p:txBody>
          <a:bodyPr/>
          <a:lstStyle>
            <a:lvl1pPr>
              <a:defRPr/>
            </a:lvl1pPr>
          </a:lstStyle>
          <a:p>
            <a:pPr>
              <a:defRPr/>
            </a:pPr>
            <a:fld id="{BA649BAA-A399-4FC7-9442-D455F33C2E33}" type="datetimeFigureOut">
              <a:rPr lang="ar-SA"/>
              <a:pPr>
                <a:defRPr/>
              </a:pPr>
              <a:t>03/04/1443</a:t>
            </a:fld>
            <a:endParaRPr lang="ar-SA"/>
          </a:p>
        </p:txBody>
      </p:sp>
      <p:sp>
        <p:nvSpPr>
          <p:cNvPr id="6" name="عنصر نائب للتذييل 5">
            <a:extLst>
              <a:ext uri="{FF2B5EF4-FFF2-40B4-BE49-F238E27FC236}">
                <a16:creationId xmlns:a16="http://schemas.microsoft.com/office/drawing/2014/main" id="{E32B3347-1CFB-4178-A984-4654482C2475}"/>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C532B1F3-2BB5-4457-A6D7-BD3CAB3ECE44}"/>
              </a:ext>
            </a:extLst>
          </p:cNvPr>
          <p:cNvSpPr>
            <a:spLocks noGrp="1"/>
          </p:cNvSpPr>
          <p:nvPr>
            <p:ph type="sldNum" sz="quarter" idx="12"/>
          </p:nvPr>
        </p:nvSpPr>
        <p:spPr>
          <a:xfrm>
            <a:off x="8156575" y="6421438"/>
            <a:ext cx="762000" cy="365125"/>
          </a:xfrm>
        </p:spPr>
        <p:txBody>
          <a:bodyPr/>
          <a:lstStyle>
            <a:lvl1pPr>
              <a:defRPr/>
            </a:lvl1pPr>
          </a:lstStyle>
          <a:p>
            <a:fld id="{F3AFBFC0-A791-449D-93F0-DF2E2B0C7E4A}" type="slidenum">
              <a:rPr lang="ar-SA" altLang="en-US"/>
              <a:pPr/>
              <a:t>‹#›</a:t>
            </a:fld>
            <a:endParaRPr lang="ar-SA" altLang="en-US"/>
          </a:p>
        </p:txBody>
      </p:sp>
    </p:spTree>
    <p:extLst>
      <p:ext uri="{BB962C8B-B14F-4D97-AF65-F5344CB8AC3E}">
        <p14:creationId xmlns:p14="http://schemas.microsoft.com/office/powerpoint/2010/main" val="864379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F1548023-D883-4A91-979C-21BF33DBA78E}"/>
              </a:ext>
            </a:extLst>
          </p:cNvPr>
          <p:cNvSpPr>
            <a:spLocks noGrp="1"/>
          </p:cNvSpPr>
          <p:nvPr>
            <p:ph type="dt" sz="half" idx="10"/>
          </p:nvPr>
        </p:nvSpPr>
        <p:spPr/>
        <p:txBody>
          <a:bodyPr/>
          <a:lstStyle>
            <a:lvl1pPr>
              <a:defRPr/>
            </a:lvl1pPr>
          </a:lstStyle>
          <a:p>
            <a:pPr>
              <a:defRPr/>
            </a:pPr>
            <a:fld id="{00901011-FA9F-4D49-994F-84EABCB91F5F}" type="datetimeFigureOut">
              <a:rPr lang="ar-SA"/>
              <a:pPr>
                <a:defRPr/>
              </a:pPr>
              <a:t>03/04/1443</a:t>
            </a:fld>
            <a:endParaRPr lang="ar-SA"/>
          </a:p>
        </p:txBody>
      </p:sp>
      <p:sp>
        <p:nvSpPr>
          <p:cNvPr id="6" name="عنصر نائب للتذييل 21">
            <a:extLst>
              <a:ext uri="{FF2B5EF4-FFF2-40B4-BE49-F238E27FC236}">
                <a16:creationId xmlns:a16="http://schemas.microsoft.com/office/drawing/2014/main" id="{CCB02F5B-9B5D-4F53-AC9D-4704458C42E3}"/>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ACAFDD04-39A1-497A-9BC4-70CBD2648A83}"/>
              </a:ext>
            </a:extLst>
          </p:cNvPr>
          <p:cNvSpPr>
            <a:spLocks noGrp="1"/>
          </p:cNvSpPr>
          <p:nvPr>
            <p:ph type="sldNum" sz="quarter" idx="12"/>
          </p:nvPr>
        </p:nvSpPr>
        <p:spPr/>
        <p:txBody>
          <a:bodyPr/>
          <a:lstStyle>
            <a:lvl1pPr>
              <a:defRPr/>
            </a:lvl1pPr>
          </a:lstStyle>
          <a:p>
            <a:fld id="{495023F6-AD59-4301-BB39-3E328FE877C6}" type="slidenum">
              <a:rPr lang="ar-SA" altLang="en-US"/>
              <a:pPr/>
              <a:t>‹#›</a:t>
            </a:fld>
            <a:endParaRPr lang="ar-SA" altLang="en-US"/>
          </a:p>
        </p:txBody>
      </p:sp>
    </p:spTree>
    <p:extLst>
      <p:ext uri="{BB962C8B-B14F-4D97-AF65-F5344CB8AC3E}">
        <p14:creationId xmlns:p14="http://schemas.microsoft.com/office/powerpoint/2010/main" val="750963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A11D19F2-7C63-4CC4-882A-7ED36803BE9D}"/>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6A01F920-F122-4F61-A1BF-30C2701232CF}"/>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AA30202E-4466-4D0F-BFAE-48A4F4C965A8}"/>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1D8983BE-F6D1-44AC-BAE6-ECC585786D0E}"/>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71D61EF4-7F6D-431A-B60F-AAA7E645A794}"/>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7C40EC3B-2EC0-4344-9D83-B71EF36E5B43}" type="datetimeFigureOut">
              <a:rPr lang="ar-SA"/>
              <a:pPr>
                <a:defRPr/>
              </a:pPr>
              <a:t>03/04/1443</a:t>
            </a:fld>
            <a:endParaRPr lang="ar-SA"/>
          </a:p>
        </p:txBody>
      </p:sp>
      <p:sp>
        <p:nvSpPr>
          <p:cNvPr id="22" name="عنصر نائب للتذييل 21">
            <a:extLst>
              <a:ext uri="{FF2B5EF4-FFF2-40B4-BE49-F238E27FC236}">
                <a16:creationId xmlns:a16="http://schemas.microsoft.com/office/drawing/2014/main" id="{F98605A9-F312-4348-BAF5-D17FBF1C06C5}"/>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B5406341-2BC6-46A6-B223-A098F286C5CD}"/>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a:solidFill>
                  <a:srgbClr val="9B9A98"/>
                </a:solidFill>
                <a:cs typeface="Tahoma" panose="020B0604030504040204" pitchFamily="34" charset="0"/>
              </a:defRPr>
            </a:lvl1pPr>
          </a:lstStyle>
          <a:p>
            <a:fld id="{9C377769-27FE-4A79-B9C6-F9C77FA2B044}" type="slidenum">
              <a:rPr lang="ar-SA" altLang="en-US"/>
              <a:pPr/>
              <a:t>‹#›</a:t>
            </a:fld>
            <a:endParaRPr lang="ar-SA" altLang="en-US"/>
          </a:p>
        </p:txBody>
      </p:sp>
    </p:spTree>
  </p:cSld>
  <p:clrMap bg1="dk1" tx1="lt1" bg2="dk2" tx2="lt2" accent1="accent1" accent2="accent2" accent3="accent3" accent4="accent4" accent5="accent5" accent6="accent6" hlink="hlink" folHlink="folHlink"/>
  <p:sldLayoutIdLst>
    <p:sldLayoutId id="2147483753" r:id="rId1"/>
    <p:sldLayoutId id="2147483745" r:id="rId2"/>
    <p:sldLayoutId id="2147483754" r:id="rId3"/>
    <p:sldLayoutId id="2147483746" r:id="rId4"/>
    <p:sldLayoutId id="2147483747" r:id="rId5"/>
    <p:sldLayoutId id="2147483748" r:id="rId6"/>
    <p:sldLayoutId id="2147483749" r:id="rId7"/>
    <p:sldLayoutId id="2147483755" r:id="rId8"/>
    <p:sldLayoutId id="2147483750" r:id="rId9"/>
    <p:sldLayoutId id="2147483751" r:id="rId10"/>
    <p:sldLayoutId id="2147483752"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6F0E79C-625E-4100-BD09-CF674E8E5482}"/>
              </a:ext>
            </a:extLst>
          </p:cNvPr>
          <p:cNvSpPr>
            <a:spLocks noGrp="1"/>
          </p:cNvSpPr>
          <p:nvPr>
            <p:ph type="ctrTitle"/>
          </p:nvPr>
        </p:nvSpPr>
        <p:spPr>
          <a:xfrm>
            <a:off x="429064" y="1847840"/>
            <a:ext cx="8103376" cy="2301240"/>
          </a:xfrm>
        </p:spPr>
        <p:txBody>
          <a:bodyPr>
            <a:normAutofit/>
          </a:bodyPr>
          <a:lstStyle/>
          <a:p>
            <a:pPr algn="ctr" rtl="0" eaLnBrk="1" fontAlgn="auto" hangingPunct="1">
              <a:spcAft>
                <a:spcPts val="0"/>
              </a:spcAft>
              <a:defRPr/>
            </a:pPr>
            <a:r>
              <a:rPr>
                <a:solidFill>
                  <a:srgbClr val="002060"/>
                </a:solidFill>
              </a:rPr>
              <a:t>4- CARDIAC OUTPUT and its regulation</a:t>
            </a:r>
            <a:endParaRPr lang="ar-SA">
              <a:solidFill>
                <a:srgbClr val="002060"/>
              </a:solidFill>
            </a:endParaRPr>
          </a:p>
        </p:txBody>
      </p:sp>
      <p:sp>
        <p:nvSpPr>
          <p:cNvPr id="3" name="عنوان فرعي 2">
            <a:extLst>
              <a:ext uri="{FF2B5EF4-FFF2-40B4-BE49-F238E27FC236}">
                <a16:creationId xmlns:a16="http://schemas.microsoft.com/office/drawing/2014/main" id="{D23EB312-6CEE-46D7-BFAB-A4343F144966}"/>
              </a:ext>
            </a:extLst>
          </p:cNvPr>
          <p:cNvSpPr>
            <a:spLocks noGrp="1"/>
          </p:cNvSpPr>
          <p:nvPr>
            <p:ph type="subTitle" idx="1"/>
          </p:nvPr>
        </p:nvSpPr>
        <p:spPr>
          <a:xfrm>
            <a:off x="971550" y="4533900"/>
            <a:ext cx="6400800" cy="839788"/>
          </a:xfrm>
        </p:spPr>
        <p:txBody>
          <a:bodyPr>
            <a:normAutofit fontScale="70000" lnSpcReduction="20000"/>
          </a:bodyPr>
          <a:lstStyle/>
          <a:p>
            <a:pPr algn="ctr" rtl="0" eaLnBrk="1" hangingPunct="1">
              <a:defRPr/>
            </a:pPr>
            <a:r>
              <a:rPr lang="en-US" altLang="en-US" sz="3200" b="1" dirty="0">
                <a:solidFill>
                  <a:srgbClr val="002060"/>
                </a:solidFill>
                <a:effectLst>
                  <a:outerShdw blurRad="38100" dist="38100" dir="2700000" algn="tl">
                    <a:srgbClr val="FFFFFF"/>
                  </a:outerShdw>
                </a:effectLst>
                <a:cs typeface="Tahoma" panose="020B0604030504040204" pitchFamily="34" charset="0"/>
              </a:rPr>
              <a:t>Prof. Sherif W. Mansour</a:t>
            </a:r>
          </a:p>
          <a:p>
            <a:pPr algn="ctr" rtl="0" eaLnBrk="1" hangingPunct="1">
              <a:defRPr/>
            </a:pPr>
            <a:r>
              <a:rPr lang="en-US" altLang="en-US" sz="3200" b="1" dirty="0">
                <a:solidFill>
                  <a:srgbClr val="002060"/>
                </a:solidFill>
                <a:effectLst>
                  <a:outerShdw blurRad="38100" dist="38100" dir="2700000" algn="tl">
                    <a:srgbClr val="FFFFFF"/>
                  </a:outerShdw>
                </a:effectLst>
                <a:cs typeface="Tahoma" panose="020B0604030504040204" pitchFamily="34" charset="0"/>
              </a:rPr>
              <a:t>Physiology dpt., Mutah school of medicine</a:t>
            </a:r>
            <a:endParaRPr lang="ar-SA" altLang="en-US" sz="3200" b="1" dirty="0">
              <a:solidFill>
                <a:srgbClr val="002060"/>
              </a:solidFill>
              <a:effectLst>
                <a:outerShdw blurRad="38100" dist="38100" dir="2700000" algn="tl">
                  <a:srgbClr val="FFFFFF"/>
                </a:outerShdw>
              </a:effectLst>
            </a:endParaRPr>
          </a:p>
        </p:txBody>
      </p:sp>
      <p:pic>
        <p:nvPicPr>
          <p:cNvPr id="5124" name="Picture 2" descr="C:\Users\Dr Sherif\Desktop\مؤتة.jpg">
            <a:extLst>
              <a:ext uri="{FF2B5EF4-FFF2-40B4-BE49-F238E27FC236}">
                <a16:creationId xmlns:a16="http://schemas.microsoft.com/office/drawing/2014/main" id="{9A7AD447-ED4F-4876-8A79-77EDE5DF3E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357188"/>
            <a:ext cx="1085850" cy="110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B76C1075-1FDD-4FB5-8C27-10D1BC49AA04}"/>
              </a:ext>
            </a:extLst>
          </p:cNvPr>
          <p:cNvSpPr>
            <a:spLocks noGrp="1"/>
          </p:cNvSpPr>
          <p:nvPr>
            <p:ph idx="1"/>
          </p:nvPr>
        </p:nvSpPr>
        <p:spPr>
          <a:xfrm>
            <a:off x="468313" y="765175"/>
            <a:ext cx="8135937" cy="4525963"/>
          </a:xfrm>
        </p:spPr>
        <p:txBody>
          <a:bodyPr/>
          <a:lstStyle/>
          <a:p>
            <a:pPr marL="34925" indent="0" algn="l" rtl="0" eaLnBrk="1" hangingPunct="1">
              <a:buFont typeface="Wingdings 2" panose="05020102010507070707" pitchFamily="18" charset="2"/>
              <a:buNone/>
            </a:pPr>
            <a:r>
              <a:rPr lang="en-US" altLang="en-US" sz="2400" b="1">
                <a:solidFill>
                  <a:srgbClr val="002060"/>
                </a:solidFill>
                <a:latin typeface="Times New Roman" panose="02020603050405020304" pitchFamily="18" charset="0"/>
                <a:cs typeface="Times New Roman" panose="02020603050405020304" pitchFamily="18" charset="0"/>
              </a:rPr>
              <a:t>IV. Venous Return (VR) or Preload:</a:t>
            </a:r>
          </a:p>
          <a:p>
            <a:pPr marL="34925" indent="0" algn="l" rtl="0" eaLnBrk="1" hangingPunct="1">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It is the most important factor controlling the COP as the heart adjust it self in order to keep COP equal to venous return. </a:t>
            </a:r>
          </a:p>
          <a:p>
            <a:pPr marL="34925" indent="0" algn="l" rtl="0" eaLnBrk="1" hangingPunct="1">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Increase VR increases EDV that increase SV (Heterometric autoregulation)</a:t>
            </a:r>
          </a:p>
          <a:p>
            <a:pPr marL="34925" indent="0" algn="l" rtl="0" eaLnBrk="1" hangingPunct="1">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Increase VR increases HR .</a:t>
            </a:r>
          </a:p>
          <a:p>
            <a:pPr marL="34925" indent="0" algn="l" rtl="0" eaLnBrk="1" hangingPunct="1">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So increase in both SV and HR leads to increase CO in order to maintain balance between VR and CO.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5E34A-7354-40AF-BDE9-FFC82B247B18}"/>
              </a:ext>
            </a:extLst>
          </p:cNvPr>
          <p:cNvSpPr>
            <a:spLocks noGrp="1"/>
          </p:cNvSpPr>
          <p:nvPr>
            <p:ph type="title"/>
          </p:nvPr>
        </p:nvSpPr>
        <p:spPr>
          <a:xfrm>
            <a:off x="468313" y="2060575"/>
            <a:ext cx="7467600" cy="1143000"/>
          </a:xfrm>
        </p:spPr>
        <p:txBody>
          <a:bodyPr/>
          <a:lstStyle/>
          <a:p>
            <a:pPr algn="ctr" eaLnBrk="1" hangingPunct="1">
              <a:defRPr/>
            </a:pPr>
            <a:r>
              <a:rPr lang="en-US" dirty="0">
                <a:solidFill>
                  <a:srgbClr val="002060"/>
                </a:solidFill>
                <a:effectLst>
                  <a:outerShdw blurRad="38100" dist="38100" dir="2700000" algn="tl">
                    <a:srgbClr val="000000">
                      <a:alpha val="43137"/>
                    </a:srgbClr>
                  </a:outerShdw>
                </a:effectLst>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وان 1">
            <a:extLst>
              <a:ext uri="{FF2B5EF4-FFF2-40B4-BE49-F238E27FC236}">
                <a16:creationId xmlns:a16="http://schemas.microsoft.com/office/drawing/2014/main" id="{DEE20060-474D-43F9-819F-CC4EC2D6E12C}"/>
              </a:ext>
            </a:extLst>
          </p:cNvPr>
          <p:cNvSpPr>
            <a:spLocks noGrp="1"/>
          </p:cNvSpPr>
          <p:nvPr>
            <p:ph type="title"/>
          </p:nvPr>
        </p:nvSpPr>
        <p:spPr>
          <a:xfrm>
            <a:off x="2627313" y="-134938"/>
            <a:ext cx="3683000" cy="777876"/>
          </a:xfrm>
        </p:spPr>
        <p:txBody>
          <a:bodyPr/>
          <a:lstStyle/>
          <a:p>
            <a:pPr rtl="0" eaLnBrk="1" hangingPunct="1"/>
            <a:r>
              <a:rPr lang="en-US" altLang="en-US" sz="3600" b="1">
                <a:solidFill>
                  <a:srgbClr val="002060"/>
                </a:solidFill>
                <a:latin typeface="Times New Roman" panose="02020603050405020304" pitchFamily="18" charset="0"/>
                <a:cs typeface="Times New Roman" panose="02020603050405020304" pitchFamily="18" charset="0"/>
              </a:rPr>
              <a:t>Cardiac output</a:t>
            </a:r>
            <a:endParaRPr lang="ar-SA" altLang="en-US" sz="3600">
              <a:solidFill>
                <a:srgbClr val="002060"/>
              </a:solidFill>
              <a:latin typeface="Times New Roman" panose="02020603050405020304" pitchFamily="18" charset="0"/>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B2D58BDA-950A-48BF-9477-4F1D9ADBF8FC}"/>
              </a:ext>
            </a:extLst>
          </p:cNvPr>
          <p:cNvSpPr>
            <a:spLocks noGrp="1"/>
          </p:cNvSpPr>
          <p:nvPr>
            <p:ph idx="1"/>
          </p:nvPr>
        </p:nvSpPr>
        <p:spPr>
          <a:xfrm>
            <a:off x="76200" y="620713"/>
            <a:ext cx="8785225" cy="5343525"/>
          </a:xfrm>
        </p:spPr>
        <p:txBody>
          <a:bodyPr>
            <a:noAutofit/>
          </a:bodyPr>
          <a:lstStyle/>
          <a:p>
            <a:pPr algn="l" rtl="0" eaLnBrk="1" hangingPunct="1">
              <a:lnSpc>
                <a:spcPct val="110000"/>
              </a:lnSpc>
              <a:defRPr/>
            </a:pPr>
            <a:r>
              <a:rPr lang="en-US" altLang="en-US" sz="1800" dirty="0">
                <a:solidFill>
                  <a:srgbClr val="002060"/>
                </a:solidFill>
                <a:latin typeface="Times New Roman" panose="02020603050405020304" pitchFamily="18" charset="0"/>
                <a:cs typeface="Times New Roman" panose="02020603050405020304" pitchFamily="18" charset="0"/>
              </a:rPr>
              <a:t>It is the volume of blood ejected from each ventricle per minute.</a:t>
            </a:r>
          </a:p>
          <a:p>
            <a:pPr algn="l" rtl="0" eaLnBrk="1" hangingPunct="1">
              <a:lnSpc>
                <a:spcPct val="110000"/>
              </a:lnSpc>
              <a:defRPr/>
            </a:pPr>
            <a:r>
              <a:rPr lang="en-US" altLang="en-US" sz="1800" dirty="0">
                <a:solidFill>
                  <a:srgbClr val="002060"/>
                </a:solidFill>
                <a:latin typeface="Times New Roman" panose="02020603050405020304" pitchFamily="18" charset="0"/>
                <a:cs typeface="Times New Roman" panose="02020603050405020304" pitchFamily="18" charset="0"/>
              </a:rPr>
              <a:t>The usual resting values for adults are 5 L/min, or approximately 8% of body weight per minute.</a:t>
            </a:r>
          </a:p>
          <a:p>
            <a:pPr algn="l" rtl="0" eaLnBrk="1" hangingPunct="1">
              <a:lnSpc>
                <a:spcPct val="110000"/>
              </a:lnSpc>
              <a:defRPr/>
            </a:pPr>
            <a:r>
              <a:rPr lang="en-US" altLang="en-US" sz="1800" dirty="0">
                <a:solidFill>
                  <a:srgbClr val="002060"/>
                </a:solidFill>
                <a:latin typeface="Times New Roman" panose="02020603050405020304" pitchFamily="18" charset="0"/>
                <a:cs typeface="Times New Roman" panose="02020603050405020304" pitchFamily="18" charset="0"/>
              </a:rPr>
              <a:t>Cardiac output varies with the body’s state of activity. Vigorous exercise increases CO to as much as 21 L/min in a person in good condition and up to 35 L/min in athletes.</a:t>
            </a:r>
          </a:p>
          <a:p>
            <a:pPr algn="l" rtl="0" eaLnBrk="1" hangingPunct="1">
              <a:lnSpc>
                <a:spcPct val="110000"/>
              </a:lnSpc>
              <a:defRPr/>
            </a:pPr>
            <a:r>
              <a:rPr lang="en-US" altLang="en-US" sz="1800" dirty="0">
                <a:solidFill>
                  <a:srgbClr val="002060"/>
                </a:solidFill>
                <a:latin typeface="Times New Roman" panose="02020603050405020304" pitchFamily="18" charset="0"/>
                <a:cs typeface="Times New Roman" panose="02020603050405020304" pitchFamily="18" charset="0"/>
              </a:rPr>
              <a:t>Cardiac output / body surface area = </a:t>
            </a:r>
            <a:r>
              <a:rPr lang="en-US" altLang="en-US" sz="1800" b="1" dirty="0">
                <a:solidFill>
                  <a:srgbClr val="002060"/>
                </a:solidFill>
                <a:latin typeface="Times New Roman" panose="02020603050405020304" pitchFamily="18" charset="0"/>
                <a:cs typeface="Times New Roman" panose="02020603050405020304" pitchFamily="18" charset="0"/>
              </a:rPr>
              <a:t>cardiac index (CI).</a:t>
            </a:r>
          </a:p>
          <a:p>
            <a:pPr marL="36512" indent="0" algn="l" rtl="0" eaLnBrk="1" hangingPunct="1">
              <a:lnSpc>
                <a:spcPct val="110000"/>
              </a:lnSpc>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                       </a:t>
            </a:r>
            <a:r>
              <a:rPr lang="en-US" altLang="en-US" sz="1800" b="1" dirty="0">
                <a:solidFill>
                  <a:srgbClr val="002060"/>
                </a:solidFill>
                <a:latin typeface="Times New Roman" panose="02020603050405020304" pitchFamily="18" charset="0"/>
                <a:cs typeface="Times New Roman" panose="02020603050405020304" pitchFamily="18" charset="0"/>
              </a:rPr>
              <a:t>CI = COP/m2 = 5L / 1.73m = 3.2 L/min/m2</a:t>
            </a:r>
            <a:r>
              <a:rPr lang="en-US" altLang="en-US" sz="1800" dirty="0">
                <a:solidFill>
                  <a:srgbClr val="002060"/>
                </a:solidFill>
                <a:latin typeface="Times New Roman" panose="02020603050405020304" pitchFamily="18" charset="0"/>
                <a:cs typeface="Times New Roman" panose="02020603050405020304" pitchFamily="18" charset="0"/>
              </a:rPr>
              <a:t>. </a:t>
            </a:r>
          </a:p>
          <a:p>
            <a:pPr marL="36512" indent="0" algn="l" rtl="0" eaLnBrk="1" hangingPunct="1">
              <a:lnSpc>
                <a:spcPct val="110000"/>
              </a:lnSpc>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       If we consider the surface area of adult male weighted 70 Kg = 1.73 m2. </a:t>
            </a:r>
          </a:p>
          <a:p>
            <a:pPr algn="l" rtl="0" eaLnBrk="1" hangingPunct="1">
              <a:lnSpc>
                <a:spcPct val="110000"/>
              </a:lnSpc>
              <a:defRPr/>
            </a:pPr>
            <a:r>
              <a:rPr lang="en-US" altLang="en-US" sz="1800" dirty="0">
                <a:solidFill>
                  <a:srgbClr val="002060"/>
                </a:solidFill>
                <a:latin typeface="Times New Roman" panose="02020603050405020304" pitchFamily="18" charset="0"/>
                <a:cs typeface="Times New Roman" panose="02020603050405020304" pitchFamily="18" charset="0"/>
              </a:rPr>
              <a:t>Cardiac output is the product of </a:t>
            </a:r>
            <a:r>
              <a:rPr lang="en-US" altLang="en-US" sz="1800" b="1" dirty="0">
                <a:solidFill>
                  <a:srgbClr val="002060"/>
                </a:solidFill>
                <a:latin typeface="Times New Roman" panose="02020603050405020304" pitchFamily="18" charset="0"/>
                <a:cs typeface="Times New Roman" panose="02020603050405020304" pitchFamily="18" charset="0"/>
              </a:rPr>
              <a:t>heart rate </a:t>
            </a:r>
            <a:r>
              <a:rPr lang="en-US" altLang="en-US" sz="1800" dirty="0">
                <a:solidFill>
                  <a:srgbClr val="002060"/>
                </a:solidFill>
                <a:latin typeface="Times New Roman" panose="02020603050405020304" pitchFamily="18" charset="0"/>
                <a:cs typeface="Times New Roman" panose="02020603050405020304" pitchFamily="18" charset="0"/>
              </a:rPr>
              <a:t>(HR) and </a:t>
            </a:r>
            <a:r>
              <a:rPr lang="en-US" altLang="en-US" sz="1800" b="1" dirty="0">
                <a:solidFill>
                  <a:srgbClr val="002060"/>
                </a:solidFill>
                <a:latin typeface="Times New Roman" panose="02020603050405020304" pitchFamily="18" charset="0"/>
                <a:cs typeface="Times New Roman" panose="02020603050405020304" pitchFamily="18" charset="0"/>
              </a:rPr>
              <a:t>stroke volume </a:t>
            </a:r>
            <a:r>
              <a:rPr lang="en-US" altLang="en-US" sz="1800" dirty="0">
                <a:solidFill>
                  <a:srgbClr val="002060"/>
                </a:solidFill>
                <a:latin typeface="Times New Roman" panose="02020603050405020304" pitchFamily="18" charset="0"/>
                <a:cs typeface="Times New Roman" panose="02020603050405020304" pitchFamily="18" charset="0"/>
              </a:rPr>
              <a:t>(SV), the volume of blood ejected with each beat:</a:t>
            </a:r>
          </a:p>
          <a:p>
            <a:pPr algn="ctr" rtl="0" eaLnBrk="1" hangingPunct="1">
              <a:lnSpc>
                <a:spcPct val="110000"/>
              </a:lnSpc>
              <a:buFont typeface="Wingdings 2" panose="05020102010507070707" pitchFamily="18" charset="2"/>
              <a:buNone/>
              <a:defRPr/>
            </a:pPr>
            <a:r>
              <a:rPr lang="en-US" altLang="en-US" sz="1800" b="1" dirty="0">
                <a:solidFill>
                  <a:srgbClr val="002060"/>
                </a:solidFill>
                <a:latin typeface="Times New Roman" panose="02020603050405020304" pitchFamily="18" charset="0"/>
                <a:cs typeface="Times New Roman" panose="02020603050405020304" pitchFamily="18" charset="0"/>
              </a:rPr>
              <a:t>CO = SV Х HR</a:t>
            </a:r>
          </a:p>
          <a:p>
            <a:pPr algn="ctr" rtl="0" eaLnBrk="1" hangingPunct="1">
              <a:lnSpc>
                <a:spcPct val="110000"/>
              </a:lnSpc>
              <a:buFont typeface="Wingdings 2" panose="05020102010507070707" pitchFamily="18" charset="2"/>
              <a:buNone/>
              <a:defRPr/>
            </a:pPr>
            <a:r>
              <a:rPr lang="en-US" altLang="en-US" sz="1800" b="1" dirty="0">
                <a:solidFill>
                  <a:srgbClr val="002060"/>
                </a:solidFill>
                <a:latin typeface="Times New Roman" panose="02020603050405020304" pitchFamily="18" charset="0"/>
                <a:cs typeface="Times New Roman" panose="02020603050405020304" pitchFamily="18" charset="0"/>
              </a:rPr>
              <a:t>CO = 70 x 70 = about 5000 ml/min (5 l/min).</a:t>
            </a:r>
          </a:p>
          <a:p>
            <a:pPr algn="l" rtl="0" eaLnBrk="1" hangingPunct="1">
              <a:lnSpc>
                <a:spcPct val="110000"/>
              </a:lnSpc>
              <a:defRPr/>
            </a:pPr>
            <a:r>
              <a:rPr lang="en-US" altLang="en-US" sz="1800" dirty="0">
                <a:solidFill>
                  <a:srgbClr val="002060"/>
                </a:solidFill>
                <a:latin typeface="Times New Roman" panose="02020603050405020304" pitchFamily="18" charset="0"/>
                <a:cs typeface="Times New Roman" panose="02020603050405020304" pitchFamily="18" charset="0"/>
              </a:rPr>
              <a:t>The difference between the maximum and resting cardiac output is called </a:t>
            </a:r>
            <a:r>
              <a:rPr lang="en-US" altLang="en-US" sz="1800" b="1" dirty="0">
                <a:solidFill>
                  <a:srgbClr val="002060"/>
                </a:solidFill>
                <a:latin typeface="Times New Roman" panose="02020603050405020304" pitchFamily="18" charset="0"/>
                <a:cs typeface="Times New Roman" panose="02020603050405020304" pitchFamily="18" charset="0"/>
              </a:rPr>
              <a:t>cardiac reserve.</a:t>
            </a:r>
          </a:p>
          <a:p>
            <a:pPr algn="l" rtl="0" eaLnBrk="1" hangingPunct="1">
              <a:lnSpc>
                <a:spcPct val="110000"/>
              </a:lnSpc>
              <a:defRPr/>
            </a:pPr>
            <a:r>
              <a:rPr lang="en-US" altLang="en-US" sz="1800" b="1" dirty="0">
                <a:solidFill>
                  <a:srgbClr val="002060"/>
                </a:solidFill>
                <a:latin typeface="Times New Roman" panose="02020603050405020304" pitchFamily="18" charset="0"/>
                <a:cs typeface="Times New Roman" panose="02020603050405020304" pitchFamily="18" charset="0"/>
              </a:rPr>
              <a:t>Ejection fraction (EF) </a:t>
            </a:r>
            <a:r>
              <a:rPr lang="en-US" altLang="en-US" sz="1800" dirty="0">
                <a:solidFill>
                  <a:srgbClr val="002060"/>
                </a:solidFill>
                <a:latin typeface="Times New Roman" panose="02020603050405020304" pitchFamily="18" charset="0"/>
                <a:cs typeface="Times New Roman" panose="02020603050405020304" pitchFamily="18" charset="0"/>
              </a:rPr>
              <a:t>is a commonly used measure of cardiac performance. It is the ratio of stroke volume to end diastolic volume (EDV), expressed as %:</a:t>
            </a:r>
          </a:p>
          <a:p>
            <a:pPr algn="ctr" rtl="0" eaLnBrk="1" hangingPunct="1">
              <a:lnSpc>
                <a:spcPct val="110000"/>
              </a:lnSpc>
              <a:buFont typeface="Wingdings 2" panose="05020102010507070707" pitchFamily="18" charset="2"/>
              <a:buNone/>
              <a:defRPr/>
            </a:pPr>
            <a:r>
              <a:rPr lang="en-US" altLang="en-US" sz="1800" b="1" dirty="0">
                <a:solidFill>
                  <a:srgbClr val="002060"/>
                </a:solidFill>
                <a:latin typeface="Times New Roman" panose="02020603050405020304" pitchFamily="18" charset="0"/>
                <a:cs typeface="Times New Roman" panose="02020603050405020304" pitchFamily="18" charset="0"/>
              </a:rPr>
              <a:t>EF = (SV/EDV) %</a:t>
            </a:r>
          </a:p>
          <a:p>
            <a:pPr algn="l" rtl="0" eaLnBrk="1" hangingPunct="1">
              <a:lnSpc>
                <a:spcPct val="110000"/>
              </a:lnSpc>
              <a:defRPr/>
            </a:pPr>
            <a:r>
              <a:rPr lang="en-US" altLang="en-US" sz="1800" dirty="0">
                <a:solidFill>
                  <a:srgbClr val="002060"/>
                </a:solidFill>
                <a:latin typeface="Times New Roman" panose="02020603050405020304" pitchFamily="18" charset="0"/>
                <a:cs typeface="Times New Roman" panose="02020603050405020304" pitchFamily="18" charset="0"/>
              </a:rPr>
              <a:t>Ejection fraction is normally more than 55%.</a:t>
            </a:r>
          </a:p>
          <a:p>
            <a:pPr algn="l" rtl="0" eaLnBrk="1" hangingPunct="1">
              <a:lnSpc>
                <a:spcPct val="80000"/>
              </a:lnSpc>
              <a:defRPr/>
            </a:pPr>
            <a:endParaRPr lang="en-US" altLang="en-US" sz="1800" dirty="0">
              <a:cs typeface="Tahoma" panose="020B0604030504040204" pitchFamily="34" charset="0"/>
            </a:endParaRPr>
          </a:p>
          <a:p>
            <a:pPr algn="l" rtl="0" eaLnBrk="1" hangingPunct="1">
              <a:lnSpc>
                <a:spcPct val="80000"/>
              </a:lnSpc>
              <a:defRPr/>
            </a:pPr>
            <a:endParaRPr lang="en-US" altLang="en-US" sz="1800" dirty="0">
              <a:cs typeface="Tahoma" panose="020B060403050404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A9681E24-6586-4A70-BBF1-148FAD567D47}"/>
              </a:ext>
            </a:extLst>
          </p:cNvPr>
          <p:cNvSpPr>
            <a:spLocks noGrp="1"/>
          </p:cNvSpPr>
          <p:nvPr>
            <p:ph type="title"/>
          </p:nvPr>
        </p:nvSpPr>
        <p:spPr>
          <a:xfrm>
            <a:off x="468313" y="125413"/>
            <a:ext cx="7467600" cy="1143000"/>
          </a:xfrm>
        </p:spPr>
        <p:txBody>
          <a:bodyPr/>
          <a:lstStyle/>
          <a:p>
            <a:pPr algn="ctr" eaLnBrk="1" hangingPunct="1"/>
            <a:r>
              <a:rPr lang="en-US" altLang="en-US" sz="3200">
                <a:solidFill>
                  <a:srgbClr val="002060"/>
                </a:solidFill>
                <a:latin typeface="Times New Roman" panose="02020603050405020304" pitchFamily="18" charset="0"/>
                <a:cs typeface="Times New Roman" panose="02020603050405020304" pitchFamily="18" charset="0"/>
              </a:rPr>
              <a:t>Cardiac output in various conditions</a:t>
            </a:r>
          </a:p>
        </p:txBody>
      </p:sp>
      <p:sp>
        <p:nvSpPr>
          <p:cNvPr id="7171" name="Content Placeholder 2">
            <a:extLst>
              <a:ext uri="{FF2B5EF4-FFF2-40B4-BE49-F238E27FC236}">
                <a16:creationId xmlns:a16="http://schemas.microsoft.com/office/drawing/2014/main" id="{4794F000-2344-4788-B030-1A1EB5A61D6A}"/>
              </a:ext>
            </a:extLst>
          </p:cNvPr>
          <p:cNvSpPr>
            <a:spLocks noGrp="1"/>
          </p:cNvSpPr>
          <p:nvPr>
            <p:ph idx="1"/>
          </p:nvPr>
        </p:nvSpPr>
        <p:spPr>
          <a:xfrm>
            <a:off x="179388" y="1268413"/>
            <a:ext cx="8713787" cy="4525962"/>
          </a:xfrm>
        </p:spPr>
        <p:txBody>
          <a:bodyPr/>
          <a:lstStyle/>
          <a:p>
            <a:pPr marL="36512" indent="0" algn="l" rtl="0" eaLnBrk="1" hangingPunct="1">
              <a:buFont typeface="Wingdings 2" panose="05020102010507070707" pitchFamily="18" charset="2"/>
              <a:buNone/>
              <a:defRPr/>
            </a:pPr>
            <a:r>
              <a:rPr lang="en-US" altLang="en-US" sz="2000" b="1" dirty="0">
                <a:solidFill>
                  <a:srgbClr val="002060"/>
                </a:solidFill>
                <a:latin typeface="Times New Roman" panose="02020603050405020304" pitchFamily="18" charset="0"/>
                <a:cs typeface="Times New Roman" panose="02020603050405020304" pitchFamily="18" charset="0"/>
              </a:rPr>
              <a:t>A- Cardiac output is not changed during:</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 Sleep </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 Moderate changes in environmental temperature. </a:t>
            </a:r>
          </a:p>
          <a:p>
            <a:pPr marL="36512" indent="0" algn="l" rtl="0" eaLnBrk="1" hangingPunct="1">
              <a:buFont typeface="Wingdings 2" panose="05020102010507070707" pitchFamily="18" charset="2"/>
              <a:buNone/>
              <a:defRPr/>
            </a:pPr>
            <a:r>
              <a:rPr lang="en-US" altLang="en-US" sz="2000" b="1" dirty="0">
                <a:solidFill>
                  <a:srgbClr val="002060"/>
                </a:solidFill>
                <a:latin typeface="Times New Roman" panose="02020603050405020304" pitchFamily="18" charset="0"/>
                <a:cs typeface="Times New Roman" panose="02020603050405020304" pitchFamily="18" charset="0"/>
              </a:rPr>
              <a:t>B-Cardiac output is increased in:</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1-	Excitement: increase COP by about 50 -100% due to sympathetic stimulation.</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2-	Exposure to extremes of temperature: </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-In high temperature due to skin vasodilatation.  </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-In very low temperature also COP increased due to increase muscle tone which increases venous return → ↑COP. </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3-	Eating: in the first few hours after eating due to increase GIT blood flow. </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4-	Exercise: exercise can increase COP up to 700% in trained athletes</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5-	Pregnancy: due to increase uterine blood flow and placental </a:t>
            </a:r>
            <a:r>
              <a:rPr lang="en-US" altLang="en-US" sz="2000" dirty="0" err="1">
                <a:solidFill>
                  <a:srgbClr val="002060"/>
                </a:solidFill>
                <a:latin typeface="Times New Roman" panose="02020603050405020304" pitchFamily="18" charset="0"/>
                <a:cs typeface="Times New Roman" panose="02020603050405020304" pitchFamily="18" charset="0"/>
              </a:rPr>
              <a:t>arterio</a:t>
            </a:r>
            <a:r>
              <a:rPr lang="en-US" altLang="en-US" sz="2000" dirty="0">
                <a:solidFill>
                  <a:srgbClr val="002060"/>
                </a:solidFill>
                <a:latin typeface="Times New Roman" panose="02020603050405020304" pitchFamily="18" charset="0"/>
                <a:cs typeface="Times New Roman" panose="02020603050405020304" pitchFamily="18" charset="0"/>
              </a:rPr>
              <a:t>-venous shunt.</a:t>
            </a:r>
          </a:p>
          <a:p>
            <a:pPr algn="l" rtl="0" eaLnBrk="1" hangingPunct="1">
              <a:defRPr/>
            </a:pPr>
            <a:endParaRPr lang="en-US" altLang="en-US" dirty="0">
              <a:cs typeface="Tahoma" panose="020B060403050404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7FC3B463-4EF7-4514-8B6A-213174586A59}"/>
              </a:ext>
            </a:extLst>
          </p:cNvPr>
          <p:cNvSpPr>
            <a:spLocks noGrp="1"/>
          </p:cNvSpPr>
          <p:nvPr>
            <p:ph type="title"/>
          </p:nvPr>
        </p:nvSpPr>
        <p:spPr/>
        <p:txBody>
          <a:bodyPr/>
          <a:lstStyle/>
          <a:p>
            <a:pPr rtl="0" eaLnBrk="1" hangingPunct="1"/>
            <a:r>
              <a:rPr lang="en-US" altLang="en-US" sz="2800">
                <a:solidFill>
                  <a:srgbClr val="002060"/>
                </a:solidFill>
                <a:cs typeface="Tahoma" panose="020B0604030504040204" pitchFamily="34" charset="0"/>
              </a:rPr>
              <a:t>     </a:t>
            </a:r>
            <a:r>
              <a:rPr lang="en-US" altLang="en-US" sz="2800">
                <a:solidFill>
                  <a:srgbClr val="002060"/>
                </a:solidFill>
                <a:latin typeface="Times New Roman" panose="02020603050405020304" pitchFamily="18" charset="0"/>
                <a:cs typeface="Times New Roman" panose="02020603050405020304" pitchFamily="18" charset="0"/>
              </a:rPr>
              <a:t>C- Cardiac output is </a:t>
            </a:r>
            <a:r>
              <a:rPr lang="en-US" altLang="en-US" sz="2800" b="1">
                <a:solidFill>
                  <a:srgbClr val="002060"/>
                </a:solidFill>
                <a:latin typeface="Times New Roman" panose="02020603050405020304" pitchFamily="18" charset="0"/>
                <a:cs typeface="Times New Roman" panose="02020603050405020304" pitchFamily="18" charset="0"/>
              </a:rPr>
              <a:t>decreased</a:t>
            </a:r>
            <a:r>
              <a:rPr lang="en-US" altLang="en-US" sz="2800">
                <a:solidFill>
                  <a:srgbClr val="002060"/>
                </a:solidFill>
                <a:latin typeface="Times New Roman" panose="02020603050405020304" pitchFamily="18" charset="0"/>
                <a:cs typeface="Times New Roman" panose="02020603050405020304" pitchFamily="18" charset="0"/>
              </a:rPr>
              <a:t> in:</a:t>
            </a:r>
            <a:br>
              <a:rPr lang="en-US" altLang="en-US" sz="2800">
                <a:solidFill>
                  <a:srgbClr val="002060"/>
                </a:solidFill>
                <a:latin typeface="Times New Roman" panose="02020603050405020304" pitchFamily="18" charset="0"/>
                <a:cs typeface="Times New Roman" panose="02020603050405020304" pitchFamily="18" charset="0"/>
              </a:rPr>
            </a:br>
            <a:endParaRPr lang="en-US" altLang="en-US" sz="2800">
              <a:solidFill>
                <a:srgbClr val="002060"/>
              </a:solidFill>
              <a:latin typeface="Times New Roman" panose="02020603050405020304" pitchFamily="18" charset="0"/>
              <a:cs typeface="Times New Roman" panose="02020603050405020304" pitchFamily="18" charset="0"/>
            </a:endParaRPr>
          </a:p>
        </p:txBody>
      </p:sp>
      <p:sp>
        <p:nvSpPr>
          <p:cNvPr id="8195" name="Content Placeholder 2">
            <a:extLst>
              <a:ext uri="{FF2B5EF4-FFF2-40B4-BE49-F238E27FC236}">
                <a16:creationId xmlns:a16="http://schemas.microsoft.com/office/drawing/2014/main" id="{8E035583-8863-43A5-B828-4DDD75F0BB23}"/>
              </a:ext>
            </a:extLst>
          </p:cNvPr>
          <p:cNvSpPr>
            <a:spLocks noGrp="1"/>
          </p:cNvSpPr>
          <p:nvPr>
            <p:ph idx="1"/>
          </p:nvPr>
        </p:nvSpPr>
        <p:spPr>
          <a:xfrm>
            <a:off x="457200" y="1600200"/>
            <a:ext cx="7931150" cy="4525963"/>
          </a:xfrm>
        </p:spPr>
        <p:txBody>
          <a:bodyPr/>
          <a:lstStyle/>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1- Sitting or standing from lying down decrease COP by 20 -30%. However under normal condition immediate compensation occurs by constriction of veins→ increase venous return→ increase COP. </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2- Marked arrhythmia (tachycardia or bradycardia).</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-In </a:t>
            </a:r>
            <a:r>
              <a:rPr lang="en-US" altLang="en-US" sz="2000" b="1" dirty="0">
                <a:solidFill>
                  <a:srgbClr val="002060"/>
                </a:solidFill>
                <a:latin typeface="Times New Roman" panose="02020603050405020304" pitchFamily="18" charset="0"/>
                <a:cs typeface="Times New Roman" panose="02020603050405020304" pitchFamily="18" charset="0"/>
              </a:rPr>
              <a:t>tachycardia</a:t>
            </a:r>
            <a:r>
              <a:rPr lang="en-US" altLang="en-US" sz="2000" dirty="0">
                <a:solidFill>
                  <a:srgbClr val="002060"/>
                </a:solidFill>
                <a:latin typeface="Times New Roman" panose="02020603050405020304" pitchFamily="18" charset="0"/>
                <a:cs typeface="Times New Roman" panose="02020603050405020304" pitchFamily="18" charset="0"/>
              </a:rPr>
              <a:t>: COP is decreased due to shortening of the diastolic period in which cardiac filling occur. </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a:t>
            </a: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-In </a:t>
            </a:r>
            <a:r>
              <a:rPr lang="en-US" altLang="en-US" sz="2000" b="1" dirty="0">
                <a:solidFill>
                  <a:srgbClr val="002060"/>
                </a:solidFill>
                <a:latin typeface="Times New Roman" panose="02020603050405020304" pitchFamily="18" charset="0"/>
                <a:cs typeface="Times New Roman" panose="02020603050405020304" pitchFamily="18" charset="0"/>
              </a:rPr>
              <a:t>bradycardia</a:t>
            </a:r>
            <a:r>
              <a:rPr lang="en-US" altLang="en-US" sz="2000" dirty="0">
                <a:solidFill>
                  <a:srgbClr val="002060"/>
                </a:solidFill>
                <a:latin typeface="Times New Roman" panose="02020603050405020304" pitchFamily="18" charset="0"/>
                <a:cs typeface="Times New Roman" panose="02020603050405020304" pitchFamily="18" charset="0"/>
              </a:rPr>
              <a:t>: although the SV is increased it  cannot compensate for the decreased HR.</a:t>
            </a:r>
          </a:p>
          <a:p>
            <a:pPr marL="36512" indent="0" algn="l" rtl="0" eaLnBrk="1" hangingPunct="1">
              <a:buFont typeface="Wingdings 2" panose="05020102010507070707" pitchFamily="18" charset="2"/>
              <a:buNone/>
              <a:defRPr/>
            </a:pPr>
            <a:endParaRPr lang="en-US" altLang="en-US" sz="2000" dirty="0">
              <a:solidFill>
                <a:srgbClr val="002060"/>
              </a:solidFill>
              <a:latin typeface="Times New Roman" panose="02020603050405020304" pitchFamily="18" charset="0"/>
              <a:cs typeface="Times New Roman" panose="02020603050405020304" pitchFamily="18" charset="0"/>
            </a:endParaRPr>
          </a:p>
          <a:p>
            <a:pPr marL="36512" indent="0" algn="l" rtl="0" eaLnBrk="1" hangingPunct="1">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3- In all conditions which destroy the cardiac muscle fibers. </a:t>
            </a:r>
          </a:p>
          <a:p>
            <a:pPr algn="l" rtl="0" eaLnBrk="1" hangingPunct="1">
              <a:defRPr/>
            </a:pPr>
            <a:endParaRPr lang="en-US" altLang="en-US" sz="20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150A941A-93D8-4692-AF83-5292F6B9AA26}"/>
              </a:ext>
            </a:extLst>
          </p:cNvPr>
          <p:cNvSpPr>
            <a:spLocks noGrp="1"/>
          </p:cNvSpPr>
          <p:nvPr>
            <p:ph type="title"/>
          </p:nvPr>
        </p:nvSpPr>
        <p:spPr>
          <a:xfrm>
            <a:off x="457200" y="173038"/>
            <a:ext cx="7467600" cy="850900"/>
          </a:xfrm>
        </p:spPr>
        <p:txBody>
          <a:bodyPr/>
          <a:lstStyle/>
          <a:p>
            <a:pPr algn="ctr" eaLnBrk="1" hangingPunct="1"/>
            <a:r>
              <a:rPr lang="en-US" altLang="en-US" sz="2800" b="1">
                <a:solidFill>
                  <a:srgbClr val="002060"/>
                </a:solidFill>
                <a:latin typeface="Times New Roman" panose="02020603050405020304" pitchFamily="18" charset="0"/>
                <a:cs typeface="Times New Roman" panose="02020603050405020304" pitchFamily="18" charset="0"/>
              </a:rPr>
              <a:t>REGULATION OF CARDIAC OUTPUT</a:t>
            </a:r>
            <a:br>
              <a:rPr lang="en-US" altLang="en-US">
                <a:cs typeface="Tahoma" panose="020B0604030504040204" pitchFamily="34" charset="0"/>
              </a:rPr>
            </a:br>
            <a:endParaRPr lang="en-US" altLang="en-US">
              <a:cs typeface="Tahoma" panose="020B0604030504040204" pitchFamily="34" charset="0"/>
            </a:endParaRPr>
          </a:p>
        </p:txBody>
      </p:sp>
      <p:sp>
        <p:nvSpPr>
          <p:cNvPr id="3" name="Content Placeholder 2">
            <a:extLst>
              <a:ext uri="{FF2B5EF4-FFF2-40B4-BE49-F238E27FC236}">
                <a16:creationId xmlns:a16="http://schemas.microsoft.com/office/drawing/2014/main" id="{DD69011A-C79A-43BC-9836-92EBF37C9FDF}"/>
              </a:ext>
            </a:extLst>
          </p:cNvPr>
          <p:cNvSpPr>
            <a:spLocks noGrp="1"/>
          </p:cNvSpPr>
          <p:nvPr>
            <p:ph idx="1"/>
          </p:nvPr>
        </p:nvSpPr>
        <p:spPr>
          <a:xfrm>
            <a:off x="179388" y="476250"/>
            <a:ext cx="8640762" cy="4525963"/>
          </a:xfrm>
        </p:spPr>
        <p:txBody>
          <a:bodyPr/>
          <a:lstStyle/>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-This is carried out through the modification of either the SV or heart rate or both . </a:t>
            </a:r>
          </a:p>
          <a:p>
            <a:pPr marL="36512" indent="0" algn="l" rtl="0" eaLnBrk="1" hangingPunct="1">
              <a:buFont typeface="Wingdings 2" panose="05020102010507070707" pitchFamily="18" charset="2"/>
              <a:buNone/>
              <a:defRPr/>
            </a:pPr>
            <a:r>
              <a:rPr lang="en-US" sz="2000" b="1" dirty="0">
                <a:solidFill>
                  <a:srgbClr val="002060"/>
                </a:solidFill>
                <a:latin typeface="Times New Roman" panose="02020603050405020304" pitchFamily="18" charset="0"/>
                <a:cs typeface="Times New Roman" panose="02020603050405020304" pitchFamily="18" charset="0"/>
              </a:rPr>
              <a:t>I-Contractility:</a:t>
            </a:r>
            <a:r>
              <a:rPr lang="en-US" sz="2000" dirty="0">
                <a:solidFill>
                  <a:srgbClr val="002060"/>
                </a:solidFill>
                <a:latin typeface="Times New Roman" panose="02020603050405020304" pitchFamily="18" charset="0"/>
                <a:cs typeface="Times New Roman" panose="02020603050405020304" pitchFamily="18" charset="0"/>
              </a:rPr>
              <a:t>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Increase the force of cardiac muscle contractility depends on two independent mechanisms (intrinsic and extrinsic)</a:t>
            </a:r>
          </a:p>
          <a:p>
            <a:pPr marL="36512" indent="0" algn="l" rtl="0" eaLnBrk="1" hangingPunct="1">
              <a:buFont typeface="Wingdings 2" panose="05020102010507070707" pitchFamily="18" charset="2"/>
              <a:buNone/>
              <a:defRPr/>
            </a:pPr>
            <a:r>
              <a:rPr lang="en-US" sz="2000" b="1" dirty="0">
                <a:solidFill>
                  <a:srgbClr val="002060"/>
                </a:solidFill>
                <a:latin typeface="Times New Roman" panose="02020603050405020304" pitchFamily="18" charset="0"/>
                <a:cs typeface="Times New Roman" panose="02020603050405020304" pitchFamily="18" charset="0"/>
              </a:rPr>
              <a:t>1- Intrinsic regulation:</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-This mechanism affects only the SV by affecting contractility and include hetero-metric and </a:t>
            </a:r>
            <a:r>
              <a:rPr lang="en-US" sz="2000" dirty="0" err="1">
                <a:solidFill>
                  <a:srgbClr val="002060"/>
                </a:solidFill>
                <a:latin typeface="Times New Roman" panose="02020603050405020304" pitchFamily="18" charset="0"/>
                <a:cs typeface="Times New Roman" panose="02020603050405020304" pitchFamily="18" charset="0"/>
              </a:rPr>
              <a:t>homeo</a:t>
            </a:r>
            <a:r>
              <a:rPr lang="en-US" sz="2000" dirty="0">
                <a:solidFill>
                  <a:srgbClr val="002060"/>
                </a:solidFill>
                <a:latin typeface="Times New Roman" panose="02020603050405020304" pitchFamily="18" charset="0"/>
                <a:cs typeface="Times New Roman" panose="02020603050405020304" pitchFamily="18" charset="0"/>
              </a:rPr>
              <a:t>-metric autoregulation.</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a:t>
            </a:r>
            <a:r>
              <a:rPr lang="en-US" sz="2000" b="1" dirty="0">
                <a:solidFill>
                  <a:srgbClr val="002060"/>
                </a:solidFill>
                <a:latin typeface="Times New Roman" panose="02020603050405020304" pitchFamily="18" charset="0"/>
                <a:cs typeface="Times New Roman" panose="02020603050405020304" pitchFamily="18" charset="0"/>
              </a:rPr>
              <a:t>(a) </a:t>
            </a:r>
            <a:r>
              <a:rPr lang="en-US" sz="2000" b="1" dirty="0" err="1">
                <a:solidFill>
                  <a:srgbClr val="002060"/>
                </a:solidFill>
                <a:latin typeface="Times New Roman" panose="02020603050405020304" pitchFamily="18" charset="0"/>
                <a:cs typeface="Times New Roman" panose="02020603050405020304" pitchFamily="18" charset="0"/>
              </a:rPr>
              <a:t>Heterometric</a:t>
            </a:r>
            <a:r>
              <a:rPr lang="en-US" sz="2000" b="1" dirty="0">
                <a:solidFill>
                  <a:srgbClr val="002060"/>
                </a:solidFill>
                <a:latin typeface="Times New Roman" panose="02020603050405020304" pitchFamily="18" charset="0"/>
                <a:cs typeface="Times New Roman" panose="02020603050405020304" pitchFamily="18" charset="0"/>
              </a:rPr>
              <a:t> autoregulation (Starling law):</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•It is the ability of the cardiac muscle to increase its force of contraction secondary to increase in the EDV (preload). Increased contraction leads to increase in SV and COP.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•This mechanism starts about 30 seconds after increase in venous return (for example in muscular exercise) i.e. At the beginning of exercise there is increase in venous return but the COP is not increased so the heart is dilated to accommodate excess venous return  →  EDV is increased   →  ↑ force of contraction   →    ↑ SV and COP.</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•This mechanism has physiological limitations because overstretch of the myocardial fibers leads to weakening of the contraction and decrease in SV and COP. </a:t>
            </a:r>
          </a:p>
          <a:p>
            <a:pPr algn="l" rtl="0" eaLnBrk="1" hangingPunct="1">
              <a:defRPr/>
            </a:pPr>
            <a:endParaRPr lang="en-US" sz="2000" dirty="0">
              <a:solidFill>
                <a:srgbClr val="002060"/>
              </a:solidFill>
              <a:latin typeface="Times New Roman" panose="02020603050405020304" pitchFamily="18" charset="0"/>
              <a:cs typeface="Times New Roman" panose="02020603050405020304" pitchFamily="18" charset="0"/>
            </a:endParaRPr>
          </a:p>
        </p:txBody>
      </p:sp>
      <p:cxnSp>
        <p:nvCxnSpPr>
          <p:cNvPr id="5" name="Straight Arrow Connector 4">
            <a:extLst>
              <a:ext uri="{FF2B5EF4-FFF2-40B4-BE49-F238E27FC236}">
                <a16:creationId xmlns:a16="http://schemas.microsoft.com/office/drawing/2014/main" id="{93552FFF-C601-442F-A6B5-B70E777BA014}"/>
              </a:ext>
            </a:extLst>
          </p:cNvPr>
          <p:cNvCxnSpPr/>
          <p:nvPr/>
        </p:nvCxnSpPr>
        <p:spPr>
          <a:xfrm>
            <a:off x="7780338" y="14517688"/>
            <a:ext cx="28892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13F409-AD29-41A2-9C73-A9D9355DBF6B}"/>
              </a:ext>
            </a:extLst>
          </p:cNvPr>
          <p:cNvSpPr>
            <a:spLocks noGrp="1"/>
          </p:cNvSpPr>
          <p:nvPr>
            <p:ph idx="1"/>
          </p:nvPr>
        </p:nvSpPr>
        <p:spPr>
          <a:xfrm>
            <a:off x="179388" y="188913"/>
            <a:ext cx="8640762" cy="4525962"/>
          </a:xfrm>
        </p:spPr>
        <p:txBody>
          <a:bodyPr/>
          <a:lstStyle/>
          <a:p>
            <a:pPr marL="36512" indent="0" algn="l" rtl="0" eaLnBrk="1" hangingPunct="1">
              <a:buFont typeface="Wingdings 2" panose="05020102010507070707" pitchFamily="18" charset="2"/>
              <a:buNone/>
              <a:defRPr/>
            </a:pPr>
            <a:r>
              <a:rPr lang="en-US" sz="2000" b="1" dirty="0">
                <a:solidFill>
                  <a:srgbClr val="002060"/>
                </a:solidFill>
                <a:latin typeface="Times New Roman" panose="02020603050405020304" pitchFamily="18" charset="0"/>
                <a:cs typeface="Times New Roman" panose="02020603050405020304" pitchFamily="18" charset="0"/>
              </a:rPr>
              <a:t>b) </a:t>
            </a:r>
            <a:r>
              <a:rPr lang="en-US" sz="2000" b="1" dirty="0" err="1">
                <a:solidFill>
                  <a:srgbClr val="002060"/>
                </a:solidFill>
                <a:latin typeface="Times New Roman" panose="02020603050405020304" pitchFamily="18" charset="0"/>
                <a:cs typeface="Times New Roman" panose="02020603050405020304" pitchFamily="18" charset="0"/>
              </a:rPr>
              <a:t>Homeometric</a:t>
            </a:r>
            <a:r>
              <a:rPr lang="en-US" sz="2000" b="1" dirty="0">
                <a:solidFill>
                  <a:srgbClr val="002060"/>
                </a:solidFill>
                <a:latin typeface="Times New Roman" panose="02020603050405020304" pitchFamily="18" charset="0"/>
                <a:cs typeface="Times New Roman" panose="02020603050405020304" pitchFamily="18" charset="0"/>
              </a:rPr>
              <a:t> autoregulation: </a:t>
            </a:r>
          </a:p>
          <a:p>
            <a:pPr marL="36512" indent="0" algn="just"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•Means increase the force of contraction </a:t>
            </a:r>
            <a:r>
              <a:rPr lang="en-US" sz="2000" b="1" dirty="0">
                <a:solidFill>
                  <a:srgbClr val="002060"/>
                </a:solidFill>
                <a:latin typeface="Times New Roman" panose="02020603050405020304" pitchFamily="18" charset="0"/>
                <a:cs typeface="Times New Roman" panose="02020603050405020304" pitchFamily="18" charset="0"/>
              </a:rPr>
              <a:t>without</a:t>
            </a:r>
            <a:r>
              <a:rPr lang="en-US" sz="2000" dirty="0">
                <a:solidFill>
                  <a:srgbClr val="002060"/>
                </a:solidFill>
                <a:latin typeface="Times New Roman" panose="02020603050405020304" pitchFamily="18" charset="0"/>
                <a:cs typeface="Times New Roman" panose="02020603050405020304" pitchFamily="18" charset="0"/>
              </a:rPr>
              <a:t> increase in </a:t>
            </a:r>
            <a:r>
              <a:rPr lang="en-US" sz="2000" b="1" dirty="0">
                <a:solidFill>
                  <a:srgbClr val="002060"/>
                </a:solidFill>
                <a:latin typeface="Times New Roman" panose="02020603050405020304" pitchFamily="18" charset="0"/>
                <a:cs typeface="Times New Roman" panose="02020603050405020304" pitchFamily="18" charset="0"/>
              </a:rPr>
              <a:t>EDV</a:t>
            </a:r>
            <a:r>
              <a:rPr lang="en-US" sz="2000" dirty="0">
                <a:solidFill>
                  <a:srgbClr val="002060"/>
                </a:solidFill>
                <a:latin typeface="Times New Roman" panose="02020603050405020304" pitchFamily="18" charset="0"/>
                <a:cs typeface="Times New Roman" panose="02020603050405020304" pitchFamily="18" charset="0"/>
              </a:rPr>
              <a:t>. </a:t>
            </a:r>
          </a:p>
          <a:p>
            <a:pPr marL="36512" indent="0" algn="just"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•It starts </a:t>
            </a:r>
            <a:r>
              <a:rPr lang="en-US" sz="2000" b="1" dirty="0">
                <a:solidFill>
                  <a:srgbClr val="002060"/>
                </a:solidFill>
                <a:latin typeface="Times New Roman" panose="02020603050405020304" pitchFamily="18" charset="0"/>
                <a:cs typeface="Times New Roman" panose="02020603050405020304" pitchFamily="18" charset="0"/>
              </a:rPr>
              <a:t>2-5 minutes </a:t>
            </a:r>
            <a:r>
              <a:rPr lang="en-US" sz="2000" dirty="0">
                <a:solidFill>
                  <a:srgbClr val="002060"/>
                </a:solidFill>
                <a:latin typeface="Times New Roman" panose="02020603050405020304" pitchFamily="18" charset="0"/>
                <a:cs typeface="Times New Roman" panose="02020603050405020304" pitchFamily="18" charset="0"/>
              </a:rPr>
              <a:t>after increase in the venous return after </a:t>
            </a:r>
            <a:r>
              <a:rPr lang="en-US" sz="2000" dirty="0" err="1">
                <a:solidFill>
                  <a:srgbClr val="002060"/>
                </a:solidFill>
                <a:latin typeface="Times New Roman" panose="02020603050405020304" pitchFamily="18" charset="0"/>
                <a:cs typeface="Times New Roman" panose="02020603050405020304" pitchFamily="18" charset="0"/>
              </a:rPr>
              <a:t>heterometric</a:t>
            </a:r>
            <a:r>
              <a:rPr lang="en-US" sz="2000" dirty="0">
                <a:solidFill>
                  <a:srgbClr val="002060"/>
                </a:solidFill>
                <a:latin typeface="Times New Roman" panose="02020603050405020304" pitchFamily="18" charset="0"/>
                <a:cs typeface="Times New Roman" panose="02020603050405020304" pitchFamily="18" charset="0"/>
              </a:rPr>
              <a:t> autoregulation, the EDV starts to return gradually to its normal level due to rapid pumping of the blood , however, the force of contraction is still high and so the SV is still elevated in spite of normal or slightly decreased EDV so the SV is elevated at the expense of ESV. </a:t>
            </a:r>
          </a:p>
          <a:p>
            <a:pPr marL="36512" indent="0" algn="just"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•This mechanism occurs in </a:t>
            </a:r>
            <a:r>
              <a:rPr lang="en-US" sz="2000" b="1" dirty="0">
                <a:solidFill>
                  <a:srgbClr val="002060"/>
                </a:solidFill>
                <a:latin typeface="Times New Roman" panose="02020603050405020304" pitchFamily="18" charset="0"/>
                <a:cs typeface="Times New Roman" panose="02020603050405020304" pitchFamily="18" charset="0"/>
              </a:rPr>
              <a:t>prolonged exercise</a:t>
            </a:r>
            <a:r>
              <a:rPr lang="en-US" sz="2000" dirty="0">
                <a:solidFill>
                  <a:srgbClr val="002060"/>
                </a:solidFill>
                <a:latin typeface="Times New Roman" panose="02020603050405020304" pitchFamily="18" charset="0"/>
                <a:cs typeface="Times New Roman" panose="02020603050405020304" pitchFamily="18" charset="0"/>
              </a:rPr>
              <a:t>.</a:t>
            </a:r>
          </a:p>
          <a:p>
            <a:pPr marL="36512" indent="0" algn="just"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•This mechanism of increased contractility in </a:t>
            </a:r>
            <a:r>
              <a:rPr lang="en-US" sz="2000" dirty="0" err="1">
                <a:solidFill>
                  <a:srgbClr val="002060"/>
                </a:solidFill>
                <a:latin typeface="Times New Roman" panose="02020603050405020304" pitchFamily="18" charset="0"/>
                <a:cs typeface="Times New Roman" panose="02020603050405020304" pitchFamily="18" charset="0"/>
              </a:rPr>
              <a:t>homeometric</a:t>
            </a:r>
            <a:r>
              <a:rPr lang="en-US" sz="2000" dirty="0">
                <a:solidFill>
                  <a:srgbClr val="002060"/>
                </a:solidFill>
                <a:latin typeface="Times New Roman" panose="02020603050405020304" pitchFamily="18" charset="0"/>
                <a:cs typeface="Times New Roman" panose="02020603050405020304" pitchFamily="18" charset="0"/>
              </a:rPr>
              <a:t> autoregulation is the increase in intra-ventricular pressure and aortic pressure (increasing coronary flow) produced by increase in EDV and increased contractility during </a:t>
            </a:r>
            <a:r>
              <a:rPr lang="en-US" sz="2000" dirty="0" err="1">
                <a:solidFill>
                  <a:srgbClr val="002060"/>
                </a:solidFill>
                <a:latin typeface="Times New Roman" panose="02020603050405020304" pitchFamily="18" charset="0"/>
                <a:cs typeface="Times New Roman" panose="02020603050405020304" pitchFamily="18" charset="0"/>
              </a:rPr>
              <a:t>heterometric</a:t>
            </a:r>
            <a:r>
              <a:rPr lang="en-US" sz="2000" dirty="0">
                <a:solidFill>
                  <a:srgbClr val="002060"/>
                </a:solidFill>
                <a:latin typeface="Times New Roman" panose="02020603050405020304" pitchFamily="18" charset="0"/>
                <a:cs typeface="Times New Roman" panose="02020603050405020304" pitchFamily="18" charset="0"/>
              </a:rPr>
              <a:t> auto-</a:t>
            </a:r>
            <a:r>
              <a:rPr lang="en-US" sz="2000" dirty="0" err="1">
                <a:solidFill>
                  <a:srgbClr val="002060"/>
                </a:solidFill>
                <a:latin typeface="Times New Roman" panose="02020603050405020304" pitchFamily="18" charset="0"/>
                <a:cs typeface="Times New Roman" panose="02020603050405020304" pitchFamily="18" charset="0"/>
              </a:rPr>
              <a:t>rgulation</a:t>
            </a:r>
            <a:r>
              <a:rPr lang="en-US" sz="2000" dirty="0">
                <a:solidFill>
                  <a:srgbClr val="002060"/>
                </a:solidFill>
                <a:latin typeface="Times New Roman" panose="02020603050405020304" pitchFamily="18" charset="0"/>
                <a:cs typeface="Times New Roman" panose="02020603050405020304" pitchFamily="18" charset="0"/>
              </a:rPr>
              <a:t>.</a:t>
            </a:r>
          </a:p>
          <a:p>
            <a:pPr marL="36512" indent="0" algn="just"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•The </a:t>
            </a:r>
            <a:r>
              <a:rPr lang="en-US" sz="2000" dirty="0" err="1">
                <a:solidFill>
                  <a:srgbClr val="002060"/>
                </a:solidFill>
                <a:latin typeface="Times New Roman" panose="02020603050405020304" pitchFamily="18" charset="0"/>
                <a:cs typeface="Times New Roman" panose="02020603050405020304" pitchFamily="18" charset="0"/>
              </a:rPr>
              <a:t>homeometric</a:t>
            </a:r>
            <a:r>
              <a:rPr lang="en-US" sz="2000" dirty="0">
                <a:solidFill>
                  <a:srgbClr val="002060"/>
                </a:solidFill>
                <a:latin typeface="Times New Roman" panose="02020603050405020304" pitchFamily="18" charset="0"/>
                <a:cs typeface="Times New Roman" panose="02020603050405020304" pitchFamily="18" charset="0"/>
              </a:rPr>
              <a:t> autoregulation is present as long as the venous return is elevated.</a:t>
            </a:r>
          </a:p>
          <a:p>
            <a:pPr marL="36512" indent="0" algn="just"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•This mechanism is </a:t>
            </a:r>
            <a:r>
              <a:rPr lang="en-US" sz="2000" b="1" dirty="0">
                <a:solidFill>
                  <a:srgbClr val="002060"/>
                </a:solidFill>
                <a:latin typeface="Times New Roman" panose="02020603050405020304" pitchFamily="18" charset="0"/>
                <a:cs typeface="Times New Roman" panose="02020603050405020304" pitchFamily="18" charset="0"/>
              </a:rPr>
              <a:t>lost</a:t>
            </a:r>
            <a:r>
              <a:rPr lang="en-US" sz="2000" dirty="0">
                <a:solidFill>
                  <a:srgbClr val="002060"/>
                </a:solidFill>
                <a:latin typeface="Times New Roman" panose="02020603050405020304" pitchFamily="18" charset="0"/>
                <a:cs typeface="Times New Roman" panose="02020603050405020304" pitchFamily="18" charset="0"/>
              </a:rPr>
              <a:t> in </a:t>
            </a:r>
            <a:r>
              <a:rPr lang="en-US" sz="2000" b="1" dirty="0">
                <a:solidFill>
                  <a:srgbClr val="002060"/>
                </a:solidFill>
                <a:latin typeface="Times New Roman" panose="02020603050405020304" pitchFamily="18" charset="0"/>
                <a:cs typeface="Times New Roman" panose="02020603050405020304" pitchFamily="18" charset="0"/>
              </a:rPr>
              <a:t>cardiac failure </a:t>
            </a:r>
            <a:r>
              <a:rPr lang="en-US" sz="2000" dirty="0">
                <a:solidFill>
                  <a:srgbClr val="002060"/>
                </a:solidFill>
                <a:latin typeface="Times New Roman" panose="02020603050405020304" pitchFamily="18" charset="0"/>
                <a:cs typeface="Times New Roman" panose="02020603050405020304" pitchFamily="18" charset="0"/>
              </a:rPr>
              <a:t>and the </a:t>
            </a:r>
            <a:r>
              <a:rPr lang="en-US" sz="2000" dirty="0" err="1">
                <a:solidFill>
                  <a:srgbClr val="002060"/>
                </a:solidFill>
                <a:latin typeface="Times New Roman" panose="02020603050405020304" pitchFamily="18" charset="0"/>
                <a:cs typeface="Times New Roman" panose="02020603050405020304" pitchFamily="18" charset="0"/>
              </a:rPr>
              <a:t>heterometric</a:t>
            </a:r>
            <a:r>
              <a:rPr lang="en-US" sz="2000" dirty="0">
                <a:solidFill>
                  <a:srgbClr val="002060"/>
                </a:solidFill>
                <a:latin typeface="Times New Roman" panose="02020603050405020304" pitchFamily="18" charset="0"/>
                <a:cs typeface="Times New Roman" panose="02020603050405020304" pitchFamily="18" charset="0"/>
              </a:rPr>
              <a:t> autoregulation becomes the only mechanism controlling the CO in cardiac failure (cardiac failure: failure of the heart to pump enough blood to satisfy the body needs) </a:t>
            </a:r>
          </a:p>
          <a:p>
            <a:pPr marL="36512" indent="0" algn="just"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However, in certain situation </a:t>
            </a:r>
            <a:r>
              <a:rPr lang="en-US" sz="2000" dirty="0" err="1">
                <a:solidFill>
                  <a:srgbClr val="002060"/>
                </a:solidFill>
                <a:latin typeface="Times New Roman" panose="02020603050405020304" pitchFamily="18" charset="0"/>
                <a:cs typeface="Times New Roman" panose="02020603050405020304" pitchFamily="18" charset="0"/>
              </a:rPr>
              <a:t>e.g</a:t>
            </a:r>
            <a:r>
              <a:rPr lang="en-US" sz="2000" dirty="0">
                <a:solidFill>
                  <a:srgbClr val="002060"/>
                </a:solidFill>
                <a:latin typeface="Times New Roman" panose="02020603050405020304" pitchFamily="18" charset="0"/>
                <a:cs typeface="Times New Roman" panose="02020603050405020304" pitchFamily="18" charset="0"/>
              </a:rPr>
              <a:t> muscular exercise, the </a:t>
            </a:r>
            <a:r>
              <a:rPr lang="en-US" sz="2000" dirty="0" err="1">
                <a:solidFill>
                  <a:srgbClr val="002060"/>
                </a:solidFill>
                <a:latin typeface="Times New Roman" panose="02020603050405020304" pitchFamily="18" charset="0"/>
                <a:cs typeface="Times New Roman" panose="02020603050405020304" pitchFamily="18" charset="0"/>
              </a:rPr>
              <a:t>heterometric</a:t>
            </a:r>
            <a:r>
              <a:rPr lang="en-US" sz="2000" dirty="0">
                <a:solidFill>
                  <a:srgbClr val="002060"/>
                </a:solidFill>
                <a:latin typeface="Times New Roman" panose="02020603050405020304" pitchFamily="18" charset="0"/>
                <a:cs typeface="Times New Roman" panose="02020603050405020304" pitchFamily="18" charset="0"/>
              </a:rPr>
              <a:t> and </a:t>
            </a:r>
            <a:r>
              <a:rPr lang="en-US" sz="2000" dirty="0" err="1">
                <a:solidFill>
                  <a:srgbClr val="002060"/>
                </a:solidFill>
                <a:latin typeface="Times New Roman" panose="02020603050405020304" pitchFamily="18" charset="0"/>
                <a:cs typeface="Times New Roman" panose="02020603050405020304" pitchFamily="18" charset="0"/>
              </a:rPr>
              <a:t>homeometric</a:t>
            </a:r>
            <a:r>
              <a:rPr lang="en-US" sz="2000" dirty="0">
                <a:solidFill>
                  <a:srgbClr val="002060"/>
                </a:solidFill>
                <a:latin typeface="Times New Roman" panose="02020603050405020304" pitchFamily="18" charset="0"/>
                <a:cs typeface="Times New Roman" panose="02020603050405020304" pitchFamily="18" charset="0"/>
              </a:rPr>
              <a:t> auto-regulations operate at the same time for a long time to maintain marked increase in SV although the </a:t>
            </a:r>
            <a:r>
              <a:rPr lang="en-US" sz="2000" dirty="0" err="1">
                <a:solidFill>
                  <a:srgbClr val="002060"/>
                </a:solidFill>
                <a:latin typeface="Times New Roman" panose="02020603050405020304" pitchFamily="18" charset="0"/>
                <a:cs typeface="Times New Roman" panose="02020603050405020304" pitchFamily="18" charset="0"/>
              </a:rPr>
              <a:t>heterometric</a:t>
            </a:r>
            <a:r>
              <a:rPr lang="en-US" sz="2000" dirty="0">
                <a:solidFill>
                  <a:srgbClr val="002060"/>
                </a:solidFill>
                <a:latin typeface="Times New Roman" panose="02020603050405020304" pitchFamily="18" charset="0"/>
                <a:cs typeface="Times New Roman" panose="02020603050405020304" pitchFamily="18" charset="0"/>
              </a:rPr>
              <a:t>  mechanism starts first. </a:t>
            </a:r>
          </a:p>
          <a:p>
            <a:pPr algn="l" rtl="0" eaLnBrk="1" hangingPunct="1">
              <a:defRPr/>
            </a:pPr>
            <a:endParaRPr lang="en-US" sz="18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F0511C20-6823-4F2F-862A-C57E2610FF68}"/>
              </a:ext>
            </a:extLst>
          </p:cNvPr>
          <p:cNvSpPr>
            <a:spLocks noGrp="1"/>
          </p:cNvSpPr>
          <p:nvPr>
            <p:ph type="title"/>
          </p:nvPr>
        </p:nvSpPr>
        <p:spPr>
          <a:xfrm>
            <a:off x="457200" y="274638"/>
            <a:ext cx="7467600" cy="706437"/>
          </a:xfrm>
        </p:spPr>
        <p:txBody>
          <a:bodyPr/>
          <a:lstStyle/>
          <a:p>
            <a:pPr eaLnBrk="1" hangingPunct="1"/>
            <a:r>
              <a:rPr lang="en-US" altLang="en-US" sz="2800" b="1">
                <a:solidFill>
                  <a:srgbClr val="002060"/>
                </a:solidFill>
                <a:latin typeface="Times New Roman" panose="02020603050405020304" pitchFamily="18" charset="0"/>
                <a:cs typeface="Times New Roman" panose="02020603050405020304" pitchFamily="18" charset="0"/>
              </a:rPr>
              <a:t>2-Extrinsic regulation: </a:t>
            </a:r>
            <a:br>
              <a:rPr lang="en-US" altLang="en-US">
                <a:latin typeface="Times New Roman" panose="02020603050405020304" pitchFamily="18" charset="0"/>
                <a:cs typeface="Times New Roman" panose="02020603050405020304" pitchFamily="18" charset="0"/>
              </a:rPr>
            </a:br>
            <a:endParaRPr lang="en-US" altLang="en-US">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1EEB08-7153-4EE1-A9AF-A3789A701E5A}"/>
              </a:ext>
            </a:extLst>
          </p:cNvPr>
          <p:cNvSpPr>
            <a:spLocks noGrp="1"/>
          </p:cNvSpPr>
          <p:nvPr>
            <p:ph idx="1"/>
          </p:nvPr>
        </p:nvSpPr>
        <p:spPr>
          <a:xfrm>
            <a:off x="323850" y="476250"/>
            <a:ext cx="8569325" cy="4525963"/>
          </a:xfrm>
        </p:spPr>
        <p:txBody>
          <a:bodyPr/>
          <a:lstStyle/>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This mechanism affect both SV and HR through:</a:t>
            </a:r>
          </a:p>
          <a:p>
            <a:pPr marL="36512" indent="0" algn="l" rtl="0" eaLnBrk="1" hangingPunct="1">
              <a:buFont typeface="Wingdings 2" panose="05020102010507070707" pitchFamily="18" charset="2"/>
              <a:buNone/>
              <a:defRPr/>
            </a:pPr>
            <a:r>
              <a:rPr lang="en-US" sz="2000" b="1" dirty="0">
                <a:solidFill>
                  <a:srgbClr val="002060"/>
                </a:solidFill>
                <a:latin typeface="Times New Roman" panose="02020603050405020304" pitchFamily="18" charset="0"/>
                <a:cs typeface="Times New Roman" panose="02020603050405020304" pitchFamily="18" charset="0"/>
              </a:rPr>
              <a:t>A- Autonomic nervous system: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a:t>
            </a:r>
            <a:r>
              <a:rPr lang="en-US" sz="2000" b="1" dirty="0">
                <a:solidFill>
                  <a:srgbClr val="002060"/>
                </a:solidFill>
                <a:latin typeface="Times New Roman" panose="02020603050405020304" pitchFamily="18" charset="0"/>
                <a:cs typeface="Times New Roman" panose="02020603050405020304" pitchFamily="18" charset="0"/>
              </a:rPr>
              <a:t>Sympathetic nervous system </a:t>
            </a:r>
            <a:r>
              <a:rPr lang="en-US" sz="2000" dirty="0">
                <a:solidFill>
                  <a:srgbClr val="002060"/>
                </a:solidFill>
                <a:latin typeface="Times New Roman" panose="02020603050405020304" pitchFamily="18" charset="0"/>
                <a:cs typeface="Times New Roman" panose="02020603050405020304" pitchFamily="18" charset="0"/>
              </a:rPr>
              <a:t>increases CO due to:</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1-Increase HR (positive chronotropic effect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2-Increased contractility (positive inotropic effect)</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3-Venoconstriction which increases venous return and filling of the heart.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a:t>
            </a:r>
            <a:r>
              <a:rPr lang="en-US" sz="2000" b="1" dirty="0">
                <a:solidFill>
                  <a:srgbClr val="002060"/>
                </a:solidFill>
                <a:latin typeface="Times New Roman" panose="02020603050405020304" pitchFamily="18" charset="0"/>
                <a:cs typeface="Times New Roman" panose="02020603050405020304" pitchFamily="18" charset="0"/>
              </a:rPr>
              <a:t>Parasympathetic N.S. </a:t>
            </a:r>
            <a:r>
              <a:rPr lang="en-US" sz="2000" dirty="0">
                <a:solidFill>
                  <a:srgbClr val="002060"/>
                </a:solidFill>
                <a:latin typeface="Times New Roman" panose="02020603050405020304" pitchFamily="18" charset="0"/>
                <a:cs typeface="Times New Roman" panose="02020603050405020304" pitchFamily="18" charset="0"/>
              </a:rPr>
              <a:t>decreases CO through decreasing HR and minimal effect on myocardial contractility.</a:t>
            </a:r>
          </a:p>
          <a:p>
            <a:pPr marL="36512" indent="0" algn="l" rtl="0" eaLnBrk="1" hangingPunct="1">
              <a:buFont typeface="Wingdings 2" panose="05020102010507070707" pitchFamily="18" charset="2"/>
              <a:buNone/>
              <a:defRPr/>
            </a:pPr>
            <a:r>
              <a:rPr lang="en-US" sz="2000" b="1" dirty="0">
                <a:solidFill>
                  <a:srgbClr val="002060"/>
                </a:solidFill>
                <a:latin typeface="Times New Roman" panose="02020603050405020304" pitchFamily="18" charset="0"/>
                <a:cs typeface="Times New Roman" panose="02020603050405020304" pitchFamily="18" charset="0"/>
              </a:rPr>
              <a:t>B- Chemical Factors:</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Chemicals: Increase C.O. leads to </a:t>
            </a:r>
            <a:r>
              <a:rPr lang="en-US" sz="2000" b="1" dirty="0">
                <a:solidFill>
                  <a:srgbClr val="002060"/>
                </a:solidFill>
                <a:latin typeface="Times New Roman" panose="02020603050405020304" pitchFamily="18" charset="0"/>
                <a:cs typeface="Times New Roman" panose="02020603050405020304" pitchFamily="18" charset="0"/>
              </a:rPr>
              <a:t>Hyper-effective heart</a:t>
            </a:r>
            <a:r>
              <a:rPr lang="en-US" sz="2000" dirty="0">
                <a:solidFill>
                  <a:srgbClr val="002060"/>
                </a:solidFill>
                <a:latin typeface="Times New Roman" panose="02020603050405020304" pitchFamily="18" charset="0"/>
                <a:cs typeface="Times New Roman" panose="02020603050405020304" pitchFamily="18" charset="0"/>
              </a:rPr>
              <a:t>:</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 </a:t>
            </a:r>
            <a:r>
              <a:rPr lang="en-US" sz="2000" dirty="0" err="1">
                <a:solidFill>
                  <a:srgbClr val="002060"/>
                </a:solidFill>
                <a:latin typeface="Times New Roman" panose="02020603050405020304" pitchFamily="18" charset="0"/>
                <a:cs typeface="Times New Roman" panose="02020603050405020304" pitchFamily="18" charset="0"/>
              </a:rPr>
              <a:t>Catecholamines</a:t>
            </a:r>
            <a:r>
              <a:rPr lang="en-US" sz="2000" dirty="0">
                <a:solidFill>
                  <a:srgbClr val="002060"/>
                </a:solidFill>
                <a:latin typeface="Times New Roman" panose="02020603050405020304" pitchFamily="18" charset="0"/>
                <a:cs typeface="Times New Roman" panose="02020603050405020304" pitchFamily="18" charset="0"/>
              </a:rPr>
              <a:t> increases </a:t>
            </a:r>
            <a:r>
              <a:rPr lang="en-US" sz="2000" dirty="0" err="1">
                <a:solidFill>
                  <a:srgbClr val="002060"/>
                </a:solidFill>
                <a:latin typeface="Times New Roman" panose="02020603050405020304" pitchFamily="18" charset="0"/>
                <a:cs typeface="Times New Roman" panose="02020603050405020304" pitchFamily="18" charset="0"/>
              </a:rPr>
              <a:t>cAMP</a:t>
            </a:r>
            <a:r>
              <a:rPr lang="en-US" sz="2000" dirty="0">
                <a:solidFill>
                  <a:srgbClr val="002060"/>
                </a:solidFill>
                <a:latin typeface="Times New Roman" panose="02020603050405020304" pitchFamily="18" charset="0"/>
                <a:cs typeface="Times New Roman" panose="02020603050405020304" pitchFamily="18" charset="0"/>
              </a:rPr>
              <a:t> that increase Ca++influx.</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Digitalis (</a:t>
            </a:r>
            <a:r>
              <a:rPr lang="en-US" sz="2000" dirty="0" err="1">
                <a:solidFill>
                  <a:srgbClr val="002060"/>
                </a:solidFill>
                <a:latin typeface="Times New Roman" panose="02020603050405020304" pitchFamily="18" charset="0"/>
                <a:cs typeface="Times New Roman" panose="02020603050405020304" pitchFamily="18" charset="0"/>
              </a:rPr>
              <a:t>Digoxine</a:t>
            </a:r>
            <a:r>
              <a:rPr lang="en-US" sz="2000" dirty="0">
                <a:solidFill>
                  <a:srgbClr val="002060"/>
                </a:solidFill>
                <a:latin typeface="Times New Roman" panose="02020603050405020304" pitchFamily="18" charset="0"/>
                <a:cs typeface="Times New Roman" panose="02020603050405020304" pitchFamily="18" charset="0"/>
              </a:rPr>
              <a:t>) increases C.O.P in heart failure by increase release of Ca++ and force of contraction.</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 Thyroxin increases HR and force of contraction via stimulation of the metabolic rate of SAN and cardiac muscle and enhances sympathetic effect on the heart.</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Xanthines</a:t>
            </a:r>
            <a:r>
              <a:rPr lang="en-US" sz="2000" dirty="0">
                <a:solidFill>
                  <a:srgbClr val="002060"/>
                </a:solidFill>
                <a:latin typeface="Times New Roman" panose="02020603050405020304" pitchFamily="18" charset="0"/>
                <a:cs typeface="Times New Roman" panose="02020603050405020304" pitchFamily="18" charset="0"/>
              </a:rPr>
              <a:t> (caffeine) inhibits </a:t>
            </a:r>
            <a:r>
              <a:rPr lang="en-US" sz="2000" dirty="0" err="1">
                <a:solidFill>
                  <a:srgbClr val="002060"/>
                </a:solidFill>
                <a:latin typeface="Times New Roman" panose="02020603050405020304" pitchFamily="18" charset="0"/>
                <a:cs typeface="Times New Roman" panose="02020603050405020304" pitchFamily="18" charset="0"/>
              </a:rPr>
              <a:t>phosphodiestrase</a:t>
            </a:r>
            <a:r>
              <a:rPr lang="en-US" sz="2000" dirty="0">
                <a:solidFill>
                  <a:srgbClr val="002060"/>
                </a:solidFill>
                <a:latin typeface="Times New Roman" panose="02020603050405020304" pitchFamily="18" charset="0"/>
                <a:cs typeface="Times New Roman" panose="02020603050405020304" pitchFamily="18" charset="0"/>
              </a:rPr>
              <a:t> enzyme which hydrolyze </a:t>
            </a:r>
            <a:r>
              <a:rPr lang="en-US" sz="2000" dirty="0" err="1">
                <a:solidFill>
                  <a:srgbClr val="002060"/>
                </a:solidFill>
                <a:latin typeface="Times New Roman" panose="02020603050405020304" pitchFamily="18" charset="0"/>
                <a:cs typeface="Times New Roman" panose="02020603050405020304" pitchFamily="18" charset="0"/>
              </a:rPr>
              <a:t>cAMP</a:t>
            </a:r>
            <a:r>
              <a:rPr lang="en-US" sz="2000" dirty="0">
                <a:solidFill>
                  <a:srgbClr val="002060"/>
                </a:solidFill>
                <a:latin typeface="Times New Roman" panose="02020603050405020304" pitchFamily="18" charset="0"/>
                <a:cs typeface="Times New Roman" panose="02020603050405020304" pitchFamily="18" charset="0"/>
              </a:rPr>
              <a:t> increase </a:t>
            </a:r>
            <a:r>
              <a:rPr lang="en-US" sz="2000" dirty="0" err="1">
                <a:solidFill>
                  <a:srgbClr val="002060"/>
                </a:solidFill>
                <a:latin typeface="Times New Roman" panose="02020603050405020304" pitchFamily="18" charset="0"/>
                <a:cs typeface="Times New Roman" panose="02020603050405020304" pitchFamily="18" charset="0"/>
              </a:rPr>
              <a:t>cAMP</a:t>
            </a:r>
            <a:r>
              <a:rPr lang="en-US" sz="2000" dirty="0">
                <a:solidFill>
                  <a:srgbClr val="002060"/>
                </a:solidFill>
                <a:latin typeface="Times New Roman" panose="02020603050405020304" pitchFamily="18" charset="0"/>
                <a:cs typeface="Times New Roman" panose="02020603050405020304" pitchFamily="18" charset="0"/>
              </a:rPr>
              <a:t> increasing Ca++influx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a:t>
            </a:r>
          </a:p>
          <a:p>
            <a:pPr algn="l" rtl="0" eaLnBrk="1" hangingPunct="1">
              <a:defRPr/>
            </a:pPr>
            <a:endParaRPr lang="en-US" sz="2000" dirty="0">
              <a:solidFill>
                <a:srgbClr val="002060"/>
              </a:solidFill>
              <a:latin typeface="Times New Roman" panose="02020603050405020304" pitchFamily="18" charset="0"/>
              <a:cs typeface="Times New Roman" panose="02020603050405020304" pitchFamily="18" charset="0"/>
            </a:endParaRPr>
          </a:p>
          <a:p>
            <a:pPr algn="l" rtl="0" eaLnBrk="1" hangingPunct="1">
              <a:defRPr/>
            </a:pPr>
            <a:endParaRPr lang="en-US" sz="2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E8C349-BFE4-43E6-AB17-C9A3AB90C49A}"/>
              </a:ext>
            </a:extLst>
          </p:cNvPr>
          <p:cNvSpPr>
            <a:spLocks noGrp="1"/>
          </p:cNvSpPr>
          <p:nvPr>
            <p:ph idx="1"/>
          </p:nvPr>
        </p:nvSpPr>
        <p:spPr>
          <a:xfrm>
            <a:off x="468313" y="404813"/>
            <a:ext cx="7931150" cy="4525962"/>
          </a:xfrm>
        </p:spPr>
        <p:txBody>
          <a:bodyPr/>
          <a:lstStyle/>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Chemicals that Decrease C.O leading to </a:t>
            </a:r>
            <a:r>
              <a:rPr lang="en-US" sz="2000" b="1" dirty="0">
                <a:solidFill>
                  <a:srgbClr val="002060"/>
                </a:solidFill>
                <a:latin typeface="Times New Roman" panose="02020603050405020304" pitchFamily="18" charset="0"/>
                <a:cs typeface="Times New Roman" panose="02020603050405020304" pitchFamily="18" charset="0"/>
              </a:rPr>
              <a:t>Hypo-effective heart</a:t>
            </a:r>
            <a:r>
              <a:rPr lang="en-US" sz="2000" dirty="0">
                <a:solidFill>
                  <a:srgbClr val="002060"/>
                </a:solidFill>
                <a:latin typeface="Times New Roman" panose="02020603050405020304" pitchFamily="18" charset="0"/>
                <a:cs typeface="Times New Roman" panose="02020603050405020304" pitchFamily="18" charset="0"/>
              </a:rPr>
              <a:t>:</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•Hypoxia, hypercapnia (increased CO2), acidosis, electrolytes imbalance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Ischaemia</a:t>
            </a:r>
            <a:r>
              <a:rPr lang="en-US" sz="2000" dirty="0">
                <a:solidFill>
                  <a:srgbClr val="002060"/>
                </a:solidFill>
                <a:latin typeface="Times New Roman" panose="02020603050405020304" pitchFamily="18" charset="0"/>
                <a:cs typeface="Times New Roman" panose="02020603050405020304" pitchFamily="18" charset="0"/>
              </a:rPr>
              <a:t> and bacterial toxins (as typhoid).</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•Quinidine (cardiac depressant drug) &amp; chloroform.</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•Severe malnutrition as anemia and vitamin B deficiency (</a:t>
            </a:r>
            <a:r>
              <a:rPr lang="en-US" sz="2000" dirty="0" err="1">
                <a:solidFill>
                  <a:srgbClr val="002060"/>
                </a:solidFill>
                <a:latin typeface="Times New Roman" panose="02020603050405020304" pitchFamily="18" charset="0"/>
                <a:cs typeface="Times New Roman" panose="02020603050405020304" pitchFamily="18" charset="0"/>
              </a:rPr>
              <a:t>Beri</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Beri</a:t>
            </a:r>
            <a:r>
              <a:rPr lang="en-US" sz="2000" dirty="0">
                <a:solidFill>
                  <a:srgbClr val="002060"/>
                </a:solidFill>
                <a:latin typeface="Times New Roman" panose="02020603050405020304" pitchFamily="18" charset="0"/>
                <a:cs typeface="Times New Roman" panose="02020603050405020304" pitchFamily="18" charset="0"/>
              </a:rPr>
              <a:t>). </a:t>
            </a:r>
          </a:p>
          <a:p>
            <a:pPr marL="36512" indent="0" algn="l" rtl="0" eaLnBrk="1" hangingPunct="1">
              <a:buFont typeface="Wingdings 2" panose="05020102010507070707" pitchFamily="18" charset="2"/>
              <a:buNone/>
              <a:defRPr/>
            </a:pPr>
            <a:r>
              <a:rPr lang="en-US" sz="2400" b="1" dirty="0">
                <a:solidFill>
                  <a:srgbClr val="002060"/>
                </a:solidFill>
                <a:latin typeface="Times New Roman" panose="02020603050405020304" pitchFamily="18" charset="0"/>
                <a:cs typeface="Times New Roman" panose="02020603050405020304" pitchFamily="18" charset="0"/>
              </a:rPr>
              <a:t>II. Heart Rate (HR):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Provided that venous return is kept constant:</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a:t>
            </a:r>
            <a:r>
              <a:rPr lang="en-US" sz="2000" b="1" dirty="0">
                <a:solidFill>
                  <a:srgbClr val="002060"/>
                </a:solidFill>
                <a:latin typeface="Times New Roman" panose="02020603050405020304" pitchFamily="18" charset="0"/>
                <a:cs typeface="Times New Roman" panose="02020603050405020304" pitchFamily="18" charset="0"/>
              </a:rPr>
              <a:t>Mild and moderate </a:t>
            </a:r>
            <a:r>
              <a:rPr lang="en-US" sz="2000" dirty="0">
                <a:solidFill>
                  <a:srgbClr val="002060"/>
                </a:solidFill>
                <a:latin typeface="Times New Roman" panose="02020603050405020304" pitchFamily="18" charset="0"/>
                <a:cs typeface="Times New Roman" panose="02020603050405020304" pitchFamily="18" charset="0"/>
              </a:rPr>
              <a:t>change in heart rate (60- 160 beat/ minute) does not affect the CO but affect SV inversely. e.g. increase HR produces shortening of the diastolic period decreasing the filling of the ventricle, and decreases SV and vice versa.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a:t>
            </a:r>
            <a:r>
              <a:rPr lang="en-US" sz="2000" b="1" dirty="0">
                <a:solidFill>
                  <a:srgbClr val="002060"/>
                </a:solidFill>
                <a:latin typeface="Times New Roman" panose="02020603050405020304" pitchFamily="18" charset="0"/>
                <a:cs typeface="Times New Roman" panose="02020603050405020304" pitchFamily="18" charset="0"/>
              </a:rPr>
              <a:t>Marked increase </a:t>
            </a:r>
            <a:r>
              <a:rPr lang="en-US" sz="2000" dirty="0">
                <a:solidFill>
                  <a:srgbClr val="002060"/>
                </a:solidFill>
                <a:latin typeface="Times New Roman" panose="02020603050405020304" pitchFamily="18" charset="0"/>
                <a:cs typeface="Times New Roman" panose="02020603050405020304" pitchFamily="18" charset="0"/>
              </a:rPr>
              <a:t>in HR decreases the CO due to marked shortening of the diastolic period leading to: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1-Decrease filling of the ventricle, decrease EDV that decreases SV and COP. </a:t>
            </a:r>
          </a:p>
          <a:p>
            <a:pPr marL="36512" indent="0" algn="l" rtl="0" eaLnBrk="1" hangingPunct="1">
              <a:buFont typeface="Wingdings 2" panose="05020102010507070707" pitchFamily="18" charset="2"/>
              <a:buNone/>
              <a:defRPr/>
            </a:pPr>
            <a:endParaRPr lang="en-US" sz="2000" dirty="0">
              <a:solidFill>
                <a:srgbClr val="002060"/>
              </a:solidFill>
              <a:latin typeface="Times New Roman" panose="02020603050405020304" pitchFamily="18" charset="0"/>
              <a:cs typeface="Times New Roman" panose="02020603050405020304" pitchFamily="18" charset="0"/>
            </a:endParaRPr>
          </a:p>
          <a:p>
            <a:pPr algn="l" rtl="0" eaLnBrk="1" hangingPunct="1">
              <a:defRPr/>
            </a:pPr>
            <a:endParaRPr lang="en-US" sz="2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F0961F-314A-45D2-8126-654B45DC3E4A}"/>
              </a:ext>
            </a:extLst>
          </p:cNvPr>
          <p:cNvSpPr>
            <a:spLocks noGrp="1"/>
          </p:cNvSpPr>
          <p:nvPr>
            <p:ph idx="1"/>
          </p:nvPr>
        </p:nvSpPr>
        <p:spPr>
          <a:xfrm>
            <a:off x="468313" y="333375"/>
            <a:ext cx="8351837" cy="4525963"/>
          </a:xfrm>
        </p:spPr>
        <p:txBody>
          <a:bodyPr/>
          <a:lstStyle/>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2- Decrease the time of main coronary flow causes decrease in the force of contraction and consequently decrease SV and COP.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 The increase in the heart rate can not compensate for the marked decrease in stroke volume.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a:t>
            </a:r>
            <a:r>
              <a:rPr lang="en-US" sz="2000" b="1" dirty="0">
                <a:solidFill>
                  <a:srgbClr val="002060"/>
                </a:solidFill>
                <a:latin typeface="Times New Roman" panose="02020603050405020304" pitchFamily="18" charset="0"/>
                <a:cs typeface="Times New Roman" panose="02020603050405020304" pitchFamily="18" charset="0"/>
              </a:rPr>
              <a:t>Marked decrease in heart rate </a:t>
            </a:r>
            <a:r>
              <a:rPr lang="en-US" sz="2000" dirty="0">
                <a:solidFill>
                  <a:srgbClr val="002060"/>
                </a:solidFill>
                <a:latin typeface="Times New Roman" panose="02020603050405020304" pitchFamily="18" charset="0"/>
                <a:cs typeface="Times New Roman" panose="02020603050405020304" pitchFamily="18" charset="0"/>
              </a:rPr>
              <a:t>(&lt; 60 beat/min), although increases the time of diastole and increases the filling of ventricle and SV; the increased SV cannot compensate for marked decrease in HR. This occurs when the ventricle beats by its </a:t>
            </a:r>
            <a:r>
              <a:rPr lang="en-US" sz="2000" dirty="0" err="1">
                <a:solidFill>
                  <a:srgbClr val="002060"/>
                </a:solidFill>
                <a:latin typeface="Times New Roman" panose="02020603050405020304" pitchFamily="18" charset="0"/>
                <a:cs typeface="Times New Roman" panose="02020603050405020304" pitchFamily="18" charset="0"/>
              </a:rPr>
              <a:t>idioventricular</a:t>
            </a:r>
            <a:r>
              <a:rPr lang="en-US" sz="2000" dirty="0">
                <a:solidFill>
                  <a:srgbClr val="002060"/>
                </a:solidFill>
                <a:latin typeface="Times New Roman" panose="02020603050405020304" pitchFamily="18" charset="0"/>
                <a:cs typeface="Times New Roman" panose="02020603050405020304" pitchFamily="18" charset="0"/>
              </a:rPr>
              <a:t> rhythm (25 -40 heart/minute).</a:t>
            </a:r>
          </a:p>
          <a:p>
            <a:pPr marL="36512" indent="0" algn="l" rtl="0" eaLnBrk="1" hangingPunct="1">
              <a:buFont typeface="Wingdings 2" panose="05020102010507070707" pitchFamily="18" charset="2"/>
              <a:buNone/>
              <a:defRPr/>
            </a:pPr>
            <a:endParaRPr lang="en-US" sz="2000" dirty="0">
              <a:solidFill>
                <a:srgbClr val="002060"/>
              </a:solidFill>
              <a:latin typeface="Times New Roman" panose="02020603050405020304" pitchFamily="18" charset="0"/>
              <a:cs typeface="Times New Roman" panose="02020603050405020304" pitchFamily="18" charset="0"/>
            </a:endParaRPr>
          </a:p>
          <a:p>
            <a:pPr marL="36512" indent="0" algn="l" rtl="0" eaLnBrk="1" hangingPunct="1">
              <a:buFont typeface="Wingdings 2" panose="05020102010507070707" pitchFamily="18" charset="2"/>
              <a:buNone/>
              <a:defRPr/>
            </a:pPr>
            <a:r>
              <a:rPr lang="en-US" sz="2400" b="1" dirty="0">
                <a:solidFill>
                  <a:srgbClr val="002060"/>
                </a:solidFill>
                <a:latin typeface="Times New Roman" panose="02020603050405020304" pitchFamily="18" charset="0"/>
                <a:cs typeface="Times New Roman" panose="02020603050405020304" pitchFamily="18" charset="0"/>
              </a:rPr>
              <a:t>III. Mean Arterial Blood Pressure (Afterload):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After-load is the force against which the heart is contracting </a:t>
            </a:r>
            <a:r>
              <a:rPr lang="en-US" sz="2000" b="1" dirty="0">
                <a:solidFill>
                  <a:srgbClr val="002060"/>
                </a:solidFill>
                <a:latin typeface="Times New Roman" panose="02020603050405020304" pitchFamily="18" charset="0"/>
                <a:cs typeface="Times New Roman" panose="02020603050405020304" pitchFamily="18" charset="0"/>
              </a:rPr>
              <a:t>(aortic pressure</a:t>
            </a:r>
            <a:r>
              <a:rPr lang="en-US" sz="2000" dirty="0">
                <a:solidFill>
                  <a:srgbClr val="002060"/>
                </a:solidFill>
                <a:latin typeface="Times New Roman" panose="02020603050405020304" pitchFamily="18" charset="0"/>
                <a:cs typeface="Times New Roman" panose="02020603050405020304" pitchFamily="18" charset="0"/>
              </a:rPr>
              <a:t>).</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When the mean arterial blood pressure is raised, the heart pumps less amount of blood than it receives for several beats so blood accumulates in the ventricles and the size of the heart increases. </a:t>
            </a:r>
          </a:p>
          <a:p>
            <a:pPr marL="36512" indent="0" algn="l" rtl="0" eaLnBrk="1" hangingPunct="1">
              <a:buFont typeface="Wingdings 2" panose="05020102010507070707" pitchFamily="18" charset="2"/>
              <a:buNone/>
              <a:defRPr/>
            </a:pPr>
            <a:r>
              <a:rPr lang="en-US" sz="2000" dirty="0">
                <a:solidFill>
                  <a:srgbClr val="002060"/>
                </a:solidFill>
                <a:latin typeface="Times New Roman" panose="02020603050405020304" pitchFamily="18" charset="0"/>
                <a:cs typeface="Times New Roman" panose="02020603050405020304" pitchFamily="18" charset="0"/>
              </a:rPr>
              <a:t>The distended heart contracts more forcefully and the CO returns to its previous level. </a:t>
            </a:r>
          </a:p>
          <a:p>
            <a:pPr marL="36512" indent="0" algn="l" rtl="0" eaLnBrk="1" hangingPunct="1">
              <a:buFont typeface="Wingdings 2" panose="05020102010507070707" pitchFamily="18" charset="2"/>
              <a:buNone/>
              <a:defRPr/>
            </a:pPr>
            <a:r>
              <a:rPr lang="en-US" sz="2000" b="1" dirty="0">
                <a:solidFill>
                  <a:srgbClr val="002060"/>
                </a:solidFill>
                <a:latin typeface="Times New Roman" panose="02020603050405020304" pitchFamily="18" charset="0"/>
                <a:cs typeface="Times New Roman" panose="02020603050405020304" pitchFamily="18" charset="0"/>
              </a:rPr>
              <a:t>Conversely</a:t>
            </a:r>
            <a:r>
              <a:rPr lang="en-US" sz="2000" dirty="0">
                <a:solidFill>
                  <a:srgbClr val="002060"/>
                </a:solidFill>
                <a:latin typeface="Times New Roman" panose="02020603050405020304" pitchFamily="18" charset="0"/>
                <a:cs typeface="Times New Roman" panose="02020603050405020304" pitchFamily="18" charset="0"/>
              </a:rPr>
              <a:t>, when the mean arterial blood pressure is reduced, CO rises transiently but the size of the heart decreases so the CO fall to its previous constant level. </a:t>
            </a:r>
          </a:p>
          <a:p>
            <a:pPr marL="36512" indent="0" algn="l" rtl="0" eaLnBrk="1" hangingPunct="1">
              <a:buFont typeface="Wingdings 2" panose="05020102010507070707" pitchFamily="18" charset="2"/>
              <a:buNone/>
              <a:defRPr/>
            </a:pPr>
            <a:endParaRPr lang="en-US" sz="2000" dirty="0">
              <a:solidFill>
                <a:srgbClr val="002060"/>
              </a:solidFill>
              <a:latin typeface="Times New Roman" panose="02020603050405020304" pitchFamily="18" charset="0"/>
              <a:cs typeface="Times New Roman" panose="02020603050405020304" pitchFamily="18" charset="0"/>
            </a:endParaRPr>
          </a:p>
          <a:p>
            <a:pPr algn="l" rtl="0" eaLnBrk="1" hangingPunct="1">
              <a:defRPr/>
            </a:pPr>
            <a:endParaRPr lang="en-US" sz="2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DA8B54F045A074CA01257B5EBC94D5C" ma:contentTypeVersion="0" ma:contentTypeDescription="Create a new document." ma:contentTypeScope="" ma:versionID="465aa9d5ba3889cad1ce4411c0ae9a24">
  <xsd:schema xmlns:xsd="http://www.w3.org/2001/XMLSchema" xmlns:xs="http://www.w3.org/2001/XMLSchema" xmlns:p="http://schemas.microsoft.com/office/2006/metadata/properties" targetNamespace="http://schemas.microsoft.com/office/2006/metadata/properties" ma:root="true" ma:fieldsID="0967b7be50301903c78f9c39c6fd9a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A2064BC-BEF1-4F14-B5EF-7DF5BE6B4F71}">
  <ds:schemaRefs>
    <ds:schemaRef ds:uri="http://schemas.microsoft.com/sharepoint/v3/contenttype/forms"/>
  </ds:schemaRefs>
</ds:datastoreItem>
</file>

<file path=customXml/itemProps2.xml><?xml version="1.0" encoding="utf-8"?>
<ds:datastoreItem xmlns:ds="http://schemas.openxmlformats.org/officeDocument/2006/customXml" ds:itemID="{449D6016-2829-4122-B2D0-4A567F903A04}">
  <ds:schemaRefs>
    <ds:schemaRef ds:uri="http://schemas.microsoft.com/office/2006/metadata/contentType"/>
    <ds:schemaRef ds:uri="http://schemas.microsoft.com/office/2006/metadata/properties/metaAttributes"/>
    <ds:schemaRef ds:uri="http://www.w3.org/2000/xmln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Technic</Template>
  <TotalTime>301</TotalTime>
  <Words>1368</Words>
  <Application>Microsoft Office PowerPoint</Application>
  <PresentationFormat>On-screen Show (4:3)</PresentationFormat>
  <Paragraphs>96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تقنية</vt:lpstr>
      <vt:lpstr>4- CARDIAC OUTPUT and its regulation</vt:lpstr>
      <vt:lpstr>Cardiac output</vt:lpstr>
      <vt:lpstr>Cardiac output in various conditions</vt:lpstr>
      <vt:lpstr>     C- Cardiac output is decreased in: </vt:lpstr>
      <vt:lpstr>REGULATION OF CARDIAC OUTPUT </vt:lpstr>
      <vt:lpstr>PowerPoint Presentation</vt:lpstr>
      <vt:lpstr>2-Extrinsic regulation:  </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Sanabil Hassanat</cp:lastModifiedBy>
  <cp:revision>50</cp:revision>
  <dcterms:created xsi:type="dcterms:W3CDTF">2018-04-21T22:12:54Z</dcterms:created>
  <dcterms:modified xsi:type="dcterms:W3CDTF">2021-11-08T09:36:48Z</dcterms:modified>
</cp:coreProperties>
</file>