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0"/>
  </p:notesMasterIdLst>
  <p:sldIdLst>
    <p:sldId id="588" r:id="rId6"/>
    <p:sldId id="649" r:id="rId7"/>
    <p:sldId id="643" r:id="rId8"/>
    <p:sldId id="613" r:id="rId9"/>
    <p:sldId id="614" r:id="rId10"/>
    <p:sldId id="615" r:id="rId11"/>
    <p:sldId id="650" r:id="rId12"/>
    <p:sldId id="616" r:id="rId13"/>
    <p:sldId id="619" r:id="rId14"/>
    <p:sldId id="651" r:id="rId15"/>
    <p:sldId id="644" r:id="rId16"/>
    <p:sldId id="652" r:id="rId17"/>
    <p:sldId id="653" r:id="rId18"/>
    <p:sldId id="283" r:id="rId19"/>
    <p:sldId id="282" r:id="rId20"/>
    <p:sldId id="594" r:id="rId21"/>
    <p:sldId id="582" r:id="rId22"/>
    <p:sldId id="284" r:id="rId23"/>
    <p:sldId id="584" r:id="rId24"/>
    <p:sldId id="595" r:id="rId25"/>
    <p:sldId id="278" r:id="rId26"/>
    <p:sldId id="280" r:id="rId27"/>
    <p:sldId id="281" r:id="rId28"/>
    <p:sldId id="5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49E3-F5D2-43D9-9617-B308566022C7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73FA-C7EE-42DC-AF92-07DDA3A1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1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3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79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84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95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95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8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62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8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4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00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89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9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4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9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7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65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9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754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1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6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854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75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89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69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8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23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66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2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09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5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2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3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3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52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5760-A627-460E-91C9-F0659164FFE5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59968-D99F-4103-9BA5-DCA7391BD31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66074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7645-6459-4AEB-AF1F-40E87F6D3FAF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0E024-2491-49BE-8FD0-027624561D33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90215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3604-79FD-41C3-B488-C94A1B276472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106E3-B38A-4640-B642-C56FABF09712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94213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5903-0C31-450D-9FCE-EF57A0B8469D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C9102C-79E5-4275-8D5F-EBB3E74814EB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23506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467F-A873-4593-8B7B-35964FE1E6F9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195D4-90A2-4CDF-9DD6-1ED4C087F5F4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07206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15DB-2592-471D-A3DE-B67B9F6540D6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BD28C-4096-44CD-A5DE-0979BEAB1FF7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756407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ED30-D19C-4264-9F38-E5A4951A4FC1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D9F37B-C83F-49DA-8CE0-0D0E4BD4F967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51796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3A4E-66BE-4A4A-AC16-07CBD29D6F95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D1836-5AF7-403B-AD21-6A209E33097D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611452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5D1-BD94-4B52-BF8F-BD94FED0F805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0C9EB-DE10-4E80-9249-346973A5D4EE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68357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2160-3983-4520-B05A-16B0FBDD630E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BDACB-0D53-43C1-ADE5-D808EA86F568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540244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7F0C-4165-4361-9142-976D56476245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2D5DC-25D3-4635-8A12-56504924C471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486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3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3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04-Mar-20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21602-3312-47DA-85BB-247D1F03ED14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10/07/1441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617EB-FC5B-4EDD-8DF5-CCF4CB1A2E15}" type="slidenum">
              <a:rPr lang="ar-EG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8672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6" y="3098247"/>
            <a:ext cx="9487730" cy="3459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1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- كلية الطب - جامعة مؤتة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1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91567_0">
            <a:extLst>
              <a:ext uri="{FF2B5EF4-FFF2-40B4-BE49-F238E27FC236}">
                <a16:creationId xmlns:a16="http://schemas.microsoft.com/office/drawing/2014/main" id="{E3EA57BE-01F5-4845-B5FE-05AF8520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0" y="409231"/>
            <a:ext cx="3661597" cy="265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4">
            <a:extLst>
              <a:ext uri="{FF2B5EF4-FFF2-40B4-BE49-F238E27FC236}">
                <a16:creationId xmlns:a16="http://schemas.microsoft.com/office/drawing/2014/main" id="{5BF18CA3-75FD-47CB-A14C-25033C51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37" y="288235"/>
            <a:ext cx="3344687" cy="265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340x255">
            <a:extLst>
              <a:ext uri="{FF2B5EF4-FFF2-40B4-BE49-F238E27FC236}">
                <a16:creationId xmlns:a16="http://schemas.microsoft.com/office/drawing/2014/main" id="{642F7031-88CF-46C9-8D7D-14CAC8B8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19" y="409230"/>
            <a:ext cx="4672539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4812117f1">
            <a:extLst>
              <a:ext uri="{FF2B5EF4-FFF2-40B4-BE49-F238E27FC236}">
                <a16:creationId xmlns:a16="http://schemas.microsoft.com/office/drawing/2014/main" id="{60F66083-C00C-45F4-B0C2-57D9CCE7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68" y="3236913"/>
            <a:ext cx="4588274" cy="31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1894-150x150">
            <a:extLst>
              <a:ext uri="{FF2B5EF4-FFF2-40B4-BE49-F238E27FC236}">
                <a16:creationId xmlns:a16="http://schemas.microsoft.com/office/drawing/2014/main" id="{7E6D1533-0C5E-4ACB-B80F-8E388C9C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1217" r="9695" b="19298"/>
          <a:stretch/>
        </p:blipFill>
        <p:spPr bwMode="auto">
          <a:xfrm>
            <a:off x="8108752" y="3403361"/>
            <a:ext cx="3309272" cy="28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salivary glands</a:t>
            </a:r>
          </a:p>
        </p:txBody>
      </p:sp>
    </p:spTree>
    <p:extLst>
      <p:ext uri="{BB962C8B-B14F-4D97-AF65-F5344CB8AC3E}">
        <p14:creationId xmlns:p14="http://schemas.microsoft.com/office/powerpoint/2010/main" val="244116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7E6A6-6C5F-41FF-9E22-86C6F13FD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12842" r="8245" b="1825"/>
          <a:stretch/>
        </p:blipFill>
        <p:spPr>
          <a:xfrm>
            <a:off x="437322" y="258416"/>
            <a:ext cx="11399233" cy="3378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DAE56-E6F8-42F8-A95C-AE4165EA2A59}"/>
              </a:ext>
            </a:extLst>
          </p:cNvPr>
          <p:cNvSpPr txBox="1"/>
          <p:nvPr/>
        </p:nvSpPr>
        <p:spPr>
          <a:xfrm>
            <a:off x="198783" y="3766820"/>
            <a:ext cx="11794434" cy="283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Parotid ---- Submandibular ------ Sublingual glands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arise at the 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weeks as ectodermal in origin</a:t>
            </a:r>
          </a:p>
          <a:p>
            <a:pPr algn="justLow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begins as a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 cord ----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becomes grooved ----- duct</a:t>
            </a:r>
          </a:p>
          <a:p>
            <a:pPr algn="justLow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distal end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duct elongates and branched to form the acini</a:t>
            </a:r>
          </a:p>
          <a:p>
            <a:pPr algn="justLow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 part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the duct of the glands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E0E52-81C0-4237-BD0A-ADBE603AE35A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esophagus</a:t>
            </a:r>
          </a:p>
        </p:txBody>
      </p:sp>
    </p:spTree>
    <p:extLst>
      <p:ext uri="{BB962C8B-B14F-4D97-AF65-F5344CB8AC3E}">
        <p14:creationId xmlns:p14="http://schemas.microsoft.com/office/powerpoint/2010/main" val="20934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9" y="3567290"/>
            <a:ext cx="11734204" cy="2930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7913" y="180109"/>
            <a:ext cx="68911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esophagus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16B58-E6E8-4E38-B640-96F4C7F7D118}"/>
              </a:ext>
            </a:extLst>
          </p:cNvPr>
          <p:cNvSpPr/>
          <p:nvPr/>
        </p:nvSpPr>
        <p:spPr>
          <a:xfrm>
            <a:off x="45226" y="594183"/>
            <a:ext cx="11977511" cy="2620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endodermal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diverticulum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tracheoesophageal groove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lips of the groove approximated and fused with each other forming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tracheoesophageal tube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divided by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tracheoesophageal septum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laryngotracheal tube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(ventral)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pharynx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esophagus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(dorsal).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100C9-1CE3-4B25-9C1E-9DB2A8DFB160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96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B90132-6961-483A-AD88-0593BD829225}"/>
              </a:ext>
            </a:extLst>
          </p:cNvPr>
          <p:cNvSpPr/>
          <p:nvPr/>
        </p:nvSpPr>
        <p:spPr>
          <a:xfrm>
            <a:off x="169333" y="135467"/>
            <a:ext cx="11864623" cy="486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Congenital abnormalities of the esophagus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Esophageal atresia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(obstruction):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associated with polyhydramnios due to failure of swallowing of the amniotic fluid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Esophageal stenosis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(narrow):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Posterior displacement of tracheoesophageal septum.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b- Mechanical factors push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pposterior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wall of the tube forward.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9B595-D411-4CB9-82D1-D6E6D8B5B063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84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جامعة مؤتة\Integrated Modules\1- Respiratory system\Images Resp system\OTHER\15.png">
            <a:extLst>
              <a:ext uri="{FF2B5EF4-FFF2-40B4-BE49-F238E27FC236}">
                <a16:creationId xmlns:a16="http://schemas.microsoft.com/office/drawing/2014/main" id="{C9AA0A80-E85F-4590-B09D-45CC88E5C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1" t="18349" r="2670" b="9612"/>
          <a:stretch/>
        </p:blipFill>
        <p:spPr bwMode="auto">
          <a:xfrm>
            <a:off x="9250016" y="469358"/>
            <a:ext cx="2941984" cy="51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2B4AB6-245D-4D5B-9168-7FE93817413A}"/>
              </a:ext>
            </a:extLst>
          </p:cNvPr>
          <p:cNvSpPr/>
          <p:nvPr/>
        </p:nvSpPr>
        <p:spPr>
          <a:xfrm>
            <a:off x="119270" y="0"/>
            <a:ext cx="6864624" cy="689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Tracheoesophageal fistula: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An abnormal opening between esophagus and trachea caused by failure of complete closure of the tracheoesophageal septum.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-34290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Types of the fistula: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14300" marR="0" lvl="0" indent="-342900" algn="justLow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roximal part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of esophagus ends as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blind sac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and distal part continues with the trachea.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14300" marR="0" lvl="0" indent="-342900" algn="justLow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Proximal part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of esophagus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continues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with trachea and distal part ends as blind sac.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14300" marR="0" lvl="0" indent="-342900" algn="justLow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Proximal and distal parts of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continue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with trachea by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single tube (fistula)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114300" marR="0" lvl="0" indent="-342900" algn="justLow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Proximal and distal parts of esophagus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continue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with trachea separately by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double tubes</a:t>
            </a:r>
            <a:r>
              <a:rPr kumimoji="0" lang="en-US" altLang="en-US" sz="19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D:\جامعة مؤتة\Integrated Modules\1- Respiratory system\Images Resp system\OTHER\15.png">
            <a:extLst>
              <a:ext uri="{FF2B5EF4-FFF2-40B4-BE49-F238E27FC236}">
                <a16:creationId xmlns:a16="http://schemas.microsoft.com/office/drawing/2014/main" id="{6E459303-FF96-483B-9C4E-D5B2B74BC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53717" r="62369" b="9425"/>
          <a:stretch/>
        </p:blipFill>
        <p:spPr bwMode="auto">
          <a:xfrm>
            <a:off x="7805530" y="3671944"/>
            <a:ext cx="2385391" cy="26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جامعة مؤتة\Integrated Modules\1- Respiratory system\Images Resp system\OTHER\15.png">
            <a:extLst>
              <a:ext uri="{FF2B5EF4-FFF2-40B4-BE49-F238E27FC236}">
                <a16:creationId xmlns:a16="http://schemas.microsoft.com/office/drawing/2014/main" id="{F7074004-3F2D-4039-99BE-C78B537D4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9" t="16502" r="45148" b="44980"/>
          <a:stretch/>
        </p:blipFill>
        <p:spPr>
          <a:xfrm>
            <a:off x="6983894" y="291546"/>
            <a:ext cx="2266122" cy="274210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341C7-E2A1-4C87-B848-F1B8BB599875}"/>
              </a:ext>
            </a:extLst>
          </p:cNvPr>
          <p:cNvSpPr txBox="1"/>
          <p:nvPr/>
        </p:nvSpPr>
        <p:spPr>
          <a:xfrm>
            <a:off x="8421754" y="-1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B1C6D-0B87-4C9D-B209-5886445A0B6D}"/>
              </a:ext>
            </a:extLst>
          </p:cNvPr>
          <p:cNvSpPr txBox="1"/>
          <p:nvPr/>
        </p:nvSpPr>
        <p:spPr>
          <a:xfrm>
            <a:off x="8905459" y="6295876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E205D-6A22-45BD-8FC3-956E0826F78E}"/>
              </a:ext>
            </a:extLst>
          </p:cNvPr>
          <p:cNvSpPr txBox="1"/>
          <p:nvPr/>
        </p:nvSpPr>
        <p:spPr>
          <a:xfrm>
            <a:off x="11118571" y="5926977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2DE9A-9645-4AE1-A262-6117F2F611A8}"/>
              </a:ext>
            </a:extLst>
          </p:cNvPr>
          <p:cNvSpPr txBox="1"/>
          <p:nvPr/>
        </p:nvSpPr>
        <p:spPr>
          <a:xfrm>
            <a:off x="10548729" y="0"/>
            <a:ext cx="34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F4251A-B662-4BDE-9491-6D0B3C718F88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23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702578" y="1485900"/>
            <a:ext cx="8786843" cy="3886200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Stomach</a:t>
            </a:r>
          </a:p>
        </p:txBody>
      </p:sp>
    </p:spTree>
    <p:extLst>
      <p:ext uri="{BB962C8B-B14F-4D97-AF65-F5344CB8AC3E}">
        <p14:creationId xmlns:p14="http://schemas.microsoft.com/office/powerpoint/2010/main" val="295111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14027"/>
          <a:stretch/>
        </p:blipFill>
        <p:spPr>
          <a:xfrm>
            <a:off x="1953491" y="263236"/>
            <a:ext cx="8465684" cy="6476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0471" y="32403"/>
            <a:ext cx="593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Development of stomach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BC0343-6C7E-4027-8120-E3E9F6BF9EA8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18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8E613-670A-4246-88E4-C09AC90BACDF}"/>
              </a:ext>
            </a:extLst>
          </p:cNvPr>
          <p:cNvSpPr/>
          <p:nvPr/>
        </p:nvSpPr>
        <p:spPr>
          <a:xfrm>
            <a:off x="101600" y="124177"/>
            <a:ext cx="11988800" cy="638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0" indent="-28575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STOMCH</a:t>
            </a: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appears as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fusiform dilatation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surfaces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(right and left)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borders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(anterior and posterior).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connected to anterior abdominal wall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ventral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mesogastrium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posterior abdominal wall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dorsal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mesogastrium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Changes during Development: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border grows faster than the anterior border and becomes convex forming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curvature.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upper part of greater curvature bulges upward to form the fundus.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border grows slowly and becomes concave to form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curvature.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711B0-ED87-4F67-90F8-55612C7F09AA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40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1415C-2235-4E10-A1C0-12F5843BF7D0}"/>
              </a:ext>
            </a:extLst>
          </p:cNvPr>
          <p:cNvSpPr/>
          <p:nvPr/>
        </p:nvSpPr>
        <p:spPr>
          <a:xfrm>
            <a:off x="119270" y="2194416"/>
            <a:ext cx="11953460" cy="380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Lips and alveolar processes (gums)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Maxillary process forms upper jaw, while mandibular process gives lower jaw.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Each primitive gum is divided by 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horse-shoe groove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alveololabial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groove –vestibule) into 2 parts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>
              <a:lnSpc>
                <a:spcPct val="125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An outer part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gives rise to the lip and cheek.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>
              <a:lnSpc>
                <a:spcPct val="125000"/>
              </a:lnSpc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An inner part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gives the gum.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CF2A2-4DC3-4F8D-92AD-7CF2DD2D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 b="15217"/>
          <a:stretch/>
        </p:blipFill>
        <p:spPr>
          <a:xfrm>
            <a:off x="2185987" y="135567"/>
            <a:ext cx="5263904" cy="2058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8DE09-349D-4954-AF88-C47FD13B085B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17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8E613-670A-4246-88E4-C09AC90BACDF}"/>
              </a:ext>
            </a:extLst>
          </p:cNvPr>
          <p:cNvSpPr/>
          <p:nvPr/>
        </p:nvSpPr>
        <p:spPr>
          <a:xfrm>
            <a:off x="101600" y="124177"/>
            <a:ext cx="11988800" cy="651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Rotation of the stomach: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stomach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rotates 90°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clockwise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around the vertical axis.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Growth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pushes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cranial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of the stomach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median plane and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end moves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midline.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Results of rotation: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curvature is directed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the lesser curvature to the right.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surface become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surfaces become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 small recess of the peritoneal cavity is formed behind the stomach forming the lesser sac.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28CD2-3771-4302-A145-CA25F2E691E2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5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24" y="1"/>
            <a:ext cx="4984704" cy="452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138545"/>
            <a:ext cx="541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Congenital pyloric stenosis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8" y="661765"/>
            <a:ext cx="4633061" cy="3860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AAB0D-ADE4-4950-B6A7-42E3A9749133}"/>
              </a:ext>
            </a:extLst>
          </p:cNvPr>
          <p:cNvSpPr txBox="1"/>
          <p:nvPr/>
        </p:nvSpPr>
        <p:spPr>
          <a:xfrm>
            <a:off x="0" y="4797778"/>
            <a:ext cx="1191562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 pyloric stenosis: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excessive hypertrophy (thickening of the circular muscles) of the pylorus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It leads to pyloric obstruction and projecting vomiting in the new born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FB1F1A-E89B-4DC5-9ABA-CC8BE1650E75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94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34244" r="-1225" b="650"/>
          <a:stretch/>
        </p:blipFill>
        <p:spPr>
          <a:xfrm>
            <a:off x="1919111" y="1718477"/>
            <a:ext cx="9243594" cy="4953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55D4C-D505-46A6-AD29-62DAC151FA78}"/>
              </a:ext>
            </a:extLst>
          </p:cNvPr>
          <p:cNvSpPr txBox="1"/>
          <p:nvPr/>
        </p:nvSpPr>
        <p:spPr>
          <a:xfrm>
            <a:off x="265289" y="553156"/>
            <a:ext cx="11661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our-glass stomach: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due to abnormal constriction of the middle of the body of the stomach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E45D95-4CEE-49CA-9828-7535003DB78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79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16399" r="7334" b="9381"/>
          <a:stretch/>
        </p:blipFill>
        <p:spPr>
          <a:xfrm>
            <a:off x="846666" y="1467733"/>
            <a:ext cx="10284177" cy="4955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D5504B-CB57-4A68-86A1-05FF09BC469C}"/>
              </a:ext>
            </a:extLst>
          </p:cNvPr>
          <p:cNvSpPr txBox="1"/>
          <p:nvPr/>
        </p:nvSpPr>
        <p:spPr>
          <a:xfrm>
            <a:off x="857956" y="158044"/>
            <a:ext cx="10622844" cy="111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Congenital hiatus hernia,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 of the stomach above the diaphragm due to short esophagus.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255B2-8438-46FD-A9A1-81D95730F9A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2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666045" y="440267"/>
            <a:ext cx="10679288" cy="557552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tongue</a:t>
            </a:r>
          </a:p>
        </p:txBody>
      </p:sp>
    </p:spTree>
    <p:extLst>
      <p:ext uri="{BB962C8B-B14F-4D97-AF65-F5344CB8AC3E}">
        <p14:creationId xmlns:p14="http://schemas.microsoft.com/office/powerpoint/2010/main" val="333581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935B5D9-0521-44AD-977E-731A0B8F7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69" t="11179" r="13092" b="62530"/>
          <a:stretch/>
        </p:blipFill>
        <p:spPr>
          <a:xfrm>
            <a:off x="100037" y="440266"/>
            <a:ext cx="12064848" cy="606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9DD389-B419-454C-B22B-D4E967001E7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93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ECFB004-637B-4418-B3C2-72AC440CE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68" t="45341" r="7392" b="21329"/>
          <a:stretch/>
        </p:blipFill>
        <p:spPr>
          <a:xfrm>
            <a:off x="1538724" y="139727"/>
            <a:ext cx="9452693" cy="67182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E613D4-73F1-4174-AA46-78D5C971D0DC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8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671733"/>
          </a:xfrm>
        </p:spPr>
        <p:txBody>
          <a:bodyPr>
            <a:noAutofit/>
          </a:bodyPr>
          <a:lstStyle/>
          <a:p>
            <a:pPr marL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mucous membrane of the tongue: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The anterior 2/3 of the tongue: 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4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 3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endodermal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swellings appears from 1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pharyngeal arches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A median swelling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called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tuberculum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impare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Two lateral lingual swellings: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2 lateral swellings proliferate and grow medially. </a:t>
            </a: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midline, they fused together at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sulcus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completely covered tuberculum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impare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forming mucous membrane of anterior 2/3 of the tongue.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 anterior 2/3 is supplied by Lingual nerve.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C002C-8522-4ADD-9CB8-85BB6EEA6A6E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87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767690"/>
          </a:xfrm>
        </p:spPr>
        <p:txBody>
          <a:bodyPr>
            <a:noAutofit/>
          </a:bodyPr>
          <a:lstStyle/>
          <a:p>
            <a:pPr marL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mucous membrane of the tongue: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The posterior 1/3 of the tongue: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develops as a large midline mass (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copula of His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derived from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endoderm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2nd, 3</a:t>
            </a:r>
            <a:r>
              <a:rPr lang="en-US" b="1" baseline="30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4th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pharyngeal arches.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part of 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b="1" baseline="30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proliferates and migrates forward overlying the 2</a:t>
            </a:r>
            <a:r>
              <a:rPr lang="en-US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arch and forms 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 1/3 of the tongue that fused with 2/3 by terminal sulcus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 posterior 1/3 is supplied by the gloss-pharyngeal nerve.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Root of the tongue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part of the copula derived from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 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is supplied by the </a:t>
            </a:r>
            <a:r>
              <a:rPr lang="en-US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vagus</a:t>
            </a: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nerve (internal laryngeal nerve).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AA6C4-BC1A-44E4-8537-64A25D86805F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14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767690"/>
          </a:xfrm>
        </p:spPr>
        <p:txBody>
          <a:bodyPr>
            <a:noAutofit/>
          </a:bodyPr>
          <a:lstStyle/>
          <a:p>
            <a:pPr marL="1143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muscles of the tongue: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muscles of the tongue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derived from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occipital myotomes (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ar-EG" sz="2400" dirty="0">
                <a:solidFill>
                  <a:srgbClr val="000000"/>
                </a:solidFill>
                <a:latin typeface="Arial" panose="020B0604020202020204" pitchFamily="34" charset="0"/>
              </a:rPr>
              <a:t>They migrate around the side of pharynx to reach their position under </a:t>
            </a:r>
            <a:r>
              <a:rPr lang="en-US" altLang="ar-EG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mucosa of tongue)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palatoglossus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 that develop from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mesoderm in situ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muscles are supplied by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hypoglossal nerve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 palatoglossal muscle supplied by pharyngeal nerve plexus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Separation of the tongue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first the tongue is adherent  to the floor of the mouth, then a horse-shoe (C-shaped) groove called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alveolo-lingual groove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separates the anterior 2/3 from the floor of the mouth except in the midline where the tongue is connected to the floor by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frenulum of the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toungue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867D3-0032-4EE9-900F-FF76149D45BD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6107-20DD-4E12-96BE-A1D01144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9" y="90310"/>
            <a:ext cx="11954933" cy="6671733"/>
          </a:xfrm>
        </p:spPr>
        <p:txBody>
          <a:bodyPr>
            <a:normAutofit fontScale="92500" lnSpcReduction="10000"/>
          </a:bodyPr>
          <a:lstStyle/>
          <a:p>
            <a:pPr marL="114300" algn="justLow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Congenital anomalies of the tongue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glossa: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 of development of the tongue,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Macroglossia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large sized tongue which protrudes from the mouth (as in mongolism and cretinism).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Microglossia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small sized tongue.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Bifid tongue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of the 2 lingual swellings.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Short frenulum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incomplete separation of the anterior 2/3 of the tongue from the floor of the mouth (common).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frenulum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excess separation of the tongue from the floor of the mouth. It causes the tongue to fall back and close the pharynx (suffocation, dangerous).</a:t>
            </a:r>
          </a:p>
          <a:p>
            <a:pPr marL="342900" lvl="0" indent="-342900" algn="justLow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+mj-lt"/>
              <a:buAutoNum type="romanUcParenBoth"/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Tongue-tie (Ankyloglossia):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tongue is adherent to the floor of the mouth due to failure of appearance of the alveolo-lingual groove.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AF4B5-C730-4F07-8951-74059BA6BD97}"/>
              </a:ext>
            </a:extLst>
          </p:cNvPr>
          <p:cNvSpPr/>
          <p:nvPr/>
        </p:nvSpPr>
        <p:spPr>
          <a:xfrm rot="20273361">
            <a:off x="-20757" y="3059420"/>
            <a:ext cx="12133951" cy="937579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79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1097</Words>
  <Application>Microsoft Office PowerPoint</Application>
  <PresentationFormat>Widescreen</PresentationFormat>
  <Paragraphs>98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Monotype Corsiva</vt:lpstr>
      <vt:lpstr>Office Theme</vt:lpstr>
      <vt:lpstr>1_Default Design</vt:lpstr>
      <vt:lpstr>2_Office Theme</vt:lpstr>
      <vt:lpstr>1_Office Theme</vt:lpstr>
      <vt:lpstr>سمة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41</cp:revision>
  <dcterms:created xsi:type="dcterms:W3CDTF">2018-09-12T11:16:26Z</dcterms:created>
  <dcterms:modified xsi:type="dcterms:W3CDTF">2020-03-04T19:48:01Z</dcterms:modified>
</cp:coreProperties>
</file>