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70" r:id="rId3"/>
    <p:sldId id="257" r:id="rId4"/>
    <p:sldId id="260" r:id="rId5"/>
    <p:sldId id="261" r:id="rId6"/>
    <p:sldId id="262"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98" autoAdjust="0"/>
  </p:normalViewPr>
  <p:slideViewPr>
    <p:cSldViewPr snapToGrid="0">
      <p:cViewPr varScale="1">
        <p:scale>
          <a:sx n="56" d="100"/>
          <a:sy n="56" d="100"/>
        </p:scale>
        <p:origin x="1068"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A1BD9-CCDB-47F3-832B-C93917634111}" type="datetimeFigureOut">
              <a:rPr lang="en-US" smtClean="0"/>
              <a:t>10/10/2021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A3731-EBED-48E8-9733-F3EC4A98F70E}" type="slidenum">
              <a:rPr lang="en-US" smtClean="0"/>
              <a:t>‹#›</a:t>
            </a:fld>
            <a:endParaRPr lang="en-US"/>
          </a:p>
        </p:txBody>
      </p:sp>
    </p:spTree>
    <p:extLst>
      <p:ext uri="{BB962C8B-B14F-4D97-AF65-F5344CB8AC3E}">
        <p14:creationId xmlns:p14="http://schemas.microsoft.com/office/powerpoint/2010/main" val="40844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10/10/2021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Pulmonary ventilation </a:t>
            </a:r>
          </a:p>
        </p:txBody>
      </p:sp>
      <p:sp>
        <p:nvSpPr>
          <p:cNvPr id="3" name="Subtitle 2"/>
          <p:cNvSpPr>
            <a:spLocks noGrp="1"/>
          </p:cNvSpPr>
          <p:nvPr>
            <p:ph type="subTitle" idx="1"/>
          </p:nvPr>
        </p:nvSpPr>
        <p:spPr>
          <a:xfrm>
            <a:off x="4184468" y="4385731"/>
            <a:ext cx="7197726" cy="1405467"/>
          </a:xfrm>
        </p:spPr>
        <p:txBody>
          <a:bodyPr>
            <a:normAutofit/>
          </a:bodyPr>
          <a:lstStyle/>
          <a:p>
            <a:r>
              <a:rPr lang="en-US" sz="3200" dirty="0"/>
              <a:t>Dr. </a:t>
            </a:r>
            <a:r>
              <a:rPr lang="en-US" sz="3200" dirty="0" err="1"/>
              <a:t>Arwa</a:t>
            </a:r>
            <a:r>
              <a:rPr lang="en-US" sz="3200" dirty="0"/>
              <a:t> </a:t>
            </a:r>
            <a:r>
              <a:rPr lang="en-US" sz="3200" dirty="0" err="1"/>
              <a:t>rawashdeh</a:t>
            </a:r>
            <a:r>
              <a:rPr lang="en-US" sz="3200" dirty="0"/>
              <a:t> </a:t>
            </a:r>
          </a:p>
        </p:txBody>
      </p:sp>
    </p:spTree>
    <p:extLst>
      <p:ext uri="{BB962C8B-B14F-4D97-AF65-F5344CB8AC3E}">
        <p14:creationId xmlns:p14="http://schemas.microsoft.com/office/powerpoint/2010/main" val="2044082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94885"/>
            <a:ext cx="10131425" cy="1456267"/>
          </a:xfrm>
        </p:spPr>
        <p:txBody>
          <a:bodyPr/>
          <a:lstStyle/>
          <a:p>
            <a:r>
              <a:rPr lang="en-US" cap="none" dirty="0"/>
              <a:t>Implication of </a:t>
            </a:r>
            <a:r>
              <a:rPr lang="en-US" cap="none" dirty="0" err="1"/>
              <a:t>weibel</a:t>
            </a:r>
            <a:r>
              <a:rPr lang="en-US" cap="none" dirty="0"/>
              <a:t> model </a:t>
            </a:r>
          </a:p>
        </p:txBody>
      </p:sp>
      <p:sp>
        <p:nvSpPr>
          <p:cNvPr id="3" name="Content Placeholder 2"/>
          <p:cNvSpPr>
            <a:spLocks noGrp="1"/>
          </p:cNvSpPr>
          <p:nvPr>
            <p:ph idx="1"/>
          </p:nvPr>
        </p:nvSpPr>
        <p:spPr>
          <a:xfrm>
            <a:off x="-2" y="3807006"/>
            <a:ext cx="10131425" cy="3495131"/>
          </a:xfrm>
        </p:spPr>
        <p:txBody>
          <a:bodyPr>
            <a:normAutofit fontScale="85000" lnSpcReduction="20000"/>
          </a:bodyPr>
          <a:lstStyle/>
          <a:p>
            <a:pPr>
              <a:buFont typeface="Wingdings" panose="05000000000000000000" pitchFamily="2" charset="2"/>
              <a:buChar char="q"/>
            </a:pPr>
            <a:r>
              <a:rPr lang="en-US" dirty="0"/>
              <a:t>Total cross section of each generation of airway plotted against the airway generation itself </a:t>
            </a:r>
          </a:p>
          <a:p>
            <a:pPr>
              <a:buFont typeface="Wingdings" panose="05000000000000000000" pitchFamily="2" charset="2"/>
              <a:buChar char="q"/>
            </a:pPr>
            <a:r>
              <a:rPr lang="en-US" dirty="0"/>
              <a:t>Over the first few generation the total cross sectional area doesn’t change at all</a:t>
            </a:r>
          </a:p>
          <a:p>
            <a:pPr>
              <a:buFont typeface="Wingdings" panose="05000000000000000000" pitchFamily="2" charset="2"/>
              <a:buChar char="q"/>
            </a:pPr>
            <a:r>
              <a:rPr lang="en-US" dirty="0"/>
              <a:t> Until we get to the region and there is a enormous increase in the cross sectional area; it is a little like trumpet where you have got a long initial part and the flaring at the end of the trumpet </a:t>
            </a:r>
          </a:p>
          <a:p>
            <a:pPr>
              <a:buFont typeface="Wingdings" panose="05000000000000000000" pitchFamily="2" charset="2"/>
              <a:buChar char="q"/>
            </a:pPr>
            <a:r>
              <a:rPr lang="en-US" dirty="0"/>
              <a:t>It has a very important implication in ventilation, the forward of velocity in enormous cross sectional area becomes very small by convection </a:t>
            </a:r>
          </a:p>
          <a:p>
            <a:pPr>
              <a:buFont typeface="Wingdings" panose="05000000000000000000" pitchFamily="2" charset="2"/>
              <a:buChar char="q"/>
            </a:pPr>
            <a:r>
              <a:rPr lang="en-US" dirty="0"/>
              <a:t>It turns anther mechanism of gas transfer takeover and that is diffusion </a:t>
            </a:r>
          </a:p>
          <a:p>
            <a:pPr>
              <a:buFont typeface="Wingdings" panose="05000000000000000000" pitchFamily="2" charset="2"/>
              <a:buChar char="q"/>
            </a:pPr>
            <a:r>
              <a:rPr lang="en-US" dirty="0"/>
              <a:t>Diffusion is the Predominant way of moving gas from terminal bronchi to alveoli </a:t>
            </a:r>
          </a:p>
          <a:p>
            <a:pPr>
              <a:buFont typeface="Wingdings" panose="05000000000000000000" pitchFamily="2" charset="2"/>
              <a:buChar char="q"/>
            </a:pPr>
            <a:r>
              <a:rPr lang="en-US" dirty="0"/>
              <a:t>Very important implication in lung disease because it turns out that most of pollutant therefore deposit in this junction between the conducting zone and respiratory zone </a:t>
            </a:r>
          </a:p>
          <a:p>
            <a:pPr>
              <a:buFont typeface="Wingdings" panose="05000000000000000000" pitchFamily="2" charset="2"/>
              <a:buChar char="q"/>
            </a:pPr>
            <a:r>
              <a:rPr lang="en-US" dirty="0"/>
              <a:t>The pollutant is much small and massive compared to the airway particles for this reason the diffusion rate  of pollutant like smoke for example is small </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487679" y="934811"/>
            <a:ext cx="5442857" cy="2735852"/>
          </a:xfrm>
          <a:prstGeom prst="rect">
            <a:avLst/>
          </a:prstGeom>
        </p:spPr>
      </p:pic>
      <p:pic>
        <p:nvPicPr>
          <p:cNvPr id="6" name="Picture 5">
            <a:extLst>
              <a:ext uri="{FF2B5EF4-FFF2-40B4-BE49-F238E27FC236}">
                <a16:creationId xmlns:a16="http://schemas.microsoft.com/office/drawing/2014/main" id="{935F32CE-C366-4B11-913E-0CE6E85FC561}"/>
              </a:ext>
            </a:extLst>
          </p:cNvPr>
          <p:cNvPicPr>
            <a:picLocks noChangeAspect="1"/>
          </p:cNvPicPr>
          <p:nvPr/>
        </p:nvPicPr>
        <p:blipFill>
          <a:blip r:embed="rId3"/>
          <a:stretch>
            <a:fillRect/>
          </a:stretch>
        </p:blipFill>
        <p:spPr>
          <a:xfrm>
            <a:off x="6261466" y="934810"/>
            <a:ext cx="4648200" cy="2494189"/>
          </a:xfrm>
          <a:prstGeom prst="rect">
            <a:avLst/>
          </a:prstGeom>
        </p:spPr>
      </p:pic>
    </p:spTree>
    <p:extLst>
      <p:ext uri="{BB962C8B-B14F-4D97-AF65-F5344CB8AC3E}">
        <p14:creationId xmlns:p14="http://schemas.microsoft.com/office/powerpoint/2010/main" val="389360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37361" y="378824"/>
            <a:ext cx="5930536" cy="3069770"/>
          </a:xfrm>
          <a:prstGeom prst="rect">
            <a:avLst/>
          </a:prstGeom>
        </p:spPr>
      </p:pic>
      <p:sp>
        <p:nvSpPr>
          <p:cNvPr id="3" name="Content Placeholder 2"/>
          <p:cNvSpPr>
            <a:spLocks noGrp="1"/>
          </p:cNvSpPr>
          <p:nvPr>
            <p:ph idx="1"/>
          </p:nvPr>
        </p:nvSpPr>
        <p:spPr>
          <a:xfrm>
            <a:off x="0" y="3047729"/>
            <a:ext cx="10131425" cy="3649133"/>
          </a:xfrm>
        </p:spPr>
        <p:txBody>
          <a:bodyPr/>
          <a:lstStyle/>
          <a:p>
            <a:pPr>
              <a:buFont typeface="Wingdings" panose="05000000000000000000" pitchFamily="2" charset="2"/>
              <a:buChar char="q"/>
            </a:pPr>
            <a:r>
              <a:rPr lang="en-US" dirty="0"/>
              <a:t>The deposit of coal in a miner’s lung  in autopsy </a:t>
            </a:r>
          </a:p>
          <a:p>
            <a:pPr>
              <a:buFont typeface="Wingdings" panose="05000000000000000000" pitchFamily="2" charset="2"/>
              <a:buChar char="q"/>
            </a:pPr>
            <a:r>
              <a:rPr lang="en-US" dirty="0"/>
              <a:t>The dust is deposit in terminal bronchiole and the peripheral  alveoli is  completely spared of dust </a:t>
            </a:r>
          </a:p>
          <a:p>
            <a:pPr>
              <a:buFont typeface="Wingdings" panose="05000000000000000000" pitchFamily="2" charset="2"/>
              <a:buChar char="q"/>
            </a:pPr>
            <a:r>
              <a:rPr lang="en-US" dirty="0"/>
              <a:t>Very important because we believe in bronchitis the first changes takes place in terminal bronchi</a:t>
            </a:r>
          </a:p>
          <a:p>
            <a:pPr>
              <a:buFont typeface="Wingdings" panose="05000000000000000000" pitchFamily="2" charset="2"/>
              <a:buChar char="q"/>
            </a:pPr>
            <a:r>
              <a:rPr lang="en-US" dirty="0"/>
              <a:t>Incidentally I should mention here as a caution ; it doesn’t mean that the dust has not transported to some extent in alveoli but nevertheless  we know that the small air way is the region of the dust </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22788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19234" y="905606"/>
            <a:ext cx="4373487" cy="5255351"/>
          </a:xfrm>
          <a:prstGeom prst="rect">
            <a:avLst/>
          </a:prstGeom>
        </p:spPr>
      </p:pic>
      <p:sp>
        <p:nvSpPr>
          <p:cNvPr id="2" name="Title 1"/>
          <p:cNvSpPr>
            <a:spLocks noGrp="1"/>
          </p:cNvSpPr>
          <p:nvPr>
            <p:ph type="title"/>
          </p:nvPr>
        </p:nvSpPr>
        <p:spPr>
          <a:xfrm>
            <a:off x="0" y="34621"/>
            <a:ext cx="10131425" cy="924077"/>
          </a:xfrm>
        </p:spPr>
        <p:txBody>
          <a:bodyPr>
            <a:normAutofit/>
          </a:bodyPr>
          <a:lstStyle/>
          <a:p>
            <a:r>
              <a:rPr lang="en-US" sz="3200" cap="none" dirty="0">
                <a:latin typeface="+mn-lt"/>
              </a:rPr>
              <a:t>Volumes and flows in the lung </a:t>
            </a:r>
          </a:p>
        </p:txBody>
      </p:sp>
      <p:sp>
        <p:nvSpPr>
          <p:cNvPr id="3" name="Content Placeholder 2"/>
          <p:cNvSpPr>
            <a:spLocks noGrp="1"/>
          </p:cNvSpPr>
          <p:nvPr>
            <p:ph idx="1"/>
          </p:nvPr>
        </p:nvSpPr>
        <p:spPr>
          <a:xfrm>
            <a:off x="0" y="1105989"/>
            <a:ext cx="6490742" cy="5255351"/>
          </a:xfrm>
        </p:spPr>
        <p:txBody>
          <a:bodyPr>
            <a:normAutofit fontScale="92500" lnSpcReduction="20000"/>
          </a:bodyPr>
          <a:lstStyle/>
          <a:p>
            <a:pPr>
              <a:buFont typeface="Wingdings" panose="05000000000000000000" pitchFamily="2" charset="2"/>
              <a:buChar char="q"/>
            </a:pPr>
            <a:r>
              <a:rPr lang="en-US" dirty="0"/>
              <a:t>The tidal volume; is the volume of air expired or inspirited in normal breath </a:t>
            </a:r>
          </a:p>
          <a:p>
            <a:pPr>
              <a:buFont typeface="Wingdings" panose="05000000000000000000" pitchFamily="2" charset="2"/>
              <a:buChar char="q"/>
            </a:pPr>
            <a:r>
              <a:rPr lang="en-US" dirty="0"/>
              <a:t>A big disparity between the volume of gas and the volume of blood</a:t>
            </a:r>
          </a:p>
          <a:p>
            <a:pPr>
              <a:buFont typeface="Wingdings" panose="05000000000000000000" pitchFamily="2" charset="2"/>
              <a:buChar char="q"/>
            </a:pPr>
            <a:r>
              <a:rPr lang="en-US" dirty="0"/>
              <a:t>This has to do incidentally with the fact that the diffusion phase in the gas phase are much faster than diffusion rates in the liquid phase  </a:t>
            </a:r>
          </a:p>
          <a:p>
            <a:pPr>
              <a:buFont typeface="Wingdings" panose="05000000000000000000" pitchFamily="2" charset="2"/>
              <a:buChar char="q"/>
            </a:pPr>
            <a:r>
              <a:rPr lang="en-US" dirty="0"/>
              <a:t>Volume per unit time or ventilation ; assume the breathing rate is 15 breath per a minute </a:t>
            </a:r>
          </a:p>
          <a:p>
            <a:pPr>
              <a:buFont typeface="Wingdings" panose="05000000000000000000" pitchFamily="2" charset="2"/>
              <a:buChar char="q"/>
            </a:pPr>
            <a:r>
              <a:rPr lang="en-US" dirty="0"/>
              <a:t>If the tidal volume is 500 ml and the frequency is 15 then ventilation rate is 7500ml/min but not all of that gas gets to the region of the lung some of them is left behind the dead space </a:t>
            </a:r>
          </a:p>
          <a:p>
            <a:pPr>
              <a:buFont typeface="Wingdings" panose="05000000000000000000" pitchFamily="2" charset="2"/>
              <a:buChar char="q"/>
            </a:pPr>
            <a:r>
              <a:rPr lang="en-US" dirty="0"/>
              <a:t>So the amount of gas in the alveoli is going to be 500ml less 150 times the 15 which gives us </a:t>
            </a:r>
            <a:r>
              <a:rPr lang="en-US" dirty="0">
                <a:solidFill>
                  <a:srgbClr val="00B0F0"/>
                </a:solidFill>
              </a:rPr>
              <a:t>5250ml/min ventilation rate </a:t>
            </a:r>
          </a:p>
          <a:p>
            <a:pPr>
              <a:buFont typeface="Wingdings" panose="05000000000000000000" pitchFamily="2" charset="2"/>
              <a:buChar char="q"/>
            </a:pPr>
            <a:r>
              <a:rPr lang="en-US" dirty="0">
                <a:solidFill>
                  <a:srgbClr val="00B0F0"/>
                </a:solidFill>
              </a:rPr>
              <a:t>The cardiac out put of the right heart is 500ml/min; this is very interesting because despite the disparity  between the volumes of alveolar gas  and the volume of blood capillary at any instant in time , the volume reaching the blood gas per a minute on the gas side and the blood side are approximately the same </a:t>
            </a:r>
          </a:p>
          <a:p>
            <a:pPr>
              <a:buFont typeface="Wingdings" panose="05000000000000000000" pitchFamily="2" charset="2"/>
              <a:buChar char="q"/>
            </a:pPr>
            <a:r>
              <a:rPr lang="en-US" dirty="0">
                <a:solidFill>
                  <a:srgbClr val="00B0F0"/>
                </a:solidFill>
              </a:rPr>
              <a:t>The ratio of ventilation to pulmonary blood flow is about one  and we are going to give much more in ventilation / perfusion </a:t>
            </a:r>
          </a:p>
          <a:p>
            <a:endParaRPr lang="en-US" dirty="0"/>
          </a:p>
        </p:txBody>
      </p:sp>
    </p:spTree>
    <p:extLst>
      <p:ext uri="{BB962C8B-B14F-4D97-AF65-F5344CB8AC3E}">
        <p14:creationId xmlns:p14="http://schemas.microsoft.com/office/powerpoint/2010/main" val="115351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DAD9-4CCE-4985-826F-1D0A4C4FB36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38B48FD-B748-4ED8-BEE7-376178BA5695}"/>
              </a:ext>
            </a:extLst>
          </p:cNvPr>
          <p:cNvSpPr>
            <a:spLocks noGrp="1"/>
          </p:cNvSpPr>
          <p:nvPr>
            <p:ph idx="1"/>
          </p:nvPr>
        </p:nvSpPr>
        <p:spPr>
          <a:xfrm>
            <a:off x="430969" y="1811313"/>
            <a:ext cx="10131425" cy="4437087"/>
          </a:xfrm>
        </p:spPr>
        <p:txBody>
          <a:bodyPr/>
          <a:lstStyle/>
          <a:p>
            <a:r>
              <a:rPr lang="en-US" dirty="0"/>
              <a:t>Recall the functions of the lung </a:t>
            </a:r>
          </a:p>
          <a:p>
            <a:r>
              <a:rPr lang="en-US" dirty="0"/>
              <a:t> Recall The Pulmonary and Systemic circulation</a:t>
            </a:r>
          </a:p>
          <a:p>
            <a:r>
              <a:rPr lang="en-US" dirty="0"/>
              <a:t>Identify in depth the structure of the lung</a:t>
            </a:r>
          </a:p>
          <a:p>
            <a:pPr marL="0" indent="0">
              <a:buNone/>
            </a:pPr>
            <a:r>
              <a:rPr lang="en-US" dirty="0"/>
              <a:t>     The function of  Blood gas barrier </a:t>
            </a:r>
          </a:p>
          <a:p>
            <a:pPr>
              <a:buFont typeface="Arial" panose="020B0604020202020204" pitchFamily="34" charset="0"/>
              <a:buChar char="•"/>
            </a:pPr>
            <a:r>
              <a:rPr lang="en-US" dirty="0"/>
              <a:t> Identify facts of ventilation</a:t>
            </a:r>
          </a:p>
          <a:p>
            <a:pPr marL="0" indent="0">
              <a:buNone/>
            </a:pPr>
            <a:r>
              <a:rPr lang="en-US" dirty="0"/>
              <a:t>       Weibel model </a:t>
            </a:r>
          </a:p>
          <a:p>
            <a:pPr marL="0" indent="0">
              <a:buNone/>
            </a:pPr>
            <a:r>
              <a:rPr lang="en-US" dirty="0"/>
              <a:t>       Volumes and flows in the lung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658800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Structure and function of the lung </a:t>
            </a:r>
          </a:p>
        </p:txBody>
      </p:sp>
      <p:sp>
        <p:nvSpPr>
          <p:cNvPr id="3" name="Content Placeholder 2"/>
          <p:cNvSpPr>
            <a:spLocks noGrp="1"/>
          </p:cNvSpPr>
          <p:nvPr>
            <p:ph idx="1"/>
          </p:nvPr>
        </p:nvSpPr>
        <p:spPr>
          <a:xfrm>
            <a:off x="685801" y="1797293"/>
            <a:ext cx="10131425" cy="3649133"/>
          </a:xfrm>
        </p:spPr>
        <p:txBody>
          <a:bodyPr/>
          <a:lstStyle/>
          <a:p>
            <a:pPr>
              <a:buFont typeface="Wingdings" panose="05000000000000000000" pitchFamily="2" charset="2"/>
              <a:buChar char="q"/>
            </a:pPr>
            <a:r>
              <a:rPr lang="en-US" dirty="0"/>
              <a:t>The most important and the Primary function is gas exchange </a:t>
            </a:r>
          </a:p>
          <a:p>
            <a:pPr>
              <a:buFont typeface="Wingdings" panose="05000000000000000000" pitchFamily="2" charset="2"/>
              <a:buChar char="q"/>
            </a:pPr>
            <a:r>
              <a:rPr lang="en-US" dirty="0"/>
              <a:t>Filters unwanted material from the blood </a:t>
            </a:r>
          </a:p>
          <a:p>
            <a:pPr>
              <a:buFont typeface="Wingdings" panose="05000000000000000000" pitchFamily="2" charset="2"/>
              <a:buChar char="q"/>
            </a:pPr>
            <a:r>
              <a:rPr lang="en-US" dirty="0"/>
              <a:t>Metabolic functions </a:t>
            </a:r>
          </a:p>
          <a:p>
            <a:pPr>
              <a:buFont typeface="Wingdings" panose="05000000000000000000" pitchFamily="2" charset="2"/>
              <a:buChar char="q"/>
            </a:pPr>
            <a:r>
              <a:rPr lang="en-US" dirty="0"/>
              <a:t>Reservoir for blood </a:t>
            </a:r>
          </a:p>
          <a:p>
            <a:pPr marL="0" indent="0">
              <a:buNone/>
            </a:pPr>
            <a:endParaRPr lang="en-US" dirty="0"/>
          </a:p>
        </p:txBody>
      </p:sp>
    </p:spTree>
    <p:extLst>
      <p:ext uri="{BB962C8B-B14F-4D97-AF65-F5344CB8AC3E}">
        <p14:creationId xmlns:p14="http://schemas.microsoft.com/office/powerpoint/2010/main" val="259016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8983" y="1123405"/>
            <a:ext cx="8059782" cy="5029200"/>
          </a:xfrm>
          <a:prstGeom prst="rect">
            <a:avLst/>
          </a:prstGeom>
        </p:spPr>
      </p:pic>
      <p:sp>
        <p:nvSpPr>
          <p:cNvPr id="3" name="Rectangle 2"/>
          <p:cNvSpPr/>
          <p:nvPr/>
        </p:nvSpPr>
        <p:spPr>
          <a:xfrm>
            <a:off x="2586101" y="226814"/>
            <a:ext cx="6205545" cy="584775"/>
          </a:xfrm>
          <a:prstGeom prst="rect">
            <a:avLst/>
          </a:prstGeom>
        </p:spPr>
        <p:txBody>
          <a:bodyPr wrap="none">
            <a:spAutoFit/>
          </a:bodyPr>
          <a:lstStyle/>
          <a:p>
            <a:r>
              <a:rPr lang="en-US" sz="3200" dirty="0"/>
              <a:t>Systemic and Pulmonary circulation </a:t>
            </a:r>
          </a:p>
        </p:txBody>
      </p:sp>
    </p:spTree>
    <p:extLst>
      <p:ext uri="{BB962C8B-B14F-4D97-AF65-F5344CB8AC3E}">
        <p14:creationId xmlns:p14="http://schemas.microsoft.com/office/powerpoint/2010/main" val="92781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2491" y="933992"/>
            <a:ext cx="7641772" cy="2834639"/>
          </a:xfrm>
          <a:prstGeom prst="rect">
            <a:avLst/>
          </a:prstGeom>
        </p:spPr>
      </p:pic>
      <p:sp>
        <p:nvSpPr>
          <p:cNvPr id="3" name="Rectangle 2"/>
          <p:cNvSpPr/>
          <p:nvPr/>
        </p:nvSpPr>
        <p:spPr>
          <a:xfrm>
            <a:off x="3972832" y="318254"/>
            <a:ext cx="3931654" cy="584775"/>
          </a:xfrm>
          <a:prstGeom prst="rect">
            <a:avLst/>
          </a:prstGeom>
        </p:spPr>
        <p:txBody>
          <a:bodyPr wrap="none">
            <a:spAutoFit/>
          </a:bodyPr>
          <a:lstStyle/>
          <a:p>
            <a:r>
              <a:rPr lang="en-US" sz="3200" dirty="0"/>
              <a:t>Alveoli and Capillaries </a:t>
            </a:r>
          </a:p>
        </p:txBody>
      </p:sp>
      <p:sp>
        <p:nvSpPr>
          <p:cNvPr id="5" name="Content Placeholder 4"/>
          <p:cNvSpPr>
            <a:spLocks noGrp="1"/>
          </p:cNvSpPr>
          <p:nvPr>
            <p:ph idx="1"/>
          </p:nvPr>
        </p:nvSpPr>
        <p:spPr>
          <a:xfrm>
            <a:off x="727664" y="3799594"/>
            <a:ext cx="10131425" cy="3649133"/>
          </a:xfrm>
        </p:spPr>
        <p:txBody>
          <a:bodyPr/>
          <a:lstStyle/>
          <a:p>
            <a:pPr>
              <a:buFont typeface="Wingdings" panose="05000000000000000000" pitchFamily="2" charset="2"/>
              <a:buChar char="q"/>
            </a:pPr>
            <a:r>
              <a:rPr lang="en-US" dirty="0"/>
              <a:t>Light micrograph taken from rapidly freezing lung</a:t>
            </a:r>
          </a:p>
          <a:p>
            <a:pPr>
              <a:buFont typeface="Wingdings" panose="05000000000000000000" pitchFamily="2" charset="2"/>
              <a:buChar char="q"/>
            </a:pPr>
            <a:r>
              <a:rPr lang="en-US" dirty="0"/>
              <a:t>Alveolar spaces and capillaries</a:t>
            </a:r>
          </a:p>
          <a:p>
            <a:pPr>
              <a:buFont typeface="Wingdings" panose="05000000000000000000" pitchFamily="2" charset="2"/>
              <a:buChar char="q"/>
            </a:pPr>
            <a:r>
              <a:rPr lang="en-US" dirty="0"/>
              <a:t>Blood gas barriers separates the blood from the capillary side and the gas from the alveolar space where the blood gas exchange occur</a:t>
            </a:r>
          </a:p>
          <a:p>
            <a:pPr>
              <a:buFont typeface="Wingdings" panose="05000000000000000000" pitchFamily="2" charset="2"/>
              <a:buChar char="q"/>
            </a:pPr>
            <a:r>
              <a:rPr lang="en-US" dirty="0"/>
              <a:t>Blood gas barrier is extremely thin we cant identify it from light micrograph like this  </a:t>
            </a:r>
          </a:p>
          <a:p>
            <a:pPr>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185191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529" y="156753"/>
            <a:ext cx="6164653" cy="966651"/>
          </a:xfrm>
        </p:spPr>
        <p:txBody>
          <a:bodyPr>
            <a:noAutofit/>
          </a:bodyPr>
          <a:lstStyle/>
          <a:p>
            <a:r>
              <a:rPr lang="en-US" sz="3200" cap="none" dirty="0">
                <a:latin typeface="+mn-lt"/>
              </a:rPr>
              <a:t>Electron</a:t>
            </a:r>
            <a:r>
              <a:rPr lang="en-US" sz="3200" cap="none" dirty="0"/>
              <a:t> micrograph of Pulmonary Capillary </a:t>
            </a:r>
          </a:p>
        </p:txBody>
      </p:sp>
      <p:sp>
        <p:nvSpPr>
          <p:cNvPr id="12" name="Rectangle 11"/>
          <p:cNvSpPr/>
          <p:nvPr/>
        </p:nvSpPr>
        <p:spPr>
          <a:xfrm>
            <a:off x="574766" y="3951150"/>
            <a:ext cx="11390811" cy="3693319"/>
          </a:xfrm>
          <a:prstGeom prst="rect">
            <a:avLst/>
          </a:prstGeom>
        </p:spPr>
        <p:txBody>
          <a:bodyPr wrap="square">
            <a:spAutoFit/>
          </a:bodyPr>
          <a:lstStyle/>
          <a:p>
            <a:pPr>
              <a:buFont typeface="Wingdings" panose="05000000000000000000" pitchFamily="2" charset="2"/>
              <a:buChar char="q"/>
            </a:pPr>
            <a:r>
              <a:rPr lang="en-US" dirty="0"/>
              <a:t> the capillary and alveolar wall which is running across the slide here</a:t>
            </a:r>
          </a:p>
          <a:p>
            <a:pPr>
              <a:buFont typeface="Wingdings" panose="05000000000000000000" pitchFamily="2" charset="2"/>
              <a:buChar char="q"/>
            </a:pPr>
            <a:r>
              <a:rPr lang="en-US" dirty="0"/>
              <a:t>Alveolar gas on both side of the capillary </a:t>
            </a:r>
          </a:p>
          <a:p>
            <a:pPr>
              <a:buFont typeface="Wingdings" panose="05000000000000000000" pitchFamily="2" charset="2"/>
              <a:buChar char="q"/>
            </a:pPr>
            <a:r>
              <a:rPr lang="en-US" dirty="0"/>
              <a:t>Inside the capillary red blood cells and plasma </a:t>
            </a:r>
          </a:p>
          <a:p>
            <a:pPr>
              <a:buFont typeface="Wingdings" panose="05000000000000000000" pitchFamily="2" charset="2"/>
              <a:buChar char="q"/>
            </a:pPr>
            <a:r>
              <a:rPr lang="en-US" dirty="0"/>
              <a:t> the wall of the capillary is the blood gas barrier blood from one side and gas on the other</a:t>
            </a:r>
          </a:p>
          <a:p>
            <a:pPr>
              <a:buFont typeface="Wingdings" panose="05000000000000000000" pitchFamily="2" charset="2"/>
              <a:buChar char="q"/>
            </a:pPr>
            <a:r>
              <a:rPr lang="en-US" dirty="0"/>
              <a:t>The scale of the blood gas barrier is one third of micron </a:t>
            </a:r>
          </a:p>
          <a:p>
            <a:r>
              <a:rPr lang="en-US" dirty="0"/>
              <a:t>One micron= millionth of meter or thousandth of millimeter </a:t>
            </a:r>
          </a:p>
          <a:p>
            <a:r>
              <a:rPr lang="en-US" dirty="0"/>
              <a:t>Red blood cells =seven micron in diameter ; visible on light microscope less than one micron we need micrograph </a:t>
            </a:r>
          </a:p>
          <a:p>
            <a:pPr marL="285750" indent="-285750">
              <a:buFont typeface="Wingdings" panose="05000000000000000000" pitchFamily="2" charset="2"/>
              <a:buChar char="q"/>
            </a:pPr>
            <a:r>
              <a:rPr lang="en-US" dirty="0"/>
              <a:t>The blood gas barrier is polarized so on side ; the capillary side is thinner than the alveolar side </a:t>
            </a:r>
          </a:p>
          <a:p>
            <a:pPr marL="285750" indent="-285750">
              <a:buFont typeface="Wingdings" panose="05000000000000000000" pitchFamily="2" charset="2"/>
              <a:buChar char="q"/>
            </a:pPr>
            <a:r>
              <a:rPr lang="en-US" dirty="0"/>
              <a:t>A barrier that is thin is rather fragile and of the pressure in the capillary rises to abnormally high levels you can get ultrastructure changes and leak fluid into alveolar spaces and that’s situation is called stress failure </a:t>
            </a:r>
          </a:p>
          <a:p>
            <a:endParaRPr lang="en-US" dirty="0"/>
          </a:p>
          <a:p>
            <a:endParaRPr lang="en-US" dirty="0"/>
          </a:p>
          <a:p>
            <a:pPr>
              <a:buFont typeface="Wingdings" panose="05000000000000000000" pitchFamily="2" charset="2"/>
              <a:buChar char="q"/>
            </a:pPr>
            <a:endParaRPr lang="en-US" dirty="0"/>
          </a:p>
        </p:txBody>
      </p:sp>
      <p:pic>
        <p:nvPicPr>
          <p:cNvPr id="14" name="Picture 13"/>
          <p:cNvPicPr>
            <a:picLocks noChangeAspect="1"/>
          </p:cNvPicPr>
          <p:nvPr/>
        </p:nvPicPr>
        <p:blipFill>
          <a:blip r:embed="rId2"/>
          <a:stretch>
            <a:fillRect/>
          </a:stretch>
        </p:blipFill>
        <p:spPr>
          <a:xfrm>
            <a:off x="713148" y="1123404"/>
            <a:ext cx="8658225" cy="2827746"/>
          </a:xfrm>
          <a:prstGeom prst="rect">
            <a:avLst/>
          </a:prstGeom>
        </p:spPr>
      </p:pic>
    </p:spTree>
    <p:extLst>
      <p:ext uri="{BB962C8B-B14F-4D97-AF65-F5344CB8AC3E}">
        <p14:creationId xmlns:p14="http://schemas.microsoft.com/office/powerpoint/2010/main" val="67333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766355" y="4130813"/>
            <a:ext cx="4724400" cy="2209800"/>
          </a:xfrm>
        </p:spPr>
        <p:txBody>
          <a:bodyPr rtlCol="0">
            <a:noAutofit/>
          </a:bodyPr>
          <a:lstStyle/>
          <a:p>
            <a:pPr marL="548640" indent="-411480">
              <a:lnSpc>
                <a:spcPct val="80000"/>
              </a:lnSpc>
              <a:spcAft>
                <a:spcPts val="0"/>
              </a:spcAft>
              <a:buClr>
                <a:schemeClr val="tx1">
                  <a:shade val="95000"/>
                </a:schemeClr>
              </a:buClr>
              <a:buFont typeface="Wingdings" pitchFamily="2" charset="2"/>
              <a:buChar char="§"/>
              <a:defRPr/>
            </a:pPr>
            <a:r>
              <a:rPr lang="en-US" sz="2000" dirty="0">
                <a:latin typeface="Times New Roman" pitchFamily="18" charset="0"/>
                <a:cs typeface="Times New Roman" pitchFamily="18" charset="0"/>
              </a:rPr>
              <a:t>Alveoli surrounded by fine elastic fibers</a:t>
            </a:r>
          </a:p>
          <a:p>
            <a:pPr marL="548640" indent="-411480">
              <a:lnSpc>
                <a:spcPct val="80000"/>
              </a:lnSpc>
              <a:spcAft>
                <a:spcPts val="0"/>
              </a:spcAft>
              <a:buClr>
                <a:schemeClr val="tx1">
                  <a:shade val="95000"/>
                </a:schemeClr>
              </a:buClr>
              <a:buFont typeface="Wingdings" pitchFamily="2" charset="2"/>
              <a:buChar char="§"/>
              <a:defRPr/>
            </a:pPr>
            <a:r>
              <a:rPr lang="en-US" sz="2000" dirty="0">
                <a:latin typeface="Times New Roman" pitchFamily="18" charset="0"/>
                <a:cs typeface="Times New Roman" pitchFamily="18" charset="0"/>
              </a:rPr>
              <a:t>Alveolar macrophages – free floating “dust cells”</a:t>
            </a:r>
          </a:p>
          <a:p>
            <a:pPr marL="548640" indent="-411480">
              <a:lnSpc>
                <a:spcPct val="80000"/>
              </a:lnSpc>
              <a:spcAft>
                <a:spcPts val="0"/>
              </a:spcAft>
              <a:buClr>
                <a:schemeClr val="tx1">
                  <a:shade val="95000"/>
                </a:schemeClr>
              </a:buClr>
              <a:buFont typeface="Wingdings" pitchFamily="2" charset="2"/>
              <a:buChar char="§"/>
              <a:defRPr/>
            </a:pPr>
            <a:r>
              <a:rPr lang="en-US" sz="2000" dirty="0">
                <a:latin typeface="Times New Roman" pitchFamily="18" charset="0"/>
                <a:cs typeface="Times New Roman" pitchFamily="18" charset="0"/>
              </a:rPr>
              <a:t>Note type I and type II cells and joint membrane</a:t>
            </a:r>
          </a:p>
          <a:p>
            <a:pPr marL="548640" indent="-411480">
              <a:lnSpc>
                <a:spcPct val="80000"/>
              </a:lnSpc>
              <a:spcAft>
                <a:spcPts val="0"/>
              </a:spcAft>
              <a:buClr>
                <a:schemeClr val="tx1">
                  <a:shade val="95000"/>
                </a:schemeClr>
              </a:buClr>
              <a:buFont typeface="Wingdings" pitchFamily="2" charset="2"/>
              <a:buChar char="§"/>
              <a:defRPr/>
            </a:pPr>
            <a:r>
              <a:rPr lang="en-US" sz="2000" dirty="0">
                <a:latin typeface="Times New Roman" pitchFamily="18" charset="0"/>
                <a:cs typeface="Times New Roman" pitchFamily="18" charset="0"/>
              </a:rPr>
              <a:t>Type 4 collagen responsible for the strength of basement membrane </a:t>
            </a:r>
          </a:p>
          <a:p>
            <a:pPr marL="548640" indent="-411480">
              <a:lnSpc>
                <a:spcPct val="80000"/>
              </a:lnSpc>
              <a:spcAft>
                <a:spcPts val="0"/>
              </a:spcAft>
              <a:buClr>
                <a:schemeClr val="tx1">
                  <a:shade val="95000"/>
                </a:schemeClr>
              </a:buClr>
              <a:buFont typeface="Wingdings" pitchFamily="2" charset="2"/>
              <a:buChar char="§"/>
              <a:defRPr/>
            </a:pPr>
            <a:endParaRPr lang="en-US" sz="2000" dirty="0">
              <a:latin typeface="Times New Roman" pitchFamily="18" charset="0"/>
              <a:cs typeface="Times New Roman" pitchFamily="18" charset="0"/>
            </a:endParaRPr>
          </a:p>
        </p:txBody>
      </p:sp>
      <p:pic>
        <p:nvPicPr>
          <p:cNvPr id="14339" name="Picture 4" descr="21-10cd_AlvliRespMbrn_1"/>
          <p:cNvPicPr>
            <a:picLocks noChangeAspect="1" noChangeArrowheads="1"/>
          </p:cNvPicPr>
          <p:nvPr/>
        </p:nvPicPr>
        <p:blipFill>
          <a:blip r:embed="rId2" cstate="print"/>
          <a:srcRect t="15294" b="16470"/>
          <a:stretch>
            <a:fillRect/>
          </a:stretch>
        </p:blipFill>
        <p:spPr bwMode="auto">
          <a:xfrm>
            <a:off x="766355" y="143692"/>
            <a:ext cx="9144000" cy="3671888"/>
          </a:xfrm>
          <a:prstGeom prst="rect">
            <a:avLst/>
          </a:prstGeom>
          <a:noFill/>
          <a:ln w="9525">
            <a:noFill/>
            <a:miter lim="800000"/>
            <a:headEnd/>
            <a:tailEnd/>
          </a:ln>
        </p:spPr>
      </p:pic>
      <p:sp>
        <p:nvSpPr>
          <p:cNvPr id="14340" name="Rectangle 6"/>
          <p:cNvSpPr>
            <a:spLocks noChangeArrowheads="1"/>
          </p:cNvSpPr>
          <p:nvPr/>
        </p:nvSpPr>
        <p:spPr bwMode="auto">
          <a:xfrm>
            <a:off x="5490755" y="3923984"/>
            <a:ext cx="4267200" cy="2308225"/>
          </a:xfrm>
          <a:prstGeom prst="rect">
            <a:avLst/>
          </a:prstGeom>
          <a:noFill/>
          <a:ln w="9525">
            <a:noFill/>
            <a:miter lim="800000"/>
            <a:headEnd/>
            <a:tailEnd/>
          </a:ln>
        </p:spPr>
        <p:txBody>
          <a:bodyPr>
            <a:spAutoFit/>
          </a:bodyPr>
          <a:lstStyle/>
          <a:p>
            <a:pPr>
              <a:buFont typeface="Wingdings" pitchFamily="2" charset="2"/>
              <a:buChar char="§"/>
            </a:pPr>
            <a:r>
              <a:rPr lang="en-US" dirty="0">
                <a:latin typeface="Times New Roman" pitchFamily="18" charset="0"/>
                <a:cs typeface="Times New Roman" pitchFamily="18" charset="0"/>
              </a:rPr>
              <a:t>air-blood barrier (the respiratory membrane)</a:t>
            </a:r>
          </a:p>
          <a:p>
            <a:r>
              <a:rPr lang="en-US" dirty="0">
                <a:latin typeface="Times New Roman" pitchFamily="18" charset="0"/>
                <a:cs typeface="Times New Roman" pitchFamily="18" charset="0"/>
              </a:rPr>
              <a:t>         is where gas exchange occurs</a:t>
            </a:r>
          </a:p>
          <a:p>
            <a:pPr lvl="1"/>
            <a:r>
              <a:rPr lang="en-US" dirty="0">
                <a:latin typeface="Times New Roman" pitchFamily="18" charset="0"/>
                <a:cs typeface="Times New Roman" pitchFamily="18" charset="0"/>
              </a:rPr>
              <a:t>Oxygen diffuses from air in alveolus (singular of alveoli) to blood in </a:t>
            </a:r>
            <a:r>
              <a:rPr lang="en-US" dirty="0" err="1">
                <a:latin typeface="Times New Roman" pitchFamily="18" charset="0"/>
                <a:cs typeface="Times New Roman" pitchFamily="18" charset="0"/>
              </a:rPr>
              <a:t>capillary.Carbon</a:t>
            </a:r>
            <a:r>
              <a:rPr lang="en-US" dirty="0">
                <a:latin typeface="Times New Roman" pitchFamily="18" charset="0"/>
                <a:cs typeface="Times New Roman" pitchFamily="18" charset="0"/>
              </a:rPr>
              <a:t> dioxide diffuses from the blood in  the capillary  into the air in the alveolus  </a:t>
            </a:r>
          </a:p>
        </p:txBody>
      </p:sp>
    </p:spTree>
    <p:extLst>
      <p:ext uri="{BB962C8B-B14F-4D97-AF65-F5344CB8AC3E}">
        <p14:creationId xmlns:p14="http://schemas.microsoft.com/office/powerpoint/2010/main" val="421073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8" y="100148"/>
            <a:ext cx="10131425" cy="1456267"/>
          </a:xfrm>
        </p:spPr>
        <p:txBody>
          <a:bodyPr>
            <a:normAutofit/>
          </a:bodyPr>
          <a:lstStyle/>
          <a:p>
            <a:r>
              <a:rPr lang="en-US" sz="3200" cap="none" dirty="0" err="1">
                <a:latin typeface="+mn-lt"/>
              </a:rPr>
              <a:t>Ficks</a:t>
            </a:r>
            <a:r>
              <a:rPr lang="en-US" sz="3200" cap="none" dirty="0">
                <a:latin typeface="+mn-lt"/>
              </a:rPr>
              <a:t> law of diffusion through a tissue sheet </a:t>
            </a:r>
          </a:p>
        </p:txBody>
      </p:sp>
      <p:pic>
        <p:nvPicPr>
          <p:cNvPr id="4" name="Content Placeholder 3"/>
          <p:cNvPicPr>
            <a:picLocks noGrp="1" noChangeAspect="1"/>
          </p:cNvPicPr>
          <p:nvPr>
            <p:ph idx="1"/>
          </p:nvPr>
        </p:nvPicPr>
        <p:blipFill>
          <a:blip r:embed="rId2"/>
          <a:stretch>
            <a:fillRect/>
          </a:stretch>
        </p:blipFill>
        <p:spPr>
          <a:xfrm>
            <a:off x="1240973" y="1084216"/>
            <a:ext cx="6577330" cy="2945969"/>
          </a:xfrm>
          <a:prstGeom prst="rect">
            <a:avLst/>
          </a:prstGeom>
        </p:spPr>
      </p:pic>
      <p:sp>
        <p:nvSpPr>
          <p:cNvPr id="5" name="Rectangle 4"/>
          <p:cNvSpPr/>
          <p:nvPr/>
        </p:nvSpPr>
        <p:spPr>
          <a:xfrm>
            <a:off x="222069" y="3995678"/>
            <a:ext cx="12191999" cy="2585323"/>
          </a:xfrm>
          <a:prstGeom prst="rect">
            <a:avLst/>
          </a:prstGeom>
        </p:spPr>
        <p:txBody>
          <a:bodyPr wrap="square">
            <a:spAutoFit/>
          </a:bodyPr>
          <a:lstStyle/>
          <a:p>
            <a:pPr>
              <a:buFont typeface="Wingdings" panose="05000000000000000000" pitchFamily="2" charset="2"/>
              <a:buChar char="q"/>
            </a:pPr>
            <a:r>
              <a:rPr lang="en-US" dirty="0"/>
              <a:t> if you have a tissue sheet like a postage stamp then the volume of gas which moves a cross the sheet is proportional to the area of the sheet and proportional to the constant which is called the diffusion constant and the difference of partial pressure between one side of the sheet and the other </a:t>
            </a:r>
          </a:p>
          <a:p>
            <a:pPr>
              <a:buFont typeface="Wingdings" panose="05000000000000000000" pitchFamily="2" charset="2"/>
              <a:buChar char="q"/>
            </a:pPr>
            <a:endParaRPr lang="en-US" dirty="0"/>
          </a:p>
          <a:p>
            <a:pPr>
              <a:buFont typeface="Wingdings" panose="05000000000000000000" pitchFamily="2" charset="2"/>
              <a:buChar char="q"/>
            </a:pPr>
            <a:r>
              <a:rPr lang="en-US" dirty="0"/>
              <a:t>Inversely proportional to the thickness of sheet </a:t>
            </a:r>
          </a:p>
          <a:p>
            <a:pPr>
              <a:buFont typeface="Wingdings" panose="05000000000000000000" pitchFamily="2" charset="2"/>
              <a:buChar char="q"/>
            </a:pPr>
            <a:endParaRPr lang="en-US" dirty="0"/>
          </a:p>
          <a:p>
            <a:pPr>
              <a:buFont typeface="Wingdings" panose="05000000000000000000" pitchFamily="2" charset="2"/>
              <a:buChar char="q"/>
            </a:pPr>
            <a:r>
              <a:rPr lang="en-US" dirty="0"/>
              <a:t>So we need thin sheet as possible and large area as possible </a:t>
            </a:r>
          </a:p>
          <a:p>
            <a:r>
              <a:rPr lang="en-US" dirty="0"/>
              <a:t>The blood gas barrier is phenomenally thin and the area is about 50 to 100 square meters enormous area that is generated by 500 million alveoli and in each walls of the alveoli you get these capillaries with their blood gas barrier </a:t>
            </a:r>
          </a:p>
        </p:txBody>
      </p:sp>
    </p:spTree>
    <p:extLst>
      <p:ext uri="{BB962C8B-B14F-4D97-AF65-F5344CB8AC3E}">
        <p14:creationId xmlns:p14="http://schemas.microsoft.com/office/powerpoint/2010/main" val="261199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31425" cy="927463"/>
          </a:xfrm>
        </p:spPr>
        <p:txBody>
          <a:bodyPr/>
          <a:lstStyle/>
          <a:p>
            <a:r>
              <a:rPr lang="en-US" cap="none" dirty="0">
                <a:solidFill>
                  <a:srgbClr val="FF0000"/>
                </a:solidFill>
              </a:rPr>
              <a:t>FACTS OF VENTILATION </a:t>
            </a:r>
          </a:p>
        </p:txBody>
      </p:sp>
      <p:sp>
        <p:nvSpPr>
          <p:cNvPr id="3" name="Content Placeholder 2"/>
          <p:cNvSpPr>
            <a:spLocks noGrp="1"/>
          </p:cNvSpPr>
          <p:nvPr>
            <p:ph idx="1"/>
          </p:nvPr>
        </p:nvSpPr>
        <p:spPr>
          <a:xfrm>
            <a:off x="-143691" y="463731"/>
            <a:ext cx="9602380" cy="2838994"/>
          </a:xfrm>
        </p:spPr>
        <p:txBody>
          <a:bodyPr/>
          <a:lstStyle/>
          <a:p>
            <a:pPr>
              <a:buFont typeface="Wingdings" panose="05000000000000000000" pitchFamily="2" charset="2"/>
              <a:buChar char="q"/>
            </a:pPr>
            <a:r>
              <a:rPr lang="en-US" dirty="0"/>
              <a:t>Think of lung as symmetrical organ with the blood gas barrier in the middle air coming from one side by ventilation and blood coming to the other side by pulmonary circulation </a:t>
            </a:r>
          </a:p>
          <a:p>
            <a:pPr>
              <a:buFont typeface="Wingdings" panose="05000000000000000000" pitchFamily="2" charset="2"/>
              <a:buChar char="q"/>
            </a:pPr>
            <a:r>
              <a:rPr lang="en-US" dirty="0"/>
              <a:t>We are going to look at the two </a:t>
            </a:r>
            <a:r>
              <a:rPr lang="en-US" dirty="0" err="1"/>
              <a:t>sytems</a:t>
            </a:r>
            <a:r>
              <a:rPr lang="en-US" dirty="0"/>
              <a:t> the airway and the blood system in turn</a:t>
            </a:r>
          </a:p>
          <a:p>
            <a:pPr>
              <a:buFont typeface="Wingdings" panose="05000000000000000000" pitchFamily="2" charset="2"/>
              <a:buChar char="q"/>
            </a:pPr>
            <a:r>
              <a:rPr lang="en-US" dirty="0"/>
              <a:t>Swiss anatomist dr. </a:t>
            </a:r>
            <a:r>
              <a:rPr lang="en-US" dirty="0" err="1"/>
              <a:t>weibel</a:t>
            </a:r>
            <a:r>
              <a:rPr lang="en-US" dirty="0"/>
              <a:t> counted the air ways in the lung and measures their sizes and he came up with idealized airway model  called </a:t>
            </a:r>
            <a:r>
              <a:rPr lang="en-US" dirty="0" err="1"/>
              <a:t>weibel</a:t>
            </a:r>
            <a:r>
              <a:rPr lang="en-US" dirty="0"/>
              <a:t> model   </a:t>
            </a:r>
          </a:p>
        </p:txBody>
      </p:sp>
      <p:pic>
        <p:nvPicPr>
          <p:cNvPr id="4" name="Content Placeholder 3"/>
          <p:cNvPicPr>
            <a:picLocks noChangeAspect="1"/>
          </p:cNvPicPr>
          <p:nvPr/>
        </p:nvPicPr>
        <p:blipFill>
          <a:blip r:embed="rId2"/>
          <a:stretch>
            <a:fillRect/>
          </a:stretch>
        </p:blipFill>
        <p:spPr>
          <a:xfrm>
            <a:off x="209006" y="3108961"/>
            <a:ext cx="5956663" cy="3500846"/>
          </a:xfrm>
          <a:prstGeom prst="rect">
            <a:avLst/>
          </a:prstGeom>
        </p:spPr>
      </p:pic>
      <p:pic>
        <p:nvPicPr>
          <p:cNvPr id="6" name="Picture 5">
            <a:extLst>
              <a:ext uri="{FF2B5EF4-FFF2-40B4-BE49-F238E27FC236}">
                <a16:creationId xmlns:a16="http://schemas.microsoft.com/office/drawing/2014/main" id="{4AD2B581-C7ED-4E35-A662-90F2E2518794}"/>
              </a:ext>
            </a:extLst>
          </p:cNvPr>
          <p:cNvPicPr>
            <a:picLocks noChangeAspect="1"/>
          </p:cNvPicPr>
          <p:nvPr/>
        </p:nvPicPr>
        <p:blipFill>
          <a:blip r:embed="rId3"/>
          <a:stretch>
            <a:fillRect/>
          </a:stretch>
        </p:blipFill>
        <p:spPr>
          <a:xfrm>
            <a:off x="7120329" y="3429000"/>
            <a:ext cx="3732550" cy="2838994"/>
          </a:xfrm>
          <a:prstGeom prst="rect">
            <a:avLst/>
          </a:prstGeom>
        </p:spPr>
      </p:pic>
    </p:spTree>
    <p:extLst>
      <p:ext uri="{BB962C8B-B14F-4D97-AF65-F5344CB8AC3E}">
        <p14:creationId xmlns:p14="http://schemas.microsoft.com/office/powerpoint/2010/main" val="1513447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393</TotalTime>
  <Words>1041</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Celestial</vt:lpstr>
      <vt:lpstr>Pulmonary ventilation </vt:lpstr>
      <vt:lpstr>Objectives</vt:lpstr>
      <vt:lpstr>Structure and function of the lung </vt:lpstr>
      <vt:lpstr>PowerPoint Presentation</vt:lpstr>
      <vt:lpstr>PowerPoint Presentation</vt:lpstr>
      <vt:lpstr>Electron micrograph of Pulmonary Capillary </vt:lpstr>
      <vt:lpstr>PowerPoint Presentation</vt:lpstr>
      <vt:lpstr>Ficks law of diffusion through a tissue sheet </vt:lpstr>
      <vt:lpstr>FACTS OF VENTILATION </vt:lpstr>
      <vt:lpstr>Implication of weibel model </vt:lpstr>
      <vt:lpstr>PowerPoint Presentation</vt:lpstr>
      <vt:lpstr>Volumes and flows in the lung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ventilation</dc:title>
  <dc:creator>hp</dc:creator>
  <cp:lastModifiedBy>LENOVO</cp:lastModifiedBy>
  <cp:revision>59</cp:revision>
  <dcterms:created xsi:type="dcterms:W3CDTF">2020-10-05T16:12:57Z</dcterms:created>
  <dcterms:modified xsi:type="dcterms:W3CDTF">2021-10-10T07:06:57Z</dcterms:modified>
</cp:coreProperties>
</file>