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37"/>
  </p:notesMasterIdLst>
  <p:sldIdLst>
    <p:sldId id="256" r:id="rId2"/>
    <p:sldId id="257" r:id="rId3"/>
    <p:sldId id="299" r:id="rId4"/>
    <p:sldId id="258" r:id="rId5"/>
    <p:sldId id="261" r:id="rId6"/>
    <p:sldId id="294" r:id="rId7"/>
    <p:sldId id="260" r:id="rId8"/>
    <p:sldId id="262" r:id="rId9"/>
    <p:sldId id="263" r:id="rId10"/>
    <p:sldId id="264" r:id="rId11"/>
    <p:sldId id="265" r:id="rId12"/>
    <p:sldId id="267" r:id="rId13"/>
    <p:sldId id="268" r:id="rId14"/>
    <p:sldId id="269" r:id="rId15"/>
    <p:sldId id="270" r:id="rId16"/>
    <p:sldId id="298" r:id="rId17"/>
    <p:sldId id="273" r:id="rId18"/>
    <p:sldId id="300" r:id="rId19"/>
    <p:sldId id="276"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7" r:id="rId34"/>
    <p:sldId id="295" r:id="rId35"/>
    <p:sldId id="29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84229" autoAdjust="0"/>
  </p:normalViewPr>
  <p:slideViewPr>
    <p:cSldViewPr snapToGrid="0">
      <p:cViewPr varScale="1">
        <p:scale>
          <a:sx n="85" d="100"/>
          <a:sy n="85" d="100"/>
        </p:scale>
        <p:origin x="198" y="84"/>
      </p:cViewPr>
      <p:guideLst>
        <p:guide orient="horz" pos="2160"/>
        <p:guide pos="3840"/>
      </p:guideLst>
    </p:cSldViewPr>
  </p:slideViewPr>
  <p:notesTextViewPr>
    <p:cViewPr>
      <p:scale>
        <a:sx n="1" d="1"/>
        <a:sy n="1" d="1"/>
      </p:scale>
      <p:origin x="0" y="0"/>
    </p:cViewPr>
  </p:notesTextViewPr>
  <p:sorterViewPr>
    <p:cViewPr>
      <p:scale>
        <a:sx n="66" d="100"/>
        <a:sy n="66" d="100"/>
      </p:scale>
      <p:origin x="0" y="4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38D85-2FFA-4CD3-83A6-62FCC904873F}" type="datetimeFigureOut">
              <a:rPr lang="en-US" smtClean="0"/>
              <a:pPr/>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A1ED-61EC-44C6-8255-8E3D5F4E782E}" type="slidenum">
              <a:rPr lang="en-US" smtClean="0"/>
              <a:pPr/>
              <a:t>‹#›</a:t>
            </a:fld>
            <a:endParaRPr lang="en-US"/>
          </a:p>
        </p:txBody>
      </p:sp>
    </p:spTree>
    <p:extLst>
      <p:ext uri="{BB962C8B-B14F-4D97-AF65-F5344CB8AC3E}">
        <p14:creationId xmlns:p14="http://schemas.microsoft.com/office/powerpoint/2010/main" val="426283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microbe enters a tissue or the tissue is injured, the presence of the infection or damage is sensed by resident cells, including macrophages, dendritic cells, mast cells, and other cell types. These cells secrete molecules (cytokines and other mediators) that induce and regulate the subsequent inflammatory response Some of these mediators promote the efflux of plasma and the recruitment of circulating leukocytes to the site where the offending agent is located. Mediators also </a:t>
            </a:r>
            <a:r>
              <a:rPr lang="en-US" dirty="0" err="1" smtClean="0"/>
              <a:t>activate</a:t>
            </a:r>
            <a:r>
              <a:rPr lang="en-US" dirty="0" smtClean="0"/>
              <a:t> the recruited leukocytes, enhancing their ability to destroy and remove the offending agent. </a:t>
            </a:r>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5</a:t>
            </a:fld>
            <a:endParaRPr lang="en-US"/>
          </a:p>
        </p:txBody>
      </p:sp>
    </p:spTree>
    <p:extLst>
      <p:ext uri="{BB962C8B-B14F-4D97-AF65-F5344CB8AC3E}">
        <p14:creationId xmlns:p14="http://schemas.microsoft.com/office/powerpoint/2010/main" val="7023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chronic inflammation may follow acute inflammation or arise de novo. It is of longer duration and is associated with more tissue destruction, the presence of lymphocytes and macrophages, the </a:t>
            </a:r>
            <a:r>
              <a:rPr lang="en-US" dirty="0" err="1" smtClean="0"/>
              <a:t>proliferation</a:t>
            </a:r>
            <a:r>
              <a:rPr lang="en-US" dirty="0" smtClean="0"/>
              <a:t> of blood vessels, and fibrosis</a:t>
            </a:r>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7</a:t>
            </a:fld>
            <a:endParaRPr lang="en-US"/>
          </a:p>
        </p:txBody>
      </p:sp>
    </p:spTree>
    <p:extLst>
      <p:ext uri="{BB962C8B-B14F-4D97-AF65-F5344CB8AC3E}">
        <p14:creationId xmlns:p14="http://schemas.microsoft.com/office/powerpoint/2010/main" val="253537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8</a:t>
            </a:fld>
            <a:endParaRPr lang="en-US"/>
          </a:p>
        </p:txBody>
      </p:sp>
    </p:spTree>
    <p:extLst>
      <p:ext uri="{BB962C8B-B14F-4D97-AF65-F5344CB8AC3E}">
        <p14:creationId xmlns:p14="http://schemas.microsoft.com/office/powerpoint/2010/main" val="297859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TLRs are located in </a:t>
            </a:r>
            <a:r>
              <a:rPr lang="en-US" u="sng" dirty="0" smtClean="0"/>
              <a:t>plasma membranes and </a:t>
            </a:r>
            <a:r>
              <a:rPr lang="en-US" u="sng" dirty="0" err="1" smtClean="0"/>
              <a:t>endoso</a:t>
            </a:r>
            <a:r>
              <a:rPr lang="en-US" dirty="0" err="1" smtClean="0"/>
              <a:t>mes</a:t>
            </a:r>
            <a:r>
              <a:rPr lang="en-US" dirty="0" smtClean="0"/>
              <a:t>, so they are able to detect extracellular and ingested microbes. </a:t>
            </a:r>
          </a:p>
          <a:p>
            <a:r>
              <a:rPr lang="en-US" dirty="0" smtClean="0"/>
              <a:t>TLRs recognize motifs common to many microbes, often called pathogen-associated molecular patterns (PAMPs).</a:t>
            </a:r>
          </a:p>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25</a:t>
            </a:fld>
            <a:endParaRPr lang="en-US"/>
          </a:p>
        </p:txBody>
      </p:sp>
    </p:spTree>
    <p:extLst>
      <p:ext uri="{BB962C8B-B14F-4D97-AF65-F5344CB8AC3E}">
        <p14:creationId xmlns:p14="http://schemas.microsoft.com/office/powerpoint/2010/main" val="112910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same time endothelial cells are activated by mediators produced at sites of infection and tissue damage, and express increased levels of adhesion molecules. </a:t>
            </a:r>
            <a:r>
              <a:rPr lang="en-US" dirty="0" err="1" smtClean="0"/>
              <a:t>Leukocytes</a:t>
            </a:r>
            <a:r>
              <a:rPr lang="en-US" dirty="0" smtClean="0"/>
              <a:t> then adhere to the endothelium, and soon </a:t>
            </a:r>
            <a:r>
              <a:rPr lang="en-US" dirty="0" err="1" smtClean="0"/>
              <a:t>afterward</a:t>
            </a:r>
            <a:r>
              <a:rPr lang="en-US" dirty="0" smtClean="0"/>
              <a:t> they migrate through the vascular wall into the interstitial tissue</a:t>
            </a:r>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26</a:t>
            </a:fld>
            <a:endParaRPr lang="en-US"/>
          </a:p>
        </p:txBody>
      </p:sp>
    </p:spTree>
    <p:extLst>
      <p:ext uri="{BB962C8B-B14F-4D97-AF65-F5344CB8AC3E}">
        <p14:creationId xmlns:p14="http://schemas.microsoft.com/office/powerpoint/2010/main" val="331509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29</a:t>
            </a:fld>
            <a:endParaRPr lang="en-US"/>
          </a:p>
        </p:txBody>
      </p:sp>
    </p:spTree>
    <p:extLst>
      <p:ext uri="{BB962C8B-B14F-4D97-AF65-F5344CB8AC3E}">
        <p14:creationId xmlns:p14="http://schemas.microsoft.com/office/powerpoint/2010/main" val="338484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212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75211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258821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00466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01335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80267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0984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417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058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735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712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pPr/>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581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pPr/>
              <a:t>10/24/2023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65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pPr/>
              <a:t>10/24/2023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72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471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850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pPr/>
              <a:t>10/24/2023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84617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7877" y="2030277"/>
            <a:ext cx="8825658" cy="1751827"/>
          </a:xfrm>
        </p:spPr>
        <p:txBody>
          <a:bodyPr/>
          <a:lstStyle/>
          <a:p>
            <a:pPr algn="l"/>
            <a:r>
              <a:rPr lang="en-US" dirty="0" smtClean="0">
                <a:latin typeface="Arial Rounded MT Bold" panose="020F0704030504030204" pitchFamily="34" charset="0"/>
              </a:rPr>
              <a:t>Inflammation 1</a:t>
            </a:r>
            <a:endParaRPr lang="en-US" dirty="0">
              <a:latin typeface="Arial Rounded MT Bold" panose="020F0704030504030204" pitchFamily="34" charset="0"/>
            </a:endParaRPr>
          </a:p>
        </p:txBody>
      </p:sp>
      <p:sp>
        <p:nvSpPr>
          <p:cNvPr id="3" name="Subtitle 2"/>
          <p:cNvSpPr>
            <a:spLocks noGrp="1"/>
          </p:cNvSpPr>
          <p:nvPr>
            <p:ph type="subTitle" idx="1"/>
          </p:nvPr>
        </p:nvSpPr>
        <p:spPr>
          <a:xfrm>
            <a:off x="205917" y="5346967"/>
            <a:ext cx="4236930" cy="861420"/>
          </a:xfrm>
        </p:spPr>
        <p:txBody>
          <a:bodyPr>
            <a:normAutofit/>
          </a:bodyPr>
          <a:lstStyle/>
          <a:p>
            <a:pPr algn="l"/>
            <a:r>
              <a:rPr lang="en-US" sz="2000" b="1" dirty="0" err="1" smtClean="0"/>
              <a:t>Sura</a:t>
            </a:r>
            <a:r>
              <a:rPr lang="en-US" sz="2000" b="1" dirty="0" smtClean="0"/>
              <a:t> Al </a:t>
            </a:r>
            <a:r>
              <a:rPr lang="en-US" sz="2000" b="1" dirty="0" err="1" smtClean="0"/>
              <a:t>Rawabdeh</a:t>
            </a:r>
            <a:r>
              <a:rPr lang="en-US" sz="2000" b="1" dirty="0" smtClean="0"/>
              <a:t>, M.D.</a:t>
            </a:r>
          </a:p>
          <a:p>
            <a:pPr algn="l"/>
            <a:r>
              <a:rPr lang="en-US" sz="2000" b="1" dirty="0" smtClean="0"/>
              <a:t>25-10-2023</a:t>
            </a:r>
            <a:endParaRPr lang="en-US" sz="2000" b="1" dirty="0"/>
          </a:p>
        </p:txBody>
      </p:sp>
      <p:pic>
        <p:nvPicPr>
          <p:cNvPr id="4" name="Picture 3"/>
          <p:cNvPicPr>
            <a:picLocks noChangeAspect="1"/>
          </p:cNvPicPr>
          <p:nvPr/>
        </p:nvPicPr>
        <p:blipFill>
          <a:blip r:embed="rId2"/>
          <a:stretch>
            <a:fillRect/>
          </a:stretch>
        </p:blipFill>
        <p:spPr>
          <a:xfrm>
            <a:off x="8292723" y="2974258"/>
            <a:ext cx="3899277" cy="3883742"/>
          </a:xfrm>
          <a:prstGeom prst="rect">
            <a:avLst/>
          </a:prstGeom>
        </p:spPr>
      </p:pic>
    </p:spTree>
    <p:extLst>
      <p:ext uri="{BB962C8B-B14F-4D97-AF65-F5344CB8AC3E}">
        <p14:creationId xmlns:p14="http://schemas.microsoft.com/office/powerpoint/2010/main" val="4140557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the inflammation always good??</a:t>
            </a:r>
            <a:endParaRPr lang="en-US" dirty="0"/>
          </a:p>
        </p:txBody>
      </p:sp>
      <p:sp>
        <p:nvSpPr>
          <p:cNvPr id="3" name="Content Placeholder 2"/>
          <p:cNvSpPr>
            <a:spLocks noGrp="1"/>
          </p:cNvSpPr>
          <p:nvPr>
            <p:ph idx="1"/>
          </p:nvPr>
        </p:nvSpPr>
        <p:spPr/>
        <p:txBody>
          <a:bodyPr/>
          <a:lstStyle/>
          <a:p>
            <a:r>
              <a:rPr lang="en-US" dirty="0">
                <a:latin typeface="Arial Rounded MT Bold" panose="020F0704030504030204" pitchFamily="34" charset="0"/>
              </a:rPr>
              <a:t>I</a:t>
            </a:r>
            <a:r>
              <a:rPr lang="en-US" dirty="0" smtClean="0">
                <a:latin typeface="Arial Rounded MT Bold" panose="020F0704030504030204" pitchFamily="34" charset="0"/>
              </a:rPr>
              <a:t>n </a:t>
            </a:r>
            <a:r>
              <a:rPr lang="en-US" dirty="0">
                <a:latin typeface="Arial Rounded MT Bold" panose="020F0704030504030204" pitchFamily="34" charset="0"/>
              </a:rPr>
              <a:t>some situations, the inflammatory reaction becomes the cause of disease, and the damage it produces is its dominant </a:t>
            </a:r>
            <a:r>
              <a:rPr lang="en-US" dirty="0" smtClean="0">
                <a:latin typeface="Arial Rounded MT Bold" panose="020F0704030504030204" pitchFamily="34" charset="0"/>
              </a:rPr>
              <a:t>feature </a:t>
            </a:r>
            <a:r>
              <a:rPr lang="en-US" dirty="0" err="1" smtClean="0">
                <a:latin typeface="Arial Rounded MT Bold" panose="020F0704030504030204" pitchFamily="34" charset="0"/>
              </a:rPr>
              <a:t>e.g</a:t>
            </a:r>
            <a:r>
              <a:rPr lang="en-US" dirty="0" smtClean="0">
                <a:latin typeface="Arial Rounded MT Bold" panose="020F0704030504030204" pitchFamily="34" charset="0"/>
              </a:rPr>
              <a:t>:</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1.</a:t>
            </a:r>
            <a:r>
              <a:rPr lang="en-US" dirty="0">
                <a:latin typeface="Arial Rounded MT Bold" panose="020F0704030504030204" pitchFamily="34" charset="0"/>
              </a:rPr>
              <a:t> </a:t>
            </a:r>
            <a:r>
              <a:rPr lang="en-US" dirty="0" smtClean="0">
                <a:latin typeface="Arial Rounded MT Bold" panose="020F0704030504030204" pitchFamily="34" charset="0"/>
              </a:rPr>
              <a:t>Autoimmune diseases: </a:t>
            </a:r>
            <a:r>
              <a:rPr lang="en-US" dirty="0">
                <a:latin typeface="Arial Rounded MT Bold" panose="020F0704030504030204" pitchFamily="34" charset="0"/>
              </a:rPr>
              <a:t>inflammatory reaction is misdirected </a:t>
            </a:r>
            <a:r>
              <a:rPr lang="en-US" dirty="0" smtClean="0">
                <a:latin typeface="Arial Rounded MT Bold" panose="020F0704030504030204" pitchFamily="34" charset="0"/>
              </a:rPr>
              <a:t>against </a:t>
            </a:r>
            <a:r>
              <a:rPr lang="en-US" dirty="0">
                <a:latin typeface="Arial Rounded MT Bold" panose="020F0704030504030204" pitchFamily="34" charset="0"/>
              </a:rPr>
              <a:t>self </a:t>
            </a:r>
            <a:r>
              <a:rPr lang="en-US" dirty="0" smtClean="0">
                <a:latin typeface="Arial Rounded MT Bold" panose="020F0704030504030204" pitchFamily="34" charset="0"/>
              </a:rPr>
              <a:t>tissues.</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2.</a:t>
            </a:r>
            <a:r>
              <a:rPr lang="en-US" dirty="0">
                <a:latin typeface="Arial Rounded MT Bold" panose="020F0704030504030204" pitchFamily="34" charset="0"/>
              </a:rPr>
              <a:t> </a:t>
            </a:r>
            <a:r>
              <a:rPr lang="en-US" dirty="0" smtClean="0">
                <a:latin typeface="Arial Rounded MT Bold" panose="020F0704030504030204" pitchFamily="34" charset="0"/>
              </a:rPr>
              <a:t>Allergies: </a:t>
            </a:r>
            <a:r>
              <a:rPr lang="en-US" dirty="0">
                <a:latin typeface="Arial Rounded MT Bold" panose="020F0704030504030204" pitchFamily="34" charset="0"/>
              </a:rPr>
              <a:t>against normally harmless environmental substances that evoke an immune </a:t>
            </a:r>
            <a:r>
              <a:rPr lang="en-US" dirty="0" smtClean="0">
                <a:latin typeface="Arial Rounded MT Bold" panose="020F0704030504030204" pitchFamily="34" charset="0"/>
              </a:rPr>
              <a:t>response.</a:t>
            </a:r>
          </a:p>
          <a:p>
            <a:endParaRPr lang="en-US" dirty="0" smtClean="0">
              <a:latin typeface="Arial Rounded MT Bold" panose="020F0704030504030204" pitchFamily="34" charset="0"/>
            </a:endParaRPr>
          </a:p>
          <a:p>
            <a:r>
              <a:rPr lang="en-US" dirty="0">
                <a:latin typeface="Arial Rounded MT Bold" panose="020F0704030504030204" pitchFamily="34" charset="0"/>
              </a:rPr>
              <a:t>3. </a:t>
            </a:r>
            <a:r>
              <a:rPr lang="en-US" dirty="0" smtClean="0">
                <a:latin typeface="Arial Rounded MT Bold" panose="020F0704030504030204" pitchFamily="34" charset="0"/>
              </a:rPr>
              <a:t>Common </a:t>
            </a:r>
            <a:r>
              <a:rPr lang="en-US" dirty="0">
                <a:latin typeface="Arial Rounded MT Bold" panose="020F0704030504030204" pitchFamily="34" charset="0"/>
              </a:rPr>
              <a:t>chronic </a:t>
            </a:r>
            <a:r>
              <a:rPr lang="en-US" dirty="0" smtClean="0">
                <a:latin typeface="Arial Rounded MT Bold" panose="020F0704030504030204" pitchFamily="34" charset="0"/>
              </a:rPr>
              <a:t>diseases.</a:t>
            </a:r>
          </a:p>
          <a:p>
            <a:endParaRPr lang="en-US" dirty="0">
              <a:latin typeface="Arial Rounded MT Bold" panose="020F0704030504030204" pitchFamily="34" charset="0"/>
            </a:endParaRPr>
          </a:p>
        </p:txBody>
      </p:sp>
    </p:spTree>
    <p:extLst>
      <p:ext uri="{BB962C8B-B14F-4D97-AF65-F5344CB8AC3E}">
        <p14:creationId xmlns:p14="http://schemas.microsoft.com/office/powerpoint/2010/main" val="4105806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761" y="214904"/>
            <a:ext cx="6871280" cy="4547818"/>
          </a:xfrm>
          <a:prstGeom prst="rect">
            <a:avLst/>
          </a:prstGeom>
        </p:spPr>
      </p:pic>
      <p:pic>
        <p:nvPicPr>
          <p:cNvPr id="3" name="Picture 4" descr="What is Chronic Inflammation? How can it Damage Your Body? - C.R.Y.O.  Philadelph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404" y="3918856"/>
            <a:ext cx="4880595" cy="293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158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Dose the inflammation always good??</a:t>
            </a:r>
          </a:p>
        </p:txBody>
      </p:sp>
      <p:sp>
        <p:nvSpPr>
          <p:cNvPr id="3" name="Content Placeholder 2"/>
          <p:cNvSpPr>
            <a:spLocks noGrp="1"/>
          </p:cNvSpPr>
          <p:nvPr>
            <p:ph idx="1"/>
          </p:nvPr>
        </p:nvSpPr>
        <p:spPr/>
        <p:txBody>
          <a:bodyPr>
            <a:normAutofit/>
          </a:bodyPr>
          <a:lstStyle/>
          <a:p>
            <a:r>
              <a:rPr lang="en-US" sz="2000" dirty="0">
                <a:latin typeface="Arial Rounded MT Bold" panose="020F0704030504030204" pitchFamily="34" charset="0"/>
              </a:rPr>
              <a:t>Not only excessive inflammation but also defective inflammation is responsible for serious illness</a:t>
            </a:r>
            <a:r>
              <a:rPr lang="en-US" sz="2000" dirty="0" smtClean="0">
                <a:latin typeface="Arial Rounded MT Bold" panose="020F0704030504030204" pitchFamily="34" charset="0"/>
              </a:rPr>
              <a:t>.</a:t>
            </a:r>
          </a:p>
          <a:p>
            <a:endParaRPr lang="en-US" sz="2000" dirty="0" smtClean="0">
              <a:latin typeface="Arial Rounded MT Bold" panose="020F0704030504030204" pitchFamily="34" charset="0"/>
            </a:endParaRPr>
          </a:p>
          <a:p>
            <a:r>
              <a:rPr lang="en-US" sz="2000" dirty="0" smtClean="0">
                <a:latin typeface="Arial Rounded MT Bold" panose="020F0704030504030204" pitchFamily="34" charset="0"/>
              </a:rPr>
              <a:t>Often </a:t>
            </a:r>
            <a:r>
              <a:rPr lang="en-US" sz="2000" dirty="0">
                <a:latin typeface="Arial Rounded MT Bold" panose="020F0704030504030204" pitchFamily="34" charset="0"/>
              </a:rPr>
              <a:t>caused by a reduced number of leukocytes resulting from replacement of the bone marrow by cancers and suppression of the marrow by therapies for cancer and graft rejection</a:t>
            </a:r>
          </a:p>
        </p:txBody>
      </p:sp>
    </p:spTree>
    <p:extLst>
      <p:ext uri="{BB962C8B-B14F-4D97-AF65-F5344CB8AC3E}">
        <p14:creationId xmlns:p14="http://schemas.microsoft.com/office/powerpoint/2010/main" val="1435552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Inflammation is terminated when the offending agent is </a:t>
            </a:r>
            <a:r>
              <a:rPr lang="en-US" dirty="0" smtClean="0"/>
              <a:t>eliminated, how:</a:t>
            </a:r>
            <a:endParaRPr lang="en-US" dirty="0"/>
          </a:p>
        </p:txBody>
      </p:sp>
      <p:sp>
        <p:nvSpPr>
          <p:cNvPr id="3" name="Content Placeholder 2"/>
          <p:cNvSpPr>
            <a:spLocks noGrp="1"/>
          </p:cNvSpPr>
          <p:nvPr>
            <p:ph idx="1"/>
          </p:nvPr>
        </p:nvSpPr>
        <p:spPr/>
        <p:txBody>
          <a:bodyPr>
            <a:normAutofit/>
          </a:bodyPr>
          <a:lstStyle/>
          <a:p>
            <a:r>
              <a:rPr lang="en-US" dirty="0" smtClean="0">
                <a:latin typeface="Arial Rounded MT Bold" panose="020F0704030504030204" pitchFamily="34" charset="0"/>
              </a:rPr>
              <a:t>Mediators </a:t>
            </a:r>
            <a:r>
              <a:rPr lang="en-US" dirty="0">
                <a:latin typeface="Arial Rounded MT Bold" panose="020F0704030504030204" pitchFamily="34" charset="0"/>
              </a:rPr>
              <a:t>are broken down </a:t>
            </a:r>
            <a:r>
              <a:rPr lang="en-US" dirty="0" smtClean="0">
                <a:latin typeface="Arial Rounded MT Bold" panose="020F0704030504030204" pitchFamily="34" charset="0"/>
              </a:rPr>
              <a:t>.</a:t>
            </a:r>
          </a:p>
          <a:p>
            <a:r>
              <a:rPr lang="en-US" dirty="0" smtClean="0">
                <a:latin typeface="Arial Rounded MT Bold" panose="020F0704030504030204" pitchFamily="34" charset="0"/>
              </a:rPr>
              <a:t>Leukocytes </a:t>
            </a:r>
            <a:r>
              <a:rPr lang="en-US" dirty="0">
                <a:latin typeface="Arial Rounded MT Bold" panose="020F0704030504030204" pitchFamily="34" charset="0"/>
              </a:rPr>
              <a:t>have short life spans in tissues. </a:t>
            </a:r>
            <a:endParaRPr lang="en-US" dirty="0" smtClean="0">
              <a:latin typeface="Arial Rounded MT Bold" panose="020F0704030504030204" pitchFamily="34" charset="0"/>
            </a:endParaRPr>
          </a:p>
          <a:p>
            <a:r>
              <a:rPr lang="en-US" dirty="0" smtClean="0">
                <a:latin typeface="Arial Rounded MT Bold" panose="020F0704030504030204" pitchFamily="34" charset="0"/>
              </a:rPr>
              <a:t> Anti-inflammatory mechanisms </a:t>
            </a:r>
            <a:r>
              <a:rPr lang="en-US" dirty="0">
                <a:latin typeface="Arial Rounded MT Bold" panose="020F0704030504030204" pitchFamily="34" charset="0"/>
              </a:rPr>
              <a:t>are activated, serving to control the response and prevent it from causing excessive damage to the </a:t>
            </a:r>
            <a:r>
              <a:rPr lang="en-US" dirty="0" smtClean="0">
                <a:latin typeface="Arial Rounded MT Bold" panose="020F0704030504030204" pitchFamily="34" charset="0"/>
              </a:rPr>
              <a:t>host</a:t>
            </a:r>
          </a:p>
          <a:p>
            <a:endParaRPr lang="en-US" dirty="0">
              <a:latin typeface="Arial Rounded MT Bold" panose="020F0704030504030204" pitchFamily="34" charset="0"/>
            </a:endParaRPr>
          </a:p>
          <a:p>
            <a:r>
              <a:rPr lang="en-US" b="1" u="sng" dirty="0">
                <a:solidFill>
                  <a:schemeClr val="bg2">
                    <a:lumMod val="10000"/>
                  </a:schemeClr>
                </a:solidFill>
                <a:latin typeface="Arial Rounded MT Bold" panose="020F0704030504030204" pitchFamily="34" charset="0"/>
              </a:rPr>
              <a:t>T</a:t>
            </a:r>
            <a:r>
              <a:rPr lang="en-US" b="1" u="sng" dirty="0" smtClean="0">
                <a:solidFill>
                  <a:schemeClr val="bg2">
                    <a:lumMod val="10000"/>
                  </a:schemeClr>
                </a:solidFill>
                <a:latin typeface="Arial Rounded MT Bold" panose="020F0704030504030204" pitchFamily="34" charset="0"/>
              </a:rPr>
              <a:t>issue repair:</a:t>
            </a:r>
          </a:p>
          <a:p>
            <a:r>
              <a:rPr lang="en-US" dirty="0">
                <a:latin typeface="Arial Rounded MT Bold" panose="020F0704030504030204" pitchFamily="34" charset="0"/>
              </a:rPr>
              <a:t>Repair consists of a series of events that heal damaged tissue. In this process, the injured tissue is replaced through regeneration of surviving cells and filling of residual defects with connective tissue (scarring).</a:t>
            </a:r>
            <a:endParaRPr lang="en-US" b="1" u="sng" dirty="0">
              <a:solidFill>
                <a:schemeClr val="tx2">
                  <a:lumMod val="60000"/>
                  <a:lumOff val="40000"/>
                </a:schemeClr>
              </a:solidFill>
              <a:latin typeface="Arial Rounded MT Bold" panose="020F0704030504030204" pitchFamily="34" charset="0"/>
            </a:endParaRPr>
          </a:p>
        </p:txBody>
      </p:sp>
    </p:spTree>
    <p:extLst>
      <p:ext uri="{BB962C8B-B14F-4D97-AF65-F5344CB8AC3E}">
        <p14:creationId xmlns:p14="http://schemas.microsoft.com/office/powerpoint/2010/main" val="3192168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56800" cy="1143000"/>
          </a:xfrm>
        </p:spPr>
        <p:txBody>
          <a:bodyPr/>
          <a:lstStyle/>
          <a:p>
            <a:r>
              <a:rPr lang="en-US" dirty="0"/>
              <a:t>CAUSES OF INFLAMMATION</a:t>
            </a:r>
          </a:p>
        </p:txBody>
      </p:sp>
      <p:pic>
        <p:nvPicPr>
          <p:cNvPr id="5122" name="Picture 2" descr="Acute and Chronic Inflammation Stock Illustration - Illustration of burn,  disease: 128873914"/>
          <p:cNvPicPr>
            <a:picLocks noChangeAspect="1" noChangeArrowheads="1"/>
          </p:cNvPicPr>
          <p:nvPr/>
        </p:nvPicPr>
        <p:blipFill rotWithShape="1">
          <a:blip r:embed="rId2">
            <a:extLst>
              <a:ext uri="{28A0092B-C50C-407E-A947-70E740481C1C}">
                <a14:useLocalDpi xmlns:a14="http://schemas.microsoft.com/office/drawing/2010/main" val="0"/>
              </a:ext>
            </a:extLst>
          </a:blip>
          <a:srcRect r="56059" b="11214"/>
          <a:stretch/>
        </p:blipFill>
        <p:spPr bwMode="auto">
          <a:xfrm>
            <a:off x="1992680" y="1722324"/>
            <a:ext cx="7538778" cy="479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063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1.RECOGNITION </a:t>
            </a:r>
            <a:r>
              <a:rPr lang="en-US" dirty="0"/>
              <a:t>OF MICROBES AND DAMAGED CELLS</a:t>
            </a:r>
          </a:p>
        </p:txBody>
      </p:sp>
      <p:sp>
        <p:nvSpPr>
          <p:cNvPr id="6" name="Content Placeholder 2"/>
          <p:cNvSpPr>
            <a:spLocks noGrp="1"/>
          </p:cNvSpPr>
          <p:nvPr>
            <p:ph idx="1"/>
          </p:nvPr>
        </p:nvSpPr>
        <p:spPr>
          <a:xfrm>
            <a:off x="0" y="1739756"/>
            <a:ext cx="11716719" cy="4986508"/>
          </a:xfrm>
        </p:spPr>
        <p:txBody>
          <a:bodyPr>
            <a:normAutofit/>
          </a:bodyPr>
          <a:lstStyle/>
          <a:p>
            <a:r>
              <a:rPr lang="en-US" sz="2600" u="sng" dirty="0">
                <a:latin typeface="Arial Rounded MT Bold" panose="020F0704030504030204" pitchFamily="34" charset="0"/>
              </a:rPr>
              <a:t>1. Cellular receptors for </a:t>
            </a:r>
            <a:r>
              <a:rPr lang="en-US" sz="2600" u="sng" dirty="0" smtClean="0">
                <a:latin typeface="Arial Rounded MT Bold" panose="020F0704030504030204" pitchFamily="34" charset="0"/>
              </a:rPr>
              <a:t>microbes</a:t>
            </a:r>
          </a:p>
          <a:p>
            <a:r>
              <a:rPr lang="en-US" dirty="0" smtClean="0">
                <a:latin typeface="Arial Rounded MT Bold" panose="020F0704030504030204" pitchFamily="34" charset="0"/>
              </a:rPr>
              <a:t>The </a:t>
            </a:r>
            <a:r>
              <a:rPr lang="en-US" dirty="0">
                <a:latin typeface="Arial Rounded MT Bold" panose="020F0704030504030204" pitchFamily="34" charset="0"/>
              </a:rPr>
              <a:t>best defined of these receptors belong to the family of Toll-like receptors (TLRs), </a:t>
            </a:r>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r>
              <a:rPr lang="en-US" dirty="0" smtClean="0">
                <a:latin typeface="Arial Rounded MT Bold" panose="020F0704030504030204" pitchFamily="34" charset="0"/>
              </a:rPr>
              <a:t>Recognition </a:t>
            </a:r>
            <a:r>
              <a:rPr lang="en-US" dirty="0">
                <a:latin typeface="Arial Rounded MT Bold" panose="020F0704030504030204" pitchFamily="34" charset="0"/>
              </a:rPr>
              <a:t>of microbes by these receptors stimulates the production and expression of a number of secreted and membrane proteins. </a:t>
            </a:r>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r>
              <a:rPr lang="en-US" dirty="0" smtClean="0">
                <a:latin typeface="Arial Rounded MT Bold" panose="020F0704030504030204" pitchFamily="34" charset="0"/>
              </a:rPr>
              <a:t>These </a:t>
            </a:r>
            <a:r>
              <a:rPr lang="en-US" dirty="0">
                <a:latin typeface="Arial Rounded MT Bold" panose="020F0704030504030204" pitchFamily="34" charset="0"/>
              </a:rPr>
              <a:t>proteins include cytokines that induce inflammation, anti-viral cytokines (</a:t>
            </a:r>
            <a:r>
              <a:rPr lang="en-US" dirty="0" smtClean="0">
                <a:latin typeface="Arial Rounded MT Bold" panose="020F0704030504030204" pitchFamily="34" charset="0"/>
              </a:rPr>
              <a:t>interferons</a:t>
            </a:r>
            <a:r>
              <a:rPr lang="en-US" dirty="0">
                <a:latin typeface="Arial Rounded MT Bold" panose="020F0704030504030204" pitchFamily="34" charset="0"/>
              </a:rPr>
              <a:t>), and cytokines and membrane proteins that promote lymphocyte activation and even more potent immune responses</a:t>
            </a:r>
          </a:p>
        </p:txBody>
      </p:sp>
    </p:spTree>
    <p:extLst>
      <p:ext uri="{BB962C8B-B14F-4D97-AF65-F5344CB8AC3E}">
        <p14:creationId xmlns:p14="http://schemas.microsoft.com/office/powerpoint/2010/main" val="824578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1" cy="6741763"/>
          </a:xfrm>
          <a:prstGeom prst="rect">
            <a:avLst/>
          </a:prstGeom>
        </p:spPr>
      </p:pic>
    </p:spTree>
    <p:extLst>
      <p:ext uri="{BB962C8B-B14F-4D97-AF65-F5344CB8AC3E}">
        <p14:creationId xmlns:p14="http://schemas.microsoft.com/office/powerpoint/2010/main" val="3548757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020" y="439783"/>
            <a:ext cx="8596668" cy="1320800"/>
          </a:xfrm>
        </p:spPr>
        <p:txBody>
          <a:bodyPr/>
          <a:lstStyle/>
          <a:p>
            <a:r>
              <a:rPr lang="en-US" dirty="0"/>
              <a:t>2. Sensors of cell damage</a:t>
            </a:r>
            <a:br>
              <a:rPr lang="en-US" dirty="0"/>
            </a:br>
            <a:endParaRPr lang="en-US" dirty="0"/>
          </a:p>
        </p:txBody>
      </p:sp>
      <p:sp>
        <p:nvSpPr>
          <p:cNvPr id="3" name="Content Placeholder 2"/>
          <p:cNvSpPr>
            <a:spLocks noGrp="1"/>
          </p:cNvSpPr>
          <p:nvPr>
            <p:ph idx="1"/>
          </p:nvPr>
        </p:nvSpPr>
        <p:spPr>
          <a:xfrm>
            <a:off x="677333" y="1534333"/>
            <a:ext cx="9861513" cy="4507030"/>
          </a:xfrm>
        </p:spPr>
        <p:txBody>
          <a:bodyPr>
            <a:normAutofit lnSpcReduction="10000"/>
          </a:bodyPr>
          <a:lstStyle/>
          <a:p>
            <a:r>
              <a:rPr lang="en-US" dirty="0" smtClean="0">
                <a:latin typeface="Arial Rounded MT Bold" panose="020F0704030504030204" pitchFamily="34" charset="0"/>
              </a:rPr>
              <a:t>All </a:t>
            </a:r>
            <a:r>
              <a:rPr lang="en-US" dirty="0">
                <a:latin typeface="Arial Rounded MT Bold" panose="020F0704030504030204" pitchFamily="34" charset="0"/>
              </a:rPr>
              <a:t>cells have </a:t>
            </a:r>
            <a:r>
              <a:rPr lang="en-US" u="sng" dirty="0">
                <a:latin typeface="Arial Rounded MT Bold" panose="020F0704030504030204" pitchFamily="34" charset="0"/>
              </a:rPr>
              <a:t>cytosolic</a:t>
            </a:r>
            <a:r>
              <a:rPr lang="en-US" dirty="0">
                <a:latin typeface="Arial Rounded MT Bold" panose="020F0704030504030204" pitchFamily="34" charset="0"/>
              </a:rPr>
              <a:t> receptors that recognize molecules that are liberated or altered as a consequence of cell damage, and are hence </a:t>
            </a:r>
            <a:r>
              <a:rPr lang="en-US" dirty="0" smtClean="0">
                <a:latin typeface="Arial Rounded MT Bold" panose="020F0704030504030204" pitchFamily="34" charset="0"/>
              </a:rPr>
              <a:t>appropriately </a:t>
            </a:r>
            <a:r>
              <a:rPr lang="en-US" dirty="0">
                <a:latin typeface="Arial Rounded MT Bold" panose="020F0704030504030204" pitchFamily="34" charset="0"/>
              </a:rPr>
              <a:t>called damage-associated molecular patterns (DAMPs</a:t>
            </a:r>
            <a:r>
              <a:rPr lang="en-US" dirty="0" smtClean="0">
                <a:latin typeface="Arial Rounded MT Bold" panose="020F0704030504030204" pitchFamily="34" charset="0"/>
              </a:rPr>
              <a:t>) </a:t>
            </a:r>
            <a:r>
              <a:rPr lang="en-US" dirty="0" err="1" smtClean="0">
                <a:latin typeface="Arial Rounded MT Bold" panose="020F0704030504030204" pitchFamily="34" charset="0"/>
              </a:rPr>
              <a:t>e.g</a:t>
            </a:r>
            <a:r>
              <a:rPr lang="en-US" dirty="0" smtClean="0">
                <a:latin typeface="Arial Rounded MT Bold" panose="020F0704030504030204" pitchFamily="34" charset="0"/>
              </a:rPr>
              <a:t>:</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Uric </a:t>
            </a:r>
            <a:r>
              <a:rPr lang="en-US" dirty="0">
                <a:latin typeface="Arial Rounded MT Bold" panose="020F0704030504030204" pitchFamily="34" charset="0"/>
              </a:rPr>
              <a:t>acid (a product of DNA breakdown), </a:t>
            </a:r>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r>
              <a:rPr lang="en-US" dirty="0" smtClean="0">
                <a:latin typeface="Arial Rounded MT Bold" panose="020F0704030504030204" pitchFamily="34" charset="0"/>
              </a:rPr>
              <a:t>ATP </a:t>
            </a:r>
            <a:r>
              <a:rPr lang="en-US" dirty="0">
                <a:latin typeface="Arial Rounded MT Bold" panose="020F0704030504030204" pitchFamily="34" charset="0"/>
              </a:rPr>
              <a:t>(released from damaged mitochondria</a:t>
            </a:r>
            <a:r>
              <a:rPr lang="en-US" dirty="0" smtClean="0">
                <a:latin typeface="Arial Rounded MT Bold" panose="020F0704030504030204" pitchFamily="34" charset="0"/>
              </a:rPr>
              <a:t>),</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Reduced </a:t>
            </a:r>
            <a:r>
              <a:rPr lang="en-US" dirty="0">
                <a:latin typeface="Arial Rounded MT Bold" panose="020F0704030504030204" pitchFamily="34" charset="0"/>
              </a:rPr>
              <a:t>intracellular K+ concentrations (reflecting loss of ions because of plasma membrane injury</a:t>
            </a:r>
            <a:r>
              <a:rPr lang="en-US" dirty="0" smtClean="0">
                <a:latin typeface="Arial Rounded MT Bold" panose="020F0704030504030204" pitchFamily="34" charset="0"/>
              </a:rPr>
              <a:t>),</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a:t>
            </a:r>
            <a:r>
              <a:rPr lang="en-US" dirty="0">
                <a:latin typeface="Arial Rounded MT Bold" panose="020F0704030504030204" pitchFamily="34" charset="0"/>
              </a:rPr>
              <a:t>DNA (when it is released into the cytoplasm and not sequestered in nuclei, as it should be </a:t>
            </a:r>
            <a:r>
              <a:rPr lang="en-US" dirty="0" smtClean="0">
                <a:latin typeface="Arial Rounded MT Bold" panose="020F0704030504030204" pitchFamily="34" charset="0"/>
              </a:rPr>
              <a:t>normally)</a:t>
            </a:r>
          </a:p>
          <a:p>
            <a:endParaRPr lang="en-US" dirty="0"/>
          </a:p>
        </p:txBody>
      </p:sp>
    </p:spTree>
    <p:extLst>
      <p:ext uri="{BB962C8B-B14F-4D97-AF65-F5344CB8AC3E}">
        <p14:creationId xmlns:p14="http://schemas.microsoft.com/office/powerpoint/2010/main" val="4175451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Sensors of cell damage</a:t>
            </a:r>
            <a:br>
              <a:rPr lang="en-US" dirty="0"/>
            </a:br>
            <a:endParaRPr lang="en-US" dirty="0"/>
          </a:p>
        </p:txBody>
      </p:sp>
      <p:sp>
        <p:nvSpPr>
          <p:cNvPr id="3" name="Content Placeholder 2"/>
          <p:cNvSpPr>
            <a:spLocks noGrp="1"/>
          </p:cNvSpPr>
          <p:nvPr>
            <p:ph idx="1"/>
          </p:nvPr>
        </p:nvSpPr>
        <p:spPr/>
        <p:txBody>
          <a:bodyPr/>
          <a:lstStyle/>
          <a:p>
            <a:r>
              <a:rPr lang="en-US" dirty="0">
                <a:latin typeface="Arial Rounded MT Bold" panose="020F0704030504030204" pitchFamily="34" charset="0"/>
              </a:rPr>
              <a:t>The receptors activate a </a:t>
            </a:r>
            <a:r>
              <a:rPr lang="en-US" dirty="0" err="1">
                <a:latin typeface="Arial Rounded MT Bold" panose="020F0704030504030204" pitchFamily="34" charset="0"/>
              </a:rPr>
              <a:t>multiprotein</a:t>
            </a:r>
            <a:r>
              <a:rPr lang="en-US" dirty="0">
                <a:latin typeface="Arial Rounded MT Bold" panose="020F0704030504030204" pitchFamily="34" charset="0"/>
              </a:rPr>
              <a:t> </a:t>
            </a:r>
            <a:r>
              <a:rPr lang="en-US" dirty="0" err="1">
                <a:latin typeface="Arial Rounded MT Bold" panose="020F0704030504030204" pitchFamily="34" charset="0"/>
              </a:rPr>
              <a:t>cyto-solic</a:t>
            </a:r>
            <a:r>
              <a:rPr lang="en-US" dirty="0">
                <a:latin typeface="Arial Rounded MT Bold" panose="020F0704030504030204" pitchFamily="34" charset="0"/>
              </a:rPr>
              <a:t> complex called the </a:t>
            </a:r>
            <a:r>
              <a:rPr lang="en-US" dirty="0" err="1">
                <a:latin typeface="Arial Rounded MT Bold" panose="020F0704030504030204" pitchFamily="34" charset="0"/>
              </a:rPr>
              <a:t>inflammasome</a:t>
            </a:r>
            <a:r>
              <a:rPr lang="en-US" dirty="0">
                <a:latin typeface="Arial Rounded MT Bold" panose="020F0704030504030204" pitchFamily="34" charset="0"/>
              </a:rPr>
              <a:t>, which induces the production of the cytokine interleukin-1 (IL-1</a:t>
            </a:r>
            <a:r>
              <a:rPr lang="en-US" dirty="0" smtClean="0">
                <a:latin typeface="Arial Rounded MT Bold" panose="020F0704030504030204" pitchFamily="34" charset="0"/>
              </a:rPr>
              <a:t>)</a:t>
            </a:r>
          </a:p>
          <a:p>
            <a:endParaRPr lang="en-US" dirty="0">
              <a:latin typeface="Arial Rounded MT Bold" panose="020F0704030504030204" pitchFamily="34" charset="0"/>
            </a:endParaRPr>
          </a:p>
          <a:p>
            <a:r>
              <a:rPr lang="en-US" dirty="0">
                <a:latin typeface="Arial Rounded MT Bold" panose="020F0704030504030204" pitchFamily="34" charset="0"/>
              </a:rPr>
              <a:t>IL-1 recruits leukocytes and thus induces </a:t>
            </a:r>
            <a:r>
              <a:rPr lang="en-US" dirty="0" smtClean="0">
                <a:latin typeface="Arial Rounded MT Bold" panose="020F0704030504030204" pitchFamily="34" charset="0"/>
              </a:rPr>
              <a:t>inflammation</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Gain-of-function </a:t>
            </a:r>
            <a:r>
              <a:rPr lang="en-US" dirty="0">
                <a:latin typeface="Arial Rounded MT Bold" panose="020F0704030504030204" pitchFamily="34" charset="0"/>
              </a:rPr>
              <a:t>mutations in the </a:t>
            </a:r>
            <a:r>
              <a:rPr lang="en-US" dirty="0" err="1" smtClean="0">
                <a:latin typeface="Arial Rounded MT Bold" panose="020F0704030504030204" pitchFamily="34" charset="0"/>
              </a:rPr>
              <a:t>cyto-solic</a:t>
            </a:r>
            <a:r>
              <a:rPr lang="en-US" dirty="0" smtClean="0">
                <a:latin typeface="Arial Rounded MT Bold" panose="020F0704030504030204" pitchFamily="34" charset="0"/>
              </a:rPr>
              <a:t> </a:t>
            </a:r>
            <a:r>
              <a:rPr lang="en-US" dirty="0">
                <a:latin typeface="Arial Rounded MT Bold" panose="020F0704030504030204" pitchFamily="34" charset="0"/>
              </a:rPr>
              <a:t>receptors are the cause of rare diseases known </a:t>
            </a:r>
            <a:r>
              <a:rPr lang="en-US" dirty="0" smtClean="0">
                <a:latin typeface="Arial Rounded MT Bold" panose="020F0704030504030204" pitchFamily="34" charset="0"/>
              </a:rPr>
              <a:t>as </a:t>
            </a:r>
            <a:r>
              <a:rPr lang="en-US" dirty="0" err="1" smtClean="0">
                <a:latin typeface="Arial Rounded MT Bold" panose="020F0704030504030204" pitchFamily="34" charset="0"/>
              </a:rPr>
              <a:t>autoinflammatory</a:t>
            </a:r>
            <a:r>
              <a:rPr lang="en-US" dirty="0" smtClean="0">
                <a:latin typeface="Arial Rounded MT Bold" panose="020F0704030504030204" pitchFamily="34" charset="0"/>
              </a:rPr>
              <a:t> </a:t>
            </a:r>
            <a:r>
              <a:rPr lang="en-US" dirty="0">
                <a:latin typeface="Arial Rounded MT Bold" panose="020F0704030504030204" pitchFamily="34" charset="0"/>
              </a:rPr>
              <a:t>syndromes that are characterized </a:t>
            </a:r>
            <a:r>
              <a:rPr lang="en-US" dirty="0" smtClean="0">
                <a:latin typeface="Arial Rounded MT Bold" panose="020F0704030504030204" pitchFamily="34" charset="0"/>
              </a:rPr>
              <a:t>by  spontaneous </a:t>
            </a:r>
            <a:r>
              <a:rPr lang="en-US" dirty="0">
                <a:latin typeface="Arial Rounded MT Bold" panose="020F0704030504030204" pitchFamily="34" charset="0"/>
              </a:rPr>
              <a:t>inflammation; IL-1 antagonists are </a:t>
            </a:r>
            <a:r>
              <a:rPr lang="en-US" dirty="0" smtClean="0">
                <a:latin typeface="Arial Rounded MT Bold" panose="020F0704030504030204" pitchFamily="34" charset="0"/>
              </a:rPr>
              <a:t>effective </a:t>
            </a:r>
            <a:r>
              <a:rPr lang="en-US" dirty="0">
                <a:latin typeface="Arial Rounded MT Bold" panose="020F0704030504030204" pitchFamily="34" charset="0"/>
              </a:rPr>
              <a:t>treatments for these disorders.</a:t>
            </a:r>
          </a:p>
          <a:p>
            <a:endParaRPr lang="en-US" dirty="0"/>
          </a:p>
        </p:txBody>
      </p:sp>
    </p:spTree>
    <p:extLst>
      <p:ext uri="{BB962C8B-B14F-4D97-AF65-F5344CB8AC3E}">
        <p14:creationId xmlns:p14="http://schemas.microsoft.com/office/powerpoint/2010/main" val="1735413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inflammasome also has been implicated in inflammatory reactions to</a:t>
            </a:r>
          </a:p>
        </p:txBody>
      </p:sp>
      <p:sp>
        <p:nvSpPr>
          <p:cNvPr id="3" name="Content Placeholder 2"/>
          <p:cNvSpPr>
            <a:spLocks noGrp="1"/>
          </p:cNvSpPr>
          <p:nvPr>
            <p:ph idx="1"/>
          </p:nvPr>
        </p:nvSpPr>
        <p:spPr>
          <a:xfrm>
            <a:off x="677334" y="1886099"/>
            <a:ext cx="8596668" cy="3880773"/>
          </a:xfrm>
        </p:spPr>
        <p:txBody>
          <a:bodyPr/>
          <a:lstStyle/>
          <a:p>
            <a:r>
              <a:rPr lang="en-US" dirty="0" smtClean="0">
                <a:solidFill>
                  <a:srgbClr val="FF0000"/>
                </a:solidFill>
              </a:rPr>
              <a:t>Urate </a:t>
            </a:r>
            <a:r>
              <a:rPr lang="en-US" dirty="0">
                <a:solidFill>
                  <a:srgbClr val="FF0000"/>
                </a:solidFill>
              </a:rPr>
              <a:t>crystals </a:t>
            </a:r>
            <a:r>
              <a:rPr lang="en-US" dirty="0"/>
              <a:t>(the cause of gout), </a:t>
            </a:r>
            <a:endParaRPr lang="en-US" dirty="0" smtClean="0"/>
          </a:p>
          <a:p>
            <a:endParaRPr lang="en-US" dirty="0" smtClean="0"/>
          </a:p>
          <a:p>
            <a:r>
              <a:rPr lang="en-US" dirty="0" smtClean="0">
                <a:solidFill>
                  <a:srgbClr val="FF0000"/>
                </a:solidFill>
              </a:rPr>
              <a:t>Cholesterol </a:t>
            </a:r>
            <a:r>
              <a:rPr lang="en-US" dirty="0">
                <a:solidFill>
                  <a:srgbClr val="FF0000"/>
                </a:solidFill>
              </a:rPr>
              <a:t>crystals </a:t>
            </a:r>
            <a:r>
              <a:rPr lang="en-US" dirty="0"/>
              <a:t>(in atherosclerosis</a:t>
            </a:r>
            <a:r>
              <a:rPr lang="en-US" dirty="0" smtClean="0"/>
              <a:t>),</a:t>
            </a:r>
          </a:p>
          <a:p>
            <a:r>
              <a:rPr lang="en-US" dirty="0" smtClean="0"/>
              <a:t> </a:t>
            </a:r>
          </a:p>
          <a:p>
            <a:r>
              <a:rPr lang="en-US" dirty="0" smtClean="0">
                <a:solidFill>
                  <a:srgbClr val="FF0000"/>
                </a:solidFill>
              </a:rPr>
              <a:t>Lipids</a:t>
            </a:r>
            <a:r>
              <a:rPr lang="en-US" dirty="0" smtClean="0"/>
              <a:t> </a:t>
            </a:r>
            <a:r>
              <a:rPr lang="en-US" dirty="0"/>
              <a:t>(in metabolic syndrome and obesity-associated diabetes</a:t>
            </a:r>
            <a:r>
              <a:rPr lang="en-US" dirty="0" smtClean="0"/>
              <a:t>),</a:t>
            </a:r>
          </a:p>
          <a:p>
            <a:endParaRPr lang="en-US" dirty="0" smtClean="0"/>
          </a:p>
          <a:p>
            <a:r>
              <a:rPr lang="en-US" dirty="0" smtClean="0"/>
              <a:t> </a:t>
            </a:r>
            <a:r>
              <a:rPr lang="en-US" dirty="0" smtClean="0">
                <a:solidFill>
                  <a:srgbClr val="FF0000"/>
                </a:solidFill>
              </a:rPr>
              <a:t>Amyloid </a:t>
            </a:r>
            <a:r>
              <a:rPr lang="en-US" dirty="0">
                <a:solidFill>
                  <a:srgbClr val="FF0000"/>
                </a:solidFill>
              </a:rPr>
              <a:t>deposits </a:t>
            </a:r>
            <a:r>
              <a:rPr lang="en-US" dirty="0"/>
              <a:t>in the brain (in Alzheimer disease). </a:t>
            </a:r>
          </a:p>
        </p:txBody>
      </p:sp>
      <p:pic>
        <p:nvPicPr>
          <p:cNvPr id="7170" name="Picture 2" descr="Uric acid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532" y="4714504"/>
            <a:ext cx="2663811" cy="19978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holesterol Crystals Red Compensator | Et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483" y="4714504"/>
            <a:ext cx="2510281" cy="20082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Lipids: Structure, Function and Examp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3521" y="4821382"/>
            <a:ext cx="2263606" cy="189098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lzheimer&amp;#39;s disease: high amyloid levels linked to early dise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95261" y="4821382"/>
            <a:ext cx="2596738" cy="194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647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Inflammation</a:t>
            </a:r>
          </a:p>
        </p:txBody>
      </p:sp>
      <p:sp>
        <p:nvSpPr>
          <p:cNvPr id="3" name="Content Placeholder 2"/>
          <p:cNvSpPr>
            <a:spLocks noGrp="1"/>
          </p:cNvSpPr>
          <p:nvPr>
            <p:ph idx="1"/>
          </p:nvPr>
        </p:nvSpPr>
        <p:spPr>
          <a:xfrm>
            <a:off x="367368" y="1768116"/>
            <a:ext cx="10791412" cy="3880773"/>
          </a:xfrm>
        </p:spPr>
        <p:txBody>
          <a:bodyPr>
            <a:normAutofit/>
          </a:bodyPr>
          <a:lstStyle/>
          <a:p>
            <a:r>
              <a:rPr lang="en-US" sz="2000" dirty="0">
                <a:latin typeface="Arial Rounded MT Bold" panose="020F0704030504030204" pitchFamily="34" charset="0"/>
              </a:rPr>
              <a:t>Inflammation is a response of vascularized tissues to infections and tissue damage that brings cells and </a:t>
            </a:r>
            <a:r>
              <a:rPr lang="en-US" sz="2000" dirty="0" smtClean="0">
                <a:latin typeface="Arial Rounded MT Bold" panose="020F0704030504030204" pitchFamily="34" charset="0"/>
              </a:rPr>
              <a:t>molecules </a:t>
            </a:r>
            <a:r>
              <a:rPr lang="en-US" sz="2000" dirty="0">
                <a:latin typeface="Arial Rounded MT Bold" panose="020F0704030504030204" pitchFamily="34" charset="0"/>
              </a:rPr>
              <a:t>of host defense from the circulation to the sites where they are needed, to eliminate the offending </a:t>
            </a:r>
            <a:r>
              <a:rPr lang="en-US" sz="2000" dirty="0" smtClean="0">
                <a:latin typeface="Arial Rounded MT Bold" panose="020F0704030504030204" pitchFamily="34" charset="0"/>
              </a:rPr>
              <a:t>agents</a:t>
            </a:r>
          </a:p>
          <a:p>
            <a:endParaRPr lang="en-US" sz="2000" dirty="0">
              <a:latin typeface="Arial Rounded MT Bold" panose="020F0704030504030204" pitchFamily="34" charset="0"/>
            </a:endParaRPr>
          </a:p>
          <a:p>
            <a:endParaRPr lang="en-US" sz="2000" dirty="0">
              <a:latin typeface="Arial Rounded MT Bold" panose="020F0704030504030204" pitchFamily="34" charset="0"/>
            </a:endParaRPr>
          </a:p>
          <a:p>
            <a:r>
              <a:rPr lang="en-US" sz="2000" dirty="0">
                <a:latin typeface="Arial Rounded MT Bold" panose="020F0704030504030204" pitchFamily="34" charset="0"/>
              </a:rPr>
              <a:t>It serves to rid the host of both the initial cause of cell injury (e.g., microbes, toxins) and the consequences of such injury (e.g., necrotic cells and tissues</a:t>
            </a:r>
            <a:r>
              <a:rPr lang="en-US" sz="2000" dirty="0" smtClean="0">
                <a:latin typeface="Arial Rounded MT Bold" panose="020F0704030504030204" pitchFamily="34" charset="0"/>
              </a:rPr>
              <a:t>)</a:t>
            </a:r>
          </a:p>
        </p:txBody>
      </p:sp>
      <p:pic>
        <p:nvPicPr>
          <p:cNvPr id="1026" name="Picture 2" descr="1,270 Chronic Inflammation Illustrations &amp;amp; Clip Art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266" y="4849545"/>
            <a:ext cx="2105915" cy="210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015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Circulating proteins.</a:t>
            </a:r>
            <a:br>
              <a:rPr lang="en-US" dirty="0"/>
            </a:br>
            <a:endParaRPr lang="en-US" dirty="0"/>
          </a:p>
        </p:txBody>
      </p:sp>
      <p:sp>
        <p:nvSpPr>
          <p:cNvPr id="3" name="Content Placeholder 2"/>
          <p:cNvSpPr>
            <a:spLocks noGrp="1"/>
          </p:cNvSpPr>
          <p:nvPr>
            <p:ph idx="1"/>
          </p:nvPr>
        </p:nvSpPr>
        <p:spPr>
          <a:xfrm>
            <a:off x="677333" y="2160589"/>
            <a:ext cx="10124985" cy="3880773"/>
          </a:xfrm>
        </p:spPr>
        <p:txBody>
          <a:bodyPr/>
          <a:lstStyle/>
          <a:p>
            <a:r>
              <a:rPr lang="en-US" dirty="0">
                <a:latin typeface="Arial Rounded MT Bold" panose="020F0704030504030204" pitchFamily="34" charset="0"/>
              </a:rPr>
              <a:t>Several plasma proteins </a:t>
            </a:r>
            <a:r>
              <a:rPr lang="en-US" dirty="0" smtClean="0">
                <a:latin typeface="Arial Rounded MT Bold" panose="020F0704030504030204" pitchFamily="34" charset="0"/>
              </a:rPr>
              <a:t>recognize microbes </a:t>
            </a:r>
            <a:r>
              <a:rPr lang="en-US" dirty="0">
                <a:latin typeface="Arial Rounded MT Bold" panose="020F0704030504030204" pitchFamily="34" charset="0"/>
              </a:rPr>
              <a:t>and function to destroy blood-borne </a:t>
            </a:r>
            <a:r>
              <a:rPr lang="en-US" dirty="0" smtClean="0">
                <a:latin typeface="Arial Rounded MT Bold" panose="020F0704030504030204" pitchFamily="34" charset="0"/>
              </a:rPr>
              <a:t>microbes and </a:t>
            </a:r>
            <a:r>
              <a:rPr lang="en-US" dirty="0">
                <a:latin typeface="Arial Rounded MT Bold" panose="020F0704030504030204" pitchFamily="34" charset="0"/>
              </a:rPr>
              <a:t>to stimulate inflammation at tissue sites of infection</a:t>
            </a:r>
            <a:r>
              <a:rPr lang="en-US" dirty="0" smtClean="0">
                <a:latin typeface="Arial Rounded MT Bold" panose="020F0704030504030204" pitchFamily="34" charset="0"/>
              </a:rPr>
              <a:t>.</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The </a:t>
            </a:r>
            <a:r>
              <a:rPr lang="en-US" dirty="0">
                <a:latin typeface="Arial Rounded MT Bold" panose="020F0704030504030204" pitchFamily="34" charset="0"/>
              </a:rPr>
              <a:t>complement system reacts against microbes and </a:t>
            </a:r>
            <a:r>
              <a:rPr lang="en-US" dirty="0" smtClean="0">
                <a:latin typeface="Arial Rounded MT Bold" panose="020F0704030504030204" pitchFamily="34" charset="0"/>
              </a:rPr>
              <a:t>produces </a:t>
            </a:r>
            <a:r>
              <a:rPr lang="en-US" dirty="0">
                <a:latin typeface="Arial Rounded MT Bold" panose="020F0704030504030204" pitchFamily="34" charset="0"/>
              </a:rPr>
              <a:t>mediators of </a:t>
            </a:r>
            <a:r>
              <a:rPr lang="en-US" dirty="0" smtClean="0">
                <a:latin typeface="Arial Rounded MT Bold" panose="020F0704030504030204" pitchFamily="34" charset="0"/>
              </a:rPr>
              <a:t>inflammation</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Mannose-binding </a:t>
            </a:r>
            <a:r>
              <a:rPr lang="en-US" dirty="0">
                <a:latin typeface="Arial Rounded MT Bold" panose="020F0704030504030204" pitchFamily="34" charset="0"/>
              </a:rPr>
              <a:t>lectin </a:t>
            </a:r>
            <a:r>
              <a:rPr lang="en-US" dirty="0" smtClean="0">
                <a:latin typeface="Arial Rounded MT Bold" panose="020F0704030504030204" pitchFamily="34" charset="0"/>
              </a:rPr>
              <a:t>recognizes </a:t>
            </a:r>
            <a:r>
              <a:rPr lang="en-US" dirty="0">
                <a:latin typeface="Arial Rounded MT Bold" panose="020F0704030504030204" pitchFamily="34" charset="0"/>
              </a:rPr>
              <a:t>microbial sugars and promotes ingestion of microbes and activation of the complement system. </a:t>
            </a:r>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r>
              <a:rPr lang="en-US" dirty="0" err="1" smtClean="0">
                <a:latin typeface="Arial Rounded MT Bold" panose="020F0704030504030204" pitchFamily="34" charset="0"/>
              </a:rPr>
              <a:t>Collectins</a:t>
            </a:r>
            <a:r>
              <a:rPr lang="en-US" dirty="0" smtClean="0">
                <a:latin typeface="Arial Rounded MT Bold" panose="020F0704030504030204" pitchFamily="34" charset="0"/>
              </a:rPr>
              <a:t>  </a:t>
            </a:r>
            <a:r>
              <a:rPr lang="en-US" dirty="0">
                <a:latin typeface="Arial Rounded MT Bold" panose="020F0704030504030204" pitchFamily="34" charset="0"/>
              </a:rPr>
              <a:t>bind to microbes and promote their phagocytosis.</a:t>
            </a:r>
          </a:p>
        </p:txBody>
      </p:sp>
    </p:spTree>
    <p:extLst>
      <p:ext uri="{BB962C8B-B14F-4D97-AF65-F5344CB8AC3E}">
        <p14:creationId xmlns:p14="http://schemas.microsoft.com/office/powerpoint/2010/main" val="3032026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92" y="724286"/>
            <a:ext cx="8761413" cy="706964"/>
          </a:xfrm>
        </p:spPr>
        <p:txBody>
          <a:bodyPr/>
          <a:lstStyle/>
          <a:p>
            <a:r>
              <a:rPr lang="en-US" dirty="0"/>
              <a:t>Acute inflammation</a:t>
            </a:r>
          </a:p>
        </p:txBody>
      </p:sp>
      <p:sp>
        <p:nvSpPr>
          <p:cNvPr id="3" name="Content Placeholder 2"/>
          <p:cNvSpPr>
            <a:spLocks noGrp="1"/>
          </p:cNvSpPr>
          <p:nvPr>
            <p:ph idx="1"/>
          </p:nvPr>
        </p:nvSpPr>
        <p:spPr>
          <a:xfrm>
            <a:off x="1270660" y="1534332"/>
            <a:ext cx="9330181" cy="4509219"/>
          </a:xfrm>
        </p:spPr>
        <p:txBody>
          <a:bodyPr>
            <a:normAutofit/>
          </a:bodyPr>
          <a:lstStyle/>
          <a:p>
            <a:r>
              <a:rPr lang="en-US" dirty="0">
                <a:latin typeface="Arial Rounded MT Bold" panose="020F0704030504030204" pitchFamily="34" charset="0"/>
              </a:rPr>
              <a:t>Acute inflammation has three major components</a:t>
            </a:r>
            <a:r>
              <a:rPr lang="en-US" dirty="0" smtClean="0">
                <a:latin typeface="Arial Rounded MT Bold" panose="020F0704030504030204" pitchFamily="34" charset="0"/>
              </a:rPr>
              <a:t>:</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a:t>
            </a:r>
            <a:r>
              <a:rPr lang="en-US" dirty="0">
                <a:latin typeface="Arial Rounded MT Bold" panose="020F0704030504030204" pitchFamily="34" charset="0"/>
              </a:rPr>
              <a:t>(1) </a:t>
            </a:r>
            <a:r>
              <a:rPr lang="en-US" dirty="0" smtClean="0">
                <a:latin typeface="Arial Rounded MT Bold" panose="020F0704030504030204" pitchFamily="34" charset="0"/>
              </a:rPr>
              <a:t>Dilation </a:t>
            </a:r>
            <a:r>
              <a:rPr lang="en-US" dirty="0">
                <a:latin typeface="Arial Rounded MT Bold" panose="020F0704030504030204" pitchFamily="34" charset="0"/>
              </a:rPr>
              <a:t>of small vessels, leading to an increase in blood </a:t>
            </a:r>
            <a:r>
              <a:rPr lang="en-US" dirty="0" smtClean="0">
                <a:latin typeface="Arial Rounded MT Bold" panose="020F0704030504030204" pitchFamily="34" charset="0"/>
              </a:rPr>
              <a:t>flow</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a:t>
            </a:r>
            <a:r>
              <a:rPr lang="en-US" dirty="0">
                <a:latin typeface="Arial Rounded MT Bold" panose="020F0704030504030204" pitchFamily="34" charset="0"/>
              </a:rPr>
              <a:t>(2) </a:t>
            </a:r>
            <a:r>
              <a:rPr lang="en-US" dirty="0" smtClean="0">
                <a:latin typeface="Arial Rounded MT Bold" panose="020F0704030504030204" pitchFamily="34" charset="0"/>
              </a:rPr>
              <a:t>Increased </a:t>
            </a:r>
            <a:r>
              <a:rPr lang="en-US" dirty="0">
                <a:latin typeface="Arial Rounded MT Bold" panose="020F0704030504030204" pitchFamily="34" charset="0"/>
              </a:rPr>
              <a:t>permeability of the microvasculature, enabling plasma proteins and leukocytes to leave the circulation, </a:t>
            </a:r>
            <a:endParaRPr lang="en-US" dirty="0" smtClean="0">
              <a:latin typeface="Arial Rounded MT Bold" panose="020F0704030504030204" pitchFamily="34" charset="0"/>
            </a:endParaRPr>
          </a:p>
          <a:p>
            <a:endParaRPr lang="en-US" dirty="0">
              <a:latin typeface="Arial Rounded MT Bold" panose="020F0704030504030204" pitchFamily="34" charset="0"/>
            </a:endParaRPr>
          </a:p>
          <a:p>
            <a:r>
              <a:rPr lang="en-US" dirty="0" smtClean="0">
                <a:latin typeface="Arial Rounded MT Bold" panose="020F0704030504030204" pitchFamily="34" charset="0"/>
              </a:rPr>
              <a:t> </a:t>
            </a:r>
            <a:r>
              <a:rPr lang="en-US" dirty="0">
                <a:latin typeface="Arial Rounded MT Bold" panose="020F0704030504030204" pitchFamily="34" charset="0"/>
              </a:rPr>
              <a:t>(3) </a:t>
            </a:r>
            <a:r>
              <a:rPr lang="en-US" dirty="0" smtClean="0">
                <a:latin typeface="Arial Rounded MT Bold" panose="020F0704030504030204" pitchFamily="34" charset="0"/>
              </a:rPr>
              <a:t>Emigration </a:t>
            </a:r>
            <a:r>
              <a:rPr lang="en-US" dirty="0">
                <a:latin typeface="Arial Rounded MT Bold" panose="020F0704030504030204" pitchFamily="34" charset="0"/>
              </a:rPr>
              <a:t>of the leukocytes from the microcirculation, their accumulation in the focus of injury, and their activation to eliminate the offending agent</a:t>
            </a:r>
          </a:p>
        </p:txBody>
      </p:sp>
    </p:spTree>
    <p:extLst>
      <p:ext uri="{BB962C8B-B14F-4D97-AF65-F5344CB8AC3E}">
        <p14:creationId xmlns:p14="http://schemas.microsoft.com/office/powerpoint/2010/main" val="2835246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5923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36" y="155413"/>
            <a:ext cx="8596668" cy="1320800"/>
          </a:xfrm>
        </p:spPr>
        <p:txBody>
          <a:bodyPr/>
          <a:lstStyle/>
          <a:p>
            <a:r>
              <a:rPr lang="en-US" dirty="0"/>
              <a:t>Reactions of Blood Vessels in Acute Inflammation</a:t>
            </a:r>
          </a:p>
        </p:txBody>
      </p:sp>
      <p:sp>
        <p:nvSpPr>
          <p:cNvPr id="3" name="Content Placeholder 2"/>
          <p:cNvSpPr>
            <a:spLocks noGrp="1"/>
          </p:cNvSpPr>
          <p:nvPr>
            <p:ph idx="1"/>
          </p:nvPr>
        </p:nvSpPr>
        <p:spPr>
          <a:xfrm>
            <a:off x="268637" y="1476213"/>
            <a:ext cx="9956800" cy="4873752"/>
          </a:xfrm>
        </p:spPr>
        <p:txBody>
          <a:bodyPr>
            <a:normAutofit/>
          </a:bodyPr>
          <a:lstStyle/>
          <a:p>
            <a:r>
              <a:rPr lang="en-US" sz="2000" dirty="0">
                <a:latin typeface="Arial Rounded MT Bold" panose="020F0704030504030204" pitchFamily="34" charset="0"/>
              </a:rPr>
              <a:t>The vascular reactions of acute inflammation consist of changes in the </a:t>
            </a:r>
            <a:r>
              <a:rPr lang="en-US" sz="2000" u="sng" dirty="0">
                <a:solidFill>
                  <a:srgbClr val="FF0000"/>
                </a:solidFill>
                <a:latin typeface="Arial Rounded MT Bold" panose="020F0704030504030204" pitchFamily="34" charset="0"/>
              </a:rPr>
              <a:t>flow</a:t>
            </a:r>
            <a:r>
              <a:rPr lang="en-US" sz="2000" dirty="0">
                <a:solidFill>
                  <a:srgbClr val="FF0000"/>
                </a:solidFill>
                <a:latin typeface="Arial Rounded MT Bold" panose="020F0704030504030204" pitchFamily="34" charset="0"/>
              </a:rPr>
              <a:t> </a:t>
            </a:r>
            <a:r>
              <a:rPr lang="en-US" sz="2000" dirty="0">
                <a:latin typeface="Arial Rounded MT Bold" panose="020F0704030504030204" pitchFamily="34" charset="0"/>
              </a:rPr>
              <a:t>of blood and the </a:t>
            </a:r>
            <a:r>
              <a:rPr lang="en-US" sz="2000" u="sng" dirty="0">
                <a:solidFill>
                  <a:srgbClr val="FF0000"/>
                </a:solidFill>
                <a:latin typeface="Arial Rounded MT Bold" panose="020F0704030504030204" pitchFamily="34" charset="0"/>
              </a:rPr>
              <a:t>permeability</a:t>
            </a:r>
            <a:r>
              <a:rPr lang="en-US" sz="2000" dirty="0">
                <a:latin typeface="Arial Rounded MT Bold" panose="020F0704030504030204" pitchFamily="34" charset="0"/>
              </a:rPr>
              <a:t> of vessels, both designed to maximize the movement of plasma proteins and leukocytes out of the circulation and into the site of infection or </a:t>
            </a:r>
            <a:r>
              <a:rPr lang="en-US" sz="2000" dirty="0" smtClean="0">
                <a:latin typeface="Arial Rounded MT Bold" panose="020F0704030504030204" pitchFamily="34" charset="0"/>
              </a:rPr>
              <a:t>injury</a:t>
            </a:r>
          </a:p>
          <a:p>
            <a:endParaRPr lang="en-US" sz="2000" dirty="0">
              <a:latin typeface="Arial Rounded MT Bold" panose="020F0704030504030204" pitchFamily="34" charset="0"/>
            </a:endParaRPr>
          </a:p>
          <a:p>
            <a:r>
              <a:rPr lang="en-US" sz="2000" dirty="0" smtClean="0">
                <a:latin typeface="Arial Rounded MT Bold" panose="020F0704030504030204" pitchFamily="34" charset="0"/>
              </a:rPr>
              <a:t>Clinically:….</a:t>
            </a:r>
            <a:r>
              <a:rPr lang="en-US" sz="2000" dirty="0">
                <a:latin typeface="Arial Rounded MT Bold" panose="020F0704030504030204" pitchFamily="34" charset="0"/>
              </a:rPr>
              <a:t> </a:t>
            </a:r>
            <a:r>
              <a:rPr lang="en-US" sz="2000" dirty="0">
                <a:solidFill>
                  <a:srgbClr val="FF0000"/>
                </a:solidFill>
                <a:latin typeface="Arial Rounded MT Bold" panose="020F0704030504030204" pitchFamily="34" charset="0"/>
              </a:rPr>
              <a:t>Edema</a:t>
            </a:r>
            <a:endParaRPr lang="en-US" sz="2000" dirty="0" smtClean="0">
              <a:solidFill>
                <a:srgbClr val="FF0000"/>
              </a:solidFill>
              <a:latin typeface="Arial Rounded MT Bold" panose="020F0704030504030204" pitchFamily="34" charset="0"/>
            </a:endParaRPr>
          </a:p>
          <a:p>
            <a:r>
              <a:rPr lang="en-US" sz="2000" dirty="0">
                <a:latin typeface="Arial Rounded MT Bold" panose="020F0704030504030204" pitchFamily="34" charset="0"/>
              </a:rPr>
              <a:t>Edema denotes an excess of fluid in the </a:t>
            </a:r>
            <a:r>
              <a:rPr lang="en-US" sz="2000" dirty="0" smtClean="0">
                <a:latin typeface="Arial Rounded MT Bold" panose="020F0704030504030204" pitchFamily="34" charset="0"/>
              </a:rPr>
              <a:t>interstitial </a:t>
            </a:r>
            <a:r>
              <a:rPr lang="en-US" sz="2000" dirty="0">
                <a:latin typeface="Arial Rounded MT Bold" panose="020F0704030504030204" pitchFamily="34" charset="0"/>
              </a:rPr>
              <a:t>tissue or serous cavities; it can be either an exudate or a transudate</a:t>
            </a:r>
            <a:r>
              <a:rPr lang="en-US" sz="2000" dirty="0" smtClean="0">
                <a:latin typeface="Arial Rounded MT Bold" panose="020F0704030504030204" pitchFamily="34" charset="0"/>
              </a:rPr>
              <a:t>.</a:t>
            </a:r>
          </a:p>
          <a:p>
            <a:r>
              <a:rPr lang="en-US" sz="2000" dirty="0" smtClean="0">
                <a:latin typeface="Arial Rounded MT Bold" panose="020F0704030504030204" pitchFamily="34" charset="0"/>
              </a:rPr>
              <a:t> Pus: a </a:t>
            </a:r>
            <a:r>
              <a:rPr lang="en-US" sz="2000" dirty="0">
                <a:latin typeface="Arial Rounded MT Bold" panose="020F0704030504030204" pitchFamily="34" charset="0"/>
              </a:rPr>
              <a:t>purulent exudate, is an inflammatory exudate rich in leukocytes (mostly neutrophils), the debris of dead </a:t>
            </a:r>
            <a:r>
              <a:rPr lang="en-US" sz="2000" dirty="0" smtClean="0">
                <a:latin typeface="Arial Rounded MT Bold" panose="020F0704030504030204" pitchFamily="34" charset="0"/>
              </a:rPr>
              <a:t>cells  and, in </a:t>
            </a:r>
            <a:r>
              <a:rPr lang="en-US" sz="2000" dirty="0">
                <a:latin typeface="Arial Rounded MT Bold" panose="020F0704030504030204" pitchFamily="34" charset="0"/>
              </a:rPr>
              <a:t>many cases, microbes</a:t>
            </a:r>
            <a:r>
              <a:rPr lang="en-US" sz="2000" dirty="0" smtClean="0">
                <a:latin typeface="Arial Rounded MT Bold" panose="020F0704030504030204" pitchFamily="34" charset="0"/>
              </a:rPr>
              <a:t>.</a:t>
            </a:r>
            <a:endParaRPr lang="en-US" sz="2000" dirty="0">
              <a:latin typeface="Arial Rounded MT Bold" panose="020F0704030504030204" pitchFamily="34" charset="0"/>
            </a:endParaRPr>
          </a:p>
        </p:txBody>
      </p:sp>
      <p:pic>
        <p:nvPicPr>
          <p:cNvPr id="10244" name="Picture 4" descr="Edema: Stages, What It Is and How to Treat It - eMedi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1424" y="5269402"/>
            <a:ext cx="2350576" cy="158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38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989736"/>
          </a:xfrm>
          <a:prstGeom prst="rect">
            <a:avLst/>
          </a:prstGeom>
        </p:spPr>
      </p:pic>
      <p:sp>
        <p:nvSpPr>
          <p:cNvPr id="3" name="Rectangle 2"/>
          <p:cNvSpPr/>
          <p:nvPr/>
        </p:nvSpPr>
        <p:spPr>
          <a:xfrm>
            <a:off x="10160674" y="4833095"/>
            <a:ext cx="2031325" cy="646331"/>
          </a:xfrm>
          <a:prstGeom prst="rect">
            <a:avLst/>
          </a:prstGeom>
        </p:spPr>
        <p:txBody>
          <a:bodyPr wrap="none">
            <a:spAutoFit/>
          </a:bodyPr>
          <a:lstStyle/>
          <a:p>
            <a:r>
              <a:rPr lang="en-US" b="1" u="sng" dirty="0">
                <a:solidFill>
                  <a:schemeClr val="tx2">
                    <a:lumMod val="60000"/>
                    <a:lumOff val="40000"/>
                  </a:schemeClr>
                </a:solidFill>
              </a:rPr>
              <a:t>normal vascular </a:t>
            </a:r>
            <a:endParaRPr lang="en-US" b="1" u="sng" dirty="0" smtClean="0">
              <a:solidFill>
                <a:schemeClr val="tx2">
                  <a:lumMod val="60000"/>
                  <a:lumOff val="40000"/>
                </a:schemeClr>
              </a:solidFill>
            </a:endParaRPr>
          </a:p>
          <a:p>
            <a:r>
              <a:rPr lang="en-US" b="1" u="sng" dirty="0" smtClean="0">
                <a:solidFill>
                  <a:schemeClr val="tx2">
                    <a:lumMod val="60000"/>
                    <a:lumOff val="40000"/>
                  </a:schemeClr>
                </a:solidFill>
              </a:rPr>
              <a:t>permeability</a:t>
            </a:r>
            <a:endParaRPr lang="en-US" b="1" u="sng" dirty="0">
              <a:solidFill>
                <a:schemeClr val="tx2">
                  <a:lumMod val="60000"/>
                  <a:lumOff val="40000"/>
                </a:schemeClr>
              </a:solidFill>
            </a:endParaRPr>
          </a:p>
        </p:txBody>
      </p:sp>
      <p:sp>
        <p:nvSpPr>
          <p:cNvPr id="4" name="Rectangle 3"/>
          <p:cNvSpPr/>
          <p:nvPr/>
        </p:nvSpPr>
        <p:spPr>
          <a:xfrm>
            <a:off x="9508392" y="3322786"/>
            <a:ext cx="2082621" cy="646331"/>
          </a:xfrm>
          <a:prstGeom prst="rect">
            <a:avLst/>
          </a:prstGeom>
        </p:spPr>
        <p:txBody>
          <a:bodyPr wrap="none">
            <a:spAutoFit/>
          </a:bodyPr>
          <a:lstStyle/>
          <a:p>
            <a:r>
              <a:rPr lang="en-US" b="1" u="sng" dirty="0" smtClean="0">
                <a:solidFill>
                  <a:schemeClr val="tx2">
                    <a:lumMod val="60000"/>
                    <a:lumOff val="40000"/>
                  </a:schemeClr>
                </a:solidFill>
              </a:rPr>
              <a:t> </a:t>
            </a:r>
            <a:r>
              <a:rPr lang="en-US" b="1" u="sng" dirty="0">
                <a:solidFill>
                  <a:schemeClr val="tx2">
                    <a:lumMod val="60000"/>
                    <a:lumOff val="40000"/>
                  </a:schemeClr>
                </a:solidFill>
              </a:rPr>
              <a:t>increase </a:t>
            </a:r>
            <a:r>
              <a:rPr lang="en-US" b="1" u="sng" dirty="0" smtClean="0">
                <a:solidFill>
                  <a:schemeClr val="tx2">
                    <a:lumMod val="60000"/>
                    <a:lumOff val="40000"/>
                  </a:schemeClr>
                </a:solidFill>
              </a:rPr>
              <a:t>in</a:t>
            </a:r>
          </a:p>
          <a:p>
            <a:r>
              <a:rPr lang="en-US" b="1" u="sng" dirty="0" smtClean="0">
                <a:solidFill>
                  <a:schemeClr val="tx2">
                    <a:lumMod val="60000"/>
                    <a:lumOff val="40000"/>
                  </a:schemeClr>
                </a:solidFill>
              </a:rPr>
              <a:t> </a:t>
            </a:r>
            <a:r>
              <a:rPr lang="en-US" b="1" u="sng" dirty="0">
                <a:solidFill>
                  <a:schemeClr val="tx2">
                    <a:lumMod val="60000"/>
                    <a:lumOff val="40000"/>
                  </a:schemeClr>
                </a:solidFill>
              </a:rPr>
              <a:t>the </a:t>
            </a:r>
            <a:r>
              <a:rPr lang="en-US" b="1" u="sng" dirty="0" smtClean="0">
                <a:solidFill>
                  <a:schemeClr val="tx2">
                    <a:lumMod val="60000"/>
                    <a:lumOff val="40000"/>
                  </a:schemeClr>
                </a:solidFill>
              </a:rPr>
              <a:t>permeability</a:t>
            </a:r>
            <a:endParaRPr lang="en-US" b="1" u="sng" dirty="0">
              <a:solidFill>
                <a:schemeClr val="tx2">
                  <a:lumMod val="60000"/>
                  <a:lumOff val="40000"/>
                </a:schemeClr>
              </a:solidFill>
            </a:endParaRPr>
          </a:p>
        </p:txBody>
      </p:sp>
    </p:spTree>
    <p:extLst>
      <p:ext uri="{BB962C8B-B14F-4D97-AF65-F5344CB8AC3E}">
        <p14:creationId xmlns:p14="http://schemas.microsoft.com/office/powerpoint/2010/main" val="1284852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Vascular Flow and Caliber</a:t>
            </a:r>
          </a:p>
        </p:txBody>
      </p:sp>
      <p:sp>
        <p:nvSpPr>
          <p:cNvPr id="3" name="Content Placeholder 2"/>
          <p:cNvSpPr>
            <a:spLocks noGrp="1"/>
          </p:cNvSpPr>
          <p:nvPr>
            <p:ph idx="1"/>
          </p:nvPr>
        </p:nvSpPr>
        <p:spPr>
          <a:xfrm>
            <a:off x="677333" y="1633647"/>
            <a:ext cx="10744917" cy="4782651"/>
          </a:xfrm>
        </p:spPr>
        <p:txBody>
          <a:bodyPr/>
          <a:lstStyle/>
          <a:p>
            <a:r>
              <a:rPr lang="en-US" dirty="0">
                <a:latin typeface="Arial Rounded MT Bold" panose="020F0704030504030204" pitchFamily="34" charset="0"/>
              </a:rPr>
              <a:t>Changes in vascular flow and caliber begin early after injury and consist of the following: </a:t>
            </a:r>
            <a:endParaRPr lang="en-US" dirty="0" smtClean="0">
              <a:latin typeface="Arial Rounded MT Bold" panose="020F0704030504030204" pitchFamily="34" charset="0"/>
            </a:endParaRPr>
          </a:p>
          <a:p>
            <a:r>
              <a:rPr lang="en-US" u="sng" dirty="0" smtClean="0">
                <a:latin typeface="Arial Rounded MT Bold" panose="020F0704030504030204" pitchFamily="34" charset="0"/>
              </a:rPr>
              <a:t>1. </a:t>
            </a:r>
            <a:r>
              <a:rPr lang="en-US" u="sng" dirty="0" err="1" smtClean="0">
                <a:latin typeface="Arial Rounded MT Bold" panose="020F0704030504030204" pitchFamily="34" charset="0"/>
              </a:rPr>
              <a:t>Vasodilation</a:t>
            </a:r>
            <a:r>
              <a:rPr lang="en-US" u="sng" dirty="0" smtClean="0">
                <a:latin typeface="Arial Rounded MT Bold" panose="020F0704030504030204" pitchFamily="34" charset="0"/>
              </a:rPr>
              <a:t>:</a:t>
            </a:r>
          </a:p>
          <a:p>
            <a:endParaRPr lang="en-US" u="sng" dirty="0" smtClean="0">
              <a:latin typeface="Arial Rounded MT Bold" panose="020F0704030504030204" pitchFamily="34" charset="0"/>
            </a:endParaRPr>
          </a:p>
          <a:p>
            <a:pPr>
              <a:buFont typeface="Wingdings" pitchFamily="2" charset="2"/>
              <a:buChar char="Ø"/>
            </a:pPr>
            <a:r>
              <a:rPr lang="en-US" sz="2000" dirty="0" smtClean="0">
                <a:latin typeface="Arial Rounded MT Bold" panose="020F0704030504030204" pitchFamily="34" charset="0"/>
              </a:rPr>
              <a:t>Induced </a:t>
            </a:r>
            <a:r>
              <a:rPr lang="en-US" sz="2000" dirty="0">
                <a:latin typeface="Arial Rounded MT Bold" panose="020F0704030504030204" pitchFamily="34" charset="0"/>
              </a:rPr>
              <a:t>by </a:t>
            </a:r>
            <a:r>
              <a:rPr lang="en-US" sz="2000" dirty="0" smtClean="0">
                <a:latin typeface="Arial Rounded MT Bold" panose="020F0704030504030204" pitchFamily="34" charset="0"/>
              </a:rPr>
              <a:t> </a:t>
            </a:r>
            <a:r>
              <a:rPr lang="en-US" sz="2000" dirty="0">
                <a:latin typeface="Arial Rounded MT Bold" panose="020F0704030504030204" pitchFamily="34" charset="0"/>
              </a:rPr>
              <a:t>histamine</a:t>
            </a:r>
            <a:r>
              <a:rPr lang="en-US" sz="2000" dirty="0" smtClean="0">
                <a:latin typeface="Arial Rounded MT Bold" panose="020F0704030504030204" pitchFamily="34" charset="0"/>
              </a:rPr>
              <a:t>, acting on </a:t>
            </a:r>
            <a:r>
              <a:rPr lang="en-US" sz="2000" dirty="0">
                <a:latin typeface="Arial Rounded MT Bold" panose="020F0704030504030204" pitchFamily="34" charset="0"/>
              </a:rPr>
              <a:t>vascular smooth </a:t>
            </a:r>
            <a:r>
              <a:rPr lang="en-US" sz="2000" dirty="0" smtClean="0">
                <a:latin typeface="Arial Rounded MT Bold" panose="020F0704030504030204" pitchFamily="34" charset="0"/>
              </a:rPr>
              <a:t>muscle</a:t>
            </a:r>
          </a:p>
          <a:p>
            <a:pPr>
              <a:buFont typeface="Wingdings" pitchFamily="2" charset="2"/>
              <a:buChar char="Ø"/>
            </a:pPr>
            <a:endParaRPr lang="en-US" sz="2000" dirty="0" smtClean="0">
              <a:latin typeface="Arial Rounded MT Bold" panose="020F0704030504030204" pitchFamily="34" charset="0"/>
            </a:endParaRPr>
          </a:p>
          <a:p>
            <a:pPr>
              <a:buFont typeface="Wingdings" pitchFamily="2" charset="2"/>
              <a:buChar char="Ø"/>
            </a:pPr>
            <a:r>
              <a:rPr lang="en-US" sz="2000" dirty="0" smtClean="0">
                <a:latin typeface="Arial Rounded MT Bold" panose="020F0704030504030204" pitchFamily="34" charset="0"/>
              </a:rPr>
              <a:t>First </a:t>
            </a:r>
            <a:r>
              <a:rPr lang="en-US" sz="2000" dirty="0">
                <a:latin typeface="Arial Rounded MT Bold" panose="020F0704030504030204" pitchFamily="34" charset="0"/>
              </a:rPr>
              <a:t>involves the arterioles and then leads to the opening of new capillary beds in the area. </a:t>
            </a:r>
            <a:endParaRPr lang="en-US" sz="2000" dirty="0" smtClean="0">
              <a:latin typeface="Arial Rounded MT Bold" panose="020F0704030504030204" pitchFamily="34" charset="0"/>
            </a:endParaRPr>
          </a:p>
          <a:p>
            <a:pPr>
              <a:buFont typeface="Wingdings" pitchFamily="2" charset="2"/>
              <a:buChar char="Ø"/>
            </a:pPr>
            <a:endParaRPr lang="en-US" sz="2000" dirty="0" smtClean="0">
              <a:latin typeface="Arial Rounded MT Bold" panose="020F0704030504030204" pitchFamily="34" charset="0"/>
            </a:endParaRPr>
          </a:p>
          <a:p>
            <a:pPr>
              <a:buFont typeface="Wingdings" pitchFamily="2" charset="2"/>
              <a:buChar char="Ø"/>
            </a:pPr>
            <a:r>
              <a:rPr lang="en-US" sz="2000" dirty="0" smtClean="0">
                <a:latin typeface="Arial Rounded MT Bold" panose="020F0704030504030204" pitchFamily="34" charset="0"/>
              </a:rPr>
              <a:t>The </a:t>
            </a:r>
            <a:r>
              <a:rPr lang="en-US" sz="2000" dirty="0">
                <a:latin typeface="Arial Rounded MT Bold" panose="020F0704030504030204" pitchFamily="34" charset="0"/>
              </a:rPr>
              <a:t>result is increased blood flow, which is the cause of heat and redness (erythema) at the site of inflammation</a:t>
            </a:r>
            <a:r>
              <a:rPr lang="en-US" dirty="0">
                <a:latin typeface="Arial Rounded MT Bold" panose="020F0704030504030204" pitchFamily="34" charset="0"/>
              </a:rPr>
              <a:t>.</a:t>
            </a:r>
          </a:p>
        </p:txBody>
      </p:sp>
      <p:sp>
        <p:nvSpPr>
          <p:cNvPr id="4" name="AutoShape 2" descr="Acute Inflammation - TeachMeSurg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descr="PERNIO - Definition and synonyms of pernio in the English diction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780" y="2061275"/>
            <a:ext cx="2200759" cy="165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739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Vascular Flow and Caliber</a:t>
            </a:r>
          </a:p>
        </p:txBody>
      </p:sp>
      <p:sp>
        <p:nvSpPr>
          <p:cNvPr id="3" name="Content Placeholder 2"/>
          <p:cNvSpPr>
            <a:spLocks noGrp="1"/>
          </p:cNvSpPr>
          <p:nvPr>
            <p:ph idx="1"/>
          </p:nvPr>
        </p:nvSpPr>
        <p:spPr>
          <a:xfrm>
            <a:off x="677334" y="1503337"/>
            <a:ext cx="10481446" cy="4538026"/>
          </a:xfrm>
        </p:spPr>
        <p:txBody>
          <a:bodyPr>
            <a:normAutofit/>
          </a:bodyPr>
          <a:lstStyle/>
          <a:p>
            <a:r>
              <a:rPr lang="en-US" dirty="0">
                <a:latin typeface="Arial Rounded MT Bold" panose="020F0704030504030204" pitchFamily="34" charset="0"/>
              </a:rPr>
              <a:t>2. </a:t>
            </a:r>
            <a:r>
              <a:rPr lang="en-US" dirty="0" smtClean="0">
                <a:latin typeface="Arial Rounded MT Bold" panose="020F0704030504030204" pitchFamily="34" charset="0"/>
              </a:rPr>
              <a:t>Increased permeability </a:t>
            </a:r>
            <a:r>
              <a:rPr lang="en-US" dirty="0">
                <a:latin typeface="Arial Rounded MT Bold" panose="020F0704030504030204" pitchFamily="34" charset="0"/>
              </a:rPr>
              <a:t>of the microvasculature, with the outpouring of protein-rich fluid (an exudate) into the extravascular tissues</a:t>
            </a:r>
            <a:r>
              <a:rPr lang="en-US" dirty="0" smtClean="0">
                <a:latin typeface="Arial Rounded MT Bold" panose="020F0704030504030204" pitchFamily="34" charset="0"/>
              </a:rPr>
              <a:t>.</a:t>
            </a:r>
          </a:p>
          <a:p>
            <a:endParaRPr lang="en-US" dirty="0">
              <a:latin typeface="Arial Rounded MT Bold" panose="020F0704030504030204" pitchFamily="34" charset="0"/>
            </a:endParaRPr>
          </a:p>
          <a:p>
            <a:r>
              <a:rPr lang="en-US" dirty="0">
                <a:latin typeface="Arial Rounded MT Bold" panose="020F0704030504030204" pitchFamily="34" charset="0"/>
              </a:rPr>
              <a:t>3. </a:t>
            </a:r>
            <a:r>
              <a:rPr lang="en-US" u="sng" dirty="0" smtClean="0">
                <a:latin typeface="Arial Rounded MT Bold" panose="020F0704030504030204" pitchFamily="34" charset="0"/>
              </a:rPr>
              <a:t>Vascular congestion:</a:t>
            </a:r>
          </a:p>
          <a:p>
            <a:r>
              <a:rPr lang="en-US" dirty="0">
                <a:latin typeface="Arial Rounded MT Bold" panose="020F0704030504030204" pitchFamily="34" charset="0"/>
              </a:rPr>
              <a:t>stasis of blood flow, engorgement of small vessels due to </a:t>
            </a:r>
            <a:r>
              <a:rPr lang="en-US" dirty="0" smtClean="0">
                <a:latin typeface="Arial Rounded MT Bold" panose="020F0704030504030204" pitchFamily="34" charset="0"/>
              </a:rPr>
              <a:t>slow </a:t>
            </a:r>
            <a:r>
              <a:rPr lang="en-US" dirty="0">
                <a:latin typeface="Arial Rounded MT Bold" panose="020F0704030504030204" pitchFamily="34" charset="0"/>
              </a:rPr>
              <a:t>blood </a:t>
            </a:r>
            <a:r>
              <a:rPr lang="en-US" dirty="0" smtClean="0">
                <a:latin typeface="Arial Rounded MT Bold" panose="020F0704030504030204" pitchFamily="34" charset="0"/>
              </a:rPr>
              <a:t>flow.</a:t>
            </a:r>
          </a:p>
          <a:p>
            <a:endParaRPr lang="en-US" dirty="0" smtClean="0">
              <a:latin typeface="Arial Rounded MT Bold" panose="020F0704030504030204" pitchFamily="34" charset="0"/>
            </a:endParaRPr>
          </a:p>
          <a:p>
            <a:endParaRPr lang="en-US" dirty="0">
              <a:latin typeface="Arial Rounded MT Bold" panose="020F0704030504030204" pitchFamily="34" charset="0"/>
            </a:endParaRPr>
          </a:p>
          <a:p>
            <a:r>
              <a:rPr lang="en-US" dirty="0">
                <a:latin typeface="Arial Rounded MT Bold" panose="020F0704030504030204" pitchFamily="34" charset="0"/>
              </a:rPr>
              <a:t>4. </a:t>
            </a:r>
            <a:r>
              <a:rPr lang="en-US" dirty="0" smtClean="0">
                <a:latin typeface="Arial Rounded MT Bold" panose="020F0704030504030204" pitchFamily="34" charset="0"/>
              </a:rPr>
              <a:t>Blood </a:t>
            </a:r>
            <a:r>
              <a:rPr lang="en-US" dirty="0">
                <a:latin typeface="Arial Rounded MT Bold" panose="020F0704030504030204" pitchFamily="34" charset="0"/>
              </a:rPr>
              <a:t>leukocytes, principally </a:t>
            </a:r>
            <a:r>
              <a:rPr lang="en-US" dirty="0" smtClean="0">
                <a:latin typeface="Arial Rounded MT Bold" panose="020F0704030504030204" pitchFamily="34" charset="0"/>
              </a:rPr>
              <a:t>neutrophils</a:t>
            </a:r>
            <a:r>
              <a:rPr lang="en-US" dirty="0">
                <a:latin typeface="Arial Rounded MT Bold" panose="020F0704030504030204" pitchFamily="34" charset="0"/>
              </a:rPr>
              <a:t>, accumulate along the vascular </a:t>
            </a:r>
            <a:r>
              <a:rPr lang="en-US" dirty="0" smtClean="0">
                <a:latin typeface="Arial Rounded MT Bold" panose="020F0704030504030204" pitchFamily="34" charset="0"/>
              </a:rPr>
              <a:t>endothelium, </a:t>
            </a:r>
            <a:r>
              <a:rPr lang="en-US" dirty="0">
                <a:latin typeface="Arial Rounded MT Bold" panose="020F0704030504030204" pitchFamily="34" charset="0"/>
              </a:rPr>
              <a:t>endothelial cells are activated </a:t>
            </a:r>
            <a:r>
              <a:rPr lang="en-US" dirty="0" smtClean="0">
                <a:latin typeface="Arial Rounded MT Bold" panose="020F0704030504030204" pitchFamily="34" charset="0"/>
              </a:rPr>
              <a:t>and leukocytes then </a:t>
            </a:r>
            <a:r>
              <a:rPr lang="en-US" dirty="0">
                <a:latin typeface="Arial Rounded MT Bold" panose="020F0704030504030204" pitchFamily="34" charset="0"/>
              </a:rPr>
              <a:t>migrate through the vascular wall into the interstitial tissue</a:t>
            </a:r>
          </a:p>
          <a:p>
            <a:endParaRPr lang="en-US" dirty="0">
              <a:latin typeface="Arial Rounded MT Bold" panose="020F0704030504030204" pitchFamily="34" charset="0"/>
            </a:endParaRPr>
          </a:p>
        </p:txBody>
      </p:sp>
    </p:spTree>
    <p:extLst>
      <p:ext uri="{BB962C8B-B14F-4D97-AF65-F5344CB8AC3E}">
        <p14:creationId xmlns:p14="http://schemas.microsoft.com/office/powerpoint/2010/main" val="1507941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97" y="290226"/>
            <a:ext cx="8761413" cy="706964"/>
          </a:xfrm>
        </p:spPr>
        <p:txBody>
          <a:bodyPr>
            <a:normAutofit fontScale="90000"/>
          </a:bodyPr>
          <a:lstStyle/>
          <a:p>
            <a:r>
              <a:rPr lang="en-US" dirty="0" smtClean="0"/>
              <a:t>How dose the vascular permeability increased?</a:t>
            </a:r>
            <a:endParaRPr lang="en-US" dirty="0"/>
          </a:p>
        </p:txBody>
      </p:sp>
      <p:sp>
        <p:nvSpPr>
          <p:cNvPr id="3" name="Content Placeholder 2"/>
          <p:cNvSpPr>
            <a:spLocks noGrp="1"/>
          </p:cNvSpPr>
          <p:nvPr>
            <p:ph idx="1"/>
          </p:nvPr>
        </p:nvSpPr>
        <p:spPr>
          <a:xfrm>
            <a:off x="324787" y="1984248"/>
            <a:ext cx="9956800" cy="4873752"/>
          </a:xfrm>
        </p:spPr>
        <p:txBody>
          <a:bodyPr/>
          <a:lstStyle/>
          <a:p>
            <a:r>
              <a:rPr lang="en-US" dirty="0">
                <a:latin typeface="Arial Rounded MT Bold" panose="020F0704030504030204" pitchFamily="34" charset="0"/>
              </a:rPr>
              <a:t>1. Retraction of endothelial </a:t>
            </a:r>
            <a:r>
              <a:rPr lang="en-US" dirty="0" smtClean="0">
                <a:latin typeface="Arial Rounded MT Bold" panose="020F0704030504030204" pitchFamily="34" charset="0"/>
              </a:rPr>
              <a:t>cells</a:t>
            </a:r>
          </a:p>
          <a:p>
            <a:pPr marL="0" indent="0">
              <a:buNone/>
            </a:pPr>
            <a:r>
              <a:rPr lang="en-US" dirty="0" smtClean="0">
                <a:latin typeface="Arial Rounded MT Bold" panose="020F0704030504030204" pitchFamily="34" charset="0"/>
              </a:rPr>
              <a:t>(</a:t>
            </a:r>
            <a:r>
              <a:rPr lang="en-US" sz="2000" dirty="0">
                <a:latin typeface="Arial Rounded MT Bold" panose="020F0704030504030204" pitchFamily="34" charset="0"/>
              </a:rPr>
              <a:t>immediate transient </a:t>
            </a:r>
            <a:r>
              <a:rPr lang="en-US" sz="2000" dirty="0" smtClean="0">
                <a:latin typeface="Arial Rounded MT Bold" panose="020F0704030504030204" pitchFamily="34" charset="0"/>
              </a:rPr>
              <a:t>response):</a:t>
            </a:r>
          </a:p>
          <a:p>
            <a:r>
              <a:rPr lang="en-US" sz="2000" dirty="0">
                <a:latin typeface="Arial Rounded MT Bold" panose="020F0704030504030204" pitchFamily="34" charset="0"/>
              </a:rPr>
              <a:t>It is elicited by histamine, </a:t>
            </a:r>
            <a:r>
              <a:rPr lang="en-US" sz="2000" dirty="0" smtClean="0">
                <a:latin typeface="Arial Rounded MT Bold" panose="020F0704030504030204" pitchFamily="34" charset="0"/>
              </a:rPr>
              <a:t>bradykinin</a:t>
            </a:r>
            <a:r>
              <a:rPr lang="en-US" sz="2000" dirty="0">
                <a:latin typeface="Arial Rounded MT Bold" panose="020F0704030504030204" pitchFamily="34" charset="0"/>
              </a:rPr>
              <a:t>, </a:t>
            </a:r>
            <a:r>
              <a:rPr lang="en-US" sz="2000" dirty="0" smtClean="0">
                <a:latin typeface="Arial Rounded MT Bold" panose="020F0704030504030204" pitchFamily="34" charset="0"/>
              </a:rPr>
              <a:t>leukotrienes.</a:t>
            </a:r>
          </a:p>
          <a:p>
            <a:endParaRPr lang="en-US" sz="2000" dirty="0" smtClean="0">
              <a:latin typeface="Arial Rounded MT Bold" panose="020F0704030504030204" pitchFamily="34" charset="0"/>
            </a:endParaRPr>
          </a:p>
          <a:p>
            <a:r>
              <a:rPr lang="en-US" dirty="0" smtClean="0">
                <a:latin typeface="Arial Rounded MT Bold" panose="020F0704030504030204" pitchFamily="34" charset="0"/>
              </a:rPr>
              <a:t>2</a:t>
            </a:r>
            <a:r>
              <a:rPr lang="en-US" dirty="0">
                <a:latin typeface="Arial Rounded MT Bold" panose="020F0704030504030204" pitchFamily="34" charset="0"/>
              </a:rPr>
              <a:t>. Endothelial </a:t>
            </a:r>
            <a:r>
              <a:rPr lang="en-US" dirty="0" smtClean="0">
                <a:latin typeface="Arial Rounded MT Bold" panose="020F0704030504030204" pitchFamily="34" charset="0"/>
              </a:rPr>
              <a:t>injury</a:t>
            </a:r>
          </a:p>
          <a:p>
            <a:endParaRPr lang="en-US" dirty="0" smtClean="0">
              <a:latin typeface="Arial Rounded MT Bold" panose="020F0704030504030204" pitchFamily="34" charset="0"/>
            </a:endParaRPr>
          </a:p>
          <a:p>
            <a:r>
              <a:rPr lang="en-US" dirty="0">
                <a:latin typeface="Arial Rounded MT Bold" panose="020F0704030504030204" pitchFamily="34" charset="0"/>
              </a:rPr>
              <a:t>3. </a:t>
            </a:r>
            <a:r>
              <a:rPr lang="en-US" dirty="0" err="1" smtClean="0">
                <a:latin typeface="Arial Rounded MT Bold" panose="020F0704030504030204" pitchFamily="34" charset="0"/>
              </a:rPr>
              <a:t>Transcytosis</a:t>
            </a:r>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r>
              <a:rPr lang="en-US" dirty="0">
                <a:latin typeface="Arial Rounded MT Bold" panose="020F0704030504030204" pitchFamily="34" charset="0"/>
              </a:rPr>
              <a:t>Increased transport of fluids and proteins</a:t>
            </a:r>
          </a:p>
        </p:txBody>
      </p:sp>
      <p:pic>
        <p:nvPicPr>
          <p:cNvPr id="4" name="Picture 3"/>
          <p:cNvPicPr>
            <a:picLocks noChangeAspect="1"/>
          </p:cNvPicPr>
          <p:nvPr/>
        </p:nvPicPr>
        <p:blipFill>
          <a:blip r:embed="rId3"/>
          <a:stretch>
            <a:fillRect/>
          </a:stretch>
        </p:blipFill>
        <p:spPr>
          <a:xfrm>
            <a:off x="7060217" y="1151729"/>
            <a:ext cx="4848902" cy="5706271"/>
          </a:xfrm>
          <a:prstGeom prst="rect">
            <a:avLst/>
          </a:prstGeom>
        </p:spPr>
      </p:pic>
    </p:spTree>
    <p:extLst>
      <p:ext uri="{BB962C8B-B14F-4D97-AF65-F5344CB8AC3E}">
        <p14:creationId xmlns:p14="http://schemas.microsoft.com/office/powerpoint/2010/main" val="3304390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of Lymphatic Vessels and Lymph Nodes</a:t>
            </a:r>
          </a:p>
        </p:txBody>
      </p:sp>
      <p:sp>
        <p:nvSpPr>
          <p:cNvPr id="3" name="Content Placeholder 2"/>
          <p:cNvSpPr>
            <a:spLocks noGrp="1"/>
          </p:cNvSpPr>
          <p:nvPr>
            <p:ph idx="1"/>
          </p:nvPr>
        </p:nvSpPr>
        <p:spPr>
          <a:xfrm>
            <a:off x="398365" y="2160589"/>
            <a:ext cx="10915398" cy="3880773"/>
          </a:xfrm>
        </p:spPr>
        <p:txBody>
          <a:bodyPr/>
          <a:lstStyle/>
          <a:p>
            <a:r>
              <a:rPr lang="en-US" dirty="0">
                <a:latin typeface="Arial Rounded MT Bold" panose="020F0704030504030204" pitchFamily="34" charset="0"/>
              </a:rPr>
              <a:t>In inflammation, lymph flow is increased to help drain edema fluid that accumulates because of increased </a:t>
            </a:r>
            <a:r>
              <a:rPr lang="en-US" dirty="0" smtClean="0">
                <a:latin typeface="Arial Rounded MT Bold" panose="020F0704030504030204" pitchFamily="34" charset="0"/>
              </a:rPr>
              <a:t>vascular </a:t>
            </a:r>
            <a:r>
              <a:rPr lang="en-US" dirty="0">
                <a:latin typeface="Arial Rounded MT Bold" panose="020F0704030504030204" pitchFamily="34" charset="0"/>
              </a:rPr>
              <a:t>permeability. In addition to fluid, leukocytes and cell debris, as well as microbes, may find their way into lymph. </a:t>
            </a:r>
            <a:endParaRPr lang="en-US" dirty="0" smtClean="0">
              <a:latin typeface="Arial Rounded MT Bold" panose="020F0704030504030204" pitchFamily="34" charset="0"/>
            </a:endParaRPr>
          </a:p>
          <a:p>
            <a:endParaRPr lang="en-US" dirty="0">
              <a:latin typeface="Arial Rounded MT Bold" panose="020F0704030504030204" pitchFamily="34" charset="0"/>
            </a:endParaRPr>
          </a:p>
          <a:p>
            <a:r>
              <a:rPr lang="en-US" dirty="0">
                <a:latin typeface="Arial Rounded MT Bold" panose="020F0704030504030204" pitchFamily="34" charset="0"/>
              </a:rPr>
              <a:t>The lymphatics may become secondarily inflamed (</a:t>
            </a:r>
            <a:r>
              <a:rPr lang="en-US" dirty="0" smtClean="0">
                <a:latin typeface="Arial Rounded MT Bold" panose="020F0704030504030204" pitchFamily="34" charset="0"/>
              </a:rPr>
              <a:t>lymphangitis</a:t>
            </a:r>
            <a:r>
              <a:rPr lang="en-US" dirty="0">
                <a:latin typeface="Arial Rounded MT Bold" panose="020F0704030504030204" pitchFamily="34" charset="0"/>
              </a:rPr>
              <a:t>), as may the draining lymph nodes (lymphadenitis). </a:t>
            </a:r>
          </a:p>
        </p:txBody>
      </p:sp>
    </p:spTree>
    <p:extLst>
      <p:ext uri="{BB962C8B-B14F-4D97-AF65-F5344CB8AC3E}">
        <p14:creationId xmlns:p14="http://schemas.microsoft.com/office/powerpoint/2010/main" val="2389706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45" y="4904401"/>
            <a:ext cx="8825659" cy="3416300"/>
          </a:xfrm>
        </p:spPr>
        <p:txBody>
          <a:bodyPr>
            <a:normAutofit/>
          </a:bodyPr>
          <a:lstStyle/>
          <a:p>
            <a:r>
              <a:rPr lang="en-US" dirty="0">
                <a:latin typeface="Arial Rounded MT Bold" panose="020F0704030504030204" pitchFamily="34" charset="0"/>
              </a:rPr>
              <a:t>This streaking follows the course of the </a:t>
            </a:r>
            <a:r>
              <a:rPr lang="en-US" dirty="0" smtClean="0">
                <a:latin typeface="Arial Rounded MT Bold" panose="020F0704030504030204" pitchFamily="34" charset="0"/>
              </a:rPr>
              <a:t>lymphatic</a:t>
            </a:r>
          </a:p>
          <a:p>
            <a:r>
              <a:rPr lang="en-US" dirty="0" smtClean="0">
                <a:latin typeface="Arial Rounded MT Bold" panose="020F0704030504030204" pitchFamily="34" charset="0"/>
              </a:rPr>
              <a:t> </a:t>
            </a:r>
            <a:r>
              <a:rPr lang="en-US" dirty="0">
                <a:latin typeface="Arial Rounded MT Bold" panose="020F0704030504030204" pitchFamily="34" charset="0"/>
              </a:rPr>
              <a:t>channels and indicates the presence of lymphangitis</a:t>
            </a:r>
          </a:p>
        </p:txBody>
      </p:sp>
      <p:pic>
        <p:nvPicPr>
          <p:cNvPr id="12290" name="Picture 2" descr="Nonbacterial Causes of Lymphangitis with Streaking | American Board of  Family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333" y="665017"/>
            <a:ext cx="3476242" cy="393073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Management of Bacillus Calmette-Guérin Lymphadeni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583" y="706579"/>
            <a:ext cx="3154662" cy="38539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68367" y="4904401"/>
            <a:ext cx="6096000" cy="646331"/>
          </a:xfrm>
          <a:prstGeom prst="rect">
            <a:avLst/>
          </a:prstGeom>
        </p:spPr>
        <p:txBody>
          <a:bodyPr>
            <a:spAutoFit/>
          </a:bodyPr>
          <a:lstStyle/>
          <a:p>
            <a:r>
              <a:rPr lang="en-US" dirty="0">
                <a:latin typeface="Arial Rounded MT Bold" panose="020F0704030504030204" pitchFamily="34" charset="0"/>
              </a:rPr>
              <a:t>painful enlargement of the draining </a:t>
            </a:r>
            <a:endParaRPr lang="en-US" dirty="0" smtClean="0">
              <a:latin typeface="Arial Rounded MT Bold" panose="020F0704030504030204" pitchFamily="34" charset="0"/>
            </a:endParaRPr>
          </a:p>
          <a:p>
            <a:r>
              <a:rPr lang="en-US" dirty="0" smtClean="0">
                <a:latin typeface="Arial Rounded MT Bold" panose="020F0704030504030204" pitchFamily="34" charset="0"/>
              </a:rPr>
              <a:t>lymph </a:t>
            </a:r>
            <a:r>
              <a:rPr lang="en-US" dirty="0">
                <a:latin typeface="Arial Rounded MT Bold" panose="020F0704030504030204" pitchFamily="34" charset="0"/>
              </a:rPr>
              <a:t>nodes, indicating lymphadenitis</a:t>
            </a:r>
            <a:r>
              <a:rPr lang="en-US" dirty="0"/>
              <a:t>.</a:t>
            </a:r>
          </a:p>
        </p:txBody>
      </p:sp>
    </p:spTree>
    <p:extLst>
      <p:ext uri="{BB962C8B-B14F-4D97-AF65-F5344CB8AC3E}">
        <p14:creationId xmlns:p14="http://schemas.microsoft.com/office/powerpoint/2010/main" val="2556307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Inflammation</a:t>
            </a:r>
          </a:p>
        </p:txBody>
      </p:sp>
      <p:sp>
        <p:nvSpPr>
          <p:cNvPr id="3" name="Content Placeholder 2"/>
          <p:cNvSpPr>
            <a:spLocks noGrp="1"/>
          </p:cNvSpPr>
          <p:nvPr>
            <p:ph idx="1"/>
          </p:nvPr>
        </p:nvSpPr>
        <p:spPr>
          <a:xfrm>
            <a:off x="677334" y="2160589"/>
            <a:ext cx="9817794" cy="3880773"/>
          </a:xfrm>
        </p:spPr>
        <p:txBody>
          <a:bodyPr/>
          <a:lstStyle/>
          <a:p>
            <a:r>
              <a:rPr lang="en-US" sz="2000" dirty="0">
                <a:latin typeface="Arial Rounded MT Bold" panose="020F0704030504030204" pitchFamily="34" charset="0"/>
              </a:rPr>
              <a:t>The process of inflammation delivers leukocytes  and proteins to foreign invaders, such as microbes, and to damaged or necrotic tissues, and it activates the recruited cells and molecules, which then function to eliminate the harmful or unwanted substances. </a:t>
            </a:r>
            <a:endParaRPr lang="en-US" sz="2000" dirty="0" smtClean="0">
              <a:latin typeface="Arial Rounded MT Bold" panose="020F0704030504030204" pitchFamily="34" charset="0"/>
            </a:endParaRPr>
          </a:p>
          <a:p>
            <a:endParaRPr lang="en-US" sz="2000" dirty="0">
              <a:latin typeface="Arial Rounded MT Bold" panose="020F0704030504030204" pitchFamily="34" charset="0"/>
            </a:endParaRPr>
          </a:p>
          <a:p>
            <a:r>
              <a:rPr lang="en-US" sz="2000" dirty="0">
                <a:latin typeface="Arial Rounded MT Bold" panose="020F0704030504030204" pitchFamily="34" charset="0"/>
              </a:rPr>
              <a:t>Without inflammation, infections would go unchecked, wounds would </a:t>
            </a:r>
            <a:r>
              <a:rPr lang="en-US" sz="2000" dirty="0" smtClean="0">
                <a:latin typeface="Arial Rounded MT Bold" panose="020F0704030504030204" pitchFamily="34" charset="0"/>
              </a:rPr>
              <a:t>never heal</a:t>
            </a:r>
            <a:r>
              <a:rPr lang="en-US" sz="2000" dirty="0">
                <a:latin typeface="Arial Rounded MT Bold" panose="020F0704030504030204" pitchFamily="34" charset="0"/>
              </a:rPr>
              <a:t>, and injured tissues might remain permanent </a:t>
            </a:r>
            <a:r>
              <a:rPr lang="en-US" sz="2000" dirty="0" smtClean="0">
                <a:latin typeface="Arial Rounded MT Bold" panose="020F0704030504030204" pitchFamily="34" charset="0"/>
              </a:rPr>
              <a:t>festering </a:t>
            </a:r>
            <a:r>
              <a:rPr lang="en-US" sz="2000" dirty="0">
                <a:latin typeface="Arial Rounded MT Bold" panose="020F0704030504030204" pitchFamily="34" charset="0"/>
              </a:rPr>
              <a:t>sores</a:t>
            </a:r>
          </a:p>
          <a:p>
            <a:endParaRPr lang="en-US" sz="2000" dirty="0">
              <a:latin typeface="Arial Rounded MT Bold" panose="020F0704030504030204" pitchFamily="34" charset="0"/>
            </a:endParaRPr>
          </a:p>
          <a:p>
            <a:endParaRPr lang="en-US" dirty="0">
              <a:latin typeface="Arial Rounded MT Bold" panose="020F0704030504030204" pitchFamily="34" charset="0"/>
            </a:endParaRPr>
          </a:p>
        </p:txBody>
      </p:sp>
    </p:spTree>
    <p:extLst>
      <p:ext uri="{BB962C8B-B14F-4D97-AF65-F5344CB8AC3E}">
        <p14:creationId xmlns:p14="http://schemas.microsoft.com/office/powerpoint/2010/main" val="2084347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816" y="960894"/>
            <a:ext cx="6493791" cy="1521731"/>
          </a:xfrm>
        </p:spPr>
        <p:txBody>
          <a:bodyPr/>
          <a:lstStyle/>
          <a:p>
            <a:pPr algn="l"/>
            <a:r>
              <a:rPr lang="en-US" sz="3200" dirty="0" smtClean="0"/>
              <a:t>Leukocyte </a:t>
            </a:r>
            <a:r>
              <a:rPr lang="en-US" sz="3200" dirty="0"/>
              <a:t>Recruitment </a:t>
            </a:r>
            <a:r>
              <a:rPr lang="en-US" sz="3200" dirty="0" smtClean="0"/>
              <a:t/>
            </a:r>
            <a:br>
              <a:rPr lang="en-US" sz="3200" dirty="0" smtClean="0"/>
            </a:br>
            <a:r>
              <a:rPr lang="en-US" sz="3200" dirty="0" smtClean="0"/>
              <a:t>to </a:t>
            </a:r>
            <a:r>
              <a:rPr lang="en-US" sz="3200" dirty="0"/>
              <a:t>Sites of Inflammation</a:t>
            </a:r>
          </a:p>
        </p:txBody>
      </p:sp>
      <p:pic>
        <p:nvPicPr>
          <p:cNvPr id="4" name="Picture 3"/>
          <p:cNvPicPr>
            <a:picLocks noChangeAspect="1"/>
          </p:cNvPicPr>
          <p:nvPr/>
        </p:nvPicPr>
        <p:blipFill>
          <a:blip r:embed="rId2"/>
          <a:stretch>
            <a:fillRect/>
          </a:stretch>
        </p:blipFill>
        <p:spPr>
          <a:xfrm>
            <a:off x="7024607" y="83127"/>
            <a:ext cx="4795732" cy="6613332"/>
          </a:xfrm>
          <a:prstGeom prst="rect">
            <a:avLst/>
          </a:prstGeom>
        </p:spPr>
      </p:pic>
    </p:spTree>
    <p:extLst>
      <p:ext uri="{BB962C8B-B14F-4D97-AF65-F5344CB8AC3E}">
        <p14:creationId xmlns:p14="http://schemas.microsoft.com/office/powerpoint/2010/main" val="1784699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Leukocyte </a:t>
            </a:r>
            <a:r>
              <a:rPr lang="en-US" dirty="0"/>
              <a:t>Recruitment </a:t>
            </a:r>
            <a:r>
              <a:rPr lang="en-US" dirty="0" smtClean="0"/>
              <a:t>to </a:t>
            </a:r>
            <a:r>
              <a:rPr lang="en-US" dirty="0"/>
              <a:t>Sites of Inflammation</a:t>
            </a:r>
          </a:p>
        </p:txBody>
      </p:sp>
      <p:sp>
        <p:nvSpPr>
          <p:cNvPr id="3" name="Content Placeholder 2"/>
          <p:cNvSpPr>
            <a:spLocks noGrp="1"/>
          </p:cNvSpPr>
          <p:nvPr>
            <p:ph idx="1"/>
          </p:nvPr>
        </p:nvSpPr>
        <p:spPr>
          <a:xfrm>
            <a:off x="677334" y="2160589"/>
            <a:ext cx="9970002" cy="3880773"/>
          </a:xfrm>
        </p:spPr>
        <p:txBody>
          <a:bodyPr/>
          <a:lstStyle/>
          <a:p>
            <a:r>
              <a:rPr lang="en-US" dirty="0">
                <a:solidFill>
                  <a:srgbClr val="FF0000"/>
                </a:solidFill>
                <a:latin typeface="Arial Rounded MT Bold" panose="020F0704030504030204" pitchFamily="34" charset="0"/>
              </a:rPr>
              <a:t>Leukocytes</a:t>
            </a:r>
            <a:r>
              <a:rPr lang="en-US" dirty="0">
                <a:latin typeface="Arial Rounded MT Bold" panose="020F0704030504030204" pitchFamily="34" charset="0"/>
              </a:rPr>
              <a:t> that are recruited to sites of inflammation perform the key function </a:t>
            </a:r>
            <a:r>
              <a:rPr lang="en-US" dirty="0" smtClean="0">
                <a:latin typeface="Arial Rounded MT Bold" panose="020F0704030504030204" pitchFamily="34" charset="0"/>
              </a:rPr>
              <a:t>of </a:t>
            </a:r>
            <a:r>
              <a:rPr lang="en-US" dirty="0">
                <a:latin typeface="Arial Rounded MT Bold" panose="020F0704030504030204" pitchFamily="34" charset="0"/>
              </a:rPr>
              <a:t>eliminating the offending </a:t>
            </a:r>
            <a:r>
              <a:rPr lang="en-US" dirty="0" smtClean="0">
                <a:latin typeface="Arial Rounded MT Bold" panose="020F0704030504030204" pitchFamily="34" charset="0"/>
              </a:rPr>
              <a:t>agents.</a:t>
            </a:r>
          </a:p>
          <a:p>
            <a:endParaRPr lang="en-US" dirty="0">
              <a:latin typeface="Arial Rounded MT Bold" panose="020F0704030504030204" pitchFamily="34" charset="0"/>
            </a:endParaRPr>
          </a:p>
          <a:p>
            <a:r>
              <a:rPr lang="en-US" dirty="0">
                <a:latin typeface="Arial Rounded MT Bold" panose="020F0704030504030204" pitchFamily="34" charset="0"/>
              </a:rPr>
              <a:t>The most important leukocytes in typical </a:t>
            </a:r>
            <a:r>
              <a:rPr lang="en-US" dirty="0" smtClean="0">
                <a:latin typeface="Arial Rounded MT Bold" panose="020F0704030504030204" pitchFamily="34" charset="0"/>
              </a:rPr>
              <a:t>inflammatory </a:t>
            </a:r>
            <a:r>
              <a:rPr lang="en-US" dirty="0">
                <a:latin typeface="Arial Rounded MT Bold" panose="020F0704030504030204" pitchFamily="34" charset="0"/>
              </a:rPr>
              <a:t>reactions are the ones capable of phagocytosis, namely, </a:t>
            </a:r>
            <a:r>
              <a:rPr lang="en-US" u="sng" dirty="0">
                <a:solidFill>
                  <a:srgbClr val="FF0000"/>
                </a:solidFill>
                <a:latin typeface="Arial Rounded MT Bold" panose="020F0704030504030204" pitchFamily="34" charset="0"/>
              </a:rPr>
              <a:t>neutrophils and </a:t>
            </a:r>
            <a:r>
              <a:rPr lang="en-US" u="sng" dirty="0" smtClean="0">
                <a:solidFill>
                  <a:srgbClr val="FF0000"/>
                </a:solidFill>
                <a:latin typeface="Arial Rounded MT Bold" panose="020F0704030504030204" pitchFamily="34" charset="0"/>
              </a:rPr>
              <a:t>macrophages</a:t>
            </a:r>
          </a:p>
          <a:p>
            <a:endParaRPr lang="en-US" dirty="0">
              <a:latin typeface="Arial Rounded MT Bold" panose="020F0704030504030204" pitchFamily="34" charset="0"/>
            </a:endParaRPr>
          </a:p>
          <a:p>
            <a:r>
              <a:rPr lang="en-US" dirty="0">
                <a:latin typeface="Arial Rounded MT Bold" panose="020F0704030504030204" pitchFamily="34" charset="0"/>
              </a:rPr>
              <a:t>These leukocytes ingest and destroy bacteria and other </a:t>
            </a:r>
            <a:r>
              <a:rPr lang="en-US" dirty="0" smtClean="0">
                <a:latin typeface="Arial Rounded MT Bold" panose="020F0704030504030204" pitchFamily="34" charset="0"/>
              </a:rPr>
              <a:t>microbes</a:t>
            </a:r>
            <a:r>
              <a:rPr lang="en-US" dirty="0">
                <a:latin typeface="Arial Rounded MT Bold" panose="020F0704030504030204" pitchFamily="34" charset="0"/>
              </a:rPr>
              <a:t>, however, they may induce tissue damage and prolong </a:t>
            </a:r>
            <a:r>
              <a:rPr lang="en-US" dirty="0" smtClean="0">
                <a:latin typeface="Arial Rounded MT Bold" panose="020F0704030504030204" pitchFamily="34" charset="0"/>
              </a:rPr>
              <a:t>inflammation</a:t>
            </a:r>
            <a:r>
              <a:rPr lang="en-US" dirty="0" smtClean="0"/>
              <a:t>.</a:t>
            </a:r>
            <a:endParaRPr lang="en-US" dirty="0"/>
          </a:p>
        </p:txBody>
      </p:sp>
    </p:spTree>
    <p:extLst>
      <p:ext uri="{BB962C8B-B14F-4D97-AF65-F5344CB8AC3E}">
        <p14:creationId xmlns:p14="http://schemas.microsoft.com/office/powerpoint/2010/main" val="2661712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74" y="0"/>
            <a:ext cx="12195873" cy="6857999"/>
          </a:xfrm>
          <a:prstGeom prst="rect">
            <a:avLst/>
          </a:prstGeom>
        </p:spPr>
      </p:pic>
    </p:spTree>
    <p:extLst>
      <p:ext uri="{BB962C8B-B14F-4D97-AF65-F5344CB8AC3E}">
        <p14:creationId xmlns:p14="http://schemas.microsoft.com/office/powerpoint/2010/main" val="1415722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ructure of neutrophil extracellular trap. Neutrophil extracellular... |  Download Scientific Diagram"/>
          <p:cNvPicPr>
            <a:picLocks noChangeAspect="1" noChangeArrowheads="1"/>
          </p:cNvPicPr>
          <p:nvPr/>
        </p:nvPicPr>
        <p:blipFill>
          <a:blip r:embed="rId2"/>
          <a:srcRect/>
          <a:stretch>
            <a:fillRect/>
          </a:stretch>
        </p:blipFill>
        <p:spPr bwMode="auto">
          <a:xfrm>
            <a:off x="1937880" y="192249"/>
            <a:ext cx="7624798" cy="5247656"/>
          </a:xfrm>
          <a:prstGeom prst="rect">
            <a:avLst/>
          </a:prstGeom>
          <a:noFill/>
        </p:spPr>
      </p:pic>
      <p:sp>
        <p:nvSpPr>
          <p:cNvPr id="3" name="Rectangle 2"/>
          <p:cNvSpPr/>
          <p:nvPr/>
        </p:nvSpPr>
        <p:spPr>
          <a:xfrm>
            <a:off x="1203702" y="5573021"/>
            <a:ext cx="8761708" cy="923330"/>
          </a:xfrm>
          <a:prstGeom prst="rect">
            <a:avLst/>
          </a:prstGeom>
        </p:spPr>
        <p:txBody>
          <a:bodyPr wrap="square">
            <a:spAutoFit/>
          </a:bodyPr>
          <a:lstStyle/>
          <a:p>
            <a:r>
              <a:rPr lang="en-US" dirty="0" smtClean="0"/>
              <a:t>The sticky web-like structure of NET is mainly composed of extracellular DNA. These web-like structures are decorated with </a:t>
            </a:r>
            <a:r>
              <a:rPr lang="en-US" dirty="0" err="1" smtClean="0"/>
              <a:t>histones</a:t>
            </a:r>
            <a:r>
              <a:rPr lang="en-US" dirty="0" smtClean="0"/>
              <a:t> and </a:t>
            </a:r>
            <a:r>
              <a:rPr lang="en-US" dirty="0" err="1" smtClean="0"/>
              <a:t>neutrophil</a:t>
            </a:r>
            <a:r>
              <a:rPr lang="en-US" dirty="0" smtClean="0"/>
              <a:t> granule proteins such as </a:t>
            </a:r>
            <a:r>
              <a:rPr lang="en-US" dirty="0" err="1" smtClean="0"/>
              <a:t>myeloperoxidase</a:t>
            </a:r>
            <a:r>
              <a:rPr lang="en-US" dirty="0" smtClean="0"/>
              <a:t> (MPO), </a:t>
            </a:r>
            <a:r>
              <a:rPr lang="en-US" dirty="0" err="1" smtClean="0"/>
              <a:t>elastase</a:t>
            </a:r>
            <a:r>
              <a:rPr lang="en-US" dirty="0" smtClean="0"/>
              <a:t>, and </a:t>
            </a:r>
            <a:r>
              <a:rPr lang="en-US" dirty="0" err="1" smtClean="0"/>
              <a:t>cathepsin</a:t>
            </a:r>
            <a:r>
              <a:rPr lang="en-US" dirty="0" smtClean="0"/>
              <a:t> G.</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649" y="3771483"/>
            <a:ext cx="11299748" cy="3416300"/>
          </a:xfrm>
        </p:spPr>
        <p:txBody>
          <a:bodyPr>
            <a:normAutofit/>
          </a:bodyPr>
          <a:lstStyle/>
          <a:p>
            <a:r>
              <a:rPr lang="en-US" sz="2000" dirty="0">
                <a:latin typeface="Arial Rounded MT Bold" panose="020F0704030504030204" pitchFamily="34" charset="0"/>
              </a:rPr>
              <a:t>The journey of leukocytes from the vessel lumen to the tissue is a multistep process that is mediated and controlled by adhesion molecules and </a:t>
            </a:r>
            <a:r>
              <a:rPr lang="en-US" sz="2000" dirty="0" smtClean="0">
                <a:latin typeface="Arial Rounded MT Bold" panose="020F0704030504030204" pitchFamily="34" charset="0"/>
              </a:rPr>
              <a:t>cytokines, and consist of three phases:</a:t>
            </a:r>
          </a:p>
          <a:p>
            <a:endParaRPr lang="en-US" sz="2000" dirty="0" smtClean="0">
              <a:latin typeface="Arial Rounded MT Bold" panose="020F0704030504030204" pitchFamily="34" charset="0"/>
            </a:endParaRPr>
          </a:p>
          <a:p>
            <a:r>
              <a:rPr lang="en-US" sz="2000" dirty="0">
                <a:latin typeface="Arial Rounded MT Bold" panose="020F0704030504030204" pitchFamily="34" charset="0"/>
              </a:rPr>
              <a:t>1. Leukocyte Adhesion to </a:t>
            </a:r>
            <a:r>
              <a:rPr lang="en-US" sz="2000" dirty="0" smtClean="0">
                <a:latin typeface="Arial Rounded MT Bold" panose="020F0704030504030204" pitchFamily="34" charset="0"/>
              </a:rPr>
              <a:t>Endothelium.</a:t>
            </a:r>
          </a:p>
          <a:p>
            <a:r>
              <a:rPr lang="en-US" sz="2000" dirty="0">
                <a:latin typeface="Arial Rounded MT Bold" panose="020F0704030504030204" pitchFamily="34" charset="0"/>
              </a:rPr>
              <a:t>2. Leukocyte Migration Through </a:t>
            </a:r>
            <a:r>
              <a:rPr lang="en-US" sz="2000" dirty="0" smtClean="0">
                <a:latin typeface="Arial Rounded MT Bold" panose="020F0704030504030204" pitchFamily="34" charset="0"/>
              </a:rPr>
              <a:t>Endothelium.</a:t>
            </a:r>
          </a:p>
          <a:p>
            <a:r>
              <a:rPr lang="en-US" sz="2000" dirty="0">
                <a:latin typeface="Arial Rounded MT Bold" panose="020F0704030504030204" pitchFamily="34" charset="0"/>
              </a:rPr>
              <a:t>3. movement of the cells toward the offending </a:t>
            </a:r>
            <a:r>
              <a:rPr lang="en-US" sz="2000" dirty="0" smtClean="0">
                <a:latin typeface="Arial Rounded MT Bold" panose="020F0704030504030204" pitchFamily="34" charset="0"/>
              </a:rPr>
              <a:t>agent</a:t>
            </a:r>
          </a:p>
          <a:p>
            <a:endParaRPr lang="en-US" sz="2000" dirty="0">
              <a:latin typeface="Arial Rounded MT Bold" panose="020F0704030504030204" pitchFamily="34" charset="0"/>
            </a:endParaRPr>
          </a:p>
        </p:txBody>
      </p:sp>
      <p:pic>
        <p:nvPicPr>
          <p:cNvPr id="4" name="Picture 2" descr="Statins interfere with cell recruitment to inflammatory sites. In the...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930" y="0"/>
            <a:ext cx="9024079" cy="386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131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50000"/>
                  </a:schemeClr>
                </a:solidFill>
              </a:rPr>
              <a:t>The typical inflammatory reaction develops through a series of sequential </a:t>
            </a:r>
            <a:r>
              <a:rPr lang="en-US" dirty="0" smtClean="0">
                <a:solidFill>
                  <a:schemeClr val="accent1">
                    <a:lumMod val="50000"/>
                  </a:schemeClr>
                </a:solidFill>
              </a:rPr>
              <a:t>steps</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Arial Rounded MT Bold" panose="020F0704030504030204" pitchFamily="34" charset="0"/>
              </a:rPr>
              <a:t> </a:t>
            </a:r>
            <a:r>
              <a:rPr lang="en-US" u="sng" dirty="0" smtClean="0">
                <a:latin typeface="Arial Rounded MT Bold" panose="020F0704030504030204" pitchFamily="34" charset="0"/>
              </a:rPr>
              <a:t>Recognition</a:t>
            </a:r>
            <a:r>
              <a:rPr lang="en-US" dirty="0" smtClean="0">
                <a:latin typeface="Arial Rounded MT Bold" panose="020F0704030504030204" pitchFamily="34" charset="0"/>
              </a:rPr>
              <a:t> of the </a:t>
            </a:r>
            <a:r>
              <a:rPr lang="en-US" dirty="0">
                <a:latin typeface="Arial Rounded MT Bold" panose="020F0704030504030204" pitchFamily="34" charset="0"/>
              </a:rPr>
              <a:t>offending </a:t>
            </a:r>
            <a:r>
              <a:rPr lang="en-US" dirty="0" smtClean="0">
                <a:latin typeface="Arial Rounded MT Bold" panose="020F0704030504030204" pitchFamily="34" charset="0"/>
              </a:rPr>
              <a:t>agent.</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a:t>
            </a:r>
            <a:r>
              <a:rPr lang="en-US" u="sng" dirty="0" smtClean="0">
                <a:latin typeface="Arial Rounded MT Bold" panose="020F0704030504030204" pitchFamily="34" charset="0"/>
              </a:rPr>
              <a:t> Recruitment </a:t>
            </a:r>
            <a:r>
              <a:rPr lang="en-US" dirty="0" smtClean="0">
                <a:latin typeface="Arial Rounded MT Bold" panose="020F0704030504030204" pitchFamily="34" charset="0"/>
              </a:rPr>
              <a:t>of leukocytes </a:t>
            </a:r>
            <a:r>
              <a:rPr lang="en-US" dirty="0">
                <a:latin typeface="Arial Rounded MT Bold" panose="020F0704030504030204" pitchFamily="34" charset="0"/>
              </a:rPr>
              <a:t>and plasma proteins </a:t>
            </a:r>
            <a:r>
              <a:rPr lang="en-US" dirty="0" smtClean="0">
                <a:latin typeface="Arial Rounded MT Bold" panose="020F0704030504030204" pitchFamily="34" charset="0"/>
              </a:rPr>
              <a:t> </a:t>
            </a:r>
            <a:r>
              <a:rPr lang="en-US" dirty="0">
                <a:latin typeface="Arial Rounded MT Bold" panose="020F0704030504030204" pitchFamily="34" charset="0"/>
              </a:rPr>
              <a:t>from the circulation to the site where the offending agent is located</a:t>
            </a:r>
            <a:r>
              <a:rPr lang="en-US" dirty="0" smtClean="0">
                <a:latin typeface="Arial Rounded MT Bold" panose="020F0704030504030204" pitchFamily="34" charset="0"/>
              </a:rPr>
              <a:t>.</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a:t>
            </a:r>
            <a:r>
              <a:rPr lang="en-US" u="sng" dirty="0" smtClean="0">
                <a:latin typeface="Arial Rounded MT Bold" panose="020F0704030504030204" pitchFamily="34" charset="0"/>
              </a:rPr>
              <a:t>Activation </a:t>
            </a:r>
            <a:r>
              <a:rPr lang="en-US" dirty="0" smtClean="0">
                <a:latin typeface="Arial Rounded MT Bold" panose="020F0704030504030204" pitchFamily="34" charset="0"/>
              </a:rPr>
              <a:t>of the </a:t>
            </a:r>
            <a:r>
              <a:rPr lang="en-US" dirty="0">
                <a:latin typeface="Arial Rounded MT Bold" panose="020F0704030504030204" pitchFamily="34" charset="0"/>
              </a:rPr>
              <a:t>leukocytes and proteins </a:t>
            </a:r>
            <a:r>
              <a:rPr lang="en-US" dirty="0" smtClean="0">
                <a:latin typeface="Arial Rounded MT Bold" panose="020F0704030504030204" pitchFamily="34" charset="0"/>
              </a:rPr>
              <a:t>to </a:t>
            </a:r>
            <a:r>
              <a:rPr lang="en-US" dirty="0">
                <a:latin typeface="Arial Rounded MT Bold" panose="020F0704030504030204" pitchFamily="34" charset="0"/>
              </a:rPr>
              <a:t>destroy and eliminate the offending substance. </a:t>
            </a:r>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a:t>
            </a:r>
            <a:r>
              <a:rPr lang="en-US" u="sng" dirty="0" smtClean="0">
                <a:latin typeface="Arial Rounded MT Bold" panose="020F0704030504030204" pitchFamily="34" charset="0"/>
              </a:rPr>
              <a:t>Termination. </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a:t>
            </a:r>
            <a:r>
              <a:rPr lang="en-US" u="sng" dirty="0" smtClean="0">
                <a:latin typeface="Arial Rounded MT Bold" panose="020F0704030504030204" pitchFamily="34" charset="0"/>
              </a:rPr>
              <a:t>Repair.</a:t>
            </a:r>
            <a:endParaRPr lang="en-US" u="sng" dirty="0">
              <a:latin typeface="Arial Rounded MT Bold" panose="020F0704030504030204" pitchFamily="34" charset="0"/>
            </a:endParaRPr>
          </a:p>
        </p:txBody>
      </p:sp>
    </p:spTree>
    <p:extLst>
      <p:ext uri="{BB962C8B-B14F-4D97-AF65-F5344CB8AC3E}">
        <p14:creationId xmlns:p14="http://schemas.microsoft.com/office/powerpoint/2010/main" val="474775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1999" cy="6826221"/>
          </a:xfrm>
          <a:prstGeom prst="rect">
            <a:avLst/>
          </a:prstGeom>
        </p:spPr>
      </p:pic>
    </p:spTree>
    <p:extLst>
      <p:ext uri="{BB962C8B-B14F-4D97-AF65-F5344CB8AC3E}">
        <p14:creationId xmlns:p14="http://schemas.microsoft.com/office/powerpoint/2010/main" val="553002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te inflammation - Creative Diagno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02" y="0"/>
            <a:ext cx="8596668" cy="1320800"/>
          </a:xfrm>
        </p:spPr>
        <p:txBody>
          <a:bodyPr/>
          <a:lstStyle/>
          <a:p>
            <a:r>
              <a:rPr lang="en-US" dirty="0"/>
              <a:t>Inflammation may be of two types, acute and </a:t>
            </a:r>
            <a:r>
              <a:rPr lang="en-US" dirty="0" smtClean="0"/>
              <a:t>chronic.</a:t>
            </a:r>
            <a:endParaRPr lang="en-US" dirty="0"/>
          </a:p>
        </p:txBody>
      </p:sp>
      <p:pic>
        <p:nvPicPr>
          <p:cNvPr id="4" name="Picture 3"/>
          <p:cNvPicPr>
            <a:picLocks noChangeAspect="1"/>
          </p:cNvPicPr>
          <p:nvPr/>
        </p:nvPicPr>
        <p:blipFill>
          <a:blip r:embed="rId3"/>
          <a:stretch>
            <a:fillRect/>
          </a:stretch>
        </p:blipFill>
        <p:spPr>
          <a:xfrm>
            <a:off x="524202" y="1320800"/>
            <a:ext cx="11130523" cy="4320583"/>
          </a:xfrm>
          <a:prstGeom prst="rect">
            <a:avLst/>
          </a:prstGeom>
        </p:spPr>
      </p:pic>
      <p:sp>
        <p:nvSpPr>
          <p:cNvPr id="5" name="Rectangle 4"/>
          <p:cNvSpPr/>
          <p:nvPr/>
        </p:nvSpPr>
        <p:spPr>
          <a:xfrm>
            <a:off x="524202" y="5755858"/>
            <a:ext cx="8205354" cy="646331"/>
          </a:xfrm>
          <a:prstGeom prst="rect">
            <a:avLst/>
          </a:prstGeom>
        </p:spPr>
        <p:txBody>
          <a:bodyPr wrap="square">
            <a:spAutoFit/>
          </a:bodyPr>
          <a:lstStyle/>
          <a:p>
            <a:r>
              <a:rPr lang="en-US" dirty="0" smtClean="0"/>
              <a:t>**if </a:t>
            </a:r>
            <a:r>
              <a:rPr lang="en-US" dirty="0"/>
              <a:t>the initial response fails to clear the stimulus, the reaction progresses to </a:t>
            </a:r>
            <a:r>
              <a:rPr lang="en-US" dirty="0" smtClean="0"/>
              <a:t>chronic </a:t>
            </a:r>
            <a:r>
              <a:rPr lang="en-US" dirty="0"/>
              <a:t>inflammation</a:t>
            </a:r>
          </a:p>
        </p:txBody>
      </p:sp>
    </p:spTree>
    <p:extLst>
      <p:ext uri="{BB962C8B-B14F-4D97-AF65-F5344CB8AC3E}">
        <p14:creationId xmlns:p14="http://schemas.microsoft.com/office/powerpoint/2010/main" val="801056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 </a:t>
            </a:r>
            <a:r>
              <a:rPr lang="en-US" dirty="0" smtClean="0"/>
              <a:t>signs</a:t>
            </a:r>
            <a:endParaRPr lang="en-US" dirty="0"/>
          </a:p>
        </p:txBody>
      </p:sp>
      <p:sp>
        <p:nvSpPr>
          <p:cNvPr id="3" name="Content Placeholder 2"/>
          <p:cNvSpPr>
            <a:spLocks noGrp="1"/>
          </p:cNvSpPr>
          <p:nvPr>
            <p:ph idx="1"/>
          </p:nvPr>
        </p:nvSpPr>
        <p:spPr>
          <a:xfrm>
            <a:off x="427912" y="1664643"/>
            <a:ext cx="8596668" cy="4240211"/>
          </a:xfrm>
        </p:spPr>
        <p:txBody>
          <a:bodyPr>
            <a:normAutofit lnSpcReduction="10000"/>
          </a:bodyPr>
          <a:lstStyle/>
          <a:p>
            <a:r>
              <a:rPr lang="en-US" sz="2000" dirty="0">
                <a:latin typeface="Arial Rounded MT Bold" panose="020F0704030504030204" pitchFamily="34" charset="0"/>
              </a:rPr>
              <a:t>The external manifestations of </a:t>
            </a:r>
            <a:r>
              <a:rPr lang="en-US" sz="2000" dirty="0" smtClean="0">
                <a:latin typeface="Arial Rounded MT Bold" panose="020F0704030504030204" pitchFamily="34" charset="0"/>
              </a:rPr>
              <a:t>inflammation are:</a:t>
            </a:r>
          </a:p>
          <a:p>
            <a:r>
              <a:rPr lang="en-US" sz="2000" dirty="0" smtClean="0">
                <a:latin typeface="Arial Rounded MT Bold" panose="020F0704030504030204" pitchFamily="34" charset="0"/>
              </a:rPr>
              <a:t> Heat </a:t>
            </a:r>
            <a:r>
              <a:rPr lang="en-US" sz="2000" dirty="0">
                <a:latin typeface="Arial Rounded MT Bold" panose="020F0704030504030204" pitchFamily="34" charset="0"/>
              </a:rPr>
              <a:t>(</a:t>
            </a:r>
            <a:r>
              <a:rPr lang="en-US" sz="2000" dirty="0" err="1">
                <a:latin typeface="Arial Rounded MT Bold" panose="020F0704030504030204" pitchFamily="34" charset="0"/>
              </a:rPr>
              <a:t>calor</a:t>
            </a:r>
            <a:r>
              <a:rPr lang="en-US" sz="2000" dirty="0">
                <a:latin typeface="Arial Rounded MT Bold" panose="020F0704030504030204" pitchFamily="34" charset="0"/>
              </a:rPr>
              <a:t> in Latin</a:t>
            </a:r>
            <a:r>
              <a:rPr lang="en-US" sz="2000" dirty="0" smtClean="0">
                <a:latin typeface="Arial Rounded MT Bold" panose="020F0704030504030204" pitchFamily="34" charset="0"/>
              </a:rPr>
              <a:t>).</a:t>
            </a:r>
          </a:p>
          <a:p>
            <a:endParaRPr lang="en-US" sz="2000" dirty="0" smtClean="0">
              <a:latin typeface="Arial Rounded MT Bold" panose="020F0704030504030204" pitchFamily="34" charset="0"/>
            </a:endParaRPr>
          </a:p>
          <a:p>
            <a:r>
              <a:rPr lang="en-US" sz="2000" dirty="0" smtClean="0">
                <a:latin typeface="Arial Rounded MT Bold" panose="020F0704030504030204" pitchFamily="34" charset="0"/>
              </a:rPr>
              <a:t> Redness </a:t>
            </a:r>
            <a:r>
              <a:rPr lang="en-US" sz="2000" dirty="0">
                <a:latin typeface="Arial Rounded MT Bold" panose="020F0704030504030204" pitchFamily="34" charset="0"/>
              </a:rPr>
              <a:t>(</a:t>
            </a:r>
            <a:r>
              <a:rPr lang="en-US" sz="2000" dirty="0" err="1">
                <a:latin typeface="Arial Rounded MT Bold" panose="020F0704030504030204" pitchFamily="34" charset="0"/>
              </a:rPr>
              <a:t>rubor</a:t>
            </a:r>
            <a:r>
              <a:rPr lang="en-US" sz="2000" dirty="0" smtClean="0">
                <a:latin typeface="Arial Rounded MT Bold" panose="020F0704030504030204" pitchFamily="34" charset="0"/>
              </a:rPr>
              <a:t>)</a:t>
            </a:r>
          </a:p>
          <a:p>
            <a:endParaRPr lang="en-US" sz="2000" dirty="0" smtClean="0">
              <a:latin typeface="Arial Rounded MT Bold" panose="020F0704030504030204" pitchFamily="34" charset="0"/>
            </a:endParaRPr>
          </a:p>
          <a:p>
            <a:r>
              <a:rPr lang="en-US" sz="2000" dirty="0" smtClean="0">
                <a:latin typeface="Arial Rounded MT Bold" panose="020F0704030504030204" pitchFamily="34" charset="0"/>
              </a:rPr>
              <a:t> Swelling </a:t>
            </a:r>
            <a:r>
              <a:rPr lang="en-US" sz="2000" dirty="0">
                <a:latin typeface="Arial Rounded MT Bold" panose="020F0704030504030204" pitchFamily="34" charset="0"/>
              </a:rPr>
              <a:t>(tumor</a:t>
            </a:r>
            <a:r>
              <a:rPr lang="en-US" sz="2000" dirty="0" smtClean="0">
                <a:latin typeface="Arial Rounded MT Bold" panose="020F0704030504030204" pitchFamily="34" charset="0"/>
              </a:rPr>
              <a:t>),</a:t>
            </a:r>
          </a:p>
          <a:p>
            <a:endParaRPr lang="en-US" sz="2000" dirty="0" smtClean="0">
              <a:latin typeface="Arial Rounded MT Bold" panose="020F0704030504030204" pitchFamily="34" charset="0"/>
            </a:endParaRPr>
          </a:p>
          <a:p>
            <a:r>
              <a:rPr lang="en-US" sz="2000" dirty="0" smtClean="0">
                <a:latin typeface="Arial Rounded MT Bold" panose="020F0704030504030204" pitchFamily="34" charset="0"/>
              </a:rPr>
              <a:t> Pain </a:t>
            </a:r>
            <a:r>
              <a:rPr lang="en-US" sz="2000" dirty="0">
                <a:latin typeface="Arial Rounded MT Bold" panose="020F0704030504030204" pitchFamily="34" charset="0"/>
              </a:rPr>
              <a:t>(dolor</a:t>
            </a:r>
            <a:r>
              <a:rPr lang="en-US" sz="2000" dirty="0" smtClean="0">
                <a:latin typeface="Arial Rounded MT Bold" panose="020F0704030504030204" pitchFamily="34" charset="0"/>
              </a:rPr>
              <a:t>),</a:t>
            </a:r>
          </a:p>
          <a:p>
            <a:endParaRPr lang="en-US" sz="2000" dirty="0" smtClean="0">
              <a:latin typeface="Arial Rounded MT Bold" panose="020F0704030504030204" pitchFamily="34" charset="0"/>
            </a:endParaRPr>
          </a:p>
          <a:p>
            <a:r>
              <a:rPr lang="en-US" sz="2000" dirty="0" smtClean="0">
                <a:latin typeface="Arial Rounded MT Bold" panose="020F0704030504030204" pitchFamily="34" charset="0"/>
              </a:rPr>
              <a:t>Loss </a:t>
            </a:r>
            <a:r>
              <a:rPr lang="en-US" sz="2000" dirty="0">
                <a:latin typeface="Arial Rounded MT Bold" panose="020F0704030504030204" pitchFamily="34" charset="0"/>
              </a:rPr>
              <a:t>of </a:t>
            </a:r>
            <a:r>
              <a:rPr lang="en-US" sz="2000" dirty="0" smtClean="0">
                <a:latin typeface="Arial Rounded MT Bold" panose="020F0704030504030204" pitchFamily="34" charset="0"/>
              </a:rPr>
              <a:t>function </a:t>
            </a:r>
            <a:r>
              <a:rPr lang="en-US" sz="2000" dirty="0">
                <a:latin typeface="Arial Rounded MT Bold" panose="020F0704030504030204" pitchFamily="34" charset="0"/>
              </a:rPr>
              <a:t>(</a:t>
            </a:r>
            <a:r>
              <a:rPr lang="en-US" sz="2000" dirty="0" err="1">
                <a:latin typeface="Arial Rounded MT Bold" panose="020F0704030504030204" pitchFamily="34" charset="0"/>
              </a:rPr>
              <a:t>functio</a:t>
            </a:r>
            <a:r>
              <a:rPr lang="en-US" sz="2000" dirty="0">
                <a:latin typeface="Arial Rounded MT Bold" panose="020F0704030504030204" pitchFamily="34" charset="0"/>
              </a:rPr>
              <a:t> </a:t>
            </a:r>
            <a:r>
              <a:rPr lang="en-US" sz="2000" dirty="0" err="1">
                <a:latin typeface="Arial Rounded MT Bold" panose="020F0704030504030204" pitchFamily="34" charset="0"/>
              </a:rPr>
              <a:t>laesa</a:t>
            </a:r>
            <a:r>
              <a:rPr lang="en-US" sz="2000" dirty="0">
                <a:latin typeface="Arial Rounded MT Bold" panose="020F0704030504030204" pitchFamily="34" charset="0"/>
              </a:rPr>
              <a:t>).</a:t>
            </a:r>
          </a:p>
        </p:txBody>
      </p:sp>
      <p:pic>
        <p:nvPicPr>
          <p:cNvPr id="4" name="Picture 2" descr="Cartoon, cardinal signs of inflammation and cellular events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305" y="2621134"/>
            <a:ext cx="5340550" cy="398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063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Are the 5 Cardinal Signs of Inflam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667" y="736269"/>
            <a:ext cx="7000507" cy="466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209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2105</TotalTime>
  <Words>1693</Words>
  <Application>Microsoft Office PowerPoint</Application>
  <PresentationFormat>Widescreen</PresentationFormat>
  <Paragraphs>174</Paragraphs>
  <Slides>35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Rounded MT Bold</vt:lpstr>
      <vt:lpstr>Calibri</vt:lpstr>
      <vt:lpstr>Trebuchet MS</vt:lpstr>
      <vt:lpstr>Wingdings</vt:lpstr>
      <vt:lpstr>Wingdings 3</vt:lpstr>
      <vt:lpstr>Facet</vt:lpstr>
      <vt:lpstr>Inflammation 1</vt:lpstr>
      <vt:lpstr>Inflammation</vt:lpstr>
      <vt:lpstr>Inflammation</vt:lpstr>
      <vt:lpstr>The typical inflammatory reaction develops through a series of sequential steps:</vt:lpstr>
      <vt:lpstr>PowerPoint Presentation</vt:lpstr>
      <vt:lpstr>PowerPoint Presentation</vt:lpstr>
      <vt:lpstr>Inflammation may be of two types, acute and chronic.</vt:lpstr>
      <vt:lpstr>cardinal signs</vt:lpstr>
      <vt:lpstr>PowerPoint Presentation</vt:lpstr>
      <vt:lpstr>Dose the inflammation always good??</vt:lpstr>
      <vt:lpstr>PowerPoint Presentation</vt:lpstr>
      <vt:lpstr>Dose the inflammation always good??</vt:lpstr>
      <vt:lpstr>Inflammation is terminated when the offending agent is eliminated, how:</vt:lpstr>
      <vt:lpstr>CAUSES OF INFLAMMATION</vt:lpstr>
      <vt:lpstr>1.RECOGNITION OF MICROBES AND DAMAGED CELLS</vt:lpstr>
      <vt:lpstr>PowerPoint Presentation</vt:lpstr>
      <vt:lpstr>2. Sensors of cell damage </vt:lpstr>
      <vt:lpstr>2. Sensors of cell damage </vt:lpstr>
      <vt:lpstr>The inflammasome also has been implicated in inflammatory reactions to</vt:lpstr>
      <vt:lpstr>3. Circulating proteins. </vt:lpstr>
      <vt:lpstr>Acute inflammation</vt:lpstr>
      <vt:lpstr>PowerPoint Presentation</vt:lpstr>
      <vt:lpstr>Reactions of Blood Vessels in Acute Inflammation</vt:lpstr>
      <vt:lpstr>PowerPoint Presentation</vt:lpstr>
      <vt:lpstr>Changes in Vascular Flow and Caliber</vt:lpstr>
      <vt:lpstr>Changes in Vascular Flow and Caliber</vt:lpstr>
      <vt:lpstr>How dose the vascular permeability increased?</vt:lpstr>
      <vt:lpstr>Responses of Lymphatic Vessels and Lymph Nodes</vt:lpstr>
      <vt:lpstr>PowerPoint Presentation</vt:lpstr>
      <vt:lpstr>Leukocyte Recruitment  to Sites of Inflammation</vt:lpstr>
      <vt:lpstr>Leukocyte Recruitment to Sites of Inflammation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 and Repair</dc:title>
  <dc:creator>Windows User</dc:creator>
  <cp:lastModifiedBy>pc</cp:lastModifiedBy>
  <cp:revision>76</cp:revision>
  <dcterms:created xsi:type="dcterms:W3CDTF">2021-09-29T06:28:14Z</dcterms:created>
  <dcterms:modified xsi:type="dcterms:W3CDTF">2023-10-24T19:56:34Z</dcterms:modified>
</cp:coreProperties>
</file>