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309" r:id="rId5"/>
    <p:sldId id="311" r:id="rId6"/>
    <p:sldId id="312" r:id="rId7"/>
    <p:sldId id="310" r:id="rId8"/>
    <p:sldId id="260" r:id="rId9"/>
    <p:sldId id="261" r:id="rId10"/>
    <p:sldId id="304" r:id="rId11"/>
    <p:sldId id="300" r:id="rId12"/>
    <p:sldId id="305" r:id="rId13"/>
    <p:sldId id="263" r:id="rId14"/>
    <p:sldId id="264" r:id="rId15"/>
    <p:sldId id="268" r:id="rId16"/>
    <p:sldId id="269" r:id="rId17"/>
    <p:sldId id="308" r:id="rId18"/>
    <p:sldId id="313" r:id="rId19"/>
    <p:sldId id="314" r:id="rId20"/>
    <p:sldId id="315" r:id="rId21"/>
    <p:sldId id="316" r:id="rId22"/>
    <p:sldId id="267" r:id="rId23"/>
    <p:sldId id="306" r:id="rId24"/>
    <p:sldId id="318" r:id="rId25"/>
    <p:sldId id="317" r:id="rId26"/>
    <p:sldId id="319" r:id="rId27"/>
    <p:sldId id="320" r:id="rId28"/>
    <p:sldId id="321" r:id="rId29"/>
    <p:sldId id="322" r:id="rId30"/>
    <p:sldId id="30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C4"/>
    <a:srgbClr val="33CCFF"/>
    <a:srgbClr val="33CCCC"/>
    <a:srgbClr val="66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svg"/><Relationship Id="rId1" Type="http://schemas.openxmlformats.org/officeDocument/2006/relationships/image" Target="../media/image9.png"/><Relationship Id="rId6" Type="http://schemas.openxmlformats.org/officeDocument/2006/relationships/image" Target="../media/image15.svg"/><Relationship Id="rId5" Type="http://schemas.openxmlformats.org/officeDocument/2006/relationships/image" Target="../media/image11.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1" Type="http://schemas.openxmlformats.org/officeDocument/2006/relationships/hyperlink" Target="http://healthcareadministrationjobs.net/healthcare-administration-jobs/"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svg"/><Relationship Id="rId1" Type="http://schemas.openxmlformats.org/officeDocument/2006/relationships/image" Target="../media/image9.png"/><Relationship Id="rId6" Type="http://schemas.openxmlformats.org/officeDocument/2006/relationships/image" Target="../media/image15.svg"/><Relationship Id="rId5" Type="http://schemas.openxmlformats.org/officeDocument/2006/relationships/image" Target="../media/image11.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1" Type="http://schemas.openxmlformats.org/officeDocument/2006/relationships/hyperlink" Target="http://healthcareadministrationjobs.net/healthcare-administration-jobs/"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5C0EF0-27D4-430E-B436-7B79F75D90F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FB72804-066E-458A-AB4A-266AFFD35209}">
      <dgm:prSet/>
      <dgm:spPr/>
      <dgm:t>
        <a:bodyPr/>
        <a:lstStyle/>
        <a:p>
          <a:r>
            <a:rPr lang="en-GB" dirty="0"/>
            <a:t>Public health administration is the component of </a:t>
          </a:r>
          <a:r>
            <a:rPr lang="en-GB" dirty="0" smtClean="0"/>
            <a:t>public </a:t>
          </a:r>
          <a:r>
            <a:rPr lang="en-GB" dirty="0"/>
            <a:t>health that concentrates on management of </a:t>
          </a:r>
          <a:r>
            <a:rPr lang="en-GB" b="1" dirty="0">
              <a:solidFill>
                <a:srgbClr val="FFFF00"/>
              </a:solidFill>
            </a:rPr>
            <a:t>people and programs</a:t>
          </a:r>
          <a:r>
            <a:rPr lang="en-GB" dirty="0"/>
            <a:t>. </a:t>
          </a:r>
          <a:endParaRPr lang="en-US" dirty="0"/>
        </a:p>
      </dgm:t>
    </dgm:pt>
    <dgm:pt modelId="{BE7204E9-5753-4BBA-B37B-4A2DE871DA7F}" type="parTrans" cxnId="{D328AD65-5FA2-4ED8-9B02-392D5E8E1A83}">
      <dgm:prSet/>
      <dgm:spPr/>
      <dgm:t>
        <a:bodyPr/>
        <a:lstStyle/>
        <a:p>
          <a:endParaRPr lang="en-US"/>
        </a:p>
      </dgm:t>
    </dgm:pt>
    <dgm:pt modelId="{B9E4F5AA-29E2-4779-AF1F-902D21983BED}" type="sibTrans" cxnId="{D328AD65-5FA2-4ED8-9B02-392D5E8E1A83}">
      <dgm:prSet/>
      <dgm:spPr/>
      <dgm:t>
        <a:bodyPr/>
        <a:lstStyle/>
        <a:p>
          <a:endParaRPr lang="en-US"/>
        </a:p>
      </dgm:t>
    </dgm:pt>
    <dgm:pt modelId="{924F860E-4ED1-4683-8255-5DEEAB7E7E99}">
      <dgm:prSet/>
      <dgm:spPr/>
      <dgm:t>
        <a:bodyPr/>
        <a:lstStyle/>
        <a:p>
          <a:r>
            <a:rPr lang="en-GB" dirty="0" smtClean="0"/>
            <a:t>HA </a:t>
          </a:r>
          <a:r>
            <a:rPr lang="en-US" dirty="0" smtClean="0"/>
            <a:t>is </a:t>
          </a:r>
          <a:r>
            <a:rPr lang="en-US" dirty="0"/>
            <a:t>essential for the success of any public health program whether on the national, intermediate or the local level. </a:t>
          </a:r>
        </a:p>
      </dgm:t>
    </dgm:pt>
    <dgm:pt modelId="{201C2FE3-8FE2-4A16-9FCE-9FC32D6C5A72}" type="parTrans" cxnId="{786B0E6D-C3D7-4EF9-9BD0-9DCBAD03C95E}">
      <dgm:prSet/>
      <dgm:spPr/>
      <dgm:t>
        <a:bodyPr/>
        <a:lstStyle/>
        <a:p>
          <a:endParaRPr lang="en-US"/>
        </a:p>
      </dgm:t>
    </dgm:pt>
    <dgm:pt modelId="{65DE0BBB-AF5D-4C4E-BA37-F76394A7EAE2}" type="sibTrans" cxnId="{786B0E6D-C3D7-4EF9-9BD0-9DCBAD03C95E}">
      <dgm:prSet/>
      <dgm:spPr/>
      <dgm:t>
        <a:bodyPr/>
        <a:lstStyle/>
        <a:p>
          <a:endParaRPr lang="en-US"/>
        </a:p>
      </dgm:t>
    </dgm:pt>
    <dgm:pt modelId="{0F9BCE86-CBFB-48D6-AC5F-295629DB9C21}">
      <dgm:prSet/>
      <dgm:spPr/>
      <dgm:t>
        <a:bodyPr/>
        <a:lstStyle/>
        <a:p>
          <a:r>
            <a:rPr lang="en-US" dirty="0"/>
            <a:t>HA involves making both </a:t>
          </a:r>
          <a:r>
            <a:rPr lang="en-US" i="1" dirty="0"/>
            <a:t>daily</a:t>
          </a:r>
          <a:r>
            <a:rPr lang="en-US" dirty="0"/>
            <a:t> and </a:t>
          </a:r>
          <a:r>
            <a:rPr lang="en-US" i="1" dirty="0"/>
            <a:t>long-term</a:t>
          </a:r>
          <a:r>
            <a:rPr lang="en-US" dirty="0"/>
            <a:t> decisions that reflect the healthcare system’s business strategies</a:t>
          </a:r>
        </a:p>
      </dgm:t>
    </dgm:pt>
    <dgm:pt modelId="{5A0B8E02-C444-4AAE-B7AC-454C5BF20714}" type="parTrans" cxnId="{450D4877-58DF-44C2-B690-219A1CB9AAC0}">
      <dgm:prSet/>
      <dgm:spPr/>
      <dgm:t>
        <a:bodyPr/>
        <a:lstStyle/>
        <a:p>
          <a:endParaRPr lang="en-US"/>
        </a:p>
      </dgm:t>
    </dgm:pt>
    <dgm:pt modelId="{DA691C21-705B-4E65-8F9A-86F8FDCA047A}" type="sibTrans" cxnId="{450D4877-58DF-44C2-B690-219A1CB9AAC0}">
      <dgm:prSet/>
      <dgm:spPr/>
      <dgm:t>
        <a:bodyPr/>
        <a:lstStyle/>
        <a:p>
          <a:endParaRPr lang="en-US"/>
        </a:p>
      </dgm:t>
    </dgm:pt>
    <dgm:pt modelId="{DA3383EB-3DA8-4FD0-AA69-068D6775E7B2}" type="pres">
      <dgm:prSet presAssocID="{765C0EF0-27D4-430E-B436-7B79F75D90F2}" presName="root" presStyleCnt="0">
        <dgm:presLayoutVars>
          <dgm:dir/>
          <dgm:resizeHandles val="exact"/>
        </dgm:presLayoutVars>
      </dgm:prSet>
      <dgm:spPr/>
      <dgm:t>
        <a:bodyPr/>
        <a:lstStyle/>
        <a:p>
          <a:endParaRPr lang="en-GB"/>
        </a:p>
      </dgm:t>
    </dgm:pt>
    <dgm:pt modelId="{26C623F1-8F84-453A-A6C9-AB82EA560BD3}" type="pres">
      <dgm:prSet presAssocID="{9FB72804-066E-458A-AB4A-266AFFD35209}" presName="compNode" presStyleCnt="0"/>
      <dgm:spPr/>
    </dgm:pt>
    <dgm:pt modelId="{E10B85BC-F891-4ECF-A46E-0D4F23B2B60F}" type="pres">
      <dgm:prSet presAssocID="{9FB72804-066E-458A-AB4A-266AFFD35209}" presName="bgRect" presStyleLbl="bgShp" presStyleIdx="0" presStyleCnt="3"/>
      <dgm:spPr/>
    </dgm:pt>
    <dgm:pt modelId="{458C83BE-923F-4958-9038-22AA1FD3F92E}" type="pres">
      <dgm:prSet presAssocID="{9FB72804-066E-458A-AB4A-266AFFD35209}"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First Aid Kit"/>
        </a:ext>
      </dgm:extLst>
    </dgm:pt>
    <dgm:pt modelId="{3BB7F2DA-B957-4550-95A0-68173DE1C98C}" type="pres">
      <dgm:prSet presAssocID="{9FB72804-066E-458A-AB4A-266AFFD35209}" presName="spaceRect" presStyleCnt="0"/>
      <dgm:spPr/>
    </dgm:pt>
    <dgm:pt modelId="{E330150C-D1A1-4451-8250-BB2B1ED7C439}" type="pres">
      <dgm:prSet presAssocID="{9FB72804-066E-458A-AB4A-266AFFD35209}" presName="parTx" presStyleLbl="revTx" presStyleIdx="0" presStyleCnt="3">
        <dgm:presLayoutVars>
          <dgm:chMax val="0"/>
          <dgm:chPref val="0"/>
        </dgm:presLayoutVars>
      </dgm:prSet>
      <dgm:spPr/>
      <dgm:t>
        <a:bodyPr/>
        <a:lstStyle/>
        <a:p>
          <a:endParaRPr lang="en-GB"/>
        </a:p>
      </dgm:t>
    </dgm:pt>
    <dgm:pt modelId="{450A44CB-C8A6-4AB9-B1A5-81377F560C5C}" type="pres">
      <dgm:prSet presAssocID="{B9E4F5AA-29E2-4779-AF1F-902D21983BED}" presName="sibTrans" presStyleCnt="0"/>
      <dgm:spPr/>
    </dgm:pt>
    <dgm:pt modelId="{AA75375F-BB3E-48EC-B661-654F48CFC786}" type="pres">
      <dgm:prSet presAssocID="{924F860E-4ED1-4683-8255-5DEEAB7E7E99}" presName="compNode" presStyleCnt="0"/>
      <dgm:spPr/>
    </dgm:pt>
    <dgm:pt modelId="{6DCF278F-C627-464E-9B3F-D0B02AF82C98}" type="pres">
      <dgm:prSet presAssocID="{924F860E-4ED1-4683-8255-5DEEAB7E7E99}" presName="bgRect" presStyleLbl="bgShp" presStyleIdx="1" presStyleCnt="3"/>
      <dgm:spPr/>
    </dgm:pt>
    <dgm:pt modelId="{A5615FAE-B452-4F75-8F83-DB5829B4FBBB}" type="pres">
      <dgm:prSet presAssocID="{924F860E-4ED1-4683-8255-5DEEAB7E7E99}"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Doctor"/>
        </a:ext>
      </dgm:extLst>
    </dgm:pt>
    <dgm:pt modelId="{91D93A45-F1F7-4966-AA95-2B2DFCD4F14D}" type="pres">
      <dgm:prSet presAssocID="{924F860E-4ED1-4683-8255-5DEEAB7E7E99}" presName="spaceRect" presStyleCnt="0"/>
      <dgm:spPr/>
    </dgm:pt>
    <dgm:pt modelId="{B2D22BD4-6899-477F-A4A1-FE92F67281B7}" type="pres">
      <dgm:prSet presAssocID="{924F860E-4ED1-4683-8255-5DEEAB7E7E99}" presName="parTx" presStyleLbl="revTx" presStyleIdx="1" presStyleCnt="3">
        <dgm:presLayoutVars>
          <dgm:chMax val="0"/>
          <dgm:chPref val="0"/>
        </dgm:presLayoutVars>
      </dgm:prSet>
      <dgm:spPr/>
      <dgm:t>
        <a:bodyPr/>
        <a:lstStyle/>
        <a:p>
          <a:endParaRPr lang="en-GB"/>
        </a:p>
      </dgm:t>
    </dgm:pt>
    <dgm:pt modelId="{6E9A4817-47C1-42AF-8318-566E1B7E5D54}" type="pres">
      <dgm:prSet presAssocID="{65DE0BBB-AF5D-4C4E-BA37-F76394A7EAE2}" presName="sibTrans" presStyleCnt="0"/>
      <dgm:spPr/>
    </dgm:pt>
    <dgm:pt modelId="{91006F79-FE2D-42E1-9B7E-E0572A1AA60E}" type="pres">
      <dgm:prSet presAssocID="{0F9BCE86-CBFB-48D6-AC5F-295629DB9C21}" presName="compNode" presStyleCnt="0"/>
      <dgm:spPr/>
    </dgm:pt>
    <dgm:pt modelId="{D7BD7F2B-3F1A-475D-9363-6C2BD84E7B1C}" type="pres">
      <dgm:prSet presAssocID="{0F9BCE86-CBFB-48D6-AC5F-295629DB9C21}" presName="bgRect" presStyleLbl="bgShp" presStyleIdx="2" presStyleCnt="3"/>
      <dgm:spPr/>
    </dgm:pt>
    <dgm:pt modelId="{F2BA1ED6-0B3C-464C-954F-58792C1B00A7}" type="pres">
      <dgm:prSet presAssocID="{0F9BCE86-CBFB-48D6-AC5F-295629DB9C21}"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Office Worker"/>
        </a:ext>
      </dgm:extLst>
    </dgm:pt>
    <dgm:pt modelId="{4BC316A6-D150-48D7-9349-EE2833FB4361}" type="pres">
      <dgm:prSet presAssocID="{0F9BCE86-CBFB-48D6-AC5F-295629DB9C21}" presName="spaceRect" presStyleCnt="0"/>
      <dgm:spPr/>
    </dgm:pt>
    <dgm:pt modelId="{64CEBFCF-A3F7-49C0-9789-8470010C01AD}" type="pres">
      <dgm:prSet presAssocID="{0F9BCE86-CBFB-48D6-AC5F-295629DB9C21}" presName="parTx" presStyleLbl="revTx" presStyleIdx="2" presStyleCnt="3">
        <dgm:presLayoutVars>
          <dgm:chMax val="0"/>
          <dgm:chPref val="0"/>
        </dgm:presLayoutVars>
      </dgm:prSet>
      <dgm:spPr/>
      <dgm:t>
        <a:bodyPr/>
        <a:lstStyle/>
        <a:p>
          <a:endParaRPr lang="en-GB"/>
        </a:p>
      </dgm:t>
    </dgm:pt>
  </dgm:ptLst>
  <dgm:cxnLst>
    <dgm:cxn modelId="{9260F9FC-DB98-42F6-8DB2-F04D80BE6342}" type="presOf" srcId="{0F9BCE86-CBFB-48D6-AC5F-295629DB9C21}" destId="{64CEBFCF-A3F7-49C0-9789-8470010C01AD}" srcOrd="0" destOrd="0" presId="urn:microsoft.com/office/officeart/2018/2/layout/IconVerticalSolidList"/>
    <dgm:cxn modelId="{72409B6C-6BCB-448B-92FE-326AA8A895B9}" type="presOf" srcId="{924F860E-4ED1-4683-8255-5DEEAB7E7E99}" destId="{B2D22BD4-6899-477F-A4A1-FE92F67281B7}" srcOrd="0" destOrd="0" presId="urn:microsoft.com/office/officeart/2018/2/layout/IconVerticalSolidList"/>
    <dgm:cxn modelId="{786B0E6D-C3D7-4EF9-9BD0-9DCBAD03C95E}" srcId="{765C0EF0-27D4-430E-B436-7B79F75D90F2}" destId="{924F860E-4ED1-4683-8255-5DEEAB7E7E99}" srcOrd="1" destOrd="0" parTransId="{201C2FE3-8FE2-4A16-9FCE-9FC32D6C5A72}" sibTransId="{65DE0BBB-AF5D-4C4E-BA37-F76394A7EAE2}"/>
    <dgm:cxn modelId="{D328AD65-5FA2-4ED8-9B02-392D5E8E1A83}" srcId="{765C0EF0-27D4-430E-B436-7B79F75D90F2}" destId="{9FB72804-066E-458A-AB4A-266AFFD35209}" srcOrd="0" destOrd="0" parTransId="{BE7204E9-5753-4BBA-B37B-4A2DE871DA7F}" sibTransId="{B9E4F5AA-29E2-4779-AF1F-902D21983BED}"/>
    <dgm:cxn modelId="{450D4877-58DF-44C2-B690-219A1CB9AAC0}" srcId="{765C0EF0-27D4-430E-B436-7B79F75D90F2}" destId="{0F9BCE86-CBFB-48D6-AC5F-295629DB9C21}" srcOrd="2" destOrd="0" parTransId="{5A0B8E02-C444-4AAE-B7AC-454C5BF20714}" sibTransId="{DA691C21-705B-4E65-8F9A-86F8FDCA047A}"/>
    <dgm:cxn modelId="{B9788DC7-73ED-4723-BD90-58D2D4EF0248}" type="presOf" srcId="{9FB72804-066E-458A-AB4A-266AFFD35209}" destId="{E330150C-D1A1-4451-8250-BB2B1ED7C439}" srcOrd="0" destOrd="0" presId="urn:microsoft.com/office/officeart/2018/2/layout/IconVerticalSolidList"/>
    <dgm:cxn modelId="{65ED98F7-9F0B-4250-A961-A66443304CE6}" type="presOf" srcId="{765C0EF0-27D4-430E-B436-7B79F75D90F2}" destId="{DA3383EB-3DA8-4FD0-AA69-068D6775E7B2}" srcOrd="0" destOrd="0" presId="urn:microsoft.com/office/officeart/2018/2/layout/IconVerticalSolidList"/>
    <dgm:cxn modelId="{35495036-5B09-4A05-AD3F-DA11DD4FB55E}" type="presParOf" srcId="{DA3383EB-3DA8-4FD0-AA69-068D6775E7B2}" destId="{26C623F1-8F84-453A-A6C9-AB82EA560BD3}" srcOrd="0" destOrd="0" presId="urn:microsoft.com/office/officeart/2018/2/layout/IconVerticalSolidList"/>
    <dgm:cxn modelId="{5E215E01-55BB-4FEC-9B48-F23DE4B8C7F9}" type="presParOf" srcId="{26C623F1-8F84-453A-A6C9-AB82EA560BD3}" destId="{E10B85BC-F891-4ECF-A46E-0D4F23B2B60F}" srcOrd="0" destOrd="0" presId="urn:microsoft.com/office/officeart/2018/2/layout/IconVerticalSolidList"/>
    <dgm:cxn modelId="{95D6166B-23E3-4901-9129-598ABD457787}" type="presParOf" srcId="{26C623F1-8F84-453A-A6C9-AB82EA560BD3}" destId="{458C83BE-923F-4958-9038-22AA1FD3F92E}" srcOrd="1" destOrd="0" presId="urn:microsoft.com/office/officeart/2018/2/layout/IconVerticalSolidList"/>
    <dgm:cxn modelId="{5137DEC1-D3EC-4283-9B23-C58C047DC627}" type="presParOf" srcId="{26C623F1-8F84-453A-A6C9-AB82EA560BD3}" destId="{3BB7F2DA-B957-4550-95A0-68173DE1C98C}" srcOrd="2" destOrd="0" presId="urn:microsoft.com/office/officeart/2018/2/layout/IconVerticalSolidList"/>
    <dgm:cxn modelId="{3E3BA5D6-0BEE-4972-A086-5111D8AD3671}" type="presParOf" srcId="{26C623F1-8F84-453A-A6C9-AB82EA560BD3}" destId="{E330150C-D1A1-4451-8250-BB2B1ED7C439}" srcOrd="3" destOrd="0" presId="urn:microsoft.com/office/officeart/2018/2/layout/IconVerticalSolidList"/>
    <dgm:cxn modelId="{AE2B713B-A364-4CC7-A56C-09CA079964D5}" type="presParOf" srcId="{DA3383EB-3DA8-4FD0-AA69-068D6775E7B2}" destId="{450A44CB-C8A6-4AB9-B1A5-81377F560C5C}" srcOrd="1" destOrd="0" presId="urn:microsoft.com/office/officeart/2018/2/layout/IconVerticalSolidList"/>
    <dgm:cxn modelId="{D5A426C9-2BD9-4238-BFCD-C8F18F71A9B8}" type="presParOf" srcId="{DA3383EB-3DA8-4FD0-AA69-068D6775E7B2}" destId="{AA75375F-BB3E-48EC-B661-654F48CFC786}" srcOrd="2" destOrd="0" presId="urn:microsoft.com/office/officeart/2018/2/layout/IconVerticalSolidList"/>
    <dgm:cxn modelId="{03749C98-87FF-4862-9A97-ED47DFC311A7}" type="presParOf" srcId="{AA75375F-BB3E-48EC-B661-654F48CFC786}" destId="{6DCF278F-C627-464E-9B3F-D0B02AF82C98}" srcOrd="0" destOrd="0" presId="urn:microsoft.com/office/officeart/2018/2/layout/IconVerticalSolidList"/>
    <dgm:cxn modelId="{557EFA20-5564-43FA-8E61-91028C22FCAA}" type="presParOf" srcId="{AA75375F-BB3E-48EC-B661-654F48CFC786}" destId="{A5615FAE-B452-4F75-8F83-DB5829B4FBBB}" srcOrd="1" destOrd="0" presId="urn:microsoft.com/office/officeart/2018/2/layout/IconVerticalSolidList"/>
    <dgm:cxn modelId="{28A7E70C-3326-4B27-9369-346C08AEA3C9}" type="presParOf" srcId="{AA75375F-BB3E-48EC-B661-654F48CFC786}" destId="{91D93A45-F1F7-4966-AA95-2B2DFCD4F14D}" srcOrd="2" destOrd="0" presId="urn:microsoft.com/office/officeart/2018/2/layout/IconVerticalSolidList"/>
    <dgm:cxn modelId="{E7C674E3-7263-4820-980B-74941C634744}" type="presParOf" srcId="{AA75375F-BB3E-48EC-B661-654F48CFC786}" destId="{B2D22BD4-6899-477F-A4A1-FE92F67281B7}" srcOrd="3" destOrd="0" presId="urn:microsoft.com/office/officeart/2018/2/layout/IconVerticalSolidList"/>
    <dgm:cxn modelId="{14BB26BB-C704-44C4-BBF5-8E9F58D92551}" type="presParOf" srcId="{DA3383EB-3DA8-4FD0-AA69-068D6775E7B2}" destId="{6E9A4817-47C1-42AF-8318-566E1B7E5D54}" srcOrd="3" destOrd="0" presId="urn:microsoft.com/office/officeart/2018/2/layout/IconVerticalSolidList"/>
    <dgm:cxn modelId="{2DD1FB59-54F1-43F8-911D-061171EE6581}" type="presParOf" srcId="{DA3383EB-3DA8-4FD0-AA69-068D6775E7B2}" destId="{91006F79-FE2D-42E1-9B7E-E0572A1AA60E}" srcOrd="4" destOrd="0" presId="urn:microsoft.com/office/officeart/2018/2/layout/IconVerticalSolidList"/>
    <dgm:cxn modelId="{3878F775-E0C5-4E01-A6F9-9033EEC06E6A}" type="presParOf" srcId="{91006F79-FE2D-42E1-9B7E-E0572A1AA60E}" destId="{D7BD7F2B-3F1A-475D-9363-6C2BD84E7B1C}" srcOrd="0" destOrd="0" presId="urn:microsoft.com/office/officeart/2018/2/layout/IconVerticalSolidList"/>
    <dgm:cxn modelId="{351533C7-2632-43EA-8AA0-968CB8467B6D}" type="presParOf" srcId="{91006F79-FE2D-42E1-9B7E-E0572A1AA60E}" destId="{F2BA1ED6-0B3C-464C-954F-58792C1B00A7}" srcOrd="1" destOrd="0" presId="urn:microsoft.com/office/officeart/2018/2/layout/IconVerticalSolidList"/>
    <dgm:cxn modelId="{E09D7FD1-164A-4E5E-A5E7-3758ED1D890B}" type="presParOf" srcId="{91006F79-FE2D-42E1-9B7E-E0572A1AA60E}" destId="{4BC316A6-D150-48D7-9349-EE2833FB4361}" srcOrd="2" destOrd="0" presId="urn:microsoft.com/office/officeart/2018/2/layout/IconVerticalSolidList"/>
    <dgm:cxn modelId="{DA90478B-8862-4E9E-BA88-E6F596964B1E}" type="presParOf" srcId="{91006F79-FE2D-42E1-9B7E-E0572A1AA60E}" destId="{64CEBFCF-A3F7-49C0-9789-8470010C01A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256613-1712-452A-81F4-77916557F4F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9E45AE9-8870-4866-A9C1-14B469629595}">
      <dgm:prSet/>
      <dgm:spPr/>
      <dgm:t>
        <a:bodyPr/>
        <a:lstStyle/>
        <a:p>
          <a:r>
            <a:rPr lang="en-GB" dirty="0" smtClean="0"/>
            <a:t>HA is </a:t>
          </a:r>
          <a:r>
            <a:rPr lang="en-GB" dirty="0"/>
            <a:t>a “hidden” career. </a:t>
          </a:r>
          <a:endParaRPr lang="en-US" dirty="0"/>
        </a:p>
      </dgm:t>
    </dgm:pt>
    <dgm:pt modelId="{689A24C5-EF11-4CB8-91F8-372E6F32AF1C}" type="parTrans" cxnId="{5835F35A-35B9-4C7D-A6D6-2CDA52154DC2}">
      <dgm:prSet/>
      <dgm:spPr/>
      <dgm:t>
        <a:bodyPr/>
        <a:lstStyle/>
        <a:p>
          <a:endParaRPr lang="en-US"/>
        </a:p>
      </dgm:t>
    </dgm:pt>
    <dgm:pt modelId="{1EB0D3B7-37DF-477B-B312-A3EA99FAF56C}" type="sibTrans" cxnId="{5835F35A-35B9-4C7D-A6D6-2CDA52154DC2}">
      <dgm:prSet/>
      <dgm:spPr/>
      <dgm:t>
        <a:bodyPr/>
        <a:lstStyle/>
        <a:p>
          <a:endParaRPr lang="en-US"/>
        </a:p>
      </dgm:t>
    </dgm:pt>
    <dgm:pt modelId="{99DFA4BD-E882-436D-9CD6-79C7CBF6EC6B}">
      <dgm:prSet/>
      <dgm:spPr/>
      <dgm:t>
        <a:bodyPr/>
        <a:lstStyle/>
        <a:p>
          <a:r>
            <a:rPr lang="en-US"/>
            <a:t>Health care administrators are considered health care professionals.</a:t>
          </a:r>
        </a:p>
      </dgm:t>
    </dgm:pt>
    <dgm:pt modelId="{1DE3ECDD-3DD5-4134-8E09-179C3414166E}" type="parTrans" cxnId="{B9F0EBA4-B1A5-4AEE-85B4-21C2153A2B22}">
      <dgm:prSet/>
      <dgm:spPr/>
      <dgm:t>
        <a:bodyPr/>
        <a:lstStyle/>
        <a:p>
          <a:endParaRPr lang="en-US"/>
        </a:p>
      </dgm:t>
    </dgm:pt>
    <dgm:pt modelId="{BA97B1C4-F611-4389-95F7-CC8A88929BEB}" type="sibTrans" cxnId="{B9F0EBA4-B1A5-4AEE-85B4-21C2153A2B22}">
      <dgm:prSet/>
      <dgm:spPr/>
      <dgm:t>
        <a:bodyPr/>
        <a:lstStyle/>
        <a:p>
          <a:endParaRPr lang="en-US"/>
        </a:p>
      </dgm:t>
    </dgm:pt>
    <dgm:pt modelId="{5E49ED25-EA90-4A97-94EA-51885CDFABE5}">
      <dgm:prSet/>
      <dgm:spPr/>
      <dgm:t>
        <a:bodyPr/>
        <a:lstStyle/>
        <a:p>
          <a:r>
            <a:rPr lang="en-GB" dirty="0"/>
            <a:t>The role of a </a:t>
          </a:r>
          <a:r>
            <a:rPr lang="en-GB" dirty="0">
              <a:hlinkClick xmlns:r="http://schemas.openxmlformats.org/officeDocument/2006/relationships" r:id="rId1"/>
            </a:rPr>
            <a:t>Public Health Administrator</a:t>
          </a:r>
          <a:r>
            <a:rPr lang="en-GB" dirty="0"/>
            <a:t> is to oversee non-clinical operations of public and private healthcare organizations and departments. </a:t>
          </a:r>
          <a:endParaRPr lang="en-US" dirty="0"/>
        </a:p>
      </dgm:t>
    </dgm:pt>
    <dgm:pt modelId="{BB351C52-DF24-4024-8EBC-686A80AB5A61}" type="parTrans" cxnId="{56574B31-A3AF-4437-A694-31E173D94B70}">
      <dgm:prSet/>
      <dgm:spPr/>
      <dgm:t>
        <a:bodyPr/>
        <a:lstStyle/>
        <a:p>
          <a:endParaRPr lang="en-US"/>
        </a:p>
      </dgm:t>
    </dgm:pt>
    <dgm:pt modelId="{0D2DAD8B-1E8B-4B1F-A10A-06DB0696223F}" type="sibTrans" cxnId="{56574B31-A3AF-4437-A694-31E173D94B70}">
      <dgm:prSet/>
      <dgm:spPr/>
      <dgm:t>
        <a:bodyPr/>
        <a:lstStyle/>
        <a:p>
          <a:endParaRPr lang="en-US"/>
        </a:p>
      </dgm:t>
    </dgm:pt>
    <dgm:pt modelId="{E813845D-EA82-456B-B1C9-6C9815A3A069}" type="pres">
      <dgm:prSet presAssocID="{8F256613-1712-452A-81F4-77916557F4F9}" presName="linear" presStyleCnt="0">
        <dgm:presLayoutVars>
          <dgm:animLvl val="lvl"/>
          <dgm:resizeHandles val="exact"/>
        </dgm:presLayoutVars>
      </dgm:prSet>
      <dgm:spPr/>
      <dgm:t>
        <a:bodyPr/>
        <a:lstStyle/>
        <a:p>
          <a:endParaRPr lang="en-GB"/>
        </a:p>
      </dgm:t>
    </dgm:pt>
    <dgm:pt modelId="{CDF406DC-C281-48F2-BA92-E071AACEE1ED}" type="pres">
      <dgm:prSet presAssocID="{49E45AE9-8870-4866-A9C1-14B469629595}" presName="parentText" presStyleLbl="node1" presStyleIdx="0" presStyleCnt="3">
        <dgm:presLayoutVars>
          <dgm:chMax val="0"/>
          <dgm:bulletEnabled val="1"/>
        </dgm:presLayoutVars>
      </dgm:prSet>
      <dgm:spPr/>
      <dgm:t>
        <a:bodyPr/>
        <a:lstStyle/>
        <a:p>
          <a:endParaRPr lang="en-GB"/>
        </a:p>
      </dgm:t>
    </dgm:pt>
    <dgm:pt modelId="{487667DA-81E6-42F1-8F3E-1FD09EF59B0D}" type="pres">
      <dgm:prSet presAssocID="{1EB0D3B7-37DF-477B-B312-A3EA99FAF56C}" presName="spacer" presStyleCnt="0"/>
      <dgm:spPr/>
    </dgm:pt>
    <dgm:pt modelId="{81D77A5D-CEE3-4BD0-9D1E-79BA7954ABE9}" type="pres">
      <dgm:prSet presAssocID="{99DFA4BD-E882-436D-9CD6-79C7CBF6EC6B}" presName="parentText" presStyleLbl="node1" presStyleIdx="1" presStyleCnt="3">
        <dgm:presLayoutVars>
          <dgm:chMax val="0"/>
          <dgm:bulletEnabled val="1"/>
        </dgm:presLayoutVars>
      </dgm:prSet>
      <dgm:spPr/>
      <dgm:t>
        <a:bodyPr/>
        <a:lstStyle/>
        <a:p>
          <a:endParaRPr lang="en-GB"/>
        </a:p>
      </dgm:t>
    </dgm:pt>
    <dgm:pt modelId="{579BB557-66DC-42FC-8D71-FE8A3C0AFFDD}" type="pres">
      <dgm:prSet presAssocID="{BA97B1C4-F611-4389-95F7-CC8A88929BEB}" presName="spacer" presStyleCnt="0"/>
      <dgm:spPr/>
    </dgm:pt>
    <dgm:pt modelId="{26E0799E-8241-4936-AFC5-AB8DDF5E6D6E}" type="pres">
      <dgm:prSet presAssocID="{5E49ED25-EA90-4A97-94EA-51885CDFABE5}" presName="parentText" presStyleLbl="node1" presStyleIdx="2" presStyleCnt="3">
        <dgm:presLayoutVars>
          <dgm:chMax val="0"/>
          <dgm:bulletEnabled val="1"/>
        </dgm:presLayoutVars>
      </dgm:prSet>
      <dgm:spPr/>
      <dgm:t>
        <a:bodyPr/>
        <a:lstStyle/>
        <a:p>
          <a:endParaRPr lang="en-GB"/>
        </a:p>
      </dgm:t>
    </dgm:pt>
  </dgm:ptLst>
  <dgm:cxnLst>
    <dgm:cxn modelId="{56574B31-A3AF-4437-A694-31E173D94B70}" srcId="{8F256613-1712-452A-81F4-77916557F4F9}" destId="{5E49ED25-EA90-4A97-94EA-51885CDFABE5}" srcOrd="2" destOrd="0" parTransId="{BB351C52-DF24-4024-8EBC-686A80AB5A61}" sibTransId="{0D2DAD8B-1E8B-4B1F-A10A-06DB0696223F}"/>
    <dgm:cxn modelId="{7CA01599-02B1-4CEF-91B3-B3C1BE9FB868}" type="presOf" srcId="{49E45AE9-8870-4866-A9C1-14B469629595}" destId="{CDF406DC-C281-48F2-BA92-E071AACEE1ED}" srcOrd="0" destOrd="0" presId="urn:microsoft.com/office/officeart/2005/8/layout/vList2"/>
    <dgm:cxn modelId="{DA9B5A32-E990-4EBB-8930-236B29F21504}" type="presOf" srcId="{99DFA4BD-E882-436D-9CD6-79C7CBF6EC6B}" destId="{81D77A5D-CEE3-4BD0-9D1E-79BA7954ABE9}" srcOrd="0" destOrd="0" presId="urn:microsoft.com/office/officeart/2005/8/layout/vList2"/>
    <dgm:cxn modelId="{B8D6CEFA-D472-4AF4-9469-01B8C628D07C}" type="presOf" srcId="{8F256613-1712-452A-81F4-77916557F4F9}" destId="{E813845D-EA82-456B-B1C9-6C9815A3A069}" srcOrd="0" destOrd="0" presId="urn:microsoft.com/office/officeart/2005/8/layout/vList2"/>
    <dgm:cxn modelId="{5835F35A-35B9-4C7D-A6D6-2CDA52154DC2}" srcId="{8F256613-1712-452A-81F4-77916557F4F9}" destId="{49E45AE9-8870-4866-A9C1-14B469629595}" srcOrd="0" destOrd="0" parTransId="{689A24C5-EF11-4CB8-91F8-372E6F32AF1C}" sibTransId="{1EB0D3B7-37DF-477B-B312-A3EA99FAF56C}"/>
    <dgm:cxn modelId="{B9F0EBA4-B1A5-4AEE-85B4-21C2153A2B22}" srcId="{8F256613-1712-452A-81F4-77916557F4F9}" destId="{99DFA4BD-E882-436D-9CD6-79C7CBF6EC6B}" srcOrd="1" destOrd="0" parTransId="{1DE3ECDD-3DD5-4134-8E09-179C3414166E}" sibTransId="{BA97B1C4-F611-4389-95F7-CC8A88929BEB}"/>
    <dgm:cxn modelId="{236A99FA-DDBB-4A2A-AAC2-DF00170E12C1}" type="presOf" srcId="{5E49ED25-EA90-4A97-94EA-51885CDFABE5}" destId="{26E0799E-8241-4936-AFC5-AB8DDF5E6D6E}" srcOrd="0" destOrd="0" presId="urn:microsoft.com/office/officeart/2005/8/layout/vList2"/>
    <dgm:cxn modelId="{2E613130-4D23-433B-95F9-84E85DF5BA87}" type="presParOf" srcId="{E813845D-EA82-456B-B1C9-6C9815A3A069}" destId="{CDF406DC-C281-48F2-BA92-E071AACEE1ED}" srcOrd="0" destOrd="0" presId="urn:microsoft.com/office/officeart/2005/8/layout/vList2"/>
    <dgm:cxn modelId="{43FFBF9F-122D-471E-AE95-B12401C55B48}" type="presParOf" srcId="{E813845D-EA82-456B-B1C9-6C9815A3A069}" destId="{487667DA-81E6-42F1-8F3E-1FD09EF59B0D}" srcOrd="1" destOrd="0" presId="urn:microsoft.com/office/officeart/2005/8/layout/vList2"/>
    <dgm:cxn modelId="{BA09D8DA-34D5-45E5-90EA-F988E9F61EC8}" type="presParOf" srcId="{E813845D-EA82-456B-B1C9-6C9815A3A069}" destId="{81D77A5D-CEE3-4BD0-9D1E-79BA7954ABE9}" srcOrd="2" destOrd="0" presId="urn:microsoft.com/office/officeart/2005/8/layout/vList2"/>
    <dgm:cxn modelId="{BA9E35E8-5E98-4F3C-B279-02B889448DA2}" type="presParOf" srcId="{E813845D-EA82-456B-B1C9-6C9815A3A069}" destId="{579BB557-66DC-42FC-8D71-FE8A3C0AFFDD}" srcOrd="3" destOrd="0" presId="urn:microsoft.com/office/officeart/2005/8/layout/vList2"/>
    <dgm:cxn modelId="{EFE3C602-C89F-45CC-BE20-1CF236A06485}" type="presParOf" srcId="{E813845D-EA82-456B-B1C9-6C9815A3A069}" destId="{26E0799E-8241-4936-AFC5-AB8DDF5E6D6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B85BC-F891-4ECF-A46E-0D4F23B2B60F}">
      <dsp:nvSpPr>
        <dsp:cNvPr id="0" name=""/>
        <dsp:cNvSpPr/>
      </dsp:nvSpPr>
      <dsp:spPr>
        <a:xfrm>
          <a:off x="0" y="531"/>
          <a:ext cx="78867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8C83BE-923F-4958-9038-22AA1FD3F92E}">
      <dsp:nvSpPr>
        <dsp:cNvPr id="0" name=""/>
        <dsp:cNvSpPr/>
      </dsp:nvSpPr>
      <dsp:spPr>
        <a:xfrm>
          <a:off x="375988" y="280191"/>
          <a:ext cx="683614" cy="6836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30150C-D1A1-4451-8250-BB2B1ED7C439}">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022350">
            <a:lnSpc>
              <a:spcPct val="90000"/>
            </a:lnSpc>
            <a:spcBef>
              <a:spcPct val="0"/>
            </a:spcBef>
            <a:spcAft>
              <a:spcPct val="35000"/>
            </a:spcAft>
          </a:pPr>
          <a:r>
            <a:rPr lang="en-GB" sz="2300" kern="1200" dirty="0"/>
            <a:t>Public health administration is the component of </a:t>
          </a:r>
          <a:r>
            <a:rPr lang="en-GB" sz="2300" kern="1200" dirty="0" smtClean="0"/>
            <a:t>public </a:t>
          </a:r>
          <a:r>
            <a:rPr lang="en-GB" sz="2300" kern="1200" dirty="0"/>
            <a:t>health that concentrates on management of </a:t>
          </a:r>
          <a:r>
            <a:rPr lang="en-GB" sz="2300" b="1" kern="1200" dirty="0">
              <a:solidFill>
                <a:srgbClr val="FFFF00"/>
              </a:solidFill>
            </a:rPr>
            <a:t>people and programs</a:t>
          </a:r>
          <a:r>
            <a:rPr lang="en-GB" sz="2300" kern="1200" dirty="0"/>
            <a:t>. </a:t>
          </a:r>
          <a:endParaRPr lang="en-US" sz="2300" kern="1200" dirty="0"/>
        </a:p>
      </dsp:txBody>
      <dsp:txXfrm>
        <a:off x="1435590" y="531"/>
        <a:ext cx="6451109" cy="1242935"/>
      </dsp:txXfrm>
    </dsp:sp>
    <dsp:sp modelId="{6DCF278F-C627-464E-9B3F-D0B02AF82C98}">
      <dsp:nvSpPr>
        <dsp:cNvPr id="0" name=""/>
        <dsp:cNvSpPr/>
      </dsp:nvSpPr>
      <dsp:spPr>
        <a:xfrm>
          <a:off x="0" y="1554201"/>
          <a:ext cx="78867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615FAE-B452-4F75-8F83-DB5829B4FBBB}">
      <dsp:nvSpPr>
        <dsp:cNvPr id="0" name=""/>
        <dsp:cNvSpPr/>
      </dsp:nvSpPr>
      <dsp:spPr>
        <a:xfrm>
          <a:off x="375988" y="1833861"/>
          <a:ext cx="683614" cy="6836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D22BD4-6899-477F-A4A1-FE92F67281B7}">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022350">
            <a:lnSpc>
              <a:spcPct val="90000"/>
            </a:lnSpc>
            <a:spcBef>
              <a:spcPct val="0"/>
            </a:spcBef>
            <a:spcAft>
              <a:spcPct val="35000"/>
            </a:spcAft>
          </a:pPr>
          <a:r>
            <a:rPr lang="en-GB" sz="2300" kern="1200" dirty="0" smtClean="0"/>
            <a:t>HA </a:t>
          </a:r>
          <a:r>
            <a:rPr lang="en-US" sz="2300" kern="1200" dirty="0" smtClean="0"/>
            <a:t>is </a:t>
          </a:r>
          <a:r>
            <a:rPr lang="en-US" sz="2300" kern="1200" dirty="0"/>
            <a:t>essential for the success of any public health program whether on the national, intermediate or the local level. </a:t>
          </a:r>
        </a:p>
      </dsp:txBody>
      <dsp:txXfrm>
        <a:off x="1435590" y="1554201"/>
        <a:ext cx="6451109" cy="1242935"/>
      </dsp:txXfrm>
    </dsp:sp>
    <dsp:sp modelId="{D7BD7F2B-3F1A-475D-9363-6C2BD84E7B1C}">
      <dsp:nvSpPr>
        <dsp:cNvPr id="0" name=""/>
        <dsp:cNvSpPr/>
      </dsp:nvSpPr>
      <dsp:spPr>
        <a:xfrm>
          <a:off x="0" y="3107870"/>
          <a:ext cx="78867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BA1ED6-0B3C-464C-954F-58792C1B00A7}">
      <dsp:nvSpPr>
        <dsp:cNvPr id="0" name=""/>
        <dsp:cNvSpPr/>
      </dsp:nvSpPr>
      <dsp:spPr>
        <a:xfrm>
          <a:off x="375988" y="3387531"/>
          <a:ext cx="683614" cy="6836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CEBFCF-A3F7-49C0-9789-8470010C01AD}">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lvl="0" algn="l" defTabSz="1022350">
            <a:lnSpc>
              <a:spcPct val="90000"/>
            </a:lnSpc>
            <a:spcBef>
              <a:spcPct val="0"/>
            </a:spcBef>
            <a:spcAft>
              <a:spcPct val="35000"/>
            </a:spcAft>
          </a:pPr>
          <a:r>
            <a:rPr lang="en-US" sz="2300" kern="1200" dirty="0"/>
            <a:t>HA involves making both </a:t>
          </a:r>
          <a:r>
            <a:rPr lang="en-US" sz="2300" i="1" kern="1200" dirty="0"/>
            <a:t>daily</a:t>
          </a:r>
          <a:r>
            <a:rPr lang="en-US" sz="2300" kern="1200" dirty="0"/>
            <a:t> and </a:t>
          </a:r>
          <a:r>
            <a:rPr lang="en-US" sz="2300" i="1" kern="1200" dirty="0"/>
            <a:t>long-term</a:t>
          </a:r>
          <a:r>
            <a:rPr lang="en-US" sz="2300" kern="1200" dirty="0"/>
            <a:t> decisions that reflect the healthcare system’s business strategies</a:t>
          </a:r>
        </a:p>
      </dsp:txBody>
      <dsp:txXfrm>
        <a:off x="1435590" y="3107870"/>
        <a:ext cx="64511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406DC-C281-48F2-BA92-E071AACEE1ED}">
      <dsp:nvSpPr>
        <dsp:cNvPr id="0" name=""/>
        <dsp:cNvSpPr/>
      </dsp:nvSpPr>
      <dsp:spPr>
        <a:xfrm>
          <a:off x="0" y="99202"/>
          <a:ext cx="7886700" cy="156417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smtClean="0"/>
            <a:t>HA is </a:t>
          </a:r>
          <a:r>
            <a:rPr lang="en-GB" sz="2800" kern="1200" dirty="0"/>
            <a:t>a “hidden” career. </a:t>
          </a:r>
          <a:endParaRPr lang="en-US" sz="2800" kern="1200" dirty="0"/>
        </a:p>
      </dsp:txBody>
      <dsp:txXfrm>
        <a:off x="76357" y="175559"/>
        <a:ext cx="7733986" cy="1411464"/>
      </dsp:txXfrm>
    </dsp:sp>
    <dsp:sp modelId="{81D77A5D-CEE3-4BD0-9D1E-79BA7954ABE9}">
      <dsp:nvSpPr>
        <dsp:cNvPr id="0" name=""/>
        <dsp:cNvSpPr/>
      </dsp:nvSpPr>
      <dsp:spPr>
        <a:xfrm>
          <a:off x="0" y="1744020"/>
          <a:ext cx="7886700" cy="1564178"/>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Health care administrators are considered health care professionals.</a:t>
          </a:r>
        </a:p>
      </dsp:txBody>
      <dsp:txXfrm>
        <a:off x="76357" y="1820377"/>
        <a:ext cx="7733986" cy="1411464"/>
      </dsp:txXfrm>
    </dsp:sp>
    <dsp:sp modelId="{26E0799E-8241-4936-AFC5-AB8DDF5E6D6E}">
      <dsp:nvSpPr>
        <dsp:cNvPr id="0" name=""/>
        <dsp:cNvSpPr/>
      </dsp:nvSpPr>
      <dsp:spPr>
        <a:xfrm>
          <a:off x="0" y="3388838"/>
          <a:ext cx="7886700" cy="1564178"/>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GB" sz="2800" kern="1200" dirty="0"/>
            <a:t>The role of a </a:t>
          </a:r>
          <a:r>
            <a:rPr lang="en-GB" sz="2800" kern="1200" dirty="0">
              <a:hlinkClick xmlns:r="http://schemas.openxmlformats.org/officeDocument/2006/relationships" r:id="rId1"/>
            </a:rPr>
            <a:t>Public Health Administrator</a:t>
          </a:r>
          <a:r>
            <a:rPr lang="en-GB" sz="2800" kern="1200" dirty="0"/>
            <a:t> is to oversee non-clinical operations of public and private healthcare organizations and departments. </a:t>
          </a:r>
          <a:endParaRPr lang="en-US" sz="2800" kern="1200" dirty="0"/>
        </a:p>
      </dsp:txBody>
      <dsp:txXfrm>
        <a:off x="76357" y="3465195"/>
        <a:ext cx="7733986" cy="14114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AF8E1A-DB05-441C-99C7-C14A6423D936}" type="datetimeFigureOut">
              <a:rPr lang="en-US" smtClean="0"/>
              <a:t>2/21/2021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B2F4EC-F3D2-4280-94AD-6EF8970515F3}" type="slidenum">
              <a:rPr lang="en-US" smtClean="0"/>
              <a:t>‹#›</a:t>
            </a:fld>
            <a:endParaRPr lang="en-US"/>
          </a:p>
        </p:txBody>
      </p:sp>
    </p:spTree>
    <p:extLst>
      <p:ext uri="{BB962C8B-B14F-4D97-AF65-F5344CB8AC3E}">
        <p14:creationId xmlns:p14="http://schemas.microsoft.com/office/powerpoint/2010/main" val="94803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3FDA1D3-D553-4B41-9847-633EF6DFC9BB}" type="slidenum">
              <a:rPr lang="en-US"/>
              <a:pPr/>
              <a:t>5</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7596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B2F4EC-F3D2-4280-94AD-6EF8970515F3}" type="slidenum">
              <a:rPr lang="en-US" smtClean="0"/>
              <a:t>8</a:t>
            </a:fld>
            <a:endParaRPr lang="en-US"/>
          </a:p>
        </p:txBody>
      </p:sp>
    </p:spTree>
    <p:extLst>
      <p:ext uri="{BB962C8B-B14F-4D97-AF65-F5344CB8AC3E}">
        <p14:creationId xmlns:p14="http://schemas.microsoft.com/office/powerpoint/2010/main" val="729158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BB2538-F59A-4F41-8233-CFA708364CEF}" type="datetime1">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99999-2531-4C16-A5BF-98884EB1CD5C}" type="datetime1">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4AC56-485A-4115-B15C-4151D2511F7A}" type="datetime1">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53D720-330C-4469-80EB-3CB23E253CB7}" type="datetime1">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ABB8AB-6450-4AE3-BB3E-C1448619F6C1}" type="datetime1">
              <a:rPr lang="en-US" smtClean="0"/>
              <a:t>2/21/2021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31B92-0E5C-4264-BFB2-C052E3B510C5}" type="datetime1">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B3879F-F162-424D-B31C-266E5D2D1B51}" type="datetime1">
              <a:rPr lang="en-US" smtClean="0"/>
              <a:t>2/21/2021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7BEB2D-8C35-45F4-B055-2DFA4C7B29B6}" type="datetime1">
              <a:rPr lang="en-US" smtClean="0"/>
              <a:t>2/21/2021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A17AE-B94C-4005-B2C9-018001F2D310}" type="datetime1">
              <a:rPr lang="en-US" smtClean="0"/>
              <a:t>2/21/2021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36BF46-D294-4CF6-BCD1-0D612ED72732}" type="datetime1">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34EE8B-9438-4111-B0C3-3FB071BEB7F9}" type="datetime1">
              <a:rPr lang="en-US" smtClean="0"/>
              <a:t>2/21/2021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531D7-AB04-456F-A61C-B6CF16191A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4FBD8A-F4E6-4CB9-BAA7-D39002C3BE2D}" type="datetime1">
              <a:rPr lang="en-US" smtClean="0"/>
              <a:t>2/21/2021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531D7-AB04-456F-A61C-B6CF16191A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managementstudyhq.com/what-why-objectives-benefits-performance-management.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managementstudyhq.com/change-management-levels-barriers-importance.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managementstudyhq.com/factors-affecting-job-design.html" TargetMode="External"/><Relationship Id="rId2" Type="http://schemas.openxmlformats.org/officeDocument/2006/relationships/hyperlink" Target="https://www.managementstudyhq.com/leadership-style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5399" y="5285142"/>
            <a:ext cx="7772400" cy="1470025"/>
          </a:xfrm>
        </p:spPr>
        <p:txBody>
          <a:bodyPr/>
          <a:lstStyle/>
          <a:p>
            <a:r>
              <a:rPr lang="en-US" dirty="0"/>
              <a:t/>
            </a:r>
            <a:br>
              <a:rPr lang="en-US" dirty="0"/>
            </a:br>
            <a:r>
              <a:rPr lang="en-US" b="1" dirty="0">
                <a:solidFill>
                  <a:srgbClr val="FFFF00"/>
                </a:solidFill>
              </a:rPr>
              <a:t>Overview</a:t>
            </a:r>
          </a:p>
        </p:txBody>
      </p:sp>
      <p:sp>
        <p:nvSpPr>
          <p:cNvPr id="3" name="Subtitle 2"/>
          <p:cNvSpPr>
            <a:spLocks noGrp="1"/>
          </p:cNvSpPr>
          <p:nvPr>
            <p:ph type="subTitle" idx="1"/>
          </p:nvPr>
        </p:nvSpPr>
        <p:spPr>
          <a:xfrm>
            <a:off x="611560" y="4581128"/>
            <a:ext cx="6400800" cy="1512168"/>
          </a:xfrm>
        </p:spPr>
        <p:txBody>
          <a:bodyPr>
            <a:normAutofit fontScale="77500" lnSpcReduction="20000"/>
          </a:bodyPr>
          <a:lstStyle/>
          <a:p>
            <a:r>
              <a:rPr lang="en-US" sz="2900" dirty="0">
                <a:solidFill>
                  <a:schemeClr val="bg1"/>
                </a:solidFill>
              </a:rPr>
              <a:t>Dr. Israa Al-Rawashdeh MD, MPH, PhD</a:t>
            </a:r>
          </a:p>
          <a:p>
            <a:r>
              <a:rPr lang="en-US" sz="2900" dirty="0">
                <a:solidFill>
                  <a:schemeClr val="bg1"/>
                </a:solidFill>
              </a:rPr>
              <a:t>Faculty of Medicine</a:t>
            </a:r>
          </a:p>
          <a:p>
            <a:r>
              <a:rPr lang="en-US" sz="2900" dirty="0">
                <a:solidFill>
                  <a:schemeClr val="bg1"/>
                </a:solidFill>
              </a:rPr>
              <a:t>Mutah University</a:t>
            </a:r>
          </a:p>
          <a:p>
            <a:r>
              <a:rPr lang="en-US" sz="2900" dirty="0" smtClean="0">
                <a:solidFill>
                  <a:schemeClr val="bg1"/>
                </a:solidFill>
              </a:rPr>
              <a:t>202</a:t>
            </a:r>
            <a:r>
              <a:rPr lang="ar-JO" sz="2900" dirty="0" smtClean="0">
                <a:solidFill>
                  <a:schemeClr val="bg1"/>
                </a:solidFill>
              </a:rPr>
              <a:t>1</a:t>
            </a:r>
            <a:endParaRPr lang="en-US" sz="2900" dirty="0">
              <a:solidFill>
                <a:schemeClr val="bg1"/>
              </a:solidFill>
            </a:endParaRPr>
          </a:p>
          <a:p>
            <a:endParaRPr lang="en-US" dirty="0"/>
          </a:p>
        </p:txBody>
      </p:sp>
      <p:sp>
        <p:nvSpPr>
          <p:cNvPr id="5" name="Slide Number Placeholder 4"/>
          <p:cNvSpPr>
            <a:spLocks noGrp="1"/>
          </p:cNvSpPr>
          <p:nvPr>
            <p:ph type="sldNum" sz="quarter" idx="12"/>
          </p:nvPr>
        </p:nvSpPr>
        <p:spPr/>
        <p:txBody>
          <a:bodyPr/>
          <a:lstStyle/>
          <a:p>
            <a:fld id="{B04531D7-AB04-456F-A61C-B6CF16191A96}" type="slidenum">
              <a:rPr lang="en-US" smtClean="0"/>
              <a:t>1</a:t>
            </a:fld>
            <a:endParaRPr lang="en-US"/>
          </a:p>
        </p:txBody>
      </p:sp>
      <p:sp>
        <p:nvSpPr>
          <p:cNvPr id="4" name="AutoShape 2" descr="Image result for healthcare manag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endParaRPr lang="en-US"/>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04531D7-AB04-456F-A61C-B6CF16191A96}" type="slidenum">
              <a:rPr lang="en-US" smtClean="0"/>
              <a:pPr>
                <a:spcAft>
                  <a:spcPts val="600"/>
                </a:spcAft>
              </a:pPr>
              <a:t>10</a:t>
            </a:fld>
            <a:endParaRPr lang="en-US"/>
          </a:p>
        </p:txBody>
      </p:sp>
      <p:graphicFrame>
        <p:nvGraphicFramePr>
          <p:cNvPr id="6" name="Content Placeholder 2">
            <a:extLst>
              <a:ext uri="{FF2B5EF4-FFF2-40B4-BE49-F238E27FC236}">
                <a16:creationId xmlns="" xmlns:a16="http://schemas.microsoft.com/office/drawing/2014/main" id="{772521B9-A0CF-41AC-A6B3-0BA1EA1E427D}"/>
              </a:ext>
            </a:extLst>
          </p:cNvPr>
          <p:cNvGraphicFramePr>
            <a:graphicFrameLocks noGrp="1"/>
          </p:cNvGraphicFramePr>
          <p:nvPr>
            <p:ph idx="1"/>
            <p:extLst>
              <p:ext uri="{D42A27DB-BD31-4B8C-83A1-F6EECF244321}">
                <p14:modId xmlns:p14="http://schemas.microsoft.com/office/powerpoint/2010/main" val="482058126"/>
              </p:ext>
            </p:extLst>
          </p:nvPr>
        </p:nvGraphicFramePr>
        <p:xfrm>
          <a:off x="628650" y="1124744"/>
          <a:ext cx="7886700" cy="5052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endParaRPr lang="en-US"/>
          </a:p>
        </p:txBody>
      </p:sp>
      <p:sp>
        <p:nvSpPr>
          <p:cNvPr id="11" name="Freeform: Shape 10">
            <a:extLst>
              <a:ext uri="{FF2B5EF4-FFF2-40B4-BE49-F238E27FC236}">
                <a16:creationId xmlns=""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28650" y="1825625"/>
            <a:ext cx="7886700" cy="4351338"/>
          </a:xfrm>
        </p:spPr>
        <p:txBody>
          <a:bodyPr>
            <a:normAutofit/>
          </a:bodyPr>
          <a:lstStyle/>
          <a:p>
            <a:pPr>
              <a:lnSpc>
                <a:spcPct val="90000"/>
              </a:lnSpc>
            </a:pPr>
            <a:r>
              <a:rPr lang="en-US" sz="2700" dirty="0"/>
              <a:t>HA is </a:t>
            </a:r>
            <a:r>
              <a:rPr lang="en-US" sz="2700" i="1" dirty="0"/>
              <a:t>a dynamic </a:t>
            </a:r>
            <a:r>
              <a:rPr lang="en-US" sz="2700" dirty="0"/>
              <a:t>field that combines health policy, business, and science to manage financial  and human resources.</a:t>
            </a:r>
          </a:p>
          <a:p>
            <a:pPr>
              <a:lnSpc>
                <a:spcPct val="90000"/>
              </a:lnSpc>
            </a:pPr>
            <a:r>
              <a:rPr lang="en-US" sz="2700" b="1" u="sng" dirty="0"/>
              <a:t>HA ultimate goals are:</a:t>
            </a:r>
          </a:p>
          <a:p>
            <a:pPr>
              <a:lnSpc>
                <a:spcPct val="90000"/>
              </a:lnSpc>
              <a:buFontTx/>
              <a:buChar char="-"/>
            </a:pPr>
            <a:r>
              <a:rPr lang="en-US" sz="2700" dirty="0"/>
              <a:t>To improve the business of healthcare; that should always start with sound policy and top-quality patient care.</a:t>
            </a:r>
          </a:p>
          <a:p>
            <a:pPr>
              <a:lnSpc>
                <a:spcPct val="90000"/>
              </a:lnSpc>
              <a:buFontTx/>
              <a:buChar char="-"/>
            </a:pPr>
            <a:r>
              <a:rPr lang="en-US" sz="2700" dirty="0"/>
              <a:t>To ensure the coordinated delivery of healthcare and the efficient management of medical facilities.</a:t>
            </a:r>
          </a:p>
        </p:txBody>
      </p:sp>
      <p:sp>
        <p:nvSpPr>
          <p:cNvPr id="13" name="Arc 12">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04531D7-AB04-456F-A61C-B6CF16191A96}" type="slidenum">
              <a:rPr lang="en-US" smtClean="0"/>
              <a:pPr>
                <a:spcAft>
                  <a:spcPts val="600"/>
                </a:spcAft>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GB" dirty="0"/>
              <a:t>Management and Administration</a:t>
            </a:r>
            <a:endParaRPr lang="en-US" dirty="0"/>
          </a:p>
        </p:txBody>
      </p:sp>
      <p:sp>
        <p:nvSpPr>
          <p:cNvPr id="11" name="Freeform: Shape 10">
            <a:extLst>
              <a:ext uri="{FF2B5EF4-FFF2-40B4-BE49-F238E27FC236}">
                <a16:creationId xmlns=""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28650" y="1690688"/>
            <a:ext cx="7886700" cy="4351338"/>
          </a:xfrm>
        </p:spPr>
        <p:txBody>
          <a:bodyPr>
            <a:normAutofit/>
          </a:bodyPr>
          <a:lstStyle/>
          <a:p>
            <a:pPr>
              <a:lnSpc>
                <a:spcPct val="90000"/>
              </a:lnSpc>
            </a:pPr>
            <a:r>
              <a:rPr lang="en-GB" dirty="0"/>
              <a:t>The term “Management” and “Administration” are used interchangeably. However, they don’t mean the same!</a:t>
            </a:r>
          </a:p>
          <a:p>
            <a:pPr marL="0" indent="0">
              <a:lnSpc>
                <a:spcPct val="90000"/>
              </a:lnSpc>
              <a:buNone/>
            </a:pPr>
            <a:r>
              <a:rPr lang="en-GB" b="1" dirty="0"/>
              <a:t> </a:t>
            </a:r>
            <a:r>
              <a:rPr lang="en-GB" b="1" u="sng" dirty="0">
                <a:solidFill>
                  <a:srgbClr val="FF0000"/>
                </a:solidFill>
              </a:rPr>
              <a:t>Administration-</a:t>
            </a:r>
            <a:r>
              <a:rPr lang="en-GB" b="1" dirty="0"/>
              <a:t> </a:t>
            </a:r>
            <a:r>
              <a:rPr lang="en-GB" dirty="0"/>
              <a:t>is essentially overall determination of policies and major objectives. </a:t>
            </a:r>
          </a:p>
          <a:p>
            <a:pPr marL="0" indent="0">
              <a:lnSpc>
                <a:spcPct val="90000"/>
              </a:lnSpc>
              <a:buNone/>
            </a:pPr>
            <a:r>
              <a:rPr lang="en-GB" b="1" u="sng" dirty="0">
                <a:solidFill>
                  <a:srgbClr val="FF0000"/>
                </a:solidFill>
              </a:rPr>
              <a:t>Management-</a:t>
            </a:r>
            <a:r>
              <a:rPr lang="en-GB" dirty="0"/>
              <a:t> is essentially an executive function, the active direction of human effort</a:t>
            </a:r>
            <a:r>
              <a:rPr lang="en-US" dirty="0"/>
              <a:t> </a:t>
            </a:r>
          </a:p>
        </p:txBody>
      </p:sp>
      <p:sp>
        <p:nvSpPr>
          <p:cNvPr id="13" name="Arc 12">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04531D7-AB04-456F-A61C-B6CF16191A96}" type="slidenum">
              <a:rPr lang="en-US" smtClean="0"/>
              <a:pPr>
                <a:spcAft>
                  <a:spcPts val="600"/>
                </a:spcAft>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48432" y="18255"/>
            <a:ext cx="7080249" cy="1325563"/>
          </a:xfrm>
        </p:spPr>
        <p:txBody>
          <a:bodyPr>
            <a:normAutofit/>
          </a:bodyPr>
          <a:lstStyle/>
          <a:p>
            <a:pPr rtl="0" eaLnBrk="1" hangingPunct="1">
              <a:defRPr/>
            </a:pPr>
            <a:r>
              <a:rPr lang="en-US" sz="4700" dirty="0">
                <a:solidFill>
                  <a:schemeClr val="accent1"/>
                </a:solidFill>
              </a:rPr>
              <a:t>Management</a:t>
            </a:r>
          </a:p>
        </p:txBody>
      </p:sp>
      <p:pic>
        <p:nvPicPr>
          <p:cNvPr id="71" name="Graphic 70" descr="Laptop Secure">
            <a:extLst>
              <a:ext uri="{FF2B5EF4-FFF2-40B4-BE49-F238E27FC236}">
                <a16:creationId xmlns="" xmlns:a16="http://schemas.microsoft.com/office/drawing/2014/main" id="{525B656B-9989-429C-8FC6-301A206BDAB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28650" y="685006"/>
            <a:ext cx="685800" cy="685800"/>
          </a:xfrm>
          <a:prstGeom prst="rect">
            <a:avLst/>
          </a:prstGeom>
        </p:spPr>
      </p:pic>
      <p:sp>
        <p:nvSpPr>
          <p:cNvPr id="9219" name="Rectangle 3"/>
          <p:cNvSpPr>
            <a:spLocks noGrp="1" noChangeArrowheads="1"/>
          </p:cNvSpPr>
          <p:nvPr>
            <p:ph type="body" idx="1"/>
          </p:nvPr>
        </p:nvSpPr>
        <p:spPr>
          <a:xfrm>
            <a:off x="251520" y="1370806"/>
            <a:ext cx="8568952" cy="5154538"/>
          </a:xfrm>
        </p:spPr>
        <p:txBody>
          <a:bodyPr>
            <a:normAutofit/>
          </a:bodyPr>
          <a:lstStyle/>
          <a:p>
            <a:pPr rtl="0" eaLnBrk="1" hangingPunct="1">
              <a:lnSpc>
                <a:spcPct val="90000"/>
              </a:lnSpc>
              <a:defRPr/>
            </a:pPr>
            <a:r>
              <a:rPr lang="en-US" sz="3000" b="1" dirty="0"/>
              <a:t>Management is the </a:t>
            </a:r>
            <a:r>
              <a:rPr lang="en-US" sz="3000" b="1" u="sng" dirty="0"/>
              <a:t>operational part</a:t>
            </a:r>
            <a:r>
              <a:rPr lang="en-US" sz="3000" b="1" dirty="0"/>
              <a:t> of administration.</a:t>
            </a:r>
          </a:p>
          <a:p>
            <a:pPr rtl="0" eaLnBrk="1" hangingPunct="1">
              <a:lnSpc>
                <a:spcPct val="90000"/>
              </a:lnSpc>
              <a:defRPr/>
            </a:pPr>
            <a:r>
              <a:rPr lang="en-US" sz="3000" dirty="0"/>
              <a:t>It is defined as:</a:t>
            </a:r>
          </a:p>
          <a:p>
            <a:pPr rtl="0" eaLnBrk="1" hangingPunct="1">
              <a:lnSpc>
                <a:spcPct val="90000"/>
              </a:lnSpc>
              <a:buFont typeface="Wingdings" pitchFamily="2" charset="2"/>
              <a:buNone/>
              <a:defRPr/>
            </a:pPr>
            <a:r>
              <a:rPr lang="en-US" sz="3000" dirty="0">
                <a:latin typeface="Arial"/>
              </a:rPr>
              <a:t>“</a:t>
            </a:r>
            <a:r>
              <a:rPr lang="en-US" sz="3000" dirty="0"/>
              <a:t> The processes, comprised of social and technical functions and activities occurring within an organization for the purpose of accomplishing predetermined objectives through utilization of human and other resources.</a:t>
            </a:r>
            <a:r>
              <a:rPr lang="en-US" sz="3000" dirty="0">
                <a:latin typeface="Arial"/>
              </a:rPr>
              <a:t>”</a:t>
            </a:r>
            <a:endParaRPr lang="en-US" sz="3000" dirty="0"/>
          </a:p>
          <a:p>
            <a:pPr rtl="0" eaLnBrk="1" hangingPunct="1">
              <a:lnSpc>
                <a:spcPct val="90000"/>
              </a:lnSpc>
              <a:defRPr/>
            </a:pPr>
            <a:r>
              <a:rPr lang="en-US" sz="3000" dirty="0"/>
              <a:t>It is a </a:t>
            </a:r>
            <a:r>
              <a:rPr lang="en-US" sz="3000" dirty="0">
                <a:latin typeface="Arial"/>
              </a:rPr>
              <a:t>“</a:t>
            </a:r>
            <a:r>
              <a:rPr lang="en-US" sz="3000" dirty="0"/>
              <a:t>conversion mechanism</a:t>
            </a:r>
            <a:r>
              <a:rPr lang="en-US" sz="3000" dirty="0">
                <a:latin typeface="Arial"/>
              </a:rPr>
              <a:t>”</a:t>
            </a:r>
            <a:r>
              <a:rPr lang="en-US" sz="3000" dirty="0"/>
              <a:t>.</a:t>
            </a:r>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04531D7-AB04-456F-A61C-B6CF16191A96}" type="slidenum">
              <a:rPr lang="en-US" smtClean="0"/>
              <a:pPr>
                <a:spcAft>
                  <a:spcPts val="600"/>
                </a:spcAft>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defRPr/>
            </a:pPr>
            <a:r>
              <a:rPr lang="en-US" b="1" dirty="0">
                <a:latin typeface="Arial" charset="0"/>
              </a:rPr>
              <a:t>A system’s view of management:</a:t>
            </a:r>
            <a:br>
              <a:rPr lang="en-US" b="1" dirty="0">
                <a:latin typeface="Arial" charset="0"/>
              </a:rPr>
            </a:br>
            <a:endParaRPr lang="en-US" dirty="0"/>
          </a:p>
        </p:txBody>
      </p:sp>
      <p:sp>
        <p:nvSpPr>
          <p:cNvPr id="8195" name="Rectangle 4"/>
          <p:cNvSpPr>
            <a:spLocks noChangeArrowheads="1"/>
          </p:cNvSpPr>
          <p:nvPr/>
        </p:nvSpPr>
        <p:spPr bwMode="auto">
          <a:xfrm>
            <a:off x="2590800" y="2057400"/>
            <a:ext cx="3810000" cy="2235696"/>
          </a:xfrm>
          <a:prstGeom prst="rect">
            <a:avLst/>
          </a:prstGeom>
          <a:noFill/>
          <a:ln w="9525">
            <a:solidFill>
              <a:schemeClr val="tx1"/>
            </a:solidFill>
            <a:miter lim="800000"/>
            <a:headEnd/>
            <a:tailEnd/>
          </a:ln>
        </p:spPr>
        <p:txBody>
          <a:bodyPr wrap="none" anchor="ctr"/>
          <a:lstStyle/>
          <a:p>
            <a:endParaRPr lang="ru-RU"/>
          </a:p>
        </p:txBody>
      </p:sp>
      <p:sp>
        <p:nvSpPr>
          <p:cNvPr id="8196" name="Text Box 5"/>
          <p:cNvSpPr txBox="1">
            <a:spLocks noChangeArrowheads="1"/>
          </p:cNvSpPr>
          <p:nvPr/>
        </p:nvSpPr>
        <p:spPr bwMode="auto">
          <a:xfrm>
            <a:off x="3924300" y="2276475"/>
            <a:ext cx="1287463" cy="366713"/>
          </a:xfrm>
          <a:prstGeom prst="rect">
            <a:avLst/>
          </a:prstGeom>
          <a:noFill/>
          <a:ln w="9525">
            <a:noFill/>
            <a:miter lim="800000"/>
            <a:headEnd/>
            <a:tailEnd/>
          </a:ln>
        </p:spPr>
        <p:txBody>
          <a:bodyPr>
            <a:spAutoFit/>
          </a:bodyPr>
          <a:lstStyle/>
          <a:p>
            <a:pPr rtl="0">
              <a:spcBef>
                <a:spcPct val="50000"/>
              </a:spcBef>
            </a:pPr>
            <a:r>
              <a:rPr lang="en-US" b="1" dirty="0">
                <a:solidFill>
                  <a:srgbClr val="FF0000"/>
                </a:solidFill>
                <a:latin typeface="Arial" charset="0"/>
              </a:rPr>
              <a:t>Process</a:t>
            </a:r>
          </a:p>
        </p:txBody>
      </p:sp>
      <p:sp>
        <p:nvSpPr>
          <p:cNvPr id="8197" name="Line 6"/>
          <p:cNvSpPr>
            <a:spLocks noChangeShapeType="1"/>
          </p:cNvSpPr>
          <p:nvPr/>
        </p:nvSpPr>
        <p:spPr bwMode="auto">
          <a:xfrm>
            <a:off x="914400" y="2971800"/>
            <a:ext cx="1676400" cy="0"/>
          </a:xfrm>
          <a:prstGeom prst="line">
            <a:avLst/>
          </a:prstGeom>
          <a:noFill/>
          <a:ln w="76200">
            <a:solidFill>
              <a:schemeClr val="tx1"/>
            </a:solidFill>
            <a:round/>
            <a:headEnd/>
            <a:tailEnd type="triangle" w="med" len="med"/>
          </a:ln>
        </p:spPr>
        <p:txBody>
          <a:bodyPr/>
          <a:lstStyle/>
          <a:p>
            <a:endParaRPr lang="en-US"/>
          </a:p>
        </p:txBody>
      </p:sp>
      <p:sp>
        <p:nvSpPr>
          <p:cNvPr id="8198" name="Line 7"/>
          <p:cNvSpPr>
            <a:spLocks noChangeShapeType="1"/>
          </p:cNvSpPr>
          <p:nvPr/>
        </p:nvSpPr>
        <p:spPr bwMode="auto">
          <a:xfrm>
            <a:off x="6400800" y="2971800"/>
            <a:ext cx="1676400" cy="0"/>
          </a:xfrm>
          <a:prstGeom prst="line">
            <a:avLst/>
          </a:prstGeom>
          <a:noFill/>
          <a:ln w="76200">
            <a:solidFill>
              <a:schemeClr val="tx1"/>
            </a:solidFill>
            <a:round/>
            <a:headEnd/>
            <a:tailEnd type="triangle" w="med" len="med"/>
          </a:ln>
        </p:spPr>
        <p:txBody>
          <a:bodyPr/>
          <a:lstStyle/>
          <a:p>
            <a:endParaRPr lang="en-US" b="1" dirty="0"/>
          </a:p>
        </p:txBody>
      </p:sp>
      <p:sp>
        <p:nvSpPr>
          <p:cNvPr id="8199" name="Text Box 8"/>
          <p:cNvSpPr txBox="1">
            <a:spLocks noChangeArrowheads="1"/>
          </p:cNvSpPr>
          <p:nvPr/>
        </p:nvSpPr>
        <p:spPr bwMode="auto">
          <a:xfrm>
            <a:off x="152400" y="2743200"/>
            <a:ext cx="1371600" cy="366713"/>
          </a:xfrm>
          <a:prstGeom prst="rect">
            <a:avLst/>
          </a:prstGeom>
          <a:noFill/>
          <a:ln w="9525">
            <a:noFill/>
            <a:miter lim="800000"/>
            <a:headEnd/>
            <a:tailEnd/>
          </a:ln>
        </p:spPr>
        <p:txBody>
          <a:bodyPr>
            <a:spAutoFit/>
          </a:bodyPr>
          <a:lstStyle/>
          <a:p>
            <a:pPr rtl="0">
              <a:spcBef>
                <a:spcPct val="50000"/>
              </a:spcBef>
            </a:pPr>
            <a:r>
              <a:rPr lang="en-US" b="1" dirty="0">
                <a:solidFill>
                  <a:srgbClr val="FF0000"/>
                </a:solidFill>
                <a:latin typeface="Arial" charset="0"/>
              </a:rPr>
              <a:t>Inputs</a:t>
            </a:r>
          </a:p>
        </p:txBody>
      </p:sp>
      <p:sp>
        <p:nvSpPr>
          <p:cNvPr id="8200" name="Text Box 9"/>
          <p:cNvSpPr txBox="1">
            <a:spLocks noChangeArrowheads="1"/>
          </p:cNvSpPr>
          <p:nvPr/>
        </p:nvSpPr>
        <p:spPr bwMode="auto">
          <a:xfrm>
            <a:off x="8001000" y="2743200"/>
            <a:ext cx="1447800" cy="366713"/>
          </a:xfrm>
          <a:prstGeom prst="rect">
            <a:avLst/>
          </a:prstGeom>
          <a:noFill/>
          <a:ln w="9525">
            <a:noFill/>
            <a:miter lim="800000"/>
            <a:headEnd/>
            <a:tailEnd/>
          </a:ln>
        </p:spPr>
        <p:txBody>
          <a:bodyPr>
            <a:spAutoFit/>
          </a:bodyPr>
          <a:lstStyle/>
          <a:p>
            <a:pPr rtl="0">
              <a:spcBef>
                <a:spcPct val="50000"/>
              </a:spcBef>
            </a:pPr>
            <a:r>
              <a:rPr lang="en-US" b="1" dirty="0">
                <a:solidFill>
                  <a:srgbClr val="FF0000"/>
                </a:solidFill>
                <a:latin typeface="Arial" charset="0"/>
              </a:rPr>
              <a:t>Outputs</a:t>
            </a:r>
          </a:p>
        </p:txBody>
      </p:sp>
      <p:sp>
        <p:nvSpPr>
          <p:cNvPr id="8202" name="Oval 11"/>
          <p:cNvSpPr>
            <a:spLocks noChangeArrowheads="1"/>
          </p:cNvSpPr>
          <p:nvPr/>
        </p:nvSpPr>
        <p:spPr bwMode="auto">
          <a:xfrm>
            <a:off x="0" y="3213100"/>
            <a:ext cx="2267744" cy="1368028"/>
          </a:xfrm>
          <a:prstGeom prst="ellipse">
            <a:avLst/>
          </a:prstGeom>
          <a:solidFill>
            <a:schemeClr val="bg1">
              <a:lumMod val="85000"/>
            </a:schemeClr>
          </a:solidFill>
          <a:ln w="9525">
            <a:solidFill>
              <a:schemeClr val="tx1"/>
            </a:solidFill>
            <a:round/>
            <a:headEnd/>
            <a:tailEnd/>
          </a:ln>
        </p:spPr>
        <p:txBody>
          <a:bodyPr wrap="none" anchor="ctr"/>
          <a:lstStyle/>
          <a:p>
            <a:r>
              <a:rPr lang="en-US" sz="1400" b="1" dirty="0"/>
              <a:t>Human resources</a:t>
            </a:r>
          </a:p>
          <a:p>
            <a:r>
              <a:rPr lang="en-US" sz="1400" b="1" dirty="0"/>
              <a:t>Non-human resources</a:t>
            </a:r>
          </a:p>
          <a:p>
            <a:endParaRPr lang="ru-RU" dirty="0"/>
          </a:p>
        </p:txBody>
      </p:sp>
      <p:sp>
        <p:nvSpPr>
          <p:cNvPr id="8203" name="Oval 13"/>
          <p:cNvSpPr>
            <a:spLocks noChangeArrowheads="1"/>
          </p:cNvSpPr>
          <p:nvPr/>
        </p:nvSpPr>
        <p:spPr bwMode="auto">
          <a:xfrm>
            <a:off x="3491880" y="2636912"/>
            <a:ext cx="2016224" cy="1296144"/>
          </a:xfrm>
          <a:prstGeom prst="ellipse">
            <a:avLst/>
          </a:prstGeom>
          <a:solidFill>
            <a:schemeClr val="accent2">
              <a:lumMod val="60000"/>
              <a:lumOff val="40000"/>
            </a:schemeClr>
          </a:solidFill>
          <a:ln w="9525">
            <a:solidFill>
              <a:schemeClr val="tx1"/>
            </a:solidFill>
            <a:round/>
            <a:headEnd/>
            <a:tailEnd/>
          </a:ln>
        </p:spPr>
        <p:txBody>
          <a:bodyPr wrap="none" anchor="ctr"/>
          <a:lstStyle/>
          <a:p>
            <a:endParaRPr lang="ru-RU"/>
          </a:p>
        </p:txBody>
      </p:sp>
      <p:sp>
        <p:nvSpPr>
          <p:cNvPr id="8204" name="Oval 14"/>
          <p:cNvSpPr>
            <a:spLocks noChangeArrowheads="1"/>
          </p:cNvSpPr>
          <p:nvPr/>
        </p:nvSpPr>
        <p:spPr bwMode="auto">
          <a:xfrm>
            <a:off x="6804248" y="3213100"/>
            <a:ext cx="2174652" cy="1440036"/>
          </a:xfrm>
          <a:prstGeom prst="ellipse">
            <a:avLst/>
          </a:prstGeom>
          <a:solidFill>
            <a:schemeClr val="bg1">
              <a:lumMod val="85000"/>
            </a:schemeClr>
          </a:solidFill>
          <a:ln w="9525">
            <a:solidFill>
              <a:schemeClr val="tx1"/>
            </a:solidFill>
            <a:round/>
            <a:headEnd/>
            <a:tailEnd/>
          </a:ln>
        </p:spPr>
        <p:txBody>
          <a:bodyPr wrap="none" anchor="ctr"/>
          <a:lstStyle/>
          <a:p>
            <a:endParaRPr lang="ru-RU"/>
          </a:p>
        </p:txBody>
      </p:sp>
      <p:sp>
        <p:nvSpPr>
          <p:cNvPr id="8206" name="Text Box 16"/>
          <p:cNvSpPr txBox="1">
            <a:spLocks noChangeArrowheads="1"/>
          </p:cNvSpPr>
          <p:nvPr/>
        </p:nvSpPr>
        <p:spPr bwMode="auto">
          <a:xfrm>
            <a:off x="3923928" y="2924944"/>
            <a:ext cx="1406154" cy="707886"/>
          </a:xfrm>
          <a:prstGeom prst="rect">
            <a:avLst/>
          </a:prstGeom>
          <a:noFill/>
          <a:ln w="9525">
            <a:noFill/>
            <a:miter lim="800000"/>
            <a:headEnd/>
            <a:tailEnd/>
          </a:ln>
        </p:spPr>
        <p:txBody>
          <a:bodyPr wrap="none">
            <a:spAutoFit/>
          </a:bodyPr>
          <a:lstStyle/>
          <a:p>
            <a:pPr algn="ctr" rtl="0"/>
            <a:r>
              <a:rPr lang="en-US" sz="2000" b="1" dirty="0"/>
              <a:t>Conversion</a:t>
            </a:r>
          </a:p>
          <a:p>
            <a:pPr algn="ctr" rtl="0"/>
            <a:r>
              <a:rPr lang="en-US" sz="2000" b="1" dirty="0"/>
              <a:t>mechanism</a:t>
            </a:r>
          </a:p>
        </p:txBody>
      </p:sp>
      <p:sp>
        <p:nvSpPr>
          <p:cNvPr id="8207" name="Text Box 17"/>
          <p:cNvSpPr txBox="1">
            <a:spLocks noChangeArrowheads="1"/>
          </p:cNvSpPr>
          <p:nvPr/>
        </p:nvSpPr>
        <p:spPr bwMode="auto">
          <a:xfrm>
            <a:off x="7036750" y="3351212"/>
            <a:ext cx="1958628" cy="1200329"/>
          </a:xfrm>
          <a:prstGeom prst="rect">
            <a:avLst/>
          </a:prstGeom>
          <a:noFill/>
          <a:ln w="9525">
            <a:noFill/>
            <a:miter lim="800000"/>
            <a:headEnd/>
            <a:tailEnd/>
          </a:ln>
        </p:spPr>
        <p:txBody>
          <a:bodyPr wrap="square">
            <a:spAutoFit/>
          </a:bodyPr>
          <a:lstStyle/>
          <a:p>
            <a:pPr rtl="0"/>
            <a:r>
              <a:rPr lang="en-US" sz="2400" b="1" dirty="0"/>
              <a:t>Goals and Objectives </a:t>
            </a:r>
          </a:p>
          <a:p>
            <a:pPr rtl="0"/>
            <a:r>
              <a:rPr lang="en-US" sz="2400" b="1" dirty="0"/>
              <a:t>achievement</a:t>
            </a:r>
          </a:p>
        </p:txBody>
      </p:sp>
      <p:sp>
        <p:nvSpPr>
          <p:cNvPr id="16" name="Slide Number Placeholder 15"/>
          <p:cNvSpPr>
            <a:spLocks noGrp="1"/>
          </p:cNvSpPr>
          <p:nvPr>
            <p:ph type="sldNum" sz="quarter" idx="12"/>
          </p:nvPr>
        </p:nvSpPr>
        <p:spPr/>
        <p:txBody>
          <a:bodyPr/>
          <a:lstStyle/>
          <a:p>
            <a:fld id="{B04531D7-AB04-456F-A61C-B6CF16191A96}"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endParaRPr lang="en-US"/>
          </a:p>
        </p:txBody>
      </p:sp>
      <p:sp>
        <p:nvSpPr>
          <p:cNvPr id="16387" name="Rectangle 3"/>
          <p:cNvSpPr>
            <a:spLocks noGrp="1" noChangeArrowheads="1"/>
          </p:cNvSpPr>
          <p:nvPr>
            <p:ph type="body" idx="1"/>
          </p:nvPr>
        </p:nvSpPr>
        <p:spPr/>
        <p:txBody>
          <a:bodyPr/>
          <a:lstStyle/>
          <a:p>
            <a:pPr algn="l" rtl="0" eaLnBrk="1" hangingPunct="1">
              <a:defRPr/>
            </a:pPr>
            <a:endParaRPr lang="en-US" dirty="0"/>
          </a:p>
          <a:p>
            <a:pPr algn="l" rtl="0" eaLnBrk="1" hangingPunct="1">
              <a:buFont typeface="Wingdings" pitchFamily="2" charset="2"/>
              <a:buNone/>
              <a:defRPr/>
            </a:pPr>
            <a:r>
              <a:rPr lang="en-US" dirty="0"/>
              <a:t>    Every program must have an overall (general) </a:t>
            </a:r>
            <a:r>
              <a:rPr lang="en-US" b="1" dirty="0">
                <a:solidFill>
                  <a:srgbClr val="FF0000"/>
                </a:solidFill>
              </a:rPr>
              <a:t>goal</a:t>
            </a:r>
            <a:r>
              <a:rPr lang="en-US" dirty="0"/>
              <a:t> which confirms with that of the </a:t>
            </a:r>
            <a:r>
              <a:rPr lang="en-US" dirty="0" err="1"/>
              <a:t>organisation</a:t>
            </a:r>
            <a:r>
              <a:rPr lang="en-US" dirty="0" err="1">
                <a:latin typeface="Arial"/>
              </a:rPr>
              <a:t>’</a:t>
            </a:r>
            <a:r>
              <a:rPr lang="en-US" dirty="0" err="1"/>
              <a:t>s</a:t>
            </a:r>
            <a:r>
              <a:rPr lang="en-US" dirty="0"/>
              <a:t> policy, and </a:t>
            </a:r>
            <a:r>
              <a:rPr lang="en-US" b="1" dirty="0">
                <a:solidFill>
                  <a:srgbClr val="FF0000"/>
                </a:solidFill>
              </a:rPr>
              <a:t>various objectives </a:t>
            </a:r>
            <a:r>
              <a:rPr lang="en-US" dirty="0"/>
              <a:t>to be achieved according to a definite plan. </a:t>
            </a:r>
          </a:p>
        </p:txBody>
      </p:sp>
      <p:sp>
        <p:nvSpPr>
          <p:cNvPr id="4" name="Slide Number Placeholder 3"/>
          <p:cNvSpPr>
            <a:spLocks noGrp="1"/>
          </p:cNvSpPr>
          <p:nvPr>
            <p:ph type="sldNum" sz="quarter" idx="12"/>
          </p:nvPr>
        </p:nvSpPr>
        <p:spPr/>
        <p:txBody>
          <a:bodyPr/>
          <a:lstStyle/>
          <a:p>
            <a:fld id="{B04531D7-AB04-456F-A61C-B6CF16191A96}" type="slidenum">
              <a:rPr lang="en-US" smtClean="0"/>
              <a:t>15</a:t>
            </a:fld>
            <a:endParaRPr lang="en-US"/>
          </a:p>
        </p:txBody>
      </p:sp>
    </p:spTree>
    <p:extLst>
      <p:ext uri="{BB962C8B-B14F-4D97-AF65-F5344CB8AC3E}">
        <p14:creationId xmlns:p14="http://schemas.microsoft.com/office/powerpoint/2010/main" val="4287910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 xmlns:a16="http://schemas.microsoft.com/office/drawing/2014/main" id="{A2CB7B99-EF7B-4B50-85F9-BD6639D876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 xmlns:a16="http://schemas.microsoft.com/office/drawing/2014/main" id="{3CD1EA40-7116-4FCB-9369-70F29FAA91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4949071"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p:cNvSpPr>
            <a:spLocks noGrp="1" noChangeArrowheads="1"/>
          </p:cNvSpPr>
          <p:nvPr>
            <p:ph type="title"/>
          </p:nvPr>
        </p:nvSpPr>
        <p:spPr>
          <a:xfrm>
            <a:off x="1795686" y="133635"/>
            <a:ext cx="2904926" cy="1177678"/>
          </a:xfrm>
        </p:spPr>
        <p:txBody>
          <a:bodyPr>
            <a:normAutofit fontScale="90000"/>
          </a:bodyPr>
          <a:lstStyle/>
          <a:p>
            <a:pPr eaLnBrk="1" hangingPunct="1">
              <a:defRPr/>
            </a:pPr>
            <a:r>
              <a:rPr lang="en-US" dirty="0"/>
              <a:t>Goals versus Objectives</a:t>
            </a:r>
          </a:p>
        </p:txBody>
      </p:sp>
      <p:sp>
        <p:nvSpPr>
          <p:cNvPr id="76" name="Rectangle 75">
            <a:extLst>
              <a:ext uri="{FF2B5EF4-FFF2-40B4-BE49-F238E27FC236}">
                <a16:creationId xmlns="" xmlns:a16="http://schemas.microsoft.com/office/drawing/2014/main" id="{BF647E38-F93D-4661-8D77-CE13EEB65B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 xmlns:a16="http://schemas.microsoft.com/office/drawing/2014/main" id="{6B501860-732B-4F81-B802-0BC1362279D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91533" y="73152"/>
            <a:ext cx="884223" cy="232963"/>
            <a:chOff x="7763256" y="73152"/>
            <a:chExt cx="1178966" cy="232963"/>
          </a:xfrm>
        </p:grpSpPr>
        <p:sp>
          <p:nvSpPr>
            <p:cNvPr id="79" name="Rectangle 64">
              <a:extLst>
                <a:ext uri="{FF2B5EF4-FFF2-40B4-BE49-F238E27FC236}">
                  <a16:creationId xmlns="" xmlns:a16="http://schemas.microsoft.com/office/drawing/2014/main" id="{7AEEE40F-5C8B-41BA-99C7-93C0B4F0E7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 xmlns:a16="http://schemas.microsoft.com/office/drawing/2014/main" id="{BFD7D304-78CD-4FA4-9CC1-A9AF2DEEF9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 xmlns:a16="http://schemas.microsoft.com/office/drawing/2014/main" id="{CB485B10-A976-48D3-8B25-66AE766D20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 xmlns:a16="http://schemas.microsoft.com/office/drawing/2014/main" id="{92D136E2-0A2B-4F92-8CD0-4A4627B564B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 xmlns:a16="http://schemas.microsoft.com/office/drawing/2014/main" id="{599F940C-EF42-4439-BE4F-5145445B1F1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 xmlns:a16="http://schemas.microsoft.com/office/drawing/2014/main" id="{B036AE7A-1B5B-43A6-951B-1819EEA88C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4">
              <a:extLst>
                <a:ext uri="{FF2B5EF4-FFF2-40B4-BE49-F238E27FC236}">
                  <a16:creationId xmlns="" xmlns:a16="http://schemas.microsoft.com/office/drawing/2014/main" id="{2098787F-1ACB-4460-B580-83F0A01212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 xmlns:a16="http://schemas.microsoft.com/office/drawing/2014/main" id="{7A3440DA-DA3B-4B20-A990-F540267E04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 xmlns:a16="http://schemas.microsoft.com/office/drawing/2014/main" id="{C336D65B-E377-4439-B6C0-E3D045D7D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6">
              <a:extLst>
                <a:ext uri="{FF2B5EF4-FFF2-40B4-BE49-F238E27FC236}">
                  <a16:creationId xmlns="" xmlns:a16="http://schemas.microsoft.com/office/drawing/2014/main" id="{BEB6753F-2024-4BCE-9A02-A1C6031BC0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4">
              <a:extLst>
                <a:ext uri="{FF2B5EF4-FFF2-40B4-BE49-F238E27FC236}">
                  <a16:creationId xmlns="" xmlns:a16="http://schemas.microsoft.com/office/drawing/2014/main" id="{4D3283F2-5307-46FF-BB1B-39769D1EAAB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6">
              <a:extLst>
                <a:ext uri="{FF2B5EF4-FFF2-40B4-BE49-F238E27FC236}">
                  <a16:creationId xmlns="" xmlns:a16="http://schemas.microsoft.com/office/drawing/2014/main" id="{EEE26DD7-4392-4D58-93D0-2C9A8DBE79B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4">
              <a:extLst>
                <a:ext uri="{FF2B5EF4-FFF2-40B4-BE49-F238E27FC236}">
                  <a16:creationId xmlns="" xmlns:a16="http://schemas.microsoft.com/office/drawing/2014/main" id="{9B470E57-93D2-4139-ABBE-B4A0005164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6">
              <a:extLst>
                <a:ext uri="{FF2B5EF4-FFF2-40B4-BE49-F238E27FC236}">
                  <a16:creationId xmlns="" xmlns:a16="http://schemas.microsoft.com/office/drawing/2014/main" id="{92C2E4C2-ED9D-49E8-B3E2-5EAF369308D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4">
              <a:extLst>
                <a:ext uri="{FF2B5EF4-FFF2-40B4-BE49-F238E27FC236}">
                  <a16:creationId xmlns="" xmlns:a16="http://schemas.microsoft.com/office/drawing/2014/main" id="{3C50CAEF-FA0F-4879-941E-BD6614272BF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6">
              <a:extLst>
                <a:ext uri="{FF2B5EF4-FFF2-40B4-BE49-F238E27FC236}">
                  <a16:creationId xmlns="" xmlns:a16="http://schemas.microsoft.com/office/drawing/2014/main" id="{4A9FD627-D2FF-43AC-92A2-1C51E987F73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4">
              <a:extLst>
                <a:ext uri="{FF2B5EF4-FFF2-40B4-BE49-F238E27FC236}">
                  <a16:creationId xmlns="" xmlns:a16="http://schemas.microsoft.com/office/drawing/2014/main" id="{00855280-04D6-4350-8EEB-9FC1D5DE983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6">
              <a:extLst>
                <a:ext uri="{FF2B5EF4-FFF2-40B4-BE49-F238E27FC236}">
                  <a16:creationId xmlns="" xmlns:a16="http://schemas.microsoft.com/office/drawing/2014/main" id="{DD1AEAC2-2591-4A29-8BFA-DB32DCDC5E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4">
              <a:extLst>
                <a:ext uri="{FF2B5EF4-FFF2-40B4-BE49-F238E27FC236}">
                  <a16:creationId xmlns="" xmlns:a16="http://schemas.microsoft.com/office/drawing/2014/main" id="{62BBAD1B-3F45-400B-9E7F-196FCE72A6A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6">
              <a:extLst>
                <a:ext uri="{FF2B5EF4-FFF2-40B4-BE49-F238E27FC236}">
                  <a16:creationId xmlns="" xmlns:a16="http://schemas.microsoft.com/office/drawing/2014/main" id="{2E39B33C-A679-45B1-A095-279FEAB8F6C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 xmlns:a16="http://schemas.microsoft.com/office/drawing/2014/main" id="{CD00AE36-DCE8-46C1-9442-0AD8F87FCFD0}"/>
              </a:ext>
            </a:extLst>
          </p:cNvPr>
          <p:cNvPicPr>
            <a:picLocks noChangeAspect="1"/>
          </p:cNvPicPr>
          <p:nvPr/>
        </p:nvPicPr>
        <p:blipFill rotWithShape="1">
          <a:blip r:embed="rId2"/>
          <a:srcRect l="13641" r="12645" b="3"/>
          <a:stretch/>
        </p:blipFill>
        <p:spPr>
          <a:xfrm>
            <a:off x="4954982" y="1"/>
            <a:ext cx="4189018" cy="3026004"/>
          </a:xfrm>
          <a:prstGeom prst="rect">
            <a:avLst/>
          </a:prstGeom>
        </p:spPr>
      </p:pic>
      <p:sp>
        <p:nvSpPr>
          <p:cNvPr id="100" name="Rectangle 99">
            <a:extLst>
              <a:ext uri="{FF2B5EF4-FFF2-40B4-BE49-F238E27FC236}">
                <a16:creationId xmlns="" xmlns:a16="http://schemas.microsoft.com/office/drawing/2014/main" id="{D6C80E47-971C-437F-B030-191115B01D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55173" y="3379979"/>
            <a:ext cx="342900" cy="365760"/>
          </a:xfrm>
        </p:spPr>
        <p:txBody>
          <a:bodyPr>
            <a:normAutofit/>
          </a:bodyPr>
          <a:lstStyle/>
          <a:p>
            <a:pPr algn="ctr">
              <a:spcAft>
                <a:spcPts val="600"/>
              </a:spcAft>
            </a:pPr>
            <a:fld id="{B04531D7-AB04-456F-A61C-B6CF16191A96}" type="slidenum">
              <a:rPr lang="en-US">
                <a:solidFill>
                  <a:srgbClr val="FFFFFF"/>
                </a:solidFill>
              </a:rPr>
              <a:pPr algn="ctr">
                <a:spcAft>
                  <a:spcPts val="600"/>
                </a:spcAft>
              </a:pPr>
              <a:t>16</a:t>
            </a:fld>
            <a:endParaRPr lang="en-US">
              <a:solidFill>
                <a:srgbClr val="FFFFFF"/>
              </a:solidFill>
            </a:endParaRPr>
          </a:p>
        </p:txBody>
      </p:sp>
      <p:sp>
        <p:nvSpPr>
          <p:cNvPr id="15363" name="Rectangle 3"/>
          <p:cNvSpPr>
            <a:spLocks noGrp="1" noChangeArrowheads="1"/>
          </p:cNvSpPr>
          <p:nvPr>
            <p:ph type="body" idx="1"/>
          </p:nvPr>
        </p:nvSpPr>
        <p:spPr>
          <a:xfrm>
            <a:off x="874986" y="2480113"/>
            <a:ext cx="7762547" cy="4086225"/>
          </a:xfrm>
        </p:spPr>
        <p:txBody>
          <a:bodyPr anchor="ctr">
            <a:normAutofit/>
          </a:bodyPr>
          <a:lstStyle/>
          <a:p>
            <a:pPr rtl="0" eaLnBrk="1" hangingPunct="1">
              <a:defRPr/>
            </a:pPr>
            <a:r>
              <a:rPr lang="en-US" sz="2400" dirty="0"/>
              <a:t>A GOAL: is a long range specified state of accomplishment towards the activity it is directed. Goals are not constrained by time or existing resources.</a:t>
            </a:r>
          </a:p>
          <a:p>
            <a:pPr rtl="0" eaLnBrk="1" hangingPunct="1">
              <a:buFont typeface="Wingdings" pitchFamily="2" charset="2"/>
              <a:buNone/>
              <a:defRPr/>
            </a:pPr>
            <a:endParaRPr lang="ar-QA" sz="2400" dirty="0"/>
          </a:p>
          <a:p>
            <a:pPr rtl="0" eaLnBrk="1" hangingPunct="1">
              <a:defRPr/>
            </a:pPr>
            <a:r>
              <a:rPr lang="en-US" sz="2400" dirty="0"/>
              <a:t>AN OBJECTIVE: is a measurable state of accomplishment aimed towards the goal. The objective should include a description of </a:t>
            </a:r>
            <a:r>
              <a:rPr lang="en-US" sz="2400" dirty="0">
                <a:latin typeface="Arial"/>
              </a:rPr>
              <a:t>“</a:t>
            </a:r>
            <a:r>
              <a:rPr lang="en-US" sz="2400" dirty="0"/>
              <a:t>what</a:t>
            </a:r>
            <a:r>
              <a:rPr lang="en-US" sz="2400" dirty="0">
                <a:latin typeface="Arial"/>
              </a:rPr>
              <a:t>”</a:t>
            </a:r>
            <a:r>
              <a:rPr lang="en-US" sz="2400" dirty="0"/>
              <a:t> outcome is desired, </a:t>
            </a:r>
            <a:r>
              <a:rPr lang="en-US" sz="2400" dirty="0">
                <a:latin typeface="Arial"/>
              </a:rPr>
              <a:t>“</a:t>
            </a:r>
            <a:r>
              <a:rPr lang="en-US" sz="2400" dirty="0"/>
              <a:t>when</a:t>
            </a:r>
            <a:r>
              <a:rPr lang="en-US" sz="2400" dirty="0">
                <a:latin typeface="Arial"/>
              </a:rPr>
              <a:t>”</a:t>
            </a:r>
            <a:r>
              <a:rPr lang="en-US" sz="2400" dirty="0"/>
              <a:t> it is expected, and </a:t>
            </a:r>
            <a:r>
              <a:rPr lang="en-US" sz="2400" dirty="0">
                <a:latin typeface="Arial"/>
              </a:rPr>
              <a:t>“</a:t>
            </a:r>
            <a:r>
              <a:rPr lang="en-US" sz="2400" dirty="0"/>
              <a:t>where</a:t>
            </a:r>
            <a:r>
              <a:rPr lang="en-US" sz="2400" dirty="0">
                <a:latin typeface="Arial"/>
              </a:rPr>
              <a:t>”</a:t>
            </a:r>
            <a:r>
              <a:rPr lang="en-US" sz="2400" dirty="0"/>
              <a:t> it will take place. </a:t>
            </a:r>
            <a:r>
              <a:rPr lang="en-US" sz="2400" b="1" dirty="0">
                <a:effectLst>
                  <a:outerShdw blurRad="38100" dist="38100" dir="2700000" algn="tl">
                    <a:srgbClr val="000000">
                      <a:alpha val="43137"/>
                    </a:srgbClr>
                  </a:outerShdw>
                </a:effectLst>
              </a:rPr>
              <a:t>(SMART)</a:t>
            </a:r>
          </a:p>
        </p:txBody>
      </p:sp>
    </p:spTree>
    <p:extLst>
      <p:ext uri="{BB962C8B-B14F-4D97-AF65-F5344CB8AC3E}">
        <p14:creationId xmlns:p14="http://schemas.microsoft.com/office/powerpoint/2010/main" val="1737929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09733523"/>
              </p:ext>
            </p:extLst>
          </p:nvPr>
        </p:nvGraphicFramePr>
        <p:xfrm>
          <a:off x="251519" y="274637"/>
          <a:ext cx="8712969" cy="6449683"/>
        </p:xfrm>
        <a:graphic>
          <a:graphicData uri="http://schemas.openxmlformats.org/drawingml/2006/table">
            <a:tbl>
              <a:tblPr firstRow="1" bandRow="1">
                <a:tableStyleId>{5940675A-B579-460E-94D1-54222C63F5DA}</a:tableStyleId>
              </a:tblPr>
              <a:tblGrid>
                <a:gridCol w="1840650">
                  <a:extLst>
                    <a:ext uri="{9D8B030D-6E8A-4147-A177-3AD203B41FA5}">
                      <a16:colId xmlns="" xmlns:a16="http://schemas.microsoft.com/office/drawing/2014/main" val="73876573"/>
                    </a:ext>
                  </a:extLst>
                </a:gridCol>
                <a:gridCol w="3125734">
                  <a:extLst>
                    <a:ext uri="{9D8B030D-6E8A-4147-A177-3AD203B41FA5}">
                      <a16:colId xmlns="" xmlns:a16="http://schemas.microsoft.com/office/drawing/2014/main" val="1925946005"/>
                    </a:ext>
                  </a:extLst>
                </a:gridCol>
                <a:gridCol w="3746585">
                  <a:extLst>
                    <a:ext uri="{9D8B030D-6E8A-4147-A177-3AD203B41FA5}">
                      <a16:colId xmlns="" xmlns:a16="http://schemas.microsoft.com/office/drawing/2014/main" val="4057943896"/>
                    </a:ext>
                  </a:extLst>
                </a:gridCol>
              </a:tblGrid>
              <a:tr h="588168">
                <a:tc>
                  <a:txBody>
                    <a:bodyPr/>
                    <a:lstStyle/>
                    <a:p>
                      <a:endParaRPr lang="en-GB" sz="2400" b="1" dirty="0"/>
                    </a:p>
                  </a:txBody>
                  <a:tcPr>
                    <a:solidFill>
                      <a:schemeClr val="accent4">
                        <a:lumMod val="40000"/>
                        <a:lumOff val="60000"/>
                      </a:schemeClr>
                    </a:solidFill>
                  </a:tcPr>
                </a:tc>
                <a:tc>
                  <a:txBody>
                    <a:bodyPr/>
                    <a:lstStyle/>
                    <a:p>
                      <a:r>
                        <a:rPr lang="en-GB" sz="2400" b="1" dirty="0"/>
                        <a:t>Management</a:t>
                      </a:r>
                      <a:endParaRPr lang="en-GB" sz="2400" b="1" dirty="0">
                        <a:solidFill>
                          <a:srgbClr val="00B050"/>
                        </a:solidFill>
                      </a:endParaRPr>
                    </a:p>
                  </a:txBody>
                  <a:tcPr>
                    <a:solidFill>
                      <a:schemeClr val="accent4">
                        <a:lumMod val="40000"/>
                        <a:lumOff val="60000"/>
                      </a:schemeClr>
                    </a:solidFill>
                  </a:tcPr>
                </a:tc>
                <a:tc>
                  <a:txBody>
                    <a:bodyPr/>
                    <a:lstStyle/>
                    <a:p>
                      <a:r>
                        <a:rPr lang="en-GB" sz="2400" b="1" dirty="0"/>
                        <a:t>Administration</a:t>
                      </a:r>
                      <a:endParaRPr lang="en-GB" sz="2400" b="1" dirty="0">
                        <a:solidFill>
                          <a:srgbClr val="00B050"/>
                        </a:solidFill>
                      </a:endParaRPr>
                    </a:p>
                  </a:txBody>
                  <a:tcPr>
                    <a:solidFill>
                      <a:schemeClr val="accent4">
                        <a:lumMod val="40000"/>
                        <a:lumOff val="60000"/>
                      </a:schemeClr>
                    </a:solidFill>
                  </a:tcPr>
                </a:tc>
                <a:extLst>
                  <a:ext uri="{0D108BD9-81ED-4DB2-BD59-A6C34878D82A}">
                    <a16:rowId xmlns="" xmlns:a16="http://schemas.microsoft.com/office/drawing/2014/main" val="838138974"/>
                  </a:ext>
                </a:extLst>
              </a:tr>
              <a:tr h="776944">
                <a:tc>
                  <a:txBody>
                    <a:bodyPr/>
                    <a:lstStyle/>
                    <a:p>
                      <a:r>
                        <a:rPr lang="en-GB" sz="2400" b="1" dirty="0">
                          <a:solidFill>
                            <a:srgbClr val="FF0000"/>
                          </a:solidFill>
                        </a:rPr>
                        <a:t>Nature</a:t>
                      </a:r>
                    </a:p>
                  </a:txBody>
                  <a:tcPr>
                    <a:solidFill>
                      <a:schemeClr val="accent6">
                        <a:lumMod val="60000"/>
                        <a:lumOff val="40000"/>
                      </a:schemeClr>
                    </a:solidFill>
                  </a:tcPr>
                </a:tc>
                <a:tc>
                  <a:txBody>
                    <a:bodyPr/>
                    <a:lstStyle/>
                    <a:p>
                      <a:r>
                        <a:rPr lang="en-GB" sz="2400" dirty="0"/>
                        <a:t>Executive or doing function</a:t>
                      </a:r>
                      <a:endParaRPr lang="en-GB" sz="2400" b="1" dirty="0"/>
                    </a:p>
                  </a:txBody>
                  <a:tcPr/>
                </a:tc>
                <a:tc>
                  <a:txBody>
                    <a:bodyPr/>
                    <a:lstStyle/>
                    <a:p>
                      <a:r>
                        <a:rPr lang="en-GB" sz="2400" dirty="0"/>
                        <a:t>Determinative or thinking function</a:t>
                      </a:r>
                      <a:endParaRPr lang="en-GB" sz="2400" b="1" dirty="0"/>
                    </a:p>
                  </a:txBody>
                  <a:tcPr/>
                </a:tc>
                <a:extLst>
                  <a:ext uri="{0D108BD9-81ED-4DB2-BD59-A6C34878D82A}">
                    <a16:rowId xmlns="" xmlns:a16="http://schemas.microsoft.com/office/drawing/2014/main" val="2410589662"/>
                  </a:ext>
                </a:extLst>
              </a:tr>
              <a:tr h="1122252">
                <a:tc>
                  <a:txBody>
                    <a:bodyPr/>
                    <a:lstStyle/>
                    <a:p>
                      <a:r>
                        <a:rPr lang="en-GB" sz="2400" b="1" dirty="0">
                          <a:solidFill>
                            <a:srgbClr val="FF0000"/>
                          </a:solidFill>
                        </a:rPr>
                        <a:t>Scope</a:t>
                      </a:r>
                    </a:p>
                  </a:txBody>
                  <a:tcPr>
                    <a:solidFill>
                      <a:schemeClr val="accent6">
                        <a:lumMod val="60000"/>
                        <a:lumOff val="40000"/>
                      </a:schemeClr>
                    </a:solidFill>
                  </a:tcPr>
                </a:tc>
                <a:tc>
                  <a:txBody>
                    <a:bodyPr/>
                    <a:lstStyle/>
                    <a:p>
                      <a:r>
                        <a:rPr lang="en-GB" sz="2400" kern="1200" dirty="0">
                          <a:effectLst/>
                        </a:rPr>
                        <a:t>Concerned with implementation of policies</a:t>
                      </a:r>
                      <a:endParaRPr lang="en-GB" sz="2400" b="1" dirty="0"/>
                    </a:p>
                  </a:txBody>
                  <a:tcPr/>
                </a:tc>
                <a:tc>
                  <a:txBody>
                    <a:bodyPr/>
                    <a:lstStyle/>
                    <a:p>
                      <a:r>
                        <a:rPr lang="en-GB" sz="2400" kern="1200" dirty="0">
                          <a:effectLst/>
                        </a:rPr>
                        <a:t>Concerned with determination of major objectives and policies</a:t>
                      </a:r>
                      <a:endParaRPr lang="en-GB" sz="2400" b="1" dirty="0"/>
                    </a:p>
                  </a:txBody>
                  <a:tcPr/>
                </a:tc>
                <a:extLst>
                  <a:ext uri="{0D108BD9-81ED-4DB2-BD59-A6C34878D82A}">
                    <a16:rowId xmlns="" xmlns:a16="http://schemas.microsoft.com/office/drawing/2014/main" val="2423746226"/>
                  </a:ext>
                </a:extLst>
              </a:tr>
              <a:tr h="1015195">
                <a:tc>
                  <a:txBody>
                    <a:bodyPr/>
                    <a:lstStyle/>
                    <a:p>
                      <a:r>
                        <a:rPr lang="en-GB" sz="2400" b="1" dirty="0">
                          <a:solidFill>
                            <a:srgbClr val="FF0000"/>
                          </a:solidFill>
                        </a:rPr>
                        <a:t>Level</a:t>
                      </a:r>
                    </a:p>
                  </a:txBody>
                  <a:tcPr>
                    <a:solidFill>
                      <a:schemeClr val="accent6">
                        <a:lumMod val="60000"/>
                        <a:lumOff val="40000"/>
                      </a:schemeClr>
                    </a:solidFill>
                  </a:tcPr>
                </a:tc>
                <a:tc>
                  <a:txBody>
                    <a:bodyPr/>
                    <a:lstStyle/>
                    <a:p>
                      <a:r>
                        <a:rPr lang="en-GB" sz="2400" kern="1200" dirty="0">
                          <a:effectLst/>
                        </a:rPr>
                        <a:t>Middle and lower level function</a:t>
                      </a:r>
                      <a:endParaRPr lang="en-GB" sz="2400" b="1" dirty="0"/>
                    </a:p>
                  </a:txBody>
                  <a:tcPr/>
                </a:tc>
                <a:tc>
                  <a:txBody>
                    <a:bodyPr/>
                    <a:lstStyle/>
                    <a:p>
                      <a:r>
                        <a:rPr lang="en-GB" sz="2400" kern="1200" dirty="0">
                          <a:effectLst/>
                        </a:rPr>
                        <a:t>Top level function</a:t>
                      </a:r>
                      <a:endParaRPr lang="en-GB" sz="2400" b="1" dirty="0"/>
                    </a:p>
                  </a:txBody>
                  <a:tcPr/>
                </a:tc>
                <a:extLst>
                  <a:ext uri="{0D108BD9-81ED-4DB2-BD59-A6C34878D82A}">
                    <a16:rowId xmlns="" xmlns:a16="http://schemas.microsoft.com/office/drawing/2014/main" val="500007049"/>
                  </a:ext>
                </a:extLst>
              </a:tr>
              <a:tr h="1122252">
                <a:tc>
                  <a:txBody>
                    <a:bodyPr/>
                    <a:lstStyle/>
                    <a:p>
                      <a:r>
                        <a:rPr lang="en-GB" sz="2400" b="1" dirty="0">
                          <a:solidFill>
                            <a:srgbClr val="FF0000"/>
                          </a:solidFill>
                        </a:rPr>
                        <a:t>Influence</a:t>
                      </a:r>
                    </a:p>
                  </a:txBody>
                  <a:tcPr>
                    <a:solidFill>
                      <a:schemeClr val="accent6">
                        <a:lumMod val="60000"/>
                        <a:lumOff val="40000"/>
                      </a:schemeClr>
                    </a:solidFill>
                  </a:tcPr>
                </a:tc>
                <a:tc>
                  <a:txBody>
                    <a:bodyPr/>
                    <a:lstStyle/>
                    <a:p>
                      <a:r>
                        <a:rPr lang="en-GB" sz="2400" kern="1200" dirty="0">
                          <a:effectLst/>
                        </a:rPr>
                        <a:t>Mainly by objectives and policies of organization</a:t>
                      </a:r>
                      <a:endParaRPr lang="en-GB" sz="2400" b="1" dirty="0"/>
                    </a:p>
                  </a:txBody>
                  <a:tcPr/>
                </a:tc>
                <a:tc>
                  <a:txBody>
                    <a:bodyPr/>
                    <a:lstStyle/>
                    <a:p>
                      <a:r>
                        <a:rPr lang="en-GB" sz="2400" kern="1200" dirty="0">
                          <a:effectLst/>
                        </a:rPr>
                        <a:t>Mainly by public opinion and external forces</a:t>
                      </a:r>
                      <a:endParaRPr lang="en-GB" sz="2400" b="1" dirty="0"/>
                    </a:p>
                  </a:txBody>
                  <a:tcPr/>
                </a:tc>
                <a:extLst>
                  <a:ext uri="{0D108BD9-81ED-4DB2-BD59-A6C34878D82A}">
                    <a16:rowId xmlns="" xmlns:a16="http://schemas.microsoft.com/office/drawing/2014/main" val="313973932"/>
                  </a:ext>
                </a:extLst>
              </a:tr>
              <a:tr h="776944">
                <a:tc>
                  <a:txBody>
                    <a:bodyPr/>
                    <a:lstStyle/>
                    <a:p>
                      <a:r>
                        <a:rPr lang="en-GB" sz="2400" b="1" dirty="0">
                          <a:solidFill>
                            <a:srgbClr val="FF0000"/>
                          </a:solidFill>
                        </a:rPr>
                        <a:t>Main function</a:t>
                      </a:r>
                    </a:p>
                  </a:txBody>
                  <a:tcPr>
                    <a:solidFill>
                      <a:schemeClr val="accent6">
                        <a:lumMod val="60000"/>
                        <a:lumOff val="40000"/>
                      </a:schemeClr>
                    </a:solidFill>
                  </a:tcPr>
                </a:tc>
                <a:tc>
                  <a:txBody>
                    <a:bodyPr/>
                    <a:lstStyle/>
                    <a:p>
                      <a:r>
                        <a:rPr lang="en-GB" sz="2400" kern="1200" dirty="0">
                          <a:effectLst/>
                        </a:rPr>
                        <a:t>Directing and organizing</a:t>
                      </a:r>
                      <a:endParaRPr lang="en-GB" sz="2400" b="1" dirty="0"/>
                    </a:p>
                  </a:txBody>
                  <a:tcPr/>
                </a:tc>
                <a:tc>
                  <a:txBody>
                    <a:bodyPr/>
                    <a:lstStyle/>
                    <a:p>
                      <a:r>
                        <a:rPr lang="en-GB" sz="2400" kern="1200" dirty="0">
                          <a:effectLst/>
                        </a:rPr>
                        <a:t>Planning and control</a:t>
                      </a:r>
                      <a:endParaRPr lang="en-GB" sz="2400" b="1" dirty="0"/>
                    </a:p>
                  </a:txBody>
                  <a:tcPr/>
                </a:tc>
                <a:extLst>
                  <a:ext uri="{0D108BD9-81ED-4DB2-BD59-A6C34878D82A}">
                    <a16:rowId xmlns="" xmlns:a16="http://schemas.microsoft.com/office/drawing/2014/main" val="3505989380"/>
                  </a:ext>
                </a:extLst>
              </a:tr>
              <a:tr h="776944">
                <a:tc>
                  <a:txBody>
                    <a:bodyPr/>
                    <a:lstStyle/>
                    <a:p>
                      <a:r>
                        <a:rPr lang="en-GB" sz="2400" b="1" dirty="0">
                          <a:solidFill>
                            <a:srgbClr val="FF0000"/>
                          </a:solidFill>
                        </a:rPr>
                        <a:t>Skills required</a:t>
                      </a:r>
                    </a:p>
                  </a:txBody>
                  <a:tcPr>
                    <a:solidFill>
                      <a:schemeClr val="accent6">
                        <a:lumMod val="60000"/>
                        <a:lumOff val="40000"/>
                      </a:schemeClr>
                    </a:solidFill>
                  </a:tcPr>
                </a:tc>
                <a:tc>
                  <a:txBody>
                    <a:bodyPr/>
                    <a:lstStyle/>
                    <a:p>
                      <a:r>
                        <a:rPr lang="en-GB" sz="2400" kern="1200" dirty="0">
                          <a:effectLst/>
                        </a:rPr>
                        <a:t>Technical and human skills</a:t>
                      </a:r>
                      <a:endParaRPr lang="en-GB" sz="2400" b="1" dirty="0"/>
                    </a:p>
                  </a:txBody>
                  <a:tcPr/>
                </a:tc>
                <a:tc>
                  <a:txBody>
                    <a:bodyPr/>
                    <a:lstStyle/>
                    <a:p>
                      <a:r>
                        <a:rPr lang="en-GB" sz="2400" kern="1200" dirty="0">
                          <a:effectLst/>
                        </a:rPr>
                        <a:t>Conceptual and human skills</a:t>
                      </a:r>
                      <a:endParaRPr lang="en-GB" sz="2400" b="1" dirty="0"/>
                    </a:p>
                  </a:txBody>
                  <a:tcPr/>
                </a:tc>
                <a:extLst>
                  <a:ext uri="{0D108BD9-81ED-4DB2-BD59-A6C34878D82A}">
                    <a16:rowId xmlns="" xmlns:a16="http://schemas.microsoft.com/office/drawing/2014/main" val="3193382332"/>
                  </a:ext>
                </a:extLst>
              </a:tr>
            </a:tbl>
          </a:graphicData>
        </a:graphic>
      </p:graphicFrame>
      <p:sp>
        <p:nvSpPr>
          <p:cNvPr id="4" name="Slide Number Placeholder 3"/>
          <p:cNvSpPr>
            <a:spLocks noGrp="1"/>
          </p:cNvSpPr>
          <p:nvPr>
            <p:ph type="sldNum" sz="quarter" idx="12"/>
          </p:nvPr>
        </p:nvSpPr>
        <p:spPr/>
        <p:txBody>
          <a:bodyPr/>
          <a:lstStyle/>
          <a:p>
            <a:fld id="{B04531D7-AB04-456F-A61C-B6CF16191A96}" type="slidenum">
              <a:rPr lang="en-US" smtClean="0"/>
              <a:t>17</a:t>
            </a:fld>
            <a:endParaRPr lang="en-US"/>
          </a:p>
        </p:txBody>
      </p:sp>
    </p:spTree>
    <p:extLst>
      <p:ext uri="{BB962C8B-B14F-4D97-AF65-F5344CB8AC3E}">
        <p14:creationId xmlns:p14="http://schemas.microsoft.com/office/powerpoint/2010/main" val="409636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54960" cy="1143000"/>
          </a:xfrm>
        </p:spPr>
        <p:txBody>
          <a:bodyPr/>
          <a:lstStyle/>
          <a:p>
            <a:r>
              <a:rPr lang="en-GB" dirty="0"/>
              <a:t>Levels of management</a:t>
            </a:r>
          </a:p>
        </p:txBody>
      </p:sp>
      <p:sp>
        <p:nvSpPr>
          <p:cNvPr id="3" name="Content Placeholder 2"/>
          <p:cNvSpPr>
            <a:spLocks noGrp="1"/>
          </p:cNvSpPr>
          <p:nvPr>
            <p:ph idx="1"/>
          </p:nvPr>
        </p:nvSpPr>
        <p:spPr>
          <a:xfrm>
            <a:off x="323528" y="1600200"/>
            <a:ext cx="8363272" cy="4983162"/>
          </a:xfrm>
        </p:spPr>
        <p:txBody>
          <a:bodyPr>
            <a:normAutofit fontScale="77500" lnSpcReduction="20000"/>
          </a:bodyPr>
          <a:lstStyle/>
          <a:p>
            <a:pPr marL="0" indent="0" algn="ctr">
              <a:buNone/>
            </a:pPr>
            <a:r>
              <a:rPr lang="en-GB" b="1" dirty="0">
                <a:solidFill>
                  <a:srgbClr val="FF0000"/>
                </a:solidFill>
              </a:rPr>
              <a:t>1. Top Level Management</a:t>
            </a:r>
          </a:p>
          <a:p>
            <a:pPr marL="0" indent="0">
              <a:buNone/>
            </a:pPr>
            <a:r>
              <a:rPr lang="en-GB" b="1" dirty="0"/>
              <a:t>The Top level management </a:t>
            </a:r>
            <a:r>
              <a:rPr lang="en-GB" dirty="0"/>
              <a:t> is also referred to as the administrative level. They coordinate services and are keen on planning. Examples: the Board of Directors, the Chief Executive Officer (CEO), the Chief Financial Officer (CFO) and the Chief Operating Officer (COO) or the President and the Vice President, etc..</a:t>
            </a:r>
          </a:p>
          <a:p>
            <a:pPr marL="0" indent="0">
              <a:buNone/>
            </a:pPr>
            <a:r>
              <a:rPr lang="en-GB" b="1" u="sng" dirty="0">
                <a:solidFill>
                  <a:srgbClr val="7030A0"/>
                </a:solidFill>
                <a:effectLst>
                  <a:outerShdw blurRad="38100" dist="38100" dir="2700000" algn="tl">
                    <a:srgbClr val="000000">
                      <a:alpha val="43137"/>
                    </a:srgbClr>
                  </a:outerShdw>
                </a:effectLst>
              </a:rPr>
              <a:t>Top level management functions:</a:t>
            </a:r>
          </a:p>
          <a:p>
            <a:r>
              <a:rPr lang="en-GB" dirty="0"/>
              <a:t>To lay down the policies and objective of the organization</a:t>
            </a:r>
          </a:p>
          <a:p>
            <a:r>
              <a:rPr lang="en-GB" dirty="0"/>
              <a:t>Plan and assign competent managers to the departments or middle level to carry them out.</a:t>
            </a:r>
          </a:p>
          <a:p>
            <a:r>
              <a:rPr lang="en-GB" dirty="0"/>
              <a:t>Keeping the communication between the organization and the outside world.</a:t>
            </a:r>
          </a:p>
          <a:p>
            <a:endParaRPr lang="en-GB" dirty="0"/>
          </a:p>
        </p:txBody>
      </p:sp>
      <p:sp>
        <p:nvSpPr>
          <p:cNvPr id="4" name="Slide Number Placeholder 3"/>
          <p:cNvSpPr>
            <a:spLocks noGrp="1"/>
          </p:cNvSpPr>
          <p:nvPr>
            <p:ph type="sldNum" sz="quarter" idx="12"/>
          </p:nvPr>
        </p:nvSpPr>
        <p:spPr/>
        <p:txBody>
          <a:bodyPr/>
          <a:lstStyle/>
          <a:p>
            <a:fld id="{B04531D7-AB04-456F-A61C-B6CF16191A96}" type="slidenum">
              <a:rPr lang="en-US" smtClean="0"/>
              <a:t>18</a:t>
            </a:fld>
            <a:endParaRPr lang="en-US"/>
          </a:p>
        </p:txBody>
      </p:sp>
      <p:pic>
        <p:nvPicPr>
          <p:cNvPr id="5" name="Picture 4"/>
          <p:cNvPicPr>
            <a:picLocks noChangeAspect="1"/>
          </p:cNvPicPr>
          <p:nvPr/>
        </p:nvPicPr>
        <p:blipFill>
          <a:blip r:embed="rId2"/>
          <a:stretch>
            <a:fillRect/>
          </a:stretch>
        </p:blipFill>
        <p:spPr>
          <a:xfrm>
            <a:off x="6657421" y="-9841"/>
            <a:ext cx="2481287" cy="2030144"/>
          </a:xfrm>
          <a:prstGeom prst="rect">
            <a:avLst/>
          </a:prstGeom>
        </p:spPr>
      </p:pic>
    </p:spTree>
    <p:extLst>
      <p:ext uri="{BB962C8B-B14F-4D97-AF65-F5344CB8AC3E}">
        <p14:creationId xmlns:p14="http://schemas.microsoft.com/office/powerpoint/2010/main" val="532774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26968" cy="1143000"/>
          </a:xfrm>
        </p:spPr>
        <p:txBody>
          <a:bodyPr/>
          <a:lstStyle/>
          <a:p>
            <a:r>
              <a:rPr lang="en-GB" dirty="0"/>
              <a:t>Levels of management</a:t>
            </a:r>
          </a:p>
        </p:txBody>
      </p:sp>
      <p:sp>
        <p:nvSpPr>
          <p:cNvPr id="3" name="Content Placeholder 2"/>
          <p:cNvSpPr>
            <a:spLocks noGrp="1"/>
          </p:cNvSpPr>
          <p:nvPr>
            <p:ph idx="1"/>
          </p:nvPr>
        </p:nvSpPr>
        <p:spPr>
          <a:xfrm>
            <a:off x="539552" y="1628800"/>
            <a:ext cx="8229600" cy="4525963"/>
          </a:xfrm>
        </p:spPr>
        <p:txBody>
          <a:bodyPr>
            <a:normAutofit fontScale="70000" lnSpcReduction="20000"/>
          </a:bodyPr>
          <a:lstStyle/>
          <a:p>
            <a:pPr marL="0" indent="0" algn="ctr">
              <a:buNone/>
            </a:pPr>
            <a:r>
              <a:rPr lang="en-GB" b="1" dirty="0">
                <a:solidFill>
                  <a:srgbClr val="FF0000"/>
                </a:solidFill>
              </a:rPr>
              <a:t>2. Middle Level of Management</a:t>
            </a:r>
          </a:p>
          <a:p>
            <a:pPr marL="0" indent="0">
              <a:buNone/>
            </a:pPr>
            <a:r>
              <a:rPr lang="en-GB" b="1" dirty="0">
                <a:hlinkClick r:id="rId2"/>
              </a:rPr>
              <a:t>The Middle level Management</a:t>
            </a:r>
            <a:r>
              <a:rPr lang="en-GB" b="1" dirty="0"/>
              <a:t> </a:t>
            </a:r>
            <a:r>
              <a:rPr lang="en-GB" dirty="0"/>
              <a:t>is also referred to as the executory level, they are made up of the departmental managers and branch manager. They could be divided into senior and junior middle-level management if the organization is big. </a:t>
            </a:r>
          </a:p>
          <a:p>
            <a:pPr marL="0" indent="0">
              <a:buNone/>
            </a:pPr>
            <a:r>
              <a:rPr lang="en-GB" dirty="0"/>
              <a:t> </a:t>
            </a:r>
            <a:r>
              <a:rPr lang="en-GB" b="1" dirty="0"/>
              <a:t>Functions:</a:t>
            </a:r>
          </a:p>
          <a:p>
            <a:r>
              <a:rPr lang="en-GB" dirty="0"/>
              <a:t>To carry out the plans of the organization according to policies and directives laid down by the top level management.</a:t>
            </a:r>
          </a:p>
          <a:p>
            <a:r>
              <a:rPr lang="en-GB" dirty="0"/>
              <a:t>The communicators between the top level and the lower level as they transfer information, reports, and other data of the organization to the top-level.</a:t>
            </a:r>
          </a:p>
          <a:p>
            <a:r>
              <a:rPr lang="en-GB" dirty="0"/>
              <a:t>To organize the division or departmental activities.</a:t>
            </a:r>
          </a:p>
          <a:p>
            <a:r>
              <a:rPr lang="en-GB" dirty="0"/>
              <a:t>To be an inspiration or create motivation for junior managers to improve their efficiency (are in charge of the employment and training of the lower levels).</a:t>
            </a:r>
          </a:p>
          <a:p>
            <a:endParaRPr lang="en-GB" dirty="0"/>
          </a:p>
        </p:txBody>
      </p:sp>
      <p:sp>
        <p:nvSpPr>
          <p:cNvPr id="4" name="Slide Number Placeholder 3"/>
          <p:cNvSpPr>
            <a:spLocks noGrp="1"/>
          </p:cNvSpPr>
          <p:nvPr>
            <p:ph type="sldNum" sz="quarter" idx="12"/>
          </p:nvPr>
        </p:nvSpPr>
        <p:spPr/>
        <p:txBody>
          <a:bodyPr/>
          <a:lstStyle/>
          <a:p>
            <a:fld id="{B04531D7-AB04-456F-A61C-B6CF16191A96}" type="slidenum">
              <a:rPr lang="en-US" smtClean="0"/>
              <a:t>19</a:t>
            </a:fld>
            <a:endParaRPr lang="en-US"/>
          </a:p>
        </p:txBody>
      </p:sp>
    </p:spTree>
    <p:extLst>
      <p:ext uri="{BB962C8B-B14F-4D97-AF65-F5344CB8AC3E}">
        <p14:creationId xmlns:p14="http://schemas.microsoft.com/office/powerpoint/2010/main" val="3681310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79511" y="190751"/>
            <a:ext cx="3862637" cy="3166241"/>
          </a:xfrm>
        </p:spPr>
        <p:txBody>
          <a:bodyPr>
            <a:normAutofit/>
          </a:bodyPr>
          <a:lstStyle/>
          <a:p>
            <a:pPr>
              <a:buNone/>
            </a:pPr>
            <a:r>
              <a:rPr lang="en-US" b="1" dirty="0"/>
              <a:t>Course title: </a:t>
            </a:r>
            <a:r>
              <a:rPr lang="en-US" dirty="0"/>
              <a:t>Health Administration</a:t>
            </a:r>
          </a:p>
          <a:p>
            <a:pPr>
              <a:buNone/>
            </a:pPr>
            <a:r>
              <a:rPr lang="en-US" b="1" dirty="0"/>
              <a:t>Course code: </a:t>
            </a:r>
            <a:r>
              <a:rPr lang="en-US" dirty="0"/>
              <a:t>1506304</a:t>
            </a:r>
          </a:p>
          <a:p>
            <a:pPr>
              <a:buNone/>
            </a:pPr>
            <a:r>
              <a:rPr lang="en-US" b="1" dirty="0"/>
              <a:t>Credit hours: </a:t>
            </a:r>
            <a:r>
              <a:rPr lang="en-US" dirty="0"/>
              <a:t>1 hour</a:t>
            </a:r>
          </a:p>
        </p:txBody>
      </p:sp>
      <p:pic>
        <p:nvPicPr>
          <p:cNvPr id="4100" name="Picture 4" descr="Image result for second semester"/>
          <p:cNvPicPr>
            <a:picLocks noChangeAspect="1" noChangeArrowheads="1"/>
          </p:cNvPicPr>
          <p:nvPr/>
        </p:nvPicPr>
        <p:blipFill>
          <a:blip r:embed="rId2" cstate="print"/>
          <a:srcRect/>
          <a:stretch>
            <a:fillRect/>
          </a:stretch>
        </p:blipFill>
        <p:spPr bwMode="auto">
          <a:xfrm>
            <a:off x="148177" y="3605516"/>
            <a:ext cx="5876768" cy="3199359"/>
          </a:xfrm>
          <a:prstGeom prst="rect">
            <a:avLst/>
          </a:prstGeom>
          <a:solidFill>
            <a:srgbClr val="66CCFF"/>
          </a:solidFill>
        </p:spPr>
      </p:pic>
      <p:sp>
        <p:nvSpPr>
          <p:cNvPr id="7" name="TextBox 6"/>
          <p:cNvSpPr txBox="1"/>
          <p:nvPr/>
        </p:nvSpPr>
        <p:spPr>
          <a:xfrm>
            <a:off x="1619672" y="3605516"/>
            <a:ext cx="1656184" cy="369332"/>
          </a:xfrm>
          <a:prstGeom prst="rect">
            <a:avLst/>
          </a:prstGeom>
          <a:solidFill>
            <a:srgbClr val="33CCFF"/>
          </a:solidFill>
        </p:spPr>
        <p:txBody>
          <a:bodyPr wrap="square" rtlCol="0">
            <a:spAutoFit/>
          </a:bodyPr>
          <a:lstStyle/>
          <a:p>
            <a:endParaRPr lang="en-US" dirty="0"/>
          </a:p>
        </p:txBody>
      </p:sp>
      <p:sp>
        <p:nvSpPr>
          <p:cNvPr id="8" name="Slide Number Placeholder 7"/>
          <p:cNvSpPr>
            <a:spLocks noGrp="1"/>
          </p:cNvSpPr>
          <p:nvPr>
            <p:ph type="sldNum" sz="quarter" idx="12"/>
          </p:nvPr>
        </p:nvSpPr>
        <p:spPr/>
        <p:txBody>
          <a:bodyPr/>
          <a:lstStyle/>
          <a:p>
            <a:fld id="{B04531D7-AB04-456F-A61C-B6CF16191A96}" type="slidenum">
              <a:rPr lang="en-US" smtClean="0"/>
              <a:t>2</a:t>
            </a:fld>
            <a:endParaRPr lang="en-US"/>
          </a:p>
        </p:txBody>
      </p:sp>
      <p:pic>
        <p:nvPicPr>
          <p:cNvPr id="5" name="Picture 4"/>
          <p:cNvPicPr>
            <a:picLocks noChangeAspect="1"/>
          </p:cNvPicPr>
          <p:nvPr/>
        </p:nvPicPr>
        <p:blipFill rotWithShape="1">
          <a:blip r:embed="rId3"/>
          <a:srcRect l="14176"/>
          <a:stretch/>
        </p:blipFill>
        <p:spPr>
          <a:xfrm>
            <a:off x="4475667" y="190751"/>
            <a:ext cx="4488822" cy="348048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70984" cy="1143000"/>
          </a:xfrm>
        </p:spPr>
        <p:txBody>
          <a:bodyPr/>
          <a:lstStyle/>
          <a:p>
            <a:r>
              <a:rPr lang="en-GB" dirty="0"/>
              <a:t>Levels of management</a:t>
            </a:r>
          </a:p>
        </p:txBody>
      </p:sp>
      <p:sp>
        <p:nvSpPr>
          <p:cNvPr id="3" name="Content Placeholder 2"/>
          <p:cNvSpPr>
            <a:spLocks noGrp="1"/>
          </p:cNvSpPr>
          <p:nvPr>
            <p:ph idx="1"/>
          </p:nvPr>
        </p:nvSpPr>
        <p:spPr/>
        <p:txBody>
          <a:bodyPr/>
          <a:lstStyle/>
          <a:p>
            <a:pPr marL="0" indent="0" algn="ctr">
              <a:buNone/>
            </a:pPr>
            <a:r>
              <a:rPr lang="en-GB" dirty="0">
                <a:solidFill>
                  <a:srgbClr val="FF0000"/>
                </a:solidFill>
              </a:rPr>
              <a:t>3. Lower Level of Management</a:t>
            </a:r>
          </a:p>
          <a:p>
            <a:r>
              <a:rPr lang="en-GB" dirty="0">
                <a:hlinkClick r:id="rId2"/>
              </a:rPr>
              <a:t>The lower level Management</a:t>
            </a:r>
            <a:r>
              <a:rPr lang="en-GB" dirty="0"/>
              <a:t> is also referred to as the supervisory or the operative level of managers. </a:t>
            </a:r>
            <a:endParaRPr lang="ar-JO" dirty="0" smtClean="0"/>
          </a:p>
          <a:p>
            <a:r>
              <a:rPr lang="en-GB" dirty="0" smtClean="0"/>
              <a:t>They </a:t>
            </a:r>
            <a:r>
              <a:rPr lang="en-GB" dirty="0"/>
              <a:t>direct the operative employees. </a:t>
            </a:r>
            <a:endParaRPr lang="ar-JO" dirty="0" smtClean="0"/>
          </a:p>
          <a:p>
            <a:r>
              <a:rPr lang="en-GB" dirty="0" smtClean="0"/>
              <a:t>They </a:t>
            </a:r>
            <a:r>
              <a:rPr lang="en-GB" dirty="0"/>
              <a:t>spend most of their time addressing the functions of the firm, as instructed by the managers above them.</a:t>
            </a:r>
          </a:p>
          <a:p>
            <a:endParaRPr lang="en-GB" dirty="0"/>
          </a:p>
        </p:txBody>
      </p:sp>
      <p:sp>
        <p:nvSpPr>
          <p:cNvPr id="4" name="Slide Number Placeholder 3"/>
          <p:cNvSpPr>
            <a:spLocks noGrp="1"/>
          </p:cNvSpPr>
          <p:nvPr>
            <p:ph type="sldNum" sz="quarter" idx="12"/>
          </p:nvPr>
        </p:nvSpPr>
        <p:spPr/>
        <p:txBody>
          <a:bodyPr/>
          <a:lstStyle/>
          <a:p>
            <a:fld id="{B04531D7-AB04-456F-A61C-B6CF16191A96}" type="slidenum">
              <a:rPr lang="en-US" smtClean="0"/>
              <a:t>20</a:t>
            </a:fld>
            <a:endParaRPr lang="en-US"/>
          </a:p>
        </p:txBody>
      </p:sp>
    </p:spTree>
    <p:extLst>
      <p:ext uri="{BB962C8B-B14F-4D97-AF65-F5344CB8AC3E}">
        <p14:creationId xmlns:p14="http://schemas.microsoft.com/office/powerpoint/2010/main" val="1153043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Levels of management</a:t>
            </a:r>
          </a:p>
        </p:txBody>
      </p:sp>
      <p:sp>
        <p:nvSpPr>
          <p:cNvPr id="3" name="Content Placeholder 2"/>
          <p:cNvSpPr>
            <a:spLocks noGrp="1"/>
          </p:cNvSpPr>
          <p:nvPr>
            <p:ph idx="1"/>
          </p:nvPr>
        </p:nvSpPr>
        <p:spPr>
          <a:xfrm>
            <a:off x="457200" y="1600200"/>
            <a:ext cx="8229600" cy="4983162"/>
          </a:xfrm>
        </p:spPr>
        <p:txBody>
          <a:bodyPr>
            <a:normAutofit fontScale="70000" lnSpcReduction="20000"/>
          </a:bodyPr>
          <a:lstStyle/>
          <a:p>
            <a:r>
              <a:rPr lang="en-GB" dirty="0"/>
              <a:t>The </a:t>
            </a:r>
            <a:r>
              <a:rPr lang="en-GB" dirty="0">
                <a:hlinkClick r:id="rId2"/>
              </a:rPr>
              <a:t>lower level managers</a:t>
            </a:r>
            <a:r>
              <a:rPr lang="en-GB" dirty="0"/>
              <a:t> are the first line of managers as they feature at the base of operations, so they are essential personnel that communicates the fundamental problems to the higher levels. Examples:  the line boss, the shift boss, the section chief, the head nurse. </a:t>
            </a:r>
          </a:p>
          <a:p>
            <a:pPr marL="0" indent="0">
              <a:buNone/>
            </a:pPr>
            <a:r>
              <a:rPr lang="en-GB" b="1" dirty="0"/>
              <a:t>Functions of the lower-level management:</a:t>
            </a:r>
            <a:endParaRPr lang="en-GB" dirty="0"/>
          </a:p>
          <a:p>
            <a:r>
              <a:rPr lang="en-GB" dirty="0"/>
              <a:t>To </a:t>
            </a:r>
            <a:r>
              <a:rPr lang="en-GB" dirty="0">
                <a:hlinkClick r:id="rId3"/>
              </a:rPr>
              <a:t>allocate tasks and responsibilities</a:t>
            </a:r>
            <a:r>
              <a:rPr lang="en-GB" dirty="0"/>
              <a:t> to the operative employees.</a:t>
            </a:r>
          </a:p>
          <a:p>
            <a:r>
              <a:rPr lang="en-GB" dirty="0"/>
              <a:t>To ensure quality and be responsible for the production quantity.</a:t>
            </a:r>
          </a:p>
          <a:p>
            <a:r>
              <a:rPr lang="en-GB" dirty="0"/>
              <a:t>To communicate the goals and objective of the firm laid down by the higher level managers to the employees as well as suggestions, recommendations, appeals and information concerning employee problems to the higher level managers.</a:t>
            </a:r>
          </a:p>
          <a:p>
            <a:r>
              <a:rPr lang="en-GB" dirty="0"/>
              <a:t>To give instructions and guided directions to workers on their day to day jobs.</a:t>
            </a:r>
          </a:p>
          <a:p>
            <a:r>
              <a:rPr lang="en-GB" dirty="0"/>
              <a:t>To give periodic reports of the workers to the higher level managers.</a:t>
            </a:r>
          </a:p>
          <a:p>
            <a:endParaRPr lang="en-GB" dirty="0"/>
          </a:p>
        </p:txBody>
      </p:sp>
      <p:sp>
        <p:nvSpPr>
          <p:cNvPr id="4" name="Slide Number Placeholder 3"/>
          <p:cNvSpPr>
            <a:spLocks noGrp="1"/>
          </p:cNvSpPr>
          <p:nvPr>
            <p:ph type="sldNum" sz="quarter" idx="12"/>
          </p:nvPr>
        </p:nvSpPr>
        <p:spPr/>
        <p:txBody>
          <a:bodyPr/>
          <a:lstStyle/>
          <a:p>
            <a:fld id="{B04531D7-AB04-456F-A61C-B6CF16191A96}" type="slidenum">
              <a:rPr lang="en-US" smtClean="0"/>
              <a:t>21</a:t>
            </a:fld>
            <a:endParaRPr lang="en-US"/>
          </a:p>
        </p:txBody>
      </p:sp>
    </p:spTree>
    <p:extLst>
      <p:ext uri="{BB962C8B-B14F-4D97-AF65-F5344CB8AC3E}">
        <p14:creationId xmlns:p14="http://schemas.microsoft.com/office/powerpoint/2010/main" val="1524188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a:t>Levels of Administration</a:t>
            </a:r>
          </a:p>
        </p:txBody>
      </p:sp>
      <p:sp>
        <p:nvSpPr>
          <p:cNvPr id="14339" name="Rectangle 3"/>
          <p:cNvSpPr>
            <a:spLocks noGrp="1" noChangeArrowheads="1"/>
          </p:cNvSpPr>
          <p:nvPr>
            <p:ph type="body" idx="1"/>
          </p:nvPr>
        </p:nvSpPr>
        <p:spPr/>
        <p:txBody>
          <a:bodyPr/>
          <a:lstStyle/>
          <a:p>
            <a:pPr>
              <a:buNone/>
              <a:defRPr/>
            </a:pPr>
            <a:r>
              <a:rPr lang="en-US" dirty="0"/>
              <a:t>There are 3 levels of administration.</a:t>
            </a:r>
          </a:p>
          <a:p>
            <a:pPr algn="l" rtl="0" eaLnBrk="1" hangingPunct="1">
              <a:buFont typeface="Wingdings" pitchFamily="2" charset="2"/>
              <a:buNone/>
              <a:defRPr/>
            </a:pPr>
            <a:endParaRPr lang="en-US" dirty="0"/>
          </a:p>
        </p:txBody>
      </p:sp>
      <p:sp>
        <p:nvSpPr>
          <p:cNvPr id="11268" name="AutoShape 4"/>
          <p:cNvSpPr>
            <a:spLocks noChangeArrowheads="1"/>
          </p:cNvSpPr>
          <p:nvPr/>
        </p:nvSpPr>
        <p:spPr bwMode="auto">
          <a:xfrm>
            <a:off x="2339975" y="2205038"/>
            <a:ext cx="4464050" cy="3311525"/>
          </a:xfrm>
          <a:prstGeom prst="triangle">
            <a:avLst>
              <a:gd name="adj" fmla="val 50000"/>
            </a:avLst>
          </a:prstGeom>
          <a:solidFill>
            <a:schemeClr val="accent1"/>
          </a:solidFill>
          <a:ln w="9525">
            <a:solidFill>
              <a:schemeClr val="tx1"/>
            </a:solidFill>
            <a:miter lim="800000"/>
            <a:headEnd/>
            <a:tailEnd/>
          </a:ln>
        </p:spPr>
        <p:txBody>
          <a:bodyPr wrap="none" anchor="ctr"/>
          <a:lstStyle/>
          <a:p>
            <a:pPr algn="ctr"/>
            <a:endParaRPr lang="en-US"/>
          </a:p>
        </p:txBody>
      </p:sp>
      <p:sp>
        <p:nvSpPr>
          <p:cNvPr id="11269" name="Line 5"/>
          <p:cNvSpPr>
            <a:spLocks noChangeShapeType="1"/>
          </p:cNvSpPr>
          <p:nvPr/>
        </p:nvSpPr>
        <p:spPr bwMode="auto">
          <a:xfrm>
            <a:off x="3708400" y="3500438"/>
            <a:ext cx="1800225" cy="0"/>
          </a:xfrm>
          <a:prstGeom prst="line">
            <a:avLst/>
          </a:prstGeom>
          <a:noFill/>
          <a:ln w="9525">
            <a:solidFill>
              <a:schemeClr val="tx1"/>
            </a:solidFill>
            <a:round/>
            <a:headEnd/>
            <a:tailEnd/>
          </a:ln>
        </p:spPr>
        <p:txBody>
          <a:bodyPr/>
          <a:lstStyle/>
          <a:p>
            <a:endParaRPr lang="en-US"/>
          </a:p>
        </p:txBody>
      </p:sp>
      <p:sp>
        <p:nvSpPr>
          <p:cNvPr id="11270" name="Line 6"/>
          <p:cNvSpPr>
            <a:spLocks noChangeShapeType="1"/>
          </p:cNvSpPr>
          <p:nvPr/>
        </p:nvSpPr>
        <p:spPr bwMode="auto">
          <a:xfrm>
            <a:off x="3059113" y="4508500"/>
            <a:ext cx="3025775" cy="0"/>
          </a:xfrm>
          <a:prstGeom prst="line">
            <a:avLst/>
          </a:prstGeom>
          <a:noFill/>
          <a:ln w="9525">
            <a:solidFill>
              <a:schemeClr val="tx1"/>
            </a:solidFill>
            <a:round/>
            <a:headEnd/>
            <a:tailEnd/>
          </a:ln>
        </p:spPr>
        <p:txBody>
          <a:bodyPr/>
          <a:lstStyle/>
          <a:p>
            <a:endParaRPr lang="en-US"/>
          </a:p>
        </p:txBody>
      </p:sp>
      <p:sp>
        <p:nvSpPr>
          <p:cNvPr id="11271" name="Text Box 9"/>
          <p:cNvSpPr txBox="1">
            <a:spLocks noChangeArrowheads="1"/>
          </p:cNvSpPr>
          <p:nvPr/>
        </p:nvSpPr>
        <p:spPr bwMode="auto">
          <a:xfrm>
            <a:off x="4029075" y="2781300"/>
            <a:ext cx="933450" cy="641350"/>
          </a:xfrm>
          <a:prstGeom prst="rect">
            <a:avLst/>
          </a:prstGeom>
          <a:noFill/>
          <a:ln w="9525">
            <a:noFill/>
            <a:miter lim="800000"/>
            <a:headEnd/>
            <a:tailEnd/>
          </a:ln>
        </p:spPr>
        <p:txBody>
          <a:bodyPr wrap="none">
            <a:spAutoFit/>
          </a:bodyPr>
          <a:lstStyle/>
          <a:p>
            <a:pPr algn="ctr" rtl="0"/>
            <a:r>
              <a:rPr lang="en-US" b="1"/>
              <a:t>Central</a:t>
            </a:r>
          </a:p>
          <a:p>
            <a:pPr algn="ctr" rtl="0"/>
            <a:r>
              <a:rPr lang="en-US" b="1"/>
              <a:t>level</a:t>
            </a:r>
          </a:p>
        </p:txBody>
      </p:sp>
      <p:sp>
        <p:nvSpPr>
          <p:cNvPr id="11272" name="Text Box 10"/>
          <p:cNvSpPr txBox="1">
            <a:spLocks noChangeArrowheads="1"/>
          </p:cNvSpPr>
          <p:nvPr/>
        </p:nvSpPr>
        <p:spPr bwMode="auto">
          <a:xfrm>
            <a:off x="3867150" y="3716338"/>
            <a:ext cx="1454150" cy="641350"/>
          </a:xfrm>
          <a:prstGeom prst="rect">
            <a:avLst/>
          </a:prstGeom>
          <a:noFill/>
          <a:ln w="9525">
            <a:noFill/>
            <a:miter lim="800000"/>
            <a:headEnd/>
            <a:tailEnd/>
          </a:ln>
        </p:spPr>
        <p:txBody>
          <a:bodyPr wrap="none">
            <a:spAutoFit/>
          </a:bodyPr>
          <a:lstStyle/>
          <a:p>
            <a:pPr algn="ctr" rtl="0"/>
            <a:r>
              <a:rPr lang="en-US" b="1"/>
              <a:t>Intermediate</a:t>
            </a:r>
          </a:p>
          <a:p>
            <a:pPr algn="ctr" rtl="0"/>
            <a:r>
              <a:rPr lang="en-US" b="1"/>
              <a:t>level</a:t>
            </a:r>
          </a:p>
        </p:txBody>
      </p:sp>
      <p:sp>
        <p:nvSpPr>
          <p:cNvPr id="11273" name="Text Box 11"/>
          <p:cNvSpPr txBox="1">
            <a:spLocks noChangeArrowheads="1"/>
          </p:cNvSpPr>
          <p:nvPr/>
        </p:nvSpPr>
        <p:spPr bwMode="auto">
          <a:xfrm>
            <a:off x="3709988" y="4818063"/>
            <a:ext cx="1435100" cy="366712"/>
          </a:xfrm>
          <a:prstGeom prst="rect">
            <a:avLst/>
          </a:prstGeom>
          <a:noFill/>
          <a:ln w="9525">
            <a:noFill/>
            <a:miter lim="800000"/>
            <a:headEnd/>
            <a:tailEnd/>
          </a:ln>
        </p:spPr>
        <p:txBody>
          <a:bodyPr wrap="none">
            <a:spAutoFit/>
          </a:bodyPr>
          <a:lstStyle/>
          <a:p>
            <a:pPr algn="ctr"/>
            <a:r>
              <a:rPr lang="en-US" b="1"/>
              <a:t>  Local Level</a:t>
            </a:r>
          </a:p>
        </p:txBody>
      </p:sp>
      <p:sp>
        <p:nvSpPr>
          <p:cNvPr id="11274" name="Line 12"/>
          <p:cNvSpPr>
            <a:spLocks noChangeShapeType="1"/>
          </p:cNvSpPr>
          <p:nvPr/>
        </p:nvSpPr>
        <p:spPr bwMode="auto">
          <a:xfrm>
            <a:off x="5219700" y="3141663"/>
            <a:ext cx="720725" cy="0"/>
          </a:xfrm>
          <a:prstGeom prst="line">
            <a:avLst/>
          </a:prstGeom>
          <a:noFill/>
          <a:ln w="9525">
            <a:solidFill>
              <a:schemeClr val="tx1"/>
            </a:solidFill>
            <a:round/>
            <a:headEnd/>
            <a:tailEnd type="triangle" w="med" len="med"/>
          </a:ln>
        </p:spPr>
        <p:txBody>
          <a:bodyPr/>
          <a:lstStyle/>
          <a:p>
            <a:endParaRPr lang="en-US"/>
          </a:p>
        </p:txBody>
      </p:sp>
      <p:sp>
        <p:nvSpPr>
          <p:cNvPr id="11275" name="Line 13"/>
          <p:cNvSpPr>
            <a:spLocks noChangeShapeType="1"/>
          </p:cNvSpPr>
          <p:nvPr/>
        </p:nvSpPr>
        <p:spPr bwMode="auto">
          <a:xfrm>
            <a:off x="5724525" y="3933825"/>
            <a:ext cx="720725" cy="0"/>
          </a:xfrm>
          <a:prstGeom prst="line">
            <a:avLst/>
          </a:prstGeom>
          <a:noFill/>
          <a:ln w="9525">
            <a:solidFill>
              <a:schemeClr val="tx1"/>
            </a:solidFill>
            <a:round/>
            <a:headEnd/>
            <a:tailEnd type="triangle" w="med" len="med"/>
          </a:ln>
        </p:spPr>
        <p:txBody>
          <a:bodyPr/>
          <a:lstStyle/>
          <a:p>
            <a:endParaRPr lang="en-US"/>
          </a:p>
        </p:txBody>
      </p:sp>
      <p:sp>
        <p:nvSpPr>
          <p:cNvPr id="11276" name="Line 14"/>
          <p:cNvSpPr>
            <a:spLocks noChangeShapeType="1"/>
          </p:cNvSpPr>
          <p:nvPr/>
        </p:nvSpPr>
        <p:spPr bwMode="auto">
          <a:xfrm>
            <a:off x="6443663" y="4941888"/>
            <a:ext cx="576262" cy="0"/>
          </a:xfrm>
          <a:prstGeom prst="line">
            <a:avLst/>
          </a:prstGeom>
          <a:noFill/>
          <a:ln w="9525">
            <a:solidFill>
              <a:schemeClr val="tx1"/>
            </a:solidFill>
            <a:round/>
            <a:headEnd/>
            <a:tailEnd type="triangle" w="med" len="med"/>
          </a:ln>
        </p:spPr>
        <p:txBody>
          <a:bodyPr/>
          <a:lstStyle/>
          <a:p>
            <a:endParaRPr lang="en-US"/>
          </a:p>
        </p:txBody>
      </p:sp>
      <p:sp>
        <p:nvSpPr>
          <p:cNvPr id="11277" name="Text Box 15"/>
          <p:cNvSpPr txBox="1">
            <a:spLocks noChangeArrowheads="1"/>
          </p:cNvSpPr>
          <p:nvPr/>
        </p:nvSpPr>
        <p:spPr bwMode="auto">
          <a:xfrm>
            <a:off x="6084888" y="2924175"/>
            <a:ext cx="1835150" cy="366713"/>
          </a:xfrm>
          <a:prstGeom prst="rect">
            <a:avLst/>
          </a:prstGeom>
          <a:noFill/>
          <a:ln w="9525">
            <a:noFill/>
            <a:miter lim="800000"/>
            <a:headEnd/>
            <a:tailEnd/>
          </a:ln>
        </p:spPr>
        <p:txBody>
          <a:bodyPr wrap="none">
            <a:spAutoFit/>
          </a:bodyPr>
          <a:lstStyle/>
          <a:p>
            <a:pPr rtl="0"/>
            <a:r>
              <a:rPr lang="en-US"/>
              <a:t>Ministry of health</a:t>
            </a:r>
          </a:p>
        </p:txBody>
      </p:sp>
      <p:sp>
        <p:nvSpPr>
          <p:cNvPr id="11278" name="Text Box 16"/>
          <p:cNvSpPr txBox="1">
            <a:spLocks noChangeArrowheads="1"/>
          </p:cNvSpPr>
          <p:nvPr/>
        </p:nvSpPr>
        <p:spPr bwMode="auto">
          <a:xfrm>
            <a:off x="6640513" y="3738563"/>
            <a:ext cx="184150" cy="366712"/>
          </a:xfrm>
          <a:prstGeom prst="rect">
            <a:avLst/>
          </a:prstGeom>
          <a:noFill/>
          <a:ln w="9525">
            <a:noFill/>
            <a:miter lim="800000"/>
            <a:headEnd/>
            <a:tailEnd/>
          </a:ln>
        </p:spPr>
        <p:txBody>
          <a:bodyPr wrap="none">
            <a:spAutoFit/>
          </a:bodyPr>
          <a:lstStyle/>
          <a:p>
            <a:pPr rtl="0"/>
            <a:endParaRPr lang="en-US"/>
          </a:p>
        </p:txBody>
      </p:sp>
      <p:sp>
        <p:nvSpPr>
          <p:cNvPr id="11279" name="Text Box 17"/>
          <p:cNvSpPr txBox="1">
            <a:spLocks noChangeArrowheads="1"/>
          </p:cNvSpPr>
          <p:nvPr/>
        </p:nvSpPr>
        <p:spPr bwMode="auto">
          <a:xfrm>
            <a:off x="6424613" y="3738563"/>
            <a:ext cx="2228850" cy="366712"/>
          </a:xfrm>
          <a:prstGeom prst="rect">
            <a:avLst/>
          </a:prstGeom>
          <a:noFill/>
          <a:ln w="9525">
            <a:noFill/>
            <a:miter lim="800000"/>
            <a:headEnd/>
            <a:tailEnd/>
          </a:ln>
        </p:spPr>
        <p:txBody>
          <a:bodyPr wrap="none">
            <a:spAutoFit/>
          </a:bodyPr>
          <a:lstStyle/>
          <a:p>
            <a:pPr rtl="0"/>
            <a:r>
              <a:rPr lang="en-US"/>
              <a:t>  directorates of health</a:t>
            </a:r>
          </a:p>
        </p:txBody>
      </p:sp>
      <p:sp>
        <p:nvSpPr>
          <p:cNvPr id="11280" name="Text Box 18"/>
          <p:cNvSpPr txBox="1">
            <a:spLocks noChangeArrowheads="1"/>
          </p:cNvSpPr>
          <p:nvPr/>
        </p:nvSpPr>
        <p:spPr bwMode="auto">
          <a:xfrm>
            <a:off x="7073900" y="4652963"/>
            <a:ext cx="1778000" cy="915987"/>
          </a:xfrm>
          <a:prstGeom prst="rect">
            <a:avLst/>
          </a:prstGeom>
          <a:noFill/>
          <a:ln w="9525">
            <a:noFill/>
            <a:miter lim="800000"/>
            <a:headEnd/>
            <a:tailEnd/>
          </a:ln>
        </p:spPr>
        <p:txBody>
          <a:bodyPr wrap="none">
            <a:spAutoFit/>
          </a:bodyPr>
          <a:lstStyle/>
          <a:p>
            <a:pPr rtl="0"/>
            <a:r>
              <a:rPr lang="en-US" dirty="0"/>
              <a:t>e.g. health office,</a:t>
            </a:r>
          </a:p>
          <a:p>
            <a:pPr rtl="0"/>
            <a:r>
              <a:rPr lang="en-US" dirty="0"/>
              <a:t>Hospital, health </a:t>
            </a:r>
          </a:p>
          <a:p>
            <a:pPr rtl="0"/>
            <a:r>
              <a:rPr lang="en-US" dirty="0"/>
              <a:t>care unit</a:t>
            </a:r>
          </a:p>
        </p:txBody>
      </p:sp>
      <p:sp>
        <p:nvSpPr>
          <p:cNvPr id="17" name="Slide Number Placeholder 16"/>
          <p:cNvSpPr>
            <a:spLocks noGrp="1"/>
          </p:cNvSpPr>
          <p:nvPr>
            <p:ph type="sldNum" sz="quarter" idx="12"/>
          </p:nvPr>
        </p:nvSpPr>
        <p:spPr/>
        <p:txBody>
          <a:bodyPr/>
          <a:lstStyle/>
          <a:p>
            <a:fld id="{B04531D7-AB04-456F-A61C-B6CF16191A96}"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5540" name="Picture 4" descr="http://apps.moh.gov.jo/MOH/En/images/org_chart.gif"/>
          <p:cNvPicPr>
            <a:picLocks noChangeAspect="1" noChangeArrowheads="1"/>
          </p:cNvPicPr>
          <p:nvPr/>
        </p:nvPicPr>
        <p:blipFill>
          <a:blip r:embed="rId2" cstate="print"/>
          <a:srcRect/>
          <a:stretch>
            <a:fillRect/>
          </a:stretch>
        </p:blipFill>
        <p:spPr bwMode="auto">
          <a:xfrm>
            <a:off x="179512" y="260648"/>
            <a:ext cx="8784976" cy="6408712"/>
          </a:xfrm>
          <a:prstGeom prst="rect">
            <a:avLst/>
          </a:prstGeom>
          <a:noFill/>
        </p:spPr>
      </p:pic>
      <p:sp>
        <p:nvSpPr>
          <p:cNvPr id="6" name="TextBox 5"/>
          <p:cNvSpPr txBox="1"/>
          <p:nvPr/>
        </p:nvSpPr>
        <p:spPr>
          <a:xfrm>
            <a:off x="323528" y="836712"/>
            <a:ext cx="2088232" cy="584775"/>
          </a:xfrm>
          <a:prstGeom prst="rect">
            <a:avLst/>
          </a:prstGeom>
          <a:noFill/>
        </p:spPr>
        <p:txBody>
          <a:bodyPr wrap="square" rtlCol="0">
            <a:spAutoFit/>
          </a:bodyPr>
          <a:lstStyle/>
          <a:p>
            <a:r>
              <a:rPr lang="en-US" sz="3200" b="1" dirty="0"/>
              <a:t>In Jordan:</a:t>
            </a:r>
          </a:p>
        </p:txBody>
      </p:sp>
      <p:sp>
        <p:nvSpPr>
          <p:cNvPr id="7" name="Slide Number Placeholder 6"/>
          <p:cNvSpPr>
            <a:spLocks noGrp="1"/>
          </p:cNvSpPr>
          <p:nvPr>
            <p:ph type="sldNum" sz="quarter" idx="12"/>
          </p:nvPr>
        </p:nvSpPr>
        <p:spPr/>
        <p:txBody>
          <a:bodyPr/>
          <a:lstStyle/>
          <a:p>
            <a:fld id="{B04531D7-AB04-456F-A61C-B6CF16191A96}"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DD2ABF-EAC3-405A-9058-4AD6CAC1EE48}"/>
              </a:ext>
            </a:extLst>
          </p:cNvPr>
          <p:cNvSpPr>
            <a:spLocks noGrp="1"/>
          </p:cNvSpPr>
          <p:nvPr>
            <p:ph type="title"/>
          </p:nvPr>
        </p:nvSpPr>
        <p:spPr/>
        <p:txBody>
          <a:bodyPr/>
          <a:lstStyle/>
          <a:p>
            <a:r>
              <a:rPr lang="en-GB" dirty="0"/>
              <a:t>Leadership</a:t>
            </a:r>
          </a:p>
        </p:txBody>
      </p:sp>
      <p:sp>
        <p:nvSpPr>
          <p:cNvPr id="3" name="Content Placeholder 2">
            <a:extLst>
              <a:ext uri="{FF2B5EF4-FFF2-40B4-BE49-F238E27FC236}">
                <a16:creationId xmlns="" xmlns:a16="http://schemas.microsoft.com/office/drawing/2014/main" id="{E9D17732-1373-4EED-ABAF-9A703BA9E724}"/>
              </a:ext>
            </a:extLst>
          </p:cNvPr>
          <p:cNvSpPr>
            <a:spLocks noGrp="1"/>
          </p:cNvSpPr>
          <p:nvPr>
            <p:ph idx="1"/>
          </p:nvPr>
        </p:nvSpPr>
        <p:spPr/>
        <p:txBody>
          <a:bodyPr/>
          <a:lstStyle/>
          <a:p>
            <a:r>
              <a:rPr lang="en-GB" dirty="0"/>
              <a:t>The ability to influence a individuals/group towards the achievement of common goals. </a:t>
            </a:r>
          </a:p>
        </p:txBody>
      </p:sp>
      <p:sp>
        <p:nvSpPr>
          <p:cNvPr id="4" name="Slide Number Placeholder 3">
            <a:extLst>
              <a:ext uri="{FF2B5EF4-FFF2-40B4-BE49-F238E27FC236}">
                <a16:creationId xmlns="" xmlns:a16="http://schemas.microsoft.com/office/drawing/2014/main" id="{46838E77-E101-41D9-A44D-8D2D69BA8BEE}"/>
              </a:ext>
            </a:extLst>
          </p:cNvPr>
          <p:cNvSpPr>
            <a:spLocks noGrp="1"/>
          </p:cNvSpPr>
          <p:nvPr>
            <p:ph type="sldNum" sz="quarter" idx="12"/>
          </p:nvPr>
        </p:nvSpPr>
        <p:spPr/>
        <p:txBody>
          <a:bodyPr/>
          <a:lstStyle/>
          <a:p>
            <a:fld id="{B04531D7-AB04-456F-A61C-B6CF16191A96}" type="slidenum">
              <a:rPr lang="en-US" smtClean="0"/>
              <a:t>24</a:t>
            </a:fld>
            <a:endParaRPr lang="en-US"/>
          </a:p>
        </p:txBody>
      </p:sp>
    </p:spTree>
    <p:extLst>
      <p:ext uri="{BB962C8B-B14F-4D97-AF65-F5344CB8AC3E}">
        <p14:creationId xmlns:p14="http://schemas.microsoft.com/office/powerpoint/2010/main" val="1307940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A0570C-F791-4FD9-AFA7-3622E850FA6D}"/>
              </a:ext>
            </a:extLst>
          </p:cNvPr>
          <p:cNvSpPr>
            <a:spLocks noGrp="1"/>
          </p:cNvSpPr>
          <p:nvPr>
            <p:ph type="title"/>
          </p:nvPr>
        </p:nvSpPr>
        <p:spPr/>
        <p:txBody>
          <a:bodyPr/>
          <a:lstStyle/>
          <a:p>
            <a:r>
              <a:rPr lang="en-GB" dirty="0"/>
              <a:t>Styles</a:t>
            </a:r>
          </a:p>
        </p:txBody>
      </p:sp>
      <p:sp>
        <p:nvSpPr>
          <p:cNvPr id="3" name="Content Placeholder 2">
            <a:extLst>
              <a:ext uri="{FF2B5EF4-FFF2-40B4-BE49-F238E27FC236}">
                <a16:creationId xmlns="" xmlns:a16="http://schemas.microsoft.com/office/drawing/2014/main" id="{88203C64-1594-4E18-9A13-E1774B0BF77E}"/>
              </a:ext>
            </a:extLst>
          </p:cNvPr>
          <p:cNvSpPr>
            <a:spLocks noGrp="1"/>
          </p:cNvSpPr>
          <p:nvPr>
            <p:ph idx="1"/>
          </p:nvPr>
        </p:nvSpPr>
        <p:spPr/>
        <p:txBody>
          <a:bodyPr/>
          <a:lstStyle/>
          <a:p>
            <a:r>
              <a:rPr lang="en-GB" b="1" dirty="0"/>
              <a:t>Autocratic</a:t>
            </a:r>
          </a:p>
          <a:p>
            <a:r>
              <a:rPr lang="en-GB" b="1" dirty="0"/>
              <a:t>Democratic (Participative)</a:t>
            </a:r>
          </a:p>
          <a:p>
            <a:r>
              <a:rPr lang="en-GB" b="1" dirty="0"/>
              <a:t>Laissez faire (Permissive)</a:t>
            </a:r>
          </a:p>
          <a:p>
            <a:r>
              <a:rPr lang="en-GB" b="1" dirty="0"/>
              <a:t>Bureaucratic</a:t>
            </a:r>
            <a:endParaRPr lang="en-GB" dirty="0"/>
          </a:p>
        </p:txBody>
      </p:sp>
      <p:sp>
        <p:nvSpPr>
          <p:cNvPr id="4" name="Slide Number Placeholder 3">
            <a:extLst>
              <a:ext uri="{FF2B5EF4-FFF2-40B4-BE49-F238E27FC236}">
                <a16:creationId xmlns="" xmlns:a16="http://schemas.microsoft.com/office/drawing/2014/main" id="{D0B16D07-E53C-4C73-A9B2-107EEF912720}"/>
              </a:ext>
            </a:extLst>
          </p:cNvPr>
          <p:cNvSpPr>
            <a:spLocks noGrp="1"/>
          </p:cNvSpPr>
          <p:nvPr>
            <p:ph type="sldNum" sz="quarter" idx="12"/>
          </p:nvPr>
        </p:nvSpPr>
        <p:spPr/>
        <p:txBody>
          <a:bodyPr/>
          <a:lstStyle/>
          <a:p>
            <a:fld id="{B04531D7-AB04-456F-A61C-B6CF16191A96}" type="slidenum">
              <a:rPr lang="en-US" smtClean="0"/>
              <a:t>25</a:t>
            </a:fld>
            <a:endParaRPr lang="en-US"/>
          </a:p>
        </p:txBody>
      </p:sp>
    </p:spTree>
    <p:extLst>
      <p:ext uri="{BB962C8B-B14F-4D97-AF65-F5344CB8AC3E}">
        <p14:creationId xmlns:p14="http://schemas.microsoft.com/office/powerpoint/2010/main" val="1730447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A2CB7B99-EF7B-4B50-85F9-BD6639D876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3CD1EA40-7116-4FCB-9369-70F29FAA91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4949071"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884E4C5-C929-4486-9509-0D1A83B0A1E9}"/>
              </a:ext>
            </a:extLst>
          </p:cNvPr>
          <p:cNvSpPr>
            <a:spLocks noGrp="1"/>
          </p:cNvSpPr>
          <p:nvPr>
            <p:ph type="title"/>
          </p:nvPr>
        </p:nvSpPr>
        <p:spPr>
          <a:xfrm>
            <a:off x="874986" y="679927"/>
            <a:ext cx="3798352" cy="2270664"/>
          </a:xfrm>
        </p:spPr>
        <p:txBody>
          <a:bodyPr>
            <a:normAutofit/>
          </a:bodyPr>
          <a:lstStyle/>
          <a:p>
            <a:r>
              <a:rPr lang="en-GB" b="1" dirty="0"/>
              <a:t>Autocratic</a:t>
            </a:r>
            <a:br>
              <a:rPr lang="en-GB" b="1" dirty="0"/>
            </a:br>
            <a:endParaRPr lang="en-GB" dirty="0"/>
          </a:p>
        </p:txBody>
      </p:sp>
      <p:sp>
        <p:nvSpPr>
          <p:cNvPr id="14" name="Rectangle 13">
            <a:extLst>
              <a:ext uri="{FF2B5EF4-FFF2-40B4-BE49-F238E27FC236}">
                <a16:creationId xmlns="" xmlns:a16="http://schemas.microsoft.com/office/drawing/2014/main" id="{BF647E38-F93D-4661-8D77-CE13EEB65B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 xmlns:a16="http://schemas.microsoft.com/office/drawing/2014/main" id="{6B501860-732B-4F81-B802-0BC1362279D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91533" y="73152"/>
            <a:ext cx="884223" cy="232963"/>
            <a:chOff x="7763256" y="73152"/>
            <a:chExt cx="1178966" cy="232963"/>
          </a:xfrm>
        </p:grpSpPr>
        <p:sp>
          <p:nvSpPr>
            <p:cNvPr id="17" name="Rectangle 64">
              <a:extLst>
                <a:ext uri="{FF2B5EF4-FFF2-40B4-BE49-F238E27FC236}">
                  <a16:creationId xmlns="" xmlns:a16="http://schemas.microsoft.com/office/drawing/2014/main" id="{7AEEE40F-5C8B-41BA-99C7-93C0B4F0E7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 xmlns:a16="http://schemas.microsoft.com/office/drawing/2014/main" id="{BFD7D304-78CD-4FA4-9CC1-A9AF2DEEF9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 xmlns:a16="http://schemas.microsoft.com/office/drawing/2014/main" id="{CB485B10-A976-48D3-8B25-66AE766D20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 xmlns:a16="http://schemas.microsoft.com/office/drawing/2014/main" id="{92D136E2-0A2B-4F92-8CD0-4A4627B564B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 xmlns:a16="http://schemas.microsoft.com/office/drawing/2014/main" id="{599F940C-EF42-4439-BE4F-5145445B1F1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 xmlns:a16="http://schemas.microsoft.com/office/drawing/2014/main" id="{B036AE7A-1B5B-43A6-951B-1819EEA88C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 xmlns:a16="http://schemas.microsoft.com/office/drawing/2014/main" id="{2098787F-1ACB-4460-B580-83F0A01212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 xmlns:a16="http://schemas.microsoft.com/office/drawing/2014/main" id="{7A3440DA-DA3B-4B20-A990-F540267E04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 xmlns:a16="http://schemas.microsoft.com/office/drawing/2014/main" id="{C336D65B-E377-4439-B6C0-E3D045D7D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 xmlns:a16="http://schemas.microsoft.com/office/drawing/2014/main" id="{BEB6753F-2024-4BCE-9A02-A1C6031BC0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 xmlns:a16="http://schemas.microsoft.com/office/drawing/2014/main" id="{4D3283F2-5307-46FF-BB1B-39769D1EAAB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 xmlns:a16="http://schemas.microsoft.com/office/drawing/2014/main" id="{EEE26DD7-4392-4D58-93D0-2C9A8DBE79B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 xmlns:a16="http://schemas.microsoft.com/office/drawing/2014/main" id="{9B470E57-93D2-4139-ABBE-B4A0005164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 xmlns:a16="http://schemas.microsoft.com/office/drawing/2014/main" id="{92C2E4C2-ED9D-49E8-B3E2-5EAF369308D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 xmlns:a16="http://schemas.microsoft.com/office/drawing/2014/main" id="{3C50CAEF-FA0F-4879-941E-BD6614272BF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 xmlns:a16="http://schemas.microsoft.com/office/drawing/2014/main" id="{4A9FD627-D2FF-43AC-92A2-1C51E987F73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 xmlns:a16="http://schemas.microsoft.com/office/drawing/2014/main" id="{00855280-04D6-4350-8EEB-9FC1D5DE983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 xmlns:a16="http://schemas.microsoft.com/office/drawing/2014/main" id="{DD1AEAC2-2591-4A29-8BFA-DB32DCDC5E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 xmlns:a16="http://schemas.microsoft.com/office/drawing/2014/main" id="{62BBAD1B-3F45-400B-9E7F-196FCE72A6A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 xmlns:a16="http://schemas.microsoft.com/office/drawing/2014/main" id="{2E39B33C-A679-45B1-A095-279FEAB8F6C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 xmlns:a16="http://schemas.microsoft.com/office/drawing/2014/main" id="{336077F7-6A09-45ED-8839-5D8D3F051614}"/>
              </a:ext>
            </a:extLst>
          </p:cNvPr>
          <p:cNvPicPr>
            <a:picLocks noChangeAspect="1"/>
          </p:cNvPicPr>
          <p:nvPr/>
        </p:nvPicPr>
        <p:blipFill rotWithShape="1">
          <a:blip r:embed="rId2"/>
          <a:srcRect r="1" b="3984"/>
          <a:stretch/>
        </p:blipFill>
        <p:spPr>
          <a:xfrm>
            <a:off x="4954982" y="1"/>
            <a:ext cx="4189018" cy="3026004"/>
          </a:xfrm>
          <a:prstGeom prst="rect">
            <a:avLst/>
          </a:prstGeom>
        </p:spPr>
      </p:pic>
      <p:sp>
        <p:nvSpPr>
          <p:cNvPr id="38" name="Rectangle 37">
            <a:extLst>
              <a:ext uri="{FF2B5EF4-FFF2-40B4-BE49-F238E27FC236}">
                <a16:creationId xmlns="" xmlns:a16="http://schemas.microsoft.com/office/drawing/2014/main" id="{D6C80E47-971C-437F-B030-191115B01D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 xmlns:a16="http://schemas.microsoft.com/office/drawing/2014/main" id="{567800E5-AD09-4890-8D77-9BDB486487C4}"/>
              </a:ext>
            </a:extLst>
          </p:cNvPr>
          <p:cNvSpPr>
            <a:spLocks noGrp="1"/>
          </p:cNvSpPr>
          <p:nvPr>
            <p:ph type="sldNum" sz="quarter" idx="12"/>
          </p:nvPr>
        </p:nvSpPr>
        <p:spPr>
          <a:xfrm>
            <a:off x="55173" y="3379979"/>
            <a:ext cx="342900" cy="365760"/>
          </a:xfrm>
        </p:spPr>
        <p:txBody>
          <a:bodyPr>
            <a:normAutofit/>
          </a:bodyPr>
          <a:lstStyle/>
          <a:p>
            <a:pPr algn="ctr">
              <a:spcAft>
                <a:spcPts val="600"/>
              </a:spcAft>
            </a:pPr>
            <a:fld id="{B04531D7-AB04-456F-A61C-B6CF16191A96}" type="slidenum">
              <a:rPr lang="en-US">
                <a:solidFill>
                  <a:srgbClr val="FFFFFF"/>
                </a:solidFill>
              </a:rPr>
              <a:pPr algn="ctr">
                <a:spcAft>
                  <a:spcPts val="600"/>
                </a:spcAft>
              </a:pPr>
              <a:t>26</a:t>
            </a:fld>
            <a:endParaRPr lang="en-US">
              <a:solidFill>
                <a:srgbClr val="FFFFFF"/>
              </a:solidFill>
            </a:endParaRPr>
          </a:p>
        </p:txBody>
      </p:sp>
      <p:sp>
        <p:nvSpPr>
          <p:cNvPr id="3" name="Content Placeholder 2">
            <a:extLst>
              <a:ext uri="{FF2B5EF4-FFF2-40B4-BE49-F238E27FC236}">
                <a16:creationId xmlns="" xmlns:a16="http://schemas.microsoft.com/office/drawing/2014/main" id="{92BE560C-53BF-4F8C-B2DF-959B2122FD87}"/>
              </a:ext>
            </a:extLst>
          </p:cNvPr>
          <p:cNvSpPr>
            <a:spLocks noGrp="1"/>
          </p:cNvSpPr>
          <p:nvPr>
            <p:ph idx="1"/>
          </p:nvPr>
        </p:nvSpPr>
        <p:spPr>
          <a:xfrm>
            <a:off x="874986" y="2708920"/>
            <a:ext cx="7762547" cy="3857418"/>
          </a:xfrm>
        </p:spPr>
        <p:txBody>
          <a:bodyPr anchor="ctr">
            <a:normAutofit/>
          </a:bodyPr>
          <a:lstStyle/>
          <a:p>
            <a:r>
              <a:rPr lang="en-GB" sz="1800" dirty="0"/>
              <a:t>Autocratic leaders, provide clear expectations for what needs to be done, when it should be done, and how it should be done. </a:t>
            </a:r>
          </a:p>
          <a:p>
            <a:r>
              <a:rPr lang="en-GB" sz="1800" dirty="0"/>
              <a:t>There is also a clear division between the leader and the followers. Autocratic leaders make decisions independently with little or no input from the rest of the group. </a:t>
            </a:r>
          </a:p>
          <a:p>
            <a:r>
              <a:rPr lang="en-GB" sz="1800" dirty="0"/>
              <a:t>Autocratic leadership is best applied to situations where there is little time for group decision making or where the leader is the most knowledgeable member of the group.</a:t>
            </a:r>
          </a:p>
        </p:txBody>
      </p:sp>
    </p:spTree>
    <p:extLst>
      <p:ext uri="{BB962C8B-B14F-4D97-AF65-F5344CB8AC3E}">
        <p14:creationId xmlns:p14="http://schemas.microsoft.com/office/powerpoint/2010/main" val="1809072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235A09-60FD-4882-9473-F601E10C9E46}"/>
              </a:ext>
            </a:extLst>
          </p:cNvPr>
          <p:cNvSpPr>
            <a:spLocks noGrp="1"/>
          </p:cNvSpPr>
          <p:nvPr>
            <p:ph type="title"/>
          </p:nvPr>
        </p:nvSpPr>
        <p:spPr>
          <a:xfrm>
            <a:off x="457200" y="274638"/>
            <a:ext cx="4114800" cy="1143000"/>
          </a:xfrm>
        </p:spPr>
        <p:txBody>
          <a:bodyPr/>
          <a:lstStyle/>
          <a:p>
            <a:r>
              <a:rPr lang="en-GB" dirty="0"/>
              <a:t>Democratic</a:t>
            </a:r>
          </a:p>
        </p:txBody>
      </p:sp>
      <p:sp>
        <p:nvSpPr>
          <p:cNvPr id="3" name="Content Placeholder 2">
            <a:extLst>
              <a:ext uri="{FF2B5EF4-FFF2-40B4-BE49-F238E27FC236}">
                <a16:creationId xmlns="" xmlns:a16="http://schemas.microsoft.com/office/drawing/2014/main" id="{42B41DE4-705C-44D0-AD69-69A6A55CA001}"/>
              </a:ext>
            </a:extLst>
          </p:cNvPr>
          <p:cNvSpPr>
            <a:spLocks noGrp="1"/>
          </p:cNvSpPr>
          <p:nvPr>
            <p:ph idx="1"/>
          </p:nvPr>
        </p:nvSpPr>
        <p:spPr>
          <a:xfrm>
            <a:off x="457200" y="1916832"/>
            <a:ext cx="8229600" cy="4209331"/>
          </a:xfrm>
        </p:spPr>
        <p:txBody>
          <a:bodyPr>
            <a:normAutofit lnSpcReduction="10000"/>
          </a:bodyPr>
          <a:lstStyle/>
          <a:p>
            <a:r>
              <a:rPr lang="en-GB" dirty="0"/>
              <a:t>Democratic leaders offer guidance to group members, but they also participate in the group and allow input from other group members.</a:t>
            </a:r>
          </a:p>
          <a:p>
            <a:r>
              <a:rPr lang="en-GB" dirty="0"/>
              <a:t>leaders encourage group members to participate, but retain the final say over the decision making process. Group members feel engaged in the process and are more motivated and creative.</a:t>
            </a:r>
          </a:p>
        </p:txBody>
      </p:sp>
      <p:sp>
        <p:nvSpPr>
          <p:cNvPr id="4" name="Slide Number Placeholder 3">
            <a:extLst>
              <a:ext uri="{FF2B5EF4-FFF2-40B4-BE49-F238E27FC236}">
                <a16:creationId xmlns="" xmlns:a16="http://schemas.microsoft.com/office/drawing/2014/main" id="{9708A5EE-3905-4A11-BFF9-5FB6CED245F5}"/>
              </a:ext>
            </a:extLst>
          </p:cNvPr>
          <p:cNvSpPr>
            <a:spLocks noGrp="1"/>
          </p:cNvSpPr>
          <p:nvPr>
            <p:ph type="sldNum" sz="quarter" idx="12"/>
          </p:nvPr>
        </p:nvSpPr>
        <p:spPr/>
        <p:txBody>
          <a:bodyPr/>
          <a:lstStyle/>
          <a:p>
            <a:fld id="{B04531D7-AB04-456F-A61C-B6CF16191A96}" type="slidenum">
              <a:rPr lang="en-US" smtClean="0"/>
              <a:t>27</a:t>
            </a:fld>
            <a:endParaRPr lang="en-US"/>
          </a:p>
        </p:txBody>
      </p:sp>
      <p:pic>
        <p:nvPicPr>
          <p:cNvPr id="5" name="Picture 4">
            <a:extLst>
              <a:ext uri="{FF2B5EF4-FFF2-40B4-BE49-F238E27FC236}">
                <a16:creationId xmlns="" xmlns:a16="http://schemas.microsoft.com/office/drawing/2014/main" id="{6C18F2CC-9E77-4CC6-8E1E-1A9DEDBD4453}"/>
              </a:ext>
            </a:extLst>
          </p:cNvPr>
          <p:cNvPicPr>
            <a:picLocks noChangeAspect="1"/>
          </p:cNvPicPr>
          <p:nvPr/>
        </p:nvPicPr>
        <p:blipFill>
          <a:blip r:embed="rId2"/>
          <a:stretch>
            <a:fillRect/>
          </a:stretch>
        </p:blipFill>
        <p:spPr>
          <a:xfrm>
            <a:off x="4253297" y="-105915"/>
            <a:ext cx="4599806" cy="1904106"/>
          </a:xfrm>
          <a:prstGeom prst="rect">
            <a:avLst/>
          </a:prstGeom>
        </p:spPr>
      </p:pic>
    </p:spTree>
    <p:extLst>
      <p:ext uri="{BB962C8B-B14F-4D97-AF65-F5344CB8AC3E}">
        <p14:creationId xmlns:p14="http://schemas.microsoft.com/office/powerpoint/2010/main" val="1393240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9">
            <a:extLst>
              <a:ext uri="{FF2B5EF4-FFF2-40B4-BE49-F238E27FC236}">
                <a16:creationId xmlns="" xmlns:a16="http://schemas.microsoft.com/office/drawing/2014/main" id="{A2CB7B99-EF7B-4B50-85F9-BD6639D876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1">
            <a:extLst>
              <a:ext uri="{FF2B5EF4-FFF2-40B4-BE49-F238E27FC236}">
                <a16:creationId xmlns="" xmlns:a16="http://schemas.microsoft.com/office/drawing/2014/main" id="{3CD1EA40-7116-4FCB-9369-70F29FAA91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4949071"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13CF4C28-9D77-4168-9D57-862956556E71}"/>
              </a:ext>
            </a:extLst>
          </p:cNvPr>
          <p:cNvSpPr>
            <a:spLocks noGrp="1"/>
          </p:cNvSpPr>
          <p:nvPr>
            <p:ph type="title"/>
          </p:nvPr>
        </p:nvSpPr>
        <p:spPr>
          <a:xfrm>
            <a:off x="874986" y="679927"/>
            <a:ext cx="3798352" cy="2270664"/>
          </a:xfrm>
        </p:spPr>
        <p:txBody>
          <a:bodyPr>
            <a:normAutofit/>
          </a:bodyPr>
          <a:lstStyle/>
          <a:p>
            <a:r>
              <a:rPr lang="en-GB" b="1"/>
              <a:t>Laissez faire (Permissive)</a:t>
            </a:r>
            <a:br>
              <a:rPr lang="en-GB" b="1"/>
            </a:br>
            <a:endParaRPr lang="en-GB"/>
          </a:p>
        </p:txBody>
      </p:sp>
      <p:sp>
        <p:nvSpPr>
          <p:cNvPr id="42" name="Rectangle 13">
            <a:extLst>
              <a:ext uri="{FF2B5EF4-FFF2-40B4-BE49-F238E27FC236}">
                <a16:creationId xmlns="" xmlns:a16="http://schemas.microsoft.com/office/drawing/2014/main" id="{BF647E38-F93D-4661-8D77-CE13EEB65B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5">
            <a:extLst>
              <a:ext uri="{FF2B5EF4-FFF2-40B4-BE49-F238E27FC236}">
                <a16:creationId xmlns="" xmlns:a16="http://schemas.microsoft.com/office/drawing/2014/main" id="{6B501860-732B-4F81-B802-0BC1362279D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91533" y="73152"/>
            <a:ext cx="884223" cy="232963"/>
            <a:chOff x="7763256" y="73152"/>
            <a:chExt cx="1178966" cy="232963"/>
          </a:xfrm>
        </p:grpSpPr>
        <p:sp>
          <p:nvSpPr>
            <p:cNvPr id="44" name="Rectangle 64">
              <a:extLst>
                <a:ext uri="{FF2B5EF4-FFF2-40B4-BE49-F238E27FC236}">
                  <a16:creationId xmlns="" xmlns:a16="http://schemas.microsoft.com/office/drawing/2014/main" id="{7AEEE40F-5C8B-41BA-99C7-93C0B4F0E7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 xmlns:a16="http://schemas.microsoft.com/office/drawing/2014/main" id="{BFD7D304-78CD-4FA4-9CC1-A9AF2DEEF9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 xmlns:a16="http://schemas.microsoft.com/office/drawing/2014/main" id="{CB485B10-A976-48D3-8B25-66AE766D208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 xmlns:a16="http://schemas.microsoft.com/office/drawing/2014/main" id="{92D136E2-0A2B-4F92-8CD0-4A4627B564B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 xmlns:a16="http://schemas.microsoft.com/office/drawing/2014/main" id="{599F940C-EF42-4439-BE4F-5145445B1F1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 xmlns:a16="http://schemas.microsoft.com/office/drawing/2014/main" id="{B036AE7A-1B5B-43A6-951B-1819EEA88C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 xmlns:a16="http://schemas.microsoft.com/office/drawing/2014/main" id="{2098787F-1ACB-4460-B580-83F0A012129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 xmlns:a16="http://schemas.microsoft.com/office/drawing/2014/main" id="{7A3440DA-DA3B-4B20-A990-F540267E04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 xmlns:a16="http://schemas.microsoft.com/office/drawing/2014/main" id="{C336D65B-E377-4439-B6C0-E3D045D7D65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 xmlns:a16="http://schemas.microsoft.com/office/drawing/2014/main" id="{BEB6753F-2024-4BCE-9A02-A1C6031BC02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 xmlns:a16="http://schemas.microsoft.com/office/drawing/2014/main" id="{4D3283F2-5307-46FF-BB1B-39769D1EAAB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 xmlns:a16="http://schemas.microsoft.com/office/drawing/2014/main" id="{EEE26DD7-4392-4D58-93D0-2C9A8DBE79B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 xmlns:a16="http://schemas.microsoft.com/office/drawing/2014/main" id="{9B470E57-93D2-4139-ABBE-B4A00051644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 xmlns:a16="http://schemas.microsoft.com/office/drawing/2014/main" id="{92C2E4C2-ED9D-49E8-B3E2-5EAF369308D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 xmlns:a16="http://schemas.microsoft.com/office/drawing/2014/main" id="{3C50CAEF-FA0F-4879-941E-BD6614272BF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 xmlns:a16="http://schemas.microsoft.com/office/drawing/2014/main" id="{4A9FD627-D2FF-43AC-92A2-1C51E987F73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 xmlns:a16="http://schemas.microsoft.com/office/drawing/2014/main" id="{00855280-04D6-4350-8EEB-9FC1D5DE983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 xmlns:a16="http://schemas.microsoft.com/office/drawing/2014/main" id="{DD1AEAC2-2591-4A29-8BFA-DB32DCDC5E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 xmlns:a16="http://schemas.microsoft.com/office/drawing/2014/main" id="{62BBAD1B-3F45-400B-9E7F-196FCE72A6A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 xmlns:a16="http://schemas.microsoft.com/office/drawing/2014/main" id="{2E39B33C-A679-45B1-A095-279FEAB8F6C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 xmlns:a16="http://schemas.microsoft.com/office/drawing/2014/main" id="{E28D59B9-42EF-4D72-A76A-DB074F83E2A7}"/>
              </a:ext>
            </a:extLst>
          </p:cNvPr>
          <p:cNvPicPr>
            <a:picLocks noChangeAspect="1"/>
          </p:cNvPicPr>
          <p:nvPr/>
        </p:nvPicPr>
        <p:blipFill rotWithShape="1">
          <a:blip r:embed="rId2"/>
          <a:srcRect l="2769" r="4823" b="-3"/>
          <a:stretch/>
        </p:blipFill>
        <p:spPr>
          <a:xfrm>
            <a:off x="5652120" y="1"/>
            <a:ext cx="3491880" cy="2522415"/>
          </a:xfrm>
          <a:prstGeom prst="rect">
            <a:avLst/>
          </a:prstGeom>
        </p:spPr>
      </p:pic>
      <p:sp>
        <p:nvSpPr>
          <p:cNvPr id="64" name="Rectangle 37">
            <a:extLst>
              <a:ext uri="{FF2B5EF4-FFF2-40B4-BE49-F238E27FC236}">
                <a16:creationId xmlns="" xmlns:a16="http://schemas.microsoft.com/office/drawing/2014/main" id="{D6C80E47-971C-437F-B030-191115B01D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 xmlns:a16="http://schemas.microsoft.com/office/drawing/2014/main" id="{B8BBABA1-0BA0-42EB-A343-399D888D643D}"/>
              </a:ext>
            </a:extLst>
          </p:cNvPr>
          <p:cNvSpPr>
            <a:spLocks noGrp="1"/>
          </p:cNvSpPr>
          <p:nvPr>
            <p:ph type="sldNum" sz="quarter" idx="12"/>
          </p:nvPr>
        </p:nvSpPr>
        <p:spPr>
          <a:xfrm>
            <a:off x="55173" y="3379979"/>
            <a:ext cx="342900" cy="365760"/>
          </a:xfrm>
        </p:spPr>
        <p:txBody>
          <a:bodyPr>
            <a:normAutofit/>
          </a:bodyPr>
          <a:lstStyle/>
          <a:p>
            <a:pPr algn="ctr">
              <a:spcAft>
                <a:spcPts val="600"/>
              </a:spcAft>
            </a:pPr>
            <a:fld id="{B04531D7-AB04-456F-A61C-B6CF16191A96}" type="slidenum">
              <a:rPr lang="en-US">
                <a:solidFill>
                  <a:srgbClr val="FFFFFF"/>
                </a:solidFill>
              </a:rPr>
              <a:pPr algn="ctr">
                <a:spcAft>
                  <a:spcPts val="600"/>
                </a:spcAft>
              </a:pPr>
              <a:t>28</a:t>
            </a:fld>
            <a:endParaRPr lang="en-US">
              <a:solidFill>
                <a:srgbClr val="FFFFFF"/>
              </a:solidFill>
            </a:endParaRPr>
          </a:p>
        </p:txBody>
      </p:sp>
      <p:sp>
        <p:nvSpPr>
          <p:cNvPr id="3" name="Content Placeholder 2">
            <a:extLst>
              <a:ext uri="{FF2B5EF4-FFF2-40B4-BE49-F238E27FC236}">
                <a16:creationId xmlns="" xmlns:a16="http://schemas.microsoft.com/office/drawing/2014/main" id="{F6E07A84-C35F-4DC5-8140-95C35D989F90}"/>
              </a:ext>
            </a:extLst>
          </p:cNvPr>
          <p:cNvSpPr>
            <a:spLocks noGrp="1"/>
          </p:cNvSpPr>
          <p:nvPr>
            <p:ph idx="1"/>
          </p:nvPr>
        </p:nvSpPr>
        <p:spPr>
          <a:xfrm>
            <a:off x="891533" y="2018560"/>
            <a:ext cx="7873478" cy="4766288"/>
          </a:xfrm>
        </p:spPr>
        <p:txBody>
          <a:bodyPr anchor="ctr">
            <a:normAutofit/>
          </a:bodyPr>
          <a:lstStyle/>
          <a:p>
            <a:r>
              <a:rPr lang="en-GB" sz="2400" b="1" dirty="0"/>
              <a:t>The laissez-faire leadership style is also known as the "hands-off ¨style.</a:t>
            </a:r>
          </a:p>
          <a:p>
            <a:r>
              <a:rPr lang="en-GB" sz="2400" b="1" dirty="0"/>
              <a:t> It is one in which the manager provides little or no direction and gives employees as much freedom as possible.</a:t>
            </a:r>
          </a:p>
          <a:p>
            <a:r>
              <a:rPr lang="en-GB" sz="2400" b="1" dirty="0"/>
              <a:t> All authority or power is given to the employees and they must determine goals, make decisions, and resolve problems on their own.</a:t>
            </a:r>
          </a:p>
          <a:p>
            <a:r>
              <a:rPr lang="en-GB" sz="2400" b="1" dirty="0"/>
              <a:t>This style can be effective in the situations where group members are highly qualified in specific area</a:t>
            </a:r>
          </a:p>
        </p:txBody>
      </p:sp>
    </p:spTree>
    <p:extLst>
      <p:ext uri="{BB962C8B-B14F-4D97-AF65-F5344CB8AC3E}">
        <p14:creationId xmlns:p14="http://schemas.microsoft.com/office/powerpoint/2010/main" val="2125416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95E159E-93CC-4F4E-854F-A731891321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3CD1EA40-7116-4FCB-9369-70F29FAA91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4949071"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94DC436-375D-4919-BC25-641C389E4BEC}"/>
              </a:ext>
            </a:extLst>
          </p:cNvPr>
          <p:cNvSpPr>
            <a:spLocks noGrp="1"/>
          </p:cNvSpPr>
          <p:nvPr>
            <p:ph type="title"/>
          </p:nvPr>
        </p:nvSpPr>
        <p:spPr>
          <a:xfrm>
            <a:off x="874986" y="679927"/>
            <a:ext cx="3798352" cy="2270664"/>
          </a:xfrm>
        </p:spPr>
        <p:txBody>
          <a:bodyPr>
            <a:normAutofit/>
          </a:bodyPr>
          <a:lstStyle/>
          <a:p>
            <a:r>
              <a:rPr lang="en-GB" dirty="0"/>
              <a:t>Bureaucratic leadership</a:t>
            </a:r>
          </a:p>
        </p:txBody>
      </p:sp>
      <p:sp>
        <p:nvSpPr>
          <p:cNvPr id="14" name="Rectangle 13">
            <a:extLst>
              <a:ext uri="{FF2B5EF4-FFF2-40B4-BE49-F238E27FC236}">
                <a16:creationId xmlns="" xmlns:a16="http://schemas.microsoft.com/office/drawing/2014/main" id="{BF647E38-F93D-4661-8D77-CE13EEB65B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 xmlns:a16="http://schemas.microsoft.com/office/drawing/2014/main" id="{8224D79E-4C7E-4A03-BC98-C11627ED478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891533" y="73152"/>
            <a:ext cx="884223" cy="232963"/>
            <a:chOff x="7763256" y="73152"/>
            <a:chExt cx="1178966" cy="232963"/>
          </a:xfrm>
        </p:grpSpPr>
        <p:sp>
          <p:nvSpPr>
            <p:cNvPr id="17" name="Rectangle 64">
              <a:extLst>
                <a:ext uri="{FF2B5EF4-FFF2-40B4-BE49-F238E27FC236}">
                  <a16:creationId xmlns="" xmlns:a16="http://schemas.microsoft.com/office/drawing/2014/main" id="{84226CB9-AAE1-46B6-9936-1C5F1612673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 xmlns:a16="http://schemas.microsoft.com/office/drawing/2014/main" id="{8D742D28-AF83-4049-B1E5-3B8C63FC7F5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 xmlns:a16="http://schemas.microsoft.com/office/drawing/2014/main" id="{92B66613-362C-4881-A297-73A6D98629C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 xmlns:a16="http://schemas.microsoft.com/office/drawing/2014/main" id="{C095AE55-BD70-4677-8988-688DFA3A5E5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 xmlns:a16="http://schemas.microsoft.com/office/drawing/2014/main" id="{53FC3E90-8A63-4152-92ED-8196DCBEB1C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 xmlns:a16="http://schemas.microsoft.com/office/drawing/2014/main" id="{09E194FA-170D-410B-980F-656A0C00DCC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 xmlns:a16="http://schemas.microsoft.com/office/drawing/2014/main" id="{6C46A6E9-2503-4458-B643-A704F1D4B91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 xmlns:a16="http://schemas.microsoft.com/office/drawing/2014/main" id="{90039F9D-222F-4D8E-B502-543BEEFCFC5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 xmlns:a16="http://schemas.microsoft.com/office/drawing/2014/main" id="{1543C8F8-F06A-4F56-A1C8-380B309B95F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 xmlns:a16="http://schemas.microsoft.com/office/drawing/2014/main" id="{6E87739D-1D42-42FA-9790-B7DF61CBF1D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 xmlns:a16="http://schemas.microsoft.com/office/drawing/2014/main" id="{05029ACE-6799-4197-873B-B5F61B9655C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 xmlns:a16="http://schemas.microsoft.com/office/drawing/2014/main" id="{D9A3E88D-C7C3-4426-8069-D642CD117A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 xmlns:a16="http://schemas.microsoft.com/office/drawing/2014/main" id="{2125D27B-B124-4B5D-9CC1-169BF2A990D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 xmlns:a16="http://schemas.microsoft.com/office/drawing/2014/main" id="{E087664C-11B9-4631-ABF5-940AE79E7A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 xmlns:a16="http://schemas.microsoft.com/office/drawing/2014/main" id="{C6EE431E-21F6-422E-94B7-5CD5980E497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 xmlns:a16="http://schemas.microsoft.com/office/drawing/2014/main" id="{D7A3CEC9-DFB6-43FE-9CC5-DDA19B5A339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 xmlns:a16="http://schemas.microsoft.com/office/drawing/2014/main" id="{C79ADC73-1C5F-4F12-A3A1-C0BCE82A223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 xmlns:a16="http://schemas.microsoft.com/office/drawing/2014/main" id="{C20130EC-78F4-42AA-9E20-2D0F481F550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 xmlns:a16="http://schemas.microsoft.com/office/drawing/2014/main" id="{6353D739-20D4-4D5A-9A57-707C5AD88D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 xmlns:a16="http://schemas.microsoft.com/office/drawing/2014/main" id="{348A8E3F-A128-4F3D-926C-77185809E8A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 xmlns:a16="http://schemas.microsoft.com/office/drawing/2014/main" id="{63FCB7BE-814A-4E5A-B3B4-631B214F42C5}"/>
              </a:ext>
            </a:extLst>
          </p:cNvPr>
          <p:cNvPicPr>
            <a:picLocks noChangeAspect="1"/>
          </p:cNvPicPr>
          <p:nvPr/>
        </p:nvPicPr>
        <p:blipFill rotWithShape="1">
          <a:blip r:embed="rId2"/>
          <a:srcRect l="10947" r="1" b="1"/>
          <a:stretch/>
        </p:blipFill>
        <p:spPr>
          <a:xfrm>
            <a:off x="4954982" y="10"/>
            <a:ext cx="4189018" cy="3233973"/>
          </a:xfrm>
          <a:prstGeom prst="rect">
            <a:avLst/>
          </a:prstGeom>
        </p:spPr>
      </p:pic>
      <p:sp>
        <p:nvSpPr>
          <p:cNvPr id="38" name="Rectangle 37">
            <a:extLst>
              <a:ext uri="{FF2B5EF4-FFF2-40B4-BE49-F238E27FC236}">
                <a16:creationId xmlns="" xmlns:a16="http://schemas.microsoft.com/office/drawing/2014/main" id="{D6C80E47-971C-437F-B030-191115B01D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3233982"/>
            <a:ext cx="455228" cy="36240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 xmlns:a16="http://schemas.microsoft.com/office/drawing/2014/main" id="{FCBBC44F-948F-4CD0-BBCB-F2DF832244C1}"/>
              </a:ext>
            </a:extLst>
          </p:cNvPr>
          <p:cNvSpPr>
            <a:spLocks noGrp="1"/>
          </p:cNvSpPr>
          <p:nvPr>
            <p:ph type="sldNum" sz="quarter" idx="12"/>
          </p:nvPr>
        </p:nvSpPr>
        <p:spPr>
          <a:xfrm>
            <a:off x="55173" y="3379979"/>
            <a:ext cx="342900" cy="365760"/>
          </a:xfrm>
        </p:spPr>
        <p:txBody>
          <a:bodyPr>
            <a:normAutofit/>
          </a:bodyPr>
          <a:lstStyle/>
          <a:p>
            <a:pPr algn="ctr">
              <a:spcAft>
                <a:spcPts val="600"/>
              </a:spcAft>
            </a:pPr>
            <a:fld id="{B04531D7-AB04-456F-A61C-B6CF16191A96}" type="slidenum">
              <a:rPr lang="en-US">
                <a:solidFill>
                  <a:srgbClr val="FFFFFF"/>
                </a:solidFill>
              </a:rPr>
              <a:pPr algn="ctr">
                <a:spcAft>
                  <a:spcPts val="600"/>
                </a:spcAft>
              </a:pPr>
              <a:t>29</a:t>
            </a:fld>
            <a:endParaRPr lang="en-US">
              <a:solidFill>
                <a:srgbClr val="FFFFFF"/>
              </a:solidFill>
            </a:endParaRPr>
          </a:p>
        </p:txBody>
      </p:sp>
      <p:sp>
        <p:nvSpPr>
          <p:cNvPr id="3" name="Content Placeholder 2">
            <a:extLst>
              <a:ext uri="{FF2B5EF4-FFF2-40B4-BE49-F238E27FC236}">
                <a16:creationId xmlns="" xmlns:a16="http://schemas.microsoft.com/office/drawing/2014/main" id="{6E83E4BB-7D0F-4751-9D31-7CD10D28362C}"/>
              </a:ext>
            </a:extLst>
          </p:cNvPr>
          <p:cNvSpPr>
            <a:spLocks noGrp="1"/>
          </p:cNvSpPr>
          <p:nvPr>
            <p:ph idx="1"/>
          </p:nvPr>
        </p:nvSpPr>
        <p:spPr>
          <a:xfrm>
            <a:off x="874986" y="3324402"/>
            <a:ext cx="7762547" cy="3533597"/>
          </a:xfrm>
        </p:spPr>
        <p:txBody>
          <a:bodyPr anchor="ctr">
            <a:normAutofit lnSpcReduction="10000"/>
          </a:bodyPr>
          <a:lstStyle/>
          <a:p>
            <a:r>
              <a:rPr lang="en-GB" sz="2400" dirty="0"/>
              <a:t>Bureaucratic leadership is where the manager manages “by the book¨ Everything must be done according to procedure or policy. </a:t>
            </a:r>
          </a:p>
          <a:p>
            <a:r>
              <a:rPr lang="en-GB" sz="2400" dirty="0"/>
              <a:t>the manager refers to the next level above when encounter a problem.</a:t>
            </a:r>
          </a:p>
          <a:p>
            <a:r>
              <a:rPr lang="en-GB" sz="2400" b="1" u="sng" dirty="0"/>
              <a:t>This style can be effective when: </a:t>
            </a:r>
          </a:p>
          <a:p>
            <a:pPr marL="0" indent="0">
              <a:buNone/>
            </a:pPr>
            <a:r>
              <a:rPr lang="en-GB" sz="2400" dirty="0"/>
              <a:t>Employees are performing routine tasks over and over. </a:t>
            </a:r>
          </a:p>
          <a:p>
            <a:pPr marL="0" indent="0">
              <a:buNone/>
            </a:pPr>
            <a:r>
              <a:rPr lang="en-GB" sz="2400" dirty="0" smtClean="0"/>
              <a:t>Employees </a:t>
            </a:r>
            <a:r>
              <a:rPr lang="en-GB" sz="2400" dirty="0"/>
              <a:t>need to understand certain standards or procedures</a:t>
            </a:r>
          </a:p>
        </p:txBody>
      </p:sp>
    </p:spTree>
    <p:extLst>
      <p:ext uri="{BB962C8B-B14F-4D97-AF65-F5344CB8AC3E}">
        <p14:creationId xmlns:p14="http://schemas.microsoft.com/office/powerpoint/2010/main" val="320817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r>
              <a:rPr lang="en-US" sz="3850"/>
              <a:t>Outline:</a:t>
            </a:r>
          </a:p>
        </p:txBody>
      </p:sp>
      <p:sp>
        <p:nvSpPr>
          <p:cNvPr id="3" name="Content Placeholder 2"/>
          <p:cNvSpPr>
            <a:spLocks noGrp="1"/>
          </p:cNvSpPr>
          <p:nvPr>
            <p:ph idx="1"/>
          </p:nvPr>
        </p:nvSpPr>
        <p:spPr>
          <a:xfrm>
            <a:off x="852321" y="2227943"/>
            <a:ext cx="5033221" cy="3788227"/>
          </a:xfrm>
        </p:spPr>
        <p:txBody>
          <a:bodyPr anchor="ctr">
            <a:normAutofit/>
          </a:bodyPr>
          <a:lstStyle/>
          <a:p>
            <a:r>
              <a:rPr lang="en-US" sz="4400" dirty="0"/>
              <a:t>Definitions</a:t>
            </a:r>
          </a:p>
          <a:p>
            <a:r>
              <a:rPr lang="en-US" sz="4400" dirty="0"/>
              <a:t>Brief history of HA</a:t>
            </a:r>
          </a:p>
          <a:p>
            <a:r>
              <a:rPr lang="en-US" sz="4400" dirty="0"/>
              <a:t>Levels of HA</a:t>
            </a:r>
          </a:p>
          <a:p>
            <a:pPr marL="0" indent="0">
              <a:buNone/>
            </a:pPr>
            <a:endParaRPr lang="en-US" sz="2100" dirty="0"/>
          </a:p>
        </p:txBody>
      </p:sp>
      <p:sp>
        <p:nvSpPr>
          <p:cNvPr id="11" name="Rectangle 10">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descr="History">
            <a:extLst>
              <a:ext uri="{FF2B5EF4-FFF2-40B4-BE49-F238E27FC236}">
                <a16:creationId xmlns="" xmlns:a16="http://schemas.microsoft.com/office/drawing/2014/main" id="{C0BDF9E2-2D45-4A09-8EE5-A751C0B1DA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6624964" y="2865141"/>
            <a:ext cx="1143455" cy="1143455"/>
          </a:xfrm>
          <a:prstGeom prst="rect">
            <a:avLst/>
          </a:prstGeom>
        </p:spPr>
      </p:pic>
      <p:sp>
        <p:nvSpPr>
          <p:cNvPr id="4" name="Slide Number Placeholder 3"/>
          <p:cNvSpPr>
            <a:spLocks noGrp="1"/>
          </p:cNvSpPr>
          <p:nvPr>
            <p:ph type="sldNum" sz="quarter" idx="12"/>
          </p:nvPr>
        </p:nvSpPr>
        <p:spPr>
          <a:xfrm>
            <a:off x="7576075" y="6415760"/>
            <a:ext cx="759278" cy="273844"/>
          </a:xfrm>
        </p:spPr>
        <p:txBody>
          <a:bodyPr>
            <a:normAutofit/>
          </a:bodyPr>
          <a:lstStyle/>
          <a:p>
            <a:pPr>
              <a:spcAft>
                <a:spcPts val="600"/>
              </a:spcAft>
            </a:pPr>
            <a:fld id="{B04531D7-AB04-456F-A61C-B6CF16191A96}" type="slidenum">
              <a:rPr lang="en-US" sz="920">
                <a:solidFill>
                  <a:srgbClr val="FFFFFF"/>
                </a:solidFill>
              </a:rPr>
              <a:pPr>
                <a:spcAft>
                  <a:spcPts val="600"/>
                </a:spcAft>
              </a:pPr>
              <a:t>3</a:t>
            </a:fld>
            <a:endParaRPr lang="en-US" sz="92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Thank You</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67586" name="Picture 2" descr="Image result for to be continued"/>
          <p:cNvPicPr>
            <a:picLocks noChangeAspect="1" noChangeArrowheads="1"/>
          </p:cNvPicPr>
          <p:nvPr/>
        </p:nvPicPr>
        <p:blipFill>
          <a:blip r:embed="rId2" cstate="print"/>
          <a:srcRect/>
          <a:stretch>
            <a:fillRect/>
          </a:stretch>
        </p:blipFill>
        <p:spPr bwMode="auto">
          <a:xfrm>
            <a:off x="0" y="1124744"/>
            <a:ext cx="9144000" cy="5319464"/>
          </a:xfrm>
          <a:prstGeom prst="rect">
            <a:avLst/>
          </a:prstGeom>
          <a:noFill/>
        </p:spPr>
      </p:pic>
      <p:sp>
        <p:nvSpPr>
          <p:cNvPr id="5" name="Slide Number Placeholder 4"/>
          <p:cNvSpPr>
            <a:spLocks noGrp="1"/>
          </p:cNvSpPr>
          <p:nvPr>
            <p:ph type="sldNum" sz="quarter" idx="12"/>
          </p:nvPr>
        </p:nvSpPr>
        <p:spPr/>
        <p:txBody>
          <a:bodyPr/>
          <a:lstStyle/>
          <a:p>
            <a:fld id="{B04531D7-AB04-456F-A61C-B6CF16191A96}" type="slidenum">
              <a:rPr lang="en-US" smtClean="0"/>
              <a:t>30</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D70B121-56F4-4848-B38B-182089D909F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GB" sz="3700">
                <a:solidFill>
                  <a:schemeClr val="accent1"/>
                </a:solidFill>
              </a:rPr>
              <a:t>Introduction</a:t>
            </a:r>
          </a:p>
        </p:txBody>
      </p:sp>
      <p:cxnSp>
        <p:nvCxnSpPr>
          <p:cNvPr id="11" name="Straight Connector 10">
            <a:extLst>
              <a:ext uri="{FF2B5EF4-FFF2-40B4-BE49-F238E27FC236}">
                <a16:creationId xmlns="" xmlns:a16="http://schemas.microsoft.com/office/drawing/2014/main" id="{2D72A2C9-F3CA-4216-8BAD-FA4C970C3C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36898" y="963877"/>
            <a:ext cx="5039555" cy="4930246"/>
          </a:xfrm>
        </p:spPr>
        <p:txBody>
          <a:bodyPr anchor="ctr">
            <a:normAutofit/>
          </a:bodyPr>
          <a:lstStyle/>
          <a:p>
            <a:r>
              <a:rPr lang="en-GB" dirty="0"/>
              <a:t>Healthcare is one of the determinants of health.</a:t>
            </a:r>
          </a:p>
          <a:p>
            <a:r>
              <a:rPr lang="en-GB" dirty="0"/>
              <a:t>Healthcare organizations are complex and dynamic.</a:t>
            </a:r>
          </a:p>
          <a:p>
            <a:r>
              <a:rPr lang="en-GB" dirty="0"/>
              <a:t>The nature of these organizations requires administration and management.</a:t>
            </a:r>
          </a:p>
        </p:txBody>
      </p:sp>
      <p:sp>
        <p:nvSpPr>
          <p:cNvPr id="4" name="Slide Number Placeholder 3"/>
          <p:cNvSpPr>
            <a:spLocks noGrp="1"/>
          </p:cNvSpPr>
          <p:nvPr>
            <p:ph type="sldNum" sz="quarter" idx="12"/>
          </p:nvPr>
        </p:nvSpPr>
        <p:spPr>
          <a:xfrm>
            <a:off x="7928637" y="6033479"/>
            <a:ext cx="586712" cy="365125"/>
          </a:xfrm>
        </p:spPr>
        <p:txBody>
          <a:bodyPr>
            <a:normAutofit/>
          </a:bodyPr>
          <a:lstStyle/>
          <a:p>
            <a:pPr>
              <a:spcAft>
                <a:spcPts val="600"/>
              </a:spcAft>
            </a:pPr>
            <a:fld id="{B04531D7-AB04-456F-A61C-B6CF16191A96}" type="slidenum">
              <a:rPr lang="en-US" sz="900">
                <a:solidFill>
                  <a:schemeClr val="tx1">
                    <a:alpha val="80000"/>
                  </a:schemeClr>
                </a:solidFill>
              </a:rPr>
              <a:pPr>
                <a:spcAft>
                  <a:spcPts val="600"/>
                </a:spcAft>
              </a:pPr>
              <a:t>4</a:t>
            </a:fld>
            <a:endParaRPr lang="en-US" sz="900">
              <a:solidFill>
                <a:schemeClr val="tx1">
                  <a:alpha val="80000"/>
                </a:schemeClr>
              </a:solidFill>
            </a:endParaRPr>
          </a:p>
        </p:txBody>
      </p:sp>
    </p:spTree>
    <p:extLst>
      <p:ext uri="{BB962C8B-B14F-4D97-AF65-F5344CB8AC3E}">
        <p14:creationId xmlns:p14="http://schemas.microsoft.com/office/powerpoint/2010/main" val="235130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 name="Rectangle 145">
            <a:extLst>
              <a:ext uri="{FF2B5EF4-FFF2-40B4-BE49-F238E27FC236}">
                <a16:creationId xmlns="" xmlns:a16="http://schemas.microsoft.com/office/drawing/2014/main" id="{C5278130-DFE0-457B-8698-88DF69019D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43"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8" name="Rectangle 147">
            <a:extLst>
              <a:ext uri="{FF2B5EF4-FFF2-40B4-BE49-F238E27FC236}">
                <a16:creationId xmlns="" xmlns:a16="http://schemas.microsoft.com/office/drawing/2014/main" id="{2F99531B-1681-4D6E-BECB-18325B33A6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0" name="Rectangle 149">
            <a:extLst>
              <a:ext uri="{FF2B5EF4-FFF2-40B4-BE49-F238E27FC236}">
                <a16:creationId xmlns="" xmlns:a16="http://schemas.microsoft.com/office/drawing/2014/main" id="{3018F580-E6B0-4F73-9C2F-3CBD1C7A56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8743" y="699899"/>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a:xfrm>
            <a:off x="317174" y="540167"/>
            <a:ext cx="4056931" cy="2135867"/>
          </a:xfrm>
        </p:spPr>
        <p:txBody>
          <a:bodyPr anchor="b">
            <a:normAutofit/>
          </a:bodyPr>
          <a:lstStyle/>
          <a:p>
            <a:pPr eaLnBrk="1" hangingPunct="1"/>
            <a:r>
              <a:rPr lang="en-US" sz="4200"/>
              <a:t>Brief history of HA</a:t>
            </a:r>
            <a:r>
              <a:rPr lang="en-GB" sz="4200"/>
              <a:t/>
            </a:r>
            <a:br>
              <a:rPr lang="en-GB" sz="4200"/>
            </a:br>
            <a:endParaRPr lang="en-US" sz="4200"/>
          </a:p>
        </p:txBody>
      </p:sp>
      <p:sp>
        <p:nvSpPr>
          <p:cNvPr id="26627" name="Rectangle 3"/>
          <p:cNvSpPr>
            <a:spLocks noGrp="1" noChangeArrowheads="1"/>
          </p:cNvSpPr>
          <p:nvPr>
            <p:ph type="body" idx="1"/>
          </p:nvPr>
        </p:nvSpPr>
        <p:spPr>
          <a:xfrm>
            <a:off x="51845" y="1988841"/>
            <a:ext cx="4056931" cy="4536504"/>
          </a:xfrm>
        </p:spPr>
        <p:txBody>
          <a:bodyPr anchor="t">
            <a:noAutofit/>
          </a:bodyPr>
          <a:lstStyle/>
          <a:p>
            <a:pPr>
              <a:lnSpc>
                <a:spcPct val="90000"/>
              </a:lnSpc>
            </a:pPr>
            <a:r>
              <a:rPr lang="en-US" sz="2000" dirty="0"/>
              <a:t>Healthcare administration has developed right alongside </a:t>
            </a:r>
            <a:r>
              <a:rPr lang="en-US" sz="2000" b="1" dirty="0"/>
              <a:t>advances in medical science</a:t>
            </a:r>
            <a:r>
              <a:rPr lang="en-US" sz="2000" dirty="0"/>
              <a:t> and </a:t>
            </a:r>
            <a:r>
              <a:rPr lang="en-US" sz="2000" b="1" dirty="0"/>
              <a:t>the growth of hospitals.</a:t>
            </a:r>
          </a:p>
          <a:p>
            <a:pPr eaLnBrk="1" hangingPunct="1">
              <a:lnSpc>
                <a:spcPct val="90000"/>
              </a:lnSpc>
            </a:pPr>
            <a:r>
              <a:rPr lang="en-US" sz="2000" dirty="0"/>
              <a:t>Prior to the 20th century, hospitals were not as organized and efficient as they are today. </a:t>
            </a:r>
          </a:p>
          <a:p>
            <a:pPr eaLnBrk="1" hangingPunct="1">
              <a:lnSpc>
                <a:spcPct val="90000"/>
              </a:lnSpc>
            </a:pPr>
            <a:r>
              <a:rPr lang="en-US" sz="2000" dirty="0"/>
              <a:t>Health care administration got its start in the 1920s with the foundation of the American Conference on Hospital Service. </a:t>
            </a:r>
          </a:p>
          <a:p>
            <a:pPr eaLnBrk="1" hangingPunct="1">
              <a:lnSpc>
                <a:spcPct val="90000"/>
              </a:lnSpc>
            </a:pPr>
            <a:r>
              <a:rPr lang="en-US" sz="2000" dirty="0"/>
              <a:t>This marked the first step in organized health care.</a:t>
            </a:r>
          </a:p>
        </p:txBody>
      </p:sp>
      <p:pic>
        <p:nvPicPr>
          <p:cNvPr id="5" name="Picture 4">
            <a:extLst>
              <a:ext uri="{FF2B5EF4-FFF2-40B4-BE49-F238E27FC236}">
                <a16:creationId xmlns="" xmlns:a16="http://schemas.microsoft.com/office/drawing/2014/main" id="{27BBAFAD-2669-49F9-ABD3-6B17D05BB57E}"/>
              </a:ext>
            </a:extLst>
          </p:cNvPr>
          <p:cNvPicPr>
            <a:picLocks noChangeAspect="1"/>
          </p:cNvPicPr>
          <p:nvPr/>
        </p:nvPicPr>
        <p:blipFill rotWithShape="1">
          <a:blip r:embed="rId3"/>
          <a:srcRect l="15400"/>
          <a:stretch/>
        </p:blipFill>
        <p:spPr>
          <a:xfrm>
            <a:off x="4067649" y="4416595"/>
            <a:ext cx="3778864" cy="2356213"/>
          </a:xfrm>
          <a:prstGeom prst="rect">
            <a:avLst/>
          </a:prstGeom>
        </p:spPr>
      </p:pic>
      <p:sp>
        <p:nvSpPr>
          <p:cNvPr id="152" name="Rectangle 151">
            <a:extLst>
              <a:ext uri="{FF2B5EF4-FFF2-40B4-BE49-F238E27FC236}">
                <a16:creationId xmlns="" xmlns:a16="http://schemas.microsoft.com/office/drawing/2014/main" id="{4876EE9E-33F0-4062-82D6-E07E8E4DCC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6574172" y="4900675"/>
            <a:ext cx="728273" cy="317515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54" name="Straight Connector 153">
            <a:extLst>
              <a:ext uri="{FF2B5EF4-FFF2-40B4-BE49-F238E27FC236}">
                <a16:creationId xmlns="" xmlns:a16="http://schemas.microsoft.com/office/drawing/2014/main" id="{F085D7B9-E066-4923-8CB7-294BF306296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519179" y="0"/>
            <a:ext cx="624821" cy="689213"/>
          </a:xfrm>
        </p:spPr>
        <p:txBody>
          <a:bodyPr>
            <a:normAutofit/>
          </a:bodyPr>
          <a:lstStyle/>
          <a:p>
            <a:pPr algn="ctr">
              <a:spcAft>
                <a:spcPts val="600"/>
              </a:spcAft>
            </a:pPr>
            <a:fld id="{B04531D7-AB04-456F-A61C-B6CF16191A96}" type="slidenum">
              <a:rPr lang="en-US"/>
              <a:pPr algn="ctr">
                <a:spcAft>
                  <a:spcPts val="600"/>
                </a:spcAft>
              </a:pPr>
              <a:t>5</a:t>
            </a:fld>
            <a:endParaRPr lang="en-US"/>
          </a:p>
        </p:txBody>
      </p:sp>
      <p:cxnSp>
        <p:nvCxnSpPr>
          <p:cNvPr id="156" name="Straight Connector 155">
            <a:extLst>
              <a:ext uri="{FF2B5EF4-FFF2-40B4-BE49-F238E27FC236}">
                <a16:creationId xmlns="" xmlns:a16="http://schemas.microsoft.com/office/drawing/2014/main" id="{2F37C122-9581-4EA2-A16E-21E73BDFB16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24117"/>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 xmlns:a16="http://schemas.microsoft.com/office/drawing/2014/main" id="{4D90573A-1CB8-4F43-8E0C-6AF2CD17040A}"/>
              </a:ext>
            </a:extLst>
          </p:cNvPr>
          <p:cNvPicPr>
            <a:picLocks noChangeAspect="1"/>
          </p:cNvPicPr>
          <p:nvPr/>
        </p:nvPicPr>
        <p:blipFill>
          <a:blip r:embed="rId4"/>
          <a:stretch>
            <a:fillRect/>
          </a:stretch>
        </p:blipFill>
        <p:spPr>
          <a:xfrm>
            <a:off x="4104276" y="137796"/>
            <a:ext cx="3767655" cy="3525297"/>
          </a:xfrm>
          <a:prstGeom prst="rect">
            <a:avLst/>
          </a:prstGeom>
        </p:spPr>
      </p:pic>
      <p:pic>
        <p:nvPicPr>
          <p:cNvPr id="39" name="Picture 2" descr="Image result for patient in 1800s home">
            <a:extLst>
              <a:ext uri="{FF2B5EF4-FFF2-40B4-BE49-F238E27FC236}">
                <a16:creationId xmlns="" xmlns:a16="http://schemas.microsoft.com/office/drawing/2014/main" id="{EE9DCBB4-F22C-4F7E-A6F0-EC91E27769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2316521"/>
            <a:ext cx="2659011" cy="274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99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640960" cy="1210146"/>
          </a:xfrm>
        </p:spPr>
        <p:txBody>
          <a:bodyPr>
            <a:normAutofit fontScale="90000"/>
          </a:bodyPr>
          <a:lstStyle/>
          <a:p>
            <a:r>
              <a:rPr lang="en-US" dirty="0"/>
              <a:t>Today’s Health and Medical Administration Field</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algn="just">
              <a:buNone/>
            </a:pPr>
            <a:r>
              <a:rPr lang="en-US" u="sng" dirty="0"/>
              <a:t>Over the last century, healthcare administration has witnessed dramatic changes:</a:t>
            </a:r>
          </a:p>
          <a:p>
            <a:r>
              <a:rPr lang="en-US" dirty="0"/>
              <a:t>Hospitals have become large, complex organizations</a:t>
            </a:r>
          </a:p>
          <a:p>
            <a:r>
              <a:rPr lang="en-US" dirty="0"/>
              <a:t>Technology has advanced exponentially</a:t>
            </a:r>
          </a:p>
          <a:p>
            <a:r>
              <a:rPr lang="en-US" dirty="0"/>
              <a:t>Government has taken on a larger role in healthcare delivery</a:t>
            </a:r>
          </a:p>
          <a:p>
            <a:r>
              <a:rPr lang="en-US" dirty="0"/>
              <a:t>Healthcare financing has become more complex (private and public systems)</a:t>
            </a:r>
          </a:p>
          <a:p>
            <a:endParaRPr lang="en-US" dirty="0"/>
          </a:p>
        </p:txBody>
      </p:sp>
      <p:sp>
        <p:nvSpPr>
          <p:cNvPr id="4" name="Slide Number Placeholder 3"/>
          <p:cNvSpPr>
            <a:spLocks noGrp="1"/>
          </p:cNvSpPr>
          <p:nvPr>
            <p:ph type="sldNum" sz="quarter" idx="12"/>
          </p:nvPr>
        </p:nvSpPr>
        <p:spPr/>
        <p:txBody>
          <a:bodyPr/>
          <a:lstStyle/>
          <a:p>
            <a:fld id="{B04531D7-AB04-456F-A61C-B6CF16191A96}" type="slidenum">
              <a:rPr lang="en-US" smtClean="0"/>
              <a:t>6</a:t>
            </a:fld>
            <a:endParaRPr lang="en-US"/>
          </a:p>
        </p:txBody>
      </p:sp>
    </p:spTree>
    <p:extLst>
      <p:ext uri="{BB962C8B-B14F-4D97-AF65-F5344CB8AC3E}">
        <p14:creationId xmlns:p14="http://schemas.microsoft.com/office/powerpoint/2010/main" val="2818632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b="1" dirty="0"/>
              <a:t>Health system: </a:t>
            </a:r>
            <a:r>
              <a:rPr lang="en-GB" dirty="0"/>
              <a:t>all activities whose main responsibility is to promote, restore and maintain health.</a:t>
            </a:r>
            <a:endParaRPr lang="en-GB" b="1" dirty="0"/>
          </a:p>
          <a:p>
            <a:pPr marL="0" indent="0">
              <a:buNone/>
            </a:pPr>
            <a:r>
              <a:rPr lang="en-GB" b="1" dirty="0"/>
              <a:t>Health Care Delivery System: </a:t>
            </a:r>
            <a:r>
              <a:rPr lang="en-GB" dirty="0"/>
              <a:t>A mechanism for providing services that meet the health-related needs of individuals.</a:t>
            </a:r>
          </a:p>
          <a:p>
            <a:pPr marL="0" indent="0">
              <a:buNone/>
            </a:pPr>
            <a:endParaRPr lang="en-GB" dirty="0"/>
          </a:p>
        </p:txBody>
      </p:sp>
      <p:sp>
        <p:nvSpPr>
          <p:cNvPr id="4" name="Slide Number Placeholder 3"/>
          <p:cNvSpPr>
            <a:spLocks noGrp="1"/>
          </p:cNvSpPr>
          <p:nvPr>
            <p:ph type="sldNum" sz="quarter" idx="12"/>
          </p:nvPr>
        </p:nvSpPr>
        <p:spPr/>
        <p:txBody>
          <a:bodyPr/>
          <a:lstStyle/>
          <a:p>
            <a:fld id="{B04531D7-AB04-456F-A61C-B6CF16191A96}" type="slidenum">
              <a:rPr lang="en-US" smtClean="0"/>
              <a:t>7</a:t>
            </a:fld>
            <a:endParaRPr lang="en-US"/>
          </a:p>
        </p:txBody>
      </p:sp>
    </p:spTree>
    <p:extLst>
      <p:ext uri="{BB962C8B-B14F-4D97-AF65-F5344CB8AC3E}">
        <p14:creationId xmlns:p14="http://schemas.microsoft.com/office/powerpoint/2010/main" val="342797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 xmlns:a16="http://schemas.microsoft.com/office/drawing/2014/main" id="{73C994B4-9721-4148-9EEC-6793CECDE8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142" y="-1"/>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7" name="Rectangle 136">
            <a:extLst>
              <a:ext uri="{FF2B5EF4-FFF2-40B4-BE49-F238E27FC236}">
                <a16:creationId xmlns="" xmlns:a16="http://schemas.microsoft.com/office/drawing/2014/main" id="{F9D95E49-763A-4886-B038-82F7347405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9" name="Rectangle 138">
            <a:extLst>
              <a:ext uri="{FF2B5EF4-FFF2-40B4-BE49-F238E27FC236}">
                <a16:creationId xmlns="" xmlns:a16="http://schemas.microsoft.com/office/drawing/2014/main" id="{799627C8-1BD2-4F57-879B-10CA0A54E5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8743" y="727069"/>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title"/>
          </p:nvPr>
        </p:nvSpPr>
        <p:spPr>
          <a:xfrm>
            <a:off x="257962" y="5611"/>
            <a:ext cx="3759649" cy="1335158"/>
          </a:xfrm>
        </p:spPr>
        <p:txBody>
          <a:bodyPr anchor="b">
            <a:normAutofit fontScale="90000"/>
          </a:bodyPr>
          <a:lstStyle/>
          <a:p>
            <a:pPr rtl="0" eaLnBrk="1" hangingPunct="1">
              <a:defRPr/>
            </a:pPr>
            <a:r>
              <a:rPr lang="en-US" sz="4200" dirty="0"/>
              <a:t>Definition of Administration</a:t>
            </a:r>
          </a:p>
        </p:txBody>
      </p:sp>
      <p:sp>
        <p:nvSpPr>
          <p:cNvPr id="5" name="Slide Number Placeholder 4"/>
          <p:cNvSpPr>
            <a:spLocks noGrp="1"/>
          </p:cNvSpPr>
          <p:nvPr>
            <p:ph type="sldNum" sz="quarter" idx="12"/>
          </p:nvPr>
        </p:nvSpPr>
        <p:spPr>
          <a:xfrm>
            <a:off x="8523927" y="-2392"/>
            <a:ext cx="620073" cy="704121"/>
          </a:xfrm>
        </p:spPr>
        <p:txBody>
          <a:bodyPr>
            <a:normAutofit/>
          </a:bodyPr>
          <a:lstStyle/>
          <a:p>
            <a:pPr algn="ctr">
              <a:spcAft>
                <a:spcPts val="600"/>
              </a:spcAft>
            </a:pPr>
            <a:fld id="{B04531D7-AB04-456F-A61C-B6CF16191A96}" type="slidenum">
              <a:rPr lang="en-US" b="1" smtClean="0"/>
              <a:pPr algn="ctr">
                <a:spcAft>
                  <a:spcPts val="600"/>
                </a:spcAft>
              </a:pPr>
              <a:t>8</a:t>
            </a:fld>
            <a:endParaRPr lang="en-US" b="1"/>
          </a:p>
        </p:txBody>
      </p:sp>
      <p:sp>
        <p:nvSpPr>
          <p:cNvPr id="7171" name="Rectangle 3"/>
          <p:cNvSpPr>
            <a:spLocks noGrp="1" noChangeArrowheads="1"/>
          </p:cNvSpPr>
          <p:nvPr>
            <p:ph type="body" idx="1"/>
          </p:nvPr>
        </p:nvSpPr>
        <p:spPr>
          <a:xfrm>
            <a:off x="317173" y="1372496"/>
            <a:ext cx="4518747" cy="4603401"/>
          </a:xfrm>
        </p:spPr>
        <p:txBody>
          <a:bodyPr anchor="t">
            <a:normAutofit fontScale="92500" lnSpcReduction="10000"/>
          </a:bodyPr>
          <a:lstStyle/>
          <a:p>
            <a:pPr rtl="0" eaLnBrk="1" hangingPunct="1">
              <a:buFont typeface="Wingdings" pitchFamily="2" charset="2"/>
              <a:buNone/>
              <a:defRPr/>
            </a:pPr>
            <a:endParaRPr lang="en-US" sz="1600" dirty="0"/>
          </a:p>
          <a:p>
            <a:pPr rtl="0" eaLnBrk="1" hangingPunct="1">
              <a:buFont typeface="Wingdings" pitchFamily="2" charset="2"/>
              <a:buNone/>
              <a:defRPr/>
            </a:pPr>
            <a:r>
              <a:rPr lang="en-US" sz="2800" dirty="0">
                <a:latin typeface="Arial"/>
              </a:rPr>
              <a:t>“</a:t>
            </a:r>
            <a:r>
              <a:rPr lang="en-US" sz="2800" dirty="0"/>
              <a:t> The process of </a:t>
            </a:r>
            <a:r>
              <a:rPr lang="en-US" sz="2800" i="1" dirty="0"/>
              <a:t>achieving defined </a:t>
            </a:r>
            <a:r>
              <a:rPr lang="en-US" sz="2800" i="1" dirty="0">
                <a:solidFill>
                  <a:srgbClr val="FF0000"/>
                </a:solidFill>
              </a:rPr>
              <a:t>goals </a:t>
            </a:r>
            <a:r>
              <a:rPr lang="en-US" sz="2800" dirty="0">
                <a:solidFill>
                  <a:srgbClr val="FF0000"/>
                </a:solidFill>
              </a:rPr>
              <a:t>at a </a:t>
            </a:r>
            <a:r>
              <a:rPr lang="en-US" sz="2800" i="1" dirty="0">
                <a:solidFill>
                  <a:srgbClr val="FF0000"/>
                </a:solidFill>
              </a:rPr>
              <a:t>defined time</a:t>
            </a:r>
            <a:r>
              <a:rPr lang="en-US" sz="2800" i="1" dirty="0"/>
              <a:t> </a:t>
            </a:r>
            <a:r>
              <a:rPr lang="en-US" sz="2800" dirty="0"/>
              <a:t>through the guidance, leadership, and control of the efforts of a </a:t>
            </a:r>
            <a:r>
              <a:rPr lang="en-US" sz="2800" i="1" dirty="0"/>
              <a:t>group of </a:t>
            </a:r>
            <a:r>
              <a:rPr lang="en-US" sz="2800" i="1" dirty="0">
                <a:solidFill>
                  <a:srgbClr val="FF0000"/>
                </a:solidFill>
              </a:rPr>
              <a:t>individuals</a:t>
            </a:r>
            <a:r>
              <a:rPr lang="en-US" sz="2800" i="1" dirty="0"/>
              <a:t> </a:t>
            </a:r>
            <a:r>
              <a:rPr lang="en-US" sz="2800" dirty="0"/>
              <a:t>and the efficient utilization of </a:t>
            </a:r>
            <a:r>
              <a:rPr lang="en-US" sz="2800" i="1" dirty="0">
                <a:solidFill>
                  <a:srgbClr val="FF0000"/>
                </a:solidFill>
              </a:rPr>
              <a:t>non-human resources</a:t>
            </a:r>
            <a:r>
              <a:rPr lang="en-US" sz="2800" i="1" dirty="0"/>
              <a:t> </a:t>
            </a:r>
            <a:r>
              <a:rPr lang="en-US" sz="2800" dirty="0"/>
              <a:t>bearing in mind adequacy, speed, and economy to the utmost possible level.</a:t>
            </a:r>
            <a:r>
              <a:rPr lang="en-US" sz="2800" dirty="0">
                <a:latin typeface="Arial"/>
              </a:rPr>
              <a:t>”</a:t>
            </a:r>
            <a:endParaRPr lang="en-US" sz="2800" dirty="0"/>
          </a:p>
        </p:txBody>
      </p:sp>
      <p:sp>
        <p:nvSpPr>
          <p:cNvPr id="141" name="Rectangle 140">
            <a:extLst>
              <a:ext uri="{FF2B5EF4-FFF2-40B4-BE49-F238E27FC236}">
                <a16:creationId xmlns="" xmlns:a16="http://schemas.microsoft.com/office/drawing/2014/main" id="{9C2FEDF6-F60C-4313-BC66-51AF20AB3E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8814889" y="1036406"/>
            <a:ext cx="329110" cy="475488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61442" name="Picture 2" descr="Related image"/>
          <p:cNvPicPr>
            <a:picLocks noChangeAspect="1" noChangeArrowheads="1"/>
          </p:cNvPicPr>
          <p:nvPr/>
        </p:nvPicPr>
        <p:blipFill rotWithShape="1">
          <a:blip r:embed="rId3" cstate="print"/>
          <a:srcRect l="33941" r="23123" b="2"/>
          <a:stretch/>
        </p:blipFill>
        <p:spPr bwMode="auto">
          <a:xfrm>
            <a:off x="5126371" y="1036406"/>
            <a:ext cx="3566160" cy="4754880"/>
          </a:xfrm>
          <a:prstGeom prst="rect">
            <a:avLst/>
          </a:prstGeom>
          <a:noFill/>
        </p:spPr>
      </p:pic>
      <p:cxnSp>
        <p:nvCxnSpPr>
          <p:cNvPr id="143" name="Straight Connector 142">
            <a:extLst>
              <a:ext uri="{FF2B5EF4-FFF2-40B4-BE49-F238E27FC236}">
                <a16:creationId xmlns="" xmlns:a16="http://schemas.microsoft.com/office/drawing/2014/main" id="{F085D7B9-E066-4923-8CB7-294BF306296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5" name="Slide Number Placeholder 10">
            <a:extLst>
              <a:ext uri="{FF2B5EF4-FFF2-40B4-BE49-F238E27FC236}">
                <a16:creationId xmlns="" xmlns:a16="http://schemas.microsoft.com/office/drawing/2014/main" id="{561B8CDD-3CA1-4913-8835-08BD7C7BCAA1}"/>
              </a:ext>
              <a:ext uri="{C183D7F6-B498-43B3-948B-1728B52AA6E4}">
                <adec:decorative xmlns=""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22786" y="-8779"/>
            <a:ext cx="620072" cy="704121"/>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cxnSp>
        <p:nvCxnSpPr>
          <p:cNvPr id="147" name="Straight Connector 146">
            <a:extLst>
              <a:ext uri="{FF2B5EF4-FFF2-40B4-BE49-F238E27FC236}">
                <a16:creationId xmlns="" xmlns:a16="http://schemas.microsoft.com/office/drawing/2014/main" id="{25443840-A796-4C43-8DC1-1B738EFEC52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51930"/>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28650" y="365125"/>
            <a:ext cx="7886700" cy="1325563"/>
          </a:xfrm>
        </p:spPr>
        <p:txBody>
          <a:bodyPr>
            <a:normAutofit/>
          </a:bodyPr>
          <a:lstStyle/>
          <a:p>
            <a:pPr eaLnBrk="1" hangingPunct="1">
              <a:defRPr/>
            </a:pPr>
            <a:r>
              <a:rPr lang="en-US"/>
              <a:t>Health Administration</a:t>
            </a:r>
            <a:endParaRPr lang="en-US" dirty="0"/>
          </a:p>
        </p:txBody>
      </p:sp>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B04531D7-AB04-456F-A61C-B6CF16191A96}" type="slidenum">
              <a:rPr lang="en-US" smtClean="0"/>
              <a:pPr>
                <a:spcAft>
                  <a:spcPts val="600"/>
                </a:spcAft>
              </a:pPr>
              <a:t>9</a:t>
            </a:fld>
            <a:endParaRPr lang="en-US"/>
          </a:p>
        </p:txBody>
      </p:sp>
      <p:graphicFrame>
        <p:nvGraphicFramePr>
          <p:cNvPr id="6151" name="Rectangle 3">
            <a:extLst>
              <a:ext uri="{FF2B5EF4-FFF2-40B4-BE49-F238E27FC236}">
                <a16:creationId xmlns="" xmlns:a16="http://schemas.microsoft.com/office/drawing/2014/main" id="{C929E3C1-C4C3-41DC-9384-B9FA043CD95E}"/>
              </a:ext>
            </a:extLst>
          </p:cNvPr>
          <p:cNvGraphicFramePr/>
          <p:nvPr>
            <p:extLst>
              <p:ext uri="{D42A27DB-BD31-4B8C-83A1-F6EECF244321}">
                <p14:modId xmlns:p14="http://schemas.microsoft.com/office/powerpoint/2010/main" val="399699903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3F62F58E31954599AF5D7BF24514D4" ma:contentTypeVersion="2" ma:contentTypeDescription="Create a new document." ma:contentTypeScope="" ma:versionID="1f97733726474c944a67f50e0a8bd811">
  <xsd:schema xmlns:xsd="http://www.w3.org/2001/XMLSchema" xmlns:xs="http://www.w3.org/2001/XMLSchema" xmlns:p="http://schemas.microsoft.com/office/2006/metadata/properties" xmlns:ns2="d04b26b9-50b7-4329-ba0b-d0dc18387505" targetNamespace="http://schemas.microsoft.com/office/2006/metadata/properties" ma:root="true" ma:fieldsID="1fc3081d13638dbfc9427cb62a769f1c" ns2:_="">
    <xsd:import namespace="d04b26b9-50b7-4329-ba0b-d0dc183875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19816C-049E-482D-9F70-81C1E5117412}"/>
</file>

<file path=customXml/itemProps2.xml><?xml version="1.0" encoding="utf-8"?>
<ds:datastoreItem xmlns:ds="http://schemas.openxmlformats.org/officeDocument/2006/customXml" ds:itemID="{EDBF7D09-2F8C-43DB-A5CF-B73E3A9A1F92}"/>
</file>

<file path=customXml/itemProps3.xml><?xml version="1.0" encoding="utf-8"?>
<ds:datastoreItem xmlns:ds="http://schemas.openxmlformats.org/officeDocument/2006/customXml" ds:itemID="{FD544659-3F7F-4BDD-82A0-F7B99F19DEA3}"/>
</file>

<file path=docProps/app.xml><?xml version="1.0" encoding="utf-8"?>
<Properties xmlns="http://schemas.openxmlformats.org/officeDocument/2006/extended-properties" xmlns:vt="http://schemas.openxmlformats.org/officeDocument/2006/docPropsVTypes">
  <TotalTime>1099</TotalTime>
  <Words>1126</Words>
  <Application>Microsoft Office PowerPoint</Application>
  <PresentationFormat>On-screen Show (4:3)</PresentationFormat>
  <Paragraphs>187</Paragraphs>
  <Slides>30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Helvetica Neue Medium</vt:lpstr>
      <vt:lpstr>Wingdings</vt:lpstr>
      <vt:lpstr>Office Theme</vt:lpstr>
      <vt:lpstr> Overview</vt:lpstr>
      <vt:lpstr>PowerPoint Presentation</vt:lpstr>
      <vt:lpstr>Outline:</vt:lpstr>
      <vt:lpstr>Introduction</vt:lpstr>
      <vt:lpstr>Brief history of HA </vt:lpstr>
      <vt:lpstr>Today’s Health and Medical Administration Field </vt:lpstr>
      <vt:lpstr>PowerPoint Presentation</vt:lpstr>
      <vt:lpstr>Definition of Administration</vt:lpstr>
      <vt:lpstr>Health Administration</vt:lpstr>
      <vt:lpstr>PowerPoint Presentation</vt:lpstr>
      <vt:lpstr>PowerPoint Presentation</vt:lpstr>
      <vt:lpstr>Management and Administration</vt:lpstr>
      <vt:lpstr>Management</vt:lpstr>
      <vt:lpstr>A system’s view of management: </vt:lpstr>
      <vt:lpstr>PowerPoint Presentation</vt:lpstr>
      <vt:lpstr>Goals versus Objectives</vt:lpstr>
      <vt:lpstr>PowerPoint Presentation</vt:lpstr>
      <vt:lpstr>Levels of management</vt:lpstr>
      <vt:lpstr>Levels of management</vt:lpstr>
      <vt:lpstr>Levels of management</vt:lpstr>
      <vt:lpstr>Levels of management</vt:lpstr>
      <vt:lpstr>Levels of Administration</vt:lpstr>
      <vt:lpstr>PowerPoint Presentation</vt:lpstr>
      <vt:lpstr>Leadership</vt:lpstr>
      <vt:lpstr>Styles</vt:lpstr>
      <vt:lpstr>Autocratic </vt:lpstr>
      <vt:lpstr>Democratic</vt:lpstr>
      <vt:lpstr>Laissez faire (Permissive) </vt:lpstr>
      <vt:lpstr>Bureaucratic leadership</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Judah, Hassan</dc:creator>
  <cp:lastModifiedBy>israa rawashdeh</cp:lastModifiedBy>
  <cp:revision>8</cp:revision>
  <dcterms:created xsi:type="dcterms:W3CDTF">2020-01-28T08:02:08Z</dcterms:created>
  <dcterms:modified xsi:type="dcterms:W3CDTF">2021-02-22T07:10:31Z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0x0101004E3F62F58E31954599AF5D7BF24514D4</vt:lpwstr>
  </property>
</Properties>
</file>