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p:scale>
          <a:sx n="61" d="100"/>
          <a:sy n="61" d="100"/>
        </p:scale>
        <p:origin x="945" y="4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had Amro" userId="5b7f59b9f9e69fb9" providerId="LiveId" clId="{70805668-5862-49ED-96A0-E6D464E16883}"/>
    <pc:docChg chg="modSld">
      <pc:chgData name="Raghad Amro" userId="5b7f59b9f9e69fb9" providerId="LiveId" clId="{70805668-5862-49ED-96A0-E6D464E16883}" dt="2025-05-04T12:45:36.333" v="10" actId="20577"/>
      <pc:docMkLst>
        <pc:docMk/>
      </pc:docMkLst>
      <pc:sldChg chg="modSp mod">
        <pc:chgData name="Raghad Amro" userId="5b7f59b9f9e69fb9" providerId="LiveId" clId="{70805668-5862-49ED-96A0-E6D464E16883}" dt="2025-05-04T12:45:36.333" v="10" actId="20577"/>
        <pc:sldMkLst>
          <pc:docMk/>
          <pc:sldMk cId="4000762052" sldId="269"/>
        </pc:sldMkLst>
        <pc:spChg chg="mod">
          <ac:chgData name="Raghad Amro" userId="5b7f59b9f9e69fb9" providerId="LiveId" clId="{70805668-5862-49ED-96A0-E6D464E16883}" dt="2025-05-04T12:45:36.333" v="10" actId="20577"/>
          <ac:spMkLst>
            <pc:docMk/>
            <pc:sldMk cId="4000762052" sldId="269"/>
            <ac:spMk id="3" creationId="{97AB36AE-4803-909F-4CDA-E1ED87A8893F}"/>
          </ac:spMkLst>
        </pc:spChg>
      </pc:sldChg>
      <pc:sldChg chg="modSp mod">
        <pc:chgData name="Raghad Amro" userId="5b7f59b9f9e69fb9" providerId="LiveId" clId="{70805668-5862-49ED-96A0-E6D464E16883}" dt="2025-05-04T12:45:21.556" v="4" actId="20577"/>
        <pc:sldMkLst>
          <pc:docMk/>
          <pc:sldMk cId="1594907257" sldId="270"/>
        </pc:sldMkLst>
        <pc:spChg chg="mod">
          <ac:chgData name="Raghad Amro" userId="5b7f59b9f9e69fb9" providerId="LiveId" clId="{70805668-5862-49ED-96A0-E6D464E16883}" dt="2025-05-04T12:45:21.556" v="4" actId="20577"/>
          <ac:spMkLst>
            <pc:docMk/>
            <pc:sldMk cId="1594907257" sldId="270"/>
            <ac:spMk id="3" creationId="{7501BD56-A6F1-F4D0-B946-7D09D066C5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93514-8FAD-4B8D-A61C-A3FF953CCAC0}"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DC9D2-1C80-4ABD-90F0-2E0E76F7BA69}" type="slidenum">
              <a:rPr lang="en-US" smtClean="0"/>
              <a:t>‹#›</a:t>
            </a:fld>
            <a:endParaRPr lang="en-US"/>
          </a:p>
        </p:txBody>
      </p:sp>
    </p:spTree>
    <p:extLst>
      <p:ext uri="{BB962C8B-B14F-4D97-AF65-F5344CB8AC3E}">
        <p14:creationId xmlns:p14="http://schemas.microsoft.com/office/powerpoint/2010/main" val="197411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DC9D2-1C80-4ABD-90F0-2E0E76F7BA69}" type="slidenum">
              <a:rPr lang="en-US" smtClean="0"/>
              <a:t>14</a:t>
            </a:fld>
            <a:endParaRPr lang="en-US"/>
          </a:p>
        </p:txBody>
      </p:sp>
    </p:spTree>
    <p:extLst>
      <p:ext uri="{BB962C8B-B14F-4D97-AF65-F5344CB8AC3E}">
        <p14:creationId xmlns:p14="http://schemas.microsoft.com/office/powerpoint/2010/main" val="336012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7A8C-5EE9-7E9C-98CE-0B9B18E382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D6F644-1751-6FEB-540E-B1C62E652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D5EF14-59C5-EB2B-0461-68CE6593D1B2}"/>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5" name="Footer Placeholder 4">
            <a:extLst>
              <a:ext uri="{FF2B5EF4-FFF2-40B4-BE49-F238E27FC236}">
                <a16:creationId xmlns:a16="http://schemas.microsoft.com/office/drawing/2014/main" id="{70A1F9B6-8844-D915-F0B5-0BC69EFA3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67923-C9FC-735C-69E7-D2526035AB2F}"/>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225959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E1FC-F120-EB15-1CEE-086EF83DC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38D1B0-19C4-E904-4DE9-D2162BD51F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ED9B6-9176-6FCC-4579-D2629E63FFE0}"/>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5" name="Footer Placeholder 4">
            <a:extLst>
              <a:ext uri="{FF2B5EF4-FFF2-40B4-BE49-F238E27FC236}">
                <a16:creationId xmlns:a16="http://schemas.microsoft.com/office/drawing/2014/main" id="{4CDF53DA-6AF9-37B0-CBE1-EF1FECD50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FC5E0-A5A7-31E4-5F07-8C03A036B64C}"/>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9213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EAC47-CA2F-F050-9679-AAD91FB19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4ADA05-A68E-D093-6CFD-0D9E4B6E8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A50FD-1B69-CEFE-EC2C-C40160D733A7}"/>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5" name="Footer Placeholder 4">
            <a:extLst>
              <a:ext uri="{FF2B5EF4-FFF2-40B4-BE49-F238E27FC236}">
                <a16:creationId xmlns:a16="http://schemas.microsoft.com/office/drawing/2014/main" id="{F0FD2BB7-46EA-4C76-EEA8-9C67C2FFA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F6184-5EDC-61F7-A537-B6B5B2925AA5}"/>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164831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40F1-6F3D-5748-7B62-E75141115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4C32A-ECFC-A96E-739F-1AA2B7DD76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E0925-EB47-E450-BA36-B1EAE3FB502F}"/>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5" name="Footer Placeholder 4">
            <a:extLst>
              <a:ext uri="{FF2B5EF4-FFF2-40B4-BE49-F238E27FC236}">
                <a16:creationId xmlns:a16="http://schemas.microsoft.com/office/drawing/2014/main" id="{BDC86AE1-E4C5-FCD7-1C1B-4EBBB0FCC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9A81D-B6AA-FF17-4550-6A4375F41757}"/>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402881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7E8E-8862-D8EB-CFC5-91DAC2BDA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A97C7-44A3-F921-1E2A-03971D602C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EE350-207D-547F-7305-A9DBBD1F40F0}"/>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5" name="Footer Placeholder 4">
            <a:extLst>
              <a:ext uri="{FF2B5EF4-FFF2-40B4-BE49-F238E27FC236}">
                <a16:creationId xmlns:a16="http://schemas.microsoft.com/office/drawing/2014/main" id="{B4181CED-1B0C-70D2-E192-3DD945C5A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168C7-D846-B386-98BA-BB5001289AC7}"/>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359863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4B77-B44E-1A0B-573F-CF3BFE41D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D1A042-8457-9DA5-CBB2-E0050D370C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02BF55-AC97-5FC8-A541-504D78118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4E44F5-F84C-DCCD-498D-5C9AC468BB9A}"/>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6" name="Footer Placeholder 5">
            <a:extLst>
              <a:ext uri="{FF2B5EF4-FFF2-40B4-BE49-F238E27FC236}">
                <a16:creationId xmlns:a16="http://schemas.microsoft.com/office/drawing/2014/main" id="{8EC7F395-E388-EE50-CDD6-DECD63F6F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FBB2B-B340-7F97-08D2-EC889ED9D155}"/>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136265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B6A9-715B-667B-6580-AE8E78CD3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F947F-D79C-92FE-E7A8-DE1350E7A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4867D-0177-89C6-9B58-3BFDA6030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9C4C4-7700-04FB-9B03-B048AE4E5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ADC7F-E0D1-698C-C1F9-98F99E785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3F0C7-401C-B808-B6C4-CCD8FAB29AE5}"/>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8" name="Footer Placeholder 7">
            <a:extLst>
              <a:ext uri="{FF2B5EF4-FFF2-40B4-BE49-F238E27FC236}">
                <a16:creationId xmlns:a16="http://schemas.microsoft.com/office/drawing/2014/main" id="{5F25B3B5-67EF-5936-1608-2C57DE6832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FAFD2D-1107-A4E9-0571-1A4D45A3858B}"/>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366691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1653-9B50-88A4-A9F9-AB286D925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45D0F-F1C3-9CBA-0CEC-38BCD00D34BA}"/>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4" name="Footer Placeholder 3">
            <a:extLst>
              <a:ext uri="{FF2B5EF4-FFF2-40B4-BE49-F238E27FC236}">
                <a16:creationId xmlns:a16="http://schemas.microsoft.com/office/drawing/2014/main" id="{19DCC3F4-363C-DFF1-24C8-E31259BC45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74C999-D43B-FCB8-EB51-FFBBA3B0EF34}"/>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134106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9A7AE-5937-ED74-FF25-A82C2C360CF2}"/>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3" name="Footer Placeholder 2">
            <a:extLst>
              <a:ext uri="{FF2B5EF4-FFF2-40B4-BE49-F238E27FC236}">
                <a16:creationId xmlns:a16="http://schemas.microsoft.com/office/drawing/2014/main" id="{5E86B08F-FA1C-9089-C711-646A1C628A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54C713-BFBE-6C65-B310-2EAEBC7B3AC7}"/>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271900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0DD4-63EA-044C-8752-3D471B9F5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2A52AE-991D-267D-D309-B5EFDA8E1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E0436D-562B-4583-7F27-6DE3C1ACD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B9103-9751-0C37-650F-F569C4FC7E93}"/>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6" name="Footer Placeholder 5">
            <a:extLst>
              <a:ext uri="{FF2B5EF4-FFF2-40B4-BE49-F238E27FC236}">
                <a16:creationId xmlns:a16="http://schemas.microsoft.com/office/drawing/2014/main" id="{9F852910-B8EF-D912-A4C7-709FB981F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D11C0-0C58-4039-ACA5-FA43F783AC70}"/>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74841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D787-E64E-D16D-B935-438FBA81B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B4B92-BBF9-FE4E-F0B9-362C03705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03EC92-BE88-B29D-1F26-7FA1CB0D0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7B2AC-A7B5-2254-19A5-635919019E64}"/>
              </a:ext>
            </a:extLst>
          </p:cNvPr>
          <p:cNvSpPr>
            <a:spLocks noGrp="1"/>
          </p:cNvSpPr>
          <p:nvPr>
            <p:ph type="dt" sz="half" idx="10"/>
          </p:nvPr>
        </p:nvSpPr>
        <p:spPr/>
        <p:txBody>
          <a:bodyPr/>
          <a:lstStyle/>
          <a:p>
            <a:fld id="{346082E8-DD09-4BB6-89FC-83F944332804}" type="datetimeFigureOut">
              <a:rPr lang="en-US" smtClean="0"/>
              <a:t>5/4/2025</a:t>
            </a:fld>
            <a:endParaRPr lang="en-US"/>
          </a:p>
        </p:txBody>
      </p:sp>
      <p:sp>
        <p:nvSpPr>
          <p:cNvPr id="6" name="Footer Placeholder 5">
            <a:extLst>
              <a:ext uri="{FF2B5EF4-FFF2-40B4-BE49-F238E27FC236}">
                <a16:creationId xmlns:a16="http://schemas.microsoft.com/office/drawing/2014/main" id="{ED840FBF-D433-5712-C96C-81AAF672B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CFF80-9387-1B46-8440-54FFAB21ECC2}"/>
              </a:ext>
            </a:extLst>
          </p:cNvPr>
          <p:cNvSpPr>
            <a:spLocks noGrp="1"/>
          </p:cNvSpPr>
          <p:nvPr>
            <p:ph type="sldNum" sz="quarter" idx="12"/>
          </p:nvPr>
        </p:nvSpPr>
        <p:spPr/>
        <p:txBody>
          <a:bodyPr/>
          <a:lstStyle/>
          <a:p>
            <a:fld id="{7A06565D-F1B9-45FC-BE5F-4986D97AD196}" type="slidenum">
              <a:rPr lang="en-US" smtClean="0"/>
              <a:t>‹#›</a:t>
            </a:fld>
            <a:endParaRPr lang="en-US"/>
          </a:p>
        </p:txBody>
      </p:sp>
    </p:spTree>
    <p:extLst>
      <p:ext uri="{BB962C8B-B14F-4D97-AF65-F5344CB8AC3E}">
        <p14:creationId xmlns:p14="http://schemas.microsoft.com/office/powerpoint/2010/main" val="85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15EEA-B2DB-F30F-C603-6D5DE98C6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21A5BA-8DA4-E4E9-C231-CF230892D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A2EF8-6A11-5943-9CB3-EF31E53BF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6082E8-DD09-4BB6-89FC-83F944332804}" type="datetimeFigureOut">
              <a:rPr lang="en-US" smtClean="0"/>
              <a:t>5/4/2025</a:t>
            </a:fld>
            <a:endParaRPr lang="en-US"/>
          </a:p>
        </p:txBody>
      </p:sp>
      <p:sp>
        <p:nvSpPr>
          <p:cNvPr id="5" name="Footer Placeholder 4">
            <a:extLst>
              <a:ext uri="{FF2B5EF4-FFF2-40B4-BE49-F238E27FC236}">
                <a16:creationId xmlns:a16="http://schemas.microsoft.com/office/drawing/2014/main" id="{662C24D5-79F2-0303-5511-5798E81D7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7B08A0-27C8-B73C-B7FC-76DFB1DEC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06565D-F1B9-45FC-BE5F-4986D97AD196}" type="slidenum">
              <a:rPr lang="en-US" smtClean="0"/>
              <a:t>‹#›</a:t>
            </a:fld>
            <a:endParaRPr lang="en-US"/>
          </a:p>
        </p:txBody>
      </p:sp>
    </p:spTree>
    <p:extLst>
      <p:ext uri="{BB962C8B-B14F-4D97-AF65-F5344CB8AC3E}">
        <p14:creationId xmlns:p14="http://schemas.microsoft.com/office/powerpoint/2010/main" val="190175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5AEC-3A2B-6864-122A-B9AE60A7098F}"/>
              </a:ext>
            </a:extLst>
          </p:cNvPr>
          <p:cNvSpPr>
            <a:spLocks noGrp="1"/>
          </p:cNvSpPr>
          <p:nvPr>
            <p:ph type="ctrTitle"/>
          </p:nvPr>
        </p:nvSpPr>
        <p:spPr/>
        <p:txBody>
          <a:bodyPr/>
          <a:lstStyle/>
          <a:p>
            <a:r>
              <a:rPr lang="en-US" dirty="0"/>
              <a:t>Pediatrics Mini-OSCE archive 6</a:t>
            </a:r>
            <a:r>
              <a:rPr lang="en-US" baseline="30000" dirty="0"/>
              <a:t>th</a:t>
            </a:r>
            <a:r>
              <a:rPr lang="en-US" dirty="0"/>
              <a:t> year </a:t>
            </a:r>
          </a:p>
        </p:txBody>
      </p:sp>
      <p:sp>
        <p:nvSpPr>
          <p:cNvPr id="3" name="Subtitle 2">
            <a:extLst>
              <a:ext uri="{FF2B5EF4-FFF2-40B4-BE49-F238E27FC236}">
                <a16:creationId xmlns:a16="http://schemas.microsoft.com/office/drawing/2014/main" id="{E6D42D4A-F5AB-CDEB-53D7-A27893A2CB9F}"/>
              </a:ext>
            </a:extLst>
          </p:cNvPr>
          <p:cNvSpPr>
            <a:spLocks noGrp="1"/>
          </p:cNvSpPr>
          <p:nvPr>
            <p:ph type="subTitle" idx="1"/>
          </p:nvPr>
        </p:nvSpPr>
        <p:spPr/>
        <p:txBody>
          <a:bodyPr/>
          <a:lstStyle/>
          <a:p>
            <a:r>
              <a:rPr lang="en-US" dirty="0"/>
              <a:t>04/05/2025 Nabed (2</a:t>
            </a:r>
            <a:r>
              <a:rPr lang="en-US" baseline="30000" dirty="0"/>
              <a:t>nd</a:t>
            </a:r>
            <a:r>
              <a:rPr lang="en-US" dirty="0"/>
              <a:t> semester)</a:t>
            </a:r>
          </a:p>
          <a:p>
            <a:r>
              <a:rPr lang="en-US" dirty="0"/>
              <a:t>Done by: Raghad Amr</a:t>
            </a:r>
          </a:p>
        </p:txBody>
      </p:sp>
    </p:spTree>
    <p:extLst>
      <p:ext uri="{BB962C8B-B14F-4D97-AF65-F5344CB8AC3E}">
        <p14:creationId xmlns:p14="http://schemas.microsoft.com/office/powerpoint/2010/main" val="91462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88A8-EA31-6682-1987-170B21873D1B}"/>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F276C0A2-1051-23D9-0D03-A508787D9162}"/>
              </a:ext>
            </a:extLst>
          </p:cNvPr>
          <p:cNvSpPr>
            <a:spLocks noGrp="1"/>
          </p:cNvSpPr>
          <p:nvPr>
            <p:ph idx="1"/>
          </p:nvPr>
        </p:nvSpPr>
        <p:spPr>
          <a:xfrm>
            <a:off x="838200" y="1825625"/>
            <a:ext cx="6617678" cy="4351338"/>
          </a:xfrm>
        </p:spPr>
        <p:txBody>
          <a:bodyPr/>
          <a:lstStyle/>
          <a:p>
            <a:r>
              <a:rPr lang="en-US" b="1" dirty="0"/>
              <a:t>What is the skill shown in image A?</a:t>
            </a:r>
          </a:p>
          <a:p>
            <a:pPr lvl="1"/>
            <a:r>
              <a:rPr lang="en-US" dirty="0"/>
              <a:t>Kicks a ball </a:t>
            </a:r>
          </a:p>
          <a:p>
            <a:r>
              <a:rPr lang="en-US" b="1" dirty="0"/>
              <a:t>At what developmental age?</a:t>
            </a:r>
          </a:p>
          <a:p>
            <a:pPr lvl="1"/>
            <a:r>
              <a:rPr lang="en-US" dirty="0"/>
              <a:t>2 years </a:t>
            </a:r>
          </a:p>
          <a:p>
            <a:r>
              <a:rPr lang="en-US" b="1" dirty="0"/>
              <a:t>What is the type of play shown in image B?</a:t>
            </a:r>
          </a:p>
          <a:p>
            <a:pPr lvl="1"/>
            <a:r>
              <a:rPr lang="en-US" dirty="0"/>
              <a:t>Interactive play (</a:t>
            </a:r>
            <a:r>
              <a:rPr lang="ar-JO" dirty="0"/>
              <a:t>جواب الدكتور</a:t>
            </a:r>
            <a:r>
              <a:rPr lang="en-US" dirty="0"/>
              <a:t>)</a:t>
            </a:r>
          </a:p>
          <a:p>
            <a:r>
              <a:rPr lang="en-US" b="1" dirty="0"/>
              <a:t>At what developmental age?</a:t>
            </a:r>
          </a:p>
          <a:p>
            <a:pPr lvl="1"/>
            <a:r>
              <a:rPr lang="en-US" dirty="0"/>
              <a:t>3 years </a:t>
            </a:r>
          </a:p>
        </p:txBody>
      </p:sp>
      <p:pic>
        <p:nvPicPr>
          <p:cNvPr id="5122" name="Picture 2">
            <a:extLst>
              <a:ext uri="{FF2B5EF4-FFF2-40B4-BE49-F238E27FC236}">
                <a16:creationId xmlns:a16="http://schemas.microsoft.com/office/drawing/2014/main" id="{F1991EAF-9AC1-EE22-991F-6E68CEA14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52" t="21128" r="23873" b="2635"/>
          <a:stretch/>
        </p:blipFill>
        <p:spPr bwMode="auto">
          <a:xfrm>
            <a:off x="8143631" y="365125"/>
            <a:ext cx="3899877" cy="3135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2BF121-2A21-A347-2A7C-F1024B61BA4D}"/>
              </a:ext>
            </a:extLst>
          </p:cNvPr>
          <p:cNvSpPr txBox="1"/>
          <p:nvPr/>
        </p:nvSpPr>
        <p:spPr>
          <a:xfrm>
            <a:off x="11551139" y="2905780"/>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kern="1200" dirty="0">
                <a:solidFill>
                  <a:schemeClr val="bg1"/>
                </a:solidFill>
                <a:latin typeface="+mn-lt"/>
                <a:ea typeface="+mn-ea"/>
                <a:cs typeface="+mn-cs"/>
              </a:rPr>
              <a:t>A</a:t>
            </a:r>
          </a:p>
        </p:txBody>
      </p:sp>
      <p:pic>
        <p:nvPicPr>
          <p:cNvPr id="5124" name="Picture 4" descr="Kids Playing Board Game Images – Browse 78,143 Stock Photos, Vectors, and  Video | Adobe Stock">
            <a:extLst>
              <a:ext uri="{FF2B5EF4-FFF2-40B4-BE49-F238E27FC236}">
                <a16:creationId xmlns:a16="http://schemas.microsoft.com/office/drawing/2014/main" id="{69F4E513-469E-3DB3-2D57-E8BAC78A4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630" y="3932799"/>
            <a:ext cx="3845169" cy="239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4D866E-063A-E590-0A4A-8B63684104DD}"/>
              </a:ext>
            </a:extLst>
          </p:cNvPr>
          <p:cNvSpPr txBox="1"/>
          <p:nvPr/>
        </p:nvSpPr>
        <p:spPr>
          <a:xfrm>
            <a:off x="11551138" y="5780017"/>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dirty="0">
                <a:solidFill>
                  <a:schemeClr val="bg1"/>
                </a:solidFill>
              </a:rPr>
              <a:t>B</a:t>
            </a:r>
            <a:endParaRPr lang="en-US" sz="2800" b="1" kern="120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96D77353-F9A3-D8DC-6063-65ABFC9AAF9D}"/>
              </a:ext>
            </a:extLst>
          </p:cNvPr>
          <p:cNvSpPr txBox="1"/>
          <p:nvPr/>
        </p:nvSpPr>
        <p:spPr>
          <a:xfrm>
            <a:off x="10214708" y="6295101"/>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**Exact pictures </a:t>
            </a:r>
          </a:p>
        </p:txBody>
      </p:sp>
    </p:spTree>
    <p:extLst>
      <p:ext uri="{BB962C8B-B14F-4D97-AF65-F5344CB8AC3E}">
        <p14:creationId xmlns:p14="http://schemas.microsoft.com/office/powerpoint/2010/main" val="173943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573C-E624-3C56-BB25-DDBAB4C4E9A3}"/>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560E0745-B52B-E636-4442-D29C26B9D3C4}"/>
              </a:ext>
            </a:extLst>
          </p:cNvPr>
          <p:cNvSpPr>
            <a:spLocks noGrp="1"/>
          </p:cNvSpPr>
          <p:nvPr>
            <p:ph idx="1"/>
          </p:nvPr>
        </p:nvSpPr>
        <p:spPr>
          <a:xfrm>
            <a:off x="838200" y="1825625"/>
            <a:ext cx="7016262" cy="4351338"/>
          </a:xfrm>
        </p:spPr>
        <p:txBody>
          <a:bodyPr/>
          <a:lstStyle/>
          <a:p>
            <a:r>
              <a:rPr lang="en-US" b="1" dirty="0"/>
              <a:t>What is shown in the image?</a:t>
            </a:r>
          </a:p>
          <a:p>
            <a:pPr lvl="1"/>
            <a:r>
              <a:rPr lang="en-US" dirty="0"/>
              <a:t>Vesicoureteral reflux </a:t>
            </a:r>
          </a:p>
          <a:p>
            <a:r>
              <a:rPr lang="en-US" b="1" dirty="0"/>
              <a:t>What imaging modality is used to assess for renal scarring?</a:t>
            </a:r>
          </a:p>
          <a:p>
            <a:pPr lvl="1"/>
            <a:r>
              <a:rPr lang="en-US" dirty="0"/>
              <a:t>DMSA scan </a:t>
            </a:r>
          </a:p>
        </p:txBody>
      </p:sp>
      <p:pic>
        <p:nvPicPr>
          <p:cNvPr id="6146" name="Picture 2" descr="image">
            <a:extLst>
              <a:ext uri="{FF2B5EF4-FFF2-40B4-BE49-F238E27FC236}">
                <a16:creationId xmlns:a16="http://schemas.microsoft.com/office/drawing/2014/main" id="{EF59E796-CB86-83CD-6D17-96C2B2419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84" y="1709982"/>
            <a:ext cx="3820202" cy="478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9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70C0-0DE4-888C-B1A2-A8EB61086C28}"/>
              </a:ext>
            </a:extLst>
          </p:cNvPr>
          <p:cNvSpPr>
            <a:spLocks noGrp="1"/>
          </p:cNvSpPr>
          <p:nvPr>
            <p:ph type="title"/>
          </p:nvPr>
        </p:nvSpPr>
        <p:spPr>
          <a:xfrm>
            <a:off x="838200" y="849679"/>
            <a:ext cx="10515600" cy="1325563"/>
          </a:xfrm>
        </p:spPr>
        <p:txBody>
          <a:bodyPr>
            <a:noAutofit/>
          </a:bodyPr>
          <a:lstStyle/>
          <a:p>
            <a:r>
              <a:rPr lang="en-US" sz="3200" dirty="0"/>
              <a:t>Long case 1: A baby is born at 32 weeks gestational age via emergent CS due to preterm labor weighing 1.5 kg, soon after birth, the baby developed respiratory distress, and the following values are the ABGs collected at 30 minutes of life: </a:t>
            </a:r>
            <a:r>
              <a:rPr lang="en-US" sz="3200" b="1" dirty="0"/>
              <a:t>pH= </a:t>
            </a:r>
            <a:r>
              <a:rPr lang="en-US" sz="3200" dirty="0"/>
              <a:t>7.1</a:t>
            </a:r>
            <a:r>
              <a:rPr lang="en-US" sz="3200" b="1" dirty="0"/>
              <a:t>, pCO2= </a:t>
            </a:r>
            <a:r>
              <a:rPr lang="en-US" sz="3200" dirty="0"/>
              <a:t>62</a:t>
            </a:r>
            <a:r>
              <a:rPr lang="en-US" sz="3200" b="1" dirty="0"/>
              <a:t>, pO2= </a:t>
            </a:r>
            <a:r>
              <a:rPr lang="en-US" sz="3200" dirty="0"/>
              <a:t>32mmHg</a:t>
            </a:r>
            <a:r>
              <a:rPr lang="en-US" sz="3200" b="1" dirty="0"/>
              <a:t>, HCO3= </a:t>
            </a:r>
            <a:r>
              <a:rPr lang="en-US" sz="3200" dirty="0"/>
              <a:t>18</a:t>
            </a:r>
            <a:r>
              <a:rPr lang="en-US" sz="3200" b="1" dirty="0"/>
              <a:t>, base deficit= -</a:t>
            </a:r>
            <a:r>
              <a:rPr lang="en-US" sz="3200" dirty="0"/>
              <a:t>12</a:t>
            </a:r>
            <a:r>
              <a:rPr lang="en-US" sz="3200" b="1" dirty="0"/>
              <a:t>, lactate= </a:t>
            </a:r>
            <a:r>
              <a:rPr lang="en-US" sz="3200" dirty="0"/>
              <a:t>4, X-ray for the chest is shown.  </a:t>
            </a:r>
          </a:p>
        </p:txBody>
      </p:sp>
      <p:sp>
        <p:nvSpPr>
          <p:cNvPr id="3" name="Content Placeholder 2">
            <a:extLst>
              <a:ext uri="{FF2B5EF4-FFF2-40B4-BE49-F238E27FC236}">
                <a16:creationId xmlns:a16="http://schemas.microsoft.com/office/drawing/2014/main" id="{160BD48E-70EE-6CAB-CFB2-CDB7E79D1AC9}"/>
              </a:ext>
            </a:extLst>
          </p:cNvPr>
          <p:cNvSpPr>
            <a:spLocks noGrp="1"/>
          </p:cNvSpPr>
          <p:nvPr>
            <p:ph idx="1"/>
          </p:nvPr>
        </p:nvSpPr>
        <p:spPr>
          <a:xfrm>
            <a:off x="838200" y="2962030"/>
            <a:ext cx="10515600" cy="3605701"/>
          </a:xfrm>
        </p:spPr>
        <p:txBody>
          <a:bodyPr>
            <a:normAutofit lnSpcReduction="10000"/>
          </a:bodyPr>
          <a:lstStyle/>
          <a:p>
            <a:r>
              <a:rPr lang="en-US" b="1" dirty="0"/>
              <a:t>What are 3 radiological findings in the X-ray?</a:t>
            </a:r>
          </a:p>
          <a:p>
            <a:pPr lvl="1"/>
            <a:r>
              <a:rPr lang="en-US" dirty="0"/>
              <a:t>Ground-glass opacification </a:t>
            </a:r>
          </a:p>
          <a:p>
            <a:pPr lvl="1"/>
            <a:r>
              <a:rPr lang="en-US" dirty="0"/>
              <a:t>Air bronchogram </a:t>
            </a:r>
          </a:p>
          <a:p>
            <a:pPr lvl="1"/>
            <a:r>
              <a:rPr lang="en-US" dirty="0"/>
              <a:t>Reduced lung volume </a:t>
            </a:r>
          </a:p>
          <a:p>
            <a:r>
              <a:rPr lang="en-US" b="1" dirty="0"/>
              <a:t>What is the most likely diagnosis?</a:t>
            </a:r>
          </a:p>
          <a:p>
            <a:pPr lvl="1"/>
            <a:r>
              <a:rPr lang="en-US" dirty="0"/>
              <a:t>RDS</a:t>
            </a:r>
          </a:p>
          <a:p>
            <a:r>
              <a:rPr lang="en-US" b="1" dirty="0"/>
              <a:t>What are two differential diagnosis?</a:t>
            </a:r>
          </a:p>
          <a:p>
            <a:pPr lvl="1"/>
            <a:r>
              <a:rPr lang="en-US" dirty="0"/>
              <a:t>Meconium aspiration</a:t>
            </a:r>
          </a:p>
          <a:p>
            <a:pPr lvl="1"/>
            <a:r>
              <a:rPr lang="en-US" dirty="0"/>
              <a:t>Transient tachypnea of newborn?? </a:t>
            </a:r>
          </a:p>
        </p:txBody>
      </p:sp>
      <p:pic>
        <p:nvPicPr>
          <p:cNvPr id="7170" name="Picture 2" descr="Pediatric Radiology">
            <a:extLst>
              <a:ext uri="{FF2B5EF4-FFF2-40B4-BE49-F238E27FC236}">
                <a16:creationId xmlns:a16="http://schemas.microsoft.com/office/drawing/2014/main" id="{A088A89F-6EA3-5F70-CA5F-9ED9990A3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833" y="2657231"/>
            <a:ext cx="3333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BA5A71-4142-BD07-AA74-EEED1A7EBA2F}"/>
              </a:ext>
            </a:extLst>
          </p:cNvPr>
          <p:cNvSpPr txBox="1"/>
          <p:nvPr/>
        </p:nvSpPr>
        <p:spPr>
          <a:xfrm>
            <a:off x="10734554" y="6488668"/>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Continued…</a:t>
            </a:r>
          </a:p>
        </p:txBody>
      </p:sp>
    </p:spTree>
    <p:extLst>
      <p:ext uri="{BB962C8B-B14F-4D97-AF65-F5344CB8AC3E}">
        <p14:creationId xmlns:p14="http://schemas.microsoft.com/office/powerpoint/2010/main" val="407015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635FC-A1EF-2CEB-461C-65CA60D6030E}"/>
              </a:ext>
            </a:extLst>
          </p:cNvPr>
          <p:cNvSpPr>
            <a:spLocks noGrp="1"/>
          </p:cNvSpPr>
          <p:nvPr>
            <p:ph idx="1"/>
          </p:nvPr>
        </p:nvSpPr>
        <p:spPr>
          <a:xfrm>
            <a:off x="838200" y="640862"/>
            <a:ext cx="10515600" cy="5536101"/>
          </a:xfrm>
        </p:spPr>
        <p:txBody>
          <a:bodyPr>
            <a:normAutofit lnSpcReduction="10000"/>
          </a:bodyPr>
          <a:lstStyle/>
          <a:p>
            <a:r>
              <a:rPr lang="en-US" b="1" dirty="0"/>
              <a:t>What is your interpretation of the ABGs?</a:t>
            </a:r>
          </a:p>
          <a:p>
            <a:pPr lvl="1"/>
            <a:r>
              <a:rPr lang="en-US" dirty="0"/>
              <a:t>Respiratory acidosis</a:t>
            </a:r>
          </a:p>
          <a:p>
            <a:pPr lvl="1"/>
            <a:r>
              <a:rPr lang="en-US" dirty="0"/>
              <a:t>Mixed with metabolic acidosis</a:t>
            </a:r>
          </a:p>
          <a:p>
            <a:pPr lvl="1"/>
            <a:r>
              <a:rPr lang="en-US" dirty="0"/>
              <a:t>Hypoxemia</a:t>
            </a:r>
          </a:p>
          <a:p>
            <a:r>
              <a:rPr lang="en-US" b="1" dirty="0"/>
              <a:t>What is your initial management?</a:t>
            </a:r>
          </a:p>
          <a:p>
            <a:pPr lvl="1"/>
            <a:r>
              <a:rPr lang="en-US" dirty="0"/>
              <a:t>ABC: ensure patent airway, suction of mouth and nose. </a:t>
            </a:r>
          </a:p>
          <a:p>
            <a:pPr lvl="1"/>
            <a:r>
              <a:rPr lang="en-US" dirty="0"/>
              <a:t>O2 administration via nasal cannula, if failed, CPAP, if failed, mechanical ventilation. </a:t>
            </a:r>
          </a:p>
          <a:p>
            <a:pPr lvl="1"/>
            <a:r>
              <a:rPr lang="en-US" dirty="0"/>
              <a:t>Surfactant administration if failed CPAP.</a:t>
            </a:r>
          </a:p>
          <a:p>
            <a:pPr lvl="1"/>
            <a:r>
              <a:rPr lang="en-US" dirty="0"/>
              <a:t>Septic workup and antibiotics. </a:t>
            </a:r>
          </a:p>
          <a:p>
            <a:r>
              <a:rPr lang="en-US" b="1" dirty="0"/>
              <a:t>What are two acute complications of this condition?</a:t>
            </a:r>
          </a:p>
          <a:p>
            <a:pPr lvl="1"/>
            <a:r>
              <a:rPr lang="en-US" dirty="0"/>
              <a:t>(Any 2 of the following) Alveolar rupture, infection, intracranial hemorrhage, periventricular leukomalacia, PDA, NEC, Gi perforation, apnea of prematurity, pulmonary hemorrhage.  </a:t>
            </a:r>
          </a:p>
        </p:txBody>
      </p:sp>
    </p:spTree>
    <p:extLst>
      <p:ext uri="{BB962C8B-B14F-4D97-AF65-F5344CB8AC3E}">
        <p14:creationId xmlns:p14="http://schemas.microsoft.com/office/powerpoint/2010/main" val="361639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92E2-708F-5449-77CD-C9D302510809}"/>
              </a:ext>
            </a:extLst>
          </p:cNvPr>
          <p:cNvSpPr>
            <a:spLocks noGrp="1"/>
          </p:cNvSpPr>
          <p:nvPr>
            <p:ph type="title"/>
          </p:nvPr>
        </p:nvSpPr>
        <p:spPr>
          <a:xfrm>
            <a:off x="588107" y="280879"/>
            <a:ext cx="10515600" cy="1055851"/>
          </a:xfrm>
        </p:spPr>
        <p:txBody>
          <a:bodyPr>
            <a:noAutofit/>
          </a:bodyPr>
          <a:lstStyle/>
          <a:p>
            <a:r>
              <a:rPr lang="en-US" sz="3400" dirty="0"/>
              <a:t>Long case 2: a 13-year-old male presented to the clinic with the following growth chart and physical findings, he has a 6-month history of abdominal pain and bloody diarrhea.  </a:t>
            </a:r>
          </a:p>
        </p:txBody>
      </p:sp>
      <p:sp>
        <p:nvSpPr>
          <p:cNvPr id="3" name="Content Placeholder 2">
            <a:extLst>
              <a:ext uri="{FF2B5EF4-FFF2-40B4-BE49-F238E27FC236}">
                <a16:creationId xmlns:a16="http://schemas.microsoft.com/office/drawing/2014/main" id="{97AB36AE-4803-909F-4CDA-E1ED87A8893F}"/>
              </a:ext>
            </a:extLst>
          </p:cNvPr>
          <p:cNvSpPr>
            <a:spLocks noGrp="1"/>
          </p:cNvSpPr>
          <p:nvPr>
            <p:ph idx="1"/>
          </p:nvPr>
        </p:nvSpPr>
        <p:spPr>
          <a:xfrm>
            <a:off x="509954" y="1719386"/>
            <a:ext cx="5784730" cy="4465394"/>
          </a:xfrm>
        </p:spPr>
        <p:txBody>
          <a:bodyPr/>
          <a:lstStyle/>
          <a:p>
            <a:r>
              <a:rPr lang="en-US" b="1" dirty="0"/>
              <a:t>What does the growth chart show?</a:t>
            </a:r>
          </a:p>
          <a:p>
            <a:pPr lvl="1"/>
            <a:r>
              <a:rPr lang="en-US" dirty="0"/>
              <a:t>Failure to thrive.</a:t>
            </a:r>
          </a:p>
          <a:p>
            <a:r>
              <a:rPr lang="en-US" b="1" dirty="0"/>
              <a:t>What are the clinical findings shown in the pictures?</a:t>
            </a:r>
          </a:p>
          <a:p>
            <a:pPr lvl="1"/>
            <a:r>
              <a:rPr lang="en-US" b="1" dirty="0"/>
              <a:t>A: </a:t>
            </a:r>
            <a:r>
              <a:rPr lang="en-US" dirty="0"/>
              <a:t>Oral aphthous ulcer.</a:t>
            </a:r>
          </a:p>
          <a:p>
            <a:pPr lvl="1"/>
            <a:r>
              <a:rPr lang="en-US" b="1" dirty="0"/>
              <a:t>B: </a:t>
            </a:r>
            <a:r>
              <a:rPr lang="en-US" dirty="0"/>
              <a:t>Erythema nodosum. </a:t>
            </a:r>
          </a:p>
          <a:p>
            <a:r>
              <a:rPr lang="en-US" b="1" dirty="0"/>
              <a:t>What stool test is most sensitive to detect gut inflammation?</a:t>
            </a:r>
          </a:p>
          <a:p>
            <a:pPr lvl="1"/>
            <a:r>
              <a:rPr lang="en-US" dirty="0"/>
              <a:t>Fecal calprotectin. </a:t>
            </a:r>
          </a:p>
          <a:p>
            <a:endParaRPr lang="en-US" dirty="0"/>
          </a:p>
        </p:txBody>
      </p:sp>
      <p:pic>
        <p:nvPicPr>
          <p:cNvPr id="8194" name="Picture 2">
            <a:extLst>
              <a:ext uri="{FF2B5EF4-FFF2-40B4-BE49-F238E27FC236}">
                <a16:creationId xmlns:a16="http://schemas.microsoft.com/office/drawing/2014/main" id="{A05C6973-F488-6212-7C44-DBC1ACC8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9" t="9625" r="7623" b="7042"/>
          <a:stretch/>
        </p:blipFill>
        <p:spPr bwMode="auto">
          <a:xfrm>
            <a:off x="6434954" y="1580567"/>
            <a:ext cx="3478247" cy="49965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outh Ulcers: Know 7 Reason That Causes It | Lifestyle News | Zee News">
            <a:extLst>
              <a:ext uri="{FF2B5EF4-FFF2-40B4-BE49-F238E27FC236}">
                <a16:creationId xmlns:a16="http://schemas.microsoft.com/office/drawing/2014/main" id="{E5CD2254-BC06-09BE-5B5C-4B43410C7E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21" r="-1864" b="43362"/>
          <a:stretch/>
        </p:blipFill>
        <p:spPr bwMode="auto">
          <a:xfrm>
            <a:off x="9968521" y="1567267"/>
            <a:ext cx="2278192" cy="21477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rythema Nodosum Leprosum (Leprosy) - Dermatology Advisor">
            <a:extLst>
              <a:ext uri="{FF2B5EF4-FFF2-40B4-BE49-F238E27FC236}">
                <a16:creationId xmlns:a16="http://schemas.microsoft.com/office/drawing/2014/main" id="{69EB902E-88C7-3BBA-5E74-84C1020B52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867"/>
          <a:stretch/>
        </p:blipFill>
        <p:spPr bwMode="auto">
          <a:xfrm>
            <a:off x="9984152" y="3790850"/>
            <a:ext cx="2207848" cy="2786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101153-A0C8-25E1-43EA-F96B2256B27B}"/>
              </a:ext>
            </a:extLst>
          </p:cNvPr>
          <p:cNvSpPr txBox="1"/>
          <p:nvPr/>
        </p:nvSpPr>
        <p:spPr>
          <a:xfrm>
            <a:off x="11754339" y="3188239"/>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kern="1200" dirty="0">
                <a:solidFill>
                  <a:schemeClr val="bg1"/>
                </a:solidFill>
                <a:latin typeface="+mn-lt"/>
                <a:ea typeface="+mn-ea"/>
                <a:cs typeface="+mn-cs"/>
              </a:rPr>
              <a:t>A</a:t>
            </a:r>
          </a:p>
        </p:txBody>
      </p:sp>
      <p:sp>
        <p:nvSpPr>
          <p:cNvPr id="5" name="TextBox 4">
            <a:extLst>
              <a:ext uri="{FF2B5EF4-FFF2-40B4-BE49-F238E27FC236}">
                <a16:creationId xmlns:a16="http://schemas.microsoft.com/office/drawing/2014/main" id="{31EEDCDB-2B44-7B6A-3286-7D7885C0275D}"/>
              </a:ext>
            </a:extLst>
          </p:cNvPr>
          <p:cNvSpPr txBox="1"/>
          <p:nvPr/>
        </p:nvSpPr>
        <p:spPr>
          <a:xfrm>
            <a:off x="11754338" y="6010916"/>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dirty="0">
                <a:solidFill>
                  <a:schemeClr val="bg1"/>
                </a:solidFill>
              </a:rPr>
              <a:t>B</a:t>
            </a:r>
            <a:endParaRPr lang="en-US" sz="2800" b="1" kern="120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ED49F6DB-3406-C723-ECB8-BD9C5F15FD21}"/>
              </a:ext>
            </a:extLst>
          </p:cNvPr>
          <p:cNvSpPr txBox="1"/>
          <p:nvPr/>
        </p:nvSpPr>
        <p:spPr>
          <a:xfrm>
            <a:off x="10703184" y="6577121"/>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Continued…</a:t>
            </a:r>
          </a:p>
        </p:txBody>
      </p:sp>
    </p:spTree>
    <p:extLst>
      <p:ext uri="{BB962C8B-B14F-4D97-AF65-F5344CB8AC3E}">
        <p14:creationId xmlns:p14="http://schemas.microsoft.com/office/powerpoint/2010/main" val="400076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1BD56-A6F1-F4D0-B946-7D09D066C5BD}"/>
              </a:ext>
            </a:extLst>
          </p:cNvPr>
          <p:cNvSpPr>
            <a:spLocks noGrp="1"/>
          </p:cNvSpPr>
          <p:nvPr>
            <p:ph idx="1"/>
          </p:nvPr>
        </p:nvSpPr>
        <p:spPr>
          <a:xfrm>
            <a:off x="633045" y="547077"/>
            <a:ext cx="10941539" cy="5869354"/>
          </a:xfrm>
        </p:spPr>
        <p:txBody>
          <a:bodyPr>
            <a:normAutofit lnSpcReduction="10000"/>
          </a:bodyPr>
          <a:lstStyle/>
          <a:p>
            <a:r>
              <a:rPr lang="en-US" b="1" dirty="0"/>
              <a:t>If this patient after investigations turns out to have elevated ESR/CRP, severe iron deficiency, and low albumin, what would be the likely diagnosis?</a:t>
            </a:r>
          </a:p>
          <a:p>
            <a:pPr lvl="1"/>
            <a:r>
              <a:rPr lang="en-US" dirty="0"/>
              <a:t>Crohn’s disease.</a:t>
            </a:r>
          </a:p>
          <a:p>
            <a:r>
              <a:rPr lang="en-US" b="1" dirty="0"/>
              <a:t>What investigation will you perform to confirm the diagnosis?</a:t>
            </a:r>
          </a:p>
          <a:p>
            <a:pPr lvl="1"/>
            <a:r>
              <a:rPr lang="en-US" dirty="0"/>
              <a:t>Double endoscopy (upper and lower).</a:t>
            </a:r>
          </a:p>
          <a:p>
            <a:r>
              <a:rPr lang="en-US" b="1" dirty="0"/>
              <a:t>What stool test would be helpful to explain the low albumin?</a:t>
            </a:r>
          </a:p>
          <a:p>
            <a:pPr lvl="1"/>
            <a:r>
              <a:rPr lang="en-US" dirty="0"/>
              <a:t>Fecal Alpha-1-antitrypsin (to detect if there’s protein losing enteropathy).</a:t>
            </a:r>
          </a:p>
          <a:p>
            <a:r>
              <a:rPr lang="en-US" b="1" dirty="0"/>
              <a:t>If years after the diagnosis, the patient complained from painful eyes and blurring of vision, what would be the cause?</a:t>
            </a:r>
          </a:p>
          <a:p>
            <a:pPr lvl="1"/>
            <a:r>
              <a:rPr lang="en-US" dirty="0"/>
              <a:t>Anterior uveitis. </a:t>
            </a:r>
          </a:p>
          <a:p>
            <a:r>
              <a:rPr lang="en-US" b="1" dirty="0"/>
              <a:t>If during the endoscopy, the distal ileum was found to be severely inflamed, absorption of what would be severely affected? (mention 2)</a:t>
            </a:r>
          </a:p>
          <a:p>
            <a:pPr lvl="1"/>
            <a:r>
              <a:rPr lang="en-US" dirty="0"/>
              <a:t>Vitamin B12, bile salts, fat soluble vitamins (A,D,E,K), magnesium and zinc. </a:t>
            </a:r>
          </a:p>
        </p:txBody>
      </p:sp>
    </p:spTree>
    <p:extLst>
      <p:ext uri="{BB962C8B-B14F-4D97-AF65-F5344CB8AC3E}">
        <p14:creationId xmlns:p14="http://schemas.microsoft.com/office/powerpoint/2010/main" val="159490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0F16-3248-5600-C1C8-9F3CB8556B62}"/>
              </a:ext>
            </a:extLst>
          </p:cNvPr>
          <p:cNvSpPr>
            <a:spLocks noGrp="1"/>
          </p:cNvSpPr>
          <p:nvPr>
            <p:ph type="title"/>
          </p:nvPr>
        </p:nvSpPr>
        <p:spPr/>
        <p:txBody>
          <a:bodyPr>
            <a:noAutofit/>
          </a:bodyPr>
          <a:lstStyle/>
          <a:p>
            <a:r>
              <a:rPr lang="en-US" sz="3200" dirty="0"/>
              <a:t>Question 1: A 2-year-old male patient presented with his mother complaining that he needs to squat down after walking a certain distance and he becomes breathless and cyanosed. </a:t>
            </a:r>
          </a:p>
        </p:txBody>
      </p:sp>
      <p:sp>
        <p:nvSpPr>
          <p:cNvPr id="3" name="Content Placeholder 2">
            <a:extLst>
              <a:ext uri="{FF2B5EF4-FFF2-40B4-BE49-F238E27FC236}">
                <a16:creationId xmlns:a16="http://schemas.microsoft.com/office/drawing/2014/main" id="{A0B65FE7-3623-055B-5AA4-8EEFDA5E15D5}"/>
              </a:ext>
            </a:extLst>
          </p:cNvPr>
          <p:cNvSpPr>
            <a:spLocks noGrp="1"/>
          </p:cNvSpPr>
          <p:nvPr>
            <p:ph idx="1"/>
          </p:nvPr>
        </p:nvSpPr>
        <p:spPr>
          <a:xfrm>
            <a:off x="838200" y="1825625"/>
            <a:ext cx="7091723" cy="4351338"/>
          </a:xfrm>
        </p:spPr>
        <p:txBody>
          <a:bodyPr/>
          <a:lstStyle/>
          <a:p>
            <a:r>
              <a:rPr lang="en-US" dirty="0"/>
              <a:t>X-ray of the chest is shown in the image.</a:t>
            </a:r>
          </a:p>
          <a:p>
            <a:r>
              <a:rPr lang="en-US" b="1" dirty="0"/>
              <a:t>What is the diagnosis?</a:t>
            </a:r>
          </a:p>
          <a:p>
            <a:pPr lvl="1"/>
            <a:r>
              <a:rPr lang="en-US" dirty="0"/>
              <a:t>Tetralogy of Fallot. </a:t>
            </a:r>
          </a:p>
          <a:p>
            <a:r>
              <a:rPr lang="en-US" b="1" dirty="0"/>
              <a:t>Give 2 cardiac anomalies that are present in this disease? </a:t>
            </a:r>
          </a:p>
          <a:p>
            <a:pPr lvl="1"/>
            <a:r>
              <a:rPr lang="en-US" dirty="0"/>
              <a:t>(any 2 of these)</a:t>
            </a:r>
          </a:p>
          <a:p>
            <a:pPr lvl="1"/>
            <a:r>
              <a:rPr lang="en-US" dirty="0"/>
              <a:t>Pulmonary stenosis</a:t>
            </a:r>
          </a:p>
          <a:p>
            <a:pPr lvl="1"/>
            <a:r>
              <a:rPr lang="en-US" dirty="0"/>
              <a:t>Overriding aorta </a:t>
            </a:r>
          </a:p>
          <a:p>
            <a:pPr lvl="1"/>
            <a:r>
              <a:rPr lang="en-US" dirty="0"/>
              <a:t>Right ventricular hypertrophy </a:t>
            </a:r>
          </a:p>
          <a:p>
            <a:pPr lvl="1"/>
            <a:r>
              <a:rPr lang="en-US" dirty="0"/>
              <a:t>VSD</a:t>
            </a:r>
          </a:p>
        </p:txBody>
      </p:sp>
      <p:pic>
        <p:nvPicPr>
          <p:cNvPr id="1026" name="Picture 2" descr="Chest radiograph of child with TOF showing the classical &quot;boot-shaped... |  Download Scientific Diagram">
            <a:extLst>
              <a:ext uri="{FF2B5EF4-FFF2-40B4-BE49-F238E27FC236}">
                <a16:creationId xmlns:a16="http://schemas.microsoft.com/office/drawing/2014/main" id="{24CAF920-4B8F-C840-2DD8-B1B8BCD64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550" y="1951745"/>
            <a:ext cx="4155070" cy="384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8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58E8-5FB6-78A5-E563-6B58E1311A95}"/>
              </a:ext>
            </a:extLst>
          </p:cNvPr>
          <p:cNvSpPr>
            <a:spLocks noGrp="1"/>
          </p:cNvSpPr>
          <p:nvPr>
            <p:ph type="title"/>
          </p:nvPr>
        </p:nvSpPr>
        <p:spPr/>
        <p:txBody>
          <a:bodyPr/>
          <a:lstStyle/>
          <a:p>
            <a:r>
              <a:rPr lang="en-US" dirty="0"/>
              <a:t>Question 2: newborn in the NICU with severe respiratory distress </a:t>
            </a:r>
          </a:p>
        </p:txBody>
      </p:sp>
      <p:sp>
        <p:nvSpPr>
          <p:cNvPr id="3" name="Content Placeholder 2">
            <a:extLst>
              <a:ext uri="{FF2B5EF4-FFF2-40B4-BE49-F238E27FC236}">
                <a16:creationId xmlns:a16="http://schemas.microsoft.com/office/drawing/2014/main" id="{5B64D840-88BF-BC9F-BAA9-D568FAE32B20}"/>
              </a:ext>
            </a:extLst>
          </p:cNvPr>
          <p:cNvSpPr>
            <a:spLocks noGrp="1"/>
          </p:cNvSpPr>
          <p:nvPr>
            <p:ph idx="1"/>
          </p:nvPr>
        </p:nvSpPr>
        <p:spPr>
          <a:xfrm>
            <a:off x="646099" y="1871729"/>
            <a:ext cx="10515600" cy="4621146"/>
          </a:xfrm>
        </p:spPr>
        <p:txBody>
          <a:bodyPr>
            <a:normAutofit lnSpcReduction="10000"/>
          </a:bodyPr>
          <a:lstStyle/>
          <a:p>
            <a:r>
              <a:rPr lang="en-US" b="1" dirty="0"/>
              <a:t>What is the name of this test?</a:t>
            </a:r>
          </a:p>
          <a:p>
            <a:pPr lvl="1"/>
            <a:r>
              <a:rPr lang="en-US" dirty="0"/>
              <a:t>Transillumination test.</a:t>
            </a:r>
          </a:p>
          <a:p>
            <a:r>
              <a:rPr lang="en-US" b="1" dirty="0"/>
              <a:t>What is the probable diagnosis?</a:t>
            </a:r>
          </a:p>
          <a:p>
            <a:pPr lvl="1"/>
            <a:r>
              <a:rPr lang="en-US" dirty="0"/>
              <a:t>Left-sided pneumothorax. </a:t>
            </a:r>
          </a:p>
          <a:p>
            <a:r>
              <a:rPr lang="en-US" b="1" dirty="0"/>
              <a:t>What are 2 clinical signs seen in a newborn that would make you perform this test?</a:t>
            </a:r>
          </a:p>
          <a:p>
            <a:pPr lvl="1"/>
            <a:r>
              <a:rPr lang="en-US" dirty="0"/>
              <a:t>(Any 2 of the following)</a:t>
            </a:r>
          </a:p>
          <a:p>
            <a:pPr lvl="1"/>
            <a:r>
              <a:rPr lang="en-US" dirty="0"/>
              <a:t>Tachypnea, retractions, grunting, nasal flaring, cyanosis, decreased breath sounds on the affected side. </a:t>
            </a:r>
          </a:p>
          <a:p>
            <a:r>
              <a:rPr lang="en-US" b="1" dirty="0"/>
              <a:t>What is your management?</a:t>
            </a:r>
          </a:p>
          <a:p>
            <a:pPr lvl="1"/>
            <a:r>
              <a:rPr lang="en-US" dirty="0"/>
              <a:t>Chest tube insertion/needle decompression. </a:t>
            </a:r>
          </a:p>
        </p:txBody>
      </p:sp>
      <p:pic>
        <p:nvPicPr>
          <p:cNvPr id="2050" name="Picture 2" descr="Free Education for NICU Nurses">
            <a:extLst>
              <a:ext uri="{FF2B5EF4-FFF2-40B4-BE49-F238E27FC236}">
                <a16:creationId xmlns:a16="http://schemas.microsoft.com/office/drawing/2014/main" id="{A5AD6065-679A-131A-84BE-D828BD6DA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628" y="1090756"/>
            <a:ext cx="4417960" cy="233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9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46C2-66BA-B630-6B01-AA777178BEFE}"/>
              </a:ext>
            </a:extLst>
          </p:cNvPr>
          <p:cNvSpPr>
            <a:spLocks noGrp="1"/>
          </p:cNvSpPr>
          <p:nvPr>
            <p:ph type="title"/>
          </p:nvPr>
        </p:nvSpPr>
        <p:spPr/>
        <p:txBody>
          <a:bodyPr/>
          <a:lstStyle/>
          <a:p>
            <a:r>
              <a:rPr lang="en-US" dirty="0"/>
              <a:t>Question 3: 2.5-month-old presents with chronic constipation.</a:t>
            </a:r>
          </a:p>
        </p:txBody>
      </p:sp>
      <p:sp>
        <p:nvSpPr>
          <p:cNvPr id="3" name="Content Placeholder 2">
            <a:extLst>
              <a:ext uri="{FF2B5EF4-FFF2-40B4-BE49-F238E27FC236}">
                <a16:creationId xmlns:a16="http://schemas.microsoft.com/office/drawing/2014/main" id="{DBBA2D27-A414-CDB9-2323-7213CAF21D35}"/>
              </a:ext>
            </a:extLst>
          </p:cNvPr>
          <p:cNvSpPr>
            <a:spLocks noGrp="1"/>
          </p:cNvSpPr>
          <p:nvPr>
            <p:ph idx="1"/>
          </p:nvPr>
        </p:nvSpPr>
        <p:spPr>
          <a:xfrm>
            <a:off x="838200" y="1825625"/>
            <a:ext cx="7767918" cy="4351338"/>
          </a:xfrm>
        </p:spPr>
        <p:txBody>
          <a:bodyPr>
            <a:normAutofit fontScale="92500" lnSpcReduction="20000"/>
          </a:bodyPr>
          <a:lstStyle/>
          <a:p>
            <a:r>
              <a:rPr lang="en-US" b="1" dirty="0"/>
              <a:t>What is the most likely diagnosis?</a:t>
            </a:r>
          </a:p>
          <a:p>
            <a:pPr lvl="1"/>
            <a:r>
              <a:rPr lang="en-US" dirty="0"/>
              <a:t>Congenital hypothyroidism </a:t>
            </a:r>
          </a:p>
          <a:p>
            <a:r>
              <a:rPr lang="en-US" b="1" dirty="0"/>
              <a:t>What are 2 urgent blood tests you would order for this patient to evaluate his condition?</a:t>
            </a:r>
          </a:p>
          <a:p>
            <a:pPr lvl="1"/>
            <a:r>
              <a:rPr lang="en-US" dirty="0"/>
              <a:t>TSH, T3, T4 </a:t>
            </a:r>
          </a:p>
          <a:p>
            <a:pPr lvl="1"/>
            <a:r>
              <a:rPr lang="en-US" dirty="0"/>
              <a:t>Electrolytes (Ca++) ??</a:t>
            </a:r>
          </a:p>
          <a:p>
            <a:r>
              <a:rPr lang="en-US" b="1" dirty="0"/>
              <a:t>What is a neurological and developmental complication if this condition is left untreated?</a:t>
            </a:r>
          </a:p>
          <a:p>
            <a:pPr lvl="1"/>
            <a:r>
              <a:rPr lang="en-US" dirty="0"/>
              <a:t>Mental retardation </a:t>
            </a:r>
          </a:p>
          <a:p>
            <a:r>
              <a:rPr lang="en-US" b="1" dirty="0"/>
              <a:t>On physical examination what would be noted for these</a:t>
            </a:r>
          </a:p>
          <a:p>
            <a:pPr lvl="1"/>
            <a:r>
              <a:rPr lang="en-US" b="1" dirty="0"/>
              <a:t>Posterior fontanelle: </a:t>
            </a:r>
            <a:r>
              <a:rPr lang="en-US" dirty="0"/>
              <a:t>Delayed closure </a:t>
            </a:r>
          </a:p>
          <a:p>
            <a:pPr lvl="1"/>
            <a:r>
              <a:rPr lang="en-US" b="1" dirty="0"/>
              <a:t>Bone age: </a:t>
            </a:r>
            <a:r>
              <a:rPr lang="en-US" dirty="0"/>
              <a:t>Delayed (less than chronological age) </a:t>
            </a:r>
          </a:p>
        </p:txBody>
      </p:sp>
      <p:pic>
        <p:nvPicPr>
          <p:cNvPr id="5" name="Picture 4">
            <a:extLst>
              <a:ext uri="{FF2B5EF4-FFF2-40B4-BE49-F238E27FC236}">
                <a16:creationId xmlns:a16="http://schemas.microsoft.com/office/drawing/2014/main" id="{F925C5FA-2544-A58E-48C1-1A5B27F768E5}"/>
              </a:ext>
            </a:extLst>
          </p:cNvPr>
          <p:cNvPicPr>
            <a:picLocks noChangeAspect="1"/>
          </p:cNvPicPr>
          <p:nvPr/>
        </p:nvPicPr>
        <p:blipFill>
          <a:blip r:embed="rId2"/>
          <a:stretch>
            <a:fillRect/>
          </a:stretch>
        </p:blipFill>
        <p:spPr>
          <a:xfrm>
            <a:off x="8923055" y="1690688"/>
            <a:ext cx="3099255" cy="4525896"/>
          </a:xfrm>
          <a:prstGeom prst="rect">
            <a:avLst/>
          </a:prstGeom>
        </p:spPr>
      </p:pic>
    </p:spTree>
    <p:extLst>
      <p:ext uri="{BB962C8B-B14F-4D97-AF65-F5344CB8AC3E}">
        <p14:creationId xmlns:p14="http://schemas.microsoft.com/office/powerpoint/2010/main" val="300606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1655-8A21-D000-8252-70E316A72944}"/>
              </a:ext>
            </a:extLst>
          </p:cNvPr>
          <p:cNvSpPr>
            <a:spLocks noGrp="1"/>
          </p:cNvSpPr>
          <p:nvPr>
            <p:ph type="title"/>
          </p:nvPr>
        </p:nvSpPr>
        <p:spPr/>
        <p:txBody>
          <a:bodyPr>
            <a:noAutofit/>
          </a:bodyPr>
          <a:lstStyle/>
          <a:p>
            <a:r>
              <a:rPr lang="en-US" sz="3600" dirty="0"/>
              <a:t>Question 4: 2-year-old patient with down presents with difficulty passing stool. Abdominal x-ray shown below</a:t>
            </a:r>
          </a:p>
        </p:txBody>
      </p:sp>
      <p:sp>
        <p:nvSpPr>
          <p:cNvPr id="3" name="Content Placeholder 2">
            <a:extLst>
              <a:ext uri="{FF2B5EF4-FFF2-40B4-BE49-F238E27FC236}">
                <a16:creationId xmlns:a16="http://schemas.microsoft.com/office/drawing/2014/main" id="{8D50A9B5-C9A6-1806-6B3A-C2F2655A3AEA}"/>
              </a:ext>
            </a:extLst>
          </p:cNvPr>
          <p:cNvSpPr>
            <a:spLocks noGrp="1"/>
          </p:cNvSpPr>
          <p:nvPr>
            <p:ph idx="1"/>
          </p:nvPr>
        </p:nvSpPr>
        <p:spPr>
          <a:xfrm>
            <a:off x="838200" y="1825625"/>
            <a:ext cx="6615313" cy="4351338"/>
          </a:xfrm>
        </p:spPr>
        <p:txBody>
          <a:bodyPr>
            <a:normAutofit lnSpcReduction="10000"/>
          </a:bodyPr>
          <a:lstStyle/>
          <a:p>
            <a:r>
              <a:rPr lang="en-US" b="1" dirty="0"/>
              <a:t>What is the sign in this x-ray? </a:t>
            </a:r>
          </a:p>
          <a:p>
            <a:pPr lvl="1"/>
            <a:r>
              <a:rPr lang="en-US" dirty="0"/>
              <a:t>Fecal impaction/gasless rectum. </a:t>
            </a:r>
          </a:p>
          <a:p>
            <a:r>
              <a:rPr lang="en-US" b="1" dirty="0"/>
              <a:t>Give 2 blood tests that help in assessing his presentation that he is at particular risk for.</a:t>
            </a:r>
          </a:p>
          <a:p>
            <a:pPr lvl="1"/>
            <a:r>
              <a:rPr lang="en-US" dirty="0"/>
              <a:t>TSH, T3, T4 </a:t>
            </a:r>
          </a:p>
          <a:p>
            <a:pPr lvl="1"/>
            <a:r>
              <a:rPr lang="en-US" dirty="0"/>
              <a:t>Celiac screen (anti-TTG) </a:t>
            </a:r>
            <a:r>
              <a:rPr lang="ar-JO" dirty="0"/>
              <a:t>جواب الدكتورة</a:t>
            </a:r>
          </a:p>
          <a:p>
            <a:r>
              <a:rPr lang="en-US" b="1" dirty="0"/>
              <a:t>On auscultation the patient has a heart murmur, what is the most likely cardiac malformation in his case?	</a:t>
            </a:r>
            <a:endParaRPr lang="ar-JO" b="1" dirty="0"/>
          </a:p>
          <a:p>
            <a:pPr lvl="1"/>
            <a:r>
              <a:rPr lang="en-US" dirty="0"/>
              <a:t>VSD</a:t>
            </a:r>
          </a:p>
        </p:txBody>
      </p:sp>
      <p:pic>
        <p:nvPicPr>
          <p:cNvPr id="3074" name="Picture 2" descr="No description available.">
            <a:extLst>
              <a:ext uri="{FF2B5EF4-FFF2-40B4-BE49-F238E27FC236}">
                <a16:creationId xmlns:a16="http://schemas.microsoft.com/office/drawing/2014/main" id="{F4BCAFBA-651D-5238-AEC7-6E622AE30D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43" t="7731" r="15639" b="5324"/>
          <a:stretch/>
        </p:blipFill>
        <p:spPr bwMode="auto">
          <a:xfrm>
            <a:off x="8098972" y="1690688"/>
            <a:ext cx="31738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7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680C-D07F-6F02-534B-E74D75963C31}"/>
              </a:ext>
            </a:extLst>
          </p:cNvPr>
          <p:cNvSpPr>
            <a:spLocks noGrp="1"/>
          </p:cNvSpPr>
          <p:nvPr>
            <p:ph type="title"/>
          </p:nvPr>
        </p:nvSpPr>
        <p:spPr/>
        <p:txBody>
          <a:bodyPr>
            <a:noAutofit/>
          </a:bodyPr>
          <a:lstStyle/>
          <a:p>
            <a:r>
              <a:rPr lang="en-US" sz="3600" dirty="0"/>
              <a:t>Question 5: child presents with this rash on his lower limbs that developed after a respiratory viral illness, the patient looks well, and his platelets are </a:t>
            </a:r>
            <a:r>
              <a:rPr lang="en-US" sz="3600" u="sng" dirty="0"/>
              <a:t>2,000</a:t>
            </a:r>
            <a:r>
              <a:rPr lang="en-US" sz="3600" dirty="0"/>
              <a:t> </a:t>
            </a:r>
          </a:p>
        </p:txBody>
      </p:sp>
      <p:sp>
        <p:nvSpPr>
          <p:cNvPr id="3" name="Content Placeholder 2">
            <a:extLst>
              <a:ext uri="{FF2B5EF4-FFF2-40B4-BE49-F238E27FC236}">
                <a16:creationId xmlns:a16="http://schemas.microsoft.com/office/drawing/2014/main" id="{5D0C7E8B-CE6A-EE2A-1C85-5B99CACCB8E2}"/>
              </a:ext>
            </a:extLst>
          </p:cNvPr>
          <p:cNvSpPr>
            <a:spLocks noGrp="1"/>
          </p:cNvSpPr>
          <p:nvPr>
            <p:ph idx="1"/>
          </p:nvPr>
        </p:nvSpPr>
        <p:spPr>
          <a:xfrm>
            <a:off x="838200" y="1825625"/>
            <a:ext cx="6261847" cy="4351338"/>
          </a:xfrm>
        </p:spPr>
        <p:txBody>
          <a:bodyPr>
            <a:normAutofit lnSpcReduction="10000"/>
          </a:bodyPr>
          <a:lstStyle/>
          <a:p>
            <a:r>
              <a:rPr lang="en-US" b="1" dirty="0"/>
              <a:t>What is the diagnosis?</a:t>
            </a:r>
          </a:p>
          <a:p>
            <a:pPr lvl="1"/>
            <a:r>
              <a:rPr lang="en-US" dirty="0"/>
              <a:t>Immune thrombocytopenic purpura (ITP) </a:t>
            </a:r>
          </a:p>
          <a:p>
            <a:r>
              <a:rPr lang="en-US" b="1" dirty="0"/>
              <a:t>How will the following laboratory values be affected?</a:t>
            </a:r>
          </a:p>
          <a:p>
            <a:pPr lvl="1"/>
            <a:r>
              <a:rPr lang="en-US" b="1" dirty="0"/>
              <a:t>WBCs</a:t>
            </a:r>
            <a:r>
              <a:rPr lang="en-US" dirty="0"/>
              <a:t>: Normal</a:t>
            </a:r>
          </a:p>
          <a:p>
            <a:pPr lvl="1"/>
            <a:r>
              <a:rPr lang="en-US" b="1" dirty="0"/>
              <a:t>Mean platelet volume</a:t>
            </a:r>
            <a:r>
              <a:rPr lang="en-US" dirty="0"/>
              <a:t>: High </a:t>
            </a:r>
          </a:p>
          <a:p>
            <a:r>
              <a:rPr lang="en-US" b="1" dirty="0"/>
              <a:t>What is the second line of management?</a:t>
            </a:r>
          </a:p>
          <a:p>
            <a:pPr lvl="1"/>
            <a:r>
              <a:rPr lang="en-US" dirty="0"/>
              <a:t>Rituximab or </a:t>
            </a:r>
            <a:r>
              <a:rPr lang="en-US" dirty="0" err="1"/>
              <a:t>Eltrombopag</a:t>
            </a:r>
            <a:r>
              <a:rPr lang="en-US" dirty="0"/>
              <a:t> or splenectomy </a:t>
            </a:r>
          </a:p>
          <a:p>
            <a:pPr lvl="2"/>
            <a:r>
              <a:rPr lang="en-US" dirty="0">
                <a:solidFill>
                  <a:srgbClr val="0070C0"/>
                </a:solidFill>
              </a:rPr>
              <a:t>Considering that IVIG, Steroids and anti-D are the first lines of management </a:t>
            </a:r>
          </a:p>
        </p:txBody>
      </p:sp>
      <p:pic>
        <p:nvPicPr>
          <p:cNvPr id="5" name="Picture 4">
            <a:extLst>
              <a:ext uri="{FF2B5EF4-FFF2-40B4-BE49-F238E27FC236}">
                <a16:creationId xmlns:a16="http://schemas.microsoft.com/office/drawing/2014/main" id="{854CE828-7EC2-EA78-94EB-9DE0B159FA5C}"/>
              </a:ext>
            </a:extLst>
          </p:cNvPr>
          <p:cNvPicPr>
            <a:picLocks noChangeAspect="1"/>
          </p:cNvPicPr>
          <p:nvPr/>
        </p:nvPicPr>
        <p:blipFill>
          <a:blip r:embed="rId2"/>
          <a:stretch>
            <a:fillRect/>
          </a:stretch>
        </p:blipFill>
        <p:spPr>
          <a:xfrm>
            <a:off x="7162275" y="2558904"/>
            <a:ext cx="4380197" cy="2884779"/>
          </a:xfrm>
          <a:prstGeom prst="rect">
            <a:avLst/>
          </a:prstGeom>
        </p:spPr>
      </p:pic>
    </p:spTree>
    <p:extLst>
      <p:ext uri="{BB962C8B-B14F-4D97-AF65-F5344CB8AC3E}">
        <p14:creationId xmlns:p14="http://schemas.microsoft.com/office/powerpoint/2010/main" val="295886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2A01-A0FC-675B-8266-DDFFD1FD641E}"/>
              </a:ext>
            </a:extLst>
          </p:cNvPr>
          <p:cNvSpPr>
            <a:spLocks noGrp="1"/>
          </p:cNvSpPr>
          <p:nvPr>
            <p:ph type="title"/>
          </p:nvPr>
        </p:nvSpPr>
        <p:spPr/>
        <p:txBody>
          <a:bodyPr>
            <a:noAutofit/>
          </a:bodyPr>
          <a:lstStyle/>
          <a:p>
            <a:r>
              <a:rPr lang="en-US" sz="3600" dirty="0"/>
              <a:t>Question 6: 12-year-old presents with fever, cough, and wheezing, X-ray of chest is shown below. </a:t>
            </a:r>
          </a:p>
        </p:txBody>
      </p:sp>
      <p:sp>
        <p:nvSpPr>
          <p:cNvPr id="3" name="Content Placeholder 2">
            <a:extLst>
              <a:ext uri="{FF2B5EF4-FFF2-40B4-BE49-F238E27FC236}">
                <a16:creationId xmlns:a16="http://schemas.microsoft.com/office/drawing/2014/main" id="{9BF98AE6-B28C-BB55-E63C-96DFBA63E9C0}"/>
              </a:ext>
            </a:extLst>
          </p:cNvPr>
          <p:cNvSpPr>
            <a:spLocks noGrp="1"/>
          </p:cNvSpPr>
          <p:nvPr>
            <p:ph idx="1"/>
          </p:nvPr>
        </p:nvSpPr>
        <p:spPr>
          <a:xfrm>
            <a:off x="838201" y="1825625"/>
            <a:ext cx="5662492" cy="4351338"/>
          </a:xfrm>
        </p:spPr>
        <p:txBody>
          <a:bodyPr/>
          <a:lstStyle/>
          <a:p>
            <a:r>
              <a:rPr lang="en-US" b="1" dirty="0"/>
              <a:t>What is the diagnosis?	</a:t>
            </a:r>
          </a:p>
          <a:p>
            <a:pPr lvl="1"/>
            <a:r>
              <a:rPr lang="en-US" dirty="0"/>
              <a:t>Bronchopneumonia </a:t>
            </a:r>
          </a:p>
          <a:p>
            <a:r>
              <a:rPr lang="en-US" b="1" dirty="0"/>
              <a:t>What is the most likely infecting organism?</a:t>
            </a:r>
          </a:p>
          <a:p>
            <a:pPr lvl="1"/>
            <a:r>
              <a:rPr lang="en-US" dirty="0"/>
              <a:t>Mycoplasma pneumonia </a:t>
            </a:r>
          </a:p>
          <a:p>
            <a:r>
              <a:rPr lang="en-US" b="1" dirty="0"/>
              <a:t>What is the treatment?</a:t>
            </a:r>
          </a:p>
          <a:p>
            <a:pPr lvl="1"/>
            <a:r>
              <a:rPr lang="en-US" dirty="0"/>
              <a:t>Macrolides </a:t>
            </a:r>
          </a:p>
        </p:txBody>
      </p:sp>
      <p:pic>
        <p:nvPicPr>
          <p:cNvPr id="5" name="Picture 4" descr="A chest x-ray of a person&#10;&#10;AI-generated content may be incorrect.">
            <a:extLst>
              <a:ext uri="{FF2B5EF4-FFF2-40B4-BE49-F238E27FC236}">
                <a16:creationId xmlns:a16="http://schemas.microsoft.com/office/drawing/2014/main" id="{4F35DEED-31B4-1D54-123C-C72BE368D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046" y="1825625"/>
            <a:ext cx="4479409" cy="4087906"/>
          </a:xfrm>
          <a:prstGeom prst="rect">
            <a:avLst/>
          </a:prstGeom>
        </p:spPr>
      </p:pic>
    </p:spTree>
    <p:extLst>
      <p:ext uri="{BB962C8B-B14F-4D97-AF65-F5344CB8AC3E}">
        <p14:creationId xmlns:p14="http://schemas.microsoft.com/office/powerpoint/2010/main" val="245118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F114-CAA2-6BD4-AAAE-C6976B812546}"/>
              </a:ext>
            </a:extLst>
          </p:cNvPr>
          <p:cNvSpPr>
            <a:spLocks noGrp="1"/>
          </p:cNvSpPr>
          <p:nvPr>
            <p:ph type="title"/>
          </p:nvPr>
        </p:nvSpPr>
        <p:spPr/>
        <p:txBody>
          <a:bodyPr>
            <a:noAutofit/>
          </a:bodyPr>
          <a:lstStyle/>
          <a:p>
            <a:r>
              <a:rPr lang="en-US" sz="3600" dirty="0"/>
              <a:t>Question 7: 10-year-old female presents with jaundice, pallor, hepatosplenomegaly, and Hb=6, retics 15%, LDH 1200 </a:t>
            </a:r>
          </a:p>
        </p:txBody>
      </p:sp>
      <p:sp>
        <p:nvSpPr>
          <p:cNvPr id="3" name="Content Placeholder 2">
            <a:extLst>
              <a:ext uri="{FF2B5EF4-FFF2-40B4-BE49-F238E27FC236}">
                <a16:creationId xmlns:a16="http://schemas.microsoft.com/office/drawing/2014/main" id="{33C8A19E-A299-F48D-7713-F5CB3D41A33B}"/>
              </a:ext>
            </a:extLst>
          </p:cNvPr>
          <p:cNvSpPr>
            <a:spLocks noGrp="1"/>
          </p:cNvSpPr>
          <p:nvPr>
            <p:ph idx="1"/>
          </p:nvPr>
        </p:nvSpPr>
        <p:spPr>
          <a:xfrm>
            <a:off x="838200" y="1825625"/>
            <a:ext cx="6945923" cy="4351338"/>
          </a:xfrm>
        </p:spPr>
        <p:txBody>
          <a:bodyPr>
            <a:normAutofit fontScale="92500" lnSpcReduction="20000"/>
          </a:bodyPr>
          <a:lstStyle/>
          <a:p>
            <a:r>
              <a:rPr lang="en-US" b="1" dirty="0"/>
              <a:t>What 2 special facial features are present in this patient?</a:t>
            </a:r>
          </a:p>
          <a:p>
            <a:pPr lvl="1"/>
            <a:r>
              <a:rPr lang="en-US" dirty="0"/>
              <a:t>Frontal bossing.</a:t>
            </a:r>
          </a:p>
          <a:p>
            <a:pPr lvl="1"/>
            <a:r>
              <a:rPr lang="en-US" dirty="0"/>
              <a:t>Maxillary hyperplasia. </a:t>
            </a:r>
          </a:p>
          <a:p>
            <a:pPr lvl="1"/>
            <a:r>
              <a:rPr lang="en-US" dirty="0"/>
              <a:t>Flat nasal bridge. </a:t>
            </a:r>
          </a:p>
          <a:p>
            <a:r>
              <a:rPr lang="en-US" b="1" dirty="0"/>
              <a:t>If these tests were ordered, what would they show?</a:t>
            </a:r>
          </a:p>
          <a:p>
            <a:pPr lvl="1"/>
            <a:r>
              <a:rPr lang="en-US" b="1" dirty="0"/>
              <a:t>Direct Coombs test:</a:t>
            </a:r>
            <a:r>
              <a:rPr lang="en-US" dirty="0"/>
              <a:t> Negative. </a:t>
            </a:r>
          </a:p>
          <a:p>
            <a:pPr lvl="1"/>
            <a:r>
              <a:rPr lang="en-US" b="1" dirty="0"/>
              <a:t>Bone marrow erythroid precursors: </a:t>
            </a:r>
            <a:r>
              <a:rPr lang="en-US" dirty="0"/>
              <a:t>Hyperplastic/increased.</a:t>
            </a:r>
          </a:p>
          <a:p>
            <a:r>
              <a:rPr lang="en-US" b="1" dirty="0"/>
              <a:t>What is the curative management for this case?</a:t>
            </a:r>
          </a:p>
          <a:p>
            <a:pPr lvl="1"/>
            <a:r>
              <a:rPr lang="en-US" dirty="0"/>
              <a:t>Bone marrow transplantation. </a:t>
            </a:r>
          </a:p>
        </p:txBody>
      </p:sp>
      <p:pic>
        <p:nvPicPr>
          <p:cNvPr id="5" name="Picture 4">
            <a:extLst>
              <a:ext uri="{FF2B5EF4-FFF2-40B4-BE49-F238E27FC236}">
                <a16:creationId xmlns:a16="http://schemas.microsoft.com/office/drawing/2014/main" id="{68BAFE6B-E7A4-4802-B9E8-659F294CACFB}"/>
              </a:ext>
            </a:extLst>
          </p:cNvPr>
          <p:cNvPicPr>
            <a:picLocks noChangeAspect="1"/>
          </p:cNvPicPr>
          <p:nvPr/>
        </p:nvPicPr>
        <p:blipFill>
          <a:blip r:embed="rId2"/>
          <a:stretch>
            <a:fillRect/>
          </a:stretch>
        </p:blipFill>
        <p:spPr>
          <a:xfrm>
            <a:off x="8171208" y="1553125"/>
            <a:ext cx="3637279" cy="4896338"/>
          </a:xfrm>
          <a:prstGeom prst="rect">
            <a:avLst/>
          </a:prstGeom>
        </p:spPr>
      </p:pic>
    </p:spTree>
    <p:extLst>
      <p:ext uri="{BB962C8B-B14F-4D97-AF65-F5344CB8AC3E}">
        <p14:creationId xmlns:p14="http://schemas.microsoft.com/office/powerpoint/2010/main" val="171555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803E-B220-BE95-ADE5-4A09697592E5}"/>
              </a:ext>
            </a:extLst>
          </p:cNvPr>
          <p:cNvSpPr>
            <a:spLocks noGrp="1"/>
          </p:cNvSpPr>
          <p:nvPr>
            <p:ph type="title"/>
          </p:nvPr>
        </p:nvSpPr>
        <p:spPr/>
        <p:txBody>
          <a:bodyPr/>
          <a:lstStyle/>
          <a:p>
            <a:r>
              <a:rPr lang="en-US" dirty="0"/>
              <a:t>Question 8: an 8-year-old girl presents to the clinic; she cannot sit with balance. </a:t>
            </a:r>
          </a:p>
        </p:txBody>
      </p:sp>
      <p:sp>
        <p:nvSpPr>
          <p:cNvPr id="3" name="Content Placeholder 2">
            <a:extLst>
              <a:ext uri="{FF2B5EF4-FFF2-40B4-BE49-F238E27FC236}">
                <a16:creationId xmlns:a16="http://schemas.microsoft.com/office/drawing/2014/main" id="{99D4F75E-433D-D210-976C-665A97633E83}"/>
              </a:ext>
            </a:extLst>
          </p:cNvPr>
          <p:cNvSpPr>
            <a:spLocks noGrp="1"/>
          </p:cNvSpPr>
          <p:nvPr>
            <p:ph idx="1"/>
          </p:nvPr>
        </p:nvSpPr>
        <p:spPr>
          <a:xfrm>
            <a:off x="838200" y="1825625"/>
            <a:ext cx="6367585" cy="4351338"/>
          </a:xfrm>
        </p:spPr>
        <p:txBody>
          <a:bodyPr>
            <a:normAutofit fontScale="85000" lnSpcReduction="20000"/>
          </a:bodyPr>
          <a:lstStyle/>
          <a:p>
            <a:r>
              <a:rPr lang="en-US" b="1" dirty="0"/>
              <a:t>What is her gross motor developmental age?</a:t>
            </a:r>
          </a:p>
          <a:p>
            <a:pPr lvl="1"/>
            <a:r>
              <a:rPr lang="en-US" dirty="0"/>
              <a:t>Less than 8 months. </a:t>
            </a:r>
          </a:p>
          <a:p>
            <a:r>
              <a:rPr lang="en-US" b="1" dirty="0"/>
              <a:t>When attempting to assist the patient to stand, the posture in picture B was noted, what is the name of the posture?</a:t>
            </a:r>
          </a:p>
          <a:p>
            <a:pPr lvl="1"/>
            <a:r>
              <a:rPr lang="en-US" dirty="0"/>
              <a:t>Scissoring posture </a:t>
            </a:r>
          </a:p>
          <a:p>
            <a:r>
              <a:rPr lang="en-US" b="1" dirty="0"/>
              <a:t>When attempting to assist her again, the patient stood like the picture C, what is the name of this?</a:t>
            </a:r>
          </a:p>
          <a:p>
            <a:pPr lvl="1"/>
            <a:r>
              <a:rPr lang="en-US" dirty="0"/>
              <a:t>Tip toe walking </a:t>
            </a:r>
          </a:p>
          <a:p>
            <a:r>
              <a:rPr lang="en-US" b="1" dirty="0"/>
              <a:t>Given that the tone in her upper limbs is normal, what is the diagnosis?</a:t>
            </a:r>
          </a:p>
          <a:p>
            <a:pPr lvl="1"/>
            <a:r>
              <a:rPr lang="en-US" dirty="0"/>
              <a:t>Diplegic cerebral palsy</a:t>
            </a:r>
          </a:p>
        </p:txBody>
      </p:sp>
      <p:pic>
        <p:nvPicPr>
          <p:cNvPr id="4100" name="Picture 4" descr="Dr. Sameer Desai - Expert Insights on causes and treatment of Scissoring |  Pune">
            <a:extLst>
              <a:ext uri="{FF2B5EF4-FFF2-40B4-BE49-F238E27FC236}">
                <a16:creationId xmlns:a16="http://schemas.microsoft.com/office/drawing/2014/main" id="{20F3A378-7A3C-45BA-5D0A-4E8A59E41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98" t="23032" r="28834"/>
          <a:stretch/>
        </p:blipFill>
        <p:spPr bwMode="auto">
          <a:xfrm>
            <a:off x="7315201" y="2801895"/>
            <a:ext cx="2258646" cy="23987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oe Walking &amp; Cerebral Palsy - What You Should Know">
            <a:extLst>
              <a:ext uri="{FF2B5EF4-FFF2-40B4-BE49-F238E27FC236}">
                <a16:creationId xmlns:a16="http://schemas.microsoft.com/office/drawing/2014/main" id="{0FAA51A5-A7A6-5A99-F15C-7A1651891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71" t="305" r="35367" b="15943"/>
          <a:stretch/>
        </p:blipFill>
        <p:spPr bwMode="auto">
          <a:xfrm>
            <a:off x="9448705" y="4283362"/>
            <a:ext cx="2671980" cy="23171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 Is Cerebral Palsy?, Symptoms ,Causes, Diagnosis &amp; Physiotherapy  Treatment Of Cerebral Palsy, - CB Physiotherapy">
            <a:extLst>
              <a:ext uri="{FF2B5EF4-FFF2-40B4-BE49-F238E27FC236}">
                <a16:creationId xmlns:a16="http://schemas.microsoft.com/office/drawing/2014/main" id="{C7B047AB-00E4-D1AB-4AA9-E49A728FA2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60" t="19778" r="27163" b="8928"/>
          <a:stretch/>
        </p:blipFill>
        <p:spPr bwMode="auto">
          <a:xfrm>
            <a:off x="9448704" y="1148862"/>
            <a:ext cx="2724373" cy="2214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199CA4-EE00-E404-B242-30786A1232BD}"/>
              </a:ext>
            </a:extLst>
          </p:cNvPr>
          <p:cNvSpPr txBox="1"/>
          <p:nvPr/>
        </p:nvSpPr>
        <p:spPr>
          <a:xfrm>
            <a:off x="11754339" y="2840257"/>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kern="1200" dirty="0">
                <a:solidFill>
                  <a:schemeClr val="bg1"/>
                </a:solidFill>
                <a:latin typeface="+mn-lt"/>
                <a:ea typeface="+mn-ea"/>
                <a:cs typeface="+mn-cs"/>
              </a:rPr>
              <a:t>A</a:t>
            </a:r>
          </a:p>
        </p:txBody>
      </p:sp>
      <p:sp>
        <p:nvSpPr>
          <p:cNvPr id="5" name="TextBox 4">
            <a:extLst>
              <a:ext uri="{FF2B5EF4-FFF2-40B4-BE49-F238E27FC236}">
                <a16:creationId xmlns:a16="http://schemas.microsoft.com/office/drawing/2014/main" id="{3AEDECEB-F22D-A44E-8918-6EDC616792F7}"/>
              </a:ext>
            </a:extLst>
          </p:cNvPr>
          <p:cNvSpPr txBox="1"/>
          <p:nvPr/>
        </p:nvSpPr>
        <p:spPr>
          <a:xfrm>
            <a:off x="7371768" y="4677473"/>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dirty="0">
                <a:solidFill>
                  <a:schemeClr val="bg1"/>
                </a:solidFill>
              </a:rPr>
              <a:t>B</a:t>
            </a:r>
            <a:endParaRPr lang="en-US" sz="2800" b="1" kern="120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185A68D9-7016-39F2-146F-594A180AC255}"/>
              </a:ext>
            </a:extLst>
          </p:cNvPr>
          <p:cNvSpPr txBox="1"/>
          <p:nvPr/>
        </p:nvSpPr>
        <p:spPr>
          <a:xfrm>
            <a:off x="11735416" y="6077306"/>
            <a:ext cx="437661" cy="523220"/>
          </a:xfrm>
          <a:prstGeom prst="rect">
            <a:avLst/>
          </a:prstGeom>
          <a:solidFill>
            <a:schemeClr val="tx1">
              <a:lumMod val="65000"/>
              <a:lumOff val="35000"/>
            </a:schemeClr>
          </a:solidFill>
          <a:ln w="28575">
            <a:solidFill>
              <a:schemeClr val="bg1"/>
            </a:solidFill>
          </a:ln>
        </p:spPr>
        <p:txBody>
          <a:bodyPr wrap="square" rtlCol="0">
            <a:spAutoFit/>
          </a:bodyPr>
          <a:lstStyle/>
          <a:p>
            <a:r>
              <a:rPr lang="en-US" sz="2800" b="1" kern="1200" dirty="0">
                <a:solidFill>
                  <a:schemeClr val="bg1"/>
                </a:solidFill>
                <a:latin typeface="+mn-lt"/>
                <a:ea typeface="+mn-ea"/>
                <a:cs typeface="+mn-cs"/>
              </a:rPr>
              <a:t>C</a:t>
            </a:r>
          </a:p>
        </p:txBody>
      </p:sp>
    </p:spTree>
    <p:extLst>
      <p:ext uri="{BB962C8B-B14F-4D97-AF65-F5344CB8AC3E}">
        <p14:creationId xmlns:p14="http://schemas.microsoft.com/office/powerpoint/2010/main" val="302912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TotalTime>
  <Words>1184</Words>
  <Application>Microsoft Office PowerPoint</Application>
  <PresentationFormat>Widescreen</PresentationFormat>
  <Paragraphs>141</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Pediatrics Mini-OSCE archive 6th year </vt:lpstr>
      <vt:lpstr>Question 1: A 2-year-old male patient presented with his mother complaining that he needs to squat down after walking a certain distance and he becomes breathless and cyanosed. </vt:lpstr>
      <vt:lpstr>Question 2: newborn in the NICU with severe respiratory distress </vt:lpstr>
      <vt:lpstr>Question 3: 2.5-month-old presents with chronic constipation.</vt:lpstr>
      <vt:lpstr>Question 4: 2-year-old patient with down presents with difficulty passing stool. Abdominal x-ray shown below</vt:lpstr>
      <vt:lpstr>Question 5: child presents with this rash on his lower limbs that developed after a respiratory viral illness, the patient looks well, and his platelets are 2,000 </vt:lpstr>
      <vt:lpstr>Question 6: 12-year-old presents with fever, cough, and wheezing, X-ray of chest is shown below. </vt:lpstr>
      <vt:lpstr>Question 7: 10-year-old female presents with jaundice, pallor, hepatosplenomegaly, and Hb=6, retics 15%, LDH 1200 </vt:lpstr>
      <vt:lpstr>Question 8: an 8-year-old girl presents to the clinic; she cannot sit with balance. </vt:lpstr>
      <vt:lpstr>Question 9</vt:lpstr>
      <vt:lpstr>Question 10</vt:lpstr>
      <vt:lpstr>Long case 1: A baby is born at 32 weeks gestational age via emergent CS due to preterm labor weighing 1.5 kg, soon after birth, the baby developed respiratory distress, and the following values are the ABGs collected at 30 minutes of life: pH= 7.1, pCO2= 62, pO2= 32mmHg, HCO3= 18, base deficit= -12, lactate= 4, X-ray for the chest is shown.  </vt:lpstr>
      <vt:lpstr>PowerPoint Presentation</vt:lpstr>
      <vt:lpstr>Long case 2: a 13-year-old male presented to the clinic with the following growth chart and physical findings, he has a 6-month history of abdominal pain and bloody diarrhea.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Raghad Amro</dc:creator>
  <cp:lastModifiedBy>Raghad Amro</cp:lastModifiedBy>
  <cp:revision>1</cp:revision>
  <dcterms:created xsi:type="dcterms:W3CDTF">2025-05-04T09:24:33Z</dcterms:created>
  <dcterms:modified xsi:type="dcterms:W3CDTF">2025-05-04T12:45:40Z</dcterms:modified>
</cp:coreProperties>
</file>