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1" r:id="rId2"/>
  </p:sldMasterIdLst>
  <p:notesMasterIdLst>
    <p:notesMasterId r:id="rId29"/>
  </p:notesMasterIdLst>
  <p:sldIdLst>
    <p:sldId id="307" r:id="rId3"/>
    <p:sldId id="278" r:id="rId4"/>
    <p:sldId id="279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7" r:id="rId19"/>
    <p:sldId id="298" r:id="rId20"/>
    <p:sldId id="299" r:id="rId21"/>
    <p:sldId id="306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7D571-9D45-480B-8263-0157C93E5448}" v="8" dt="2023-04-17T13:56:31.550"/>
    <p1510:client id="{A7F8509E-BAD7-4D6A-8A33-C83CEBF2A0FE}" v="41" dt="2023-04-07T10:18:09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2" autoAdjust="0"/>
    <p:restoredTop sz="95255" autoAdjust="0"/>
  </p:normalViewPr>
  <p:slideViewPr>
    <p:cSldViewPr>
      <p:cViewPr varScale="1">
        <p:scale>
          <a:sx n="87" d="100"/>
          <a:sy n="87" d="100"/>
        </p:scale>
        <p:origin x="15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104558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60" name="Rectangle 1045588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1045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8662" name="Rectangle 104559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48663" name="Rectangle 104559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64" name="Rectangle 104559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49B10CDA-7FAD-450F-8E7D-3BE9DF2E2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6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1pPr>
    <a:lvl2pPr marL="457200" indent="-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2pPr>
    <a:lvl3pPr marL="914400" indent="-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3pPr>
    <a:lvl4pPr marL="1371600" indent="-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4pPr>
    <a:lvl5pPr marL="1828800" indent="-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FF1E-87A8-4F77-9D98-0574A09C2E55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BFCF-EE71-4F8B-9200-3D3B51801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ABE8-484C-4A70-9556-480891FCF2FA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EBFD-AAE9-4A9C-BE20-08DA07A01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A2F1-85FA-48A3-BA3A-4459D2D1398C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103A-59D2-4369-863D-9F8160576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62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BC4F03-3238-45F3-92FA-C5196F4CF9C2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E8862A5-F03F-4E38-9961-5DC645C6F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0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25F12-964C-4ABA-89E9-EFF37D7B88F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F79D-FBFB-4CDF-92D7-565DA6B904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816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6546AA-6204-4A12-BB7E-BE73E9A9DAAE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76C01DC3-4E1A-42C0-ADEE-DD72D58BD4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45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25F12-964C-4ABA-89E9-EFF37D7B88F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F79D-FBFB-4CDF-92D7-565DA6B904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7139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25F12-964C-4ABA-89E9-EFF37D7B88F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F79D-FBFB-4CDF-92D7-565DA6B904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739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3E692-1F39-4281-BED2-68DB12A6DC17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BFE38-F7BC-44EF-8AD4-169B80DECB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20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73CE0-666B-4FED-ADA3-57DB4EE4A14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1AA3A-FE79-4607-9813-627C5F2803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51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25F12-964C-4ABA-89E9-EFF37D7B88F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36F79D-FBFB-4CDF-92D7-565DA6B904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5978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B73C-0B81-4260-B051-EB2449F43820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5A3C-0852-4EF2-B3F2-8732AC914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4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5FCEAFC8-B3DB-4E89-97D5-909C758F0C4F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243038-7327-4AAD-BA99-D69268566D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2160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25F12-964C-4ABA-89E9-EFF37D7B88F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F79D-FBFB-4CDF-92D7-565DA6B904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9906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25F12-964C-4ABA-89E9-EFF37D7B88F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F79D-FBFB-4CDF-92D7-565DA6B904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473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1A22-3809-4C1C-AD71-5E5F815AAE59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E2AD-BD84-404B-9552-77A5F9C92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7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6575-0FAA-4261-9C6A-50162CF24F89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6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1770-D149-4A63-BDA1-5E017CBC1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28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9796-370D-4530-8955-BD532230B145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8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B1DD-864E-4888-820F-E0E095D43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42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EB20-B7E9-4A98-A6E8-D454F1D19553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4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82CF-6A15-4887-8AF2-912A11E1F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43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1708-E9FB-450A-9410-933F9D43F817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3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C1E1-87AF-46A7-8B31-1B0C94B6B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74AD5-836F-41AD-BA47-05770AB92674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6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479A-C5F9-4043-B2C6-574A9B9B9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2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7A4C-C4A7-41DB-BE49-24698D0E5EE9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6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0451-B5F2-42E2-AEB1-27A5CEE10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-1011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48576" name="Oval 1046528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77" name="Oval 1046529"/>
            <p:cNvSpPr>
              <a:spLocks noChangeArrowheads="1"/>
            </p:cNvSpPr>
            <p:nvPr/>
          </p:nvSpPr>
          <p:spPr bwMode="auto">
            <a:xfrm flipH="1">
              <a:off x="4777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78" name="Oval 1046530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79" name="Oval 1046531"/>
            <p:cNvSpPr>
              <a:spLocks/>
            </p:cNvSpPr>
            <p:nvPr/>
          </p:nvSpPr>
          <p:spPr bwMode="auto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rgbClr val="D9D8E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80" name="Oval 1046532"/>
            <p:cNvSpPr>
              <a:spLocks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rgbClr val="D9D8E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10465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itchFamily="34" charset="0"/>
              </a:rPr>
              <a:t>Fifth level</a:t>
            </a:r>
          </a:p>
        </p:txBody>
      </p:sp>
      <p:sp>
        <p:nvSpPr>
          <p:cNvPr id="1048582" name="Rectangle 10465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fld id="{1B825F12-964C-4ABA-89E9-EFF37D7B88FC}" type="datetimeFigureOut">
              <a:rPr lang="en-US" altLang="en-US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1048583" name="Rectangle 10465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1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584" name="Rectangle 10465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i="1" smtClean="0"/>
            </a:lvl1pPr>
          </a:lstStyle>
          <a:p>
            <a:pPr>
              <a:defRPr/>
            </a:pPr>
            <a:fld id="{FD36F79D-FBFB-4CDF-92D7-565DA6B9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0465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80000"/>
        <a:buFont typeface="Wingdings" pitchFamily="2" charset="2"/>
        <a:buChar char="l"/>
        <a:defRPr sz="32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70000"/>
        <a:buFont typeface="Wingdings" pitchFamily="2" charset="2"/>
        <a:buChar char="¡"/>
        <a:defRPr sz="27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65000"/>
        <a:buFont typeface="Wingdings" pitchFamily="2" charset="2"/>
        <a:buChar char="l"/>
        <a:defRPr sz="23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"/>
        <a:defRPr sz="20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B825F12-964C-4ABA-89E9-EFF37D7B88FC}" type="datetimeFigureOut">
              <a:rPr lang="en-US" altLang="en-US" smtClean="0"/>
              <a:pPr>
                <a:defRPr/>
              </a:pPr>
              <a:t>4/26/2023</a:t>
            </a:fld>
            <a:endParaRPr lang="en-US" altLang="en-US" b="1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36F79D-FBFB-4CDF-92D7-565DA6B904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2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A80E72-6649-F6B0-9299-7C160386C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Ne’ma</a:t>
            </a:r>
            <a:r>
              <a:rPr lang="en-US" dirty="0"/>
              <a:t> Issa </a:t>
            </a:r>
          </a:p>
          <a:p>
            <a:r>
              <a:rPr lang="en-US" dirty="0"/>
              <a:t>Sara </a:t>
            </a:r>
            <a:r>
              <a:rPr lang="en-US" dirty="0" err="1"/>
              <a:t>Alkhamiaseh</a:t>
            </a:r>
            <a:r>
              <a:rPr lang="en-US" dirty="0"/>
              <a:t> </a:t>
            </a:r>
          </a:p>
        </p:txBody>
      </p:sp>
      <p:sp>
        <p:nvSpPr>
          <p:cNvPr id="4" name="Rectangle 1045595">
            <a:extLst>
              <a:ext uri="{FF2B5EF4-FFF2-40B4-BE49-F238E27FC236}">
                <a16:creationId xmlns:a16="http://schemas.microsoft.com/office/drawing/2014/main" id="{42EE56AF-C8B3-591B-7074-967EA393E3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9632" y="1917576"/>
            <a:ext cx="6800850" cy="25908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tx1"/>
                </a:solidFill>
              </a:rPr>
              <a:t>Organophosphorus poisoning 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A24D9-4635-EE3D-3C5A-9E56493AD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25" t="59989" r="5113" b="4851"/>
          <a:stretch/>
        </p:blipFill>
        <p:spPr>
          <a:xfrm>
            <a:off x="1413883" y="3212976"/>
            <a:ext cx="1296144" cy="1993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1755F-B688-FA27-494D-4A309B7A1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11" t="21650" r="6726" b="36350"/>
          <a:stretch/>
        </p:blipFill>
        <p:spPr>
          <a:xfrm>
            <a:off x="6825616" y="3344374"/>
            <a:ext cx="904501" cy="20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4563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3315" name="Rectangle 104564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3316" name="Picture 2094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4564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4339" name="Rectangle 104564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4340" name="Picture 2094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45647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5363" name="Rectangle 10456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5364" name="Picture 2094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4565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6387" name="Rectangle 10456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6388" name="Picture 2094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45655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7411" name="Rectangle 104565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7412" name="Picture 2094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4565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8435" name="Rectangle 104566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8436" name="Picture 2094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47564" y="2492896"/>
            <a:ext cx="7848872" cy="2117157"/>
          </a:xfrm>
        </p:spPr>
        <p:txBody>
          <a:bodyPr/>
          <a:lstStyle/>
          <a:p>
            <a:pPr eaLnBrk="1" hangingPunct="1"/>
            <a:r>
              <a:rPr lang="ar-JO" sz="4800" b="1" dirty="0"/>
              <a:t>Management of organophosphorus poisoning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67738" cy="4325937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A 30-year-old man is admitted to hospital in a state of </a:t>
            </a:r>
            <a:r>
              <a:rPr lang="en-US" altLang="en-US" sz="1800" u="sng" dirty="0"/>
              <a:t>reduced consciousness </a:t>
            </a:r>
            <a:r>
              <a:rPr lang="en-US" altLang="en-US" sz="1800" dirty="0"/>
              <a:t>(Glasgow Coma Scale 9) with froth coming out of his mouth and </a:t>
            </a:r>
            <a:r>
              <a:rPr lang="en-US" altLang="en-US" sz="1800" u="sng" dirty="0"/>
              <a:t>labored respiration. </a:t>
            </a:r>
          </a:p>
          <a:p>
            <a:pPr eaLnBrk="1" hangingPunct="1"/>
            <a:r>
              <a:rPr lang="en-US" altLang="en-US" sz="1800" dirty="0"/>
              <a:t>According to his family members, he was found collapsed in his room 1 h ago. </a:t>
            </a:r>
          </a:p>
          <a:p>
            <a:pPr eaLnBrk="1" hangingPunct="1"/>
            <a:r>
              <a:rPr lang="en-US" altLang="en-US" sz="1800" dirty="0"/>
              <a:t>He is an otherwise healthy man taking no regular medication.</a:t>
            </a:r>
          </a:p>
          <a:p>
            <a:pPr eaLnBrk="1" hangingPunct="1"/>
            <a:r>
              <a:rPr lang="en-US" altLang="en-US" sz="1800" dirty="0"/>
              <a:t> The accompanying person also brought an unlabeled empty container, found in the same room, which is reported to store </a:t>
            </a:r>
            <a:r>
              <a:rPr lang="en-US" altLang="en-US" sz="1800" u="sng" dirty="0"/>
              <a:t>pesticides.</a:t>
            </a:r>
            <a:r>
              <a:rPr lang="en-US" altLang="en-US" sz="1800" dirty="0"/>
              <a:t> </a:t>
            </a:r>
          </a:p>
          <a:p>
            <a:pPr eaLnBrk="1" hangingPunct="1"/>
            <a:r>
              <a:rPr lang="en-US" altLang="en-US" sz="1800" dirty="0"/>
              <a:t>The man’s clothing is soaked with </a:t>
            </a:r>
            <a:r>
              <a:rPr lang="en-US" altLang="en-US" sz="1800" u="sng" dirty="0"/>
              <a:t>vomitus.</a:t>
            </a:r>
            <a:r>
              <a:rPr lang="en-US" altLang="en-US" sz="1800" dirty="0"/>
              <a:t> A strong pungent garlic like odor is apparent and is found to come from the patient’s body; the container also has a similar smell. </a:t>
            </a:r>
          </a:p>
          <a:p>
            <a:pPr eaLnBrk="1" hangingPunct="1"/>
            <a:r>
              <a:rPr lang="en-US" altLang="en-US" sz="1800" dirty="0"/>
              <a:t>Further questioning reveals a family dispute the previous night.</a:t>
            </a:r>
          </a:p>
          <a:p>
            <a:pPr eaLnBrk="1" hangingPunct="1"/>
            <a:r>
              <a:rPr lang="en-US" altLang="en-US" sz="1800" dirty="0"/>
              <a:t> The patient has no past history of psychiatric illness. </a:t>
            </a:r>
          </a:p>
          <a:p>
            <a:pPr eaLnBrk="1" hangingPunct="1"/>
            <a:endParaRPr lang="en-US" altLang="en-US" sz="1800" dirty="0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659063" y="1106488"/>
            <a:ext cx="3513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i="1" u="sng">
                <a:solidFill>
                  <a:schemeClr val="tx1"/>
                </a:solidFill>
                <a:latin typeface="Century Gothic" pitchFamily="34" charset="0"/>
              </a:rPr>
              <a:t>Case Scenario: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680960" cy="3931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Examination 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The patient is found to be cyanosed and </a:t>
            </a:r>
            <a:r>
              <a:rPr lang="en-US" altLang="en-US" sz="2800" u="sng" dirty="0"/>
              <a:t>dyspneic</a:t>
            </a:r>
            <a:r>
              <a:rPr lang="en-US" altLang="en-US" sz="2800" dirty="0"/>
              <a:t>, with small </a:t>
            </a:r>
            <a:r>
              <a:rPr lang="en-US" altLang="en-US" sz="2800" u="sng" dirty="0"/>
              <a:t>pinpoint pupils</a:t>
            </a:r>
            <a:r>
              <a:rPr lang="en-US" altLang="en-US" sz="2800" dirty="0"/>
              <a:t>. There are </a:t>
            </a:r>
            <a:r>
              <a:rPr lang="en-US" altLang="en-US" sz="2800" u="sng" dirty="0"/>
              <a:t>muscle fasciculations </a:t>
            </a:r>
            <a:r>
              <a:rPr lang="en-US" altLang="en-US" sz="2800" dirty="0"/>
              <a:t>and reduced tendon jerks. His pulse is 102/min and </a:t>
            </a:r>
            <a:r>
              <a:rPr lang="en-US" altLang="en-US" sz="2800" u="sng" dirty="0"/>
              <a:t>blood pressure is 80/60 </a:t>
            </a:r>
            <a:r>
              <a:rPr lang="en-US" altLang="en-US" sz="2800" dirty="0"/>
              <a:t>mmHg. He has </a:t>
            </a:r>
            <a:r>
              <a:rPr lang="en-US" altLang="en-US" sz="2800" u="sng" dirty="0"/>
              <a:t>bilateral crepitations</a:t>
            </a:r>
            <a:r>
              <a:rPr lang="en-US" altLang="en-US" sz="2800" dirty="0"/>
              <a:t>. 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/>
              <a:t>Diagnosis of OP poisoning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Diagnosis is mainly clinical, Based on :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1. H/o Ingestion of poison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2. Characteristic clinical features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3. Clinical improvement after atropine or oxime</a:t>
            </a:r>
          </a:p>
          <a:p>
            <a:pPr marL="0" indent="0" eaLnBrk="1" hangingPunct="1">
              <a:buNone/>
            </a:pPr>
            <a:r>
              <a:rPr lang="en-US" altLang="en-US" sz="2400" b="1" dirty="0"/>
              <a:t>4. Inhibition of cholinesterase activity</a:t>
            </a:r>
            <a:endParaRPr lang="ar-SA" altLang="en-US" sz="2400" b="1" dirty="0">
              <a:cs typeface="Tahoma" pitchFamily="34" charset="0"/>
            </a:endParaRP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559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  <p:sp>
        <p:nvSpPr>
          <p:cNvPr id="4099" name="Rectangle 1045601"/>
          <p:cNvSpPr>
            <a:spLocks noGrp="1" noChangeArrowheads="1"/>
          </p:cNvSpPr>
          <p:nvPr>
            <p:ph type="body" idx="1"/>
          </p:nvPr>
        </p:nvSpPr>
        <p:spPr>
          <a:xfrm>
            <a:off x="228600" y="1879151"/>
            <a:ext cx="8686800" cy="59293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OP are a group of insecticides or ‘nerve agents ‘ which act on Acetyl-cholinesterase .</a:t>
            </a:r>
          </a:p>
          <a:p>
            <a:pPr eaLnBrk="1" hangingPunct="1"/>
            <a:r>
              <a:rPr lang="en-US" sz="2400" dirty="0"/>
              <a:t>Once </a:t>
            </a:r>
            <a:r>
              <a:rPr lang="en-US" sz="2400" dirty="0" err="1">
                <a:solidFill>
                  <a:srgbClr val="FF0000"/>
                </a:solidFill>
              </a:rPr>
              <a:t>AChE</a:t>
            </a:r>
            <a:r>
              <a:rPr lang="en-US" sz="2400" dirty="0">
                <a:solidFill>
                  <a:srgbClr val="FF0000"/>
                </a:solidFill>
              </a:rPr>
              <a:t> has been inactivated</a:t>
            </a:r>
            <a:r>
              <a:rPr lang="en-US" sz="2400" dirty="0"/>
              <a:t>, </a:t>
            </a:r>
            <a:r>
              <a:rPr lang="en-US" sz="2400" dirty="0" err="1"/>
              <a:t>ACh</a:t>
            </a:r>
            <a:r>
              <a:rPr lang="en-US" sz="2400" dirty="0"/>
              <a:t> accumulates throughout the nervous system, resulting in overstimulation of</a:t>
            </a:r>
            <a:r>
              <a:rPr lang="en-US" sz="2400" dirty="0">
                <a:solidFill>
                  <a:srgbClr val="FF0000"/>
                </a:solidFill>
              </a:rPr>
              <a:t> muscarinic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nicotinic</a:t>
            </a:r>
            <a:r>
              <a:rPr lang="en-US" sz="2400" dirty="0"/>
              <a:t> receptors.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Have been used as insecticides , petroleum additives.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325C-15D2-DEF2-A963-BC8AF062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9" y="0"/>
            <a:ext cx="7680960" cy="1371600"/>
          </a:xfrm>
        </p:spPr>
        <p:txBody>
          <a:bodyPr/>
          <a:lstStyle/>
          <a:p>
            <a:pPr algn="ctr"/>
            <a:r>
              <a:rPr lang="en-US" dirty="0"/>
              <a:t>Inhibition of cholinesterase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C0ED-5365-EB15-23E6-5E5760BE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39" y="980728"/>
            <a:ext cx="8435525" cy="568863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Demonstrating a decrease in cholinesterase</a:t>
            </a:r>
          </a:p>
          <a:p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Definitive or gold standard method 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Theoretically RBC/true cholinesterase is more accurate than plasma/pseudo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But, plasma/ pseudo-cholinesterase is more easily available test 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Plasma cholinesterase levels usually decline to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less than 50% of the normal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value(8-18 U/ml) before any symptoms of poisoning are observed. 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As a rough guide, plasma cholinesterase levels of 20-50% of the normal value are found with mild poisoning, 10-20% with moderate poisoning, and less than 10% in cases of severe toxicity.</a:t>
            </a:r>
          </a:p>
        </p:txBody>
      </p:sp>
    </p:spTree>
    <p:extLst>
      <p:ext uri="{BB962C8B-B14F-4D97-AF65-F5344CB8AC3E}">
        <p14:creationId xmlns:p14="http://schemas.microsoft.com/office/powerpoint/2010/main" val="301952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9413A7-0B17-15B5-BBE5-488D6ECE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87"/>
          <a:stretch/>
        </p:blipFill>
        <p:spPr>
          <a:xfrm>
            <a:off x="323528" y="188640"/>
            <a:ext cx="7488832" cy="11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E3B09-C4B1-3BF1-4C1E-E9D48D5F9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00" b="1050"/>
          <a:stretch/>
        </p:blipFill>
        <p:spPr>
          <a:xfrm>
            <a:off x="539552" y="1556792"/>
            <a:ext cx="7812360" cy="44442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39552" y="148432"/>
            <a:ext cx="768096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altLang="en-US" sz="4050" b="1" i="1" u="sng" dirty="0">
                <a:sym typeface="Arial" charset="0"/>
              </a:rPr>
              <a:t>Management: 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271463" y="3238500"/>
            <a:ext cx="2671762" cy="23558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just" hangingPunct="1">
              <a:defRPr/>
            </a:pPr>
            <a:r>
              <a:rPr lang="en-US" altLang="en-US" dirty="0"/>
              <a:t>Patent air way is mandatory with frequent </a:t>
            </a:r>
            <a:r>
              <a:rPr lang="en-US" altLang="en-US" b="1" u="sng" dirty="0"/>
              <a:t>suction of secretions </a:t>
            </a:r>
            <a:r>
              <a:rPr lang="en-US" altLang="en-US" dirty="0"/>
              <a:t>and adequate </a:t>
            </a:r>
            <a:r>
              <a:rPr lang="en-US" altLang="en-US" b="1" u="sng" dirty="0"/>
              <a:t>ventilation and oxygenation .</a:t>
            </a: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5675313" y="3238500"/>
            <a:ext cx="2668587" cy="23558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just" hangingPunct="1">
              <a:defRPr/>
            </a:pPr>
            <a:r>
              <a:rPr lang="en-US" altLang="en-US" b="1" u="sng" dirty="0"/>
              <a:t>I.V fluids,</a:t>
            </a:r>
            <a:r>
              <a:rPr lang="en-US" altLang="en-US" b="1" dirty="0"/>
              <a:t> </a:t>
            </a:r>
            <a:r>
              <a:rPr lang="en-US" altLang="en-US" dirty="0"/>
              <a:t>by 2 large-bore IV cannula, should be given early and adequately to avoid dehydration due to excessive loss of secretions.</a:t>
            </a:r>
          </a:p>
        </p:txBody>
      </p:sp>
      <p:sp>
        <p:nvSpPr>
          <p:cNvPr id="9" name="Oval 4"/>
          <p:cNvSpPr>
            <a:spLocks/>
          </p:cNvSpPr>
          <p:nvPr/>
        </p:nvSpPr>
        <p:spPr bwMode="auto">
          <a:xfrm>
            <a:off x="3092450" y="2039938"/>
            <a:ext cx="2430463" cy="119856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1: ABC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109788" y="2805113"/>
            <a:ext cx="982662" cy="3079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522913" y="2805113"/>
            <a:ext cx="982662" cy="3079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3092450" y="3779838"/>
            <a:ext cx="2352675" cy="181451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Watch out for </a:t>
            </a:r>
            <a:r>
              <a:rPr lang="en-US" altLang="en-US" b="1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convulsions</a:t>
            </a:r>
            <a:r>
              <a:rPr lang="en-US" altLang="en-US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and treat with </a:t>
            </a:r>
            <a:r>
              <a:rPr lang="en-US" altLang="en-US" b="1" u="sng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intravascular (IV) diazepam</a:t>
            </a:r>
            <a:r>
              <a:rPr lang="en-US" altLang="en-US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immediately if they do occur.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178300" y="3238500"/>
            <a:ext cx="9525" cy="5413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/>
          </p:cNvSpPr>
          <p:nvPr/>
        </p:nvSpPr>
        <p:spPr bwMode="auto">
          <a:xfrm>
            <a:off x="2795588" y="1117600"/>
            <a:ext cx="3113087" cy="119856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2</a:t>
            </a:r>
            <a:r>
              <a:rPr lang="en-US" altLang="en-US" sz="2400" u="sng">
                <a:latin typeface="Times" charset="0"/>
                <a:ea typeface="Times" charset="0"/>
                <a:cs typeface="Times" charset="0"/>
                <a:sym typeface="Times" charset="0"/>
              </a:rPr>
              <a:t>: Decontamination</a:t>
            </a:r>
            <a:endParaRPr lang="en-US" altLang="en-US" sz="2400" u="sng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730375" y="1908175"/>
            <a:ext cx="1023938" cy="406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951538" y="1908175"/>
            <a:ext cx="1096962" cy="406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76213" y="2425700"/>
            <a:ext cx="2914650" cy="33210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ctr" hangingPunct="1">
              <a:defRPr/>
            </a:pPr>
            <a:r>
              <a:rPr lang="en-US" altLang="en-US" b="1" i="1" u="sng" dirty="0"/>
              <a:t>Dermal Decontamination: </a:t>
            </a:r>
          </a:p>
          <a:p>
            <a:pPr algn="just" hangingPunct="1">
              <a:defRPr/>
            </a:pPr>
            <a:r>
              <a:rPr lang="en-US" altLang="en-US" dirty="0"/>
              <a:t>by </a:t>
            </a:r>
            <a:r>
              <a:rPr lang="en-US" altLang="en-US" u="sng" dirty="0"/>
              <a:t>removal of contaminated clothes</a:t>
            </a:r>
            <a:r>
              <a:rPr lang="en-US" altLang="en-US" dirty="0"/>
              <a:t> by hospital personnel wearing protective gloves and masks. </a:t>
            </a:r>
          </a:p>
          <a:p>
            <a:pPr algn="just" hangingPunct="1">
              <a:defRPr/>
            </a:pPr>
            <a:r>
              <a:rPr lang="en-US" altLang="en-US" dirty="0"/>
              <a:t>Then the skin is washed first with </a:t>
            </a:r>
            <a:r>
              <a:rPr lang="en-US" altLang="en-US" u="sng" dirty="0"/>
              <a:t>soap and water</a:t>
            </a:r>
            <a:r>
              <a:rPr lang="en-US" altLang="en-US" dirty="0"/>
              <a:t> and finally with </a:t>
            </a:r>
            <a:r>
              <a:rPr lang="en-US" altLang="en-US" u="sng" dirty="0"/>
              <a:t>ethyl alcohol and water</a:t>
            </a:r>
            <a:r>
              <a:rPr lang="en-US" altLang="en-US" dirty="0"/>
              <a:t> to prevent further absorption. </a:t>
            </a: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5688013" y="2425700"/>
            <a:ext cx="3268662" cy="3433763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ctr" hangingPunct="1">
              <a:defRPr/>
            </a:pPr>
            <a:r>
              <a:rPr lang="en-US" altLang="en-US" b="1" i="1" u="sng" dirty="0"/>
              <a:t>GIT Decontamination: </a:t>
            </a:r>
          </a:p>
          <a:p>
            <a:pPr algn="just" hangingPunct="1">
              <a:defRPr/>
            </a:pPr>
            <a:r>
              <a:rPr lang="en-US" altLang="en-US" u="sng" dirty="0"/>
              <a:t>Syrup of ipecac</a:t>
            </a:r>
            <a:r>
              <a:rPr lang="en-US" altLang="en-US" dirty="0"/>
              <a:t> is used to induce emesis in conscious patients. </a:t>
            </a:r>
          </a:p>
          <a:p>
            <a:pPr algn="just" hangingPunct="1">
              <a:defRPr/>
            </a:pPr>
            <a:r>
              <a:rPr lang="en-US" altLang="en-US" u="sng" dirty="0"/>
              <a:t>Gastric lavage</a:t>
            </a:r>
            <a:r>
              <a:rPr lang="en-US" altLang="en-US" dirty="0"/>
              <a:t> is done in indicated cases after endotracheal intubation to avoid aspiration .</a:t>
            </a: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3175000" y="3390900"/>
            <a:ext cx="2428875" cy="23558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i="1" u="sng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Eye Irrigation: </a:t>
            </a:r>
          </a:p>
          <a:p>
            <a:pPr algn="just"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 case of eye exposure.</a:t>
            </a:r>
          </a:p>
          <a:p>
            <a:pPr algn="just"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using </a:t>
            </a:r>
            <a:r>
              <a:rPr lang="en-US" altLang="en-US" u="sng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isotonic sodium chloride solution</a:t>
            </a:r>
            <a:r>
              <a:rPr lang="en-US" altLang="en-US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or </a:t>
            </a:r>
            <a:r>
              <a:rPr lang="en-US" altLang="en-US" u="sng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lactated Ringer's solution</a:t>
            </a:r>
            <a:r>
              <a:rPr lang="en-US" altLang="en-US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273550" y="2425700"/>
            <a:ext cx="11113" cy="8064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/>
          </p:cNvSpPr>
          <p:nvPr/>
        </p:nvSpPr>
        <p:spPr bwMode="auto">
          <a:xfrm>
            <a:off x="3163888" y="1024047"/>
            <a:ext cx="3288580" cy="137795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3:</a:t>
            </a:r>
          </a:p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 Antagonist therapy.</a:t>
            </a:r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260350" y="2165350"/>
            <a:ext cx="2903538" cy="33559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defRPr/>
            </a:pPr>
            <a:r>
              <a:rPr lang="en-US" altLang="en-US" b="1" u="sng" dirty="0">
                <a:latin typeface="Tw Cen MT" pitchFamily="34" charset="0"/>
                <a:sym typeface="Tw Cen MT" pitchFamily="34" charset="0"/>
              </a:rPr>
              <a:t>Atropine: </a:t>
            </a:r>
          </a:p>
          <a:p>
            <a:pPr algn="ctr" eaLnBrk="1" hangingPunct="1">
              <a:defRPr/>
            </a:pPr>
            <a:r>
              <a:rPr lang="en-US" altLang="en-US" dirty="0">
                <a:latin typeface="Tw Cen MT" pitchFamily="34" charset="0"/>
                <a:sym typeface="Tw Cen MT" pitchFamily="34" charset="0"/>
              </a:rPr>
              <a:t>Atropine should be started immediately at a dose of </a:t>
            </a:r>
            <a:r>
              <a:rPr lang="en-US" altLang="en-US" u="sng" dirty="0">
                <a:latin typeface="Tw Cen MT" pitchFamily="34" charset="0"/>
                <a:sym typeface="Tw Cen MT" pitchFamily="34" charset="0"/>
              </a:rPr>
              <a:t>1.8–3 mg </a:t>
            </a:r>
            <a:r>
              <a:rPr lang="en-US" altLang="en-US" u="sng" dirty="0" err="1">
                <a:latin typeface="Tw Cen MT" pitchFamily="34" charset="0"/>
                <a:sym typeface="Tw Cen MT" pitchFamily="34" charset="0"/>
              </a:rPr>
              <a:t>i.v.</a:t>
            </a:r>
            <a:r>
              <a:rPr lang="en-US" altLang="en-US" u="sng" dirty="0">
                <a:latin typeface="Tw Cen MT" pitchFamily="34" charset="0"/>
                <a:sym typeface="Tw Cen MT" pitchFamily="34" charset="0"/>
              </a:rPr>
              <a:t> bolus </a:t>
            </a:r>
            <a:r>
              <a:rPr lang="en-US" altLang="en-US" dirty="0">
                <a:latin typeface="Tw Cen MT" pitchFamily="34" charset="0"/>
                <a:sym typeface="Tw Cen MT" pitchFamily="34" charset="0"/>
              </a:rPr>
              <a:t>and </a:t>
            </a:r>
            <a:r>
              <a:rPr lang="en-US" altLang="en-US" u="sng" dirty="0">
                <a:latin typeface="Tw Cen MT" pitchFamily="34" charset="0"/>
                <a:sym typeface="Tw Cen MT" pitchFamily="34" charset="0"/>
              </a:rPr>
              <a:t>doubled every 5 min</a:t>
            </a:r>
            <a:r>
              <a:rPr lang="en-US" altLang="en-US" dirty="0">
                <a:latin typeface="Tw Cen MT" pitchFamily="34" charset="0"/>
                <a:sym typeface="Tw Cen MT" pitchFamily="34" charset="0"/>
              </a:rPr>
              <a:t>, until </a:t>
            </a:r>
            <a:r>
              <a:rPr lang="en-US" altLang="en-US" b="1" dirty="0" err="1">
                <a:latin typeface="Tw Cen MT" pitchFamily="34" charset="0"/>
                <a:sym typeface="Tw Cen MT" pitchFamily="34" charset="0"/>
              </a:rPr>
              <a:t>atropinization</a:t>
            </a:r>
            <a:r>
              <a:rPr lang="en-US" altLang="en-US" dirty="0">
                <a:latin typeface="Tw Cen MT" pitchFamily="34" charset="0"/>
                <a:sym typeface="Tw Cen MT" pitchFamily="34" charset="0"/>
              </a:rPr>
              <a:t> (clear lungs, dry tongue/skin, dilated pupils, normal heart rate and blood pressure) has occurred. </a:t>
            </a:r>
          </a:p>
          <a:p>
            <a:pPr algn="ctr" eaLnBrk="1" hangingPunct="1">
              <a:defRPr/>
            </a:pPr>
            <a:endParaRPr lang="en-US" altLang="en-US" b="1" u="sng" dirty="0">
              <a:latin typeface="Tw Cen MT" pitchFamily="34" charset="0"/>
              <a:sym typeface="Tw Cen MT" pitchFamily="34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5992813" y="2495550"/>
            <a:ext cx="2690812" cy="2357438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eaLnBrk="1" hangingPunct="1">
              <a:defRPr/>
            </a:pPr>
            <a:r>
              <a:rPr lang="en-US" altLang="en-US" dirty="0">
                <a:latin typeface="TimesNewRomanPS"/>
                <a:sym typeface="Tw Cen MT" pitchFamily="34" charset="0"/>
              </a:rPr>
              <a:t>Following </a:t>
            </a:r>
            <a:r>
              <a:rPr lang="en-US" altLang="en-US" dirty="0" err="1">
                <a:latin typeface="TimesNewRomanPS"/>
                <a:sym typeface="Tw Cen MT" pitchFamily="34" charset="0"/>
              </a:rPr>
              <a:t>atropinization</a:t>
            </a:r>
            <a:r>
              <a:rPr lang="en-US" altLang="en-US" dirty="0">
                <a:latin typeface="TimesNewRomanPS"/>
                <a:sym typeface="Tw Cen MT" pitchFamily="34" charset="0"/>
              </a:rPr>
              <a:t>, an </a:t>
            </a:r>
            <a:r>
              <a:rPr lang="en-US" altLang="en-US" u="sng" dirty="0">
                <a:latin typeface="TimesNewRomanPS"/>
                <a:sym typeface="Tw Cen MT" pitchFamily="34" charset="0"/>
              </a:rPr>
              <a:t>atropine infusion </a:t>
            </a:r>
            <a:r>
              <a:rPr lang="en-US" altLang="en-US" dirty="0">
                <a:latin typeface="TimesNewRomanPS"/>
                <a:sym typeface="Tw Cen MT" pitchFamily="34" charset="0"/>
              </a:rPr>
              <a:t>is given every hour at </a:t>
            </a:r>
          </a:p>
          <a:p>
            <a:pPr eaLnBrk="1" hangingPunct="1">
              <a:defRPr/>
            </a:pPr>
            <a:r>
              <a:rPr lang="en-US" altLang="en-US" u="sng" dirty="0">
                <a:latin typeface="TimesNewRomanPS"/>
                <a:sym typeface="Tw Cen MT" pitchFamily="34" charset="0"/>
              </a:rPr>
              <a:t>20–30% of the dose </a:t>
            </a:r>
            <a:r>
              <a:rPr lang="en-US" altLang="en-US" dirty="0">
                <a:latin typeface="TimesNewRomanPS"/>
                <a:sym typeface="Tw Cen MT" pitchFamily="34" charset="0"/>
              </a:rPr>
              <a:t>required for </a:t>
            </a:r>
            <a:r>
              <a:rPr lang="en-US" altLang="en-US" dirty="0" err="1">
                <a:latin typeface="TimesNewRomanPS"/>
                <a:sym typeface="Tw Cen MT" pitchFamily="34" charset="0"/>
              </a:rPr>
              <a:t>atropinisation</a:t>
            </a:r>
            <a:r>
              <a:rPr lang="en-US" altLang="en-US" dirty="0">
                <a:latin typeface="TimesNewRomanPS"/>
                <a:sym typeface="Tw Cen MT" pitchFamily="34" charset="0"/>
              </a:rPr>
              <a:t> (3-5mg/h). </a:t>
            </a:r>
            <a:endParaRPr lang="en-US" altLang="en-US" dirty="0">
              <a:latin typeface="Tw Cen MT" pitchFamily="34" charset="0"/>
              <a:sym typeface="Tw Cen MT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481388" y="3832225"/>
            <a:ext cx="2374900" cy="11113"/>
          </a:xfrm>
          <a:prstGeom prst="line">
            <a:avLst/>
          </a:prstGeom>
          <a:noFill/>
          <a:ln w="1841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18378-B452-FA43-3F84-4344CB394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07" y="4167968"/>
            <a:ext cx="1275985" cy="25187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1043608" y="2530777"/>
            <a:ext cx="3260725" cy="335438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defRPr/>
            </a:pPr>
            <a:r>
              <a:rPr lang="en-US" altLang="en-US" b="1" u="sng" dirty="0">
                <a:latin typeface="Tw Cen MT" pitchFamily="34" charset="0"/>
                <a:sym typeface="Tw Cen MT" pitchFamily="34" charset="0"/>
              </a:rPr>
              <a:t>Pralidoxime :</a:t>
            </a:r>
          </a:p>
          <a:p>
            <a:pPr algn="ctr" eaLnBrk="1" hangingPunct="1">
              <a:defRPr/>
            </a:pPr>
            <a:endParaRPr lang="en-US" altLang="en-US" b="1" u="sng" dirty="0">
              <a:latin typeface="Tw Cen MT" pitchFamily="34" charset="0"/>
              <a:sym typeface="Tw Cen MT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Tw Cen MT" pitchFamily="34" charset="0"/>
                <a:sym typeface="Tw Cen MT" pitchFamily="34" charset="0"/>
              </a:rPr>
              <a:t>should be given as a </a:t>
            </a:r>
            <a:r>
              <a:rPr lang="en-US" altLang="en-US" u="sng" dirty="0">
                <a:latin typeface="Tw Cen MT" pitchFamily="34" charset="0"/>
                <a:sym typeface="Tw Cen MT" pitchFamily="34" charset="0"/>
              </a:rPr>
              <a:t>1 g </a:t>
            </a:r>
            <a:r>
              <a:rPr lang="en-US" altLang="en-US" u="sng" dirty="0" err="1">
                <a:latin typeface="Tw Cen MT" pitchFamily="34" charset="0"/>
                <a:sym typeface="Tw Cen MT" pitchFamily="34" charset="0"/>
              </a:rPr>
              <a:t>i.v.</a:t>
            </a:r>
            <a:r>
              <a:rPr lang="en-US" altLang="en-US" u="sng" dirty="0">
                <a:latin typeface="Tw Cen MT" pitchFamily="34" charset="0"/>
                <a:sym typeface="Tw Cen MT" pitchFamily="34" charset="0"/>
              </a:rPr>
              <a:t> bolus in 15–30 min, </a:t>
            </a:r>
            <a:r>
              <a:rPr lang="en-US" altLang="en-US" dirty="0">
                <a:latin typeface="Tw Cen MT" pitchFamily="34" charset="0"/>
                <a:sym typeface="Tw Cen MT" pitchFamily="34" charset="0"/>
              </a:rPr>
              <a:t>followed by </a:t>
            </a:r>
            <a:r>
              <a:rPr lang="en-US" altLang="en-US" u="sng" dirty="0">
                <a:latin typeface="Tw Cen MT" pitchFamily="34" charset="0"/>
                <a:sym typeface="Tw Cen MT" pitchFamily="34" charset="0"/>
              </a:rPr>
              <a:t>an infusion of 0.5 g/h</a:t>
            </a:r>
            <a:r>
              <a:rPr lang="en-US" altLang="en-US" dirty="0">
                <a:latin typeface="Tw Cen MT" pitchFamily="34" charset="0"/>
                <a:sym typeface="Tw Cen MT" pitchFamily="34" charset="0"/>
              </a:rPr>
              <a:t> in adults. </a:t>
            </a:r>
          </a:p>
          <a:p>
            <a:pPr eaLnBrk="1" hangingPunct="1">
              <a:defRPr/>
            </a:pPr>
            <a:endParaRPr lang="en-US" altLang="en-US" b="1" u="sng" dirty="0">
              <a:latin typeface="Tw Cen MT" pitchFamily="34" charset="0"/>
              <a:sym typeface="Tw Cen MT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Tw Cen MT" pitchFamily="34" charset="0"/>
              <a:sym typeface="Tw Cen MT" pitchFamily="34" charset="0"/>
            </a:endParaRPr>
          </a:p>
        </p:txBody>
      </p:sp>
      <p:sp>
        <p:nvSpPr>
          <p:cNvPr id="3" name="Oval 4"/>
          <p:cNvSpPr>
            <a:spLocks/>
          </p:cNvSpPr>
          <p:nvPr/>
        </p:nvSpPr>
        <p:spPr bwMode="auto">
          <a:xfrm>
            <a:off x="2814638" y="981075"/>
            <a:ext cx="3197225" cy="119856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4:</a:t>
            </a:r>
          </a:p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 Antidote therapy.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4F452-EC00-886D-51A2-125D5319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894385"/>
            <a:ext cx="3178324" cy="31783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112963" y="2498725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7200" b="1" i="1" u="sng" dirty="0">
                <a:solidFill>
                  <a:schemeClr val="tx1"/>
                </a:solidFill>
                <a:sym typeface="Tw Cen MT" pitchFamily="34" charset="0"/>
              </a:rPr>
              <a:t>Thank you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560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5123" name="Rectangle 104560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5124" name="Picture 2094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4561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6147" name="Rectangle 10456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6148" name="Picture 2094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45615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7171" name="Rectangle 10456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7172" name="Picture 2094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4561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8195" name="Rectangle 10456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8196" name="Picture 2094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45627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0243" name="Rectangle 10456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0244" name="Picture 2094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1" y="-934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4563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1267" name="Rectangle 10456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1268" name="Picture 2094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45635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sp>
        <p:nvSpPr>
          <p:cNvPr id="12291" name="Rectangle 104563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2292" name="Picture 2094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默认设计模板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327</TotalTime>
  <Words>659</Words>
  <Application>Microsoft Office PowerPoint</Application>
  <DocSecurity>0</DocSecurity>
  <PresentationFormat>On-screen Show (4:3)</PresentationFormat>
  <Paragraphs>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Angsana New</vt:lpstr>
      <vt:lpstr>Arial</vt:lpstr>
      <vt:lpstr>Century Gothic</vt:lpstr>
      <vt:lpstr>Garamond</vt:lpstr>
      <vt:lpstr>Times</vt:lpstr>
      <vt:lpstr>Times New Roman</vt:lpstr>
      <vt:lpstr>TimesNewRomanPS</vt:lpstr>
      <vt:lpstr>Tw Cen MT</vt:lpstr>
      <vt:lpstr>Wingdings</vt:lpstr>
      <vt:lpstr>默认设计模板</vt:lpstr>
      <vt:lpstr>Savon</vt:lpstr>
      <vt:lpstr>Organophosphorus poisoning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organophosphorus poisoning</vt:lpstr>
      <vt:lpstr>PowerPoint Presentation</vt:lpstr>
      <vt:lpstr>PowerPoint Presentation</vt:lpstr>
      <vt:lpstr>Diagnosis of OP poisoning</vt:lpstr>
      <vt:lpstr>Inhibition of cholinesterase </vt:lpstr>
      <vt:lpstr>PowerPoint Presentation</vt:lpstr>
      <vt:lpstr>Management: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Organophosphorus poisining</dc:title>
  <dc:creator>Microsoft Office User</dc:creator>
  <cp:lastModifiedBy>Ne'meh Issa Naser</cp:lastModifiedBy>
  <cp:revision>17</cp:revision>
  <dcterms:created xsi:type="dcterms:W3CDTF">2018-12-17T12:17:06Z</dcterms:created>
  <dcterms:modified xsi:type="dcterms:W3CDTF">2023-04-26T21:12:56Z</dcterms:modified>
</cp:coreProperties>
</file>