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80"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221" autoAdjust="0"/>
    <p:restoredTop sz="94660"/>
  </p:normalViewPr>
  <p:slideViewPr>
    <p:cSldViewPr snapToGrid="0">
      <p:cViewPr varScale="1">
        <p:scale>
          <a:sx n="69" d="100"/>
          <a:sy n="69" d="100"/>
        </p:scale>
        <p:origin x="114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209028E-B4AC-4E44-83BC-5FE955D91926}" type="datetimeFigureOut">
              <a:rPr lang="en-US" smtClean="0"/>
              <a:t>3/12/2022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E2D101-7886-4855-BC4F-BC85E7E8682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9363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09028E-B4AC-4E44-83BC-5FE955D91926}" type="datetimeFigureOut">
              <a:rPr lang="en-US" smtClean="0"/>
              <a:t>3/12/2022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E2D101-7886-4855-BC4F-BC85E7E86825}" type="slidenum">
              <a:rPr lang="en-US" smtClean="0"/>
              <a:t>‹#›</a:t>
            </a:fld>
            <a:endParaRPr lang="en-US"/>
          </a:p>
        </p:txBody>
      </p:sp>
    </p:spTree>
    <p:extLst>
      <p:ext uri="{BB962C8B-B14F-4D97-AF65-F5344CB8AC3E}">
        <p14:creationId xmlns:p14="http://schemas.microsoft.com/office/powerpoint/2010/main" val="3068527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09028E-B4AC-4E44-83BC-5FE955D91926}" type="datetimeFigureOut">
              <a:rPr lang="en-US" smtClean="0"/>
              <a:t>3/12/2022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E2D101-7886-4855-BC4F-BC85E7E86825}" type="slidenum">
              <a:rPr lang="en-US" smtClean="0"/>
              <a:t>‹#›</a:t>
            </a:fld>
            <a:endParaRPr lang="en-US"/>
          </a:p>
        </p:txBody>
      </p:sp>
    </p:spTree>
    <p:extLst>
      <p:ext uri="{BB962C8B-B14F-4D97-AF65-F5344CB8AC3E}">
        <p14:creationId xmlns:p14="http://schemas.microsoft.com/office/powerpoint/2010/main" val="3418411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09028E-B4AC-4E44-83BC-5FE955D91926}" type="datetimeFigureOut">
              <a:rPr lang="en-US" smtClean="0"/>
              <a:t>3/12/2022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E2D101-7886-4855-BC4F-BC85E7E86825}" type="slidenum">
              <a:rPr lang="en-US" smtClean="0"/>
              <a:t>‹#›</a:t>
            </a:fld>
            <a:endParaRPr lang="en-US"/>
          </a:p>
        </p:txBody>
      </p:sp>
    </p:spTree>
    <p:extLst>
      <p:ext uri="{BB962C8B-B14F-4D97-AF65-F5344CB8AC3E}">
        <p14:creationId xmlns:p14="http://schemas.microsoft.com/office/powerpoint/2010/main" val="3083755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209028E-B4AC-4E44-83BC-5FE955D91926}" type="datetimeFigureOut">
              <a:rPr lang="en-US" smtClean="0"/>
              <a:t>3/12/2022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E2D101-7886-4855-BC4F-BC85E7E8682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137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209028E-B4AC-4E44-83BC-5FE955D91926}" type="datetimeFigureOut">
              <a:rPr lang="en-US" smtClean="0"/>
              <a:t>3/12/2022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E2D101-7886-4855-BC4F-BC85E7E86825}" type="slidenum">
              <a:rPr lang="en-US" smtClean="0"/>
              <a:t>‹#›</a:t>
            </a:fld>
            <a:endParaRPr lang="en-US"/>
          </a:p>
        </p:txBody>
      </p:sp>
    </p:spTree>
    <p:extLst>
      <p:ext uri="{BB962C8B-B14F-4D97-AF65-F5344CB8AC3E}">
        <p14:creationId xmlns:p14="http://schemas.microsoft.com/office/powerpoint/2010/main" val="3810262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209028E-B4AC-4E44-83BC-5FE955D91926}" type="datetimeFigureOut">
              <a:rPr lang="en-US" smtClean="0"/>
              <a:t>3/12/2022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E2D101-7886-4855-BC4F-BC85E7E86825}" type="slidenum">
              <a:rPr lang="en-US" smtClean="0"/>
              <a:t>‹#›</a:t>
            </a:fld>
            <a:endParaRPr lang="en-US"/>
          </a:p>
        </p:txBody>
      </p:sp>
    </p:spTree>
    <p:extLst>
      <p:ext uri="{BB962C8B-B14F-4D97-AF65-F5344CB8AC3E}">
        <p14:creationId xmlns:p14="http://schemas.microsoft.com/office/powerpoint/2010/main" val="3864469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209028E-B4AC-4E44-83BC-5FE955D91926}" type="datetimeFigureOut">
              <a:rPr lang="en-US" smtClean="0"/>
              <a:t>3/12/2022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E2D101-7886-4855-BC4F-BC85E7E86825}" type="slidenum">
              <a:rPr lang="en-US" smtClean="0"/>
              <a:t>‹#›</a:t>
            </a:fld>
            <a:endParaRPr lang="en-US"/>
          </a:p>
        </p:txBody>
      </p:sp>
    </p:spTree>
    <p:extLst>
      <p:ext uri="{BB962C8B-B14F-4D97-AF65-F5344CB8AC3E}">
        <p14:creationId xmlns:p14="http://schemas.microsoft.com/office/powerpoint/2010/main" val="3179179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209028E-B4AC-4E44-83BC-5FE955D91926}" type="datetimeFigureOut">
              <a:rPr lang="en-US" smtClean="0"/>
              <a:t>3/12/2022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8DE2D101-7886-4855-BC4F-BC85E7E86825}" type="slidenum">
              <a:rPr lang="en-US" smtClean="0"/>
              <a:t>‹#›</a:t>
            </a:fld>
            <a:endParaRPr lang="en-US"/>
          </a:p>
        </p:txBody>
      </p:sp>
    </p:spTree>
    <p:extLst>
      <p:ext uri="{BB962C8B-B14F-4D97-AF65-F5344CB8AC3E}">
        <p14:creationId xmlns:p14="http://schemas.microsoft.com/office/powerpoint/2010/main" val="2465199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209028E-B4AC-4E44-83BC-5FE955D91926}" type="datetimeFigureOut">
              <a:rPr lang="en-US" smtClean="0"/>
              <a:t>3/12/2022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DE2D101-7886-4855-BC4F-BC85E7E86825}" type="slidenum">
              <a:rPr lang="en-US" smtClean="0"/>
              <a:t>‹#›</a:t>
            </a:fld>
            <a:endParaRPr lang="en-US"/>
          </a:p>
        </p:txBody>
      </p:sp>
    </p:spTree>
    <p:extLst>
      <p:ext uri="{BB962C8B-B14F-4D97-AF65-F5344CB8AC3E}">
        <p14:creationId xmlns:p14="http://schemas.microsoft.com/office/powerpoint/2010/main" val="3656985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209028E-B4AC-4E44-83BC-5FE955D91926}" type="datetimeFigureOut">
              <a:rPr lang="en-US" smtClean="0"/>
              <a:t>3/12/2022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E2D101-7886-4855-BC4F-BC85E7E86825}" type="slidenum">
              <a:rPr lang="en-US" smtClean="0"/>
              <a:t>‹#›</a:t>
            </a:fld>
            <a:endParaRPr lang="en-US"/>
          </a:p>
        </p:txBody>
      </p:sp>
    </p:spTree>
    <p:extLst>
      <p:ext uri="{BB962C8B-B14F-4D97-AF65-F5344CB8AC3E}">
        <p14:creationId xmlns:p14="http://schemas.microsoft.com/office/powerpoint/2010/main" val="3426981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209028E-B4AC-4E44-83BC-5FE955D91926}" type="datetimeFigureOut">
              <a:rPr lang="en-US" smtClean="0"/>
              <a:t>3/12/2022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DE2D101-7886-4855-BC4F-BC85E7E86825}"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93905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accent1">
                    <a:lumMod val="75000"/>
                  </a:schemeClr>
                </a:solidFill>
              </a:rPr>
              <a:t>INTRODUCTION TO FAMILY MEDICINE</a:t>
            </a:r>
            <a:endParaRPr lang="en-US" dirty="0">
              <a:solidFill>
                <a:schemeClr val="accent1">
                  <a:lumMod val="75000"/>
                </a:schemeClr>
              </a:solidFill>
            </a:endParaRPr>
          </a:p>
        </p:txBody>
      </p:sp>
      <p:sp>
        <p:nvSpPr>
          <p:cNvPr id="3" name="Subtitle 2"/>
          <p:cNvSpPr>
            <a:spLocks noGrp="1"/>
          </p:cNvSpPr>
          <p:nvPr>
            <p:ph type="subTitle" idx="1"/>
          </p:nvPr>
        </p:nvSpPr>
        <p:spPr/>
        <p:txBody>
          <a:bodyPr>
            <a:normAutofit fontScale="85000" lnSpcReduction="20000"/>
          </a:bodyPr>
          <a:lstStyle/>
          <a:p>
            <a:r>
              <a:rPr lang="en-US" dirty="0" smtClean="0"/>
              <a:t>DR. ABDULLAH AHMED JADALLAH</a:t>
            </a:r>
          </a:p>
          <a:p>
            <a:r>
              <a:rPr lang="en-US" dirty="0" smtClean="0"/>
              <a:t>FAMILY MEDICINE SPECIALIST </a:t>
            </a:r>
          </a:p>
          <a:p>
            <a:r>
              <a:rPr lang="en-US" dirty="0" smtClean="0"/>
              <a:t>MUTAH UNIVERSITY </a:t>
            </a:r>
            <a:endParaRPr lang="en-US" dirty="0"/>
          </a:p>
        </p:txBody>
      </p:sp>
    </p:spTree>
    <p:extLst>
      <p:ext uri="{BB962C8B-B14F-4D97-AF65-F5344CB8AC3E}">
        <p14:creationId xmlns:p14="http://schemas.microsoft.com/office/powerpoint/2010/main" val="36109117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Continuity of Care</a:t>
            </a:r>
            <a:endParaRPr lang="en-US" b="1"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sz="2800" dirty="0" smtClean="0"/>
              <a:t>Seeing </a:t>
            </a:r>
            <a:r>
              <a:rPr lang="en-US" sz="2800" dirty="0"/>
              <a:t>the same provider over time is called continuity of care. </a:t>
            </a:r>
            <a:endParaRPr lang="en-US" sz="2800" dirty="0" smtClean="0"/>
          </a:p>
          <a:p>
            <a:pPr>
              <a:buFont typeface="Wingdings" panose="05000000000000000000" pitchFamily="2" charset="2"/>
              <a:buChar char="§"/>
            </a:pPr>
            <a:r>
              <a:rPr lang="en-US" sz="2800" dirty="0" smtClean="0"/>
              <a:t>Several </a:t>
            </a:r>
            <a:r>
              <a:rPr lang="en-US" sz="2800" dirty="0"/>
              <a:t>evidence-based reviews have identified numerous favorable outcomes from continuity of care. </a:t>
            </a:r>
            <a:endParaRPr lang="en-US" sz="2800" dirty="0" smtClean="0"/>
          </a:p>
          <a:p>
            <a:pPr>
              <a:buFont typeface="Wingdings" panose="05000000000000000000" pitchFamily="2" charset="2"/>
              <a:buChar char="§"/>
            </a:pPr>
            <a:r>
              <a:rPr lang="en-US" sz="2800" dirty="0" smtClean="0"/>
              <a:t>In </a:t>
            </a:r>
            <a:r>
              <a:rPr lang="en-US" sz="2800" dirty="0"/>
              <a:t>addition, it is associated with fuller, more </a:t>
            </a:r>
            <a:r>
              <a:rPr lang="en-US" sz="2800" dirty="0">
                <a:solidFill>
                  <a:schemeClr val="accent1">
                    <a:lumMod val="75000"/>
                  </a:schemeClr>
                </a:solidFill>
              </a:rPr>
              <a:t>satisfying</a:t>
            </a:r>
            <a:r>
              <a:rPr lang="en-US" sz="2800" dirty="0"/>
              <a:t> relationships for both the doctor and the patient.</a:t>
            </a:r>
          </a:p>
        </p:txBody>
      </p:sp>
    </p:spTree>
    <p:extLst>
      <p:ext uri="{BB962C8B-B14F-4D97-AF65-F5344CB8AC3E}">
        <p14:creationId xmlns:p14="http://schemas.microsoft.com/office/powerpoint/2010/main" val="718591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Team-based, Comprehensive, Personalized Care</a:t>
            </a:r>
            <a:endParaRPr lang="en-US" b="1"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sz="2800" dirty="0"/>
              <a:t>A family physician manages </a:t>
            </a:r>
            <a:r>
              <a:rPr lang="en-US" sz="2800" dirty="0">
                <a:solidFill>
                  <a:schemeClr val="accent1">
                    <a:lumMod val="75000"/>
                  </a:schemeClr>
                </a:solidFill>
              </a:rPr>
              <a:t>without</a:t>
            </a:r>
            <a:r>
              <a:rPr lang="en-US" sz="2800" dirty="0"/>
              <a:t> referral between 85% and 90% of patient problems. </a:t>
            </a:r>
            <a:endParaRPr lang="en-US" sz="2800" dirty="0" smtClean="0"/>
          </a:p>
          <a:p>
            <a:pPr>
              <a:buFont typeface="Wingdings" panose="05000000000000000000" pitchFamily="2" charset="2"/>
              <a:buChar char="§"/>
            </a:pPr>
            <a:endParaRPr lang="en-US" sz="2800" dirty="0" smtClean="0"/>
          </a:p>
          <a:p>
            <a:pPr>
              <a:buFont typeface="Wingdings" panose="05000000000000000000" pitchFamily="2" charset="2"/>
              <a:buChar char="§"/>
            </a:pPr>
            <a:r>
              <a:rPr lang="en-US" sz="2800" dirty="0" smtClean="0"/>
              <a:t> </a:t>
            </a:r>
            <a:r>
              <a:rPr lang="en-US" sz="2800" dirty="0"/>
              <a:t>A wide range of services are provided, including acute care, chronic disease care, preventive care, and care for biomedical and psychosocial problems, and they are tailored to the personal needs and priorities of the patient. </a:t>
            </a:r>
            <a:endParaRPr lang="en-US" sz="2800" dirty="0" smtClean="0"/>
          </a:p>
        </p:txBody>
      </p:sp>
    </p:spTree>
    <p:extLst>
      <p:ext uri="{BB962C8B-B14F-4D97-AF65-F5344CB8AC3E}">
        <p14:creationId xmlns:p14="http://schemas.microsoft.com/office/powerpoint/2010/main" val="3745873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Team-based, Comprehensive, Personalized Care</a:t>
            </a:r>
            <a:endParaRPr lang="en-US" b="1"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sz="2800" dirty="0"/>
              <a:t>This provision of a wide variety of services, covering the majority of patient needs, is termed </a:t>
            </a:r>
            <a:r>
              <a:rPr lang="en-US" sz="2800" dirty="0">
                <a:solidFill>
                  <a:schemeClr val="accent1">
                    <a:lumMod val="75000"/>
                  </a:schemeClr>
                </a:solidFill>
              </a:rPr>
              <a:t>comprehensiveness</a:t>
            </a:r>
            <a:r>
              <a:rPr lang="en-US" sz="2800" dirty="0"/>
              <a:t> of care. </a:t>
            </a:r>
            <a:endParaRPr lang="en-US" sz="2800" dirty="0" smtClean="0"/>
          </a:p>
          <a:p>
            <a:pPr>
              <a:buFont typeface="Wingdings" panose="05000000000000000000" pitchFamily="2" charset="2"/>
              <a:buChar char="§"/>
            </a:pPr>
            <a:r>
              <a:rPr lang="en-US" sz="2800" dirty="0" smtClean="0"/>
              <a:t> </a:t>
            </a:r>
            <a:r>
              <a:rPr lang="en-US" sz="2800" dirty="0"/>
              <a:t>It is convenient for the patient, as there is no need to go to multiple providers to get service. </a:t>
            </a:r>
            <a:endParaRPr lang="en-US" sz="2800" dirty="0" smtClean="0"/>
          </a:p>
          <a:p>
            <a:pPr>
              <a:buFont typeface="Wingdings" panose="05000000000000000000" pitchFamily="2" charset="2"/>
              <a:buChar char="§"/>
            </a:pPr>
            <a:r>
              <a:rPr lang="en-US" sz="2800" dirty="0" smtClean="0"/>
              <a:t> </a:t>
            </a:r>
            <a:r>
              <a:rPr lang="en-US" sz="2800" dirty="0"/>
              <a:t>Team-based services can include onsite behavioral counseling on such issues as </a:t>
            </a:r>
            <a:r>
              <a:rPr lang="en-US" sz="2800" dirty="0">
                <a:solidFill>
                  <a:schemeClr val="accent1">
                    <a:lumMod val="75000"/>
                  </a:schemeClr>
                </a:solidFill>
              </a:rPr>
              <a:t>smoking</a:t>
            </a:r>
            <a:r>
              <a:rPr lang="en-US" sz="2800" dirty="0"/>
              <a:t> and </a:t>
            </a:r>
            <a:r>
              <a:rPr lang="en-US" sz="2800" dirty="0">
                <a:solidFill>
                  <a:schemeClr val="accent1">
                    <a:lumMod val="75000"/>
                  </a:schemeClr>
                </a:solidFill>
              </a:rPr>
              <a:t>diet</a:t>
            </a:r>
            <a:r>
              <a:rPr lang="en-US" sz="2800" dirty="0"/>
              <a:t>, a </a:t>
            </a:r>
            <a:r>
              <a:rPr lang="en-US" sz="2800" dirty="0">
                <a:solidFill>
                  <a:schemeClr val="accent1">
                    <a:lumMod val="75000"/>
                  </a:schemeClr>
                </a:solidFill>
              </a:rPr>
              <a:t>pharmacy</a:t>
            </a:r>
            <a:r>
              <a:rPr lang="en-US" sz="2800" dirty="0"/>
              <a:t>, </a:t>
            </a:r>
            <a:r>
              <a:rPr lang="en-US" sz="2800" dirty="0">
                <a:solidFill>
                  <a:schemeClr val="accent1">
                    <a:lumMod val="75000"/>
                  </a:schemeClr>
                </a:solidFill>
              </a:rPr>
              <a:t>dental services</a:t>
            </a:r>
            <a:r>
              <a:rPr lang="en-US" sz="2800" dirty="0"/>
              <a:t>, physical therapy, and a variety of complementary/alternative health providers.</a:t>
            </a:r>
            <a:endParaRPr lang="en-US" sz="2800" dirty="0" smtClean="0"/>
          </a:p>
        </p:txBody>
      </p:sp>
    </p:spTree>
    <p:extLst>
      <p:ext uri="{BB962C8B-B14F-4D97-AF65-F5344CB8AC3E}">
        <p14:creationId xmlns:p14="http://schemas.microsoft.com/office/powerpoint/2010/main" val="630581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Coordination of Care</a:t>
            </a:r>
            <a:endParaRPr lang="en-US" b="1"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sz="2800" dirty="0"/>
              <a:t>Primary care providers help their patients negotiate the complex health care system by serving as coordinators of care. </a:t>
            </a:r>
            <a:endParaRPr lang="en-US" sz="2800" dirty="0" smtClean="0"/>
          </a:p>
          <a:p>
            <a:pPr>
              <a:buFont typeface="Wingdings" panose="05000000000000000000" pitchFamily="2" charset="2"/>
              <a:buChar char="§"/>
            </a:pPr>
            <a:r>
              <a:rPr lang="en-US" sz="2800" dirty="0" smtClean="0"/>
              <a:t>This </a:t>
            </a:r>
            <a:r>
              <a:rPr lang="en-US" sz="2800" dirty="0"/>
              <a:t>process of coordination includes being aware of the variety of services available, </a:t>
            </a:r>
            <a:r>
              <a:rPr lang="en-US" sz="2800" dirty="0">
                <a:solidFill>
                  <a:schemeClr val="accent1">
                    <a:lumMod val="75000"/>
                  </a:schemeClr>
                </a:solidFill>
              </a:rPr>
              <a:t>making appropriate requests for consultation or referral</a:t>
            </a:r>
            <a:r>
              <a:rPr lang="en-US" sz="2800" dirty="0"/>
              <a:t>, collecting and interpreting results of studies and specialist visits, and advising when additional care is and is not warranted.</a:t>
            </a:r>
            <a:endParaRPr lang="en-US" sz="2800" dirty="0" smtClean="0"/>
          </a:p>
        </p:txBody>
      </p:sp>
    </p:spTree>
    <p:extLst>
      <p:ext uri="{BB962C8B-B14F-4D97-AF65-F5344CB8AC3E}">
        <p14:creationId xmlns:p14="http://schemas.microsoft.com/office/powerpoint/2010/main" val="2529369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Community Orientation</a:t>
            </a:r>
            <a:endParaRPr lang="en-US" b="1"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sz="2800" dirty="0" smtClean="0"/>
              <a:t>A good </a:t>
            </a:r>
            <a:r>
              <a:rPr lang="en-US" sz="2800" dirty="0"/>
              <a:t>primary care physicians also </a:t>
            </a:r>
            <a:r>
              <a:rPr lang="en-US" sz="2800" dirty="0" smtClean="0"/>
              <a:t>seeks </a:t>
            </a:r>
            <a:r>
              <a:rPr lang="en-US" sz="2800" dirty="0"/>
              <a:t>to improve the broader health of the community. </a:t>
            </a:r>
            <a:endParaRPr lang="en-US" sz="2800" dirty="0" smtClean="0"/>
          </a:p>
          <a:p>
            <a:pPr>
              <a:buFont typeface="Wingdings" panose="05000000000000000000" pitchFamily="2" charset="2"/>
              <a:buChar char="§"/>
            </a:pPr>
            <a:r>
              <a:rPr lang="en-US" sz="2800" dirty="0" smtClean="0"/>
              <a:t> </a:t>
            </a:r>
            <a:r>
              <a:rPr lang="en-US" sz="2800" dirty="0"/>
              <a:t>In working with patients, they are aware of the many community resources, both formal and informal, that are available to help patients manage their medical and psychosocial needs, often relying on other health care team members </a:t>
            </a:r>
            <a:r>
              <a:rPr lang="en-US" sz="2800" dirty="0" smtClean="0"/>
              <a:t>to </a:t>
            </a:r>
            <a:r>
              <a:rPr lang="en-US" sz="2800" dirty="0"/>
              <a:t>help link patients to community resources.</a:t>
            </a:r>
            <a:endParaRPr lang="en-US" sz="2800" dirty="0" smtClean="0"/>
          </a:p>
        </p:txBody>
      </p:sp>
    </p:spTree>
    <p:extLst>
      <p:ext uri="{BB962C8B-B14F-4D97-AF65-F5344CB8AC3E}">
        <p14:creationId xmlns:p14="http://schemas.microsoft.com/office/powerpoint/2010/main" val="3598416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a:bodyPr>
          <a:lstStyle/>
          <a:p>
            <a:pPr marL="0" indent="0" algn="ctr">
              <a:buNone/>
            </a:pPr>
            <a:r>
              <a:rPr lang="en-US" sz="4000" dirty="0"/>
              <a:t>As part of </a:t>
            </a:r>
            <a:r>
              <a:rPr lang="en-US" sz="4000" dirty="0" smtClean="0"/>
              <a:t>this</a:t>
            </a:r>
          </a:p>
          <a:p>
            <a:pPr marL="0" indent="0" algn="ctr">
              <a:buNone/>
            </a:pPr>
            <a:r>
              <a:rPr lang="en-US" sz="4000" dirty="0" smtClean="0"/>
              <a:t> </a:t>
            </a:r>
            <a:r>
              <a:rPr lang="en-US" sz="4000" dirty="0">
                <a:solidFill>
                  <a:schemeClr val="accent1">
                    <a:lumMod val="75000"/>
                  </a:schemeClr>
                </a:solidFill>
              </a:rPr>
              <a:t>community orientation</a:t>
            </a:r>
            <a:r>
              <a:rPr lang="en-US" sz="4000" dirty="0" smtClean="0"/>
              <a:t>,</a:t>
            </a:r>
          </a:p>
          <a:p>
            <a:pPr marL="0" indent="0" algn="ctr">
              <a:buNone/>
            </a:pPr>
            <a:r>
              <a:rPr lang="en-US" sz="4000" dirty="0" smtClean="0"/>
              <a:t> </a:t>
            </a:r>
            <a:r>
              <a:rPr lang="en-US" sz="4000" dirty="0"/>
              <a:t>primary care physicians </a:t>
            </a:r>
            <a:r>
              <a:rPr lang="en-US" sz="4000" dirty="0" smtClean="0"/>
              <a:t>are</a:t>
            </a:r>
          </a:p>
          <a:p>
            <a:pPr marL="0" indent="0" algn="ctr">
              <a:buNone/>
            </a:pPr>
            <a:r>
              <a:rPr lang="en-US" sz="4000" dirty="0" smtClean="0"/>
              <a:t> </a:t>
            </a:r>
            <a:r>
              <a:rPr lang="en-US" sz="4000" dirty="0"/>
              <a:t>often active in a variety </a:t>
            </a:r>
            <a:endParaRPr lang="en-US" sz="4000" dirty="0" smtClean="0"/>
          </a:p>
          <a:p>
            <a:pPr marL="0" indent="0" algn="ctr">
              <a:buNone/>
            </a:pPr>
            <a:r>
              <a:rPr lang="en-US" sz="4000" dirty="0" smtClean="0"/>
              <a:t>of </a:t>
            </a:r>
            <a:r>
              <a:rPr lang="en-US" sz="4000" dirty="0"/>
              <a:t>volunteer activities.</a:t>
            </a:r>
            <a:endParaRPr lang="en-US" sz="4000" dirty="0" smtClean="0"/>
          </a:p>
        </p:txBody>
      </p:sp>
    </p:spTree>
    <p:extLst>
      <p:ext uri="{BB962C8B-B14F-4D97-AF65-F5344CB8AC3E}">
        <p14:creationId xmlns:p14="http://schemas.microsoft.com/office/powerpoint/2010/main" val="29193289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Prevention</a:t>
            </a:r>
            <a:endParaRPr lang="en-US" b="1"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sz="2800" dirty="0"/>
              <a:t>Preventive care is the most common reason patients visit a family physician’s office. </a:t>
            </a:r>
            <a:endParaRPr lang="en-US" sz="2800" dirty="0" smtClean="0"/>
          </a:p>
          <a:p>
            <a:pPr>
              <a:buFont typeface="Wingdings" panose="05000000000000000000" pitchFamily="2" charset="2"/>
              <a:buChar char="§"/>
            </a:pPr>
            <a:endParaRPr lang="en-US" sz="2800" dirty="0" smtClean="0"/>
          </a:p>
          <a:p>
            <a:pPr>
              <a:buFont typeface="Wingdings" panose="05000000000000000000" pitchFamily="2" charset="2"/>
              <a:buChar char="§"/>
            </a:pPr>
            <a:r>
              <a:rPr lang="en-US" sz="2800" dirty="0" smtClean="0"/>
              <a:t> </a:t>
            </a:r>
            <a:r>
              <a:rPr lang="en-US" sz="2800" dirty="0"/>
              <a:t>Examples of preventive visits include prenatal care, adult physicals, </a:t>
            </a:r>
            <a:r>
              <a:rPr lang="en-US" sz="2800" dirty="0" smtClean="0"/>
              <a:t>well baby </a:t>
            </a:r>
            <a:r>
              <a:rPr lang="en-US" sz="2800" dirty="0"/>
              <a:t>checkups, well child examinations, </a:t>
            </a:r>
            <a:r>
              <a:rPr lang="en-US" sz="2800" dirty="0" smtClean="0"/>
              <a:t>pre employment </a:t>
            </a:r>
            <a:r>
              <a:rPr lang="en-US" sz="2800" dirty="0"/>
              <a:t>physicals, visits in preparation for international travel, and checkups before participation in sports or summer camp.</a:t>
            </a:r>
            <a:endParaRPr lang="en-US" sz="2800" dirty="0" smtClean="0"/>
          </a:p>
        </p:txBody>
      </p:sp>
    </p:spTree>
    <p:extLst>
      <p:ext uri="{BB962C8B-B14F-4D97-AF65-F5344CB8AC3E}">
        <p14:creationId xmlns:p14="http://schemas.microsoft.com/office/powerpoint/2010/main" val="1529637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Prevention</a:t>
            </a:r>
            <a:endParaRPr lang="en-US" b="1"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sz="2800" dirty="0" smtClean="0"/>
              <a:t> Preventive </a:t>
            </a:r>
            <a:r>
              <a:rPr lang="en-US" sz="2800" dirty="0"/>
              <a:t>care are measures to reduce disease risk, such as assistance with </a:t>
            </a:r>
            <a:r>
              <a:rPr lang="en-US" sz="2800" dirty="0">
                <a:solidFill>
                  <a:schemeClr val="accent1">
                    <a:lumMod val="75000"/>
                  </a:schemeClr>
                </a:solidFill>
              </a:rPr>
              <a:t>smoking cessation</a:t>
            </a:r>
            <a:r>
              <a:rPr lang="en-US" sz="2800" dirty="0"/>
              <a:t>; </a:t>
            </a:r>
            <a:r>
              <a:rPr lang="en-US" sz="2800" dirty="0">
                <a:solidFill>
                  <a:schemeClr val="accent1">
                    <a:lumMod val="75000"/>
                  </a:schemeClr>
                </a:solidFill>
              </a:rPr>
              <a:t>immunizations</a:t>
            </a:r>
            <a:r>
              <a:rPr lang="en-US" sz="2800" dirty="0"/>
              <a:t>; measures to prevent </a:t>
            </a:r>
            <a:r>
              <a:rPr lang="en-US" sz="2800" dirty="0">
                <a:solidFill>
                  <a:schemeClr val="accent1">
                    <a:lumMod val="75000"/>
                  </a:schemeClr>
                </a:solidFill>
              </a:rPr>
              <a:t>morbidity</a:t>
            </a:r>
            <a:r>
              <a:rPr lang="en-US" sz="2800" dirty="0"/>
              <a:t> in people who have established disease, such as prescription of aspirin for people with coronary artery disease; and minimization of disability through such services as therapeutic </a:t>
            </a:r>
            <a:r>
              <a:rPr lang="en-US" sz="2800" dirty="0">
                <a:solidFill>
                  <a:schemeClr val="accent1">
                    <a:lumMod val="75000"/>
                  </a:schemeClr>
                </a:solidFill>
              </a:rPr>
              <a:t>exercises</a:t>
            </a:r>
            <a:r>
              <a:rPr lang="en-US" sz="2800" dirty="0"/>
              <a:t> for people with arthritis or </a:t>
            </a:r>
            <a:r>
              <a:rPr lang="en-US" sz="2800" dirty="0">
                <a:solidFill>
                  <a:schemeClr val="accent1">
                    <a:lumMod val="75000"/>
                  </a:schemeClr>
                </a:solidFill>
              </a:rPr>
              <a:t>rehabilitation</a:t>
            </a:r>
            <a:r>
              <a:rPr lang="en-US" sz="2800" dirty="0"/>
              <a:t> for someone who has suffered a stroke.</a:t>
            </a:r>
            <a:endParaRPr lang="en-US" sz="2800" dirty="0" smtClean="0"/>
          </a:p>
        </p:txBody>
      </p:sp>
    </p:spTree>
    <p:extLst>
      <p:ext uri="{BB962C8B-B14F-4D97-AF65-F5344CB8AC3E}">
        <p14:creationId xmlns:p14="http://schemas.microsoft.com/office/powerpoint/2010/main" val="2920529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Patient Self-empowerment and Self-management</a:t>
            </a:r>
            <a:endParaRPr lang="en-US" b="1"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sz="2800" dirty="0" smtClean="0"/>
              <a:t> Effective </a:t>
            </a:r>
            <a:r>
              <a:rPr lang="en-US" sz="2800" dirty="0"/>
              <a:t>chronic illness care requires a </a:t>
            </a:r>
            <a:r>
              <a:rPr lang="en-US" sz="2800" dirty="0">
                <a:solidFill>
                  <a:schemeClr val="accent1">
                    <a:lumMod val="75000"/>
                  </a:schemeClr>
                </a:solidFill>
              </a:rPr>
              <a:t>partnership</a:t>
            </a:r>
            <a:r>
              <a:rPr lang="en-US" sz="2800" dirty="0"/>
              <a:t> in which medical providers help the patient acquire the knowledge, skills, and self-empowerment to manage risk factors, monitor the illness, and make adjustments in their care. </a:t>
            </a:r>
            <a:endParaRPr lang="en-US" sz="2800" dirty="0" smtClean="0"/>
          </a:p>
          <a:p>
            <a:pPr marL="0" indent="0">
              <a:buNone/>
            </a:pPr>
            <a:endParaRPr lang="en-US" sz="2800" dirty="0" smtClean="0"/>
          </a:p>
        </p:txBody>
      </p:sp>
    </p:spTree>
    <p:extLst>
      <p:ext uri="{BB962C8B-B14F-4D97-AF65-F5344CB8AC3E}">
        <p14:creationId xmlns:p14="http://schemas.microsoft.com/office/powerpoint/2010/main" val="2647215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Evidence-based Practice</a:t>
            </a:r>
            <a:endParaRPr lang="en-US" b="1"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sz="2800" dirty="0"/>
              <a:t>By this we mean that the primary care physician has access to and uses effectively what is available in the literature to guide practice.</a:t>
            </a:r>
            <a:endParaRPr lang="en-US" sz="2800" dirty="0" smtClean="0"/>
          </a:p>
        </p:txBody>
      </p:sp>
    </p:spTree>
    <p:extLst>
      <p:ext uri="{BB962C8B-B14F-4D97-AF65-F5344CB8AC3E}">
        <p14:creationId xmlns:p14="http://schemas.microsoft.com/office/powerpoint/2010/main" val="958506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Definition of Family Medicine</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sz="2800" dirty="0"/>
              <a:t>Is the medical specialty which provides </a:t>
            </a:r>
            <a:r>
              <a:rPr lang="en-US" sz="2800" dirty="0">
                <a:solidFill>
                  <a:schemeClr val="accent1">
                    <a:lumMod val="75000"/>
                  </a:schemeClr>
                </a:solidFill>
              </a:rPr>
              <a:t>continuing</a:t>
            </a:r>
            <a:r>
              <a:rPr lang="en-US" sz="2800" dirty="0"/>
              <a:t>, </a:t>
            </a:r>
            <a:r>
              <a:rPr lang="en-US" sz="2800" dirty="0">
                <a:solidFill>
                  <a:schemeClr val="accent1">
                    <a:lumMod val="75000"/>
                  </a:schemeClr>
                </a:solidFill>
              </a:rPr>
              <a:t>comprehensive</a:t>
            </a:r>
            <a:r>
              <a:rPr lang="en-US" sz="2800" dirty="0"/>
              <a:t> health care for the individual and family. </a:t>
            </a:r>
            <a:endParaRPr lang="en-US" sz="2800" dirty="0" smtClean="0"/>
          </a:p>
          <a:p>
            <a:pPr>
              <a:buFont typeface="Wingdings" panose="05000000000000000000" pitchFamily="2" charset="2"/>
              <a:buChar char="§"/>
            </a:pPr>
            <a:endParaRPr lang="en-US" sz="2800" dirty="0"/>
          </a:p>
          <a:p>
            <a:pPr>
              <a:buFont typeface="Wingdings" panose="05000000000000000000" pitchFamily="2" charset="2"/>
              <a:buChar char="§"/>
            </a:pPr>
            <a:r>
              <a:rPr lang="en-US" sz="2800" dirty="0" smtClean="0"/>
              <a:t>It </a:t>
            </a:r>
            <a:r>
              <a:rPr lang="en-US" sz="2800" dirty="0"/>
              <a:t>is a specialty that integrates the </a:t>
            </a:r>
            <a:r>
              <a:rPr lang="en-US" sz="2800" dirty="0">
                <a:solidFill>
                  <a:schemeClr val="accent1">
                    <a:lumMod val="75000"/>
                  </a:schemeClr>
                </a:solidFill>
              </a:rPr>
              <a:t>biological</a:t>
            </a:r>
            <a:r>
              <a:rPr lang="en-US" sz="2800" dirty="0"/>
              <a:t>, </a:t>
            </a:r>
            <a:r>
              <a:rPr lang="en-US" sz="2800" dirty="0">
                <a:solidFill>
                  <a:schemeClr val="accent1">
                    <a:lumMod val="75000"/>
                  </a:schemeClr>
                </a:solidFill>
              </a:rPr>
              <a:t>clinical</a:t>
            </a:r>
            <a:r>
              <a:rPr lang="en-US" sz="2800" dirty="0"/>
              <a:t> and </a:t>
            </a:r>
            <a:r>
              <a:rPr lang="en-US" sz="2800" dirty="0">
                <a:solidFill>
                  <a:schemeClr val="accent1">
                    <a:lumMod val="75000"/>
                  </a:schemeClr>
                </a:solidFill>
              </a:rPr>
              <a:t>behavioral</a:t>
            </a:r>
            <a:r>
              <a:rPr lang="en-US" sz="2800" dirty="0"/>
              <a:t> sciences. </a:t>
            </a:r>
            <a:endParaRPr lang="en-US" sz="2800" dirty="0" smtClean="0"/>
          </a:p>
          <a:p>
            <a:pPr>
              <a:buFont typeface="Wingdings" panose="05000000000000000000" pitchFamily="2" charset="2"/>
              <a:buChar char="§"/>
            </a:pPr>
            <a:endParaRPr lang="en-US" sz="2800" dirty="0"/>
          </a:p>
          <a:p>
            <a:pPr>
              <a:buFont typeface="Wingdings" panose="05000000000000000000" pitchFamily="2" charset="2"/>
              <a:buChar char="§"/>
            </a:pPr>
            <a:r>
              <a:rPr lang="en-US" sz="2800" dirty="0" smtClean="0"/>
              <a:t>The </a:t>
            </a:r>
            <a:r>
              <a:rPr lang="en-US" sz="2800" dirty="0"/>
              <a:t>scope of family medicine encompasses all ages, all genders, each organ system and every disease entity. </a:t>
            </a:r>
          </a:p>
        </p:txBody>
      </p:sp>
    </p:spTree>
    <p:extLst>
      <p:ext uri="{BB962C8B-B14F-4D97-AF65-F5344CB8AC3E}">
        <p14:creationId xmlns:p14="http://schemas.microsoft.com/office/powerpoint/2010/main" val="3757816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Family Orientation</a:t>
            </a:r>
            <a:endParaRPr lang="en-US" b="1"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sz="2800" dirty="0"/>
              <a:t>By family we mean the entire range of relationships-whether or not by blood or marriage-that can comprise a patient’s close social network. </a:t>
            </a:r>
            <a:endParaRPr lang="en-US" sz="2800" dirty="0" smtClean="0"/>
          </a:p>
          <a:p>
            <a:pPr>
              <a:buFont typeface="Wingdings" panose="05000000000000000000" pitchFamily="2" charset="2"/>
              <a:buChar char="§"/>
            </a:pPr>
            <a:endParaRPr lang="en-US" sz="2800" dirty="0"/>
          </a:p>
          <a:p>
            <a:pPr>
              <a:buFont typeface="Wingdings" panose="05000000000000000000" pitchFamily="2" charset="2"/>
              <a:buChar char="§"/>
            </a:pPr>
            <a:r>
              <a:rPr lang="en-US" sz="2800" dirty="0" smtClean="0"/>
              <a:t> </a:t>
            </a:r>
            <a:r>
              <a:rPr lang="en-US" sz="2800" dirty="0"/>
              <a:t>Being oriented to the family context is important in medical care because most health behaviors and illness episodes involve some connection with the patient’s social support network</a:t>
            </a:r>
            <a:endParaRPr lang="en-US" sz="2800" dirty="0" smtClean="0"/>
          </a:p>
        </p:txBody>
      </p:sp>
    </p:spTree>
    <p:extLst>
      <p:ext uri="{BB962C8B-B14F-4D97-AF65-F5344CB8AC3E}">
        <p14:creationId xmlns:p14="http://schemas.microsoft.com/office/powerpoint/2010/main" val="594346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Biopsychosocial, Life-cycle Perspective</a:t>
            </a:r>
            <a:endParaRPr lang="en-US" b="1"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sz="2800" dirty="0"/>
              <a:t>Effective primary care physicians view patients from a broad perspective, taking into account physiology, physical illness, emotional health, and the social, occupational, and environmental context within which the person lives.</a:t>
            </a:r>
            <a:endParaRPr lang="en-US" sz="2800" dirty="0" smtClean="0"/>
          </a:p>
        </p:txBody>
      </p:sp>
    </p:spTree>
    <p:extLst>
      <p:ext uri="{BB962C8B-B14F-4D97-AF65-F5344CB8AC3E}">
        <p14:creationId xmlns:p14="http://schemas.microsoft.com/office/powerpoint/2010/main" val="916637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Skills of Family Medicine</a:t>
            </a:r>
            <a:endParaRPr lang="en-US" b="1"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sz="2800" dirty="0" smtClean="0"/>
              <a:t>The </a:t>
            </a:r>
            <a:r>
              <a:rPr lang="en-US" sz="2800" dirty="0"/>
              <a:t>solution of </a:t>
            </a:r>
            <a:r>
              <a:rPr lang="en-US" sz="2800" dirty="0">
                <a:solidFill>
                  <a:schemeClr val="accent1">
                    <a:lumMod val="75000"/>
                  </a:schemeClr>
                </a:solidFill>
              </a:rPr>
              <a:t>undifferentiated problems</a:t>
            </a:r>
            <a:r>
              <a:rPr lang="en-US" sz="2800" dirty="0"/>
              <a:t>, the symptoms present tend to be unorganized and undifferentiated while those encountered in hospital tend to be medicalized and more differentiated. </a:t>
            </a:r>
            <a:endParaRPr lang="en-US" sz="2800" dirty="0" smtClean="0"/>
          </a:p>
        </p:txBody>
      </p:sp>
    </p:spTree>
    <p:extLst>
      <p:ext uri="{BB962C8B-B14F-4D97-AF65-F5344CB8AC3E}">
        <p14:creationId xmlns:p14="http://schemas.microsoft.com/office/powerpoint/2010/main" val="4290261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Skills of Family Medicine</a:t>
            </a:r>
            <a:endParaRPr lang="en-US" b="1" dirty="0"/>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
            </a:pPr>
            <a:r>
              <a:rPr lang="en-US" sz="2800" dirty="0" smtClean="0">
                <a:solidFill>
                  <a:schemeClr val="accent1">
                    <a:lumMod val="75000"/>
                  </a:schemeClr>
                </a:solidFill>
              </a:rPr>
              <a:t>Preventive </a:t>
            </a:r>
            <a:r>
              <a:rPr lang="en-US" sz="2800" dirty="0">
                <a:solidFill>
                  <a:schemeClr val="accent1">
                    <a:lumMod val="75000"/>
                  </a:schemeClr>
                </a:solidFill>
              </a:rPr>
              <a:t>Skills</a:t>
            </a:r>
            <a:r>
              <a:rPr lang="en-US" sz="2800" dirty="0"/>
              <a:t>: The identification of risks &amp; early deviation from normality who are known to physician. </a:t>
            </a:r>
            <a:endParaRPr lang="en-US" sz="2800" dirty="0" smtClean="0"/>
          </a:p>
          <a:p>
            <a:pPr>
              <a:buFont typeface="Wingdings" panose="05000000000000000000" pitchFamily="2" charset="2"/>
              <a:buChar char="§"/>
            </a:pPr>
            <a:endParaRPr lang="en-US" sz="2800" dirty="0"/>
          </a:p>
          <a:p>
            <a:pPr>
              <a:buFont typeface="Wingdings" panose="05000000000000000000" pitchFamily="2" charset="2"/>
              <a:buChar char="§"/>
            </a:pPr>
            <a:r>
              <a:rPr lang="en-US" sz="2800" dirty="0" smtClean="0">
                <a:solidFill>
                  <a:schemeClr val="accent1">
                    <a:lumMod val="75000"/>
                  </a:schemeClr>
                </a:solidFill>
              </a:rPr>
              <a:t>Therapeutic </a:t>
            </a:r>
            <a:r>
              <a:rPr lang="en-US" sz="2800" dirty="0">
                <a:solidFill>
                  <a:schemeClr val="accent1">
                    <a:lumMod val="75000"/>
                  </a:schemeClr>
                </a:solidFill>
              </a:rPr>
              <a:t>Skills</a:t>
            </a:r>
            <a:r>
              <a:rPr lang="en-US" sz="2800" dirty="0"/>
              <a:t>: The aim of doctor – patient relationship is to maximize the effectiveness of all kinds of therapy. </a:t>
            </a:r>
            <a:endParaRPr lang="en-US" sz="2800" dirty="0" smtClean="0"/>
          </a:p>
          <a:p>
            <a:pPr>
              <a:buFont typeface="Wingdings" panose="05000000000000000000" pitchFamily="2" charset="2"/>
              <a:buChar char="§"/>
            </a:pPr>
            <a:endParaRPr lang="en-US" sz="2800" dirty="0" smtClean="0"/>
          </a:p>
          <a:p>
            <a:pPr>
              <a:buFont typeface="Wingdings" panose="05000000000000000000" pitchFamily="2" charset="2"/>
              <a:buChar char="§"/>
            </a:pPr>
            <a:r>
              <a:rPr lang="en-US" sz="2800" dirty="0" smtClean="0">
                <a:solidFill>
                  <a:schemeClr val="accent1">
                    <a:lumMod val="75000"/>
                  </a:schemeClr>
                </a:solidFill>
              </a:rPr>
              <a:t>Resource </a:t>
            </a:r>
            <a:r>
              <a:rPr lang="en-US" sz="2800" dirty="0">
                <a:solidFill>
                  <a:schemeClr val="accent1">
                    <a:lumMod val="75000"/>
                  </a:schemeClr>
                </a:solidFill>
              </a:rPr>
              <a:t>management skills</a:t>
            </a:r>
            <a:r>
              <a:rPr lang="en-US" sz="2800" dirty="0"/>
              <a:t>: employment of resources of the community and health care system for the benefit of the patient. This includes the skills of management, consultation &amp; referral. </a:t>
            </a:r>
          </a:p>
        </p:txBody>
      </p:sp>
    </p:spTree>
    <p:extLst>
      <p:ext uri="{BB962C8B-B14F-4D97-AF65-F5344CB8AC3E}">
        <p14:creationId xmlns:p14="http://schemas.microsoft.com/office/powerpoint/2010/main" val="2608992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a:t>
            </a:r>
            <a:endParaRPr lang="en-US" b="1"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sz="2800" dirty="0"/>
              <a:t>Family physicians will have a higher level of tolerance for the uncertainly than with his or her consultant colleague. </a:t>
            </a:r>
            <a:endParaRPr lang="en-US" sz="2800" dirty="0" smtClean="0"/>
          </a:p>
          <a:p>
            <a:pPr>
              <a:buFont typeface="Wingdings" panose="05000000000000000000" pitchFamily="2" charset="2"/>
              <a:buChar char="§"/>
            </a:pPr>
            <a:endParaRPr lang="en-US" sz="2800" dirty="0"/>
          </a:p>
          <a:p>
            <a:pPr>
              <a:buFont typeface="Wingdings" panose="05000000000000000000" pitchFamily="2" charset="2"/>
              <a:buChar char="§"/>
            </a:pPr>
            <a:r>
              <a:rPr lang="en-US" sz="2800" dirty="0" smtClean="0"/>
              <a:t>Family </a:t>
            </a:r>
            <a:r>
              <a:rPr lang="en-US" sz="2800" dirty="0"/>
              <a:t>physician is an expert in the rapid assessment of a problem presented for first time. </a:t>
            </a:r>
          </a:p>
        </p:txBody>
      </p:sp>
    </p:spTree>
    <p:extLst>
      <p:ext uri="{BB962C8B-B14F-4D97-AF65-F5344CB8AC3E}">
        <p14:creationId xmlns:p14="http://schemas.microsoft.com/office/powerpoint/2010/main" val="738458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a:bodyPr>
          <a:lstStyle/>
          <a:p>
            <a:pPr marL="0" indent="0" algn="ctr">
              <a:buNone/>
            </a:pPr>
            <a:r>
              <a:rPr lang="en-US" sz="3600" b="1" dirty="0"/>
              <a:t>“The good physician treats the disease; the great physician treats the patient who has the disease.” </a:t>
            </a:r>
            <a:endParaRPr lang="en-US" sz="3600" b="1" dirty="0" smtClean="0"/>
          </a:p>
          <a:p>
            <a:pPr marL="0" indent="0" algn="ctr">
              <a:buNone/>
            </a:pPr>
            <a:endParaRPr lang="en-US" sz="3600" b="1" dirty="0"/>
          </a:p>
          <a:p>
            <a:pPr marL="0" indent="0" algn="ctr">
              <a:buNone/>
            </a:pPr>
            <a:r>
              <a:rPr lang="en-US" sz="3600" b="1" dirty="0" smtClean="0"/>
              <a:t>Sir </a:t>
            </a:r>
            <a:r>
              <a:rPr lang="en-US" sz="3600" b="1" dirty="0"/>
              <a:t>William Osler </a:t>
            </a:r>
          </a:p>
        </p:txBody>
      </p:sp>
    </p:spTree>
    <p:extLst>
      <p:ext uri="{BB962C8B-B14F-4D97-AF65-F5344CB8AC3E}">
        <p14:creationId xmlns:p14="http://schemas.microsoft.com/office/powerpoint/2010/main" val="1131186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Joy of Family Practice</a:t>
            </a:r>
            <a:endParaRPr lang="en-US" b="1"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sz="3600" dirty="0" smtClean="0"/>
              <a:t>The </a:t>
            </a:r>
            <a:r>
              <a:rPr lang="en-US" sz="3600" dirty="0"/>
              <a:t>variety of problems encountered during the practice of family medicine, keeps the physician professionally stimulated and challenged all the time. </a:t>
            </a:r>
            <a:endParaRPr lang="en-US" sz="3600" dirty="0" smtClean="0"/>
          </a:p>
          <a:p>
            <a:pPr>
              <a:buFont typeface="Wingdings" panose="05000000000000000000" pitchFamily="2" charset="2"/>
              <a:buChar char="§"/>
            </a:pPr>
            <a:r>
              <a:rPr lang="en-US" sz="3600" dirty="0" smtClean="0"/>
              <a:t>So </a:t>
            </a:r>
            <a:r>
              <a:rPr lang="en-US" sz="3600" dirty="0"/>
              <a:t>.. The variety in family medicine sustains the excitement and precludes boredom.</a:t>
            </a:r>
            <a:endParaRPr lang="en-US" sz="3600" b="1" dirty="0"/>
          </a:p>
        </p:txBody>
      </p:sp>
    </p:spTree>
    <p:extLst>
      <p:ext uri="{BB962C8B-B14F-4D97-AF65-F5344CB8AC3E}">
        <p14:creationId xmlns:p14="http://schemas.microsoft.com/office/powerpoint/2010/main" val="529499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sz="2800" dirty="0"/>
              <a:t>“Primary care is our best hope for the future. Family doctors are our rising stars for the future.” </a:t>
            </a:r>
            <a:r>
              <a:rPr lang="en-US" sz="2800" dirty="0" smtClean="0"/>
              <a:t/>
            </a:r>
            <a:br>
              <a:rPr lang="en-US" sz="2800" dirty="0" smtClean="0"/>
            </a:br>
            <a:r>
              <a:rPr lang="en-US" sz="2800" dirty="0" smtClean="0"/>
              <a:t/>
            </a:r>
            <a:br>
              <a:rPr lang="en-US" sz="2800" dirty="0" smtClean="0"/>
            </a:br>
            <a:r>
              <a:rPr lang="en-US" dirty="0" err="1" smtClean="0"/>
              <a:t>Dr</a:t>
            </a:r>
            <a:r>
              <a:rPr lang="en-US" dirty="0" smtClean="0"/>
              <a:t> </a:t>
            </a:r>
            <a:r>
              <a:rPr lang="en-US" dirty="0"/>
              <a:t>Margaret Chan </a:t>
            </a:r>
            <a:r>
              <a:rPr lang="en-US" dirty="0" smtClean="0"/>
              <a:t/>
            </a:r>
            <a:br>
              <a:rPr lang="en-US" dirty="0" smtClean="0"/>
            </a:br>
            <a:r>
              <a:rPr lang="en-US" dirty="0" smtClean="0"/>
              <a:t>Director-General </a:t>
            </a:r>
            <a:r>
              <a:rPr lang="en-US" dirty="0"/>
              <a:t>of the World Health Organization </a:t>
            </a:r>
            <a:r>
              <a:rPr lang="en-US" dirty="0" smtClean="0"/>
              <a:t/>
            </a:r>
            <a:br>
              <a:rPr lang="en-US" dirty="0" smtClean="0"/>
            </a:br>
            <a:r>
              <a:rPr lang="en-US" dirty="0" smtClean="0"/>
              <a:t>(</a:t>
            </a:r>
            <a:r>
              <a:rPr lang="en-US" dirty="0"/>
              <a:t>2013 World Congress of the World Organization of Family Doctors Prague, Czech Republic) </a:t>
            </a:r>
          </a:p>
        </p:txBody>
      </p:sp>
      <p:pic>
        <p:nvPicPr>
          <p:cNvPr id="1026" name="Picture 2" descr="See the source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6849" y="3878679"/>
            <a:ext cx="4225040" cy="23710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0779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do you know about Family medicine?</a:t>
            </a:r>
            <a:endParaRPr lang="en-US" b="1"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sz="2800" dirty="0"/>
              <a:t>The specialty of family medicine was created in 1969 to fulfill the generalist function in medicine, which suffered with the growth of sub-specialization after World War II. </a:t>
            </a:r>
            <a:endParaRPr lang="en-US" sz="2800" dirty="0" smtClean="0"/>
          </a:p>
          <a:p>
            <a:pPr>
              <a:buFont typeface="Wingdings" panose="05000000000000000000" pitchFamily="2" charset="2"/>
              <a:buChar char="§"/>
            </a:pPr>
            <a:endParaRPr lang="en-US" sz="2800" dirty="0"/>
          </a:p>
          <a:p>
            <a:pPr>
              <a:buFont typeface="Wingdings" panose="05000000000000000000" pitchFamily="2" charset="2"/>
              <a:buChar char="§"/>
            </a:pPr>
            <a:r>
              <a:rPr lang="en-US" sz="2800" dirty="0" smtClean="0"/>
              <a:t>Family </a:t>
            </a:r>
            <a:r>
              <a:rPr lang="en-US" sz="2800" dirty="0"/>
              <a:t>practice is the medical specialty that provides continuing and comprehensive health care in a personalized manner to all ages and families regardless of the presence of disease or nature of the presenting complaint.</a:t>
            </a:r>
            <a:endParaRPr lang="en-US" dirty="0"/>
          </a:p>
        </p:txBody>
      </p:sp>
    </p:spTree>
    <p:extLst>
      <p:ext uri="{BB962C8B-B14F-4D97-AF65-F5344CB8AC3E}">
        <p14:creationId xmlns:p14="http://schemas.microsoft.com/office/powerpoint/2010/main" val="199803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FACT</a:t>
            </a:r>
            <a:endParaRPr lang="en-US" b="1"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sz="2800" b="1" dirty="0" smtClean="0"/>
              <a:t> William </a:t>
            </a:r>
            <a:r>
              <a:rPr lang="en-US" sz="2800" b="1" dirty="0"/>
              <a:t>Osler established America's first formal residency program in 1889, as the institution's first hospital opened and became a training ground for the students and recent graduates of the medical school founded a few years before</a:t>
            </a:r>
            <a:r>
              <a:rPr lang="en-US" sz="2800" b="1" dirty="0" smtClean="0"/>
              <a:t>. </a:t>
            </a:r>
          </a:p>
          <a:p>
            <a:pPr>
              <a:buFont typeface="Wingdings" panose="05000000000000000000" pitchFamily="2" charset="2"/>
              <a:buChar char="§"/>
            </a:pPr>
            <a:endParaRPr lang="en-US" sz="2800" b="1" dirty="0"/>
          </a:p>
          <a:p>
            <a:pPr>
              <a:buFont typeface="Wingdings" panose="05000000000000000000" pitchFamily="2" charset="2"/>
              <a:buChar char="§"/>
            </a:pPr>
            <a:r>
              <a:rPr lang="en-US" sz="2800" b="1" dirty="0" smtClean="0"/>
              <a:t> At </a:t>
            </a:r>
            <a:r>
              <a:rPr lang="en-US" sz="2800" b="1" dirty="0"/>
              <a:t>Johns Hopkins </a:t>
            </a:r>
            <a:r>
              <a:rPr lang="en-US" sz="2800" b="1" dirty="0" smtClean="0"/>
              <a:t>University</a:t>
            </a:r>
            <a:endParaRPr lang="en-US" sz="2800" b="1" dirty="0"/>
          </a:p>
        </p:txBody>
      </p:sp>
    </p:spTree>
    <p:extLst>
      <p:ext uri="{BB962C8B-B14F-4D97-AF65-F5344CB8AC3E}">
        <p14:creationId xmlns:p14="http://schemas.microsoft.com/office/powerpoint/2010/main" val="820387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Why Family Medicine ?</a:t>
            </a:r>
            <a:endParaRPr lang="en-US" b="1"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sz="2800" dirty="0"/>
              <a:t>The recent changes in medicine and appearance of a new pattern of illness. </a:t>
            </a:r>
            <a:endParaRPr lang="en-US" sz="2800" dirty="0" smtClean="0"/>
          </a:p>
          <a:p>
            <a:pPr>
              <a:buFont typeface="Wingdings" panose="05000000000000000000" pitchFamily="2" charset="2"/>
              <a:buChar char="§"/>
            </a:pPr>
            <a:r>
              <a:rPr lang="en-US" sz="2800" dirty="0" smtClean="0"/>
              <a:t>The </a:t>
            </a:r>
            <a:r>
              <a:rPr lang="en-US" sz="2800" dirty="0"/>
              <a:t>growth of specialization and fragmentation of the health care delivery system. </a:t>
            </a:r>
            <a:endParaRPr lang="en-US" sz="2800" dirty="0" smtClean="0"/>
          </a:p>
          <a:p>
            <a:pPr>
              <a:buFont typeface="Wingdings" panose="05000000000000000000" pitchFamily="2" charset="2"/>
              <a:buChar char="§"/>
            </a:pPr>
            <a:r>
              <a:rPr lang="en-US" sz="2800" dirty="0" smtClean="0"/>
              <a:t>The </a:t>
            </a:r>
            <a:r>
              <a:rPr lang="en-US" sz="2800" dirty="0"/>
              <a:t>need for better doctor-patient relationship. </a:t>
            </a:r>
            <a:endParaRPr lang="en-US" sz="2800" dirty="0" smtClean="0"/>
          </a:p>
          <a:p>
            <a:pPr>
              <a:buFont typeface="Wingdings" panose="05000000000000000000" pitchFamily="2" charset="2"/>
              <a:buChar char="§"/>
            </a:pPr>
            <a:r>
              <a:rPr lang="en-US" sz="2800" dirty="0" smtClean="0"/>
              <a:t>The </a:t>
            </a:r>
            <a:r>
              <a:rPr lang="en-US" sz="2800" dirty="0"/>
              <a:t>high cost of inpatient care. </a:t>
            </a:r>
            <a:endParaRPr lang="en-US" sz="2800" dirty="0" smtClean="0"/>
          </a:p>
          <a:p>
            <a:pPr>
              <a:buFont typeface="Wingdings" panose="05000000000000000000" pitchFamily="2" charset="2"/>
              <a:buChar char="§"/>
            </a:pPr>
            <a:r>
              <a:rPr lang="en-US" sz="2800" dirty="0" smtClean="0"/>
              <a:t>The </a:t>
            </a:r>
            <a:r>
              <a:rPr lang="en-US" sz="2800" dirty="0"/>
              <a:t>limitation of resources. </a:t>
            </a:r>
            <a:endParaRPr lang="en-US" dirty="0"/>
          </a:p>
        </p:txBody>
      </p:sp>
    </p:spTree>
    <p:extLst>
      <p:ext uri="{BB962C8B-B14F-4D97-AF65-F5344CB8AC3E}">
        <p14:creationId xmlns:p14="http://schemas.microsoft.com/office/powerpoint/2010/main" val="1052694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97279" y="286603"/>
            <a:ext cx="9556543" cy="5953256"/>
          </a:xfrm>
        </p:spPr>
      </p:pic>
    </p:spTree>
    <p:extLst>
      <p:ext uri="{BB962C8B-B14F-4D97-AF65-F5344CB8AC3E}">
        <p14:creationId xmlns:p14="http://schemas.microsoft.com/office/powerpoint/2010/main" val="15593369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Access to Care</a:t>
            </a:r>
            <a:endParaRPr lang="en-US" b="1"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sz="2800" dirty="0" smtClean="0"/>
              <a:t>Primary </a:t>
            </a:r>
            <a:r>
              <a:rPr lang="en-US" sz="2800" dirty="0"/>
              <a:t>care should be readily </a:t>
            </a:r>
            <a:r>
              <a:rPr lang="en-US" sz="2800" b="1" dirty="0">
                <a:solidFill>
                  <a:schemeClr val="accent1">
                    <a:lumMod val="75000"/>
                  </a:schemeClr>
                </a:solidFill>
              </a:rPr>
              <a:t>available</a:t>
            </a:r>
            <a:r>
              <a:rPr lang="en-US" sz="2800" dirty="0"/>
              <a:t>. </a:t>
            </a:r>
            <a:endParaRPr lang="en-US" sz="2800" dirty="0" smtClean="0"/>
          </a:p>
          <a:p>
            <a:pPr>
              <a:buFont typeface="Wingdings" panose="05000000000000000000" pitchFamily="2" charset="2"/>
              <a:buChar char="§"/>
            </a:pPr>
            <a:r>
              <a:rPr lang="en-US" sz="2800" dirty="0"/>
              <a:t> </a:t>
            </a:r>
            <a:r>
              <a:rPr lang="en-US" sz="2800" dirty="0" smtClean="0"/>
              <a:t>It </a:t>
            </a:r>
            <a:r>
              <a:rPr lang="en-US" sz="2800" dirty="0"/>
              <a:t>is a system of organizing a medical practice that keeps slots open for </a:t>
            </a:r>
            <a:r>
              <a:rPr lang="en-US" sz="2800" dirty="0">
                <a:solidFill>
                  <a:schemeClr val="accent1">
                    <a:lumMod val="75000"/>
                  </a:schemeClr>
                </a:solidFill>
              </a:rPr>
              <a:t>same-day appointments</a:t>
            </a:r>
            <a:r>
              <a:rPr lang="en-US" sz="2800" dirty="0"/>
              <a:t>, uses telephone protocols to triage patients by urgency of need, and organizes schedules to correspond with consumer demand. </a:t>
            </a:r>
            <a:endParaRPr lang="en-US" sz="2800" dirty="0" smtClean="0"/>
          </a:p>
          <a:p>
            <a:pPr>
              <a:buFont typeface="Wingdings" panose="05000000000000000000" pitchFamily="2" charset="2"/>
              <a:buChar char="§"/>
            </a:pPr>
            <a:r>
              <a:rPr lang="en-US" sz="2800" dirty="0" smtClean="0">
                <a:solidFill>
                  <a:schemeClr val="accent1">
                    <a:lumMod val="75000"/>
                  </a:schemeClr>
                </a:solidFill>
              </a:rPr>
              <a:t>Access </a:t>
            </a:r>
            <a:r>
              <a:rPr lang="en-US" sz="2800" dirty="0">
                <a:solidFill>
                  <a:schemeClr val="accent1">
                    <a:lumMod val="75000"/>
                  </a:schemeClr>
                </a:solidFill>
              </a:rPr>
              <a:t>to a quick response to questions </a:t>
            </a:r>
            <a:r>
              <a:rPr lang="en-US" sz="2800" dirty="0"/>
              <a:t>is also important. A 24-hour call service for patients and secure email correspondence can save time and facilitate closer monitoring. </a:t>
            </a:r>
            <a:endParaRPr lang="en-US" dirty="0"/>
          </a:p>
        </p:txBody>
      </p:sp>
    </p:spTree>
    <p:extLst>
      <p:ext uri="{BB962C8B-B14F-4D97-AF65-F5344CB8AC3E}">
        <p14:creationId xmlns:p14="http://schemas.microsoft.com/office/powerpoint/2010/main" val="4087192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Access to Care</a:t>
            </a:r>
            <a:endParaRPr lang="en-US" b="1"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sz="2800" dirty="0"/>
              <a:t>One example is providing day-to-day insulin adjustments in a newly diagnosed diabetic. </a:t>
            </a:r>
          </a:p>
        </p:txBody>
      </p:sp>
    </p:spTree>
    <p:extLst>
      <p:ext uri="{BB962C8B-B14F-4D97-AF65-F5344CB8AC3E}">
        <p14:creationId xmlns:p14="http://schemas.microsoft.com/office/powerpoint/2010/main" val="1516963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65</TotalTime>
  <Words>1166</Words>
  <Application>Microsoft Office PowerPoint</Application>
  <PresentationFormat>Widescreen</PresentationFormat>
  <Paragraphs>88</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Calibri</vt:lpstr>
      <vt:lpstr>Calibri Light</vt:lpstr>
      <vt:lpstr>Wingdings</vt:lpstr>
      <vt:lpstr>Retrospect</vt:lpstr>
      <vt:lpstr>INTRODUCTION TO FAMILY MEDICINE</vt:lpstr>
      <vt:lpstr>Definition of Family Medicine</vt:lpstr>
      <vt:lpstr>PowerPoint Presentation</vt:lpstr>
      <vt:lpstr>What do you know about Family medicine?</vt:lpstr>
      <vt:lpstr>FACT</vt:lpstr>
      <vt:lpstr>Why Family Medicine ?</vt:lpstr>
      <vt:lpstr>PowerPoint Presentation</vt:lpstr>
      <vt:lpstr>Access to Care</vt:lpstr>
      <vt:lpstr>Access to Care</vt:lpstr>
      <vt:lpstr>Continuity of Care</vt:lpstr>
      <vt:lpstr>Team-based, Comprehensive, Personalized Care</vt:lpstr>
      <vt:lpstr>Team-based, Comprehensive, Personalized Care</vt:lpstr>
      <vt:lpstr>Coordination of Care</vt:lpstr>
      <vt:lpstr>Community Orientation</vt:lpstr>
      <vt:lpstr>PowerPoint Presentation</vt:lpstr>
      <vt:lpstr>Prevention</vt:lpstr>
      <vt:lpstr>Prevention</vt:lpstr>
      <vt:lpstr>Patient Self-empowerment and Self-management</vt:lpstr>
      <vt:lpstr>Evidence-based Practice</vt:lpstr>
      <vt:lpstr>Family Orientation</vt:lpstr>
      <vt:lpstr>Biopsychosocial, Life-cycle Perspective</vt:lpstr>
      <vt:lpstr>The Skills of Family Medicine</vt:lpstr>
      <vt:lpstr>The Skills of Family Medicine</vt:lpstr>
      <vt:lpstr>So, !</vt:lpstr>
      <vt:lpstr>PowerPoint Presentation</vt:lpstr>
      <vt:lpstr>The Joy of Family Practice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FAMILY MEDICINE</dc:title>
  <dc:creator>Abdullah Jadallah</dc:creator>
  <cp:lastModifiedBy>Abdullah Jadallah</cp:lastModifiedBy>
  <cp:revision>9</cp:revision>
  <dcterms:created xsi:type="dcterms:W3CDTF">2022-03-11T17:04:04Z</dcterms:created>
  <dcterms:modified xsi:type="dcterms:W3CDTF">2022-03-12T19:13:24Z</dcterms:modified>
</cp:coreProperties>
</file>