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theme/theme35.xml" ContentType="application/vnd.openxmlformats-officedocument.theme+xml"/>
  <Override PartName="/ppt/slideLayouts/slideLayout46.xml" ContentType="application/vnd.openxmlformats-officedocument.presentationml.slideLayout+xml"/>
  <Override PartName="/ppt/theme/theme36.xml" ContentType="application/vnd.openxmlformats-officedocument.theme+xml"/>
  <Override PartName="/ppt/slideLayouts/slideLayout47.xml" ContentType="application/vnd.openxmlformats-officedocument.presentationml.slideLayout+xml"/>
  <Override PartName="/ppt/theme/theme37.xml" ContentType="application/vnd.openxmlformats-officedocument.theme+xml"/>
  <Override PartName="/ppt/slideLayouts/slideLayout48.xml" ContentType="application/vnd.openxmlformats-officedocument.presentationml.slideLayout+xml"/>
  <Override PartName="/ppt/theme/theme38.xml" ContentType="application/vnd.openxmlformats-officedocument.theme+xml"/>
  <Override PartName="/ppt/slideLayouts/slideLayout49.xml" ContentType="application/vnd.openxmlformats-officedocument.presentationml.slideLayout+xml"/>
  <Override PartName="/ppt/theme/theme39.xml" ContentType="application/vnd.openxmlformats-officedocument.theme+xml"/>
  <Override PartName="/ppt/slideLayouts/slideLayout50.xml" ContentType="application/vnd.openxmlformats-officedocument.presentationml.slideLayout+xml"/>
  <Override PartName="/ppt/theme/theme40.xml" ContentType="application/vnd.openxmlformats-officedocument.theme+xml"/>
  <Override PartName="/ppt/slideLayouts/slideLayout51.xml" ContentType="application/vnd.openxmlformats-officedocument.presentationml.slideLayout+xml"/>
  <Override PartName="/ppt/theme/theme41.xml" ContentType="application/vnd.openxmlformats-officedocument.theme+xml"/>
  <Override PartName="/ppt/slideLayouts/slideLayout52.xml" ContentType="application/vnd.openxmlformats-officedocument.presentationml.slideLayout+xml"/>
  <Override PartName="/ppt/theme/theme42.xml" ContentType="application/vnd.openxmlformats-officedocument.theme+xml"/>
  <Override PartName="/ppt/slideLayouts/slideLayout53.xml" ContentType="application/vnd.openxmlformats-officedocument.presentationml.slideLayout+xml"/>
  <Override PartName="/ppt/theme/theme43.xml" ContentType="application/vnd.openxmlformats-officedocument.theme+xml"/>
  <Override PartName="/ppt/slideLayouts/slideLayout54.xml" ContentType="application/vnd.openxmlformats-officedocument.presentationml.slideLayout+xml"/>
  <Override PartName="/ppt/theme/theme44.xml" ContentType="application/vnd.openxmlformats-officedocument.theme+xml"/>
  <Override PartName="/ppt/slideLayouts/slideLayout55.xml" ContentType="application/vnd.openxmlformats-officedocument.presentationml.slideLayout+xml"/>
  <Override PartName="/ppt/theme/theme45.xml" ContentType="application/vnd.openxmlformats-officedocument.theme+xml"/>
  <Override PartName="/ppt/slideLayouts/slideLayout56.xml" ContentType="application/vnd.openxmlformats-officedocument.presentationml.slideLayout+xml"/>
  <Override PartName="/ppt/theme/theme46.xml" ContentType="application/vnd.openxmlformats-officedocument.theme+xml"/>
  <Override PartName="/ppt/slideLayouts/slideLayout57.xml" ContentType="application/vnd.openxmlformats-officedocument.presentationml.slideLayout+xml"/>
  <Override PartName="/ppt/theme/theme47.xml" ContentType="application/vnd.openxmlformats-officedocument.theme+xml"/>
  <Override PartName="/ppt/slideLayouts/slideLayout58.xml" ContentType="application/vnd.openxmlformats-officedocument.presentationml.slideLayout+xml"/>
  <Override PartName="/ppt/theme/theme48.xml" ContentType="application/vnd.openxmlformats-officedocument.theme+xml"/>
  <Override PartName="/ppt/slideLayouts/slideLayout59.xml" ContentType="application/vnd.openxmlformats-officedocument.presentationml.slideLayout+xml"/>
  <Override PartName="/ppt/theme/theme49.xml" ContentType="application/vnd.openxmlformats-officedocument.theme+xml"/>
  <Override PartName="/ppt/slideLayouts/slideLayout60.xml" ContentType="application/vnd.openxmlformats-officedocument.presentationml.slideLayout+xml"/>
  <Override PartName="/ppt/theme/theme50.xml" ContentType="application/vnd.openxmlformats-officedocument.theme+xml"/>
  <Override PartName="/ppt/slideLayouts/slideLayout61.xml" ContentType="application/vnd.openxmlformats-officedocument.presentationml.slideLayout+xml"/>
  <Override PartName="/ppt/theme/theme51.xml" ContentType="application/vnd.openxmlformats-officedocument.theme+xml"/>
  <Override PartName="/ppt/slideLayouts/slideLayout62.xml" ContentType="application/vnd.openxmlformats-officedocument.presentationml.slideLayout+xml"/>
  <Override PartName="/ppt/theme/theme52.xml" ContentType="application/vnd.openxmlformats-officedocument.theme+xml"/>
  <Override PartName="/ppt/slideLayouts/slideLayout63.xml" ContentType="application/vnd.openxmlformats-officedocument.presentationml.slideLayout+xml"/>
  <Override PartName="/ppt/theme/theme53.xml" ContentType="application/vnd.openxmlformats-officedocument.theme+xml"/>
  <Override PartName="/ppt/slideLayouts/slideLayout64.xml" ContentType="application/vnd.openxmlformats-officedocument.presentationml.slideLayout+xml"/>
  <Override PartName="/ppt/theme/theme54.xml" ContentType="application/vnd.openxmlformats-officedocument.theme+xml"/>
  <Override PartName="/ppt/slideLayouts/slideLayout65.xml" ContentType="application/vnd.openxmlformats-officedocument.presentationml.slideLayout+xml"/>
  <Override PartName="/ppt/theme/theme55.xml" ContentType="application/vnd.openxmlformats-officedocument.theme+xml"/>
  <Override PartName="/ppt/slideLayouts/slideLayout66.xml" ContentType="application/vnd.openxmlformats-officedocument.presentationml.slideLayout+xml"/>
  <Override PartName="/ppt/theme/theme56.xml" ContentType="application/vnd.openxmlformats-officedocument.theme+xml"/>
  <Override PartName="/ppt/slideLayouts/slideLayout67.xml" ContentType="application/vnd.openxmlformats-officedocument.presentationml.slideLayout+xml"/>
  <Override PartName="/ppt/theme/theme57.xml" ContentType="application/vnd.openxmlformats-officedocument.theme+xml"/>
  <Override PartName="/ppt/slideLayouts/slideLayout68.xml" ContentType="application/vnd.openxmlformats-officedocument.presentationml.slideLayout+xml"/>
  <Override PartName="/ppt/theme/theme58.xml" ContentType="application/vnd.openxmlformats-officedocument.theme+xml"/>
  <Override PartName="/ppt/slideLayouts/slideLayout69.xml" ContentType="application/vnd.openxmlformats-officedocument.presentationml.slideLayout+xml"/>
  <Override PartName="/ppt/theme/theme59.xml" ContentType="application/vnd.openxmlformats-officedocument.theme+xml"/>
  <Override PartName="/ppt/slideLayouts/slideLayout70.xml" ContentType="application/vnd.openxmlformats-officedocument.presentationml.slideLayout+xml"/>
  <Override PartName="/ppt/theme/theme60.xml" ContentType="application/vnd.openxmlformats-officedocument.theme+xml"/>
  <Override PartName="/ppt/slideLayouts/slideLayout71.xml" ContentType="application/vnd.openxmlformats-officedocument.presentationml.slideLayout+xml"/>
  <Override PartName="/ppt/theme/theme61.xml" ContentType="application/vnd.openxmlformats-officedocument.theme+xml"/>
  <Override PartName="/ppt/slideLayouts/slideLayout72.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3" r:id="rId1"/>
    <p:sldMasterId id="2147483735" r:id="rId2"/>
    <p:sldMasterId id="2147483737" r:id="rId3"/>
    <p:sldMasterId id="2147483739" r:id="rId4"/>
    <p:sldMasterId id="2147483741" r:id="rId5"/>
    <p:sldMasterId id="2147483743" r:id="rId6"/>
    <p:sldMasterId id="2147483745" r:id="rId7"/>
    <p:sldMasterId id="2147483747" r:id="rId8"/>
    <p:sldMasterId id="2147483749" r:id="rId9"/>
    <p:sldMasterId id="2147483751" r:id="rId10"/>
    <p:sldMasterId id="2147483753" r:id="rId11"/>
    <p:sldMasterId id="2147483755" r:id="rId12"/>
    <p:sldMasterId id="2147483757" r:id="rId13"/>
    <p:sldMasterId id="2147483759" r:id="rId14"/>
    <p:sldMasterId id="2147483761" r:id="rId15"/>
    <p:sldMasterId id="2147483763" r:id="rId16"/>
    <p:sldMasterId id="2147483765" r:id="rId17"/>
    <p:sldMasterId id="2147483767" r:id="rId18"/>
    <p:sldMasterId id="2147483769" r:id="rId19"/>
    <p:sldMasterId id="2147483771" r:id="rId20"/>
    <p:sldMasterId id="2147483773" r:id="rId21"/>
    <p:sldMasterId id="2147483775" r:id="rId22"/>
    <p:sldMasterId id="2147483777" r:id="rId23"/>
    <p:sldMasterId id="2147483779" r:id="rId24"/>
    <p:sldMasterId id="2147483781" r:id="rId25"/>
    <p:sldMasterId id="2147483783" r:id="rId26"/>
    <p:sldMasterId id="2147483785" r:id="rId27"/>
    <p:sldMasterId id="2147483787" r:id="rId28"/>
    <p:sldMasterId id="2147483789" r:id="rId29"/>
    <p:sldMasterId id="2147483791" r:id="rId30"/>
    <p:sldMasterId id="2147483793" r:id="rId31"/>
    <p:sldMasterId id="2147483795" r:id="rId32"/>
    <p:sldMasterId id="2147483797" r:id="rId33"/>
    <p:sldMasterId id="2147483799" r:id="rId34"/>
    <p:sldMasterId id="2147483801" r:id="rId35"/>
    <p:sldMasterId id="2147483803" r:id="rId36"/>
    <p:sldMasterId id="2147483805" r:id="rId37"/>
    <p:sldMasterId id="2147483807" r:id="rId38"/>
    <p:sldMasterId id="2147483809" r:id="rId39"/>
    <p:sldMasterId id="2147483811" r:id="rId40"/>
    <p:sldMasterId id="2147483813" r:id="rId41"/>
    <p:sldMasterId id="2147483815" r:id="rId42"/>
    <p:sldMasterId id="2147483817" r:id="rId43"/>
    <p:sldMasterId id="2147483819" r:id="rId44"/>
    <p:sldMasterId id="2147483821" r:id="rId45"/>
    <p:sldMasterId id="2147483823" r:id="rId46"/>
    <p:sldMasterId id="2147483825" r:id="rId47"/>
    <p:sldMasterId id="2147483827" r:id="rId48"/>
    <p:sldMasterId id="2147483829" r:id="rId49"/>
    <p:sldMasterId id="2147483831" r:id="rId50"/>
    <p:sldMasterId id="2147483833" r:id="rId51"/>
    <p:sldMasterId id="2147483835" r:id="rId52"/>
    <p:sldMasterId id="2147483837" r:id="rId53"/>
    <p:sldMasterId id="2147483839" r:id="rId54"/>
    <p:sldMasterId id="2147483841" r:id="rId55"/>
    <p:sldMasterId id="2147483843" r:id="rId56"/>
    <p:sldMasterId id="2147483845" r:id="rId57"/>
    <p:sldMasterId id="2147483847" r:id="rId58"/>
    <p:sldMasterId id="2147483849" r:id="rId59"/>
    <p:sldMasterId id="2147483851" r:id="rId60"/>
    <p:sldMasterId id="2147483853" r:id="rId61"/>
    <p:sldMasterId id="2147483855" r:id="rId62"/>
  </p:sldMasterIdLst>
  <p:notesMasterIdLst>
    <p:notesMasterId r:id="rId165"/>
  </p:notesMasterIdLst>
  <p:sldIdLst>
    <p:sldId id="294" r:id="rId63"/>
    <p:sldId id="295" r:id="rId64"/>
    <p:sldId id="257" r:id="rId65"/>
    <p:sldId id="260" r:id="rId66"/>
    <p:sldId id="261" r:id="rId67"/>
    <p:sldId id="262" r:id="rId68"/>
    <p:sldId id="263" r:id="rId69"/>
    <p:sldId id="264" r:id="rId70"/>
    <p:sldId id="265" r:id="rId71"/>
    <p:sldId id="266" r:id="rId72"/>
    <p:sldId id="268" r:id="rId73"/>
    <p:sldId id="271" r:id="rId74"/>
    <p:sldId id="272" r:id="rId75"/>
    <p:sldId id="270" r:id="rId76"/>
    <p:sldId id="274" r:id="rId77"/>
    <p:sldId id="275" r:id="rId78"/>
    <p:sldId id="276" r:id="rId79"/>
    <p:sldId id="277" r:id="rId80"/>
    <p:sldId id="278" r:id="rId81"/>
    <p:sldId id="279" r:id="rId82"/>
    <p:sldId id="280" r:id="rId83"/>
    <p:sldId id="301" r:id="rId84"/>
    <p:sldId id="281" r:id="rId85"/>
    <p:sldId id="282" r:id="rId86"/>
    <p:sldId id="283" r:id="rId87"/>
    <p:sldId id="284" r:id="rId88"/>
    <p:sldId id="302" r:id="rId89"/>
    <p:sldId id="285" r:id="rId90"/>
    <p:sldId id="286" r:id="rId91"/>
    <p:sldId id="287" r:id="rId92"/>
    <p:sldId id="288" r:id="rId93"/>
    <p:sldId id="289" r:id="rId94"/>
    <p:sldId id="290" r:id="rId95"/>
    <p:sldId id="291" r:id="rId96"/>
    <p:sldId id="292" r:id="rId97"/>
    <p:sldId id="293" r:id="rId98"/>
    <p:sldId id="296" r:id="rId99"/>
    <p:sldId id="297" r:id="rId100"/>
    <p:sldId id="298" r:id="rId101"/>
    <p:sldId id="300" r:id="rId102"/>
    <p:sldId id="299" r:id="rId103"/>
    <p:sldId id="303" r:id="rId104"/>
    <p:sldId id="304" r:id="rId105"/>
    <p:sldId id="305" r:id="rId106"/>
    <p:sldId id="306" r:id="rId107"/>
    <p:sldId id="307" r:id="rId108"/>
    <p:sldId id="308" r:id="rId109"/>
    <p:sldId id="309" r:id="rId110"/>
    <p:sldId id="310" r:id="rId111"/>
    <p:sldId id="311" r:id="rId112"/>
    <p:sldId id="312" r:id="rId113"/>
    <p:sldId id="313" r:id="rId114"/>
    <p:sldId id="314" r:id="rId115"/>
    <p:sldId id="315" r:id="rId116"/>
    <p:sldId id="316" r:id="rId117"/>
    <p:sldId id="317" r:id="rId118"/>
    <p:sldId id="318" r:id="rId119"/>
    <p:sldId id="319" r:id="rId120"/>
    <p:sldId id="320" r:id="rId121"/>
    <p:sldId id="321" r:id="rId122"/>
    <p:sldId id="322" r:id="rId123"/>
    <p:sldId id="323" r:id="rId124"/>
    <p:sldId id="324" r:id="rId125"/>
    <p:sldId id="325" r:id="rId126"/>
    <p:sldId id="326" r:id="rId127"/>
    <p:sldId id="327" r:id="rId128"/>
    <p:sldId id="328" r:id="rId129"/>
    <p:sldId id="329" r:id="rId130"/>
    <p:sldId id="330" r:id="rId131"/>
    <p:sldId id="331" r:id="rId132"/>
    <p:sldId id="332" r:id="rId133"/>
    <p:sldId id="333" r:id="rId134"/>
    <p:sldId id="334" r:id="rId135"/>
    <p:sldId id="335" r:id="rId136"/>
    <p:sldId id="336" r:id="rId137"/>
    <p:sldId id="337" r:id="rId138"/>
    <p:sldId id="338" r:id="rId139"/>
    <p:sldId id="339" r:id="rId140"/>
    <p:sldId id="340" r:id="rId141"/>
    <p:sldId id="341" r:id="rId142"/>
    <p:sldId id="342" r:id="rId143"/>
    <p:sldId id="343" r:id="rId144"/>
    <p:sldId id="344" r:id="rId145"/>
    <p:sldId id="345" r:id="rId146"/>
    <p:sldId id="346" r:id="rId147"/>
    <p:sldId id="347" r:id="rId148"/>
    <p:sldId id="348" r:id="rId149"/>
    <p:sldId id="349" r:id="rId150"/>
    <p:sldId id="350" r:id="rId151"/>
    <p:sldId id="351" r:id="rId152"/>
    <p:sldId id="352" r:id="rId153"/>
    <p:sldId id="353" r:id="rId154"/>
    <p:sldId id="354" r:id="rId155"/>
    <p:sldId id="355" r:id="rId156"/>
    <p:sldId id="356" r:id="rId157"/>
    <p:sldId id="357" r:id="rId158"/>
    <p:sldId id="358" r:id="rId159"/>
    <p:sldId id="359" r:id="rId160"/>
    <p:sldId id="360" r:id="rId161"/>
    <p:sldId id="361" r:id="rId162"/>
    <p:sldId id="362" r:id="rId163"/>
    <p:sldId id="363" r:id="rId164"/>
  </p:sldIdLst>
  <p:sldSz cx="9144000" cy="6858000" type="screen4x3"/>
  <p:notesSz cx="6797675" cy="9926638"/>
  <p:defaultTextStyle>
    <a:defPPr>
      <a:defRPr lang="ar-SA"/>
    </a:defPPr>
    <a:lvl1pPr algn="l" rtl="0" eaLnBrk="0" fontAlgn="base" hangingPunct="0">
      <a:spcBef>
        <a:spcPct val="0"/>
      </a:spcBef>
      <a:spcAft>
        <a:spcPct val="0"/>
      </a:spcAft>
      <a:defRPr kern="1200">
        <a:solidFill>
          <a:schemeClr val="tx1"/>
        </a:solidFill>
        <a:latin typeface="Verdana"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Verdana"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Verdana"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Verdana"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Verdana" pitchFamily="34" charset="0"/>
        <a:ea typeface="+mn-ea"/>
        <a:cs typeface="Arial" pitchFamily="34" charset="0"/>
      </a:defRPr>
    </a:lvl5pPr>
    <a:lvl6pPr marL="2286000" algn="r" defTabSz="914400" rtl="1" eaLnBrk="1" latinLnBrk="0" hangingPunct="1">
      <a:defRPr kern="1200">
        <a:solidFill>
          <a:schemeClr val="tx1"/>
        </a:solidFill>
        <a:latin typeface="Verdana" pitchFamily="34" charset="0"/>
        <a:ea typeface="+mn-ea"/>
        <a:cs typeface="Arial" pitchFamily="34" charset="0"/>
      </a:defRPr>
    </a:lvl6pPr>
    <a:lvl7pPr marL="2743200" algn="r" defTabSz="914400" rtl="1" eaLnBrk="1" latinLnBrk="0" hangingPunct="1">
      <a:defRPr kern="1200">
        <a:solidFill>
          <a:schemeClr val="tx1"/>
        </a:solidFill>
        <a:latin typeface="Verdana" pitchFamily="34" charset="0"/>
        <a:ea typeface="+mn-ea"/>
        <a:cs typeface="Arial" pitchFamily="34" charset="0"/>
      </a:defRPr>
    </a:lvl7pPr>
    <a:lvl8pPr marL="3200400" algn="r" defTabSz="914400" rtl="1" eaLnBrk="1" latinLnBrk="0" hangingPunct="1">
      <a:defRPr kern="1200">
        <a:solidFill>
          <a:schemeClr val="tx1"/>
        </a:solidFill>
        <a:latin typeface="Verdana" pitchFamily="34" charset="0"/>
        <a:ea typeface="+mn-ea"/>
        <a:cs typeface="Arial" pitchFamily="34" charset="0"/>
      </a:defRPr>
    </a:lvl8pPr>
    <a:lvl9pPr marL="3657600" algn="r" defTabSz="914400" rtl="1"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650" autoAdjust="0"/>
    <p:restoredTop sz="94660"/>
  </p:normalViewPr>
  <p:slideViewPr>
    <p:cSldViewPr>
      <p:cViewPr>
        <p:scale>
          <a:sx n="81" d="100"/>
          <a:sy n="81" d="100"/>
        </p:scale>
        <p:origin x="-594"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12" Type="http://schemas.openxmlformats.org/officeDocument/2006/relationships/slide" Target="slides/slide50.xml"/><Relationship Id="rId133" Type="http://schemas.openxmlformats.org/officeDocument/2006/relationships/slide" Target="slides/slide71.xml"/><Relationship Id="rId138" Type="http://schemas.openxmlformats.org/officeDocument/2006/relationships/slide" Target="slides/slide76.xml"/><Relationship Id="rId154" Type="http://schemas.openxmlformats.org/officeDocument/2006/relationships/slide" Target="slides/slide92.xml"/><Relationship Id="rId159" Type="http://schemas.openxmlformats.org/officeDocument/2006/relationships/slide" Target="slides/slide97.xml"/><Relationship Id="rId16" Type="http://schemas.openxmlformats.org/officeDocument/2006/relationships/slideMaster" Target="slideMasters/slideMaster16.xml"/><Relationship Id="rId107" Type="http://schemas.openxmlformats.org/officeDocument/2006/relationships/slide" Target="slides/slide4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2.xml"/><Relationship Id="rId79" Type="http://schemas.openxmlformats.org/officeDocument/2006/relationships/slide" Target="slides/slide17.xml"/><Relationship Id="rId102" Type="http://schemas.openxmlformats.org/officeDocument/2006/relationships/slide" Target="slides/slide40.xml"/><Relationship Id="rId123" Type="http://schemas.openxmlformats.org/officeDocument/2006/relationships/slide" Target="slides/slide61.xml"/><Relationship Id="rId128" Type="http://schemas.openxmlformats.org/officeDocument/2006/relationships/slide" Target="slides/slide66.xml"/><Relationship Id="rId144" Type="http://schemas.openxmlformats.org/officeDocument/2006/relationships/slide" Target="slides/slide82.xml"/><Relationship Id="rId149" Type="http://schemas.openxmlformats.org/officeDocument/2006/relationships/slide" Target="slides/slide87.xml"/><Relationship Id="rId5" Type="http://schemas.openxmlformats.org/officeDocument/2006/relationships/slideMaster" Target="slideMasters/slideMaster5.xml"/><Relationship Id="rId90" Type="http://schemas.openxmlformats.org/officeDocument/2006/relationships/slide" Target="slides/slide28.xml"/><Relationship Id="rId95" Type="http://schemas.openxmlformats.org/officeDocument/2006/relationships/slide" Target="slides/slide33.xml"/><Relationship Id="rId160" Type="http://schemas.openxmlformats.org/officeDocument/2006/relationships/slide" Target="slides/slide98.xml"/><Relationship Id="rId165" Type="http://schemas.openxmlformats.org/officeDocument/2006/relationships/notesMaster" Target="notesMasters/notesMaster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2.xml"/><Relationship Id="rId69" Type="http://schemas.openxmlformats.org/officeDocument/2006/relationships/slide" Target="slides/slide7.xml"/><Relationship Id="rId113" Type="http://schemas.openxmlformats.org/officeDocument/2006/relationships/slide" Target="slides/slide51.xml"/><Relationship Id="rId118" Type="http://schemas.openxmlformats.org/officeDocument/2006/relationships/slide" Target="slides/slide56.xml"/><Relationship Id="rId134" Type="http://schemas.openxmlformats.org/officeDocument/2006/relationships/slide" Target="slides/slide72.xml"/><Relationship Id="rId139" Type="http://schemas.openxmlformats.org/officeDocument/2006/relationships/slide" Target="slides/slide77.xml"/><Relationship Id="rId80" Type="http://schemas.openxmlformats.org/officeDocument/2006/relationships/slide" Target="slides/slide18.xml"/><Relationship Id="rId85" Type="http://schemas.openxmlformats.org/officeDocument/2006/relationships/slide" Target="slides/slide23.xml"/><Relationship Id="rId150" Type="http://schemas.openxmlformats.org/officeDocument/2006/relationships/slide" Target="slides/slide88.xml"/><Relationship Id="rId155" Type="http://schemas.openxmlformats.org/officeDocument/2006/relationships/slide" Target="slides/slide9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1.xml"/><Relationship Id="rId108" Type="http://schemas.openxmlformats.org/officeDocument/2006/relationships/slide" Target="slides/slide46.xml"/><Relationship Id="rId124" Type="http://schemas.openxmlformats.org/officeDocument/2006/relationships/slide" Target="slides/slide62.xml"/><Relationship Id="rId129" Type="http://schemas.openxmlformats.org/officeDocument/2006/relationships/slide" Target="slides/slide67.xml"/><Relationship Id="rId54" Type="http://schemas.openxmlformats.org/officeDocument/2006/relationships/slideMaster" Target="slideMasters/slideMaster54.xml"/><Relationship Id="rId70" Type="http://schemas.openxmlformats.org/officeDocument/2006/relationships/slide" Target="slides/slide8.xml"/><Relationship Id="rId75" Type="http://schemas.openxmlformats.org/officeDocument/2006/relationships/slide" Target="slides/slide13.xml"/><Relationship Id="rId91" Type="http://schemas.openxmlformats.org/officeDocument/2006/relationships/slide" Target="slides/slide29.xml"/><Relationship Id="rId96" Type="http://schemas.openxmlformats.org/officeDocument/2006/relationships/slide" Target="slides/slide34.xml"/><Relationship Id="rId140" Type="http://schemas.openxmlformats.org/officeDocument/2006/relationships/slide" Target="slides/slide78.xml"/><Relationship Id="rId145" Type="http://schemas.openxmlformats.org/officeDocument/2006/relationships/slide" Target="slides/slide83.xml"/><Relationship Id="rId161" Type="http://schemas.openxmlformats.org/officeDocument/2006/relationships/slide" Target="slides/slide99.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4.xml"/><Relationship Id="rId114" Type="http://schemas.openxmlformats.org/officeDocument/2006/relationships/slide" Target="slides/slide52.xml"/><Relationship Id="rId119" Type="http://schemas.openxmlformats.org/officeDocument/2006/relationships/slide" Target="slides/slide57.xml"/><Relationship Id="rId127" Type="http://schemas.openxmlformats.org/officeDocument/2006/relationships/slide" Target="slides/slide6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3.xml"/><Relationship Id="rId73" Type="http://schemas.openxmlformats.org/officeDocument/2006/relationships/slide" Target="slides/slide11.xml"/><Relationship Id="rId78" Type="http://schemas.openxmlformats.org/officeDocument/2006/relationships/slide" Target="slides/slide16.xml"/><Relationship Id="rId81" Type="http://schemas.openxmlformats.org/officeDocument/2006/relationships/slide" Target="slides/slide19.xml"/><Relationship Id="rId86" Type="http://schemas.openxmlformats.org/officeDocument/2006/relationships/slide" Target="slides/slide24.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122" Type="http://schemas.openxmlformats.org/officeDocument/2006/relationships/slide" Target="slides/slide60.xml"/><Relationship Id="rId130" Type="http://schemas.openxmlformats.org/officeDocument/2006/relationships/slide" Target="slides/slide68.xml"/><Relationship Id="rId135" Type="http://schemas.openxmlformats.org/officeDocument/2006/relationships/slide" Target="slides/slide73.xml"/><Relationship Id="rId143" Type="http://schemas.openxmlformats.org/officeDocument/2006/relationships/slide" Target="slides/slide81.xml"/><Relationship Id="rId148" Type="http://schemas.openxmlformats.org/officeDocument/2006/relationships/slide" Target="slides/slide86.xml"/><Relationship Id="rId151" Type="http://schemas.openxmlformats.org/officeDocument/2006/relationships/slide" Target="slides/slide89.xml"/><Relationship Id="rId156" Type="http://schemas.openxmlformats.org/officeDocument/2006/relationships/slide" Target="slides/slide94.xml"/><Relationship Id="rId164" Type="http://schemas.openxmlformats.org/officeDocument/2006/relationships/slide" Target="slides/slide102.xml"/><Relationship Id="rId16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120" Type="http://schemas.openxmlformats.org/officeDocument/2006/relationships/slide" Target="slides/slide58.xml"/><Relationship Id="rId125" Type="http://schemas.openxmlformats.org/officeDocument/2006/relationships/slide" Target="slides/slide63.xml"/><Relationship Id="rId141" Type="http://schemas.openxmlformats.org/officeDocument/2006/relationships/slide" Target="slides/slide79.xml"/><Relationship Id="rId146" Type="http://schemas.openxmlformats.org/officeDocument/2006/relationships/slide" Target="slides/slide84.xml"/><Relationship Id="rId16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9.xml"/><Relationship Id="rId92" Type="http://schemas.openxmlformats.org/officeDocument/2006/relationships/slide" Target="slides/slide30.xml"/><Relationship Id="rId162" Type="http://schemas.openxmlformats.org/officeDocument/2006/relationships/slide" Target="slides/slide10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4.xml"/><Relationship Id="rId87" Type="http://schemas.openxmlformats.org/officeDocument/2006/relationships/slide" Target="slides/slide25.xml"/><Relationship Id="rId110" Type="http://schemas.openxmlformats.org/officeDocument/2006/relationships/slide" Target="slides/slide48.xml"/><Relationship Id="rId115" Type="http://schemas.openxmlformats.org/officeDocument/2006/relationships/slide" Target="slides/slide53.xml"/><Relationship Id="rId131" Type="http://schemas.openxmlformats.org/officeDocument/2006/relationships/slide" Target="slides/slide69.xml"/><Relationship Id="rId136" Type="http://schemas.openxmlformats.org/officeDocument/2006/relationships/slide" Target="slides/slide74.xml"/><Relationship Id="rId157" Type="http://schemas.openxmlformats.org/officeDocument/2006/relationships/slide" Target="slides/slide95.xml"/><Relationship Id="rId61" Type="http://schemas.openxmlformats.org/officeDocument/2006/relationships/slideMaster" Target="slideMasters/slideMaster61.xml"/><Relationship Id="rId82" Type="http://schemas.openxmlformats.org/officeDocument/2006/relationships/slide" Target="slides/slide20.xml"/><Relationship Id="rId152" Type="http://schemas.openxmlformats.org/officeDocument/2006/relationships/slide" Target="slides/slide9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slide" Target="slides/slide43.xml"/><Relationship Id="rId126" Type="http://schemas.openxmlformats.org/officeDocument/2006/relationships/slide" Target="slides/slide64.xml"/><Relationship Id="rId147" Type="http://schemas.openxmlformats.org/officeDocument/2006/relationships/slide" Target="slides/slide85.xml"/><Relationship Id="rId16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0.xml"/><Relationship Id="rId93" Type="http://schemas.openxmlformats.org/officeDocument/2006/relationships/slide" Target="slides/slide31.xml"/><Relationship Id="rId98" Type="http://schemas.openxmlformats.org/officeDocument/2006/relationships/slide" Target="slides/slide36.xml"/><Relationship Id="rId121" Type="http://schemas.openxmlformats.org/officeDocument/2006/relationships/slide" Target="slides/slide59.xml"/><Relationship Id="rId142" Type="http://schemas.openxmlformats.org/officeDocument/2006/relationships/slide" Target="slides/slide80.xml"/><Relationship Id="rId163" Type="http://schemas.openxmlformats.org/officeDocument/2006/relationships/slide" Target="slides/slide10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5.xml"/><Relationship Id="rId116" Type="http://schemas.openxmlformats.org/officeDocument/2006/relationships/slide" Target="slides/slide54.xml"/><Relationship Id="rId137" Type="http://schemas.openxmlformats.org/officeDocument/2006/relationships/slide" Target="slides/slide75.xml"/><Relationship Id="rId158" Type="http://schemas.openxmlformats.org/officeDocument/2006/relationships/slide" Target="slides/slide9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1.xml"/><Relationship Id="rId88" Type="http://schemas.openxmlformats.org/officeDocument/2006/relationships/slide" Target="slides/slide26.xml"/><Relationship Id="rId111" Type="http://schemas.openxmlformats.org/officeDocument/2006/relationships/slide" Target="slides/slide49.xml"/><Relationship Id="rId132" Type="http://schemas.openxmlformats.org/officeDocument/2006/relationships/slide" Target="slides/slide70.xml"/><Relationship Id="rId153"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4346AB5-833F-420D-930A-342450AAC31A}" type="datetimeFigureOut">
              <a:rPr lang="en-US" smtClean="0"/>
              <a:t>12/7/2021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1799E70-7EE8-4149-BB3D-BD65A4DD6248}" type="slidenum">
              <a:rPr lang="en-US" smtClean="0"/>
              <a:t>‹#›</a:t>
            </a:fld>
            <a:endParaRPr lang="en-US"/>
          </a:p>
        </p:txBody>
      </p:sp>
    </p:spTree>
    <p:extLst>
      <p:ext uri="{BB962C8B-B14F-4D97-AF65-F5344CB8AC3E}">
        <p14:creationId xmlns:p14="http://schemas.microsoft.com/office/powerpoint/2010/main" val="307670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ptodate.com/contents/puerperal-uterine-inversion/abstract/8"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uptodate.com/contents/puerperal-uterine-inversion/abstract/1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uptodate.com/contents/isoflurane-drug-information?topicRef=4458&amp;source=see_link" TargetMode="External"/><Relationship Id="rId3" Type="http://schemas.openxmlformats.org/officeDocument/2006/relationships/hyperlink" Target="https://www.uptodate.com/contents/nitroglycerin-glyceryl-trinitrate-drug-information?topicRef=4458&amp;source=see_link" TargetMode="External"/><Relationship Id="rId7" Type="http://schemas.openxmlformats.org/officeDocument/2006/relationships/hyperlink" Target="https://www.uptodate.com/contents/desflurane-drug-information?topicRef=4458&amp;source=see_link"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uptodate.com/contents/sevoflurane-drug-information?topicRef=4458&amp;source=see_link" TargetMode="External"/><Relationship Id="rId5" Type="http://schemas.openxmlformats.org/officeDocument/2006/relationships/hyperlink" Target="https://www.uptodate.com/contents/magnesium-sulfate-drug-information?topicRef=4458&amp;source=see_link" TargetMode="External"/><Relationship Id="rId4" Type="http://schemas.openxmlformats.org/officeDocument/2006/relationships/hyperlink" Target="https://www.uptodate.com/contents/terbutaline-drug-information?topicRef=4458&amp;source=see_lin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0" i="0" kern="1200" dirty="0">
                <a:solidFill>
                  <a:schemeClr val="tx1"/>
                </a:solidFill>
                <a:latin typeface="+mn-lt"/>
                <a:ea typeface="+mn-ea"/>
                <a:cs typeface="+mn-cs"/>
              </a:rPr>
              <a:t>An episiotomy may be classified into two types:</a:t>
            </a:r>
          </a:p>
          <a:p>
            <a:r>
              <a:rPr lang="en-US" sz="1200" b="1" i="0" kern="1200" dirty="0">
                <a:solidFill>
                  <a:schemeClr val="tx1"/>
                </a:solidFill>
                <a:latin typeface="+mn-lt"/>
                <a:ea typeface="+mn-ea"/>
                <a:cs typeface="+mn-cs"/>
              </a:rPr>
              <a:t>Midline or </a:t>
            </a:r>
            <a:r>
              <a:rPr lang="en-US" sz="1200" b="1" i="0" kern="1200" dirty="0" err="1">
                <a:solidFill>
                  <a:schemeClr val="tx1"/>
                </a:solidFill>
                <a:latin typeface="+mn-lt"/>
                <a:ea typeface="+mn-ea"/>
                <a:cs typeface="+mn-cs"/>
              </a:rPr>
              <a:t>median.</a:t>
            </a:r>
            <a:r>
              <a:rPr lang="en-US" sz="1200" b="0" i="0" kern="1200" dirty="0" err="1">
                <a:solidFill>
                  <a:schemeClr val="tx1"/>
                </a:solidFill>
                <a:latin typeface="+mn-lt"/>
                <a:ea typeface="+mn-ea"/>
                <a:cs typeface="+mn-cs"/>
              </a:rPr>
              <a:t>This</a:t>
            </a:r>
            <a:r>
              <a:rPr lang="en-US" sz="1200" b="0" i="0" kern="1200" dirty="0">
                <a:solidFill>
                  <a:schemeClr val="tx1"/>
                </a:solidFill>
                <a:latin typeface="+mn-lt"/>
                <a:ea typeface="+mn-ea"/>
                <a:cs typeface="+mn-cs"/>
              </a:rPr>
              <a:t> refers to a vertical incision that is made from the lower opening of the vagina toward the rectum. This type of episiotomy usually heals well but may be more likely to tear and extend into the rectal area, called a third or fourth degree laceration.</a:t>
            </a:r>
          </a:p>
          <a:p>
            <a:r>
              <a:rPr lang="en-US" sz="1200" b="1" i="0" kern="1200" dirty="0" err="1">
                <a:solidFill>
                  <a:schemeClr val="tx1"/>
                </a:solidFill>
                <a:latin typeface="+mn-lt"/>
                <a:ea typeface="+mn-ea"/>
                <a:cs typeface="+mn-cs"/>
              </a:rPr>
              <a:t>Mediolateral</a:t>
            </a:r>
            <a:r>
              <a:rPr lang="en-US" sz="1200" b="0" i="0" kern="1200" dirty="0">
                <a:solidFill>
                  <a:schemeClr val="tx1"/>
                </a:solidFill>
                <a:latin typeface="+mn-lt"/>
                <a:ea typeface="+mn-ea"/>
                <a:cs typeface="+mn-cs"/>
              </a:rPr>
              <a:t>. This refers to an incision that is made at a 45-degree angle from the lower opening of the vagina to either side. This type of episiotomy does not tend to tear or extend, but is associated with greater blood loss and may not heal as well.</a:t>
            </a:r>
          </a:p>
          <a:p>
            <a:endParaRPr lang="en-US" dirty="0"/>
          </a:p>
        </p:txBody>
      </p:sp>
      <p:sp>
        <p:nvSpPr>
          <p:cNvPr id="4" name="عنصر نائب لرقم الشريحة 3"/>
          <p:cNvSpPr>
            <a:spLocks noGrp="1"/>
          </p:cNvSpPr>
          <p:nvPr>
            <p:ph type="sldNum" sz="quarter" idx="10"/>
          </p:nvPr>
        </p:nvSpPr>
        <p:spPr/>
        <p:txBody>
          <a:bodyPr/>
          <a:lstStyle/>
          <a:p>
            <a:fld id="{2DE743E3-CD87-4950-AAD4-273CFD2284FD}"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chemeClr val="tx1"/>
                </a:solidFill>
                <a:effectLst/>
                <a:latin typeface="+mn-lt"/>
                <a:ea typeface="+mn-ea"/>
                <a:cs typeface="+mn-cs"/>
              </a:rPr>
              <a:t>The pathogenesis of uterine inversion is incompletely understood. It has been attributed to use of excessive cord traction and fundal pressure (</a:t>
            </a:r>
            <a:r>
              <a:rPr lang="en-US" sz="1200" b="0" i="0" kern="1200" dirty="0" err="1">
                <a:solidFill>
                  <a:schemeClr val="tx1"/>
                </a:solidFill>
                <a:effectLst/>
                <a:latin typeface="+mn-lt"/>
                <a:ea typeface="+mn-ea"/>
                <a:cs typeface="+mn-cs"/>
              </a:rPr>
              <a:t>Credé</a:t>
            </a:r>
            <a:r>
              <a:rPr lang="en-US" sz="1200" b="0" i="0" kern="1200" dirty="0">
                <a:solidFill>
                  <a:schemeClr val="tx1"/>
                </a:solidFill>
                <a:effectLst/>
                <a:latin typeface="+mn-lt"/>
                <a:ea typeface="+mn-ea"/>
                <a:cs typeface="+mn-cs"/>
              </a:rPr>
              <a:t> maneuver) during the third stage of labor, especially in the setting of an atonic uterus with fundal implantation of the placenta [</a:t>
            </a:r>
            <a:r>
              <a:rPr lang="en-US" sz="1200" b="0" i="0" u="sng" kern="1200" dirty="0">
                <a:solidFill>
                  <a:schemeClr val="tx1"/>
                </a:solidFill>
                <a:effectLst/>
                <a:latin typeface="+mn-lt"/>
                <a:ea typeface="+mn-ea"/>
                <a:cs typeface="+mn-cs"/>
                <a:hlinkClick r:id="rId3"/>
              </a:rPr>
              <a:t>8</a:t>
            </a:r>
            <a:r>
              <a:rPr lang="en-US" sz="1200" b="0" i="0" kern="1200" dirty="0">
                <a:solidFill>
                  <a:schemeClr val="tx1"/>
                </a:solidFill>
                <a:effectLst/>
                <a:latin typeface="+mn-lt"/>
                <a:ea typeface="+mn-ea"/>
                <a:cs typeface="+mn-cs"/>
              </a:rPr>
              <a:t>]. However, evidence is inconsistent, and a causal relationship between management of the third stage and puerperal uterine inversion is unproven [</a:t>
            </a:r>
            <a:r>
              <a:rPr lang="en-US" sz="1200" b="0" i="0" u="sng" kern="1200" dirty="0">
                <a:solidFill>
                  <a:schemeClr val="tx1"/>
                </a:solidFill>
                <a:effectLst/>
                <a:latin typeface="+mn-lt"/>
                <a:ea typeface="+mn-ea"/>
                <a:cs typeface="+mn-cs"/>
                <a:hlinkClick r:id="rId4"/>
              </a:rPr>
              <a:t>13</a:t>
            </a:r>
            <a:r>
              <a:rPr lang="en-US" sz="1200" b="0" i="0" kern="1200" dirty="0">
                <a:solidFill>
                  <a:schemeClr val="tx1"/>
                </a:solidFill>
                <a:effectLst/>
                <a:latin typeface="+mn-lt"/>
                <a:ea typeface="+mn-ea"/>
                <a:cs typeface="+mn-cs"/>
              </a:rPr>
              <a:t>]. It is likely that other factors play a role since spontaneous inversions occur and inversion is rare even though cord traction and the </a:t>
            </a:r>
            <a:r>
              <a:rPr lang="en-US" sz="1200" b="0" i="0" kern="1200" dirty="0" err="1">
                <a:solidFill>
                  <a:schemeClr val="tx1"/>
                </a:solidFill>
                <a:effectLst/>
                <a:latin typeface="+mn-lt"/>
                <a:ea typeface="+mn-ea"/>
                <a:cs typeface="+mn-cs"/>
              </a:rPr>
              <a:t>Credé</a:t>
            </a:r>
            <a:r>
              <a:rPr lang="en-US" sz="1200" b="0" i="0" kern="1200" dirty="0">
                <a:solidFill>
                  <a:schemeClr val="tx1"/>
                </a:solidFill>
                <a:effectLst/>
                <a:latin typeface="+mn-lt"/>
                <a:ea typeface="+mn-ea"/>
                <a:cs typeface="+mn-cs"/>
              </a:rPr>
              <a:t> maneuver are common.</a:t>
            </a:r>
            <a:endParaRPr lang="en-US" dirty="0"/>
          </a:p>
        </p:txBody>
      </p:sp>
      <p:sp>
        <p:nvSpPr>
          <p:cNvPr id="4" name="Slide Number Placeholder 3"/>
          <p:cNvSpPr>
            <a:spLocks noGrp="1"/>
          </p:cNvSpPr>
          <p:nvPr>
            <p:ph type="sldNum" sz="quarter" idx="10"/>
          </p:nvPr>
        </p:nvSpPr>
        <p:spPr/>
        <p:txBody>
          <a:bodyPr/>
          <a:lstStyle/>
          <a:p>
            <a:pPr defTabSz="457200">
              <a:defRPr/>
            </a:pPr>
            <a:fld id="{F996401B-1E5F-4931-8547-5D262DC92BED}" type="slidenum">
              <a:rPr lang="ar-JO" smtClean="0">
                <a:solidFill>
                  <a:prstClr val="black"/>
                </a:solidFill>
              </a:rPr>
              <a:pPr defTabSz="457200">
                <a:defRPr/>
              </a:pPr>
              <a:t>52</a:t>
            </a:fld>
            <a:endParaRPr lang="ar-JO">
              <a:solidFill>
                <a:prstClr val="black"/>
              </a:solidFill>
            </a:endParaRPr>
          </a:p>
        </p:txBody>
      </p:sp>
    </p:spTree>
    <p:extLst>
      <p:ext uri="{BB962C8B-B14F-4D97-AF65-F5344CB8AC3E}">
        <p14:creationId xmlns:p14="http://schemas.microsoft.com/office/powerpoint/2010/main" val="337915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a:solidFill>
                  <a:schemeClr val="tx1"/>
                </a:solidFill>
                <a:effectLst/>
                <a:latin typeface="+mn-lt"/>
                <a:ea typeface="+mn-ea"/>
                <a:cs typeface="+mn-cs"/>
              </a:rPr>
              <a:t>RISK </a:t>
            </a:r>
            <a:r>
              <a:rPr lang="en-US" sz="1200" b="1" i="0" kern="1200" dirty="0" err="1">
                <a:solidFill>
                  <a:schemeClr val="tx1"/>
                </a:solidFill>
                <a:effectLst/>
                <a:latin typeface="+mn-lt"/>
                <a:ea typeface="+mn-ea"/>
                <a:cs typeface="+mn-cs"/>
              </a:rPr>
              <a:t>FACTORS</a:t>
            </a:r>
            <a:r>
              <a:rPr lang="en-US" sz="1200" b="0" i="0" kern="1200" dirty="0" err="1">
                <a:solidFill>
                  <a:schemeClr val="tx1"/>
                </a:solidFill>
                <a:effectLst/>
                <a:latin typeface="+mn-lt"/>
                <a:ea typeface="+mn-ea"/>
                <a:cs typeface="+mn-cs"/>
              </a:rPr>
              <a:t>Risk</a:t>
            </a:r>
            <a:r>
              <a:rPr lang="en-US" sz="1200" b="0" i="0" kern="1200" dirty="0">
                <a:solidFill>
                  <a:schemeClr val="tx1"/>
                </a:solidFill>
                <a:effectLst/>
                <a:latin typeface="+mn-lt"/>
                <a:ea typeface="+mn-ea"/>
                <a:cs typeface="+mn-cs"/>
              </a:rPr>
              <a:t> factors for inversion, which are present in fewer than 50 percent of inversion cases, include macrosomia, rapid or prolonged labor and delivery, short umbilical cord, severe preeclampsia, use of uterine relaxants, </a:t>
            </a:r>
            <a:r>
              <a:rPr lang="en-US" sz="1200" b="0" i="0" kern="1200" dirty="0" err="1">
                <a:solidFill>
                  <a:schemeClr val="tx1"/>
                </a:solidFill>
                <a:effectLst/>
                <a:latin typeface="+mn-lt"/>
                <a:ea typeface="+mn-ea"/>
                <a:cs typeface="+mn-cs"/>
              </a:rPr>
              <a:t>nulliparity</a:t>
            </a:r>
            <a:r>
              <a:rPr lang="en-US" sz="1200" b="0" i="0" kern="1200" dirty="0">
                <a:solidFill>
                  <a:schemeClr val="tx1"/>
                </a:solidFill>
                <a:effectLst/>
                <a:latin typeface="+mn-lt"/>
                <a:ea typeface="+mn-ea"/>
                <a:cs typeface="+mn-cs"/>
              </a:rPr>
              <a:t>, uterine anomalies or tumors (leiomyoma), retained placenta, and placenta </a:t>
            </a:r>
            <a:r>
              <a:rPr lang="en-US" sz="1200" b="0" i="0" kern="1200" dirty="0" err="1">
                <a:solidFill>
                  <a:schemeClr val="tx1"/>
                </a:solidFill>
                <a:effectLst/>
                <a:latin typeface="+mn-lt"/>
                <a:ea typeface="+mn-ea"/>
                <a:cs typeface="+mn-cs"/>
              </a:rPr>
              <a:t>accreta</a:t>
            </a:r>
            <a:endParaRPr lang="en-US" dirty="0"/>
          </a:p>
        </p:txBody>
      </p:sp>
      <p:sp>
        <p:nvSpPr>
          <p:cNvPr id="4" name="Slide Number Placeholder 3"/>
          <p:cNvSpPr>
            <a:spLocks noGrp="1"/>
          </p:cNvSpPr>
          <p:nvPr>
            <p:ph type="sldNum" sz="quarter" idx="10"/>
          </p:nvPr>
        </p:nvSpPr>
        <p:spPr/>
        <p:txBody>
          <a:bodyPr/>
          <a:lstStyle/>
          <a:p>
            <a:pPr defTabSz="457200">
              <a:defRPr/>
            </a:pPr>
            <a:fld id="{F996401B-1E5F-4931-8547-5D262DC92BED}" type="slidenum">
              <a:rPr lang="ar-JO" smtClean="0">
                <a:solidFill>
                  <a:prstClr val="black"/>
                </a:solidFill>
              </a:rPr>
              <a:pPr defTabSz="457200">
                <a:defRPr/>
              </a:pPr>
              <a:t>53</a:t>
            </a:fld>
            <a:endParaRPr lang="ar-JO">
              <a:solidFill>
                <a:prstClr val="black"/>
              </a:solidFill>
            </a:endParaRPr>
          </a:p>
        </p:txBody>
      </p:sp>
    </p:spTree>
    <p:extLst>
      <p:ext uri="{BB962C8B-B14F-4D97-AF65-F5344CB8AC3E}">
        <p14:creationId xmlns:p14="http://schemas.microsoft.com/office/powerpoint/2010/main" val="192190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chemeClr val="tx1"/>
                </a:solidFill>
                <a:effectLst/>
                <a:latin typeface="+mn-lt"/>
                <a:ea typeface="+mn-ea"/>
                <a:cs typeface="+mn-cs"/>
              </a:rPr>
              <a:t>●1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degree (also called incomplete) – The fundus is within the endometrial cavity</a:t>
            </a:r>
          </a:p>
          <a:p>
            <a:pPr algn="l"/>
            <a:r>
              <a:rPr lang="en-US" sz="1200" b="0" i="0" kern="1200" dirty="0">
                <a:solidFill>
                  <a:schemeClr val="tx1"/>
                </a:solidFill>
                <a:effectLst/>
                <a:latin typeface="+mn-lt"/>
                <a:ea typeface="+mn-ea"/>
                <a:cs typeface="+mn-cs"/>
              </a:rPr>
              <a:t>●2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degree (also called complete) – The fundus protrudes through the cervical </a:t>
            </a:r>
            <a:r>
              <a:rPr lang="en-US" sz="1200" b="0" i="0" kern="1200" dirty="0" err="1">
                <a:solidFill>
                  <a:schemeClr val="tx1"/>
                </a:solidFill>
                <a:effectLst/>
                <a:latin typeface="+mn-lt"/>
                <a:ea typeface="+mn-ea"/>
                <a:cs typeface="+mn-cs"/>
              </a:rPr>
              <a:t>os</a:t>
            </a:r>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●3</a:t>
            </a:r>
            <a:r>
              <a:rPr lang="en-US" sz="1200" b="0" i="0" kern="1200" baseline="30000" dirty="0">
                <a:solidFill>
                  <a:schemeClr val="tx1"/>
                </a:solidFill>
                <a:effectLst/>
                <a:latin typeface="+mn-lt"/>
                <a:ea typeface="+mn-ea"/>
                <a:cs typeface="+mn-cs"/>
              </a:rPr>
              <a:t>rd</a:t>
            </a:r>
            <a:r>
              <a:rPr lang="en-US" sz="1200" b="0" i="0" kern="1200" dirty="0">
                <a:solidFill>
                  <a:schemeClr val="tx1"/>
                </a:solidFill>
                <a:effectLst/>
                <a:latin typeface="+mn-lt"/>
                <a:ea typeface="+mn-ea"/>
                <a:cs typeface="+mn-cs"/>
              </a:rPr>
              <a:t> degree (also called prolapsed) – The fundus protrudes to or beyond the </a:t>
            </a:r>
            <a:r>
              <a:rPr lang="en-US" sz="1200" b="0" i="0" kern="1200" dirty="0" err="1">
                <a:solidFill>
                  <a:schemeClr val="tx1"/>
                </a:solidFill>
                <a:effectLst/>
                <a:latin typeface="+mn-lt"/>
                <a:ea typeface="+mn-ea"/>
                <a:cs typeface="+mn-cs"/>
              </a:rPr>
              <a:t>introitus</a:t>
            </a:r>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●4</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degree (also called total) – Both the uterus and vagina are inverted</a:t>
            </a:r>
          </a:p>
          <a:p>
            <a:pPr algn="l"/>
            <a:endParaRPr lang="en-US" dirty="0"/>
          </a:p>
        </p:txBody>
      </p:sp>
      <p:sp>
        <p:nvSpPr>
          <p:cNvPr id="4" name="Slide Number Placeholder 3"/>
          <p:cNvSpPr>
            <a:spLocks noGrp="1"/>
          </p:cNvSpPr>
          <p:nvPr>
            <p:ph type="sldNum" sz="quarter" idx="10"/>
          </p:nvPr>
        </p:nvSpPr>
        <p:spPr/>
        <p:txBody>
          <a:bodyPr/>
          <a:lstStyle/>
          <a:p>
            <a:pPr defTabSz="457200">
              <a:defRPr/>
            </a:pPr>
            <a:fld id="{F996401B-1E5F-4931-8547-5D262DC92BED}" type="slidenum">
              <a:rPr lang="ar-JO" smtClean="0">
                <a:solidFill>
                  <a:prstClr val="black"/>
                </a:solidFill>
              </a:rPr>
              <a:pPr defTabSz="457200">
                <a:defRPr/>
              </a:pPr>
              <a:t>55</a:t>
            </a:fld>
            <a:endParaRPr lang="ar-JO">
              <a:solidFill>
                <a:prstClr val="black"/>
              </a:solidFill>
            </a:endParaRPr>
          </a:p>
        </p:txBody>
      </p:sp>
    </p:spTree>
    <p:extLst>
      <p:ext uri="{BB962C8B-B14F-4D97-AF65-F5344CB8AC3E}">
        <p14:creationId xmlns:p14="http://schemas.microsoft.com/office/powerpoint/2010/main" val="351865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a:solidFill>
                  <a:schemeClr val="tx1"/>
                </a:solidFill>
                <a:effectLst/>
                <a:latin typeface="+mn-lt"/>
                <a:ea typeface="+mn-ea"/>
                <a:cs typeface="+mn-cs"/>
              </a:rPr>
              <a:t>Establish adequate intravenous access and aggressive fluid/blood product resuscitation</a:t>
            </a:r>
            <a:r>
              <a:rPr lang="en-US" sz="1200" b="0" i="0" kern="1200" dirty="0">
                <a:solidFill>
                  <a:schemeClr val="tx1"/>
                </a:solidFill>
                <a:effectLst/>
                <a:latin typeface="+mn-lt"/>
                <a:ea typeface="+mn-ea"/>
                <a:cs typeface="+mn-cs"/>
              </a:rPr>
              <a:t>. We suggest placement of two large bore intravenous lines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at least one intravenous catheter should be 16-gauge) and begin infusion of crystalloid to support blood pressure. Draw blood for baseline laboratory tests, including a complete blood count and coagulation studies (fibrinogen concentration, prothrombin time, activated partial thromboplastin time). Blood should be administered, as needed, to treat hypovolemia and prevent cardiovascular collapse. Activate your institutional massive transfusion protocol, as needed</a:t>
            </a:r>
            <a:endParaRPr lang="en-US" dirty="0"/>
          </a:p>
        </p:txBody>
      </p:sp>
      <p:sp>
        <p:nvSpPr>
          <p:cNvPr id="4" name="Slide Number Placeholder 3"/>
          <p:cNvSpPr>
            <a:spLocks noGrp="1"/>
          </p:cNvSpPr>
          <p:nvPr>
            <p:ph type="sldNum" sz="quarter" idx="10"/>
          </p:nvPr>
        </p:nvSpPr>
        <p:spPr/>
        <p:txBody>
          <a:bodyPr/>
          <a:lstStyle/>
          <a:p>
            <a:pPr defTabSz="457200">
              <a:defRPr/>
            </a:pPr>
            <a:fld id="{F996401B-1E5F-4931-8547-5D262DC92BED}" type="slidenum">
              <a:rPr lang="ar-JO" smtClean="0">
                <a:solidFill>
                  <a:prstClr val="black"/>
                </a:solidFill>
              </a:rPr>
              <a:pPr defTabSz="457200">
                <a:defRPr/>
              </a:pPr>
              <a:t>60</a:t>
            </a:fld>
            <a:endParaRPr lang="ar-JO">
              <a:solidFill>
                <a:prstClr val="black"/>
              </a:solidFill>
            </a:endParaRPr>
          </a:p>
        </p:txBody>
      </p:sp>
    </p:spTree>
    <p:extLst>
      <p:ext uri="{BB962C8B-B14F-4D97-AF65-F5344CB8AC3E}">
        <p14:creationId xmlns:p14="http://schemas.microsoft.com/office/powerpoint/2010/main" val="8773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Kartika" pitchFamily="18" charset="0"/>
                <a:cs typeface="Kartika" pitchFamily="18" charset="0"/>
              </a:rPr>
              <a:t>The management of a uterine inversion requires quick thinking. The patient rapidly goes into shock, and immediate intravascular volume expansion with IV crystalloids is required</a:t>
            </a:r>
            <a:endParaRPr lang="en-US" dirty="0"/>
          </a:p>
        </p:txBody>
      </p:sp>
      <p:sp>
        <p:nvSpPr>
          <p:cNvPr id="4" name="Slide Number Placeholder 3"/>
          <p:cNvSpPr>
            <a:spLocks noGrp="1"/>
          </p:cNvSpPr>
          <p:nvPr>
            <p:ph type="sldNum" sz="quarter" idx="10"/>
          </p:nvPr>
        </p:nvSpPr>
        <p:spPr/>
        <p:txBody>
          <a:bodyPr/>
          <a:lstStyle/>
          <a:p>
            <a:pPr defTabSz="457200">
              <a:defRPr/>
            </a:pPr>
            <a:fld id="{F996401B-1E5F-4931-8547-5D262DC92BED}" type="slidenum">
              <a:rPr lang="ar-JO" smtClean="0">
                <a:solidFill>
                  <a:prstClr val="black"/>
                </a:solidFill>
              </a:rPr>
              <a:pPr defTabSz="457200">
                <a:defRPr/>
              </a:pPr>
              <a:t>61</a:t>
            </a:fld>
            <a:endParaRPr lang="ar-JO">
              <a:solidFill>
                <a:prstClr val="black"/>
              </a:solidFill>
            </a:endParaRPr>
          </a:p>
        </p:txBody>
      </p:sp>
    </p:spTree>
    <p:extLst>
      <p:ext uri="{BB962C8B-B14F-4D97-AF65-F5344CB8AC3E}">
        <p14:creationId xmlns:p14="http://schemas.microsoft.com/office/powerpoint/2010/main" val="407416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a:solidFill>
                  <a:schemeClr val="tx1"/>
                </a:solidFill>
                <a:latin typeface="Kartika" pitchFamily="18" charset="0"/>
                <a:cs typeface="Kartika" pitchFamily="18" charset="0"/>
              </a:rPr>
              <a:t>At laparotomy, a vertical incision should be made through the posterior portion of the cervix to incise the constriction ring and allow the fundus to be replaced into the peritoneal cavity. Suturing of the cervical incision completes this procedure </a:t>
            </a:r>
            <a:endParaRPr lang="en-US" sz="1200" kern="1200" dirty="0">
              <a:solidFill>
                <a:schemeClr val="tx1"/>
              </a:solidFill>
              <a:effectLst/>
              <a:latin typeface="+mn-lt"/>
              <a:ea typeface="+mn-ea"/>
              <a:cs typeface="+mn-cs"/>
            </a:endParaRPr>
          </a:p>
          <a:p>
            <a:pPr algn="l" rtl="0"/>
            <a:r>
              <a:rPr lang="en-US" sz="1200" kern="1200" dirty="0">
                <a:solidFill>
                  <a:schemeClr val="tx1"/>
                </a:solidFill>
                <a:effectLst/>
                <a:latin typeface="+mn-lt"/>
                <a:ea typeface="+mn-ea"/>
                <a:cs typeface="+mn-cs"/>
              </a:rPr>
              <a:t>Manual replacement is then reattempted.</a:t>
            </a:r>
          </a:p>
          <a:p>
            <a:pPr algn="l" rtl="0"/>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hlinkClick r:id="rId3"/>
              </a:rPr>
              <a:t>Nitroglycerin</a:t>
            </a:r>
            <a:r>
              <a:rPr lang="en-US" sz="1200" kern="1200" dirty="0">
                <a:solidFill>
                  <a:schemeClr val="tx1"/>
                </a:solidFill>
                <a:effectLst/>
                <a:latin typeface="+mn-lt"/>
                <a:ea typeface="+mn-ea"/>
                <a:cs typeface="+mn-cs"/>
              </a:rPr>
              <a:t> </a:t>
            </a:r>
          </a:p>
          <a:p>
            <a:pPr algn="l" rtl="0"/>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hlinkClick r:id="rId4"/>
              </a:rPr>
              <a:t>Terbutaline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a:t>
            </a:r>
            <a:r>
              <a:rPr lang="en-US" sz="1200" kern="1200" dirty="0">
                <a:solidFill>
                  <a:schemeClr val="tx1"/>
                </a:solidFill>
                <a:effectLst/>
                <a:latin typeface="+mn-lt"/>
                <a:ea typeface="+mn-ea"/>
                <a:cs typeface="+mn-cs"/>
                <a:hlinkClick r:id="rId5"/>
              </a:rPr>
              <a:t>magnesium sulfate</a:t>
            </a:r>
            <a:r>
              <a:rPr lang="en-US" sz="1200" kern="1200" dirty="0">
                <a:solidFill>
                  <a:schemeClr val="tx1"/>
                </a:solidFill>
                <a:effectLst/>
                <a:latin typeface="+mn-lt"/>
                <a:ea typeface="+mn-ea"/>
                <a:cs typeface="+mn-cs"/>
              </a:rPr>
              <a:t> (are other options for uterine relaxation.</a:t>
            </a:r>
          </a:p>
          <a:p>
            <a:pPr algn="l" rtl="0"/>
            <a:r>
              <a:rPr lang="en-US" sz="1200" kern="1200" dirty="0">
                <a:solidFill>
                  <a:schemeClr val="tx1"/>
                </a:solidFill>
                <a:effectLst/>
                <a:latin typeface="+mn-lt"/>
                <a:ea typeface="+mn-ea"/>
                <a:cs typeface="+mn-cs"/>
              </a:rPr>
              <a:t>Inhalational anesthetic agents, such as </a:t>
            </a:r>
            <a:r>
              <a:rPr lang="en-US" sz="1200" kern="1200" dirty="0">
                <a:solidFill>
                  <a:schemeClr val="tx1"/>
                </a:solidFill>
                <a:effectLst/>
                <a:latin typeface="+mn-lt"/>
                <a:ea typeface="+mn-ea"/>
                <a:cs typeface="+mn-cs"/>
                <a:hlinkClick r:id="rId6"/>
              </a:rPr>
              <a:t>sevoflurane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hlinkClick r:id="rId7"/>
              </a:rPr>
              <a:t>desflurane</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8"/>
              </a:rPr>
              <a:t>isoflurane</a:t>
            </a:r>
            <a:r>
              <a:rPr lang="en-US" sz="1200" kern="1200" dirty="0">
                <a:solidFill>
                  <a:schemeClr val="tx1"/>
                </a:solidFill>
                <a:effectLst/>
                <a:latin typeface="+mn-lt"/>
                <a:ea typeface="+mn-ea"/>
                <a:cs typeface="+mn-cs"/>
              </a:rPr>
              <a:t>, are also excellent uterine relaxants and may allow uterine replacement without surgical intervention </a:t>
            </a:r>
          </a:p>
          <a:p>
            <a:pPr algn="l" rtl="0"/>
            <a:r>
              <a:rPr lang="en-US" sz="1200" kern="1200" dirty="0">
                <a:solidFill>
                  <a:schemeClr val="tx1"/>
                </a:solidFill>
                <a:effectLst/>
                <a:latin typeface="+mn-lt"/>
                <a:ea typeface="+mn-ea"/>
                <a:cs typeface="+mn-cs"/>
              </a:rPr>
              <a:t>Halothane and </a:t>
            </a:r>
            <a:r>
              <a:rPr lang="en-US" sz="1200" kern="1200" dirty="0" err="1">
                <a:solidFill>
                  <a:schemeClr val="tx1"/>
                </a:solidFill>
                <a:effectLst/>
                <a:latin typeface="+mn-lt"/>
                <a:ea typeface="+mn-ea"/>
                <a:cs typeface="+mn-cs"/>
              </a:rPr>
              <a:t>enflurane</a:t>
            </a:r>
            <a:r>
              <a:rPr lang="en-US" sz="1200" kern="1200" dirty="0">
                <a:solidFill>
                  <a:schemeClr val="tx1"/>
                </a:solidFill>
                <a:effectLst/>
                <a:latin typeface="+mn-lt"/>
                <a:ea typeface="+mn-ea"/>
                <a:cs typeface="+mn-cs"/>
              </a:rPr>
              <a:t> are also effective, but these drugs are not used in adults in the United States because of concerns about serious side effects </a:t>
            </a:r>
          </a:p>
          <a:p>
            <a:pPr algn="l" rtl="0"/>
            <a:r>
              <a:rPr lang="en-US" sz="1200" kern="1200" dirty="0">
                <a:solidFill>
                  <a:schemeClr val="tx1"/>
                </a:solidFill>
                <a:effectLst/>
                <a:latin typeface="+mn-lt"/>
                <a:ea typeface="+mn-ea"/>
                <a:cs typeface="+mn-cs"/>
              </a:rPr>
              <a:t>Therefore, inhalational anesthetic agents are best administered in the operating room as an initial step before proceeding to laparotomy for correction of an otherwise refractory uterine inversion. </a:t>
            </a:r>
          </a:p>
          <a:p>
            <a:pPr algn="l" rtl="0"/>
            <a:endParaRPr lang="en-US" sz="1200" b="1" kern="1200" dirty="0">
              <a:solidFill>
                <a:schemeClr val="tx1"/>
              </a:solidFill>
              <a:effectLst/>
              <a:latin typeface="+mn-lt"/>
              <a:ea typeface="+mn-ea"/>
              <a:cs typeface="+mn-cs"/>
            </a:endParaRPr>
          </a:p>
          <a:p>
            <a:pPr algn="l" rtl="0"/>
            <a:r>
              <a:rPr lang="en-US" sz="1200" b="1" kern="1200" dirty="0">
                <a:solidFill>
                  <a:schemeClr val="tx1"/>
                </a:solidFill>
                <a:effectLst/>
                <a:latin typeface="+mn-lt"/>
                <a:ea typeface="+mn-ea"/>
                <a:cs typeface="+mn-cs"/>
              </a:rPr>
              <a:t>Huntington procedure</a:t>
            </a:r>
            <a:r>
              <a:rPr lang="en-US" sz="1200" kern="1200" dirty="0">
                <a:solidFill>
                  <a:schemeClr val="tx1"/>
                </a:solidFill>
                <a:effectLst/>
                <a:latin typeface="+mn-lt"/>
                <a:ea typeface="+mn-ea"/>
                <a:cs typeface="+mn-cs"/>
              </a:rPr>
              <a:t> </a:t>
            </a:r>
          </a:p>
          <a:p>
            <a:pPr algn="l" rtl="0"/>
            <a:r>
              <a:rPr lang="en-US" sz="1200" b="1" kern="1200" dirty="0" err="1">
                <a:solidFill>
                  <a:schemeClr val="tx1"/>
                </a:solidFill>
                <a:effectLst/>
                <a:latin typeface="+mn-lt"/>
                <a:ea typeface="+mn-ea"/>
                <a:cs typeface="+mn-cs"/>
              </a:rPr>
              <a:t>Haultain</a:t>
            </a:r>
            <a:r>
              <a:rPr lang="en-US" sz="1200" b="1" kern="1200" dirty="0">
                <a:solidFill>
                  <a:schemeClr val="tx1"/>
                </a:solidFill>
                <a:effectLst/>
                <a:latin typeface="+mn-lt"/>
                <a:ea typeface="+mn-ea"/>
                <a:cs typeface="+mn-cs"/>
              </a:rPr>
              <a:t> procedure</a:t>
            </a:r>
            <a:r>
              <a:rPr lang="en-US" sz="1200" kern="1200" dirty="0">
                <a:solidFill>
                  <a:schemeClr val="tx1"/>
                </a:solidFill>
                <a:effectLst/>
                <a:latin typeface="+mn-lt"/>
                <a:ea typeface="+mn-ea"/>
                <a:cs typeface="+mn-cs"/>
              </a:rPr>
              <a:t> </a:t>
            </a:r>
          </a:p>
          <a:p>
            <a:pPr algn="l" rtl="0"/>
            <a:endParaRPr lang="en-US" dirty="0"/>
          </a:p>
        </p:txBody>
      </p:sp>
      <p:sp>
        <p:nvSpPr>
          <p:cNvPr id="4" name="Slide Number Placeholder 3"/>
          <p:cNvSpPr>
            <a:spLocks noGrp="1"/>
          </p:cNvSpPr>
          <p:nvPr>
            <p:ph type="sldNum" sz="quarter" idx="10"/>
          </p:nvPr>
        </p:nvSpPr>
        <p:spPr/>
        <p:txBody>
          <a:bodyPr/>
          <a:lstStyle/>
          <a:p>
            <a:pPr defTabSz="457200">
              <a:defRPr/>
            </a:pPr>
            <a:fld id="{F996401B-1E5F-4931-8547-5D262DC92BED}" type="slidenum">
              <a:rPr lang="ar-JO" smtClean="0">
                <a:solidFill>
                  <a:prstClr val="black"/>
                </a:solidFill>
              </a:rPr>
              <a:pPr defTabSz="457200">
                <a:defRPr/>
              </a:pPr>
              <a:t>62</a:t>
            </a:fld>
            <a:endParaRPr lang="ar-JO">
              <a:solidFill>
                <a:prstClr val="black"/>
              </a:solidFill>
            </a:endParaRPr>
          </a:p>
        </p:txBody>
      </p:sp>
    </p:spTree>
    <p:extLst>
      <p:ext uri="{BB962C8B-B14F-4D97-AF65-F5344CB8AC3E}">
        <p14:creationId xmlns:p14="http://schemas.microsoft.com/office/powerpoint/2010/main" val="332455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Instead of allies </a:t>
            </a:r>
            <a:r>
              <a:rPr lang="en-US" dirty="0" err="1"/>
              <a:t>foreceps</a:t>
            </a:r>
            <a:r>
              <a:rPr lang="en-US" dirty="0"/>
              <a:t> alternatively </a:t>
            </a:r>
            <a:r>
              <a:rPr lang="en-US" dirty="0" err="1"/>
              <a:t>vaccum</a:t>
            </a:r>
            <a:r>
              <a:rPr lang="en-US" baseline="0" dirty="0"/>
              <a:t> cup CAN BE USED IN THE HUNTINGTON procedure </a:t>
            </a:r>
            <a:endParaRPr lang="en-US" dirty="0"/>
          </a:p>
        </p:txBody>
      </p:sp>
      <p:sp>
        <p:nvSpPr>
          <p:cNvPr id="4" name="Slide Number Placeholder 3"/>
          <p:cNvSpPr>
            <a:spLocks noGrp="1"/>
          </p:cNvSpPr>
          <p:nvPr>
            <p:ph type="sldNum" sz="quarter" idx="10"/>
          </p:nvPr>
        </p:nvSpPr>
        <p:spPr/>
        <p:txBody>
          <a:bodyPr/>
          <a:lstStyle/>
          <a:p>
            <a:pPr defTabSz="457200">
              <a:defRPr/>
            </a:pPr>
            <a:fld id="{F996401B-1E5F-4931-8547-5D262DC92BED}" type="slidenum">
              <a:rPr lang="ar-JO" smtClean="0">
                <a:solidFill>
                  <a:prstClr val="black"/>
                </a:solidFill>
              </a:rPr>
              <a:pPr defTabSz="457200">
                <a:defRPr/>
              </a:pPr>
              <a:t>65</a:t>
            </a:fld>
            <a:endParaRPr lang="ar-JO">
              <a:solidFill>
                <a:prstClr val="black"/>
              </a:solidFill>
            </a:endParaRPr>
          </a:p>
        </p:txBody>
      </p:sp>
    </p:spTree>
    <p:extLst>
      <p:ext uri="{BB962C8B-B14F-4D97-AF65-F5344CB8AC3E}">
        <p14:creationId xmlns:p14="http://schemas.microsoft.com/office/powerpoint/2010/main" val="202345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03B62CD-A8B7-497C-BBB7-57CB498A5C44}" type="slidenum">
              <a:rPr lang="ar-JO" altLang="en-US" smtClean="0"/>
              <a:pPr>
                <a:defRPr/>
              </a:pPr>
              <a:t>‹#›</a:t>
            </a:fld>
            <a:endParaRPr lang="en-US" altLang="en-US"/>
          </a:p>
        </p:txBody>
      </p:sp>
    </p:spTree>
    <p:extLst>
      <p:ext uri="{BB962C8B-B14F-4D97-AF65-F5344CB8AC3E}">
        <p14:creationId xmlns:p14="http://schemas.microsoft.com/office/powerpoint/2010/main" val="387752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C38D16D-DE39-4C14-A5E0-879E4C7BDC78}" type="slidenum">
              <a:rPr lang="ar-JO" altLang="en-US" smtClean="0"/>
              <a:pPr>
                <a:defRPr/>
              </a:pPr>
              <a:t>‹#›</a:t>
            </a:fld>
            <a:endParaRPr lang="en-US" altLang="en-US"/>
          </a:p>
        </p:txBody>
      </p:sp>
    </p:spTree>
    <p:extLst>
      <p:ext uri="{BB962C8B-B14F-4D97-AF65-F5344CB8AC3E}">
        <p14:creationId xmlns:p14="http://schemas.microsoft.com/office/powerpoint/2010/main" val="325667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E05E367-1F02-4C84-85D3-6D3E89A986FE}" type="slidenum">
              <a:rPr lang="ar-JO" altLang="en-US" smtClean="0"/>
              <a:pPr>
                <a:defRPr/>
              </a:pPr>
              <a:t>‹#›</a:t>
            </a:fld>
            <a:endParaRPr lang="en-US" altLang="en-US"/>
          </a:p>
        </p:txBody>
      </p:sp>
    </p:spTree>
    <p:extLst>
      <p:ext uri="{BB962C8B-B14F-4D97-AF65-F5344CB8AC3E}">
        <p14:creationId xmlns:p14="http://schemas.microsoft.com/office/powerpoint/2010/main" val="300188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pP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398650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52BFBD3-E62F-432F-B6E9-5BD29A8A8321}" type="slidenum">
              <a:rPr lang="ar-JO" altLang="en-US" smtClean="0"/>
              <a:pPr>
                <a:defRPr/>
              </a:pPr>
              <a:t>‹#›</a:t>
            </a:fld>
            <a:endParaRPr lang="en-US" altLang="en-US"/>
          </a:p>
        </p:txBody>
      </p:sp>
    </p:spTree>
    <p:extLst>
      <p:ext uri="{BB962C8B-B14F-4D97-AF65-F5344CB8AC3E}">
        <p14:creationId xmlns:p14="http://schemas.microsoft.com/office/powerpoint/2010/main" val="3666712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79350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B07E52-EA3A-4A3D-B17E-0C69FF363B51}" type="slidenum">
              <a:rPr lang="ar-JO" altLang="en-US" smtClean="0"/>
              <a:pPr>
                <a:defRPr/>
              </a:pPr>
              <a:t>‹#›</a:t>
            </a:fld>
            <a:endParaRPr lang="en-US" altLang="en-US"/>
          </a:p>
        </p:txBody>
      </p:sp>
    </p:spTree>
    <p:extLst>
      <p:ext uri="{BB962C8B-B14F-4D97-AF65-F5344CB8AC3E}">
        <p14:creationId xmlns:p14="http://schemas.microsoft.com/office/powerpoint/2010/main" val="133688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793507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793507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E83647C-A0A0-8644-AB7A-4574C91CBAB0}" type="datetimeFigureOut">
              <a:rPr lang="en-US" smtClean="0">
                <a:solidFill>
                  <a:srgbClr val="E7DEC9">
                    <a:shade val="50000"/>
                    <a:satMod val="200000"/>
                  </a:srgbClr>
                </a:solidFill>
              </a:rPr>
              <a:pPr/>
              <a:t>12/7/2021</a:t>
            </a:fld>
            <a:endParaRPr lang="en-US">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289EC77-1166-B145-9C10-CD747BCD6D36}"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84201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A271A1-F6D6-438B-A432-4747EE7ECD40}" type="datetimeFigureOut">
              <a:rPr lang="en-US" smtClean="0"/>
              <a:pPr/>
              <a:t>12/7/2021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lang="en-US" smtClean="0">
                <a:solidFill>
                  <a:srgbClr val="EBDDC3"/>
                </a:solidFill>
              </a:rPr>
              <a:pPr/>
              <a:t>‹#›</a:t>
            </a:fld>
            <a:endParaRPr lang="en-US" dirty="0">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9BA0EDD-5EB6-4922-A21D-7D2047AE004B}" type="slidenum">
              <a:rPr lang="ar-JO" altLang="en-US" smtClean="0"/>
              <a:pPr>
                <a:defRPr/>
              </a:pPr>
              <a:t>‹#›</a:t>
            </a:fld>
            <a:endParaRPr lang="en-US" altLang="en-US"/>
          </a:p>
        </p:txBody>
      </p:sp>
    </p:spTree>
    <p:extLst>
      <p:ext uri="{BB962C8B-B14F-4D97-AF65-F5344CB8AC3E}">
        <p14:creationId xmlns:p14="http://schemas.microsoft.com/office/powerpoint/2010/main" val="4056054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BAA70AA-5715-4017-AF7C-702DC6AFEEBC}" type="slidenum">
              <a:rPr lang="ar-JO" altLang="en-US" smtClean="0"/>
              <a:pPr>
                <a:defRPr/>
              </a:pPr>
              <a:t>‹#›</a:t>
            </a:fld>
            <a:endParaRPr lang="en-US" altLang="en-US"/>
          </a:p>
        </p:txBody>
      </p:sp>
    </p:spTree>
    <p:extLst>
      <p:ext uri="{BB962C8B-B14F-4D97-AF65-F5344CB8AC3E}">
        <p14:creationId xmlns:p14="http://schemas.microsoft.com/office/powerpoint/2010/main" val="5905085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D46AA3B7-2C22-4CEB-8290-8CE2493C101D}" type="slidenum">
              <a:rPr lang="ar-JO" altLang="en-US" smtClean="0"/>
              <a:pPr>
                <a:defRPr/>
              </a:pPr>
              <a:t>‹#›</a:t>
            </a:fld>
            <a:endParaRPr lang="en-US" altLang="en-US"/>
          </a:p>
        </p:txBody>
      </p:sp>
    </p:spTree>
    <p:extLst>
      <p:ext uri="{BB962C8B-B14F-4D97-AF65-F5344CB8AC3E}">
        <p14:creationId xmlns:p14="http://schemas.microsoft.com/office/powerpoint/2010/main" val="38842620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7BBC4F6C-D550-46DB-AF99-AFD4AD01381A}" type="slidenum">
              <a:rPr lang="ar-JO" altLang="en-US" smtClean="0"/>
              <a:pPr>
                <a:defRPr/>
              </a:pPr>
              <a:t>‹#›</a:t>
            </a:fld>
            <a:endParaRPr lang="en-US" altLang="en-US"/>
          </a:p>
        </p:txBody>
      </p:sp>
    </p:spTree>
    <p:extLst>
      <p:ext uri="{BB962C8B-B14F-4D97-AF65-F5344CB8AC3E}">
        <p14:creationId xmlns:p14="http://schemas.microsoft.com/office/powerpoint/2010/main" val="18093628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12/7/2021</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DFEF913-9401-485F-87AE-802D91DC16C2}" type="slidenum">
              <a:rPr lang="ar-JO" altLang="en-US" smtClean="0"/>
              <a:pPr>
                <a:defRPr/>
              </a:pPr>
              <a:t>‹#›</a:t>
            </a:fld>
            <a:endParaRPr lang="en-US" altLang="en-US"/>
          </a:p>
        </p:txBody>
      </p:sp>
    </p:spTree>
    <p:extLst>
      <p:ext uri="{BB962C8B-B14F-4D97-AF65-F5344CB8AC3E}">
        <p14:creationId xmlns:p14="http://schemas.microsoft.com/office/powerpoint/2010/main" val="331497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B66D077-A889-46B6-88C8-040581B05A86}" type="slidenum">
              <a:rPr lang="ar-JO" altLang="en-US" smtClean="0"/>
              <a:pPr>
                <a:defRPr/>
              </a:pPr>
              <a:t>‹#›</a:t>
            </a:fld>
            <a:endParaRPr lang="en-US" altLang="en-US"/>
          </a:p>
        </p:txBody>
      </p:sp>
    </p:spTree>
    <p:extLst>
      <p:ext uri="{BB962C8B-B14F-4D97-AF65-F5344CB8AC3E}">
        <p14:creationId xmlns:p14="http://schemas.microsoft.com/office/powerpoint/2010/main" val="328796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6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6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6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68.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70.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71.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2DB1816-1131-4732-ADDB-6D21A60D0C66}" type="slidenum">
              <a:rPr lang="ar-JO" altLang="en-US" smtClean="0"/>
              <a:pPr>
                <a:defRPr/>
              </a:pPr>
              <a:t>‹#›</a:t>
            </a:fld>
            <a:endParaRPr lang="en-US" altLang="en-US"/>
          </a:p>
        </p:txBody>
      </p:sp>
    </p:spTree>
    <p:extLst>
      <p:ext uri="{BB962C8B-B14F-4D97-AF65-F5344CB8AC3E}">
        <p14:creationId xmlns:p14="http://schemas.microsoft.com/office/powerpoint/2010/main" val="218595000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52"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54"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56"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58"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60"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62"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64"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66"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68"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70"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36"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72"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74"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76"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78"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80"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82"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784"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786"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788"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790"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38"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794"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796"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798"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00"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02"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04"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06"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10"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40"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12"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14"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16"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18"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20"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22"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24"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26"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28"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30"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42"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32"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34"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36"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38"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40"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42"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44"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46"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48"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50"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44"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52"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54"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23A271A1-F6D6-438B-A432-4747EE7ECD40}" type="datetimeFigureOut">
              <a:rPr lang="en-US" smtClean="0">
                <a:solidFill>
                  <a:srgbClr val="775F55"/>
                </a:solidFill>
                <a:latin typeface="Tw Cen MT"/>
                <a:cs typeface="+mn-cs"/>
              </a:rPr>
              <a:pPr fontAlgn="auto">
                <a:spcBef>
                  <a:spcPts val="0"/>
                </a:spcBef>
                <a:spcAft>
                  <a:spcPts val="0"/>
                </a:spcAft>
              </a:pPr>
              <a:t>12/7/2021</a:t>
            </a:fld>
            <a:endParaRPr lang="en-US" dirty="0">
              <a:solidFill>
                <a:srgbClr val="775F55"/>
              </a:solidFill>
              <a:latin typeface="Tw Cen MT"/>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dirty="0">
              <a:solidFill>
                <a:srgbClr val="775F55"/>
              </a:solidFill>
              <a:latin typeface="Tw Cen MT"/>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0C94032-CD4C-4C25-B0C2-CEC720522D92}" type="slidenum">
              <a:rPr lang="en-US" smtClean="0">
                <a:latin typeface="Tw Cen MT"/>
                <a:cs typeface="+mn-cs"/>
              </a:rPr>
              <a:pPr fontAlgn="auto">
                <a:spcBef>
                  <a:spcPts val="0"/>
                </a:spcBef>
                <a:spcAft>
                  <a:spcPts val="0"/>
                </a:spcAft>
              </a:pPr>
              <a:t>‹#›</a:t>
            </a:fld>
            <a:endParaRPr lang="en-US" dirty="0">
              <a:latin typeface="Tw Cen MT"/>
              <a:cs typeface="+mn-cs"/>
            </a:endParaRPr>
          </a:p>
        </p:txBody>
      </p:sp>
    </p:spTree>
  </p:cSld>
  <p:clrMap bg1="lt1" tx1="dk1" bg2="lt2" tx2="dk2" accent1="accent1" accent2="accent2" accent3="accent3" accent4="accent4" accent5="accent5" accent6="accent6" hlink="hlink" folHlink="folHlink"/>
  <p:sldLayoutIdLst>
    <p:sldLayoutId id="2147483856" r:id="rId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46"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48"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6E83647C-A0A0-8644-AB7A-4574C91CBAB0}" type="datetimeFigureOut">
              <a:rPr lang="en-US" smtClean="0">
                <a:solidFill>
                  <a:srgbClr val="E7DEC9">
                    <a:shade val="50000"/>
                    <a:satMod val="200000"/>
                  </a:srgbClr>
                </a:solidFill>
                <a:latin typeface="Gill Sans MT"/>
                <a:cs typeface="+mn-cs"/>
              </a:rPr>
              <a:pPr fontAlgn="auto">
                <a:spcBef>
                  <a:spcPts val="0"/>
                </a:spcBef>
                <a:spcAft>
                  <a:spcPts val="0"/>
                </a:spcAft>
              </a:pPr>
              <a:t>12/7/2021</a:t>
            </a:fld>
            <a:endParaRPr lang="en-US">
              <a:solidFill>
                <a:srgbClr val="E7DEC9">
                  <a:shade val="50000"/>
                  <a:satMod val="200000"/>
                </a:srgbClr>
              </a:solidFill>
              <a:latin typeface="Gill Sans MT"/>
              <a:cs typeface="+mn-cs"/>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a:solidFill>
                <a:srgbClr val="E7DEC9">
                  <a:shade val="50000"/>
                  <a:satMod val="200000"/>
                </a:srgbClr>
              </a:solidFill>
              <a:latin typeface="Gill Sans MT"/>
              <a:cs typeface="+mn-cs"/>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A289EC77-1166-B145-9C10-CD747BCD6D36}" type="slidenum">
              <a:rPr lang="en-US" smtClean="0">
                <a:solidFill>
                  <a:srgbClr val="E7DEC9">
                    <a:shade val="50000"/>
                    <a:satMod val="200000"/>
                  </a:srgbClr>
                </a:solidFill>
                <a:latin typeface="Gill Sans MT"/>
                <a:cs typeface="+mn-cs"/>
              </a:rPr>
              <a:pPr fontAlgn="auto">
                <a:spcBef>
                  <a:spcPts val="0"/>
                </a:spcBef>
                <a:spcAft>
                  <a:spcPts val="0"/>
                </a:spcAft>
              </a:pPr>
              <a:t>‹#›</a:t>
            </a:fld>
            <a:endParaRPr lang="en-US">
              <a:solidFill>
                <a:srgbClr val="E7DEC9">
                  <a:shade val="50000"/>
                  <a:satMod val="200000"/>
                </a:srgbClr>
              </a:solidFill>
              <a:latin typeface="Gill Sans MT"/>
              <a:cs typeface="+mn-cs"/>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19623909"/>
      </p:ext>
    </p:extLst>
  </p:cSld>
  <p:clrMap bg1="lt1" tx1="dk1" bg2="lt2" tx2="dk2" accent1="accent1" accent2="accent2" accent3="accent3" accent4="accent4" accent5="accent5" accent6="accent6" hlink="hlink" folHlink="folHlink"/>
  <p:sldLayoutIdLst>
    <p:sldLayoutId id="2147483750" r:id="rId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whattoexpect.com/pregnancy/pregnancy-health/placenta-accret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8.xml"/><Relationship Id="rId4" Type="http://schemas.openxmlformats.org/officeDocument/2006/relationships/image" Target="../media/image23.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95536" y="3068960"/>
            <a:ext cx="8229600" cy="4530725"/>
          </a:xfrm>
        </p:spPr>
        <p:txBody>
          <a:bodyPr/>
          <a:lstStyle/>
          <a:p>
            <a:pPr marL="0" indent="0" algn="ctr">
              <a:buNone/>
            </a:pPr>
            <a:r>
              <a:rPr lang="en-US" dirty="0"/>
              <a:t>Complication of third stage of </a:t>
            </a:r>
            <a:r>
              <a:rPr lang="en-US" dirty="0" err="1"/>
              <a:t>labour</a:t>
            </a:r>
            <a:r>
              <a:rPr lang="en-US" dirty="0"/>
              <a:t> </a:t>
            </a:r>
            <a:r>
              <a:rPr lang="en-US" dirty="0" smtClean="0"/>
              <a:t>and </a:t>
            </a:r>
            <a:r>
              <a:rPr lang="en-US" dirty="0"/>
              <a:t>obstetric shock </a:t>
            </a:r>
            <a:endParaRPr lang="en-US" dirty="0" smtClean="0"/>
          </a:p>
          <a:p>
            <a:pPr algn="ctr"/>
            <a:endParaRPr lang="en-US" dirty="0"/>
          </a:p>
          <a:p>
            <a:pPr marL="0" indent="0" algn="ctr">
              <a:buNone/>
            </a:pPr>
            <a:endParaRPr lang="en-US" dirty="0" smtClean="0"/>
          </a:p>
          <a:p>
            <a:pPr algn="ctr"/>
            <a:r>
              <a:rPr lang="en-US" dirty="0" smtClean="0"/>
              <a:t>Supervised by </a:t>
            </a:r>
            <a:r>
              <a:rPr lang="en-US" dirty="0" err="1" smtClean="0"/>
              <a:t>Dr</a:t>
            </a:r>
            <a:r>
              <a:rPr lang="en-US" dirty="0" smtClean="0"/>
              <a:t> Adel </a:t>
            </a:r>
            <a:r>
              <a:rPr lang="en-US" dirty="0" err="1" smtClean="0"/>
              <a:t>abu-alhaija</a:t>
            </a:r>
            <a:endParaRPr lang="en-US" dirty="0"/>
          </a:p>
        </p:txBody>
      </p:sp>
    </p:spTree>
    <p:extLst>
      <p:ext uri="{BB962C8B-B14F-4D97-AF65-F5344CB8AC3E}">
        <p14:creationId xmlns:p14="http://schemas.microsoft.com/office/powerpoint/2010/main" val="326051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extLst>
          </p:cNvPr>
          <p:cNvSpPr>
            <a:spLocks noGrp="1" noChangeArrowheads="1"/>
          </p:cNvSpPr>
          <p:nvPr>
            <p:ph type="title"/>
          </p:nvPr>
        </p:nvSpPr>
        <p:spPr>
          <a:xfrm>
            <a:off x="457200" y="158750"/>
            <a:ext cx="8229600" cy="555625"/>
          </a:xfrm>
        </p:spPr>
        <p:txBody>
          <a:bodyPr>
            <a:normAutofit fontScale="90000"/>
          </a:bodyPr>
          <a:lstStyle/>
          <a:p>
            <a:pPr eaLnBrk="1" hangingPunct="1">
              <a:defRPr/>
            </a:pPr>
            <a:r>
              <a:rPr lang="en-US" altLang="en-US" sz="3200" b="1" dirty="0"/>
              <a:t>Prevention of PPH in high risk patients ;</a:t>
            </a:r>
            <a:endParaRPr lang="en-GB" altLang="en-US" sz="3200" b="1" dirty="0"/>
          </a:p>
        </p:txBody>
      </p:sp>
      <p:sp>
        <p:nvSpPr>
          <p:cNvPr id="12291" name="Rectangle 3">
            <a:extLst>
              <a:ext uri="{FF2B5EF4-FFF2-40B4-BE49-F238E27FC236}"/>
            </a:extLst>
          </p:cNvPr>
          <p:cNvSpPr>
            <a:spLocks noGrp="1" noChangeArrowheads="1"/>
          </p:cNvSpPr>
          <p:nvPr>
            <p:ph idx="1"/>
          </p:nvPr>
        </p:nvSpPr>
        <p:spPr>
          <a:xfrm>
            <a:off x="285750" y="714375"/>
            <a:ext cx="8643938" cy="2571750"/>
          </a:xfrm>
        </p:spPr>
        <p:txBody>
          <a:bodyPr/>
          <a:lstStyle/>
          <a:p>
            <a:pPr algn="l" rtl="0" eaLnBrk="1" hangingPunct="1">
              <a:defRPr/>
            </a:pPr>
            <a:r>
              <a:rPr lang="en-US" altLang="en-US" sz="2800" dirty="0"/>
              <a:t>Obtain large-bore(18 gauge) IV access before delivery.</a:t>
            </a:r>
          </a:p>
          <a:p>
            <a:pPr algn="l" rtl="0" eaLnBrk="1" hangingPunct="1">
              <a:defRPr/>
            </a:pPr>
            <a:r>
              <a:rPr lang="en-US" altLang="en-US" sz="2800" dirty="0"/>
              <a:t>Hydrate </a:t>
            </a:r>
            <a:r>
              <a:rPr lang="en-US" altLang="en-US" sz="2800" dirty="0">
                <a:latin typeface="Arial" panose="020B0604020202020204" pitchFamily="34" charset="0"/>
              </a:rPr>
              <a:t>‘</a:t>
            </a:r>
            <a:r>
              <a:rPr lang="en-US" altLang="en-US" sz="2800" dirty="0"/>
              <a:t> patient </a:t>
            </a:r>
          </a:p>
          <a:p>
            <a:pPr algn="l" rtl="0" eaLnBrk="1" hangingPunct="1">
              <a:defRPr/>
            </a:pPr>
            <a:r>
              <a:rPr lang="en-US" altLang="en-US" sz="2800" dirty="0" err="1"/>
              <a:t>Oxytocic</a:t>
            </a:r>
            <a:r>
              <a:rPr lang="en-US" altLang="en-US" sz="2800" dirty="0"/>
              <a:t> agents readily available in </a:t>
            </a:r>
            <a:r>
              <a:rPr lang="en-US" altLang="en-US" sz="2800" dirty="0">
                <a:latin typeface="Arial" panose="020B0604020202020204" pitchFamily="34" charset="0"/>
              </a:rPr>
              <a:t>‘</a:t>
            </a:r>
            <a:r>
              <a:rPr lang="en-US" altLang="en-US" sz="2800" dirty="0"/>
              <a:t> delivery room.</a:t>
            </a:r>
          </a:p>
          <a:p>
            <a:pPr algn="l" rtl="0" eaLnBrk="1" hangingPunct="1">
              <a:defRPr/>
            </a:pPr>
            <a:r>
              <a:rPr lang="en-US" altLang="en-US" sz="2800" dirty="0"/>
              <a:t>Cross-match blood&amp; prepare 2 units .</a:t>
            </a:r>
            <a:endParaRPr lang="en-GB" altLang="en-US" sz="2800" dirty="0"/>
          </a:p>
        </p:txBody>
      </p:sp>
      <p:sp>
        <p:nvSpPr>
          <p:cNvPr id="4" name="Rectangle 2">
            <a:extLst>
              <a:ext uri="{FF2B5EF4-FFF2-40B4-BE49-F238E27FC236}"/>
            </a:extLst>
          </p:cNvPr>
          <p:cNvSpPr txBox="1">
            <a:spLocks noChangeArrowheads="1"/>
          </p:cNvSpPr>
          <p:nvPr/>
        </p:nvSpPr>
        <p:spPr bwMode="auto">
          <a:xfrm>
            <a:off x="500063" y="3643313"/>
            <a:ext cx="8229600" cy="1258887"/>
          </a:xfrm>
          <a:prstGeom prst="rect">
            <a:avLst/>
          </a:prstGeom>
          <a:noFill/>
          <a:ln>
            <a:noFill/>
          </a:ln>
          <a:effectLst/>
          <a:extLst/>
        </p:spPr>
        <p:txBody>
          <a:bodyPr anchor="b"/>
          <a:lstStyle/>
          <a:p>
            <a:pPr algn="ctr" rtl="1" eaLnBrk="1" hangingPunct="1">
              <a:defRPr/>
            </a:pPr>
            <a:r>
              <a:rPr lang="en-US" altLang="en-US" sz="4400" b="1">
                <a:solidFill>
                  <a:schemeClr val="tx2"/>
                </a:solidFill>
                <a:effectLst>
                  <a:outerShdw blurRad="38100" dist="38100" dir="2700000" algn="tl">
                    <a:srgbClr val="000000"/>
                  </a:outerShdw>
                </a:effectLst>
                <a:latin typeface="+mj-lt"/>
                <a:ea typeface="+mj-ea"/>
                <a:cs typeface="+mj-cs"/>
              </a:rPr>
              <a:t>Management of PPH ;</a:t>
            </a:r>
            <a:endParaRPr lang="en-GB" altLang="en-US" sz="4400" b="1" dirty="0">
              <a:solidFill>
                <a:schemeClr val="tx2"/>
              </a:solidFill>
              <a:effectLst>
                <a:outerShdw blurRad="38100" dist="38100" dir="2700000" algn="tl">
                  <a:srgbClr val="000000"/>
                </a:outerShdw>
              </a:effectLst>
              <a:latin typeface="+mj-lt"/>
              <a:ea typeface="+mj-ea"/>
              <a:cs typeface="+mj-cs"/>
            </a:endParaRPr>
          </a:p>
        </p:txBody>
      </p:sp>
      <p:sp>
        <p:nvSpPr>
          <p:cNvPr id="5" name="Rectangle 3">
            <a:extLst>
              <a:ext uri="{FF2B5EF4-FFF2-40B4-BE49-F238E27FC236}"/>
            </a:extLst>
          </p:cNvPr>
          <p:cNvSpPr txBox="1">
            <a:spLocks noChangeArrowheads="1"/>
          </p:cNvSpPr>
          <p:nvPr/>
        </p:nvSpPr>
        <p:spPr bwMode="auto">
          <a:xfrm>
            <a:off x="500063" y="5084763"/>
            <a:ext cx="8229600" cy="1328737"/>
          </a:xfrm>
          <a:prstGeom prst="rect">
            <a:avLst/>
          </a:prstGeom>
          <a:noFill/>
          <a:ln>
            <a:noFill/>
          </a:ln>
          <a:effectLst/>
          <a:extLst/>
        </p:spPr>
        <p:txBody>
          <a:bodyPr/>
          <a:lstStyle/>
          <a:p>
            <a:pPr marL="342900" indent="-342900" eaLnBrk="1" hangingPunct="1">
              <a:spcBef>
                <a:spcPct val="20000"/>
              </a:spcBef>
              <a:buClr>
                <a:schemeClr val="hlink"/>
              </a:buClr>
              <a:buFont typeface="Wingdings" panose="05000000000000000000" pitchFamily="2" charset="2"/>
              <a:buNone/>
              <a:defRPr/>
            </a:pPr>
            <a:r>
              <a:rPr lang="en-US" altLang="en-US" sz="3200">
                <a:effectLst>
                  <a:outerShdw blurRad="38100" dist="38100" dir="2700000" algn="tl">
                    <a:srgbClr val="000000"/>
                  </a:outerShdw>
                </a:effectLst>
                <a:latin typeface="+mn-lt"/>
                <a:cs typeface="+mn-cs"/>
              </a:rPr>
              <a:t>-5 Steps Management Protocol are prescribed</a:t>
            </a:r>
            <a:endParaRPr lang="en-GB" altLang="en-US" sz="320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practical steps :</a:t>
            </a:r>
            <a:endParaRPr lang="ar-JO" dirty="0">
              <a:solidFill>
                <a:srgbClr val="C00000"/>
              </a:solidFill>
            </a:endParaRPr>
          </a:p>
        </p:txBody>
      </p:sp>
      <p:sp>
        <p:nvSpPr>
          <p:cNvPr id="3" name="Content Placeholder 2"/>
          <p:cNvSpPr>
            <a:spLocks noGrp="1"/>
          </p:cNvSpPr>
          <p:nvPr>
            <p:ph sz="quarter" idx="1"/>
          </p:nvPr>
        </p:nvSpPr>
        <p:spPr>
          <a:xfrm>
            <a:off x="0" y="1428736"/>
            <a:ext cx="9144000" cy="5257800"/>
          </a:xfrm>
        </p:spPr>
        <p:txBody>
          <a:bodyPr>
            <a:normAutofit lnSpcReduction="10000"/>
          </a:bodyPr>
          <a:lstStyle/>
          <a:p>
            <a:pPr algn="l" rtl="0">
              <a:buNone/>
            </a:pPr>
            <a:r>
              <a:rPr lang="en-US" sz="2400" dirty="0" smtClean="0">
                <a:solidFill>
                  <a:srgbClr val="C00000"/>
                </a:solidFill>
              </a:rPr>
              <a:t>1) Preparation : </a:t>
            </a:r>
          </a:p>
          <a:p>
            <a:pPr algn="l" rtl="0">
              <a:buNone/>
            </a:pPr>
            <a:r>
              <a:rPr lang="en-US" sz="2000" dirty="0" smtClean="0"/>
              <a:t>Full surgical scrub is not required and only basic personal protective equipment should be worn , Wearing full gowns/masks can cause delays and ‘full sterility’ is not required.</a:t>
            </a:r>
            <a:endParaRPr lang="en-US" sz="2400" dirty="0" smtClean="0">
              <a:solidFill>
                <a:schemeClr val="tx2"/>
              </a:solidFill>
            </a:endParaRPr>
          </a:p>
          <a:p>
            <a:pPr algn="l" rtl="0">
              <a:buNone/>
            </a:pPr>
            <a:r>
              <a:rPr lang="en-US" sz="2400" dirty="0" smtClean="0">
                <a:solidFill>
                  <a:srgbClr val="C00000"/>
                </a:solidFill>
              </a:rPr>
              <a:t>2) Abdominal entry</a:t>
            </a:r>
          </a:p>
          <a:p>
            <a:pPr algn="l" rtl="0">
              <a:buNone/>
            </a:pPr>
            <a:r>
              <a:rPr lang="en-US" sz="2000" dirty="0" smtClean="0">
                <a:solidFill>
                  <a:schemeClr val="tx2"/>
                </a:solidFill>
              </a:rPr>
              <a:t> </a:t>
            </a:r>
            <a:r>
              <a:rPr lang="en-US" sz="2000" dirty="0" smtClean="0"/>
              <a:t>For PMCS it is best to make a lower abdominal, vertical midline incision (starting at or just below the umbilicus) as this provides the quickest route of entry into the abdomen to deliver the fetus and maximizes access to the abdominal cavity</a:t>
            </a:r>
            <a:endParaRPr lang="ar-JO" sz="2000" dirty="0" smtClean="0"/>
          </a:p>
          <a:p>
            <a:pPr marL="0" indent="0" algn="l">
              <a:buNone/>
            </a:pPr>
            <a:r>
              <a:rPr lang="en-US" sz="2400" dirty="0" smtClean="0">
                <a:solidFill>
                  <a:srgbClr val="C00000"/>
                </a:solidFill>
              </a:rPr>
              <a:t>3) Uterine incision</a:t>
            </a:r>
          </a:p>
          <a:p>
            <a:pPr marL="0" indent="0" algn="l">
              <a:buNone/>
            </a:pPr>
            <a:r>
              <a:rPr lang="en-US" sz="2000" dirty="0" smtClean="0"/>
              <a:t>The type of uterine incision chosen should facilitate the quickest possible delivery of the fetus.</a:t>
            </a:r>
          </a:p>
          <a:p>
            <a:pPr marL="0" indent="0" algn="l">
              <a:buNone/>
            </a:pPr>
            <a:r>
              <a:rPr lang="en-US" sz="2400" dirty="0" smtClean="0">
                <a:solidFill>
                  <a:srgbClr val="C00000"/>
                </a:solidFill>
              </a:rPr>
              <a:t>4) Managing the placenta</a:t>
            </a:r>
          </a:p>
          <a:p>
            <a:pPr marL="0" indent="0" algn="l">
              <a:buNone/>
            </a:pPr>
            <a:r>
              <a:rPr lang="en-US" sz="2000" dirty="0" smtClean="0"/>
              <a:t>Once the baby is delivered, the placenta can be delivered or left in situ, but maternal resuscitation should continue. Management is dictated by the subsequent effectiveness of continuing resuscitation.</a:t>
            </a:r>
            <a:endParaRPr lang="ar-JO" sz="2000" dirty="0" smtClean="0"/>
          </a:p>
          <a:p>
            <a:pPr algn="l">
              <a:buNone/>
            </a:pPr>
            <a:endParaRPr lang="ar-JO" sz="20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Autofit/>
          </a:bodyPr>
          <a:lstStyle/>
          <a:p>
            <a:pPr algn="l">
              <a:buNone/>
            </a:pPr>
            <a:r>
              <a:rPr lang="en-US" sz="2400" dirty="0" smtClean="0">
                <a:solidFill>
                  <a:srgbClr val="C00000"/>
                </a:solidFill>
              </a:rPr>
              <a:t>Management when resuscitation is successful </a:t>
            </a:r>
          </a:p>
          <a:p>
            <a:pPr algn="l" rtl="0">
              <a:buNone/>
            </a:pPr>
            <a:r>
              <a:rPr lang="en-US" sz="2400" dirty="0" smtClean="0"/>
              <a:t>With ROSC, bleeding can arise from an </a:t>
            </a:r>
            <a:r>
              <a:rPr lang="en-US" sz="2400" dirty="0" err="1" smtClean="0">
                <a:solidFill>
                  <a:srgbClr val="C00000"/>
                </a:solidFill>
              </a:rPr>
              <a:t>atonic</a:t>
            </a:r>
            <a:r>
              <a:rPr lang="en-US" sz="2400" dirty="0" smtClean="0">
                <a:solidFill>
                  <a:srgbClr val="C00000"/>
                </a:solidFill>
              </a:rPr>
              <a:t> uterus </a:t>
            </a:r>
            <a:r>
              <a:rPr lang="en-US" sz="2400" dirty="0" smtClean="0"/>
              <a:t>(requiring appropriate </a:t>
            </a:r>
            <a:r>
              <a:rPr lang="en-US" sz="2400" dirty="0" err="1" smtClean="0"/>
              <a:t>uterotonic</a:t>
            </a:r>
            <a:r>
              <a:rPr lang="en-US" sz="2400" dirty="0" smtClean="0"/>
              <a:t> medication) and/or from the edges of uterine incision .</a:t>
            </a:r>
          </a:p>
          <a:p>
            <a:pPr algn="l" rtl="0">
              <a:buNone/>
            </a:pPr>
            <a:endParaRPr lang="en-US" sz="2400" dirty="0" smtClean="0"/>
          </a:p>
          <a:p>
            <a:pPr algn="l" rtl="0">
              <a:buNone/>
            </a:pPr>
            <a:r>
              <a:rPr lang="en-US" sz="2400" dirty="0" smtClean="0"/>
              <a:t> Appropriate broad-spectrum intravenous </a:t>
            </a:r>
            <a:r>
              <a:rPr lang="en-US" sz="2400" dirty="0" smtClean="0">
                <a:solidFill>
                  <a:srgbClr val="C00000"/>
                </a:solidFill>
              </a:rPr>
              <a:t>antibiotics </a:t>
            </a:r>
            <a:r>
              <a:rPr lang="en-US" sz="2400" dirty="0" smtClean="0"/>
              <a:t>should be given and duration of treatment clearly documented. </a:t>
            </a:r>
            <a:endParaRPr lang="ar-JO" sz="2400" dirty="0" smtClean="0"/>
          </a:p>
          <a:p>
            <a:pPr algn="l">
              <a:buNone/>
            </a:pPr>
            <a:endParaRPr lang="en-US" sz="2400" dirty="0" smtClean="0"/>
          </a:p>
          <a:p>
            <a:pPr algn="l">
              <a:buNone/>
            </a:pPr>
            <a:r>
              <a:rPr lang="en-US" sz="2400" dirty="0" smtClean="0">
                <a:solidFill>
                  <a:srgbClr val="C00000"/>
                </a:solidFill>
              </a:rPr>
              <a:t>Management when resuscitation is unsuccessful</a:t>
            </a:r>
            <a:r>
              <a:rPr lang="en-US" sz="2400" dirty="0" smtClean="0">
                <a:solidFill>
                  <a:srgbClr val="FF0000"/>
                </a:solidFill>
              </a:rPr>
              <a:t> </a:t>
            </a:r>
          </a:p>
          <a:p>
            <a:pPr algn="l">
              <a:buNone/>
            </a:pPr>
            <a:r>
              <a:rPr lang="en-US" sz="2400" dirty="0" smtClean="0"/>
              <a:t>After the uterus is emptied, resuscitation efforts should continue until the clinical situation dictates a decision to </a:t>
            </a:r>
            <a:r>
              <a:rPr lang="en-US" sz="2400" dirty="0" smtClean="0">
                <a:solidFill>
                  <a:srgbClr val="C00000"/>
                </a:solidFill>
              </a:rPr>
              <a:t>stop ….</a:t>
            </a:r>
            <a:endParaRPr lang="ar-JO" sz="2400" dirty="0" smtClean="0">
              <a:solidFill>
                <a:srgbClr val="C00000"/>
              </a:solidFill>
            </a:endParaRPr>
          </a:p>
          <a:p>
            <a:pPr algn="l">
              <a:buNone/>
            </a:pPr>
            <a:endParaRPr lang="ar-JO" sz="2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500034" y="1928802"/>
            <a:ext cx="8153400" cy="4495800"/>
          </a:xfrm>
        </p:spPr>
        <p:txBody>
          <a:bodyPr>
            <a:noAutofit/>
          </a:bodyPr>
          <a:lstStyle/>
          <a:p>
            <a:pPr marL="385763" indent="-385763" algn="l">
              <a:buNone/>
            </a:pPr>
            <a:r>
              <a:rPr lang="ar-JO" sz="2800" dirty="0" smtClean="0">
                <a:latin typeface="+mj-lt"/>
              </a:rPr>
              <a:t> :</a:t>
            </a:r>
            <a:r>
              <a:rPr lang="en-US" sz="2800" dirty="0" smtClean="0">
                <a:latin typeface="+mj-lt"/>
              </a:rPr>
              <a:t>References</a:t>
            </a:r>
            <a:endParaRPr lang="en-US" sz="2800" dirty="0" smtClean="0">
              <a:latin typeface="+mj-lt"/>
              <a:cs typeface="Kartika" pitchFamily="18" charset="0"/>
            </a:endParaRPr>
          </a:p>
          <a:p>
            <a:pPr marL="385763" indent="-385763" algn="l" rtl="0"/>
            <a:r>
              <a:rPr lang="en-US" sz="2800" dirty="0" err="1" smtClean="0">
                <a:latin typeface="+mj-lt"/>
                <a:cs typeface="Kartika" pitchFamily="18" charset="0"/>
              </a:rPr>
              <a:t>Hecker</a:t>
            </a:r>
            <a:r>
              <a:rPr lang="en-US" sz="2800" dirty="0" smtClean="0">
                <a:latin typeface="+mj-lt"/>
                <a:cs typeface="Kartika" pitchFamily="18" charset="0"/>
              </a:rPr>
              <a:t> &amp; </a:t>
            </a:r>
            <a:r>
              <a:rPr lang="en-US" sz="2800" dirty="0" err="1" smtClean="0">
                <a:latin typeface="+mj-lt"/>
                <a:cs typeface="Kartika" pitchFamily="18" charset="0"/>
              </a:rPr>
              <a:t>moores</a:t>
            </a:r>
            <a:r>
              <a:rPr lang="en-US" sz="2800" dirty="0" smtClean="0">
                <a:latin typeface="+mj-lt"/>
                <a:cs typeface="Kartika" pitchFamily="18" charset="0"/>
              </a:rPr>
              <a:t> 6</a:t>
            </a:r>
            <a:r>
              <a:rPr lang="en-US" sz="2800" baseline="30000" dirty="0" smtClean="0">
                <a:latin typeface="+mj-lt"/>
                <a:cs typeface="Kartika" pitchFamily="18" charset="0"/>
              </a:rPr>
              <a:t>th</a:t>
            </a:r>
            <a:r>
              <a:rPr lang="en-US" sz="2800" dirty="0" smtClean="0">
                <a:latin typeface="+mj-lt"/>
                <a:cs typeface="Kartika" pitchFamily="18" charset="0"/>
              </a:rPr>
              <a:t> edition </a:t>
            </a:r>
          </a:p>
          <a:p>
            <a:pPr marL="385763" indent="-385763" algn="l" rtl="0"/>
            <a:r>
              <a:rPr lang="en-US" sz="2800" dirty="0" smtClean="0">
                <a:latin typeface="+mj-lt"/>
                <a:cs typeface="Kartika" pitchFamily="18" charset="0"/>
              </a:rPr>
              <a:t>Blue Prints Obstetrics &amp; Gynecology 6th Edition</a:t>
            </a:r>
          </a:p>
          <a:p>
            <a:pPr marL="385763" indent="-385763" algn="l" rtl="0"/>
            <a:r>
              <a:rPr lang="en-US" sz="2800" dirty="0" smtClean="0">
                <a:latin typeface="+mj-lt"/>
                <a:cs typeface="Kartika" pitchFamily="18" charset="0"/>
              </a:rPr>
              <a:t>Up to date 2021</a:t>
            </a:r>
          </a:p>
          <a:p>
            <a:pPr algn="l">
              <a:buNone/>
            </a:pPr>
            <a:endParaRPr lang="en-US" sz="2800" dirty="0" smtClean="0">
              <a:solidFill>
                <a:srgbClr val="C00000"/>
              </a:solidFill>
              <a:latin typeface="+mj-lt"/>
            </a:endParaRPr>
          </a:p>
          <a:p>
            <a:pPr algn="l">
              <a:buNone/>
            </a:pPr>
            <a:endParaRPr lang="en-US" sz="2800" dirty="0" smtClean="0">
              <a:solidFill>
                <a:srgbClr val="C00000"/>
              </a:solidFill>
              <a:latin typeface="+mj-lt"/>
            </a:endParaRPr>
          </a:p>
          <a:p>
            <a:pPr algn="ctr">
              <a:buNone/>
            </a:pPr>
            <a:r>
              <a:rPr lang="en-US" sz="4800" dirty="0" smtClean="0">
                <a:solidFill>
                  <a:srgbClr val="C00000"/>
                </a:solidFill>
                <a:latin typeface="+mj-lt"/>
              </a:rPr>
              <a:t>Thank you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extLst>
          </p:cNvPr>
          <p:cNvSpPr>
            <a:spLocks noGrp="1" noChangeArrowheads="1"/>
          </p:cNvSpPr>
          <p:nvPr>
            <p:ph type="title"/>
          </p:nvPr>
        </p:nvSpPr>
        <p:spPr>
          <a:xfrm>
            <a:off x="161925" y="158750"/>
            <a:ext cx="8820150" cy="698500"/>
          </a:xfrm>
        </p:spPr>
        <p:txBody>
          <a:bodyPr/>
          <a:lstStyle/>
          <a:p>
            <a:pPr algn="l" eaLnBrk="1" hangingPunct="1">
              <a:defRPr/>
            </a:pPr>
            <a:r>
              <a:rPr lang="en-US" altLang="en-US" sz="3600" b="1" dirty="0"/>
              <a:t>Step 1 Initial Assessment ;</a:t>
            </a:r>
            <a:endParaRPr lang="en-GB" altLang="en-US" sz="3600" b="1" dirty="0"/>
          </a:p>
        </p:txBody>
      </p:sp>
      <p:sp>
        <p:nvSpPr>
          <p:cNvPr id="12291" name="Rectangle 3"/>
          <p:cNvSpPr>
            <a:spLocks noGrp="1" noChangeArrowheads="1"/>
          </p:cNvSpPr>
          <p:nvPr>
            <p:ph idx="1"/>
          </p:nvPr>
        </p:nvSpPr>
        <p:spPr>
          <a:xfrm>
            <a:off x="161925" y="857250"/>
            <a:ext cx="8820150" cy="2571750"/>
          </a:xfrm>
        </p:spPr>
        <p:txBody>
          <a:bodyPr/>
          <a:lstStyle/>
          <a:p>
            <a:pPr algn="l" rtl="0" eaLnBrk="1" hangingPunct="1">
              <a:spcBef>
                <a:spcPct val="0"/>
              </a:spcBef>
            </a:pPr>
            <a:r>
              <a:rPr lang="en-US" altLang="en-US" sz="2400" b="1" smtClean="0">
                <a:effectLst/>
              </a:rPr>
              <a:t>Resuscitation:-</a:t>
            </a:r>
            <a:r>
              <a:rPr lang="en-US" altLang="en-US" sz="2400" smtClean="0">
                <a:effectLst/>
              </a:rPr>
              <a:t>Ensure IV access&amp; Restore circulating volume .-O2 by mask </a:t>
            </a:r>
            <a:r>
              <a:rPr lang="en-US" altLang="en-US" sz="2400" smtClean="0">
                <a:effectLst/>
                <a:latin typeface="Arial" pitchFamily="34" charset="0"/>
              </a:rPr>
              <a:t>–</a:t>
            </a:r>
            <a:r>
              <a:rPr lang="en-US" altLang="en-US" sz="2400" smtClean="0">
                <a:effectLst/>
              </a:rPr>
              <a:t>Monitor BP,P,R,?CVP. </a:t>
            </a:r>
            <a:r>
              <a:rPr lang="en-US" altLang="en-US" sz="2400" smtClean="0">
                <a:effectLst/>
                <a:latin typeface="Arial" pitchFamily="34" charset="0"/>
              </a:rPr>
              <a:t>–</a:t>
            </a:r>
            <a:r>
              <a:rPr lang="en-US" altLang="en-US" sz="2400" smtClean="0">
                <a:effectLst/>
              </a:rPr>
              <a:t>Urine output (&gt;30ml/hr ) .</a:t>
            </a:r>
          </a:p>
          <a:p>
            <a:pPr algn="l" rtl="0" eaLnBrk="1" hangingPunct="1">
              <a:spcBef>
                <a:spcPct val="0"/>
              </a:spcBef>
            </a:pPr>
            <a:r>
              <a:rPr lang="en-US" altLang="en-US" sz="2400" b="1" smtClean="0">
                <a:effectLst/>
              </a:rPr>
              <a:t>Assess etiology</a:t>
            </a:r>
            <a:r>
              <a:rPr lang="en-US" altLang="en-US" sz="2400" smtClean="0">
                <a:effectLst/>
              </a:rPr>
              <a:t>:-Palpate uterine fundus ( atony , uterine inversion ). </a:t>
            </a:r>
            <a:r>
              <a:rPr lang="en-US" altLang="en-US" sz="2400" smtClean="0">
                <a:effectLst/>
                <a:latin typeface="Arial" pitchFamily="34" charset="0"/>
              </a:rPr>
              <a:t>–</a:t>
            </a:r>
            <a:r>
              <a:rPr lang="en-US" altLang="en-US" sz="2400" smtClean="0">
                <a:effectLst/>
              </a:rPr>
              <a:t> Explore birth canal &amp; uterine cavity .</a:t>
            </a:r>
          </a:p>
          <a:p>
            <a:pPr algn="l" rtl="0" eaLnBrk="1" hangingPunct="1">
              <a:spcBef>
                <a:spcPct val="0"/>
              </a:spcBef>
            </a:pPr>
            <a:r>
              <a:rPr lang="en-US" altLang="en-US" sz="2400" b="1" smtClean="0">
                <a:effectLst/>
              </a:rPr>
              <a:t>Laboratory tests :</a:t>
            </a:r>
            <a:r>
              <a:rPr lang="en-US" altLang="en-US" sz="2400" smtClean="0">
                <a:effectLst/>
              </a:rPr>
              <a:t> CBC ; Coagulation screen ;Group &amp; X-match . </a:t>
            </a:r>
            <a:endParaRPr lang="en-GB" altLang="en-US" sz="2400" smtClean="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extLst>
          </p:cNvPr>
          <p:cNvSpPr>
            <a:spLocks noGrp="1" noChangeArrowheads="1"/>
          </p:cNvSpPr>
          <p:nvPr>
            <p:ph type="title"/>
          </p:nvPr>
        </p:nvSpPr>
        <p:spPr>
          <a:xfrm>
            <a:off x="161925" y="4143375"/>
            <a:ext cx="8820150" cy="642938"/>
          </a:xfrm>
        </p:spPr>
        <p:txBody>
          <a:bodyPr/>
          <a:lstStyle/>
          <a:p>
            <a:pPr algn="l" eaLnBrk="1" hangingPunct="1">
              <a:defRPr/>
            </a:pPr>
            <a:r>
              <a:rPr lang="en-US" altLang="en-US" sz="3600" b="1" dirty="0"/>
              <a:t>STEP 3 intractable PPH</a:t>
            </a:r>
            <a:endParaRPr lang="en-GB" altLang="en-US" sz="3600" b="1" dirty="0"/>
          </a:p>
        </p:txBody>
      </p:sp>
      <p:sp>
        <p:nvSpPr>
          <p:cNvPr id="13315" name="Rectangle 3"/>
          <p:cNvSpPr>
            <a:spLocks noGrp="1" noChangeArrowheads="1"/>
          </p:cNvSpPr>
          <p:nvPr>
            <p:ph idx="1"/>
          </p:nvPr>
        </p:nvSpPr>
        <p:spPr>
          <a:xfrm>
            <a:off x="161925" y="4714875"/>
            <a:ext cx="8820150" cy="1785938"/>
          </a:xfrm>
        </p:spPr>
        <p:txBody>
          <a:bodyPr/>
          <a:lstStyle/>
          <a:p>
            <a:pPr algn="l" rtl="0" eaLnBrk="1" hangingPunct="1">
              <a:spcBef>
                <a:spcPct val="0"/>
              </a:spcBef>
            </a:pPr>
            <a:r>
              <a:rPr lang="en-US" altLang="en-US" sz="2400" b="1" smtClean="0">
                <a:effectLst/>
              </a:rPr>
              <a:t>Get Help</a:t>
            </a:r>
            <a:r>
              <a:rPr lang="en-US" altLang="en-US" sz="2400" smtClean="0">
                <a:effectLst/>
              </a:rPr>
              <a:t> :- Most experienced OBGYN , -Anaesthesiologist,-Lab &amp; ICU .</a:t>
            </a:r>
          </a:p>
          <a:p>
            <a:pPr algn="l" rtl="0" eaLnBrk="1" hangingPunct="1">
              <a:spcBef>
                <a:spcPct val="0"/>
              </a:spcBef>
            </a:pPr>
            <a:r>
              <a:rPr lang="en-US" altLang="en-US" sz="2400" b="1" smtClean="0">
                <a:effectLst/>
              </a:rPr>
              <a:t>Local Control</a:t>
            </a:r>
            <a:r>
              <a:rPr lang="en-US" altLang="en-US" sz="2400" smtClean="0">
                <a:effectLst/>
              </a:rPr>
              <a:t> :- Manual compression +/- pack uterus,+/- Hydrostatic tamponade .</a:t>
            </a:r>
            <a:endParaRPr lang="en-GB" altLang="en-US" sz="2400" smtClean="0">
              <a:effectLst/>
            </a:endParaRPr>
          </a:p>
        </p:txBody>
      </p:sp>
      <p:sp>
        <p:nvSpPr>
          <p:cNvPr id="4" name="Rectangle 2">
            <a:extLst>
              <a:ext uri="{FF2B5EF4-FFF2-40B4-BE49-F238E27FC236}"/>
            </a:extLst>
          </p:cNvPr>
          <p:cNvSpPr txBox="1">
            <a:spLocks noChangeArrowheads="1"/>
          </p:cNvSpPr>
          <p:nvPr/>
        </p:nvSpPr>
        <p:spPr bwMode="auto">
          <a:xfrm>
            <a:off x="161925" y="214313"/>
            <a:ext cx="8820150" cy="714375"/>
          </a:xfrm>
          <a:prstGeom prst="rect">
            <a:avLst/>
          </a:prstGeom>
          <a:noFill/>
          <a:ln>
            <a:noFill/>
          </a:ln>
          <a:effectLst/>
          <a:extLst/>
        </p:spPr>
        <p:txBody>
          <a:bodyPr anchor="b"/>
          <a:lstStyle/>
          <a:p>
            <a:pPr rtl="1" eaLnBrk="1" hangingPunct="1">
              <a:defRPr/>
            </a:pPr>
            <a:r>
              <a:rPr lang="en-US" altLang="en-US" sz="3600" b="1" dirty="0">
                <a:solidFill>
                  <a:schemeClr val="tx2"/>
                </a:solidFill>
                <a:effectLst>
                  <a:outerShdw blurRad="38100" dist="38100" dir="2700000" algn="tl">
                    <a:srgbClr val="000000"/>
                  </a:outerShdw>
                </a:effectLst>
                <a:latin typeface="+mj-lt"/>
                <a:ea typeface="+mj-ea"/>
                <a:cs typeface="+mj-cs"/>
              </a:rPr>
              <a:t>STEP 2 Directed therapy ;</a:t>
            </a:r>
            <a:endParaRPr lang="en-GB" altLang="en-US" sz="3600" b="1" dirty="0">
              <a:solidFill>
                <a:schemeClr val="tx2"/>
              </a:solidFill>
              <a:effectLst>
                <a:outerShdw blurRad="38100" dist="38100" dir="2700000" algn="tl">
                  <a:srgbClr val="000000"/>
                </a:outerShdw>
              </a:effectLst>
              <a:latin typeface="+mj-lt"/>
              <a:ea typeface="+mj-ea"/>
              <a:cs typeface="+mj-cs"/>
            </a:endParaRPr>
          </a:p>
        </p:txBody>
      </p:sp>
      <p:sp>
        <p:nvSpPr>
          <p:cNvPr id="5" name="Rectangle 3">
            <a:extLst>
              <a:ext uri="{FF2B5EF4-FFF2-40B4-BE49-F238E27FC236}"/>
            </a:extLst>
          </p:cNvPr>
          <p:cNvSpPr txBox="1">
            <a:spLocks noChangeArrowheads="1"/>
          </p:cNvSpPr>
          <p:nvPr/>
        </p:nvSpPr>
        <p:spPr bwMode="auto">
          <a:xfrm>
            <a:off x="161925" y="857250"/>
            <a:ext cx="8820150" cy="2714625"/>
          </a:xfrm>
          <a:prstGeom prst="rect">
            <a:avLst/>
          </a:prstGeom>
          <a:noFill/>
          <a:ln>
            <a:noFill/>
          </a:ln>
          <a:effectLst/>
          <a:extLst/>
        </p:spPr>
        <p:txBody>
          <a:bodyPr/>
          <a:lstStyle/>
          <a:p>
            <a:pPr marL="342900" indent="-342900" eaLnBrk="1" hangingPunct="1">
              <a:spcBef>
                <a:spcPts val="0"/>
              </a:spcBef>
              <a:buClr>
                <a:schemeClr val="hlink"/>
              </a:buClr>
              <a:buFont typeface="Wingdings" panose="05000000000000000000" pitchFamily="2" charset="2"/>
              <a:buBlip>
                <a:blip r:embed="rId2"/>
              </a:buBlip>
              <a:defRPr/>
            </a:pPr>
            <a:r>
              <a:rPr lang="en-US" altLang="en-US" sz="2400" b="1" dirty="0">
                <a:latin typeface="+mn-lt"/>
                <a:cs typeface="+mn-cs"/>
              </a:rPr>
              <a:t>ATONY :</a:t>
            </a:r>
            <a:r>
              <a:rPr lang="en-US" altLang="en-US" sz="2400" dirty="0">
                <a:latin typeface="+mn-lt"/>
                <a:cs typeface="+mn-cs"/>
              </a:rPr>
              <a:t> -Massage , -Compression,-Drugs ,- Surgery.</a:t>
            </a:r>
          </a:p>
          <a:p>
            <a:pPr marL="342900" indent="-342900" eaLnBrk="1" hangingPunct="1">
              <a:spcBef>
                <a:spcPts val="0"/>
              </a:spcBef>
              <a:buClr>
                <a:schemeClr val="hlink"/>
              </a:buClr>
              <a:buFont typeface="Wingdings" panose="05000000000000000000" pitchFamily="2" charset="2"/>
              <a:buBlip>
                <a:blip r:embed="rId2"/>
              </a:buBlip>
              <a:defRPr/>
            </a:pPr>
            <a:r>
              <a:rPr lang="en-US" altLang="en-US" sz="2400" b="1" dirty="0">
                <a:latin typeface="+mn-lt"/>
                <a:cs typeface="+mn-cs"/>
              </a:rPr>
              <a:t>RETAINED TISSUE</a:t>
            </a:r>
            <a:r>
              <a:rPr lang="en-US" altLang="en-US" sz="2400" dirty="0">
                <a:latin typeface="+mn-lt"/>
                <a:cs typeface="+mn-cs"/>
              </a:rPr>
              <a:t>: -Manual removal ,Curettage,-Manage </a:t>
            </a:r>
            <a:r>
              <a:rPr lang="en-US" altLang="en-US" sz="2400" dirty="0" err="1">
                <a:latin typeface="+mn-lt"/>
                <a:cs typeface="+mn-cs"/>
              </a:rPr>
              <a:t>accreta</a:t>
            </a:r>
            <a:r>
              <a:rPr lang="en-US" altLang="en-US" sz="2400" dirty="0">
                <a:latin typeface="+mn-lt"/>
                <a:cs typeface="+mn-cs"/>
              </a:rPr>
              <a:t> .</a:t>
            </a:r>
          </a:p>
          <a:p>
            <a:pPr marL="342900" indent="-342900" eaLnBrk="1" hangingPunct="1">
              <a:spcBef>
                <a:spcPts val="0"/>
              </a:spcBef>
              <a:buClr>
                <a:schemeClr val="hlink"/>
              </a:buClr>
              <a:buFont typeface="Wingdings" panose="05000000000000000000" pitchFamily="2" charset="2"/>
              <a:buBlip>
                <a:blip r:embed="rId2"/>
              </a:buBlip>
              <a:defRPr/>
            </a:pPr>
            <a:r>
              <a:rPr lang="en-US" altLang="en-US" sz="2400" b="1" dirty="0">
                <a:latin typeface="+mn-lt"/>
                <a:cs typeface="+mn-cs"/>
              </a:rPr>
              <a:t>TRAUMA</a:t>
            </a:r>
            <a:r>
              <a:rPr lang="en-US" altLang="en-US" sz="2400" dirty="0">
                <a:latin typeface="+mn-lt"/>
                <a:cs typeface="+mn-cs"/>
              </a:rPr>
              <a:t>:-Repair laceration,-Identify rupture; repair VS hysterectomy.</a:t>
            </a:r>
          </a:p>
          <a:p>
            <a:pPr marL="342900" indent="-342900" eaLnBrk="1" hangingPunct="1">
              <a:spcBef>
                <a:spcPts val="0"/>
              </a:spcBef>
              <a:buClr>
                <a:schemeClr val="hlink"/>
              </a:buClr>
              <a:buFont typeface="Wingdings" panose="05000000000000000000" pitchFamily="2" charset="2"/>
              <a:buBlip>
                <a:blip r:embed="rId2"/>
              </a:buBlip>
              <a:defRPr/>
            </a:pPr>
            <a:r>
              <a:rPr lang="en-US" altLang="en-US" sz="2400" b="1" dirty="0">
                <a:latin typeface="+mn-lt"/>
                <a:cs typeface="+mn-cs"/>
              </a:rPr>
              <a:t>UTERINE INVERSION</a:t>
            </a:r>
            <a:r>
              <a:rPr lang="en-US" altLang="en-US" sz="2400" dirty="0">
                <a:latin typeface="+mn-lt"/>
                <a:cs typeface="+mn-cs"/>
              </a:rPr>
              <a:t>: -Correct inversion.</a:t>
            </a:r>
          </a:p>
          <a:p>
            <a:pPr marL="342900" indent="-342900" eaLnBrk="1" hangingPunct="1">
              <a:spcBef>
                <a:spcPts val="0"/>
              </a:spcBef>
              <a:buClr>
                <a:schemeClr val="hlink"/>
              </a:buClr>
              <a:buFont typeface="Wingdings" panose="05000000000000000000" pitchFamily="2" charset="2"/>
              <a:buBlip>
                <a:blip r:embed="rId2"/>
              </a:buBlip>
              <a:defRPr/>
            </a:pPr>
            <a:r>
              <a:rPr lang="en-US" altLang="en-US" sz="2400" b="1" dirty="0">
                <a:latin typeface="+mn-lt"/>
                <a:cs typeface="+mn-cs"/>
              </a:rPr>
              <a:t>DIC:-</a:t>
            </a:r>
            <a:r>
              <a:rPr lang="en-US" altLang="en-US" sz="2400" dirty="0" err="1">
                <a:latin typeface="+mn-lt"/>
                <a:cs typeface="+mn-cs"/>
              </a:rPr>
              <a:t>Transfuse:crystalloids;blood</a:t>
            </a:r>
            <a:r>
              <a:rPr lang="en-US" altLang="en-US" sz="2400" dirty="0">
                <a:latin typeface="+mn-lt"/>
                <a:cs typeface="+mn-cs"/>
              </a:rPr>
              <a:t>.-Replace clotting factors.</a:t>
            </a:r>
            <a:endParaRPr lang="en-GB" altLang="en-US" sz="2400"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a:extLst>
              <a:ext uri="{FF2B5EF4-FFF2-40B4-BE49-F238E27FC236}"/>
            </a:extLst>
          </p:cNvPr>
          <p:cNvSpPr txBox="1">
            <a:spLocks noChangeArrowheads="1"/>
          </p:cNvSpPr>
          <p:nvPr/>
        </p:nvSpPr>
        <p:spPr bwMode="auto">
          <a:xfrm>
            <a:off x="161925" y="857250"/>
            <a:ext cx="8820150" cy="555625"/>
          </a:xfrm>
          <a:prstGeom prst="rect">
            <a:avLst/>
          </a:prstGeom>
          <a:noFill/>
          <a:ln>
            <a:noFill/>
          </a:ln>
          <a:effectLst/>
          <a:extLst/>
        </p:spPr>
        <p:txBody>
          <a:bodyPr anchor="b"/>
          <a:lstStyle/>
          <a:p>
            <a:pPr rtl="1" eaLnBrk="1" hangingPunct="1">
              <a:defRPr/>
            </a:pPr>
            <a:r>
              <a:rPr lang="en-US" altLang="en-US" sz="3600" b="1" dirty="0">
                <a:solidFill>
                  <a:schemeClr val="tx2"/>
                </a:solidFill>
                <a:effectLst>
                  <a:outerShdw blurRad="38100" dist="38100" dir="2700000" algn="tl">
                    <a:srgbClr val="000000"/>
                  </a:outerShdw>
                </a:effectLst>
                <a:latin typeface="+mj-lt"/>
                <a:ea typeface="+mj-ea"/>
                <a:cs typeface="+mj-cs"/>
              </a:rPr>
              <a:t>STEP 4 SURGERY;</a:t>
            </a:r>
            <a:endParaRPr lang="en-GB" altLang="en-US" sz="3600" b="1" dirty="0">
              <a:solidFill>
                <a:schemeClr val="tx2"/>
              </a:solidFill>
              <a:effectLst>
                <a:outerShdw blurRad="38100" dist="38100" dir="2700000" algn="tl">
                  <a:srgbClr val="000000"/>
                </a:outerShdw>
              </a:effectLst>
              <a:latin typeface="+mj-lt"/>
              <a:ea typeface="+mj-ea"/>
              <a:cs typeface="+mj-cs"/>
            </a:endParaRPr>
          </a:p>
        </p:txBody>
      </p:sp>
      <p:sp>
        <p:nvSpPr>
          <p:cNvPr id="7" name="Rectangle 3">
            <a:extLst>
              <a:ext uri="{FF2B5EF4-FFF2-40B4-BE49-F238E27FC236}"/>
            </a:extLst>
          </p:cNvPr>
          <p:cNvSpPr txBox="1">
            <a:spLocks noChangeArrowheads="1"/>
          </p:cNvSpPr>
          <p:nvPr/>
        </p:nvSpPr>
        <p:spPr bwMode="auto">
          <a:xfrm>
            <a:off x="161925" y="1341438"/>
            <a:ext cx="8820150" cy="1214437"/>
          </a:xfrm>
          <a:prstGeom prst="rect">
            <a:avLst/>
          </a:prstGeom>
          <a:noFill/>
          <a:ln>
            <a:noFill/>
          </a:ln>
          <a:effectLst/>
          <a:extLst/>
        </p:spPr>
        <p:txBody>
          <a:bodyPr/>
          <a:lstStyle/>
          <a:p>
            <a:pPr marL="342900" indent="-342900" eaLnBrk="1" hangingPunct="1">
              <a:spcBef>
                <a:spcPts val="0"/>
              </a:spcBef>
              <a:buClr>
                <a:schemeClr val="hlink"/>
              </a:buClr>
              <a:buFont typeface="Wingdings" panose="05000000000000000000" pitchFamily="2" charset="2"/>
              <a:buBlip>
                <a:blip r:embed="rId2"/>
              </a:buBlip>
              <a:defRPr/>
            </a:pPr>
            <a:r>
              <a:rPr lang="en-US" altLang="en-US" sz="2400" b="1" dirty="0">
                <a:latin typeface="+mn-lt"/>
                <a:cs typeface="+mn-cs"/>
              </a:rPr>
              <a:t>Repair Lacerations</a:t>
            </a:r>
            <a:r>
              <a:rPr lang="en-US" altLang="en-US" sz="2400" dirty="0">
                <a:latin typeface="+mn-lt"/>
                <a:cs typeface="+mn-cs"/>
              </a:rPr>
              <a:t>: - Vaginally &amp; if needed </a:t>
            </a:r>
            <a:r>
              <a:rPr lang="en-US" altLang="en-US" sz="2400" dirty="0" err="1">
                <a:latin typeface="+mn-lt"/>
                <a:cs typeface="+mn-cs"/>
              </a:rPr>
              <a:t>Laparotomy</a:t>
            </a:r>
            <a:r>
              <a:rPr lang="en-US" altLang="en-US" sz="2400" dirty="0">
                <a:latin typeface="+mn-lt"/>
                <a:cs typeface="+mn-cs"/>
              </a:rPr>
              <a:t>.</a:t>
            </a:r>
          </a:p>
          <a:p>
            <a:pPr marL="342900" indent="-342900" eaLnBrk="1" hangingPunct="1">
              <a:spcBef>
                <a:spcPts val="0"/>
              </a:spcBef>
              <a:buClr>
                <a:schemeClr val="hlink"/>
              </a:buClr>
              <a:buFont typeface="Wingdings" panose="05000000000000000000" pitchFamily="2" charset="2"/>
              <a:buBlip>
                <a:blip r:embed="rId2"/>
              </a:buBlip>
              <a:defRPr/>
            </a:pPr>
            <a:r>
              <a:rPr lang="en-US" altLang="en-US" sz="2400" b="1" dirty="0" err="1">
                <a:latin typeface="+mn-lt"/>
                <a:cs typeface="+mn-cs"/>
              </a:rPr>
              <a:t>Ligate</a:t>
            </a:r>
            <a:r>
              <a:rPr lang="en-US" altLang="en-US" sz="2400" b="1" dirty="0">
                <a:latin typeface="+mn-lt"/>
                <a:cs typeface="+mn-cs"/>
              </a:rPr>
              <a:t> Vessels</a:t>
            </a:r>
            <a:r>
              <a:rPr lang="en-US" altLang="en-US" sz="2400" dirty="0">
                <a:latin typeface="+mn-lt"/>
                <a:cs typeface="+mn-cs"/>
              </a:rPr>
              <a:t> : - Uterine &amp; </a:t>
            </a:r>
            <a:r>
              <a:rPr lang="en-US" altLang="en-US" sz="2400" dirty="0" err="1">
                <a:latin typeface="+mn-lt"/>
                <a:cs typeface="+mn-cs"/>
              </a:rPr>
              <a:t>Ovarians</a:t>
            </a:r>
            <a:r>
              <a:rPr lang="en-US" altLang="en-US" sz="2400" dirty="0">
                <a:latin typeface="+mn-lt"/>
                <a:cs typeface="+mn-cs"/>
              </a:rPr>
              <a:t>, - Internal </a:t>
            </a:r>
            <a:r>
              <a:rPr lang="en-US" altLang="en-US" sz="2400" dirty="0" err="1">
                <a:latin typeface="+mn-lt"/>
                <a:cs typeface="+mn-cs"/>
              </a:rPr>
              <a:t>iliacs</a:t>
            </a:r>
            <a:r>
              <a:rPr lang="en-US" altLang="en-US" sz="2400" dirty="0">
                <a:latin typeface="+mn-lt"/>
                <a:cs typeface="+mn-cs"/>
              </a:rPr>
              <a:t>.</a:t>
            </a:r>
          </a:p>
          <a:p>
            <a:pPr marL="342900" indent="-342900" eaLnBrk="1" hangingPunct="1">
              <a:spcBef>
                <a:spcPts val="0"/>
              </a:spcBef>
              <a:buClr>
                <a:schemeClr val="hlink"/>
              </a:buClr>
              <a:buFont typeface="Wingdings" panose="05000000000000000000" pitchFamily="2" charset="2"/>
              <a:buBlip>
                <a:blip r:embed="rId2"/>
              </a:buBlip>
              <a:defRPr/>
            </a:pPr>
            <a:r>
              <a:rPr lang="en-US" altLang="en-US" sz="2400" b="1" dirty="0">
                <a:latin typeface="+mn-lt"/>
                <a:cs typeface="+mn-cs"/>
              </a:rPr>
              <a:t>HYSTERECTOMY </a:t>
            </a:r>
            <a:r>
              <a:rPr lang="en-US" altLang="en-US" sz="2400" dirty="0">
                <a:latin typeface="+mn-lt"/>
                <a:cs typeface="+mn-cs"/>
              </a:rPr>
              <a:t>.</a:t>
            </a:r>
            <a:endParaRPr lang="en-GB" altLang="en-US" sz="2400" dirty="0">
              <a:latin typeface="+mn-lt"/>
              <a:cs typeface="+mn-cs"/>
            </a:endParaRPr>
          </a:p>
        </p:txBody>
      </p:sp>
      <p:sp>
        <p:nvSpPr>
          <p:cNvPr id="8" name="Rectangle 2">
            <a:extLst>
              <a:ext uri="{FF2B5EF4-FFF2-40B4-BE49-F238E27FC236}"/>
            </a:extLst>
          </p:cNvPr>
          <p:cNvSpPr>
            <a:spLocks noGrp="1" noChangeArrowheads="1"/>
          </p:cNvSpPr>
          <p:nvPr>
            <p:ph type="title"/>
          </p:nvPr>
        </p:nvSpPr>
        <p:spPr>
          <a:xfrm>
            <a:off x="161925" y="3571875"/>
            <a:ext cx="8820150" cy="627063"/>
          </a:xfrm>
        </p:spPr>
        <p:txBody>
          <a:bodyPr>
            <a:normAutofit fontScale="90000"/>
          </a:bodyPr>
          <a:lstStyle/>
          <a:p>
            <a:pPr eaLnBrk="1" hangingPunct="1">
              <a:defRPr/>
            </a:pPr>
            <a:r>
              <a:rPr lang="en-US" altLang="en-US" sz="3600" b="1" dirty="0">
                <a:effectLst>
                  <a:outerShdw blurRad="38100" dist="38100" dir="2700000" algn="tl">
                    <a:srgbClr val="000000">
                      <a:alpha val="43137"/>
                    </a:srgbClr>
                  </a:outerShdw>
                </a:effectLst>
              </a:rPr>
              <a:t>STEP 5 Post hysterectomy bleeding;</a:t>
            </a:r>
            <a:endParaRPr lang="en-GB" altLang="en-US" sz="3600" b="1" dirty="0">
              <a:effectLst>
                <a:outerShdw blurRad="38100" dist="38100" dir="2700000" algn="tl">
                  <a:srgbClr val="000000">
                    <a:alpha val="43137"/>
                  </a:srgbClr>
                </a:outerShdw>
              </a:effectLst>
            </a:endParaRPr>
          </a:p>
        </p:txBody>
      </p:sp>
      <p:sp>
        <p:nvSpPr>
          <p:cNvPr id="9" name="Rectangle 3">
            <a:extLst>
              <a:ext uri="{FF2B5EF4-FFF2-40B4-BE49-F238E27FC236}"/>
            </a:extLst>
          </p:cNvPr>
          <p:cNvSpPr txBox="1">
            <a:spLocks noChangeArrowheads="1"/>
          </p:cNvSpPr>
          <p:nvPr/>
        </p:nvSpPr>
        <p:spPr bwMode="auto">
          <a:xfrm>
            <a:off x="161925" y="4198938"/>
            <a:ext cx="8820150" cy="1428750"/>
          </a:xfrm>
          <a:prstGeom prst="rect">
            <a:avLst/>
          </a:prstGeom>
          <a:noFill/>
          <a:ln>
            <a:noFill/>
          </a:ln>
          <a:effectLst/>
          <a:extLst/>
        </p:spPr>
        <p:txBody>
          <a:bodyPr/>
          <a:lstStyle/>
          <a:p>
            <a:pPr marL="342900" indent="-342900" eaLnBrk="1" hangingPunct="1">
              <a:spcBef>
                <a:spcPct val="20000"/>
              </a:spcBef>
              <a:buClr>
                <a:schemeClr val="hlink"/>
              </a:buClr>
              <a:buFont typeface="Wingdings" panose="05000000000000000000" pitchFamily="2" charset="2"/>
              <a:buBlip>
                <a:blip r:embed="rId2"/>
              </a:buBlip>
              <a:defRPr/>
            </a:pPr>
            <a:r>
              <a:rPr lang="en-US" altLang="en-US" sz="2400" b="1" dirty="0">
                <a:latin typeface="+mn-lt"/>
                <a:cs typeface="+mn-cs"/>
              </a:rPr>
              <a:t>Abdominal packing ,</a:t>
            </a:r>
          </a:p>
          <a:p>
            <a:pPr marL="342900" indent="-342900" eaLnBrk="1" hangingPunct="1">
              <a:spcBef>
                <a:spcPct val="20000"/>
              </a:spcBef>
              <a:buClr>
                <a:schemeClr val="hlink"/>
              </a:buClr>
              <a:buFont typeface="Wingdings" panose="05000000000000000000" pitchFamily="2" charset="2"/>
              <a:buBlip>
                <a:blip r:embed="rId2"/>
              </a:buBlip>
              <a:defRPr/>
            </a:pPr>
            <a:r>
              <a:rPr lang="en-US" altLang="en-US" sz="2400" b="1" dirty="0">
                <a:latin typeface="+mn-lt"/>
                <a:cs typeface="+mn-cs"/>
              </a:rPr>
              <a:t>Angiographic </a:t>
            </a:r>
            <a:r>
              <a:rPr lang="en-US" altLang="en-US" sz="2400" b="1" dirty="0" err="1">
                <a:latin typeface="+mn-lt"/>
                <a:cs typeface="+mn-cs"/>
              </a:rPr>
              <a:t>embolization</a:t>
            </a:r>
            <a:r>
              <a:rPr lang="en-US" altLang="en-US" sz="2400" b="1" dirty="0">
                <a:latin typeface="+mn-lt"/>
                <a:cs typeface="+mn-cs"/>
              </a:rPr>
              <a:t> ,</a:t>
            </a:r>
          </a:p>
          <a:p>
            <a:pPr marL="342900" indent="-342900" eaLnBrk="1" hangingPunct="1">
              <a:spcBef>
                <a:spcPct val="20000"/>
              </a:spcBef>
              <a:buClr>
                <a:schemeClr val="hlink"/>
              </a:buClr>
              <a:buFont typeface="Wingdings" panose="05000000000000000000" pitchFamily="2" charset="2"/>
              <a:buBlip>
                <a:blip r:embed="rId2"/>
              </a:buBlip>
              <a:defRPr/>
            </a:pPr>
            <a:r>
              <a:rPr lang="en-US" altLang="en-US" sz="2400" b="1" dirty="0">
                <a:latin typeface="+mn-lt"/>
                <a:cs typeface="+mn-cs"/>
              </a:rPr>
              <a:t>Arterial balloon occlusion of </a:t>
            </a:r>
            <a:r>
              <a:rPr lang="en-US" altLang="en-US" sz="2400" b="1" dirty="0" err="1">
                <a:latin typeface="+mn-lt"/>
                <a:cs typeface="+mn-cs"/>
              </a:rPr>
              <a:t>hypogastric</a:t>
            </a:r>
            <a:r>
              <a:rPr lang="en-US" altLang="en-US" sz="2400" b="1" dirty="0">
                <a:latin typeface="+mn-lt"/>
                <a:cs typeface="+mn-cs"/>
              </a:rPr>
              <a:t> arteries.</a:t>
            </a:r>
            <a:endParaRPr lang="en-GB" altLang="en-US" sz="2400" b="1"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extLst>
          </p:cNvPr>
          <p:cNvSpPr>
            <a:spLocks noGrp="1" noChangeArrowheads="1"/>
          </p:cNvSpPr>
          <p:nvPr>
            <p:ph type="title"/>
          </p:nvPr>
        </p:nvSpPr>
        <p:spPr/>
        <p:txBody>
          <a:bodyPr/>
          <a:lstStyle/>
          <a:p>
            <a:pPr eaLnBrk="1" hangingPunct="1">
              <a:defRPr/>
            </a:pPr>
            <a:r>
              <a:rPr lang="en-US" altLang="en-US"/>
              <a:t>RESUSCITATION-1</a:t>
            </a:r>
          </a:p>
        </p:txBody>
      </p:sp>
      <p:sp>
        <p:nvSpPr>
          <p:cNvPr id="16387"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IV access with 19 G cannula X 2</a:t>
            </a:r>
          </a:p>
          <a:p>
            <a:pPr algn="l" rtl="0" eaLnBrk="1" hangingPunct="1">
              <a:defRPr/>
            </a:pPr>
            <a:r>
              <a:rPr lang="en-US" altLang="en-US"/>
              <a:t>Infuse as rapidly as required :-Crystalloid  (eg Ringer or normal Saline ) ,Colloid eg (Gelofusine,Hetastarch ,HES ).</a:t>
            </a:r>
          </a:p>
          <a:p>
            <a:pPr algn="l" rtl="0" eaLnBrk="1" hangingPunct="1">
              <a:defRPr/>
            </a:pPr>
            <a:r>
              <a:rPr lang="en-US" altLang="en-US"/>
              <a:t>Fix a foley catheter .</a:t>
            </a:r>
          </a:p>
          <a:p>
            <a:pPr algn="l" rtl="0" eaLnBrk="1" hangingPunct="1">
              <a:defRPr/>
            </a:pPr>
            <a:r>
              <a:rPr lang="en-US" altLang="en-US"/>
              <a:t>Head down tilt .</a:t>
            </a:r>
          </a:p>
          <a:p>
            <a:pPr algn="l" rtl="0" eaLnBrk="1" hangingPunct="1">
              <a:defRPr/>
            </a:pPr>
            <a:r>
              <a:rPr lang="en-US" altLang="en-US"/>
              <a:t>Oxygen by mask , 8 Litres/ min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extLst>
          </p:cNvPr>
          <p:cNvSpPr>
            <a:spLocks noGrp="1" noChangeArrowheads="1"/>
          </p:cNvSpPr>
          <p:nvPr>
            <p:ph type="title"/>
          </p:nvPr>
        </p:nvSpPr>
        <p:spPr/>
        <p:txBody>
          <a:bodyPr/>
          <a:lstStyle/>
          <a:p>
            <a:pPr eaLnBrk="1" hangingPunct="1">
              <a:defRPr/>
            </a:pPr>
            <a:r>
              <a:rPr lang="en-US" altLang="en-US" b="1"/>
              <a:t>RESUSCITATION - 2</a:t>
            </a:r>
            <a:endParaRPr lang="en-GB" altLang="en-US" b="1"/>
          </a:p>
        </p:txBody>
      </p:sp>
      <p:sp>
        <p:nvSpPr>
          <p:cNvPr id="20483"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20 ml  Blood for :- X-match 6 units at least </a:t>
            </a:r>
            <a:r>
              <a:rPr lang="en-US" altLang="en-US">
                <a:latin typeface="Arial" panose="020B0604020202020204" pitchFamily="34" charset="0"/>
              </a:rPr>
              <a:t>–</a:t>
            </a:r>
            <a:r>
              <a:rPr lang="en-US" altLang="en-US"/>
              <a:t>CBC , - Clotting screen .</a:t>
            </a:r>
          </a:p>
          <a:p>
            <a:pPr algn="l" rtl="0" eaLnBrk="1" hangingPunct="1">
              <a:defRPr/>
            </a:pPr>
            <a:r>
              <a:rPr lang="en-US" altLang="en-US"/>
              <a:t>Transfuse X-Matched blood .</a:t>
            </a:r>
          </a:p>
          <a:p>
            <a:pPr algn="l" rtl="0" eaLnBrk="1" hangingPunct="1">
              <a:defRPr/>
            </a:pPr>
            <a:r>
              <a:rPr lang="en-US" altLang="en-US"/>
              <a:t>Use a warming device .</a:t>
            </a:r>
          </a:p>
          <a:p>
            <a:pPr algn="l" rtl="0" eaLnBrk="1" hangingPunct="1">
              <a:defRPr/>
            </a:pPr>
            <a:r>
              <a:rPr lang="en-US" altLang="en-US"/>
              <a:t>Use a compression cuff .</a:t>
            </a:r>
            <a:endParaRPr lang="en-GB"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extLst>
          </p:cNvPr>
          <p:cNvSpPr>
            <a:spLocks noGrp="1" noChangeArrowheads="1"/>
          </p:cNvSpPr>
          <p:nvPr>
            <p:ph type="title"/>
          </p:nvPr>
        </p:nvSpPr>
        <p:spPr/>
        <p:txBody>
          <a:bodyPr/>
          <a:lstStyle/>
          <a:p>
            <a:pPr eaLnBrk="1" hangingPunct="1">
              <a:defRPr/>
            </a:pPr>
            <a:r>
              <a:rPr lang="en-US" altLang="en-US" b="1"/>
              <a:t>RESUSCITATION 3</a:t>
            </a:r>
            <a:endParaRPr lang="en-GB" altLang="en-US" b="1"/>
          </a:p>
        </p:txBody>
      </p:sp>
      <p:sp>
        <p:nvSpPr>
          <p:cNvPr id="21507"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Do not give dextrans.</a:t>
            </a:r>
          </a:p>
          <a:p>
            <a:pPr algn="l" rtl="0" eaLnBrk="1" hangingPunct="1">
              <a:defRPr/>
            </a:pPr>
            <a:r>
              <a:rPr lang="en-US" altLang="en-US"/>
              <a:t>Give 1 litre Fresh Frozen Plasma&amp;10 units cryoprecipitate if clinically indicated .</a:t>
            </a:r>
            <a:endParaRPr lang="en-GB"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extLst>
          </p:cNvPr>
          <p:cNvSpPr>
            <a:spLocks noGrp="1" noChangeArrowheads="1"/>
          </p:cNvSpPr>
          <p:nvPr>
            <p:ph type="title"/>
          </p:nvPr>
        </p:nvSpPr>
        <p:spPr/>
        <p:txBody>
          <a:bodyPr/>
          <a:lstStyle/>
          <a:p>
            <a:pPr eaLnBrk="1" hangingPunct="1">
              <a:defRPr/>
            </a:pPr>
            <a:r>
              <a:rPr lang="en-US" altLang="en-US" b="1"/>
              <a:t>MONITORING</a:t>
            </a:r>
            <a:endParaRPr lang="en-GB" altLang="en-US" b="1"/>
          </a:p>
        </p:txBody>
      </p:sp>
      <p:sp>
        <p:nvSpPr>
          <p:cNvPr id="22531"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Continuous pulse / BP / monitoring .</a:t>
            </a:r>
          </a:p>
          <a:p>
            <a:pPr algn="l" rtl="0" eaLnBrk="1" hangingPunct="1">
              <a:defRPr/>
            </a:pPr>
            <a:r>
              <a:rPr lang="en-US" altLang="en-US"/>
              <a:t>ECG / Oximeter.</a:t>
            </a:r>
          </a:p>
          <a:p>
            <a:pPr algn="l" rtl="0" eaLnBrk="1" hangingPunct="1">
              <a:defRPr/>
            </a:pPr>
            <a:r>
              <a:rPr lang="en-US" altLang="en-US"/>
              <a:t>Foley catheter ; urine output .</a:t>
            </a:r>
          </a:p>
          <a:p>
            <a:pPr algn="l" rtl="0" eaLnBrk="1" hangingPunct="1">
              <a:defRPr/>
            </a:pPr>
            <a:r>
              <a:rPr lang="en-US" altLang="en-US"/>
              <a:t>CVP monitoring .</a:t>
            </a:r>
            <a:endParaRPr lang="en-GB"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extLst>
          </p:cNvPr>
          <p:cNvSpPr>
            <a:spLocks noGrp="1" noChangeArrowheads="1"/>
          </p:cNvSpPr>
          <p:nvPr>
            <p:ph type="title"/>
          </p:nvPr>
        </p:nvSpPr>
        <p:spPr/>
        <p:txBody>
          <a:bodyPr/>
          <a:lstStyle/>
          <a:p>
            <a:pPr eaLnBrk="1" hangingPunct="1">
              <a:defRPr/>
            </a:pPr>
            <a:r>
              <a:rPr lang="en-US" altLang="en-US" b="1"/>
              <a:t>Crystalloids or COLLOIDS</a:t>
            </a:r>
            <a:endParaRPr lang="en-GB" altLang="en-US" b="1"/>
          </a:p>
        </p:txBody>
      </p:sp>
      <p:sp>
        <p:nvSpPr>
          <p:cNvPr id="23555" name="Rectangle 3">
            <a:extLst>
              <a:ext uri="{FF2B5EF4-FFF2-40B4-BE49-F238E27FC236}"/>
            </a:extLst>
          </p:cNvPr>
          <p:cNvSpPr>
            <a:spLocks noGrp="1" noChangeArrowheads="1"/>
          </p:cNvSpPr>
          <p:nvPr>
            <p:ph idx="1"/>
          </p:nvPr>
        </p:nvSpPr>
        <p:spPr/>
        <p:txBody>
          <a:bodyPr/>
          <a:lstStyle/>
          <a:p>
            <a:pPr algn="l" rtl="0" eaLnBrk="1" hangingPunct="1">
              <a:lnSpc>
                <a:spcPct val="90000"/>
              </a:lnSpc>
              <a:defRPr/>
            </a:pPr>
            <a:r>
              <a:rPr lang="en-US" altLang="en-US" sz="2800" b="1"/>
              <a:t>Crystalloids </a:t>
            </a:r>
            <a:r>
              <a:rPr lang="en-US" altLang="en-US" sz="2800"/>
              <a:t>: Isotonic NaCl solution , lactated Ringer soln ,hypertonic saline .</a:t>
            </a:r>
          </a:p>
          <a:p>
            <a:pPr algn="l" rtl="0" eaLnBrk="1" hangingPunct="1">
              <a:lnSpc>
                <a:spcPct val="90000"/>
              </a:lnSpc>
              <a:defRPr/>
            </a:pPr>
            <a:r>
              <a:rPr lang="en-US" altLang="en-US" sz="2800" b="1"/>
              <a:t>Colloids</a:t>
            </a:r>
            <a:r>
              <a:rPr lang="en-US" altLang="en-US" sz="2800"/>
              <a:t> : Albumin, purified protein fraction fresh frozen plasma,hetastarch ,pentastarch,&amp; dextran 70 .</a:t>
            </a:r>
          </a:p>
          <a:p>
            <a:pPr algn="l" rtl="0" eaLnBrk="1" hangingPunct="1">
              <a:lnSpc>
                <a:spcPct val="90000"/>
              </a:lnSpc>
              <a:buFont typeface="Wingdings" pitchFamily="2" charset="2"/>
              <a:buNone/>
              <a:defRPr/>
            </a:pPr>
            <a:r>
              <a:rPr lang="en-US" altLang="en-US" sz="2800"/>
              <a:t>-Colloids increase oncotic pressure ,decreases pulmonary edema .</a:t>
            </a:r>
          </a:p>
          <a:p>
            <a:pPr algn="l" rtl="0" eaLnBrk="1" hangingPunct="1">
              <a:lnSpc>
                <a:spcPct val="90000"/>
              </a:lnSpc>
              <a:buFont typeface="Wingdings" pitchFamily="2" charset="2"/>
              <a:buNone/>
              <a:defRPr/>
            </a:pPr>
            <a:r>
              <a:rPr lang="en-US" altLang="en-US" sz="2800"/>
              <a:t>Although theoretic advantages of colloids exist, studies have failed to show a difference in survival.</a:t>
            </a:r>
            <a:endParaRPr lang="en-GB" altLang="en-US"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a:t>RESTORATION of blood volume in PPH</a:t>
            </a:r>
            <a:endParaRPr lang="en-GB" altLang="en-US" sz="4000" b="1"/>
          </a:p>
        </p:txBody>
      </p:sp>
      <p:sp>
        <p:nvSpPr>
          <p:cNvPr id="24579" name="Rectangle 3">
            <a:extLst>
              <a:ext uri="{FF2B5EF4-FFF2-40B4-BE49-F238E27FC236}"/>
            </a:extLst>
          </p:cNvPr>
          <p:cNvSpPr>
            <a:spLocks noGrp="1" noChangeArrowheads="1"/>
          </p:cNvSpPr>
          <p:nvPr>
            <p:ph idx="1"/>
          </p:nvPr>
        </p:nvSpPr>
        <p:spPr/>
        <p:txBody>
          <a:bodyPr/>
          <a:lstStyle/>
          <a:p>
            <a:pPr algn="l" rtl="0" eaLnBrk="1" hangingPunct="1">
              <a:lnSpc>
                <a:spcPct val="90000"/>
              </a:lnSpc>
              <a:defRPr/>
            </a:pPr>
            <a:r>
              <a:rPr lang="en-US" altLang="en-US" sz="2800"/>
              <a:t>Transfusion Fresh whole blood if available,</a:t>
            </a:r>
          </a:p>
          <a:p>
            <a:pPr algn="l" rtl="0" eaLnBrk="1" hangingPunct="1">
              <a:lnSpc>
                <a:spcPct val="90000"/>
              </a:lnSpc>
              <a:defRPr/>
            </a:pPr>
            <a:r>
              <a:rPr lang="en-US" altLang="en-US" sz="2800"/>
              <a:t>Transfusion Packed red blood cells is recommended ,1 unit FFP should be given for each 5 units of packed cells,</a:t>
            </a:r>
          </a:p>
          <a:p>
            <a:pPr algn="l" rtl="0" eaLnBrk="1" hangingPunct="1">
              <a:lnSpc>
                <a:spcPct val="90000"/>
              </a:lnSpc>
              <a:defRPr/>
            </a:pPr>
            <a:r>
              <a:rPr lang="en-US" altLang="en-US" sz="2800"/>
              <a:t>Give 1 ampoule Ca gluconate for each 5 units stored blood transfused,</a:t>
            </a:r>
          </a:p>
          <a:p>
            <a:pPr algn="l" rtl="0" eaLnBrk="1" hangingPunct="1">
              <a:lnSpc>
                <a:spcPct val="90000"/>
              </a:lnSpc>
              <a:defRPr/>
            </a:pPr>
            <a:r>
              <a:rPr lang="en-US" altLang="en-US" sz="2800"/>
              <a:t>In DIC; identify coagulation deficits&amp;RX by replacement of indicated factors,</a:t>
            </a:r>
          </a:p>
          <a:p>
            <a:pPr algn="l" rtl="0" eaLnBrk="1" hangingPunct="1">
              <a:lnSpc>
                <a:spcPct val="90000"/>
              </a:lnSpc>
              <a:defRPr/>
            </a:pPr>
            <a:r>
              <a:rPr lang="en-US" altLang="en-US" sz="2800"/>
              <a:t>Monitor electrolytes(hypocalcemia,hyperkalaemia).</a:t>
            </a:r>
            <a:endParaRPr lang="en-GB" altLang="en-U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7544" y="2492896"/>
            <a:ext cx="8229600" cy="4530725"/>
          </a:xfrm>
        </p:spPr>
        <p:txBody>
          <a:bodyPr/>
          <a:lstStyle/>
          <a:p>
            <a:pPr algn="ctr"/>
            <a:r>
              <a:rPr lang="en-US" dirty="0" smtClean="0"/>
              <a:t>Post partum hemorrhage and retained placental tissues</a:t>
            </a:r>
          </a:p>
          <a:p>
            <a:pPr algn="ctr"/>
            <a:endParaRPr lang="en-US" dirty="0"/>
          </a:p>
          <a:p>
            <a:pPr algn="ctr"/>
            <a:endParaRPr lang="en-US" dirty="0" smtClean="0"/>
          </a:p>
          <a:p>
            <a:pPr algn="ctr"/>
            <a:endParaRPr lang="en-US" dirty="0"/>
          </a:p>
          <a:p>
            <a:pPr algn="ctr"/>
            <a:r>
              <a:rPr lang="en-US" dirty="0" smtClean="0"/>
              <a:t>Mohammad Al-</a:t>
            </a:r>
            <a:r>
              <a:rPr lang="en-US" dirty="0" err="1" smtClean="0"/>
              <a:t>zoubi</a:t>
            </a:r>
            <a:endParaRPr lang="en-US" dirty="0"/>
          </a:p>
        </p:txBody>
      </p:sp>
    </p:spTree>
    <p:extLst>
      <p:ext uri="{BB962C8B-B14F-4D97-AF65-F5344CB8AC3E}">
        <p14:creationId xmlns:p14="http://schemas.microsoft.com/office/powerpoint/2010/main" val="28039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extLst>
          </p:cNvPr>
          <p:cNvSpPr>
            <a:spLocks noGrp="1" noChangeArrowheads="1"/>
          </p:cNvSpPr>
          <p:nvPr>
            <p:ph type="title"/>
          </p:nvPr>
        </p:nvSpPr>
        <p:spPr/>
        <p:txBody>
          <a:bodyPr/>
          <a:lstStyle/>
          <a:p>
            <a:pPr eaLnBrk="1" hangingPunct="1">
              <a:defRPr/>
            </a:pPr>
            <a:r>
              <a:rPr lang="en-US" altLang="en-US" b="1"/>
              <a:t>Blood Component Therapy</a:t>
            </a:r>
            <a:r>
              <a:rPr lang="en-US" altLang="en-US"/>
              <a:t> </a:t>
            </a:r>
            <a:endParaRPr lang="en-GB" altLang="en-US"/>
          </a:p>
        </p:txBody>
      </p:sp>
      <p:sp>
        <p:nvSpPr>
          <p:cNvPr id="25603" name="Rectangle 3">
            <a:extLst>
              <a:ext uri="{FF2B5EF4-FFF2-40B4-BE49-F238E27FC236}"/>
            </a:extLst>
          </p:cNvPr>
          <p:cNvSpPr>
            <a:spLocks noGrp="1" noChangeArrowheads="1"/>
          </p:cNvSpPr>
          <p:nvPr>
            <p:ph idx="1"/>
          </p:nvPr>
        </p:nvSpPr>
        <p:spPr/>
        <p:txBody>
          <a:bodyPr/>
          <a:lstStyle/>
          <a:p>
            <a:pPr algn="l" rtl="0" eaLnBrk="1" hangingPunct="1">
              <a:lnSpc>
                <a:spcPct val="90000"/>
              </a:lnSpc>
              <a:defRPr/>
            </a:pPr>
            <a:r>
              <a:rPr lang="en-US" altLang="en-US" sz="2800"/>
              <a:t>1- PRBCs; Each unit increases hematocrit by approximately 3%, however, it is devoid of clotting foctors&amp; platelets .</a:t>
            </a:r>
          </a:p>
          <a:p>
            <a:pPr algn="l" rtl="0" eaLnBrk="1" hangingPunct="1">
              <a:lnSpc>
                <a:spcPct val="90000"/>
              </a:lnSpc>
              <a:defRPr/>
            </a:pPr>
            <a:r>
              <a:rPr lang="en-US" altLang="en-US" sz="2800"/>
              <a:t>2- FFP; contains fibrinogen&amp;some clotting factors. Each unit increases fibrinogen by 25mg/dl.FFP is given in cases of DIC.</a:t>
            </a:r>
          </a:p>
          <a:p>
            <a:pPr algn="l" rtl="0" eaLnBrk="1" hangingPunct="1">
              <a:lnSpc>
                <a:spcPct val="90000"/>
              </a:lnSpc>
              <a:defRPr/>
            </a:pPr>
            <a:r>
              <a:rPr lang="en-US" altLang="en-US" sz="2800"/>
              <a:t>3-Platelets; Each unit increases</a:t>
            </a:r>
            <a:r>
              <a:rPr lang="en-US" altLang="en-US" sz="2800">
                <a:latin typeface="Arial" panose="020B0604020202020204" pitchFamily="34" charset="0"/>
              </a:rPr>
              <a:t>’</a:t>
            </a:r>
            <a:r>
              <a:rPr lang="en-US" altLang="en-US" sz="2800"/>
              <a:t> count by 5,000 to 10,000 cells/mm3.</a:t>
            </a:r>
          </a:p>
          <a:p>
            <a:pPr algn="l" rtl="0" eaLnBrk="1" hangingPunct="1">
              <a:lnSpc>
                <a:spcPct val="90000"/>
              </a:lnSpc>
              <a:defRPr/>
            </a:pPr>
            <a:r>
              <a:rPr lang="en-US" altLang="en-US" sz="2800"/>
              <a:t>Cryoprecipitate; contains 1ry fibrinogen,some clotting factors also may be present .</a:t>
            </a:r>
            <a:endParaRPr lang="en-GB" altLang="en-US"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a:t>Bimanual compression of the uterus</a:t>
            </a:r>
            <a:endParaRPr lang="en-GB" altLang="en-US" sz="4000" b="1"/>
          </a:p>
        </p:txBody>
      </p:sp>
      <p:sp>
        <p:nvSpPr>
          <p:cNvPr id="26627"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dirty="0"/>
              <a:t>Under GA </a:t>
            </a:r>
            <a:r>
              <a:rPr lang="en-US" altLang="en-US" dirty="0">
                <a:latin typeface="Arial" panose="020B0604020202020204" pitchFamily="34" charset="0"/>
              </a:rPr>
              <a:t>‘</a:t>
            </a:r>
            <a:r>
              <a:rPr lang="en-US" altLang="en-US" dirty="0"/>
              <a:t> uterus is firmly compressed for 30 min between </a:t>
            </a:r>
            <a:r>
              <a:rPr lang="en-US" altLang="en-US" dirty="0">
                <a:latin typeface="Arial" panose="020B0604020202020204" pitchFamily="34" charset="0"/>
              </a:rPr>
              <a:t>‘</a:t>
            </a:r>
            <a:r>
              <a:rPr lang="en-US" altLang="en-US" dirty="0"/>
              <a:t> closed fist of </a:t>
            </a:r>
            <a:r>
              <a:rPr lang="en-US" altLang="en-US" dirty="0">
                <a:latin typeface="Arial" panose="020B0604020202020204" pitchFamily="34" charset="0"/>
              </a:rPr>
              <a:t>‘</a:t>
            </a:r>
            <a:r>
              <a:rPr lang="en-US" altLang="en-US" dirty="0"/>
              <a:t> </a:t>
            </a:r>
            <a:r>
              <a:rPr lang="en-US" altLang="en-US" dirty="0" err="1"/>
              <a:t>Rt</a:t>
            </a:r>
            <a:r>
              <a:rPr lang="en-US" altLang="en-US" dirty="0"/>
              <a:t> hand in </a:t>
            </a:r>
            <a:r>
              <a:rPr lang="en-US" altLang="en-US" dirty="0">
                <a:latin typeface="Arial" panose="020B0604020202020204" pitchFamily="34" charset="0"/>
              </a:rPr>
              <a:t>‘</a:t>
            </a:r>
            <a:r>
              <a:rPr lang="en-US" altLang="en-US" dirty="0"/>
              <a:t> anterior vaginal fornix &amp; </a:t>
            </a:r>
            <a:r>
              <a:rPr lang="en-US" altLang="en-US" dirty="0">
                <a:latin typeface="Arial" panose="020B0604020202020204" pitchFamily="34" charset="0"/>
              </a:rPr>
              <a:t>‘</a:t>
            </a:r>
            <a:r>
              <a:rPr lang="en-US" altLang="en-US" dirty="0"/>
              <a:t> Lt hand on </a:t>
            </a:r>
            <a:r>
              <a:rPr lang="en-US" altLang="en-US" dirty="0">
                <a:latin typeface="Arial" panose="020B0604020202020204" pitchFamily="34" charset="0"/>
              </a:rPr>
              <a:t>‘</a:t>
            </a:r>
            <a:r>
              <a:rPr lang="en-US" altLang="en-US" dirty="0"/>
              <a:t> abdomen behind </a:t>
            </a:r>
            <a:r>
              <a:rPr lang="en-US" altLang="en-US" dirty="0">
                <a:latin typeface="Arial" panose="020B0604020202020204" pitchFamily="34" charset="0"/>
              </a:rPr>
              <a:t>‘</a:t>
            </a:r>
            <a:r>
              <a:rPr lang="en-US" altLang="en-US" dirty="0"/>
              <a:t> body of </a:t>
            </a:r>
            <a:r>
              <a:rPr lang="en-US" altLang="en-US" dirty="0">
                <a:latin typeface="Arial" panose="020B0604020202020204" pitchFamily="34" charset="0"/>
              </a:rPr>
              <a:t>‘</a:t>
            </a:r>
            <a:r>
              <a:rPr lang="en-US" altLang="en-US" dirty="0"/>
              <a:t> uterus .</a:t>
            </a:r>
          </a:p>
          <a:p>
            <a:pPr algn="l" rtl="0" eaLnBrk="1" hangingPunct="1">
              <a:defRPr/>
            </a:pPr>
            <a:r>
              <a:rPr lang="en-US" altLang="en-US" dirty="0"/>
              <a:t>The compression is maintained until </a:t>
            </a:r>
            <a:r>
              <a:rPr lang="en-US" altLang="en-US" dirty="0">
                <a:latin typeface="Arial" panose="020B0604020202020204" pitchFamily="34" charset="0"/>
              </a:rPr>
              <a:t>‘</a:t>
            </a:r>
            <a:r>
              <a:rPr lang="en-US" altLang="en-US" dirty="0"/>
              <a:t> uterus is firmly contracted. During this period, blood transfusion , oxytocin and ergometrine are given .</a:t>
            </a:r>
            <a:endParaRPr lang="en-GB"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700808"/>
            <a:ext cx="4442871" cy="4530725"/>
          </a:xfrm>
        </p:spPr>
      </p:pic>
    </p:spTree>
    <p:extLst>
      <p:ext uri="{BB962C8B-B14F-4D97-AF65-F5344CB8AC3E}">
        <p14:creationId xmlns:p14="http://schemas.microsoft.com/office/powerpoint/2010/main" val="2148879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extLst>
          </p:cNvPr>
          <p:cNvSpPr>
            <a:spLocks noGrp="1" noChangeArrowheads="1"/>
          </p:cNvSpPr>
          <p:nvPr>
            <p:ph type="title"/>
          </p:nvPr>
        </p:nvSpPr>
        <p:spPr/>
        <p:txBody>
          <a:bodyPr/>
          <a:lstStyle/>
          <a:p>
            <a:pPr eaLnBrk="1" hangingPunct="1">
              <a:defRPr/>
            </a:pPr>
            <a:r>
              <a:rPr lang="en-US" altLang="en-US" b="1"/>
              <a:t>UTEROTONIC DRUGS</a:t>
            </a:r>
            <a:endParaRPr lang="en-GB" altLang="en-US" b="1"/>
          </a:p>
        </p:txBody>
      </p:sp>
      <p:sp>
        <p:nvSpPr>
          <p:cNvPr id="27651" name="Rectangle 3">
            <a:extLst>
              <a:ext uri="{FF2B5EF4-FFF2-40B4-BE49-F238E27FC236}"/>
            </a:extLst>
          </p:cNvPr>
          <p:cNvSpPr>
            <a:spLocks noGrp="1" noChangeArrowheads="1"/>
          </p:cNvSpPr>
          <p:nvPr>
            <p:ph idx="1"/>
          </p:nvPr>
        </p:nvSpPr>
        <p:spPr/>
        <p:txBody>
          <a:bodyPr/>
          <a:lstStyle/>
          <a:p>
            <a:pPr algn="l" rtl="0" eaLnBrk="1" hangingPunct="1">
              <a:lnSpc>
                <a:spcPct val="90000"/>
              </a:lnSpc>
              <a:defRPr/>
            </a:pPr>
            <a:r>
              <a:rPr lang="en-US" altLang="en-US" sz="2800"/>
              <a:t>Oxytocin drip :10-30 units in normal saline,but 5 units may be given directly intramyometrial in case of CS .</a:t>
            </a:r>
          </a:p>
          <a:p>
            <a:pPr algn="l" rtl="0" eaLnBrk="1" hangingPunct="1">
              <a:lnSpc>
                <a:spcPct val="90000"/>
              </a:lnSpc>
              <a:defRPr/>
            </a:pPr>
            <a:r>
              <a:rPr lang="en-US" altLang="en-US" sz="2800"/>
              <a:t>Ergometrine(Methergin):1-2 ampoules(0.25-0.50) IM or IV .</a:t>
            </a:r>
          </a:p>
          <a:p>
            <a:pPr algn="l" rtl="0" eaLnBrk="1" hangingPunct="1">
              <a:lnSpc>
                <a:spcPct val="90000"/>
              </a:lnSpc>
              <a:defRPr/>
            </a:pPr>
            <a:r>
              <a:rPr lang="en-US" altLang="en-US" sz="2800"/>
              <a:t>Syntometrine 0.5mg IV if available.</a:t>
            </a:r>
          </a:p>
          <a:p>
            <a:pPr algn="l" rtl="0" eaLnBrk="1" hangingPunct="1">
              <a:lnSpc>
                <a:spcPct val="90000"/>
              </a:lnSpc>
              <a:defRPr/>
            </a:pPr>
            <a:r>
              <a:rPr lang="en-US" altLang="en-US" sz="2800"/>
              <a:t>Prostaglandins (PGs) , Prostin E2 rectal suppositories, Nalidor 500-1500mcg intramyometrial, Misoprostol(cytotec) 1000 mcg (5 tablets) rectally.</a:t>
            </a:r>
            <a:endParaRPr lang="en-GB" altLang="en-US" sz="2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a:t>Precautions in the use of Oxytocin</a:t>
            </a:r>
            <a:r>
              <a:rPr lang="en-US" altLang="en-US" sz="4000"/>
              <a:t> </a:t>
            </a:r>
            <a:endParaRPr lang="en-GB" altLang="en-US" sz="4000"/>
          </a:p>
        </p:txBody>
      </p:sp>
      <p:sp>
        <p:nvSpPr>
          <p:cNvPr id="28675"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Rapid bolus may cause hypotension, arrhythmias, or cardiac arrest .</a:t>
            </a:r>
          </a:p>
          <a:p>
            <a:pPr algn="l" rtl="0" eaLnBrk="1" hangingPunct="1">
              <a:defRPr/>
            </a:pPr>
            <a:r>
              <a:rPr lang="en-US" altLang="en-US"/>
              <a:t>Higher doses has intrinsic antidiuretic effect that, when administered with continuous infusion of plain fluids can cause water intoxication .</a:t>
            </a:r>
            <a:endParaRPr lang="en-GB"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extLst>
          </p:cNvPr>
          <p:cNvSpPr>
            <a:spLocks noGrp="1" noChangeArrowheads="1"/>
          </p:cNvSpPr>
          <p:nvPr>
            <p:ph type="title"/>
          </p:nvPr>
        </p:nvSpPr>
        <p:spPr/>
        <p:txBody>
          <a:bodyPr/>
          <a:lstStyle/>
          <a:p>
            <a:pPr eaLnBrk="1" hangingPunct="1">
              <a:defRPr/>
            </a:pPr>
            <a:r>
              <a:rPr lang="en-US" altLang="en-US" b="1"/>
              <a:t>Misoprostol( Cytotec)&amp;PPH</a:t>
            </a:r>
            <a:r>
              <a:rPr lang="en-US" altLang="en-US"/>
              <a:t> </a:t>
            </a:r>
            <a:endParaRPr lang="en-GB" altLang="en-US"/>
          </a:p>
        </p:txBody>
      </p:sp>
      <p:sp>
        <p:nvSpPr>
          <p:cNvPr id="29699" name="Rectangle 3">
            <a:extLst>
              <a:ext uri="{FF2B5EF4-FFF2-40B4-BE49-F238E27FC236}"/>
            </a:extLst>
          </p:cNvPr>
          <p:cNvSpPr>
            <a:spLocks noGrp="1" noChangeArrowheads="1"/>
          </p:cNvSpPr>
          <p:nvPr>
            <p:ph idx="1"/>
          </p:nvPr>
        </p:nvSpPr>
        <p:spPr/>
        <p:txBody>
          <a:bodyPr/>
          <a:lstStyle/>
          <a:p>
            <a:pPr algn="l" rtl="0" eaLnBrk="1" hangingPunct="1">
              <a:lnSpc>
                <a:spcPct val="90000"/>
              </a:lnSpc>
              <a:defRPr/>
            </a:pPr>
            <a:r>
              <a:rPr lang="en-US" altLang="en-US"/>
              <a:t>Studies indicate that misoprostol is effective in reducing </a:t>
            </a:r>
            <a:r>
              <a:rPr lang="en-US" altLang="en-US">
                <a:latin typeface="Arial" panose="020B0604020202020204" pitchFamily="34" charset="0"/>
              </a:rPr>
              <a:t>‘</a:t>
            </a:r>
            <a:r>
              <a:rPr lang="en-US" altLang="en-US"/>
              <a:t> incidence of PPH without </a:t>
            </a:r>
            <a:r>
              <a:rPr lang="en-US" altLang="en-US">
                <a:latin typeface="Arial" panose="020B0604020202020204" pitchFamily="34" charset="0"/>
              </a:rPr>
              <a:t>‘</a:t>
            </a:r>
            <a:r>
              <a:rPr lang="en-US" altLang="en-US"/>
              <a:t> side effects associated with other uterotonic drugs.</a:t>
            </a:r>
          </a:p>
          <a:p>
            <a:pPr algn="l" rtl="0" eaLnBrk="1" hangingPunct="1">
              <a:lnSpc>
                <a:spcPct val="90000"/>
              </a:lnSpc>
              <a:defRPr/>
            </a:pPr>
            <a:r>
              <a:rPr lang="en-US" altLang="en-US"/>
              <a:t>Misoprostol is inexpensive ,stable at room temperature &amp; can be given orally;vaginally &amp; rectally- all of which are advantages over currently available utero-tonic drugs . </a:t>
            </a:r>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extLst>
          </p:cNvPr>
          <p:cNvSpPr>
            <a:spLocks noGrp="1" noChangeArrowheads="1"/>
          </p:cNvSpPr>
          <p:nvPr>
            <p:ph type="title"/>
          </p:nvPr>
        </p:nvSpPr>
        <p:spPr/>
        <p:txBody>
          <a:bodyPr>
            <a:normAutofit fontScale="90000"/>
          </a:bodyPr>
          <a:lstStyle/>
          <a:p>
            <a:pPr eaLnBrk="1" hangingPunct="1">
              <a:defRPr/>
            </a:pPr>
            <a:r>
              <a:rPr lang="en-US" altLang="en-US" sz="4000" b="1"/>
              <a:t>Surgical management of intractable atonic PPH</a:t>
            </a:r>
            <a:endParaRPr lang="en-GB" altLang="en-US" sz="4000" b="1"/>
          </a:p>
        </p:txBody>
      </p:sp>
      <p:sp>
        <p:nvSpPr>
          <p:cNvPr id="30723" name="Rectangle 3">
            <a:extLst>
              <a:ext uri="{FF2B5EF4-FFF2-40B4-BE49-F238E27FC236}"/>
            </a:extLst>
          </p:cNvPr>
          <p:cNvSpPr>
            <a:spLocks noGrp="1" noChangeArrowheads="1"/>
          </p:cNvSpPr>
          <p:nvPr>
            <p:ph idx="1"/>
          </p:nvPr>
        </p:nvSpPr>
        <p:spPr/>
        <p:txBody>
          <a:bodyPr/>
          <a:lstStyle/>
          <a:p>
            <a:pPr algn="l" rtl="0" eaLnBrk="1" hangingPunct="1">
              <a:lnSpc>
                <a:spcPct val="90000"/>
              </a:lnSpc>
              <a:defRPr/>
            </a:pPr>
            <a:r>
              <a:rPr lang="en-US" altLang="en-US" sz="2800"/>
              <a:t>Hysterectomy</a:t>
            </a:r>
          </a:p>
          <a:p>
            <a:pPr algn="l" rtl="0" eaLnBrk="1" hangingPunct="1">
              <a:lnSpc>
                <a:spcPct val="90000"/>
              </a:lnSpc>
              <a:defRPr/>
            </a:pPr>
            <a:r>
              <a:rPr lang="en-US" altLang="en-US" sz="2800"/>
              <a:t>When preserving fertility is paramout :</a:t>
            </a:r>
          </a:p>
          <a:p>
            <a:pPr algn="l" rtl="0" eaLnBrk="1" hangingPunct="1">
              <a:lnSpc>
                <a:spcPct val="90000"/>
              </a:lnSpc>
              <a:buFont typeface="Wingdings" pitchFamily="2" charset="2"/>
              <a:buNone/>
              <a:defRPr/>
            </a:pPr>
            <a:r>
              <a:rPr lang="en-US" altLang="en-US" sz="2800"/>
              <a:t>-Uterine packing ?</a:t>
            </a:r>
          </a:p>
          <a:p>
            <a:pPr algn="l" rtl="0" eaLnBrk="1" hangingPunct="1">
              <a:lnSpc>
                <a:spcPct val="90000"/>
              </a:lnSpc>
              <a:buFont typeface="Wingdings" pitchFamily="2" charset="2"/>
              <a:buNone/>
              <a:defRPr/>
            </a:pPr>
            <a:r>
              <a:rPr lang="en-US" altLang="en-US" sz="2800"/>
              <a:t>-Hydrostatic Balloon Catheter Tamponade </a:t>
            </a:r>
          </a:p>
          <a:p>
            <a:pPr algn="l" rtl="0" eaLnBrk="1" hangingPunct="1">
              <a:lnSpc>
                <a:spcPct val="90000"/>
              </a:lnSpc>
              <a:buFont typeface="Wingdings" pitchFamily="2" charset="2"/>
              <a:buNone/>
              <a:defRPr/>
            </a:pPr>
            <a:r>
              <a:rPr lang="en-US" altLang="en-US" sz="2800"/>
              <a:t>-Vascular ligation:(Stepwise uterine devascularization &amp; internal ilac artery ligation)</a:t>
            </a:r>
          </a:p>
          <a:p>
            <a:pPr algn="l" rtl="0" eaLnBrk="1" hangingPunct="1">
              <a:lnSpc>
                <a:spcPct val="90000"/>
              </a:lnSpc>
              <a:buFont typeface="Wingdings" pitchFamily="2" charset="2"/>
              <a:buNone/>
              <a:defRPr/>
            </a:pPr>
            <a:r>
              <a:rPr lang="en-US" altLang="en-US" sz="2800"/>
              <a:t>-B-Lynch surgical technique</a:t>
            </a:r>
          </a:p>
          <a:p>
            <a:pPr algn="l" rtl="0" eaLnBrk="1" hangingPunct="1">
              <a:lnSpc>
                <a:spcPct val="90000"/>
              </a:lnSpc>
              <a:buFont typeface="Wingdings" pitchFamily="2" charset="2"/>
              <a:buNone/>
              <a:defRPr/>
            </a:pPr>
            <a:r>
              <a:rPr lang="en-US" altLang="en-US" sz="2800"/>
              <a:t>-Angiographic selective embolization</a:t>
            </a:r>
          </a:p>
          <a:p>
            <a:pPr algn="l" rtl="0" eaLnBrk="1" hangingPunct="1">
              <a:lnSpc>
                <a:spcPct val="90000"/>
              </a:lnSpc>
              <a:buFont typeface="Wingdings" pitchFamily="2" charset="2"/>
              <a:buNone/>
              <a:defRPr/>
            </a:pPr>
            <a:r>
              <a:rPr lang="en-US" altLang="en-US" sz="2800"/>
              <a:t>-Internal iliac artery balloon occlusion  </a:t>
            </a:r>
          </a:p>
          <a:p>
            <a:pPr algn="l" rtl="0" eaLnBrk="1" hangingPunct="1">
              <a:lnSpc>
                <a:spcPct val="90000"/>
              </a:lnSpc>
              <a:buFont typeface="Wingdings" pitchFamily="2" charset="2"/>
              <a:buNone/>
              <a:defRPr/>
            </a:pPr>
            <a:endParaRPr lang="en-US" alt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803721"/>
            <a:ext cx="4335697" cy="396044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772816"/>
            <a:ext cx="3791398" cy="4356324"/>
          </a:xfrm>
          <a:prstGeom prst="rect">
            <a:avLst/>
          </a:prstGeom>
        </p:spPr>
      </p:pic>
    </p:spTree>
    <p:extLst>
      <p:ext uri="{BB962C8B-B14F-4D97-AF65-F5344CB8AC3E}">
        <p14:creationId xmlns:p14="http://schemas.microsoft.com/office/powerpoint/2010/main" val="3830530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extLst>
          </p:cNvPr>
          <p:cNvSpPr>
            <a:spLocks noGrp="1" noChangeArrowheads="1"/>
          </p:cNvSpPr>
          <p:nvPr>
            <p:ph type="title"/>
          </p:nvPr>
        </p:nvSpPr>
        <p:spPr/>
        <p:txBody>
          <a:bodyPr>
            <a:normAutofit fontScale="90000"/>
          </a:bodyPr>
          <a:lstStyle/>
          <a:p>
            <a:pPr eaLnBrk="1" hangingPunct="1">
              <a:defRPr/>
            </a:pPr>
            <a:r>
              <a:rPr lang="en-US" altLang="en-US" sz="4000" b="1"/>
              <a:t>Stepwise Uterine Devascularization Technique</a:t>
            </a:r>
            <a:r>
              <a:rPr lang="en-US" altLang="en-US" sz="4000"/>
              <a:t> </a:t>
            </a:r>
            <a:endParaRPr lang="en-GB" altLang="en-US" sz="4000"/>
          </a:p>
        </p:txBody>
      </p:sp>
      <p:sp>
        <p:nvSpPr>
          <p:cNvPr id="31747"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Unilateral uterine vessel ligation .</a:t>
            </a:r>
          </a:p>
          <a:p>
            <a:pPr algn="l" rtl="0" eaLnBrk="1" hangingPunct="1">
              <a:defRPr/>
            </a:pPr>
            <a:r>
              <a:rPr lang="en-US" altLang="en-US"/>
              <a:t>Bilateral uterine vessel ligation .</a:t>
            </a:r>
          </a:p>
          <a:p>
            <a:pPr algn="l" rtl="0" eaLnBrk="1" hangingPunct="1">
              <a:defRPr/>
            </a:pPr>
            <a:r>
              <a:rPr lang="en-US" altLang="en-US"/>
              <a:t>Bilateral low uterine vessel ligation .</a:t>
            </a:r>
          </a:p>
          <a:p>
            <a:pPr algn="l" rtl="0" eaLnBrk="1" hangingPunct="1">
              <a:defRPr/>
            </a:pPr>
            <a:r>
              <a:rPr lang="en-US" altLang="en-US"/>
              <a:t>Unilateral ovarian vessel ligation .</a:t>
            </a:r>
          </a:p>
          <a:p>
            <a:pPr algn="l" rtl="0" eaLnBrk="1" hangingPunct="1">
              <a:defRPr/>
            </a:pPr>
            <a:r>
              <a:rPr lang="en-US" altLang="en-US"/>
              <a:t>Bilateral ovarian vessel ligation .</a:t>
            </a:r>
            <a:endParaRPr lang="en-GB"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extLst>
          </p:cNvPr>
          <p:cNvSpPr>
            <a:spLocks noGrp="1" noChangeArrowheads="1"/>
          </p:cNvSpPr>
          <p:nvPr>
            <p:ph type="title"/>
          </p:nvPr>
        </p:nvSpPr>
        <p:spPr/>
        <p:txBody>
          <a:bodyPr/>
          <a:lstStyle/>
          <a:p>
            <a:pPr eaLnBrk="1" hangingPunct="1">
              <a:defRPr/>
            </a:pPr>
            <a:r>
              <a:rPr lang="en-US" altLang="en-US" b="1"/>
              <a:t>Uterine  Artery Ligation</a:t>
            </a:r>
            <a:endParaRPr lang="en-GB" altLang="en-US" b="1"/>
          </a:p>
        </p:txBody>
      </p:sp>
      <p:sp>
        <p:nvSpPr>
          <p:cNvPr id="32771"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It is hemostatic by reducing </a:t>
            </a:r>
            <a:r>
              <a:rPr lang="en-US" altLang="en-US">
                <a:latin typeface="Arial" panose="020B0604020202020204" pitchFamily="34" charset="0"/>
              </a:rPr>
              <a:t>‘</a:t>
            </a:r>
            <a:r>
              <a:rPr lang="en-US" altLang="en-US"/>
              <a:t> pulse pressure to </a:t>
            </a:r>
            <a:r>
              <a:rPr lang="en-US" altLang="en-US">
                <a:latin typeface="Arial" panose="020B0604020202020204" pitchFamily="34" charset="0"/>
              </a:rPr>
              <a:t>‘</a:t>
            </a:r>
            <a:r>
              <a:rPr lang="en-US" altLang="en-US"/>
              <a:t> uterus as 90% of its blood supply is from </a:t>
            </a:r>
            <a:r>
              <a:rPr lang="en-US" altLang="en-US">
                <a:latin typeface="Arial" panose="020B0604020202020204" pitchFamily="34" charset="0"/>
              </a:rPr>
              <a:t>‘</a:t>
            </a:r>
            <a:r>
              <a:rPr lang="en-US" altLang="en-US"/>
              <a:t> uterine vessels.</a:t>
            </a:r>
          </a:p>
          <a:p>
            <a:pPr algn="l" rtl="0" eaLnBrk="1" hangingPunct="1">
              <a:defRPr/>
            </a:pPr>
            <a:r>
              <a:rPr lang="en-US" altLang="en-US"/>
              <a:t>Collateral circulation &amp; recanalization of </a:t>
            </a:r>
            <a:r>
              <a:rPr lang="en-US" altLang="en-US">
                <a:latin typeface="Arial" panose="020B0604020202020204" pitchFamily="34" charset="0"/>
              </a:rPr>
              <a:t>‘</a:t>
            </a:r>
            <a:r>
              <a:rPr lang="en-US" altLang="en-US"/>
              <a:t> uterine vessels will be established within 6-8 wks &amp; future fertility is not affected .</a:t>
            </a:r>
          </a:p>
          <a:p>
            <a:pPr algn="l" rtl="0" eaLnBrk="1" hangingPunct="1">
              <a:defRPr/>
            </a:pPr>
            <a:r>
              <a:rPr lang="en-US" altLang="en-US"/>
              <a:t>It has a success rate of 95 % .</a:t>
            </a:r>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noChangeArrowheads="1"/>
          </p:cNvSpPr>
          <p:nvPr>
            <p:ph type="title"/>
          </p:nvPr>
        </p:nvSpPr>
        <p:spPr>
          <a:xfrm>
            <a:off x="457200" y="158750"/>
            <a:ext cx="8229600" cy="555625"/>
          </a:xfrm>
        </p:spPr>
        <p:txBody>
          <a:bodyPr>
            <a:normAutofit fontScale="90000"/>
          </a:bodyPr>
          <a:lstStyle/>
          <a:p>
            <a:pPr algn="l" eaLnBrk="1" hangingPunct="1">
              <a:defRPr/>
            </a:pPr>
            <a:r>
              <a:rPr lang="en-US" altLang="en-US" sz="3600" b="1" dirty="0"/>
              <a:t>Definition:</a:t>
            </a:r>
            <a:endParaRPr lang="en-GB" altLang="en-US" sz="3600" b="1" dirty="0"/>
          </a:p>
        </p:txBody>
      </p:sp>
      <p:sp>
        <p:nvSpPr>
          <p:cNvPr id="4099" name="Rectangle 3"/>
          <p:cNvSpPr>
            <a:spLocks noGrp="1" noChangeArrowheads="1"/>
          </p:cNvSpPr>
          <p:nvPr>
            <p:ph idx="1"/>
          </p:nvPr>
        </p:nvSpPr>
        <p:spPr>
          <a:xfrm>
            <a:off x="161925" y="642938"/>
            <a:ext cx="8820150" cy="3143250"/>
          </a:xfrm>
        </p:spPr>
        <p:txBody>
          <a:bodyPr/>
          <a:lstStyle/>
          <a:p>
            <a:pPr algn="l" rtl="0" eaLnBrk="1" hangingPunct="1">
              <a:spcBef>
                <a:spcPct val="0"/>
              </a:spcBef>
            </a:pPr>
            <a:r>
              <a:rPr lang="en-US" altLang="en-US" sz="2400" smtClean="0">
                <a:effectLst/>
              </a:rPr>
              <a:t>It is bleeding in excess of 500cc in the first 24hours after vaginal delivery.</a:t>
            </a:r>
          </a:p>
          <a:p>
            <a:pPr algn="l" rtl="0" eaLnBrk="1" hangingPunct="1">
              <a:spcBef>
                <a:spcPct val="0"/>
              </a:spcBef>
            </a:pPr>
            <a:r>
              <a:rPr lang="en-US" altLang="en-US" sz="2400" smtClean="0">
                <a:effectLst/>
              </a:rPr>
              <a:t>&gt;1000cc blood loss after cesarean section.</a:t>
            </a:r>
          </a:p>
          <a:p>
            <a:pPr algn="l" rtl="0" eaLnBrk="1" hangingPunct="1">
              <a:spcBef>
                <a:spcPct val="0"/>
              </a:spcBef>
            </a:pPr>
            <a:r>
              <a:rPr lang="en-US" altLang="en-US" sz="2400" smtClean="0">
                <a:effectLst/>
              </a:rPr>
              <a:t>&gt;1500cc blood loss after CS hysterectomy</a:t>
            </a:r>
          </a:p>
          <a:p>
            <a:pPr algn="l" rtl="0" eaLnBrk="1" hangingPunct="1">
              <a:spcBef>
                <a:spcPct val="0"/>
              </a:spcBef>
            </a:pPr>
            <a:r>
              <a:rPr lang="en-US" altLang="en-US" sz="2400" smtClean="0">
                <a:effectLst/>
              </a:rPr>
              <a:t>ACOG 10% drop in hematocrit value between admission &amp; PP period,or a need for blood transfusion.</a:t>
            </a:r>
          </a:p>
          <a:p>
            <a:pPr algn="l" rtl="0" eaLnBrk="1" hangingPunct="1">
              <a:spcBef>
                <a:spcPct val="0"/>
              </a:spcBef>
            </a:pPr>
            <a:r>
              <a:rPr lang="en-US" altLang="en-US" sz="2400" smtClean="0">
                <a:effectLst/>
              </a:rPr>
              <a:t>Definition of PPH depends on </a:t>
            </a:r>
            <a:r>
              <a:rPr lang="en-US" altLang="en-US" sz="2400" smtClean="0">
                <a:effectLst/>
                <a:latin typeface="Arial" pitchFamily="34" charset="0"/>
              </a:rPr>
              <a:t>‘</a:t>
            </a:r>
            <a:r>
              <a:rPr lang="en-US" altLang="en-US" sz="2400" smtClean="0">
                <a:effectLst/>
              </a:rPr>
              <a:t> clinician</a:t>
            </a:r>
            <a:r>
              <a:rPr lang="en-US" altLang="en-US" sz="2400" smtClean="0">
                <a:effectLst/>
                <a:latin typeface="Arial" pitchFamily="34" charset="0"/>
              </a:rPr>
              <a:t>’</a:t>
            </a:r>
            <a:r>
              <a:rPr lang="en-US" altLang="en-US" sz="2400" smtClean="0">
                <a:effectLst/>
              </a:rPr>
              <a:t>s judgment that enough blood loss has occurred.</a:t>
            </a:r>
            <a:endParaRPr lang="en-GB" altLang="en-US" sz="2400" smtClean="0">
              <a:effectLst/>
            </a:endParaRPr>
          </a:p>
        </p:txBody>
      </p:sp>
      <p:sp>
        <p:nvSpPr>
          <p:cNvPr id="4" name="Rectangle 2">
            <a:extLst>
              <a:ext uri="{FF2B5EF4-FFF2-40B4-BE49-F238E27FC236}"/>
            </a:extLst>
          </p:cNvPr>
          <p:cNvSpPr txBox="1">
            <a:spLocks noChangeArrowheads="1"/>
          </p:cNvSpPr>
          <p:nvPr/>
        </p:nvSpPr>
        <p:spPr bwMode="auto">
          <a:xfrm>
            <a:off x="500063" y="4000500"/>
            <a:ext cx="8229600" cy="912813"/>
          </a:xfrm>
          <a:prstGeom prst="rect">
            <a:avLst/>
          </a:prstGeom>
          <a:noFill/>
          <a:ln>
            <a:noFill/>
          </a:ln>
          <a:effectLst/>
          <a:extLst/>
        </p:spPr>
        <p:txBody>
          <a:bodyPr anchor="b"/>
          <a:lstStyle/>
          <a:p>
            <a:pPr algn="ctr" rtl="1" eaLnBrk="1" hangingPunct="1">
              <a:defRPr/>
            </a:pPr>
            <a:r>
              <a:rPr lang="en-US" altLang="en-US" sz="4400" b="1">
                <a:solidFill>
                  <a:schemeClr val="tx2"/>
                </a:solidFill>
                <a:effectLst>
                  <a:outerShdw blurRad="38100" dist="38100" dir="2700000" algn="tl">
                    <a:srgbClr val="000000"/>
                  </a:outerShdw>
                </a:effectLst>
                <a:latin typeface="+mj-lt"/>
                <a:ea typeface="+mj-ea"/>
                <a:cs typeface="+mj-cs"/>
              </a:rPr>
              <a:t>Classification of PPH:</a:t>
            </a:r>
            <a:r>
              <a:rPr lang="en-US" altLang="en-US" sz="4400">
                <a:solidFill>
                  <a:schemeClr val="tx2"/>
                </a:solidFill>
                <a:effectLst>
                  <a:outerShdw blurRad="38100" dist="38100" dir="2700000" algn="tl">
                    <a:srgbClr val="000000"/>
                  </a:outerShdw>
                </a:effectLst>
                <a:latin typeface="+mj-lt"/>
                <a:ea typeface="+mj-ea"/>
                <a:cs typeface="+mj-cs"/>
              </a:rPr>
              <a:t> </a:t>
            </a:r>
            <a:endParaRPr lang="en-GB" altLang="en-US" sz="4400" dirty="0">
              <a:solidFill>
                <a:schemeClr val="tx2"/>
              </a:solidFill>
              <a:effectLst>
                <a:outerShdw blurRad="38100" dist="38100" dir="2700000" algn="tl">
                  <a:srgbClr val="000000"/>
                </a:outerShdw>
              </a:effectLst>
              <a:latin typeface="+mj-lt"/>
              <a:ea typeface="+mj-ea"/>
              <a:cs typeface="+mj-cs"/>
            </a:endParaRPr>
          </a:p>
        </p:txBody>
      </p:sp>
      <p:sp>
        <p:nvSpPr>
          <p:cNvPr id="5" name="Rectangle 3">
            <a:extLst>
              <a:ext uri="{FF2B5EF4-FFF2-40B4-BE49-F238E27FC236}"/>
            </a:extLst>
          </p:cNvPr>
          <p:cNvSpPr txBox="1">
            <a:spLocks noChangeArrowheads="1"/>
          </p:cNvSpPr>
          <p:nvPr/>
        </p:nvSpPr>
        <p:spPr bwMode="auto">
          <a:xfrm>
            <a:off x="500063" y="4841875"/>
            <a:ext cx="8229600" cy="1714500"/>
          </a:xfrm>
          <a:prstGeom prst="rect">
            <a:avLst/>
          </a:prstGeom>
          <a:noFill/>
          <a:ln>
            <a:noFill/>
          </a:ln>
          <a:effectLst/>
          <a:extLst/>
        </p:spPr>
        <p:txBody>
          <a:bodyPr/>
          <a:lstStyle/>
          <a:p>
            <a:pPr marL="342900" indent="-342900" eaLnBrk="1" hangingPunct="1">
              <a:spcBef>
                <a:spcPct val="20000"/>
              </a:spcBef>
              <a:buClr>
                <a:schemeClr val="hlink"/>
              </a:buClr>
              <a:buFont typeface="Wingdings" panose="05000000000000000000" pitchFamily="2" charset="2"/>
              <a:buBlip>
                <a:blip r:embed="rId2"/>
              </a:buBlip>
              <a:defRPr/>
            </a:pPr>
            <a:r>
              <a:rPr lang="en-US" altLang="en-US" sz="3200">
                <a:effectLst>
                  <a:outerShdw blurRad="38100" dist="38100" dir="2700000" algn="tl">
                    <a:srgbClr val="000000"/>
                  </a:outerShdw>
                </a:effectLst>
                <a:latin typeface="+mn-lt"/>
                <a:cs typeface="+mn-cs"/>
              </a:rPr>
              <a:t>1ry : PPH within </a:t>
            </a:r>
            <a:r>
              <a:rPr lang="en-US" altLang="en-US" sz="3200">
                <a:effectLst>
                  <a:outerShdw blurRad="38100" dist="38100" dir="2700000" algn="tl">
                    <a:srgbClr val="000000"/>
                  </a:outerShdw>
                </a:effectLst>
                <a:latin typeface="Arial" panose="020B0604020202020204" pitchFamily="34" charset="0"/>
                <a:cs typeface="+mn-cs"/>
              </a:rPr>
              <a:t>‘</a:t>
            </a:r>
            <a:r>
              <a:rPr lang="en-US" altLang="en-US" sz="3200">
                <a:effectLst>
                  <a:outerShdw blurRad="38100" dist="38100" dir="2700000" algn="tl">
                    <a:srgbClr val="000000"/>
                  </a:outerShdw>
                </a:effectLst>
                <a:latin typeface="+mn-lt"/>
                <a:cs typeface="+mn-cs"/>
              </a:rPr>
              <a:t>1</a:t>
            </a:r>
            <a:r>
              <a:rPr lang="en-US" altLang="en-US" sz="3200" baseline="30000">
                <a:effectLst>
                  <a:outerShdw blurRad="38100" dist="38100" dir="2700000" algn="tl">
                    <a:srgbClr val="000000"/>
                  </a:outerShdw>
                </a:effectLst>
                <a:latin typeface="+mn-lt"/>
                <a:cs typeface="+mn-cs"/>
              </a:rPr>
              <a:t>st</a:t>
            </a:r>
            <a:r>
              <a:rPr lang="en-US" altLang="en-US" sz="3200">
                <a:effectLst>
                  <a:outerShdw blurRad="38100" dist="38100" dir="2700000" algn="tl">
                    <a:srgbClr val="000000"/>
                  </a:outerShdw>
                </a:effectLst>
                <a:latin typeface="+mn-lt"/>
                <a:cs typeface="+mn-cs"/>
              </a:rPr>
              <a:t> 24 hours of delivery.</a:t>
            </a:r>
          </a:p>
          <a:p>
            <a:pPr marL="342900" indent="-342900" eaLnBrk="1" hangingPunct="1">
              <a:spcBef>
                <a:spcPct val="20000"/>
              </a:spcBef>
              <a:buClr>
                <a:schemeClr val="hlink"/>
              </a:buClr>
              <a:buFont typeface="Wingdings" panose="05000000000000000000" pitchFamily="2" charset="2"/>
              <a:buBlip>
                <a:blip r:embed="rId2"/>
              </a:buBlip>
              <a:defRPr/>
            </a:pPr>
            <a:r>
              <a:rPr lang="en-US" altLang="en-US" sz="3200">
                <a:effectLst>
                  <a:outerShdw blurRad="38100" dist="38100" dir="2700000" algn="tl">
                    <a:srgbClr val="000000"/>
                  </a:outerShdw>
                </a:effectLst>
                <a:latin typeface="+mn-lt"/>
                <a:cs typeface="+mn-cs"/>
              </a:rPr>
              <a:t>2ry :PPH after this time ;up to 6 weeks postpartum.</a:t>
            </a:r>
            <a:endParaRPr lang="en-GB" altLang="en-US" sz="320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extLst>
          </p:cNvPr>
          <p:cNvSpPr>
            <a:spLocks noGrp="1" noChangeArrowheads="1"/>
          </p:cNvSpPr>
          <p:nvPr>
            <p:ph type="title"/>
          </p:nvPr>
        </p:nvSpPr>
        <p:spPr/>
        <p:txBody>
          <a:bodyPr/>
          <a:lstStyle/>
          <a:p>
            <a:pPr eaLnBrk="1" hangingPunct="1">
              <a:defRPr/>
            </a:pPr>
            <a:r>
              <a:rPr lang="en-US" altLang="en-US" b="1"/>
              <a:t>Internal Iliac Artery Ligation</a:t>
            </a:r>
            <a:endParaRPr lang="en-GB" altLang="en-US" b="1"/>
          </a:p>
        </p:txBody>
      </p:sp>
      <p:sp>
        <p:nvSpPr>
          <p:cNvPr id="33795" name="Rectangle 3">
            <a:extLst>
              <a:ext uri="{FF2B5EF4-FFF2-40B4-BE49-F238E27FC236}"/>
            </a:extLst>
          </p:cNvPr>
          <p:cNvSpPr>
            <a:spLocks noGrp="1" noChangeArrowheads="1"/>
          </p:cNvSpPr>
          <p:nvPr>
            <p:ph idx="1"/>
          </p:nvPr>
        </p:nvSpPr>
        <p:spPr/>
        <p:txBody>
          <a:bodyPr/>
          <a:lstStyle/>
          <a:p>
            <a:pPr algn="l" rtl="0" eaLnBrk="1" hangingPunct="1">
              <a:lnSpc>
                <a:spcPct val="90000"/>
              </a:lnSpc>
              <a:defRPr/>
            </a:pPr>
            <a:r>
              <a:rPr lang="en-US" altLang="en-US"/>
              <a:t>Bilateral internal iliac artery ligation may be performed to reduce </a:t>
            </a:r>
            <a:r>
              <a:rPr lang="en-US" altLang="en-US">
                <a:latin typeface="Arial" panose="020B0604020202020204" pitchFamily="34" charset="0"/>
              </a:rPr>
              <a:t>‘</a:t>
            </a:r>
            <a:r>
              <a:rPr lang="en-US" altLang="en-US"/>
              <a:t> arterial pulse pressure to pelvic organs.</a:t>
            </a:r>
          </a:p>
          <a:p>
            <a:pPr algn="l" rtl="0" eaLnBrk="1" hangingPunct="1">
              <a:lnSpc>
                <a:spcPct val="90000"/>
              </a:lnSpc>
              <a:defRPr/>
            </a:pPr>
            <a:r>
              <a:rPr lang="en-US" altLang="en-US"/>
              <a:t>40-60 % Success rate .</a:t>
            </a:r>
          </a:p>
          <a:p>
            <a:pPr algn="l" rtl="0" eaLnBrk="1" hangingPunct="1">
              <a:lnSpc>
                <a:spcPct val="90000"/>
              </a:lnSpc>
              <a:defRPr/>
            </a:pPr>
            <a:r>
              <a:rPr lang="en-US" altLang="en-US"/>
              <a:t>Currently has fallen out of favor because of </a:t>
            </a:r>
            <a:r>
              <a:rPr lang="en-US" altLang="en-US">
                <a:latin typeface="Arial" panose="020B0604020202020204" pitchFamily="34" charset="0"/>
              </a:rPr>
              <a:t>‘</a:t>
            </a:r>
            <a:r>
              <a:rPr lang="en-US" altLang="en-US"/>
              <a:t> technical difficulties associated with its performance, instead ,a stepwise progression of uterine-ovarian vessel ligation should be rapidly performed . </a:t>
            </a:r>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extLst>
          </p:cNvPr>
          <p:cNvSpPr>
            <a:spLocks noGrp="1" noChangeArrowheads="1"/>
          </p:cNvSpPr>
          <p:nvPr>
            <p:ph type="title"/>
          </p:nvPr>
        </p:nvSpPr>
        <p:spPr/>
        <p:txBody>
          <a:bodyPr>
            <a:normAutofit fontScale="90000"/>
          </a:bodyPr>
          <a:lstStyle/>
          <a:p>
            <a:pPr eaLnBrk="1" hangingPunct="1">
              <a:defRPr/>
            </a:pPr>
            <a:r>
              <a:rPr lang="en-US" altLang="en-US" sz="4000" b="1"/>
              <a:t>Complications of Internal Iliac artery Ligation</a:t>
            </a:r>
            <a:r>
              <a:rPr lang="en-US" altLang="en-US" sz="4000"/>
              <a:t> </a:t>
            </a:r>
            <a:endParaRPr lang="en-GB" altLang="en-US" sz="4000"/>
          </a:p>
        </p:txBody>
      </p:sp>
      <p:sp>
        <p:nvSpPr>
          <p:cNvPr id="34819"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Inadvertent ligation of </a:t>
            </a:r>
            <a:r>
              <a:rPr lang="en-US" altLang="en-US">
                <a:latin typeface="Arial" panose="020B0604020202020204" pitchFamily="34" charset="0"/>
              </a:rPr>
              <a:t>‘</a:t>
            </a:r>
            <a:r>
              <a:rPr lang="en-US" altLang="en-US"/>
              <a:t> common iliac or external iliac artery .</a:t>
            </a:r>
          </a:p>
          <a:p>
            <a:pPr algn="l" rtl="0" eaLnBrk="1" hangingPunct="1">
              <a:defRPr/>
            </a:pPr>
            <a:r>
              <a:rPr lang="en-US" altLang="en-US"/>
              <a:t>Ureteral or hypogastric vein injuries .</a:t>
            </a:r>
          </a:p>
          <a:p>
            <a:pPr algn="l" rtl="0" eaLnBrk="1" hangingPunct="1">
              <a:defRPr/>
            </a:pPr>
            <a:r>
              <a:rPr lang="en-US" altLang="en-US"/>
              <a:t>Wound infection .</a:t>
            </a:r>
          </a:p>
          <a:p>
            <a:pPr algn="l" rtl="0" eaLnBrk="1" hangingPunct="1">
              <a:defRPr/>
            </a:pPr>
            <a:r>
              <a:rPr lang="en-US" altLang="en-US"/>
              <a:t>Lower extremity paresis .</a:t>
            </a:r>
          </a:p>
          <a:p>
            <a:pPr algn="l" rtl="0" eaLnBrk="1" hangingPunct="1">
              <a:defRPr/>
            </a:pPr>
            <a:r>
              <a:rPr lang="en-US" altLang="en-US"/>
              <a:t>Cardiac arrest .</a:t>
            </a:r>
            <a:endParaRPr lang="en-GB"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a:t>Angiographic Selective Embolization</a:t>
            </a:r>
            <a:endParaRPr lang="en-GB" altLang="en-US" sz="4000" b="1"/>
          </a:p>
        </p:txBody>
      </p:sp>
      <p:sp>
        <p:nvSpPr>
          <p:cNvPr id="35843" name="Rectangle 3">
            <a:extLst>
              <a:ext uri="{FF2B5EF4-FFF2-40B4-BE49-F238E27FC236}"/>
            </a:extLst>
          </p:cNvPr>
          <p:cNvSpPr>
            <a:spLocks noGrp="1" noChangeArrowheads="1"/>
          </p:cNvSpPr>
          <p:nvPr>
            <p:ph idx="1"/>
          </p:nvPr>
        </p:nvSpPr>
        <p:spPr/>
        <p:txBody>
          <a:bodyPr/>
          <a:lstStyle/>
          <a:p>
            <a:pPr algn="l" rtl="0" eaLnBrk="1" hangingPunct="1">
              <a:lnSpc>
                <a:spcPct val="90000"/>
              </a:lnSpc>
              <a:defRPr/>
            </a:pPr>
            <a:r>
              <a:rPr lang="en-US" altLang="en-US"/>
              <a:t>90-100 % Success .</a:t>
            </a:r>
          </a:p>
          <a:p>
            <a:pPr algn="l" rtl="0" eaLnBrk="1" hangingPunct="1">
              <a:lnSpc>
                <a:spcPct val="90000"/>
              </a:lnSpc>
              <a:defRPr/>
            </a:pPr>
            <a:r>
              <a:rPr lang="en-US" altLang="en-US"/>
              <a:t>ASE seems to be indicated in patients with birth canal trauma or uterine atony or DIC.</a:t>
            </a:r>
          </a:p>
          <a:p>
            <a:pPr algn="l" rtl="0" eaLnBrk="1" hangingPunct="1">
              <a:lnSpc>
                <a:spcPct val="90000"/>
              </a:lnSpc>
              <a:defRPr/>
            </a:pPr>
            <a:r>
              <a:rPr lang="en-US" altLang="en-US"/>
              <a:t>Done in centers with interventional radiologists .</a:t>
            </a:r>
          </a:p>
          <a:p>
            <a:pPr algn="l" rtl="0" eaLnBrk="1" hangingPunct="1">
              <a:lnSpc>
                <a:spcPct val="90000"/>
              </a:lnSpc>
              <a:defRPr/>
            </a:pPr>
            <a:r>
              <a:rPr lang="en-US" altLang="en-US"/>
              <a:t>Fever, pelvic infection , contrast media nephrotoxicity, &amp; buttock claudication are rare complications &amp; are reported in 6%-7%</a:t>
            </a:r>
            <a:endParaRPr lang="en-GB"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a:t>Internal Iliac Artery Balloon Occlusion</a:t>
            </a:r>
            <a:r>
              <a:rPr lang="en-US" altLang="en-US" sz="4000"/>
              <a:t> </a:t>
            </a:r>
            <a:endParaRPr lang="en-GB" altLang="en-US" sz="4000"/>
          </a:p>
        </p:txBody>
      </p:sp>
      <p:sp>
        <p:nvSpPr>
          <p:cNvPr id="36867"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sz="2800"/>
              <a:t>A balloon catheter is introduced through </a:t>
            </a:r>
            <a:r>
              <a:rPr lang="en-US" altLang="en-US" sz="2800">
                <a:latin typeface="Arial" panose="020B0604020202020204" pitchFamily="34" charset="0"/>
              </a:rPr>
              <a:t>‘</a:t>
            </a:r>
            <a:r>
              <a:rPr lang="en-US" altLang="en-US" sz="2800"/>
              <a:t> femoral artery to internal iliac artery .</a:t>
            </a:r>
          </a:p>
          <a:p>
            <a:pPr algn="l" rtl="0" eaLnBrk="1" hangingPunct="1">
              <a:defRPr/>
            </a:pPr>
            <a:r>
              <a:rPr lang="en-US" altLang="en-US" sz="2800"/>
              <a:t>Angiography is performed to see extravasation from uterine artery (s).</a:t>
            </a:r>
          </a:p>
          <a:p>
            <a:pPr algn="l" rtl="0" eaLnBrk="1" hangingPunct="1">
              <a:defRPr/>
            </a:pPr>
            <a:r>
              <a:rPr lang="en-US" altLang="en-US" sz="2800"/>
              <a:t>The balloon catheter is insufflated in </a:t>
            </a:r>
            <a:r>
              <a:rPr lang="en-US" altLang="en-US" sz="2800">
                <a:latin typeface="Arial" panose="020B0604020202020204" pitchFamily="34" charset="0"/>
              </a:rPr>
              <a:t>‘</a:t>
            </a:r>
            <a:r>
              <a:rPr lang="en-US" altLang="en-US" sz="2800"/>
              <a:t> hypogastric artery (uni or bilaterally) .</a:t>
            </a:r>
          </a:p>
          <a:p>
            <a:pPr algn="l" rtl="0" eaLnBrk="1" hangingPunct="1">
              <a:defRPr/>
            </a:pPr>
            <a:r>
              <a:rPr lang="en-US" altLang="en-US" sz="2800"/>
              <a:t>Angiography is repeated to confirm that </a:t>
            </a:r>
            <a:r>
              <a:rPr lang="en-US" altLang="en-US" sz="2800">
                <a:latin typeface="Arial" panose="020B0604020202020204" pitchFamily="34" charset="0"/>
              </a:rPr>
              <a:t>‘</a:t>
            </a:r>
            <a:r>
              <a:rPr lang="en-US" altLang="en-US" sz="2800"/>
              <a:t> extravasation of </a:t>
            </a:r>
            <a:r>
              <a:rPr lang="en-US" altLang="en-US" sz="2800">
                <a:latin typeface="Arial" panose="020B0604020202020204" pitchFamily="34" charset="0"/>
              </a:rPr>
              <a:t>‘</a:t>
            </a:r>
            <a:r>
              <a:rPr lang="en-US" altLang="en-US" sz="2800"/>
              <a:t> uterine vessels had stopped .</a:t>
            </a:r>
          </a:p>
          <a:p>
            <a:pPr algn="l" rtl="0" eaLnBrk="1" hangingPunct="1">
              <a:defRPr/>
            </a:pPr>
            <a:r>
              <a:rPr lang="en-US" altLang="en-US" sz="2800"/>
              <a:t>48 hrs later, both catheters are defflated .</a:t>
            </a:r>
            <a:endParaRPr lang="en-GB" alt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extLst>
          </p:cNvPr>
          <p:cNvSpPr>
            <a:spLocks noGrp="1" noChangeArrowheads="1"/>
          </p:cNvSpPr>
          <p:nvPr>
            <p:ph type="title"/>
          </p:nvPr>
        </p:nvSpPr>
        <p:spPr/>
        <p:txBody>
          <a:bodyPr/>
          <a:lstStyle/>
          <a:p>
            <a:pPr rtl="0" eaLnBrk="1" hangingPunct="1">
              <a:defRPr/>
            </a:pPr>
            <a:r>
              <a:rPr lang="en-US" altLang="en-US" b="1"/>
              <a:t>Surgical Technique B-Lynch</a:t>
            </a:r>
            <a:endParaRPr lang="en-GB" altLang="en-US" b="1"/>
          </a:p>
        </p:txBody>
      </p:sp>
      <p:sp>
        <p:nvSpPr>
          <p:cNvPr id="37891"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Christopher B- Lynch is a consultant OB/Gyn in Oxford </a:t>
            </a:r>
            <a:r>
              <a:rPr lang="en-US" altLang="en-US">
                <a:latin typeface="Arial" panose="020B0604020202020204" pitchFamily="34" charset="0"/>
              </a:rPr>
              <a:t>–</a:t>
            </a:r>
            <a:r>
              <a:rPr lang="en-US" altLang="en-US"/>
              <a:t> UK .</a:t>
            </a:r>
          </a:p>
          <a:p>
            <a:pPr algn="l" rtl="0" eaLnBrk="1" hangingPunct="1">
              <a:defRPr/>
            </a:pPr>
            <a:r>
              <a:rPr lang="en-US" altLang="en-US"/>
              <a:t>His technique was used to control massive PPH .</a:t>
            </a:r>
            <a:endParaRPr lang="en-GB"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extLst>
          </p:cNvPr>
          <p:cNvSpPr>
            <a:spLocks noGrp="1" noChangeArrowheads="1"/>
          </p:cNvSpPr>
          <p:nvPr>
            <p:ph type="title"/>
          </p:nvPr>
        </p:nvSpPr>
        <p:spPr/>
        <p:txBody>
          <a:bodyPr/>
          <a:lstStyle/>
          <a:p>
            <a:pPr eaLnBrk="1" hangingPunct="1">
              <a:defRPr/>
            </a:pPr>
            <a:r>
              <a:rPr lang="en-US" altLang="en-US" sz="4000" b="1"/>
              <a:t>Advantages of B-Lynch Technique</a:t>
            </a:r>
            <a:endParaRPr lang="en-GB" altLang="en-US" sz="4000" b="1"/>
          </a:p>
        </p:txBody>
      </p:sp>
      <p:sp>
        <p:nvSpPr>
          <p:cNvPr id="38915"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B-Lynch suture helps us effectively to avoid </a:t>
            </a:r>
            <a:r>
              <a:rPr lang="en-US" altLang="en-US">
                <a:latin typeface="Arial" panose="020B0604020202020204" pitchFamily="34" charset="0"/>
              </a:rPr>
              <a:t>‘</a:t>
            </a:r>
            <a:r>
              <a:rPr lang="en-US" altLang="en-US"/>
              <a:t> need for hysterectomy in patients in whom medical RX have failed to stop intractable PPH due to uterine atony .</a:t>
            </a:r>
          </a:p>
          <a:p>
            <a:pPr algn="l" rtl="0" eaLnBrk="1" hangingPunct="1">
              <a:defRPr/>
            </a:pPr>
            <a:r>
              <a:rPr lang="en-US" altLang="en-US"/>
              <a:t>The technique is easily learned &amp; much simpler to perform than internal iliac artery ligation .</a:t>
            </a:r>
            <a:endParaRPr lang="en-GB"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extLst>
          </p:cNvPr>
          <p:cNvSpPr>
            <a:spLocks noGrp="1" noChangeArrowheads="1"/>
          </p:cNvSpPr>
          <p:nvPr>
            <p:ph type="title"/>
          </p:nvPr>
        </p:nvSpPr>
        <p:spPr>
          <a:xfrm>
            <a:off x="468313" y="333375"/>
            <a:ext cx="8229600" cy="1143000"/>
          </a:xfrm>
        </p:spPr>
        <p:txBody>
          <a:bodyPr>
            <a:normAutofit fontScale="90000"/>
          </a:bodyPr>
          <a:lstStyle/>
          <a:p>
            <a:pPr eaLnBrk="1" hangingPunct="1">
              <a:defRPr/>
            </a:pPr>
            <a:r>
              <a:rPr lang="en-US" altLang="en-US" sz="4000" b="1"/>
              <a:t>Management of post-hysterectomy bleeding</a:t>
            </a:r>
            <a:endParaRPr lang="en-GB" altLang="en-US" sz="4000" b="1"/>
          </a:p>
        </p:txBody>
      </p:sp>
      <p:sp>
        <p:nvSpPr>
          <p:cNvPr id="39939" name="Rectangle 3">
            <a:extLst>
              <a:ext uri="{FF2B5EF4-FFF2-40B4-BE49-F238E27FC236}"/>
            </a:extLst>
          </p:cNvPr>
          <p:cNvSpPr>
            <a:spLocks noGrp="1" noChangeArrowheads="1"/>
          </p:cNvSpPr>
          <p:nvPr>
            <p:ph idx="1"/>
          </p:nvPr>
        </p:nvSpPr>
        <p:spPr/>
        <p:txBody>
          <a:bodyPr/>
          <a:lstStyle/>
          <a:p>
            <a:pPr algn="l" rtl="0" eaLnBrk="1" hangingPunct="1">
              <a:lnSpc>
                <a:spcPct val="80000"/>
              </a:lnSpc>
              <a:defRPr/>
            </a:pPr>
            <a:r>
              <a:rPr lang="en-US" altLang="en-US" sz="2800"/>
              <a:t>Persistent bleeding from pelvic surfaces due to DIC &amp; retracted small vessels ,are difficult or impossible to isolate .</a:t>
            </a:r>
          </a:p>
          <a:p>
            <a:pPr algn="l" rtl="0" eaLnBrk="1" hangingPunct="1">
              <a:lnSpc>
                <a:spcPct val="80000"/>
              </a:lnSpc>
              <a:defRPr/>
            </a:pPr>
            <a:r>
              <a:rPr lang="en-US" altLang="en-US" sz="2800"/>
              <a:t>Bilateral internal iliac ligation is usually ineffective .</a:t>
            </a:r>
          </a:p>
          <a:p>
            <a:pPr algn="l" rtl="0" eaLnBrk="1" hangingPunct="1">
              <a:lnSpc>
                <a:spcPct val="80000"/>
              </a:lnSpc>
              <a:defRPr/>
            </a:pPr>
            <a:r>
              <a:rPr lang="en-US" altLang="en-US" sz="2800"/>
              <a:t>The diffuse bleeding may be controlled by abdominal packing to allow time for normalization of </a:t>
            </a:r>
            <a:r>
              <a:rPr lang="en-US" altLang="en-US" sz="2800">
                <a:latin typeface="Arial" panose="020B0604020202020204" pitchFamily="34" charset="0"/>
              </a:rPr>
              <a:t>‘</a:t>
            </a:r>
            <a:r>
              <a:rPr lang="en-US" altLang="en-US" sz="2800"/>
              <a:t> woman</a:t>
            </a:r>
            <a:r>
              <a:rPr lang="en-US" altLang="en-US" sz="2800">
                <a:latin typeface="Arial" panose="020B0604020202020204" pitchFamily="34" charset="0"/>
              </a:rPr>
              <a:t>’</a:t>
            </a:r>
            <a:r>
              <a:rPr lang="en-US" altLang="en-US" sz="2800"/>
              <a:t>s hemodynamic &amp; coagulation status .</a:t>
            </a:r>
          </a:p>
          <a:p>
            <a:pPr algn="l" rtl="0" eaLnBrk="1" hangingPunct="1">
              <a:lnSpc>
                <a:spcPct val="80000"/>
              </a:lnSpc>
              <a:defRPr/>
            </a:pPr>
            <a:r>
              <a:rPr lang="en-US" altLang="en-US" sz="2800"/>
              <a:t>Specific vessels which hge persistently may be controlled with embolization procedures.</a:t>
            </a:r>
            <a:endParaRPr lang="en-GB" altLang="en-US" sz="28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424"/>
            <a:ext cx="9144000" cy="1258888"/>
          </a:xfrm>
        </p:spPr>
        <p:txBody>
          <a:bodyPr/>
          <a:lstStyle/>
          <a:p>
            <a:r>
              <a:rPr lang="en-US" b="1" dirty="0"/>
              <a:t>RETAINED PLACENTAL TISSUE </a:t>
            </a:r>
            <a:endParaRPr lang="en-US" dirty="0"/>
          </a:p>
        </p:txBody>
      </p:sp>
      <p:sp>
        <p:nvSpPr>
          <p:cNvPr id="3" name="Content Placeholder 2"/>
          <p:cNvSpPr>
            <a:spLocks noGrp="1"/>
          </p:cNvSpPr>
          <p:nvPr>
            <p:ph idx="1"/>
          </p:nvPr>
        </p:nvSpPr>
        <p:spPr>
          <a:xfrm>
            <a:off x="16768" y="1124744"/>
            <a:ext cx="8875712" cy="5472608"/>
          </a:xfrm>
        </p:spPr>
        <p:txBody>
          <a:bodyPr>
            <a:noAutofit/>
          </a:bodyPr>
          <a:lstStyle/>
          <a:p>
            <a:pPr marL="0" indent="0" algn="l">
              <a:buNone/>
            </a:pPr>
            <a:r>
              <a:rPr lang="en-US" sz="2000" b="1" dirty="0"/>
              <a:t>In about one-half of the patients with delayed PPH, placental fragments are present. </a:t>
            </a:r>
            <a:r>
              <a:rPr lang="en-US" sz="2000" dirty="0"/>
              <a:t>The uterus is unable to maintain a contraction and involute normally around a retained placental tissue mass. </a:t>
            </a:r>
            <a:endParaRPr lang="en-US" sz="2000" dirty="0" smtClean="0"/>
          </a:p>
          <a:p>
            <a:pPr marL="0" indent="0" algn="l">
              <a:buNone/>
            </a:pPr>
            <a:r>
              <a:rPr lang="en-US" sz="2000" dirty="0"/>
              <a:t> </a:t>
            </a:r>
          </a:p>
          <a:p>
            <a:pPr marL="0" indent="0" algn="l">
              <a:buNone/>
            </a:pPr>
            <a:r>
              <a:rPr lang="en-US" sz="2000" dirty="0"/>
              <a:t>There are three scenarios in which a retained placenta can occur:</a:t>
            </a:r>
          </a:p>
          <a:p>
            <a:pPr marL="0" indent="0" algn="l">
              <a:buNone/>
            </a:pPr>
            <a:r>
              <a:rPr lang="en-US" sz="2000" b="1" dirty="0"/>
              <a:t>Placenta </a:t>
            </a:r>
            <a:r>
              <a:rPr lang="en-US" sz="2000" b="1" dirty="0" err="1"/>
              <a:t>adherens</a:t>
            </a:r>
            <a:r>
              <a:rPr lang="en-US" sz="2000" b="1" dirty="0"/>
              <a:t>, </a:t>
            </a:r>
            <a:r>
              <a:rPr lang="en-US" sz="2000" dirty="0"/>
              <a:t>which happens because the uterine muscles don’t contract enough to make the placenta separate from the uterine wall and </a:t>
            </a:r>
            <a:r>
              <a:rPr lang="en-US" sz="2000" dirty="0" smtClean="0"/>
              <a:t>expel </a:t>
            </a:r>
            <a:r>
              <a:rPr lang="en-US" sz="2000" dirty="0"/>
              <a:t>it from the womb.</a:t>
            </a:r>
          </a:p>
          <a:p>
            <a:pPr marL="0" indent="0" algn="l">
              <a:buNone/>
            </a:pPr>
            <a:endParaRPr lang="en-US" sz="2000" b="1" dirty="0" smtClean="0"/>
          </a:p>
          <a:p>
            <a:pPr marL="0" indent="0" algn="l">
              <a:buNone/>
            </a:pPr>
            <a:r>
              <a:rPr lang="en-US" sz="2000" b="1" dirty="0" smtClean="0"/>
              <a:t>Trapped </a:t>
            </a:r>
            <a:r>
              <a:rPr lang="en-US" sz="2000" b="1" dirty="0"/>
              <a:t>placenta,</a:t>
            </a:r>
            <a:r>
              <a:rPr lang="en-US" sz="2000" dirty="0"/>
              <a:t> which happens when the placenta separates from the uterus but does not naturally exit the mother’s body. This can occur when the cervix begins to close before the entire placenta is excreted.</a:t>
            </a:r>
          </a:p>
          <a:p>
            <a:pPr marL="0" indent="0" algn="l">
              <a:buNone/>
            </a:pPr>
            <a:endParaRPr lang="en-US" sz="2000" b="1" dirty="0" smtClean="0">
              <a:hlinkClick r:id="rId2"/>
            </a:endParaRPr>
          </a:p>
          <a:p>
            <a:pPr marL="0" indent="0" algn="l">
              <a:buNone/>
            </a:pPr>
            <a:r>
              <a:rPr lang="en-US" sz="2000" b="1" dirty="0" smtClean="0">
                <a:hlinkClick r:id="rId2"/>
              </a:rPr>
              <a:t>Placenta </a:t>
            </a:r>
            <a:r>
              <a:rPr lang="en-US" sz="2000" b="1" dirty="0" err="1">
                <a:hlinkClick r:id="rId2"/>
              </a:rPr>
              <a:t>accreta</a:t>
            </a:r>
            <a:r>
              <a:rPr lang="en-US" sz="2000" b="1" dirty="0"/>
              <a:t>, </a:t>
            </a:r>
            <a:r>
              <a:rPr lang="en-US" sz="2000" dirty="0"/>
              <a:t>which happens when the placenta grows into the deeper layer of the uterus and is unable to naturally detach from the organ. This is the most dangerous type of retained placenta and can lead to a hysterectomy and blood transfusions</a:t>
            </a:r>
          </a:p>
        </p:txBody>
      </p:sp>
    </p:spTree>
    <p:extLst>
      <p:ext uri="{BB962C8B-B14F-4D97-AF65-F5344CB8AC3E}">
        <p14:creationId xmlns:p14="http://schemas.microsoft.com/office/powerpoint/2010/main" val="2215760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RETAINED PLACENTAL TISSUE </a:t>
            </a:r>
            <a:endParaRPr lang="en-US" dirty="0"/>
          </a:p>
        </p:txBody>
      </p:sp>
      <p:sp>
        <p:nvSpPr>
          <p:cNvPr id="3" name="Content Placeholder 2"/>
          <p:cNvSpPr>
            <a:spLocks noGrp="1"/>
          </p:cNvSpPr>
          <p:nvPr>
            <p:ph idx="1"/>
          </p:nvPr>
        </p:nvSpPr>
        <p:spPr/>
        <p:txBody>
          <a:bodyPr/>
          <a:lstStyle/>
          <a:p>
            <a:pPr marL="0" indent="0" algn="l">
              <a:buNone/>
            </a:pPr>
            <a:r>
              <a:rPr lang="en-US" sz="2300" b="1" dirty="0"/>
              <a:t>If retained placental fragments are suspected, ultrasonic assessment of the uterus should be performed. If placental fragments are identified, manual exploration of the uterine cavity </a:t>
            </a:r>
            <a:r>
              <a:rPr lang="en-US" sz="2300" dirty="0"/>
              <a:t>should be performed. The endometrial surface should be palpated carefully to identify any retained products of conception, </a:t>
            </a:r>
            <a:r>
              <a:rPr lang="en-US" sz="2300" dirty="0" smtClean="0"/>
              <a:t>uterine </a:t>
            </a:r>
            <a:r>
              <a:rPr lang="en-US" sz="2300" dirty="0"/>
              <a:t>wall lacerations, or partial uterine inversion.</a:t>
            </a:r>
          </a:p>
          <a:p>
            <a:pPr marL="0" indent="0" algn="l">
              <a:buNone/>
            </a:pPr>
            <a:endParaRPr lang="en-US" sz="2300" dirty="0" smtClean="0"/>
          </a:p>
          <a:p>
            <a:pPr marL="0" indent="0" algn="l">
              <a:buNone/>
            </a:pPr>
            <a:r>
              <a:rPr lang="en-US" sz="2300" dirty="0" smtClean="0"/>
              <a:t> </a:t>
            </a:r>
            <a:r>
              <a:rPr lang="en-US" sz="2300" dirty="0"/>
              <a:t>If no cause for the bleeding is found, </a:t>
            </a:r>
            <a:r>
              <a:rPr lang="en-US" sz="2300" b="1" dirty="0"/>
              <a:t>coagulopathy </a:t>
            </a:r>
            <a:r>
              <a:rPr lang="en-US" sz="2300" dirty="0"/>
              <a:t>must be considered.</a:t>
            </a:r>
          </a:p>
        </p:txBody>
      </p:sp>
    </p:spTree>
    <p:extLst>
      <p:ext uri="{BB962C8B-B14F-4D97-AF65-F5344CB8AC3E}">
        <p14:creationId xmlns:p14="http://schemas.microsoft.com/office/powerpoint/2010/main" val="2842661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endParaRPr lang="en-US" dirty="0"/>
          </a:p>
        </p:txBody>
      </p:sp>
      <p:sp>
        <p:nvSpPr>
          <p:cNvPr id="3" name="Content Placeholder 2"/>
          <p:cNvSpPr>
            <a:spLocks noGrp="1"/>
          </p:cNvSpPr>
          <p:nvPr>
            <p:ph idx="1"/>
          </p:nvPr>
        </p:nvSpPr>
        <p:spPr>
          <a:xfrm>
            <a:off x="467544" y="1700808"/>
            <a:ext cx="8229600" cy="4530725"/>
          </a:xfrm>
        </p:spPr>
        <p:txBody>
          <a:bodyPr/>
          <a:lstStyle/>
          <a:p>
            <a:pPr marL="457200" lvl="0" indent="-457200" algn="l" rtl="0" eaLnBrk="1" fontAlgn="auto" hangingPunct="1">
              <a:spcAft>
                <a:spcPts val="0"/>
              </a:spcAft>
              <a:buClrTx/>
              <a:buFont typeface="+mj-lt"/>
              <a:buAutoNum type="arabicPeriod"/>
            </a:pPr>
            <a:r>
              <a:rPr lang="en-US" b="1" dirty="0">
                <a:solidFill>
                  <a:prstClr val="black"/>
                </a:solidFill>
                <a:effectLst/>
                <a:latin typeface="Calibri"/>
              </a:rPr>
              <a:t>Manual removal</a:t>
            </a:r>
          </a:p>
          <a:p>
            <a:pPr marL="457200" lvl="0" indent="-457200" algn="l" rtl="0" eaLnBrk="1" fontAlgn="auto" hangingPunct="1">
              <a:spcAft>
                <a:spcPts val="0"/>
              </a:spcAft>
              <a:buClrTx/>
              <a:buFont typeface="+mj-lt"/>
              <a:buAutoNum type="arabicPeriod"/>
            </a:pPr>
            <a:r>
              <a:rPr lang="en-US" b="1" dirty="0">
                <a:solidFill>
                  <a:prstClr val="black"/>
                </a:solidFill>
                <a:effectLst/>
                <a:latin typeface="Calibri"/>
              </a:rPr>
              <a:t>Ultrasound assessment/guidance to assure complete removal</a:t>
            </a:r>
          </a:p>
          <a:p>
            <a:pPr marL="457200" lvl="0" indent="-457200" algn="l" rtl="0" eaLnBrk="1" fontAlgn="auto" hangingPunct="1">
              <a:spcAft>
                <a:spcPts val="0"/>
              </a:spcAft>
              <a:buClrTx/>
              <a:buFont typeface="+mj-lt"/>
              <a:buAutoNum type="arabicPeriod"/>
            </a:pPr>
            <a:r>
              <a:rPr lang="en-US" b="1" dirty="0">
                <a:solidFill>
                  <a:prstClr val="black"/>
                </a:solidFill>
                <a:effectLst/>
                <a:latin typeface="Calibri"/>
              </a:rPr>
              <a:t>Suction curettage—ideally performed with ultrasound guidance in operating room (OR)</a:t>
            </a:r>
          </a:p>
          <a:p>
            <a:pPr marL="457200" lvl="0" indent="-457200" algn="l" rtl="0" eaLnBrk="1" fontAlgn="auto" hangingPunct="1">
              <a:spcAft>
                <a:spcPts val="0"/>
              </a:spcAft>
              <a:buClrTx/>
              <a:buFont typeface="+mj-lt"/>
              <a:buAutoNum type="arabicPeriod"/>
            </a:pPr>
            <a:r>
              <a:rPr lang="en-US" b="1" dirty="0">
                <a:solidFill>
                  <a:prstClr val="black"/>
                </a:solidFill>
                <a:effectLst/>
                <a:latin typeface="Calibri"/>
              </a:rPr>
              <a:t>Maintain suspicion for accrete.</a:t>
            </a:r>
          </a:p>
          <a:p>
            <a:pPr marL="0" indent="0" algn="l">
              <a:buNone/>
            </a:pPr>
            <a:endParaRPr lang="en-US" sz="2000" dirty="0"/>
          </a:p>
        </p:txBody>
      </p:sp>
    </p:spTree>
    <p:extLst>
      <p:ext uri="{BB962C8B-B14F-4D97-AF65-F5344CB8AC3E}">
        <p14:creationId xmlns:p14="http://schemas.microsoft.com/office/powerpoint/2010/main" val="27985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extLst>
          </p:cNvPr>
          <p:cNvSpPr>
            <a:spLocks noGrp="1" noChangeArrowheads="1"/>
          </p:cNvSpPr>
          <p:nvPr>
            <p:ph type="title"/>
          </p:nvPr>
        </p:nvSpPr>
        <p:spPr>
          <a:xfrm>
            <a:off x="357188" y="2500313"/>
            <a:ext cx="8229600" cy="758825"/>
          </a:xfrm>
        </p:spPr>
        <p:txBody>
          <a:bodyPr>
            <a:normAutofit fontScale="90000"/>
          </a:bodyPr>
          <a:lstStyle/>
          <a:p>
            <a:pPr eaLnBrk="1" hangingPunct="1">
              <a:defRPr/>
            </a:pPr>
            <a:r>
              <a:rPr lang="en-US" altLang="en-US" b="1" dirty="0"/>
              <a:t>Maternal Mortality of PPH;</a:t>
            </a:r>
            <a:endParaRPr lang="en-GB" altLang="en-US" b="1" dirty="0"/>
          </a:p>
        </p:txBody>
      </p:sp>
      <p:sp>
        <p:nvSpPr>
          <p:cNvPr id="6147" name="Rectangle 3">
            <a:extLst>
              <a:ext uri="{FF2B5EF4-FFF2-40B4-BE49-F238E27FC236}"/>
            </a:extLst>
          </p:cNvPr>
          <p:cNvSpPr>
            <a:spLocks noGrp="1" noChangeArrowheads="1"/>
          </p:cNvSpPr>
          <p:nvPr>
            <p:ph idx="1"/>
          </p:nvPr>
        </p:nvSpPr>
        <p:spPr>
          <a:xfrm>
            <a:off x="357188" y="3441700"/>
            <a:ext cx="8229600" cy="3186113"/>
          </a:xfrm>
        </p:spPr>
        <p:txBody>
          <a:bodyPr>
            <a:normAutofit lnSpcReduction="10000"/>
          </a:bodyPr>
          <a:lstStyle/>
          <a:p>
            <a:pPr algn="l" rtl="0" eaLnBrk="1" hangingPunct="1">
              <a:defRPr/>
            </a:pPr>
            <a:r>
              <a:rPr lang="en-US" altLang="en-US" dirty="0"/>
              <a:t>The risk of dying from PPH is about 1 in 100,000 deliveries in UK.</a:t>
            </a:r>
          </a:p>
          <a:p>
            <a:pPr algn="l" rtl="0" eaLnBrk="1" hangingPunct="1">
              <a:defRPr/>
            </a:pPr>
            <a:r>
              <a:rPr lang="en-US" altLang="en-US" dirty="0"/>
              <a:t>This is 100 times higher in developing countries .</a:t>
            </a:r>
          </a:p>
          <a:p>
            <a:pPr algn="l" rtl="0" eaLnBrk="1" hangingPunct="1">
              <a:defRPr/>
            </a:pPr>
            <a:r>
              <a:rPr lang="en-US" altLang="en-US" dirty="0"/>
              <a:t>Globally &gt;  130,000 women die every year from PPH.</a:t>
            </a:r>
            <a:endParaRPr lang="en-GB" altLang="en-US" dirty="0"/>
          </a:p>
        </p:txBody>
      </p:sp>
      <p:sp>
        <p:nvSpPr>
          <p:cNvPr id="4" name="Rectangle 2">
            <a:extLst>
              <a:ext uri="{FF2B5EF4-FFF2-40B4-BE49-F238E27FC236}"/>
            </a:extLst>
          </p:cNvPr>
          <p:cNvSpPr txBox="1">
            <a:spLocks noChangeArrowheads="1"/>
          </p:cNvSpPr>
          <p:nvPr/>
        </p:nvSpPr>
        <p:spPr bwMode="auto">
          <a:xfrm>
            <a:off x="500063" y="357188"/>
            <a:ext cx="8229600" cy="758825"/>
          </a:xfrm>
          <a:prstGeom prst="rect">
            <a:avLst/>
          </a:prstGeom>
          <a:noFill/>
          <a:ln>
            <a:noFill/>
          </a:ln>
          <a:effectLst/>
          <a:extLst/>
        </p:spPr>
        <p:txBody>
          <a:bodyPr anchor="b"/>
          <a:lstStyle/>
          <a:p>
            <a:pPr algn="ctr" rtl="1" eaLnBrk="1" hangingPunct="1">
              <a:defRPr/>
            </a:pPr>
            <a:r>
              <a:rPr lang="en-US" altLang="en-US" sz="4400" b="1" dirty="0">
                <a:solidFill>
                  <a:schemeClr val="tx2"/>
                </a:solidFill>
                <a:effectLst>
                  <a:outerShdw blurRad="38100" dist="38100" dir="2700000" algn="tl">
                    <a:srgbClr val="000000"/>
                  </a:outerShdw>
                </a:effectLst>
                <a:latin typeface="+mj-lt"/>
                <a:ea typeface="+mj-ea"/>
                <a:cs typeface="+mj-cs"/>
              </a:rPr>
              <a:t>Incidence of PPH</a:t>
            </a:r>
            <a:r>
              <a:rPr lang="en-US" altLang="en-US" sz="4400" dirty="0">
                <a:solidFill>
                  <a:schemeClr val="tx2"/>
                </a:solidFill>
                <a:effectLst>
                  <a:outerShdw blurRad="38100" dist="38100" dir="2700000" algn="tl">
                    <a:srgbClr val="000000"/>
                  </a:outerShdw>
                </a:effectLst>
                <a:latin typeface="+mj-lt"/>
                <a:ea typeface="+mj-ea"/>
                <a:cs typeface="+mj-cs"/>
              </a:rPr>
              <a:t> </a:t>
            </a:r>
            <a:endParaRPr lang="en-GB" altLang="en-US" sz="4400" dirty="0">
              <a:solidFill>
                <a:schemeClr val="tx2"/>
              </a:solidFill>
              <a:effectLst>
                <a:outerShdw blurRad="38100" dist="38100" dir="2700000" algn="tl">
                  <a:srgbClr val="000000"/>
                </a:outerShdw>
              </a:effectLst>
              <a:latin typeface="+mj-lt"/>
              <a:ea typeface="+mj-ea"/>
              <a:cs typeface="+mj-cs"/>
            </a:endParaRPr>
          </a:p>
        </p:txBody>
      </p:sp>
      <p:sp>
        <p:nvSpPr>
          <p:cNvPr id="5" name="Rectangle 3">
            <a:extLst>
              <a:ext uri="{FF2B5EF4-FFF2-40B4-BE49-F238E27FC236}"/>
            </a:extLst>
          </p:cNvPr>
          <p:cNvSpPr txBox="1">
            <a:spLocks noChangeArrowheads="1"/>
          </p:cNvSpPr>
          <p:nvPr/>
        </p:nvSpPr>
        <p:spPr bwMode="auto">
          <a:xfrm>
            <a:off x="500063" y="1084263"/>
            <a:ext cx="8229600" cy="900112"/>
          </a:xfrm>
          <a:prstGeom prst="rect">
            <a:avLst/>
          </a:prstGeom>
          <a:noFill/>
          <a:ln>
            <a:noFill/>
          </a:ln>
          <a:effectLst/>
          <a:extLst/>
        </p:spPr>
        <p:txBody>
          <a:bodyPr/>
          <a:lstStyle/>
          <a:p>
            <a:pPr marL="342900" indent="-342900" eaLnBrk="1" hangingPunct="1">
              <a:spcBef>
                <a:spcPct val="20000"/>
              </a:spcBef>
              <a:buClr>
                <a:schemeClr val="hlink"/>
              </a:buClr>
              <a:buFont typeface="Wingdings" panose="05000000000000000000" pitchFamily="2" charset="2"/>
              <a:buBlip>
                <a:blip r:embed="rId2"/>
              </a:buBlip>
              <a:defRPr/>
            </a:pPr>
            <a:r>
              <a:rPr lang="en-US" altLang="en-US" sz="3200">
                <a:effectLst>
                  <a:outerShdw blurRad="38100" dist="38100" dir="2700000" algn="tl">
                    <a:srgbClr val="000000"/>
                  </a:outerShdw>
                </a:effectLst>
                <a:latin typeface="+mn-lt"/>
                <a:cs typeface="+mn-cs"/>
              </a:rPr>
              <a:t>PPH occurs in about 4% of deliveries.</a:t>
            </a:r>
            <a:endParaRPr lang="en-GB" altLang="en-US" sz="320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5079" y="1600200"/>
            <a:ext cx="5153842" cy="4525963"/>
          </a:xfrm>
        </p:spPr>
      </p:pic>
    </p:spTree>
    <p:extLst>
      <p:ext uri="{BB962C8B-B14F-4D97-AF65-F5344CB8AC3E}">
        <p14:creationId xmlns:p14="http://schemas.microsoft.com/office/powerpoint/2010/main" val="1900199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Placental Implantation</a:t>
            </a:r>
          </a:p>
        </p:txBody>
      </p:sp>
      <p:sp>
        <p:nvSpPr>
          <p:cNvPr id="3" name="Content Placeholder 2"/>
          <p:cNvSpPr>
            <a:spLocks noGrp="1"/>
          </p:cNvSpPr>
          <p:nvPr>
            <p:ph idx="1"/>
          </p:nvPr>
        </p:nvSpPr>
        <p:spPr>
          <a:xfrm>
            <a:off x="0" y="1556792"/>
            <a:ext cx="8579296" cy="4925144"/>
          </a:xfrm>
        </p:spPr>
        <p:txBody>
          <a:bodyPr>
            <a:normAutofit lnSpcReduction="10000"/>
          </a:bodyPr>
          <a:lstStyle/>
          <a:p>
            <a:pPr lvl="0" algn="l" rtl="0" eaLnBrk="1" fontAlgn="auto" hangingPunct="1">
              <a:spcAft>
                <a:spcPts val="0"/>
              </a:spcAft>
              <a:buClrTx/>
              <a:buFont typeface="Arial" pitchFamily="34" charset="0"/>
              <a:buChar char="•"/>
            </a:pPr>
            <a:r>
              <a:rPr lang="en-US" sz="2700" dirty="0">
                <a:solidFill>
                  <a:prstClr val="black"/>
                </a:solidFill>
                <a:effectLst/>
                <a:latin typeface="Kartika" pitchFamily="18" charset="0"/>
                <a:cs typeface="Kartika" pitchFamily="18" charset="0"/>
              </a:rPr>
              <a:t>Low implantation of the placenta can predispose the patient to PPH because the relative content of musculature decreases in the lower uterine segment, which may result in insufficient muscular control of placental site bleeding. </a:t>
            </a:r>
          </a:p>
          <a:p>
            <a:pPr lvl="0" algn="l" rtl="0" eaLnBrk="1" fontAlgn="auto" hangingPunct="1">
              <a:spcAft>
                <a:spcPts val="0"/>
              </a:spcAft>
              <a:buClrTx/>
              <a:buFont typeface="Arial" pitchFamily="34" charset="0"/>
              <a:buChar char="•"/>
            </a:pPr>
            <a:r>
              <a:rPr lang="en-US" sz="2700" dirty="0">
                <a:solidFill>
                  <a:prstClr val="black"/>
                </a:solidFill>
                <a:effectLst/>
                <a:latin typeface="Kartika" pitchFamily="18" charset="0"/>
                <a:cs typeface="Kartika" pitchFamily="18" charset="0"/>
              </a:rPr>
              <a:t>Verifying a fully drained bladder and the use of </a:t>
            </a:r>
            <a:r>
              <a:rPr lang="en-US" sz="2700" dirty="0" err="1">
                <a:solidFill>
                  <a:prstClr val="black"/>
                </a:solidFill>
                <a:effectLst/>
                <a:latin typeface="Kartika" pitchFamily="18" charset="0"/>
                <a:cs typeface="Kartika" pitchFamily="18" charset="0"/>
              </a:rPr>
              <a:t>uterotonic</a:t>
            </a:r>
            <a:r>
              <a:rPr lang="en-US" sz="2700" dirty="0">
                <a:solidFill>
                  <a:prstClr val="black"/>
                </a:solidFill>
                <a:effectLst/>
                <a:latin typeface="Kartika" pitchFamily="18" charset="0"/>
                <a:cs typeface="Kartika" pitchFamily="18" charset="0"/>
              </a:rPr>
              <a:t> agents such as oxytocin, </a:t>
            </a:r>
            <a:r>
              <a:rPr lang="en-US" sz="2700" dirty="0" err="1">
                <a:solidFill>
                  <a:prstClr val="black"/>
                </a:solidFill>
                <a:effectLst/>
                <a:latin typeface="Kartika" pitchFamily="18" charset="0"/>
                <a:cs typeface="Kartika" pitchFamily="18" charset="0"/>
              </a:rPr>
              <a:t>methylergonovine</a:t>
            </a:r>
            <a:r>
              <a:rPr lang="en-US" sz="2700" dirty="0">
                <a:solidFill>
                  <a:prstClr val="black"/>
                </a:solidFill>
                <a:effectLst/>
                <a:latin typeface="Kartika" pitchFamily="18" charset="0"/>
                <a:cs typeface="Kartika" pitchFamily="18" charset="0"/>
              </a:rPr>
              <a:t>, or prostaglandin is usually sufficient.</a:t>
            </a:r>
          </a:p>
          <a:p>
            <a:pPr lvl="0" algn="l" rtl="0" eaLnBrk="1" fontAlgn="auto" hangingPunct="1">
              <a:spcAft>
                <a:spcPts val="0"/>
              </a:spcAft>
              <a:buClrTx/>
              <a:buFont typeface="Arial" pitchFamily="34" charset="0"/>
              <a:buChar char="•"/>
            </a:pPr>
            <a:r>
              <a:rPr lang="en-US" sz="2700" dirty="0">
                <a:solidFill>
                  <a:prstClr val="black"/>
                </a:solidFill>
                <a:effectLst/>
                <a:latin typeface="Kartika" pitchFamily="18" charset="0"/>
                <a:cs typeface="Kartika" pitchFamily="18" charset="0"/>
              </a:rPr>
              <a:t> If bleeding continues, surgical management must be considered. </a:t>
            </a:r>
            <a:endParaRPr lang="ar-JO" sz="2700" dirty="0">
              <a:solidFill>
                <a:prstClr val="black"/>
              </a:solidFill>
              <a:effectLst/>
              <a:latin typeface="Kartika" pitchFamily="18" charset="0"/>
            </a:endParaRPr>
          </a:p>
          <a:p>
            <a:pPr algn="l"/>
            <a:endParaRPr lang="en-US" sz="1800" dirty="0"/>
          </a:p>
        </p:txBody>
      </p:sp>
    </p:spTree>
    <p:extLst>
      <p:ext uri="{BB962C8B-B14F-4D97-AF65-F5344CB8AC3E}">
        <p14:creationId xmlns:p14="http://schemas.microsoft.com/office/powerpoint/2010/main" val="3257582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93096"/>
            <a:ext cx="4865687"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763688" y="836712"/>
            <a:ext cx="5832648" cy="3139321"/>
          </a:xfrm>
          <a:prstGeom prst="rect">
            <a:avLst/>
          </a:prstGeom>
        </p:spPr>
        <p:txBody>
          <a:bodyPr wrap="square">
            <a:spAutoFit/>
          </a:bodyPr>
          <a:lstStyle/>
          <a:p>
            <a:pPr eaLnBrk="1" fontAlgn="auto" hangingPunct="1">
              <a:spcBef>
                <a:spcPts val="0"/>
              </a:spcBef>
              <a:spcAft>
                <a:spcPts val="0"/>
              </a:spcAft>
            </a:pPr>
            <a:r>
              <a:rPr lang="en-US" sz="6600" b="1" dirty="0">
                <a:solidFill>
                  <a:srgbClr val="4F271C">
                    <a:satMod val="130000"/>
                  </a:srgbClr>
                </a:solidFill>
                <a:effectLst>
                  <a:outerShdw blurRad="50000" dist="30000" dir="5400000" algn="tl" rotWithShape="0">
                    <a:srgbClr val="000000">
                      <a:alpha val="30000"/>
                    </a:srgbClr>
                  </a:outerShdw>
                </a:effectLst>
                <a:latin typeface="Gill Sans MT"/>
                <a:cs typeface="+mn-cs"/>
              </a:rPr>
              <a:t>Complication of third stage of </a:t>
            </a:r>
            <a:r>
              <a:rPr lang="en-US" sz="6600" b="1" dirty="0" err="1">
                <a:solidFill>
                  <a:srgbClr val="4F271C">
                    <a:satMod val="130000"/>
                  </a:srgbClr>
                </a:solidFill>
                <a:effectLst>
                  <a:outerShdw blurRad="50000" dist="30000" dir="5400000" algn="tl" rotWithShape="0">
                    <a:srgbClr val="000000">
                      <a:alpha val="30000"/>
                    </a:srgbClr>
                  </a:outerShdw>
                </a:effectLst>
                <a:latin typeface="Gill Sans MT"/>
                <a:cs typeface="+mn-cs"/>
              </a:rPr>
              <a:t>labour</a:t>
            </a:r>
            <a:r>
              <a:rPr lang="en-US" sz="6600" b="1" dirty="0">
                <a:solidFill>
                  <a:srgbClr val="4F271C">
                    <a:satMod val="130000"/>
                  </a:srgbClr>
                </a:solidFill>
                <a:effectLst>
                  <a:outerShdw blurRad="50000" dist="30000" dir="5400000" algn="tl" rotWithShape="0">
                    <a:srgbClr val="000000">
                      <a:alpha val="30000"/>
                    </a:srgbClr>
                  </a:outerShdw>
                </a:effectLst>
                <a:latin typeface="Gill Sans MT"/>
                <a:cs typeface="+mn-cs"/>
              </a:rPr>
              <a:t> </a:t>
            </a:r>
            <a:endParaRPr lang="ar-SA" sz="6600" b="1" dirty="0">
              <a:solidFill>
                <a:prstClr val="black"/>
              </a:solidFill>
              <a:latin typeface="Gill Sans MT"/>
            </a:endParaRPr>
          </a:p>
        </p:txBody>
      </p:sp>
    </p:spTree>
    <p:extLst>
      <p:ext uri="{BB962C8B-B14F-4D97-AF65-F5344CB8AC3E}">
        <p14:creationId xmlns:p14="http://schemas.microsoft.com/office/powerpoint/2010/main" val="1447464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Genital Tract Trauma</a:t>
            </a:r>
          </a:p>
        </p:txBody>
      </p:sp>
      <p:sp>
        <p:nvSpPr>
          <p:cNvPr id="3" name="Content Placeholder 2"/>
          <p:cNvSpPr>
            <a:spLocks noGrp="1"/>
          </p:cNvSpPr>
          <p:nvPr>
            <p:ph idx="1"/>
          </p:nvPr>
        </p:nvSpPr>
        <p:spPr/>
        <p:txBody>
          <a:bodyPr>
            <a:normAutofit fontScale="77500" lnSpcReduction="20000"/>
          </a:bodyPr>
          <a:lstStyle/>
          <a:p>
            <a:pPr algn="l" rtl="0"/>
            <a:r>
              <a:rPr lang="en-US" dirty="0"/>
              <a:t>Trauma during delivery is the </a:t>
            </a:r>
            <a:r>
              <a:rPr lang="en-US" dirty="0">
                <a:solidFill>
                  <a:srgbClr val="FF0000"/>
                </a:solidFill>
              </a:rPr>
              <a:t>second most </a:t>
            </a:r>
            <a:r>
              <a:rPr lang="en-US" dirty="0"/>
              <a:t>common cause of PPH.</a:t>
            </a:r>
          </a:p>
          <a:p>
            <a:pPr algn="l" rtl="0"/>
            <a:r>
              <a:rPr lang="en-US" dirty="0"/>
              <a:t>During vaginal delivery, lacerations of the cervix and vagina may occur </a:t>
            </a:r>
            <a:r>
              <a:rPr lang="en-US" u="sng" dirty="0"/>
              <a:t>spontaneously</a:t>
            </a:r>
            <a:r>
              <a:rPr lang="en-US" dirty="0"/>
              <a:t>, but they are </a:t>
            </a:r>
            <a:r>
              <a:rPr lang="en-US" b="1" dirty="0"/>
              <a:t>more common </a:t>
            </a:r>
            <a:r>
              <a:rPr lang="en-US" dirty="0"/>
              <a:t>following the use of </a:t>
            </a:r>
            <a:r>
              <a:rPr lang="en-US" dirty="0">
                <a:solidFill>
                  <a:srgbClr val="FF0000"/>
                </a:solidFill>
              </a:rPr>
              <a:t>forceps</a:t>
            </a:r>
            <a:r>
              <a:rPr lang="en-US" dirty="0"/>
              <a:t> or a </a:t>
            </a:r>
            <a:r>
              <a:rPr lang="en-US" dirty="0">
                <a:solidFill>
                  <a:srgbClr val="FF0000"/>
                </a:solidFill>
              </a:rPr>
              <a:t>vacuum extractor</a:t>
            </a:r>
            <a:r>
              <a:rPr lang="en-US" dirty="0"/>
              <a:t>.</a:t>
            </a:r>
          </a:p>
          <a:p>
            <a:pPr algn="l" rtl="0"/>
            <a:r>
              <a:rPr lang="en-US" dirty="0"/>
              <a:t>Lacerations are particularly prone to occur over the perineal body, in the </a:t>
            </a:r>
            <a:r>
              <a:rPr lang="en-US" dirty="0" err="1"/>
              <a:t>periurethral</a:t>
            </a:r>
            <a:r>
              <a:rPr lang="en-US" dirty="0"/>
              <a:t> area, and over the ischial spines along the posterolateral aspects of the vagina. </a:t>
            </a:r>
            <a:endParaRPr lang="en-US" dirty="0" smtClean="0"/>
          </a:p>
          <a:p>
            <a:pPr algn="l" rtl="0"/>
            <a:r>
              <a:rPr lang="en-US" dirty="0" smtClean="0"/>
              <a:t>The </a:t>
            </a:r>
            <a:r>
              <a:rPr lang="en-US" dirty="0"/>
              <a:t>cervix may lacerate at the two lateral angles while rapidly dilating in the first stage of labor</a:t>
            </a:r>
          </a:p>
          <a:p>
            <a:pPr algn="l" rtl="0"/>
            <a:r>
              <a:rPr lang="en-US" dirty="0"/>
              <a:t>In case of </a:t>
            </a:r>
            <a:r>
              <a:rPr lang="en-US" u="sng" dirty="0"/>
              <a:t>PPH</a:t>
            </a:r>
            <a:r>
              <a:rPr lang="en-US" dirty="0"/>
              <a:t> and a </a:t>
            </a:r>
            <a:r>
              <a:rPr lang="en-US" u="sng" dirty="0"/>
              <a:t>well-contracted</a:t>
            </a:r>
            <a:r>
              <a:rPr lang="en-US" dirty="0"/>
              <a:t> uterus you </a:t>
            </a:r>
            <a:r>
              <a:rPr lang="en-US" b="1" dirty="0"/>
              <a:t>must</a:t>
            </a:r>
            <a:r>
              <a:rPr lang="en-US" dirty="0"/>
              <a:t> exclude </a:t>
            </a:r>
            <a:r>
              <a:rPr lang="en-US" dirty="0">
                <a:solidFill>
                  <a:srgbClr val="FF0000"/>
                </a:solidFill>
              </a:rPr>
              <a:t>genital tract trauma</a:t>
            </a:r>
            <a:r>
              <a:rPr lang="en-US" dirty="0"/>
              <a:t>!</a:t>
            </a:r>
            <a:endParaRPr lang="ar-JO" dirty="0"/>
          </a:p>
          <a:p>
            <a:pPr algn="l" rtl="0"/>
            <a:endParaRPr lang="en-US" dirty="0"/>
          </a:p>
        </p:txBody>
      </p:sp>
    </p:spTree>
    <p:extLst>
      <p:ext uri="{BB962C8B-B14F-4D97-AF65-F5344CB8AC3E}">
        <p14:creationId xmlns:p14="http://schemas.microsoft.com/office/powerpoint/2010/main" val="921153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Genital Tract Trauma</a:t>
            </a:r>
            <a:r>
              <a:rPr lang="en-US" b="1" u="sng" dirty="0" smtClean="0"/>
              <a:t>;</a:t>
            </a:r>
            <a:br>
              <a:rPr lang="en-US" b="1" u="sng" dirty="0" smtClean="0"/>
            </a:br>
            <a:r>
              <a:rPr lang="en-US" b="1" u="sng" dirty="0" smtClean="0"/>
              <a:t> </a:t>
            </a:r>
            <a:r>
              <a:rPr lang="en-US" b="1" u="sng" dirty="0"/>
              <a:t>Types</a:t>
            </a:r>
          </a:p>
        </p:txBody>
      </p:sp>
      <p:sp>
        <p:nvSpPr>
          <p:cNvPr id="3" name="Content Placeholder 2"/>
          <p:cNvSpPr>
            <a:spLocks noGrp="1"/>
          </p:cNvSpPr>
          <p:nvPr>
            <p:ph idx="1"/>
          </p:nvPr>
        </p:nvSpPr>
        <p:spPr/>
        <p:txBody>
          <a:bodyPr/>
          <a:lstStyle/>
          <a:p>
            <a:pPr algn="l" rtl="0"/>
            <a:r>
              <a:rPr lang="en-US" u="sng" dirty="0"/>
              <a:t>Lower genital tract: </a:t>
            </a:r>
          </a:p>
          <a:p>
            <a:pPr marL="428625" indent="-428625" algn="l" rtl="0">
              <a:buFont typeface="+mj-lt"/>
              <a:buAutoNum type="romanLcPeriod"/>
            </a:pPr>
            <a:r>
              <a:rPr lang="en-US" dirty="0"/>
              <a:t> </a:t>
            </a:r>
            <a:r>
              <a:rPr lang="en-US" sz="1800" b="1" dirty="0"/>
              <a:t>Perineal lacerations</a:t>
            </a:r>
          </a:p>
          <a:p>
            <a:pPr marL="428625" indent="-428625" algn="l" rtl="0">
              <a:buFont typeface="+mj-lt"/>
              <a:buAutoNum type="romanLcPeriod"/>
            </a:pPr>
            <a:r>
              <a:rPr lang="en-US" sz="1800" b="1" dirty="0"/>
              <a:t>Vaginal lacerations</a:t>
            </a:r>
          </a:p>
          <a:p>
            <a:pPr marL="428625" indent="-428625" algn="l" rtl="0">
              <a:buFont typeface="+mj-lt"/>
              <a:buAutoNum type="romanLcPeriod"/>
            </a:pPr>
            <a:r>
              <a:rPr lang="en-US" sz="1800" b="1" dirty="0"/>
              <a:t>Cervical tears</a:t>
            </a:r>
          </a:p>
          <a:p>
            <a:pPr marL="385763" indent="-385763" algn="l" rtl="0">
              <a:buFont typeface="+mj-lt"/>
              <a:buAutoNum type="romanLcPeriod"/>
            </a:pPr>
            <a:r>
              <a:rPr lang="en-US" sz="1800" b="1" dirty="0"/>
              <a:t>Episiotomy extension</a:t>
            </a:r>
          </a:p>
          <a:p>
            <a:pPr algn="l" rtl="0"/>
            <a:endParaRPr lang="en-US" dirty="0"/>
          </a:p>
          <a:p>
            <a:pPr algn="l" rtl="0"/>
            <a:r>
              <a:rPr lang="en-US" u="sng" dirty="0"/>
              <a:t>Upper genital tract:</a:t>
            </a:r>
          </a:p>
          <a:p>
            <a:pPr marL="428625" indent="-428625" algn="l" rtl="0">
              <a:buFont typeface="+mj-lt"/>
              <a:buAutoNum type="romanLcPeriod"/>
            </a:pPr>
            <a:r>
              <a:rPr lang="en-US" sz="1800" b="1" dirty="0"/>
              <a:t>Uterine rupture</a:t>
            </a:r>
          </a:p>
          <a:p>
            <a:pPr marL="0" indent="0">
              <a:buNone/>
            </a:pPr>
            <a:endParaRPr lang="en-US" dirty="0"/>
          </a:p>
          <a:p>
            <a:pPr marL="0" indent="0">
              <a:buNone/>
            </a:pPr>
            <a:endParaRPr lang="en-US" sz="1800" dirty="0"/>
          </a:p>
        </p:txBody>
      </p:sp>
    </p:spTree>
    <p:extLst>
      <p:ext uri="{BB962C8B-B14F-4D97-AF65-F5344CB8AC3E}">
        <p14:creationId xmlns:p14="http://schemas.microsoft.com/office/powerpoint/2010/main" val="3374859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417638"/>
          </a:xfrm>
        </p:spPr>
        <p:txBody>
          <a:bodyPr>
            <a:normAutofit/>
          </a:bodyPr>
          <a:lstStyle/>
          <a:p>
            <a:r>
              <a:rPr lang="en-US" b="1" u="sng" dirty="0"/>
              <a:t>Genital Tract Trauma; Management</a:t>
            </a:r>
          </a:p>
        </p:txBody>
      </p:sp>
      <p:sp>
        <p:nvSpPr>
          <p:cNvPr id="3" name="Content Placeholder 2"/>
          <p:cNvSpPr>
            <a:spLocks noGrp="1"/>
          </p:cNvSpPr>
          <p:nvPr>
            <p:ph idx="1"/>
          </p:nvPr>
        </p:nvSpPr>
        <p:spPr>
          <a:xfrm>
            <a:off x="1143000" y="1600200"/>
            <a:ext cx="8001000" cy="4648200"/>
          </a:xfrm>
        </p:spPr>
        <p:txBody>
          <a:bodyPr>
            <a:normAutofit fontScale="92500" lnSpcReduction="10000"/>
          </a:bodyPr>
          <a:lstStyle/>
          <a:p>
            <a:pPr algn="l" rtl="0"/>
            <a:r>
              <a:rPr lang="en-US" dirty="0"/>
              <a:t>When </a:t>
            </a:r>
            <a:r>
              <a:rPr lang="en-US" u="sng" dirty="0"/>
              <a:t>PPH</a:t>
            </a:r>
            <a:r>
              <a:rPr lang="en-US" dirty="0"/>
              <a:t> is related to genital tract trauma, surgical intervention is </a:t>
            </a:r>
            <a:r>
              <a:rPr lang="en-US" u="sng" dirty="0">
                <a:solidFill>
                  <a:srgbClr val="FF0000"/>
                </a:solidFill>
              </a:rPr>
              <a:t>necessary</a:t>
            </a:r>
          </a:p>
          <a:p>
            <a:pPr algn="l" rtl="0"/>
            <a:r>
              <a:rPr lang="en-US" b="1" dirty="0"/>
              <a:t>Repair</a:t>
            </a:r>
            <a:r>
              <a:rPr lang="en-US" dirty="0"/>
              <a:t> of vaginal lacerations </a:t>
            </a:r>
            <a:r>
              <a:rPr lang="en-US" b="1" dirty="0"/>
              <a:t>requires good light </a:t>
            </a:r>
            <a:r>
              <a:rPr lang="en-US" dirty="0"/>
              <a:t>and </a:t>
            </a:r>
            <a:r>
              <a:rPr lang="en-US" b="1" dirty="0"/>
              <a:t>good exposure</a:t>
            </a:r>
            <a:r>
              <a:rPr lang="en-US" dirty="0"/>
              <a:t>, and the tissues should be approximated without dead space.</a:t>
            </a:r>
          </a:p>
          <a:p>
            <a:pPr algn="l" rtl="0"/>
            <a:endParaRPr lang="en-US" dirty="0"/>
          </a:p>
          <a:p>
            <a:pPr algn="l" rtl="0"/>
            <a:r>
              <a:rPr lang="en-US" dirty="0"/>
              <a:t>Cervical lacerations </a:t>
            </a:r>
            <a:r>
              <a:rPr lang="en-US" u="sng" dirty="0"/>
              <a:t>do not</a:t>
            </a:r>
            <a:r>
              <a:rPr lang="en-US" dirty="0"/>
              <a:t> need to be sutured unless they are actively bleeding.</a:t>
            </a:r>
          </a:p>
          <a:p>
            <a:pPr algn="l" rtl="0"/>
            <a:r>
              <a:rPr lang="en-US" dirty="0"/>
              <a:t>As a rule, repair of these lacerations is usually </a:t>
            </a:r>
            <a:r>
              <a:rPr lang="en-US" dirty="0">
                <a:solidFill>
                  <a:srgbClr val="FF0000"/>
                </a:solidFill>
              </a:rPr>
              <a:t>not</a:t>
            </a:r>
            <a:r>
              <a:rPr lang="en-US" dirty="0"/>
              <a:t> difficult, if adequate exposure is provided</a:t>
            </a:r>
          </a:p>
          <a:p>
            <a:endParaRPr lang="en-US" dirty="0"/>
          </a:p>
        </p:txBody>
      </p:sp>
    </p:spTree>
    <p:extLst>
      <p:ext uri="{BB962C8B-B14F-4D97-AF65-F5344CB8AC3E}">
        <p14:creationId xmlns:p14="http://schemas.microsoft.com/office/powerpoint/2010/main" val="1541239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Genital Tract Trauma; Management</a:t>
            </a:r>
          </a:p>
        </p:txBody>
      </p:sp>
      <p:sp>
        <p:nvSpPr>
          <p:cNvPr id="5" name="Content Placeholder 4"/>
          <p:cNvSpPr>
            <a:spLocks noGrp="1"/>
          </p:cNvSpPr>
          <p:nvPr>
            <p:ph idx="1"/>
          </p:nvPr>
        </p:nvSpPr>
        <p:spPr>
          <a:xfrm>
            <a:off x="1435608" y="1828800"/>
            <a:ext cx="7498080" cy="4419600"/>
          </a:xfrm>
        </p:spPr>
        <p:txBody>
          <a:bodyPr/>
          <a:lstStyle/>
          <a:p>
            <a:pPr algn="l" rtl="0"/>
            <a:r>
              <a:rPr lang="en-US" dirty="0"/>
              <a:t>The </a:t>
            </a:r>
            <a:r>
              <a:rPr lang="en-US" b="1" dirty="0"/>
              <a:t>first suture must be placed well </a:t>
            </a:r>
          </a:p>
          <a:p>
            <a:pPr marL="0" indent="0" algn="l" rtl="0">
              <a:buNone/>
            </a:pPr>
            <a:r>
              <a:rPr lang="en-US" b="1" dirty="0"/>
              <a:t>above the apex of the laceration </a:t>
            </a:r>
            <a:r>
              <a:rPr lang="en-US" dirty="0"/>
              <a:t>to</a:t>
            </a:r>
          </a:p>
          <a:p>
            <a:pPr marL="0" indent="0" algn="l" rtl="0">
              <a:buNone/>
            </a:pPr>
            <a:r>
              <a:rPr lang="en-US" dirty="0"/>
              <a:t> incorporate any retracted bleeding</a:t>
            </a:r>
          </a:p>
          <a:p>
            <a:pPr marL="0" indent="0" algn="l" rtl="0">
              <a:buNone/>
            </a:pPr>
            <a:r>
              <a:rPr lang="en-US" dirty="0"/>
              <a:t> arterioles into the ligature.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4038600"/>
            <a:ext cx="4495800" cy="2664547"/>
          </a:xfrm>
          <a:prstGeom prst="rect">
            <a:avLst/>
          </a:prstGeom>
        </p:spPr>
      </p:pic>
    </p:spTree>
    <p:extLst>
      <p:ext uri="{BB962C8B-B14F-4D97-AF65-F5344CB8AC3E}">
        <p14:creationId xmlns:p14="http://schemas.microsoft.com/office/powerpoint/2010/main" val="24149638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Hematomas</a:t>
            </a:r>
          </a:p>
        </p:txBody>
      </p:sp>
      <p:sp>
        <p:nvSpPr>
          <p:cNvPr id="3" name="Content Placeholder 2"/>
          <p:cNvSpPr>
            <a:spLocks noGrp="1"/>
          </p:cNvSpPr>
          <p:nvPr>
            <p:ph idx="1"/>
          </p:nvPr>
        </p:nvSpPr>
        <p:spPr/>
        <p:txBody>
          <a:bodyPr/>
          <a:lstStyle/>
          <a:p>
            <a:pPr algn="l" rtl="0"/>
            <a:r>
              <a:rPr lang="en-US" dirty="0">
                <a:latin typeface="Kartika" pitchFamily="18" charset="0"/>
                <a:cs typeface="Kartika" pitchFamily="18" charset="0"/>
              </a:rPr>
              <a:t>Hematomas can occur anywhere from the vulva to the upper vagina as a result of delivery trauma. </a:t>
            </a:r>
          </a:p>
          <a:p>
            <a:pPr algn="l" rtl="0"/>
            <a:r>
              <a:rPr lang="en-US" dirty="0"/>
              <a:t>The area is </a:t>
            </a:r>
            <a:r>
              <a:rPr lang="en-US" dirty="0" err="1">
                <a:solidFill>
                  <a:srgbClr val="FF0000"/>
                </a:solidFill>
              </a:rPr>
              <a:t>ecchymotic</a:t>
            </a:r>
            <a:r>
              <a:rPr lang="en-US" dirty="0"/>
              <a:t>, and an outline of the </a:t>
            </a:r>
            <a:r>
              <a:rPr lang="en-US" u="sng" dirty="0"/>
              <a:t>swollen area </a:t>
            </a:r>
            <a:r>
              <a:rPr lang="en-US" dirty="0"/>
              <a:t>is visible.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692105"/>
            <a:ext cx="2379201" cy="21219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484908"/>
            <a:ext cx="2157713" cy="2329187"/>
          </a:xfrm>
          <a:prstGeom prst="rect">
            <a:avLst/>
          </a:prstGeom>
        </p:spPr>
      </p:pic>
    </p:spTree>
    <p:extLst>
      <p:ext uri="{BB962C8B-B14F-4D97-AF65-F5344CB8AC3E}">
        <p14:creationId xmlns:p14="http://schemas.microsoft.com/office/powerpoint/2010/main" val="4180388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417638"/>
          </a:xfrm>
        </p:spPr>
        <p:txBody>
          <a:bodyPr>
            <a:normAutofit/>
          </a:bodyPr>
          <a:lstStyle/>
          <a:p>
            <a:r>
              <a:rPr lang="en-US" b="1" u="sng" dirty="0"/>
              <a:t>Hematomas; Signs &amp; Symptoms</a:t>
            </a:r>
          </a:p>
        </p:txBody>
      </p:sp>
      <p:sp>
        <p:nvSpPr>
          <p:cNvPr id="3" name="Content Placeholder 2"/>
          <p:cNvSpPr>
            <a:spLocks noGrp="1"/>
          </p:cNvSpPr>
          <p:nvPr>
            <p:ph idx="1"/>
          </p:nvPr>
        </p:nvSpPr>
        <p:spPr>
          <a:xfrm>
            <a:off x="1143000" y="1676400"/>
            <a:ext cx="7790688" cy="5181600"/>
          </a:xfrm>
        </p:spPr>
        <p:txBody>
          <a:bodyPr>
            <a:normAutofit/>
          </a:bodyPr>
          <a:lstStyle/>
          <a:p>
            <a:pPr algn="l" rtl="0"/>
            <a:r>
              <a:rPr lang="en-US" b="1" u="sng" dirty="0">
                <a:latin typeface="Kartika" pitchFamily="18" charset="0"/>
                <a:cs typeface="Kartika" pitchFamily="18" charset="0"/>
              </a:rPr>
              <a:t>They present with</a:t>
            </a:r>
            <a:r>
              <a:rPr lang="en-US" u="sng" dirty="0" smtClean="0">
                <a:latin typeface="Kartika" pitchFamily="18" charset="0"/>
                <a:cs typeface="Kartika" pitchFamily="18" charset="0"/>
              </a:rPr>
              <a:t>: </a:t>
            </a:r>
            <a:endParaRPr lang="en-US" u="sng" dirty="0">
              <a:latin typeface="Kartika" pitchFamily="18" charset="0"/>
              <a:cs typeface="Kartika" pitchFamily="18" charset="0"/>
            </a:endParaRPr>
          </a:p>
          <a:p>
            <a:pPr algn="l" rtl="0">
              <a:buFont typeface="+mj-lt"/>
              <a:buAutoNum type="arabicPeriod"/>
            </a:pPr>
            <a:r>
              <a:rPr lang="en-US" sz="2800" b="1" dirty="0">
                <a:latin typeface="Kartika" pitchFamily="18" charset="0"/>
                <a:cs typeface="Kartika" pitchFamily="18" charset="0"/>
              </a:rPr>
              <a:t>Tense and tender </a:t>
            </a:r>
            <a:r>
              <a:rPr lang="en-US" sz="2800" b="1" dirty="0">
                <a:solidFill>
                  <a:schemeClr val="accent6">
                    <a:lumMod val="75000"/>
                  </a:schemeClr>
                </a:solidFill>
                <a:latin typeface="Kartika" pitchFamily="18" charset="0"/>
                <a:cs typeface="Kartika" pitchFamily="18" charset="0"/>
              </a:rPr>
              <a:t>swelling</a:t>
            </a:r>
            <a:r>
              <a:rPr lang="en-US" sz="2800" b="1" dirty="0">
                <a:latin typeface="Kartika" pitchFamily="18" charset="0"/>
                <a:cs typeface="Kartika" pitchFamily="18" charset="0"/>
              </a:rPr>
              <a:t> to one side of the vagina.</a:t>
            </a:r>
          </a:p>
          <a:p>
            <a:pPr algn="l" rtl="0">
              <a:buFont typeface="+mj-lt"/>
              <a:buAutoNum type="arabicPeriod"/>
            </a:pPr>
            <a:r>
              <a:rPr lang="en-US" sz="2800" b="1" dirty="0">
                <a:latin typeface="Kartika" pitchFamily="18" charset="0"/>
                <a:cs typeface="Kartika" pitchFamily="18" charset="0"/>
              </a:rPr>
              <a:t>Severe </a:t>
            </a:r>
            <a:r>
              <a:rPr lang="en-US" sz="2800" b="1" dirty="0">
                <a:solidFill>
                  <a:schemeClr val="accent6">
                    <a:lumMod val="75000"/>
                  </a:schemeClr>
                </a:solidFill>
                <a:latin typeface="Kartika" pitchFamily="18" charset="0"/>
                <a:cs typeface="Kartika" pitchFamily="18" charset="0"/>
              </a:rPr>
              <a:t>pain</a:t>
            </a:r>
            <a:r>
              <a:rPr lang="en-US" sz="2800" b="1" dirty="0">
                <a:latin typeface="Kartika" pitchFamily="18" charset="0"/>
                <a:cs typeface="Kartika" pitchFamily="18" charset="0"/>
              </a:rPr>
              <a:t> unrelieved with painkillers.</a:t>
            </a:r>
          </a:p>
          <a:p>
            <a:pPr algn="l" rtl="0">
              <a:buFont typeface="+mj-lt"/>
              <a:buAutoNum type="arabicPeriod"/>
            </a:pPr>
            <a:r>
              <a:rPr lang="en-US" sz="2800" b="1" dirty="0">
                <a:latin typeface="Kartika" pitchFamily="18" charset="0"/>
                <a:cs typeface="Kartika" pitchFamily="18" charset="0"/>
              </a:rPr>
              <a:t>Difficulty in passing </a:t>
            </a:r>
            <a:r>
              <a:rPr lang="en-US" sz="2800" b="1" dirty="0">
                <a:solidFill>
                  <a:schemeClr val="accent6">
                    <a:lumMod val="75000"/>
                  </a:schemeClr>
                </a:solidFill>
                <a:latin typeface="Kartika" pitchFamily="18" charset="0"/>
                <a:cs typeface="Kartika" pitchFamily="18" charset="0"/>
              </a:rPr>
              <a:t>urine</a:t>
            </a:r>
            <a:r>
              <a:rPr lang="en-US" sz="2800" b="1" dirty="0">
                <a:latin typeface="Kartika" pitchFamily="18" charset="0"/>
                <a:cs typeface="Kartika" pitchFamily="18" charset="0"/>
              </a:rPr>
              <a:t>, if the swelling presses on the urethra.</a:t>
            </a:r>
          </a:p>
          <a:p>
            <a:pPr algn="l" rtl="0">
              <a:buFont typeface="+mj-lt"/>
              <a:buAutoNum type="arabicPeriod"/>
            </a:pPr>
            <a:r>
              <a:rPr lang="en-US" sz="2800" b="1" dirty="0">
                <a:latin typeface="Kartika" pitchFamily="18" charset="0"/>
                <a:cs typeface="Kartika" pitchFamily="18" charset="0"/>
              </a:rPr>
              <a:t>Rectal pressure can occur.</a:t>
            </a:r>
          </a:p>
          <a:p>
            <a:pPr algn="l" rtl="0">
              <a:buFont typeface="+mj-lt"/>
              <a:buAutoNum type="arabicPeriod"/>
            </a:pPr>
            <a:r>
              <a:rPr lang="en-US" sz="2800" b="1" dirty="0">
                <a:latin typeface="Kartika" pitchFamily="18" charset="0"/>
                <a:cs typeface="Kartika" pitchFamily="18" charset="0"/>
              </a:rPr>
              <a:t>The bleeding can be severe enough to cause the patient to go into </a:t>
            </a:r>
            <a:r>
              <a:rPr lang="en-US" sz="2800" b="1" dirty="0">
                <a:solidFill>
                  <a:schemeClr val="accent6">
                    <a:lumMod val="75000"/>
                  </a:schemeClr>
                </a:solidFill>
                <a:latin typeface="Kartika" pitchFamily="18" charset="0"/>
                <a:cs typeface="Kartika" pitchFamily="18" charset="0"/>
              </a:rPr>
              <a:t>hemorrhagic shock</a:t>
            </a:r>
            <a:r>
              <a:rPr lang="en-US" sz="2800" b="1" dirty="0">
                <a:latin typeface="Kartika" pitchFamily="18" charset="0"/>
                <a:cs typeface="Kartika" pitchFamily="18" charset="0"/>
              </a:rPr>
              <a:t>.</a:t>
            </a:r>
          </a:p>
          <a:p>
            <a:pPr>
              <a:buFont typeface="+mj-lt"/>
              <a:buAutoNum type="arabicPeriod"/>
            </a:pPr>
            <a:endParaRPr lang="en-US" sz="2800" b="1" dirty="0">
              <a:latin typeface="Kartika" pitchFamily="18" charset="0"/>
              <a:cs typeface="Kartika" pitchFamily="18" charset="0"/>
            </a:endParaRPr>
          </a:p>
          <a:p>
            <a:pPr>
              <a:buFont typeface="+mj-lt"/>
              <a:buAutoNum type="arabicPeriod"/>
            </a:pPr>
            <a:endParaRPr lang="en-US" sz="1800" dirty="0">
              <a:latin typeface="Kartika" pitchFamily="18" charset="0"/>
              <a:cs typeface="Kartika" pitchFamily="18" charset="0"/>
            </a:endParaRPr>
          </a:p>
          <a:p>
            <a:endParaRPr lang="en-US" dirty="0"/>
          </a:p>
        </p:txBody>
      </p:sp>
    </p:spTree>
    <p:extLst>
      <p:ext uri="{BB962C8B-B14F-4D97-AF65-F5344CB8AC3E}">
        <p14:creationId xmlns:p14="http://schemas.microsoft.com/office/powerpoint/2010/main" val="7651187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14488" cy="1295400"/>
          </a:xfrm>
        </p:spPr>
        <p:txBody>
          <a:bodyPr/>
          <a:lstStyle/>
          <a:p>
            <a:r>
              <a:rPr lang="en-US" b="1" u="sng" dirty="0"/>
              <a:t>Hematomas; Management</a:t>
            </a:r>
          </a:p>
        </p:txBody>
      </p:sp>
      <p:sp>
        <p:nvSpPr>
          <p:cNvPr id="3" name="Content Placeholder 2"/>
          <p:cNvSpPr>
            <a:spLocks noGrp="1"/>
          </p:cNvSpPr>
          <p:nvPr>
            <p:ph idx="1"/>
          </p:nvPr>
        </p:nvSpPr>
        <p:spPr/>
        <p:txBody>
          <a:bodyPr>
            <a:normAutofit fontScale="92500" lnSpcReduction="20000"/>
          </a:bodyPr>
          <a:lstStyle/>
          <a:p>
            <a:pPr algn="l" rtl="0"/>
            <a:r>
              <a:rPr lang="en-US" b="1" dirty="0">
                <a:solidFill>
                  <a:srgbClr val="FF0000"/>
                </a:solidFill>
                <a:latin typeface="Kartika" pitchFamily="18" charset="0"/>
                <a:cs typeface="Kartika" pitchFamily="18" charset="0"/>
              </a:rPr>
              <a:t>Large, expanding hematomas </a:t>
            </a:r>
            <a:r>
              <a:rPr lang="en-US" dirty="0">
                <a:latin typeface="Kartika" pitchFamily="18" charset="0"/>
                <a:cs typeface="Kartika" pitchFamily="18" charset="0"/>
              </a:rPr>
              <a:t>of the genital tract require </a:t>
            </a:r>
            <a:r>
              <a:rPr lang="en-US" b="1" dirty="0">
                <a:latin typeface="Kartika" pitchFamily="18" charset="0"/>
                <a:cs typeface="Kartika" pitchFamily="18" charset="0"/>
              </a:rPr>
              <a:t>surgical evacuation </a:t>
            </a:r>
            <a:r>
              <a:rPr lang="en-US" dirty="0">
                <a:latin typeface="Kartika" pitchFamily="18" charset="0"/>
                <a:cs typeface="Kartika" pitchFamily="18" charset="0"/>
              </a:rPr>
              <a:t>of clots and a </a:t>
            </a:r>
            <a:r>
              <a:rPr lang="en-US" b="1" dirty="0">
                <a:latin typeface="Kartika" pitchFamily="18" charset="0"/>
                <a:cs typeface="Kartika" pitchFamily="18" charset="0"/>
              </a:rPr>
              <a:t>search for bleeding vessels</a:t>
            </a:r>
            <a:r>
              <a:rPr lang="en-US" dirty="0">
                <a:latin typeface="Kartika" pitchFamily="18" charset="0"/>
                <a:cs typeface="Kartika" pitchFamily="18" charset="0"/>
              </a:rPr>
              <a:t> that can be </a:t>
            </a:r>
            <a:r>
              <a:rPr lang="en-US" b="1" dirty="0">
                <a:latin typeface="Kartika" pitchFamily="18" charset="0"/>
                <a:cs typeface="Kartika" pitchFamily="18" charset="0"/>
              </a:rPr>
              <a:t>ligated.</a:t>
            </a:r>
          </a:p>
          <a:p>
            <a:pPr algn="l" rtl="0"/>
            <a:r>
              <a:rPr lang="en-US" b="1" dirty="0">
                <a:solidFill>
                  <a:srgbClr val="FF0000"/>
                </a:solidFill>
                <a:latin typeface="Kartika" pitchFamily="18" charset="0"/>
                <a:cs typeface="Kartika" pitchFamily="18" charset="0"/>
              </a:rPr>
              <a:t>Stable hematomas</a:t>
            </a:r>
            <a:r>
              <a:rPr lang="en-US" b="1" dirty="0">
                <a:latin typeface="Kartika" pitchFamily="18" charset="0"/>
                <a:cs typeface="Kartika" pitchFamily="18" charset="0"/>
              </a:rPr>
              <a:t> </a:t>
            </a:r>
            <a:r>
              <a:rPr lang="en-US" dirty="0">
                <a:latin typeface="Kartika" pitchFamily="18" charset="0"/>
                <a:cs typeface="Kartika" pitchFamily="18" charset="0"/>
              </a:rPr>
              <a:t>can be observed and </a:t>
            </a:r>
            <a:r>
              <a:rPr lang="en-US" b="1" dirty="0">
                <a:latin typeface="Kartika" pitchFamily="18" charset="0"/>
                <a:cs typeface="Kartika" pitchFamily="18" charset="0"/>
              </a:rPr>
              <a:t>treated conservatively.</a:t>
            </a:r>
          </a:p>
          <a:p>
            <a:pPr algn="l" rtl="0"/>
            <a:r>
              <a:rPr lang="en-US" b="1" dirty="0">
                <a:solidFill>
                  <a:srgbClr val="FF0000"/>
                </a:solidFill>
                <a:latin typeface="Kartika" pitchFamily="18" charset="0"/>
                <a:cs typeface="Kartika" pitchFamily="18" charset="0"/>
              </a:rPr>
              <a:t>A retroperitoneal hematoma </a:t>
            </a:r>
            <a:r>
              <a:rPr lang="en-US" dirty="0">
                <a:latin typeface="Kartika" pitchFamily="18" charset="0"/>
                <a:cs typeface="Kartika" pitchFamily="18" charset="0"/>
              </a:rPr>
              <a:t>generally begins in the pelvis. If the bleeding cannot be controlled using a </a:t>
            </a:r>
            <a:r>
              <a:rPr lang="en-US" b="1" dirty="0">
                <a:latin typeface="Kartika" pitchFamily="18" charset="0"/>
                <a:cs typeface="Kartika" pitchFamily="18" charset="0"/>
              </a:rPr>
              <a:t>vaginal approach</a:t>
            </a:r>
            <a:r>
              <a:rPr lang="en-US" dirty="0">
                <a:latin typeface="Kartika" pitchFamily="18" charset="0"/>
                <a:cs typeface="Kartika" pitchFamily="18" charset="0"/>
              </a:rPr>
              <a:t>, a </a:t>
            </a:r>
            <a:r>
              <a:rPr lang="en-US" b="1" dirty="0">
                <a:latin typeface="Kartika" pitchFamily="18" charset="0"/>
                <a:cs typeface="Kartika" pitchFamily="18" charset="0"/>
              </a:rPr>
              <a:t>laparotomy</a:t>
            </a:r>
            <a:r>
              <a:rPr lang="en-US" dirty="0">
                <a:latin typeface="Kartika" pitchFamily="18" charset="0"/>
                <a:cs typeface="Kartika" pitchFamily="18" charset="0"/>
              </a:rPr>
              <a:t> may be necessary </a:t>
            </a:r>
          </a:p>
          <a:p>
            <a:endParaRPr lang="en-US" dirty="0">
              <a:latin typeface="Kartika" pitchFamily="18" charset="0"/>
              <a:cs typeface="Kartika" pitchFamily="18" charset="0"/>
            </a:endParaRPr>
          </a:p>
          <a:p>
            <a:endParaRPr lang="en-US" dirty="0">
              <a:latin typeface="Kartika" pitchFamily="18" charset="0"/>
              <a:cs typeface="Kartika" pitchFamily="18" charset="0"/>
            </a:endParaRPr>
          </a:p>
          <a:p>
            <a:endParaRPr lang="en-US" dirty="0"/>
          </a:p>
        </p:txBody>
      </p:sp>
    </p:spTree>
    <p:extLst>
      <p:ext uri="{BB962C8B-B14F-4D97-AF65-F5344CB8AC3E}">
        <p14:creationId xmlns:p14="http://schemas.microsoft.com/office/powerpoint/2010/main" val="365067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extLst>
          </p:cNvPr>
          <p:cNvSpPr>
            <a:spLocks noGrp="1" noChangeArrowheads="1"/>
          </p:cNvSpPr>
          <p:nvPr>
            <p:ph type="title"/>
          </p:nvPr>
        </p:nvSpPr>
        <p:spPr/>
        <p:txBody>
          <a:bodyPr/>
          <a:lstStyle/>
          <a:p>
            <a:pPr eaLnBrk="1" hangingPunct="1">
              <a:defRPr/>
            </a:pPr>
            <a:r>
              <a:rPr lang="en-US" altLang="en-US" b="1"/>
              <a:t>Maternal Morbidity of PPH ;</a:t>
            </a:r>
            <a:endParaRPr lang="en-GB" altLang="en-US" b="1"/>
          </a:p>
        </p:txBody>
      </p:sp>
      <p:sp>
        <p:nvSpPr>
          <p:cNvPr id="7171"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sz="2800" dirty="0"/>
              <a:t>Transient or permanent renal damage </a:t>
            </a:r>
          </a:p>
          <a:p>
            <a:pPr algn="l" rtl="0" eaLnBrk="1" hangingPunct="1">
              <a:defRPr/>
            </a:pPr>
            <a:r>
              <a:rPr lang="en-US" altLang="en-US" sz="2800" dirty="0"/>
              <a:t>Acute respiratory dysfunction </a:t>
            </a:r>
          </a:p>
          <a:p>
            <a:pPr algn="l" rtl="0" eaLnBrk="1" hangingPunct="1">
              <a:defRPr/>
            </a:pPr>
            <a:r>
              <a:rPr lang="en-US" altLang="en-US" sz="2800" dirty="0"/>
              <a:t>Abscess formation 2ry to infection of pelvic hematomas</a:t>
            </a:r>
          </a:p>
          <a:p>
            <a:pPr algn="l" rtl="0" eaLnBrk="1" hangingPunct="1">
              <a:defRPr/>
            </a:pPr>
            <a:r>
              <a:rPr lang="en-US" altLang="en-US" sz="2800" dirty="0"/>
              <a:t>Frequent need for additional surgical procedures</a:t>
            </a:r>
          </a:p>
          <a:p>
            <a:pPr algn="l" rtl="0" eaLnBrk="1" hangingPunct="1">
              <a:defRPr/>
            </a:pPr>
            <a:r>
              <a:rPr lang="en-US" altLang="en-US" sz="2800" dirty="0"/>
              <a:t>Transfusion related hepatitis &amp; AIDS</a:t>
            </a:r>
          </a:p>
          <a:p>
            <a:pPr algn="l" rtl="0" eaLnBrk="1" hangingPunct="1">
              <a:defRPr/>
            </a:pPr>
            <a:r>
              <a:rPr lang="en-US" altLang="en-US" sz="2800" dirty="0"/>
              <a:t>Long term sequel: Sheehan</a:t>
            </a:r>
            <a:r>
              <a:rPr lang="en-US" altLang="en-US" sz="2800" dirty="0">
                <a:latin typeface="Arial" panose="020B0604020202020204" pitchFamily="34" charset="0"/>
              </a:rPr>
              <a:t>’</a:t>
            </a:r>
            <a:r>
              <a:rPr lang="en-US" altLang="en-US" sz="2800" dirty="0"/>
              <a:t>s Syndrome  </a:t>
            </a:r>
            <a:endParaRPr lang="en-GB" alt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a:t>Coagulation Disorders</a:t>
            </a:r>
          </a:p>
        </p:txBody>
      </p:sp>
      <p:pic>
        <p:nvPicPr>
          <p:cNvPr id="4" name="عنصر نائب للمحتوى 3" descr="4nsic-postpartum-hemorrhage-28-638.jpg"/>
          <p:cNvPicPr>
            <a:picLocks noGrp="1" noChangeAspect="1"/>
          </p:cNvPicPr>
          <p:nvPr>
            <p:ph idx="1"/>
          </p:nvPr>
        </p:nvPicPr>
        <p:blipFill>
          <a:blip r:embed="rId2"/>
          <a:stretch>
            <a:fillRect/>
          </a:stretch>
        </p:blipFill>
        <p:spPr>
          <a:xfrm>
            <a:off x="1066800" y="1371600"/>
            <a:ext cx="7924800" cy="5029200"/>
          </a:xfrm>
        </p:spPr>
      </p:pic>
    </p:spTree>
    <p:extLst>
      <p:ext uri="{BB962C8B-B14F-4D97-AF65-F5344CB8AC3E}">
        <p14:creationId xmlns:p14="http://schemas.microsoft.com/office/powerpoint/2010/main" val="1862317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66888" cy="1295400"/>
          </a:xfrm>
        </p:spPr>
        <p:txBody>
          <a:bodyPr>
            <a:normAutofit fontScale="90000"/>
          </a:bodyPr>
          <a:lstStyle/>
          <a:p>
            <a:r>
              <a:rPr lang="en-US" b="1" u="sng" dirty="0"/>
              <a:t>Coagulation Disorders; Management</a:t>
            </a:r>
          </a:p>
        </p:txBody>
      </p:sp>
      <p:sp>
        <p:nvSpPr>
          <p:cNvPr id="3" name="Content Placeholder 2"/>
          <p:cNvSpPr>
            <a:spLocks noGrp="1"/>
          </p:cNvSpPr>
          <p:nvPr>
            <p:ph idx="1"/>
          </p:nvPr>
        </p:nvSpPr>
        <p:spPr>
          <a:xfrm>
            <a:off x="1012370" y="1371600"/>
            <a:ext cx="7979229" cy="4038599"/>
          </a:xfrm>
        </p:spPr>
        <p:txBody>
          <a:bodyPr>
            <a:normAutofit lnSpcReduction="10000"/>
          </a:bodyPr>
          <a:lstStyle/>
          <a:p>
            <a:pPr algn="l" rtl="0"/>
            <a:r>
              <a:rPr lang="en-US" dirty="0"/>
              <a:t>When PPH is associated with coagulopathy, the </a:t>
            </a:r>
            <a:r>
              <a:rPr lang="en-US" b="1" dirty="0"/>
              <a:t>specific defect should be corrected by the </a:t>
            </a:r>
            <a:r>
              <a:rPr lang="en-US" b="1" dirty="0">
                <a:solidFill>
                  <a:srgbClr val="FF0000"/>
                </a:solidFill>
              </a:rPr>
              <a:t>infusion of blood products</a:t>
            </a:r>
            <a:r>
              <a:rPr lang="en-US" dirty="0"/>
              <a:t>.</a:t>
            </a:r>
          </a:p>
          <a:p>
            <a:pPr algn="l" rtl="0"/>
            <a:r>
              <a:rPr lang="en-US" dirty="0"/>
              <a:t>Patients with </a:t>
            </a:r>
            <a:r>
              <a:rPr lang="en-US" b="1" dirty="0" smtClean="0"/>
              <a:t>thrombocytopenia require </a:t>
            </a:r>
            <a:r>
              <a:rPr lang="en-US" b="1" dirty="0" smtClean="0">
                <a:solidFill>
                  <a:srgbClr val="FF0000"/>
                </a:solidFill>
              </a:rPr>
              <a:t>platelet concentrate infusions</a:t>
            </a:r>
            <a:r>
              <a:rPr lang="en-US" dirty="0" smtClean="0"/>
              <a:t>; those </a:t>
            </a:r>
            <a:r>
              <a:rPr lang="en-US" dirty="0"/>
              <a:t>with</a:t>
            </a:r>
            <a:r>
              <a:rPr lang="en-US" b="1" dirty="0"/>
              <a:t> von </a:t>
            </a:r>
            <a:r>
              <a:rPr lang="en-US" b="1" dirty="0" err="1"/>
              <a:t>Willebrand</a:t>
            </a:r>
            <a:r>
              <a:rPr lang="en-US" b="1" dirty="0"/>
              <a:t> disease </a:t>
            </a:r>
            <a:r>
              <a:rPr lang="en-US" b="1" dirty="0" smtClean="0"/>
              <a:t> </a:t>
            </a:r>
            <a:r>
              <a:rPr lang="en-US" b="1" dirty="0"/>
              <a:t>require </a:t>
            </a:r>
            <a:r>
              <a:rPr lang="en-US" b="1" dirty="0">
                <a:solidFill>
                  <a:srgbClr val="FF0000"/>
                </a:solidFill>
              </a:rPr>
              <a:t>factor VIII concentrate </a:t>
            </a:r>
            <a:endParaRPr lang="en-US" dirty="0">
              <a:solidFill>
                <a:srgbClr val="FF0000"/>
              </a:solidFill>
            </a:endParaRPr>
          </a:p>
          <a:p>
            <a:pPr marL="0" indent="0" algn="l" rtl="0">
              <a:buNone/>
            </a:pPr>
            <a:r>
              <a:rPr lang="en-US" dirty="0"/>
              <a:t>  cryoprecipitate.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23" y="4648200"/>
            <a:ext cx="5305841" cy="2117086"/>
          </a:xfrm>
          <a:prstGeom prst="rect">
            <a:avLst/>
          </a:prstGeom>
        </p:spPr>
      </p:pic>
    </p:spTree>
    <p:extLst>
      <p:ext uri="{BB962C8B-B14F-4D97-AF65-F5344CB8AC3E}">
        <p14:creationId xmlns:p14="http://schemas.microsoft.com/office/powerpoint/2010/main" val="28586504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0688" cy="990600"/>
          </a:xfrm>
        </p:spPr>
        <p:txBody>
          <a:bodyPr/>
          <a:lstStyle/>
          <a:p>
            <a:r>
              <a:rPr lang="en-US" b="1" u="sng" dirty="0"/>
              <a:t>UTERINE INVERSION</a:t>
            </a:r>
            <a:r>
              <a:rPr lang="en-US" dirty="0"/>
              <a:t> </a:t>
            </a:r>
            <a:endParaRPr lang="ar-JO" dirty="0"/>
          </a:p>
        </p:txBody>
      </p:sp>
      <p:sp>
        <p:nvSpPr>
          <p:cNvPr id="3" name="Content Placeholder 2"/>
          <p:cNvSpPr>
            <a:spLocks noGrp="1"/>
          </p:cNvSpPr>
          <p:nvPr>
            <p:ph idx="1"/>
          </p:nvPr>
        </p:nvSpPr>
        <p:spPr>
          <a:xfrm>
            <a:off x="1066800" y="1143000"/>
            <a:ext cx="7776950" cy="5530613"/>
          </a:xfrm>
        </p:spPr>
        <p:txBody>
          <a:bodyPr>
            <a:noAutofit/>
          </a:bodyPr>
          <a:lstStyle/>
          <a:p>
            <a:pPr algn="l" rtl="0"/>
            <a:r>
              <a:rPr lang="en-US" sz="1800" dirty="0">
                <a:latin typeface="Kartika" pitchFamily="18" charset="0"/>
                <a:cs typeface="Kartika" pitchFamily="18" charset="0"/>
              </a:rPr>
              <a:t>Uterine inversion is the “</a:t>
            </a:r>
            <a:r>
              <a:rPr lang="en-US" sz="1800" b="1" dirty="0">
                <a:solidFill>
                  <a:srgbClr val="FF0000"/>
                </a:solidFill>
                <a:latin typeface="Kartika" pitchFamily="18" charset="0"/>
                <a:cs typeface="Kartika" pitchFamily="18" charset="0"/>
              </a:rPr>
              <a:t>turning inside out</a:t>
            </a:r>
            <a:r>
              <a:rPr lang="en-US" sz="1800" b="1" dirty="0">
                <a:latin typeface="Kartika" pitchFamily="18" charset="0"/>
                <a:cs typeface="Kartika" pitchFamily="18" charset="0"/>
              </a:rPr>
              <a:t>” </a:t>
            </a:r>
            <a:r>
              <a:rPr lang="en-US" sz="1800" dirty="0">
                <a:latin typeface="Kartika" pitchFamily="18" charset="0"/>
                <a:cs typeface="Kartika" pitchFamily="18" charset="0"/>
              </a:rPr>
              <a:t>of the uterus in the third stage of labor. It is quite rare.</a:t>
            </a:r>
          </a:p>
          <a:p>
            <a:pPr algn="l" rtl="0"/>
            <a:r>
              <a:rPr lang="en-US" sz="1800" dirty="0">
                <a:latin typeface="Kartika" pitchFamily="18" charset="0"/>
                <a:cs typeface="Kartika" pitchFamily="18" charset="0"/>
              </a:rPr>
              <a:t> Just after the second stage of labor, the uterus is somewhat </a:t>
            </a:r>
            <a:r>
              <a:rPr lang="en-US" sz="1800" dirty="0" err="1">
                <a:latin typeface="Kartika" pitchFamily="18" charset="0"/>
                <a:cs typeface="Kartika" pitchFamily="18" charset="0"/>
              </a:rPr>
              <a:t>atonic</a:t>
            </a:r>
            <a:r>
              <a:rPr lang="en-US" sz="1800" dirty="0">
                <a:latin typeface="Kartika" pitchFamily="18" charset="0"/>
                <a:cs typeface="Kartika" pitchFamily="18" charset="0"/>
              </a:rPr>
              <a:t>, the cervix open, and the placenta attached.</a:t>
            </a:r>
          </a:p>
          <a:p>
            <a:pPr algn="l" rtl="0"/>
            <a:r>
              <a:rPr lang="en-US" sz="1800" dirty="0">
                <a:latin typeface="Kartika" pitchFamily="18" charset="0"/>
                <a:cs typeface="Kartika" pitchFamily="18" charset="0"/>
              </a:rPr>
              <a:t> Improper management of the third stage of labor can cause an iatrogenic uterine inversion. If the inexperienced physician exerts </a:t>
            </a:r>
            <a:r>
              <a:rPr lang="en-US" sz="1800" dirty="0" err="1">
                <a:latin typeface="Kartika" pitchFamily="18" charset="0"/>
                <a:cs typeface="Kartika" pitchFamily="18" charset="0"/>
              </a:rPr>
              <a:t>fundal</a:t>
            </a:r>
            <a:r>
              <a:rPr lang="en-US" sz="1800" dirty="0">
                <a:latin typeface="Kartika" pitchFamily="18" charset="0"/>
                <a:cs typeface="Kartika" pitchFamily="18" charset="0"/>
              </a:rPr>
              <a:t> pressure while pulling on the umbilical cord before complete placental separation (particularly with a </a:t>
            </a:r>
            <a:r>
              <a:rPr lang="en-US" sz="1800" dirty="0" err="1">
                <a:latin typeface="Kartika" pitchFamily="18" charset="0"/>
                <a:cs typeface="Kartika" pitchFamily="18" charset="0"/>
              </a:rPr>
              <a:t>fundal</a:t>
            </a:r>
            <a:r>
              <a:rPr lang="en-US" sz="1800" dirty="0">
                <a:latin typeface="Kartika" pitchFamily="18" charset="0"/>
                <a:cs typeface="Kartika" pitchFamily="18" charset="0"/>
              </a:rPr>
              <a:t> implantation of the placenta), uterine inversion may occur. As the </a:t>
            </a:r>
            <a:r>
              <a:rPr lang="en-US" sz="1800" dirty="0" err="1">
                <a:latin typeface="Kartika" pitchFamily="18" charset="0"/>
                <a:cs typeface="Kartika" pitchFamily="18" charset="0"/>
              </a:rPr>
              <a:t>fundus</a:t>
            </a:r>
            <a:r>
              <a:rPr lang="en-US" sz="1800" dirty="0">
                <a:latin typeface="Kartika" pitchFamily="18" charset="0"/>
                <a:cs typeface="Kartika" pitchFamily="18" charset="0"/>
              </a:rPr>
              <a:t> of the uterus moves through the vagina</a:t>
            </a:r>
            <a:r>
              <a:rPr lang="en-US" sz="1800" u="sng" dirty="0">
                <a:latin typeface="Kartika" pitchFamily="18" charset="0"/>
                <a:cs typeface="Kartika" pitchFamily="18" charset="0"/>
              </a:rPr>
              <a:t>, t</a:t>
            </a:r>
            <a:r>
              <a:rPr lang="en-US" sz="1800" dirty="0">
                <a:latin typeface="Kartika" pitchFamily="18" charset="0"/>
                <a:cs typeface="Kartika" pitchFamily="18" charset="0"/>
              </a:rPr>
              <a:t>he inversion exerts traction on peritoneal structures, which can elicit a profound </a:t>
            </a:r>
            <a:r>
              <a:rPr lang="en-US" sz="1800" dirty="0" err="1">
                <a:latin typeface="Kartika" pitchFamily="18" charset="0"/>
                <a:cs typeface="Kartika" pitchFamily="18" charset="0"/>
              </a:rPr>
              <a:t>vasovagal</a:t>
            </a:r>
            <a:r>
              <a:rPr lang="en-US" sz="1800" dirty="0">
                <a:latin typeface="Kartika" pitchFamily="18" charset="0"/>
                <a:cs typeface="Kartika" pitchFamily="18" charset="0"/>
              </a:rPr>
              <a:t> response. The resulting </a:t>
            </a:r>
            <a:r>
              <a:rPr lang="en-US" sz="1800" dirty="0" err="1">
                <a:latin typeface="Kartika" pitchFamily="18" charset="0"/>
                <a:cs typeface="Kartika" pitchFamily="18" charset="0"/>
              </a:rPr>
              <a:t>vasodilation</a:t>
            </a:r>
            <a:r>
              <a:rPr lang="en-US" sz="1800" dirty="0">
                <a:latin typeface="Kartika" pitchFamily="18" charset="0"/>
                <a:cs typeface="Kartika" pitchFamily="18" charset="0"/>
              </a:rPr>
              <a:t> increases bleeding and the risk of </a:t>
            </a:r>
            <a:r>
              <a:rPr lang="en-US" sz="1800" dirty="0" err="1">
                <a:latin typeface="Kartika" pitchFamily="18" charset="0"/>
                <a:cs typeface="Kartika" pitchFamily="18" charset="0"/>
              </a:rPr>
              <a:t>hypovolemic</a:t>
            </a:r>
            <a:r>
              <a:rPr lang="en-US" sz="1800" dirty="0">
                <a:latin typeface="Kartika" pitchFamily="18" charset="0"/>
                <a:cs typeface="Kartika" pitchFamily="18" charset="0"/>
              </a:rPr>
              <a:t> shock.</a:t>
            </a:r>
          </a:p>
          <a:p>
            <a:pPr algn="l" rtl="0"/>
            <a:r>
              <a:rPr lang="en-US" sz="1800" b="1" dirty="0">
                <a:latin typeface="Kartika" pitchFamily="18" charset="0"/>
                <a:cs typeface="Kartika" pitchFamily="18" charset="0"/>
              </a:rPr>
              <a:t> If the placenta is completely or partially separated, the uterine </a:t>
            </a:r>
            <a:r>
              <a:rPr lang="en-US" sz="1800" b="1" dirty="0" err="1">
                <a:latin typeface="Kartika" pitchFamily="18" charset="0"/>
                <a:cs typeface="Kartika" pitchFamily="18" charset="0"/>
              </a:rPr>
              <a:t>atony</a:t>
            </a:r>
            <a:r>
              <a:rPr lang="en-US" sz="1800" b="1" dirty="0">
                <a:latin typeface="Kartika" pitchFamily="18" charset="0"/>
                <a:cs typeface="Kartika" pitchFamily="18" charset="0"/>
              </a:rPr>
              <a:t> </a:t>
            </a:r>
            <a:r>
              <a:rPr lang="en-US" sz="1800" dirty="0">
                <a:latin typeface="Kartika" pitchFamily="18" charset="0"/>
                <a:cs typeface="Kartika" pitchFamily="18" charset="0"/>
              </a:rPr>
              <a:t>may </a:t>
            </a:r>
            <a:r>
              <a:rPr lang="en-US" sz="1800" b="1" dirty="0">
                <a:latin typeface="Kartika" pitchFamily="18" charset="0"/>
                <a:cs typeface="Kartika" pitchFamily="18" charset="0"/>
              </a:rPr>
              <a:t>cause profuse </a:t>
            </a:r>
            <a:r>
              <a:rPr lang="en-US" sz="1800" b="1" u="sng" dirty="0">
                <a:latin typeface="Kartika" pitchFamily="18" charset="0"/>
                <a:cs typeface="Kartika" pitchFamily="18" charset="0"/>
              </a:rPr>
              <a:t>bleeding</a:t>
            </a:r>
            <a:r>
              <a:rPr lang="en-US" sz="1800" b="1" dirty="0">
                <a:latin typeface="Kartika" pitchFamily="18" charset="0"/>
                <a:cs typeface="Kartika" pitchFamily="18" charset="0"/>
              </a:rPr>
              <a:t>, </a:t>
            </a:r>
            <a:r>
              <a:rPr lang="en-US" sz="1800" dirty="0">
                <a:latin typeface="Kartika" pitchFamily="18" charset="0"/>
                <a:cs typeface="Kartika" pitchFamily="18" charset="0"/>
              </a:rPr>
              <a:t>which compounds the </a:t>
            </a:r>
            <a:r>
              <a:rPr lang="en-US" sz="1800" dirty="0" err="1">
                <a:latin typeface="Kartika" pitchFamily="18" charset="0"/>
                <a:cs typeface="Kartika" pitchFamily="18" charset="0"/>
              </a:rPr>
              <a:t>vasovagal</a:t>
            </a:r>
            <a:r>
              <a:rPr lang="en-US" sz="1800" dirty="0">
                <a:latin typeface="Kartika" pitchFamily="18" charset="0"/>
                <a:cs typeface="Kartika" pitchFamily="18" charset="0"/>
              </a:rPr>
              <a:t> shock.</a:t>
            </a:r>
          </a:p>
        </p:txBody>
      </p:sp>
    </p:spTree>
    <p:extLst>
      <p:ext uri="{BB962C8B-B14F-4D97-AF65-F5344CB8AC3E}">
        <p14:creationId xmlns:p14="http://schemas.microsoft.com/office/powerpoint/2010/main" val="2151152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uterine inversion‬‏"/>
          <p:cNvPicPr>
            <a:picLocks noChangeAspect="1" noChangeArrowheads="1"/>
          </p:cNvPicPr>
          <p:nvPr/>
        </p:nvPicPr>
        <p:blipFill>
          <a:blip r:embed="rId3" cstate="print"/>
          <a:srcRect/>
          <a:stretch>
            <a:fillRect/>
          </a:stretch>
        </p:blipFill>
        <p:spPr bwMode="auto">
          <a:xfrm>
            <a:off x="0" y="1500174"/>
            <a:ext cx="9144000" cy="3857634"/>
          </a:xfrm>
          <a:prstGeom prst="rect">
            <a:avLst/>
          </a:prstGeom>
          <a:noFill/>
        </p:spPr>
      </p:pic>
    </p:spTree>
    <p:extLst>
      <p:ext uri="{BB962C8B-B14F-4D97-AF65-F5344CB8AC3E}">
        <p14:creationId xmlns:p14="http://schemas.microsoft.com/office/powerpoint/2010/main" val="3026219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8600"/>
            <a:ext cx="8229600" cy="1600200"/>
          </a:xfrm>
        </p:spPr>
        <p:txBody>
          <a:bodyPr>
            <a:normAutofit/>
          </a:bodyPr>
          <a:lstStyle/>
          <a:p>
            <a:pPr algn="ctr"/>
            <a:r>
              <a:rPr lang="en-US" sz="4050" b="1" u="sng" dirty="0"/>
              <a:t>CLASSIFICATION</a:t>
            </a:r>
            <a:endParaRPr lang="ar-JO" sz="4050" b="1" u="sng" dirty="0"/>
          </a:p>
        </p:txBody>
      </p:sp>
      <p:sp>
        <p:nvSpPr>
          <p:cNvPr id="3" name="Content Placeholder 2"/>
          <p:cNvSpPr>
            <a:spLocks noGrp="1"/>
          </p:cNvSpPr>
          <p:nvPr>
            <p:ph idx="1"/>
          </p:nvPr>
        </p:nvSpPr>
        <p:spPr>
          <a:xfrm>
            <a:off x="1295400" y="1981200"/>
            <a:ext cx="7391400" cy="4175760"/>
          </a:xfrm>
        </p:spPr>
        <p:txBody>
          <a:bodyPr>
            <a:normAutofit/>
          </a:bodyPr>
          <a:lstStyle/>
          <a:p>
            <a:pPr algn="l" rtl="0">
              <a:buFont typeface="Arial" pitchFamily="34" charset="0"/>
              <a:buNone/>
              <a:defRPr/>
            </a:pPr>
            <a:r>
              <a:rPr lang="en-US" sz="2800" u="sng" dirty="0">
                <a:latin typeface="Arial Rounded MT Bold" pitchFamily="34" charset="0"/>
                <a:cs typeface="Times New Roman" pitchFamily="18" charset="0"/>
              </a:rPr>
              <a:t>Uterine inversion classified according to:</a:t>
            </a:r>
          </a:p>
          <a:p>
            <a:pPr algn="l" rtl="0">
              <a:buFont typeface="Arial" pitchFamily="34" charset="0"/>
              <a:buNone/>
              <a:defRPr/>
            </a:pPr>
            <a:endParaRPr lang="en-US" sz="2800" dirty="0">
              <a:latin typeface="Arial Rounded MT Bold" pitchFamily="34" charset="0"/>
              <a:cs typeface="Times New Roman" pitchFamily="18" charset="0"/>
            </a:endParaRPr>
          </a:p>
          <a:p>
            <a:pPr marL="385763" indent="-385763" algn="l" rtl="0">
              <a:buFont typeface="+mj-lt"/>
              <a:buAutoNum type="arabicPeriod"/>
              <a:defRPr/>
            </a:pPr>
            <a:r>
              <a:rPr lang="en-US" sz="2800" dirty="0">
                <a:solidFill>
                  <a:srgbClr val="FF0000"/>
                </a:solidFill>
                <a:latin typeface="Arial Rounded MT Bold" pitchFamily="34" charset="0"/>
                <a:cs typeface="Times New Roman" pitchFamily="18" charset="0"/>
              </a:rPr>
              <a:t>Severity</a:t>
            </a:r>
            <a:r>
              <a:rPr lang="en-US" sz="2800" dirty="0">
                <a:latin typeface="Arial Rounded MT Bold" pitchFamily="34" charset="0"/>
                <a:cs typeface="Times New Roman" pitchFamily="18" charset="0"/>
              </a:rPr>
              <a:t> of uterine inversion.</a:t>
            </a:r>
          </a:p>
          <a:p>
            <a:pPr marL="385763" indent="-385763" algn="l" rtl="0">
              <a:buFont typeface="+mj-lt"/>
              <a:buAutoNum type="arabicPeriod"/>
              <a:defRPr/>
            </a:pPr>
            <a:endParaRPr lang="en-US" sz="2800" dirty="0">
              <a:latin typeface="Arial Rounded MT Bold" pitchFamily="34" charset="0"/>
              <a:cs typeface="Times New Roman" pitchFamily="18" charset="0"/>
            </a:endParaRPr>
          </a:p>
          <a:p>
            <a:pPr marL="385763" indent="-385763" algn="l" rtl="0">
              <a:buFont typeface="+mj-lt"/>
              <a:buAutoNum type="arabicPeriod"/>
              <a:defRPr/>
            </a:pPr>
            <a:endParaRPr lang="en-US" sz="2800" dirty="0">
              <a:latin typeface="Arial Rounded MT Bold" pitchFamily="34" charset="0"/>
              <a:cs typeface="Times New Roman" pitchFamily="18" charset="0"/>
            </a:endParaRPr>
          </a:p>
          <a:p>
            <a:pPr marL="385763" indent="-385763" algn="l" rtl="0">
              <a:buFont typeface="+mj-lt"/>
              <a:buAutoNum type="arabicPeriod"/>
              <a:defRPr/>
            </a:pPr>
            <a:r>
              <a:rPr lang="en-US" sz="2800" dirty="0">
                <a:solidFill>
                  <a:srgbClr val="FF0000"/>
                </a:solidFill>
                <a:latin typeface="Arial Rounded MT Bold" pitchFamily="34" charset="0"/>
                <a:cs typeface="Times New Roman" pitchFamily="18" charset="0"/>
              </a:rPr>
              <a:t>Timing</a:t>
            </a:r>
            <a:r>
              <a:rPr lang="en-US" sz="2800" dirty="0">
                <a:latin typeface="Arial Rounded MT Bold" pitchFamily="34" charset="0"/>
                <a:cs typeface="Times New Roman" pitchFamily="18" charset="0"/>
              </a:rPr>
              <a:t> of the event</a:t>
            </a:r>
            <a:r>
              <a:rPr lang="en-US" sz="2100" dirty="0">
                <a:latin typeface="Arial Rounded MT Bold" pitchFamily="34" charset="0"/>
                <a:cs typeface="Times New Roman" pitchFamily="18" charset="0"/>
              </a:rPr>
              <a:t>.</a:t>
            </a:r>
          </a:p>
          <a:p>
            <a:pPr algn="l">
              <a:defRPr/>
            </a:pPr>
            <a:endParaRPr lang="ar-JO" sz="2100" dirty="0">
              <a:latin typeface="Arial Rounded MT Bold" pitchFamily="34" charset="0"/>
              <a:cs typeface="Times New Roman" pitchFamily="18" charset="0"/>
            </a:endParaRPr>
          </a:p>
          <a:p>
            <a:pPr algn="l" rtl="0"/>
            <a:endParaRPr lang="ar-JO" sz="2100" dirty="0">
              <a:latin typeface="Arial Rounded MT Bold" pitchFamily="34" charset="0"/>
            </a:endParaRPr>
          </a:p>
        </p:txBody>
      </p:sp>
      <p:sp>
        <p:nvSpPr>
          <p:cNvPr id="4" name="Slide Number Placeholder 3"/>
          <p:cNvSpPr>
            <a:spLocks noGrp="1"/>
          </p:cNvSpPr>
          <p:nvPr>
            <p:ph type="sldNum" sz="quarter" idx="12"/>
          </p:nvPr>
        </p:nvSpPr>
        <p:spPr/>
        <p:txBody>
          <a:bodyPr>
            <a:normAutofit/>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54</a:t>
            </a:fld>
            <a:endParaRPr lang="ar-JO">
              <a:solidFill>
                <a:prstClr val="white"/>
              </a:solidFill>
              <a:latin typeface="Century Gothic" panose="020B0502020202020204"/>
              <a:cs typeface="Arial" panose="020B0604020202020204" pitchFamily="34" charset="0"/>
            </a:endParaRPr>
          </a:p>
        </p:txBody>
      </p:sp>
    </p:spTree>
    <p:extLst>
      <p:ext uri="{BB962C8B-B14F-4D97-AF65-F5344CB8AC3E}">
        <p14:creationId xmlns:p14="http://schemas.microsoft.com/office/powerpoint/2010/main" val="5509745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1"/>
            <a:ext cx="7025185" cy="1600200"/>
          </a:xfrm>
        </p:spPr>
        <p:txBody>
          <a:bodyPr>
            <a:noAutofit/>
          </a:bodyPr>
          <a:lstStyle/>
          <a:p>
            <a:r>
              <a:rPr lang="en-US" sz="3300" b="1" u="sng" dirty="0"/>
              <a:t>According to uterine inversion severity</a:t>
            </a:r>
            <a:endParaRPr lang="ar-JO" sz="3300" b="1" u="sng" dirty="0"/>
          </a:p>
        </p:txBody>
      </p:sp>
      <p:sp>
        <p:nvSpPr>
          <p:cNvPr id="3" name="Content Placeholder 2"/>
          <p:cNvSpPr>
            <a:spLocks noGrp="1"/>
          </p:cNvSpPr>
          <p:nvPr>
            <p:ph idx="1"/>
          </p:nvPr>
        </p:nvSpPr>
        <p:spPr>
          <a:xfrm>
            <a:off x="914400" y="2057400"/>
            <a:ext cx="8229600" cy="4648199"/>
          </a:xfrm>
        </p:spPr>
        <p:txBody>
          <a:bodyPr>
            <a:normAutofit fontScale="32500" lnSpcReduction="20000"/>
          </a:bodyPr>
          <a:lstStyle/>
          <a:p>
            <a:pPr algn="l" rtl="0"/>
            <a:r>
              <a:rPr lang="en-US" sz="6200" b="1" dirty="0">
                <a:solidFill>
                  <a:srgbClr val="FF0000"/>
                </a:solidFill>
                <a:latin typeface="Kartika" pitchFamily="18" charset="0"/>
                <a:cs typeface="Kartika" pitchFamily="18" charset="0"/>
              </a:rPr>
              <a:t>First Degree </a:t>
            </a:r>
            <a:r>
              <a:rPr lang="en-US" sz="6200" b="1" dirty="0">
                <a:latin typeface="Kartika" pitchFamily="18" charset="0"/>
                <a:cs typeface="Kartika" pitchFamily="18" charset="0"/>
              </a:rPr>
              <a:t>: Inverted uterine wall extends to but not through the cervix.</a:t>
            </a:r>
          </a:p>
          <a:p>
            <a:pPr algn="l" rtl="0"/>
            <a:endParaRPr lang="en-US" sz="6200" b="1" dirty="0">
              <a:latin typeface="Kartika" pitchFamily="18" charset="0"/>
              <a:cs typeface="Kartika" pitchFamily="18" charset="0"/>
            </a:endParaRPr>
          </a:p>
          <a:p>
            <a:pPr algn="l" rtl="0"/>
            <a:endParaRPr lang="en-US" sz="6200" b="1" dirty="0">
              <a:latin typeface="Kartika" pitchFamily="18" charset="0"/>
              <a:cs typeface="Kartika" pitchFamily="18" charset="0"/>
            </a:endParaRPr>
          </a:p>
          <a:p>
            <a:pPr algn="l" rtl="0"/>
            <a:r>
              <a:rPr lang="en-US" sz="6200" b="1" dirty="0">
                <a:solidFill>
                  <a:srgbClr val="FF0000"/>
                </a:solidFill>
                <a:latin typeface="Kartika" pitchFamily="18" charset="0"/>
                <a:cs typeface="Kartika" pitchFamily="18" charset="0"/>
              </a:rPr>
              <a:t>Second Degree </a:t>
            </a:r>
            <a:r>
              <a:rPr lang="en-US" sz="6200" b="1" dirty="0">
                <a:latin typeface="Kartika" pitchFamily="18" charset="0"/>
                <a:cs typeface="Kartika" pitchFamily="18" charset="0"/>
              </a:rPr>
              <a:t>: Inverted uterine wall protrudes through the cervix but  remains in the vagina.</a:t>
            </a:r>
          </a:p>
          <a:p>
            <a:pPr algn="l" rtl="0"/>
            <a:endParaRPr lang="en-US" sz="6200" b="1" dirty="0">
              <a:latin typeface="Kartika" pitchFamily="18" charset="0"/>
              <a:cs typeface="Kartika" pitchFamily="18" charset="0"/>
            </a:endParaRPr>
          </a:p>
          <a:p>
            <a:pPr algn="l" rtl="0"/>
            <a:endParaRPr lang="en-US" sz="6200" b="1" dirty="0">
              <a:latin typeface="Kartika" pitchFamily="18" charset="0"/>
              <a:cs typeface="Kartika" pitchFamily="18" charset="0"/>
            </a:endParaRPr>
          </a:p>
          <a:p>
            <a:pPr algn="l" rtl="0"/>
            <a:r>
              <a:rPr lang="en-US" sz="6200" b="1" dirty="0">
                <a:solidFill>
                  <a:srgbClr val="FF0000"/>
                </a:solidFill>
                <a:latin typeface="Kartika" pitchFamily="18" charset="0"/>
                <a:cs typeface="Kartika" pitchFamily="18" charset="0"/>
              </a:rPr>
              <a:t>Third Degree </a:t>
            </a:r>
            <a:r>
              <a:rPr lang="en-US" sz="6200" b="1" dirty="0">
                <a:latin typeface="Kartika" pitchFamily="18" charset="0"/>
                <a:cs typeface="Kartika" pitchFamily="18" charset="0"/>
              </a:rPr>
              <a:t>: Inverted uterine fundus extends outside the vagina.</a:t>
            </a:r>
          </a:p>
          <a:p>
            <a:pPr algn="l" rtl="0"/>
            <a:endParaRPr lang="en-US" sz="6200" b="1" dirty="0">
              <a:latin typeface="Kartika" pitchFamily="18" charset="0"/>
              <a:cs typeface="Kartika" pitchFamily="18" charset="0"/>
            </a:endParaRPr>
          </a:p>
          <a:p>
            <a:pPr algn="l" rtl="0"/>
            <a:endParaRPr lang="en-US" sz="6200" b="1" dirty="0">
              <a:latin typeface="Kartika" pitchFamily="18" charset="0"/>
              <a:cs typeface="Kartika" pitchFamily="18" charset="0"/>
            </a:endParaRPr>
          </a:p>
          <a:p>
            <a:pPr algn="l" rtl="0"/>
            <a:r>
              <a:rPr lang="en-US" sz="6200" b="1" dirty="0">
                <a:solidFill>
                  <a:srgbClr val="FF0000"/>
                </a:solidFill>
                <a:latin typeface="Kartika" pitchFamily="18" charset="0"/>
                <a:cs typeface="Kartika" pitchFamily="18" charset="0"/>
              </a:rPr>
              <a:t>Fourth Degree </a:t>
            </a:r>
            <a:r>
              <a:rPr lang="en-US" sz="6200" b="1" dirty="0">
                <a:latin typeface="Kartika" pitchFamily="18" charset="0"/>
                <a:cs typeface="Kartika" pitchFamily="18" charset="0"/>
              </a:rPr>
              <a:t>:Total inversion; both the vagina and uterus are inverted.</a:t>
            </a:r>
            <a:endParaRPr lang="ar-JO" sz="6200" b="1" dirty="0">
              <a:latin typeface="Kartika" pitchFamily="18" charset="0"/>
            </a:endParaRPr>
          </a:p>
          <a:p>
            <a:pPr algn="l" rtl="0"/>
            <a:endParaRPr lang="ar-JO" dirty="0">
              <a:latin typeface="Kartika" pitchFamily="18" charset="0"/>
            </a:endParaRPr>
          </a:p>
        </p:txBody>
      </p:sp>
      <p:sp>
        <p:nvSpPr>
          <p:cNvPr id="4" name="Slide Number Placeholder 3"/>
          <p:cNvSpPr>
            <a:spLocks noGrp="1"/>
          </p:cNvSpPr>
          <p:nvPr>
            <p:ph type="sldNum" sz="quarter" idx="12"/>
          </p:nvPr>
        </p:nvSpPr>
        <p:spPr/>
        <p:txBody>
          <a:bodyPr>
            <a:normAutofit/>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55</a:t>
            </a:fld>
            <a:endParaRPr lang="ar-JO">
              <a:solidFill>
                <a:prstClr val="white"/>
              </a:solidFill>
              <a:latin typeface="Century Gothic" panose="020B0502020202020204"/>
              <a:cs typeface="Arial" panose="020B0604020202020204" pitchFamily="34" charset="0"/>
            </a:endParaRPr>
          </a:p>
        </p:txBody>
      </p:sp>
    </p:spTree>
    <p:extLst>
      <p:ext uri="{BB962C8B-B14F-4D97-AF65-F5344CB8AC3E}">
        <p14:creationId xmlns:p14="http://schemas.microsoft.com/office/powerpoint/2010/main" val="1003235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7251"/>
            <a:ext cx="9144000" cy="5143500"/>
          </a:xfrm>
        </p:spPr>
      </p:pic>
      <p:sp>
        <p:nvSpPr>
          <p:cNvPr id="3" name="TextBox 2"/>
          <p:cNvSpPr txBox="1"/>
          <p:nvPr/>
        </p:nvSpPr>
        <p:spPr>
          <a:xfrm>
            <a:off x="0" y="1461164"/>
            <a:ext cx="1678676" cy="1338828"/>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Kartika" pitchFamily="18" charset="0"/>
                <a:cs typeface="Kartika" pitchFamily="18" charset="0"/>
              </a:rPr>
              <a:t>Inverted uterine wall extends to but not through the cervix.</a:t>
            </a:r>
          </a:p>
          <a:p>
            <a:pPr defTabSz="342900" eaLnBrk="1" fontAlgn="auto" hangingPunct="1">
              <a:spcBef>
                <a:spcPts val="0"/>
              </a:spcBef>
              <a:spcAft>
                <a:spcPts val="0"/>
              </a:spcAft>
            </a:pPr>
            <a:endParaRPr lang="en-US" sz="1350" dirty="0">
              <a:solidFill>
                <a:prstClr val="black"/>
              </a:solidFill>
              <a:latin typeface="Kartika" pitchFamily="18" charset="0"/>
              <a:cs typeface="Kartika" pitchFamily="18" charset="0"/>
            </a:endParaRPr>
          </a:p>
          <a:p>
            <a:pPr defTabSz="342900" eaLnBrk="1" fontAlgn="auto" hangingPunct="1">
              <a:spcBef>
                <a:spcPts val="0"/>
              </a:spcBef>
              <a:spcAft>
                <a:spcPts val="0"/>
              </a:spcAft>
            </a:pPr>
            <a:endParaRPr lang="en-US" sz="1350" dirty="0">
              <a:solidFill>
                <a:prstClr val="black"/>
              </a:solidFill>
              <a:latin typeface="Century Gothic" panose="020B0502020202020204"/>
              <a:cs typeface="+mn-cs"/>
            </a:endParaRPr>
          </a:p>
        </p:txBody>
      </p:sp>
      <p:sp>
        <p:nvSpPr>
          <p:cNvPr id="5" name="TextBox 4"/>
          <p:cNvSpPr txBox="1"/>
          <p:nvPr/>
        </p:nvSpPr>
        <p:spPr>
          <a:xfrm>
            <a:off x="7639335" y="1665880"/>
            <a:ext cx="1504666" cy="1546577"/>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Kartika" pitchFamily="18" charset="0"/>
                <a:cs typeface="Kartika" pitchFamily="18" charset="0"/>
              </a:rPr>
              <a:t>Inverted uterine wall protrudes through the cervix but  remains in the vagina.</a:t>
            </a:r>
          </a:p>
          <a:p>
            <a:pPr defTabSz="342900" eaLnBrk="1" fontAlgn="auto" hangingPunct="1">
              <a:spcBef>
                <a:spcPts val="0"/>
              </a:spcBef>
              <a:spcAft>
                <a:spcPts val="0"/>
              </a:spcAft>
            </a:pPr>
            <a:endParaRPr lang="en-US" sz="1350" dirty="0">
              <a:solidFill>
                <a:prstClr val="black"/>
              </a:solidFill>
              <a:latin typeface="Century Gothic" panose="020B0502020202020204"/>
              <a:cs typeface="+mn-cs"/>
            </a:endParaRPr>
          </a:p>
        </p:txBody>
      </p:sp>
      <p:sp>
        <p:nvSpPr>
          <p:cNvPr id="6" name="TextBox 5"/>
          <p:cNvSpPr txBox="1"/>
          <p:nvPr/>
        </p:nvSpPr>
        <p:spPr>
          <a:xfrm>
            <a:off x="143303" y="4194128"/>
            <a:ext cx="1535373" cy="1338828"/>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Kartika" pitchFamily="18" charset="0"/>
                <a:cs typeface="Kartika" pitchFamily="18" charset="0"/>
              </a:rPr>
              <a:t>Inverted uterine fundus extends outside the vagina.</a:t>
            </a:r>
          </a:p>
          <a:p>
            <a:pPr defTabSz="342900" eaLnBrk="1" fontAlgn="auto" hangingPunct="1">
              <a:spcBef>
                <a:spcPts val="0"/>
              </a:spcBef>
              <a:spcAft>
                <a:spcPts val="0"/>
              </a:spcAft>
            </a:pPr>
            <a:endParaRPr lang="en-US" sz="1350" dirty="0">
              <a:solidFill>
                <a:prstClr val="black"/>
              </a:solidFill>
              <a:latin typeface="Kartika" pitchFamily="18" charset="0"/>
              <a:cs typeface="Kartika" pitchFamily="18" charset="0"/>
            </a:endParaRPr>
          </a:p>
          <a:p>
            <a:pPr defTabSz="342900" eaLnBrk="1" fontAlgn="auto" hangingPunct="1">
              <a:spcBef>
                <a:spcPts val="0"/>
              </a:spcBef>
              <a:spcAft>
                <a:spcPts val="0"/>
              </a:spcAft>
            </a:pPr>
            <a:endParaRPr lang="en-US" sz="1350" dirty="0">
              <a:solidFill>
                <a:prstClr val="black"/>
              </a:solidFill>
              <a:latin typeface="Century Gothic" panose="020B0502020202020204"/>
              <a:cs typeface="+mn-cs"/>
            </a:endParaRPr>
          </a:p>
        </p:txBody>
      </p:sp>
      <p:sp>
        <p:nvSpPr>
          <p:cNvPr id="7" name="TextBox 6"/>
          <p:cNvSpPr txBox="1"/>
          <p:nvPr/>
        </p:nvSpPr>
        <p:spPr>
          <a:xfrm>
            <a:off x="7639335" y="5094374"/>
            <a:ext cx="1504666" cy="1338828"/>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Kartika" pitchFamily="18" charset="0"/>
                <a:cs typeface="Kartika" pitchFamily="18" charset="0"/>
              </a:rPr>
              <a:t>Total inversion; both the vagina and uterus are inverted.</a:t>
            </a:r>
            <a:endParaRPr lang="ar-JO" sz="1350" dirty="0">
              <a:solidFill>
                <a:prstClr val="black"/>
              </a:solidFill>
              <a:latin typeface="Kartika" pitchFamily="18" charset="0"/>
            </a:endParaRPr>
          </a:p>
          <a:p>
            <a:pPr defTabSz="342900" eaLnBrk="1" fontAlgn="auto" hangingPunct="1">
              <a:spcBef>
                <a:spcPts val="0"/>
              </a:spcBef>
              <a:spcAft>
                <a:spcPts val="0"/>
              </a:spcAft>
            </a:pPr>
            <a:endParaRPr lang="en-US" sz="1350" dirty="0">
              <a:solidFill>
                <a:prstClr val="black"/>
              </a:solidFill>
              <a:latin typeface="Century Gothic" panose="020B0502020202020204"/>
              <a:cs typeface="+mn-cs"/>
            </a:endParaRPr>
          </a:p>
        </p:txBody>
      </p:sp>
    </p:spTree>
    <p:extLst>
      <p:ext uri="{BB962C8B-B14F-4D97-AF65-F5344CB8AC3E}">
        <p14:creationId xmlns:p14="http://schemas.microsoft.com/office/powerpoint/2010/main" val="649469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5320" cy="1951416"/>
          </a:xfrm>
        </p:spPr>
        <p:txBody>
          <a:bodyPr>
            <a:normAutofit/>
          </a:bodyPr>
          <a:lstStyle/>
          <a:p>
            <a:r>
              <a:rPr lang="en-US" b="1" u="sng" dirty="0"/>
              <a:t>According to timing of the </a:t>
            </a:r>
            <a:r>
              <a:rPr lang="ar-SA" b="1" u="sng" dirty="0" smtClean="0"/>
              <a:t>:</a:t>
            </a:r>
            <a:r>
              <a:rPr lang="en-US" b="1" u="sng" dirty="0" smtClean="0"/>
              <a:t>event</a:t>
            </a:r>
            <a:endParaRPr lang="ar-JO" b="1" u="sng" dirty="0"/>
          </a:p>
        </p:txBody>
      </p:sp>
      <p:sp>
        <p:nvSpPr>
          <p:cNvPr id="3" name="Content Placeholder 2"/>
          <p:cNvSpPr>
            <a:spLocks noGrp="1"/>
          </p:cNvSpPr>
          <p:nvPr>
            <p:ph idx="1"/>
          </p:nvPr>
        </p:nvSpPr>
        <p:spPr>
          <a:xfrm>
            <a:off x="990600" y="1981200"/>
            <a:ext cx="7943088" cy="4267200"/>
          </a:xfrm>
        </p:spPr>
        <p:txBody>
          <a:bodyPr>
            <a:noAutofit/>
          </a:bodyPr>
          <a:lstStyle/>
          <a:p>
            <a:pPr algn="l" rtl="0">
              <a:buNone/>
            </a:pPr>
            <a:endParaRPr lang="en-US" sz="2100" dirty="0">
              <a:latin typeface="Kartika" pitchFamily="18" charset="0"/>
              <a:cs typeface="Kartika" pitchFamily="18" charset="0"/>
            </a:endParaRPr>
          </a:p>
          <a:p>
            <a:pPr algn="l" rtl="0"/>
            <a:r>
              <a:rPr lang="en-US" sz="2800" dirty="0">
                <a:solidFill>
                  <a:srgbClr val="FF0000"/>
                </a:solidFill>
                <a:latin typeface="Kartika" pitchFamily="18" charset="0"/>
                <a:cs typeface="Kartika" pitchFamily="18" charset="0"/>
              </a:rPr>
              <a:t>Acute</a:t>
            </a:r>
            <a:r>
              <a:rPr lang="en-US" sz="2800" dirty="0">
                <a:latin typeface="Kartika" pitchFamily="18" charset="0"/>
                <a:cs typeface="Kartika" pitchFamily="18" charset="0"/>
              </a:rPr>
              <a:t> : Within 24 hours of delivery .</a:t>
            </a:r>
          </a:p>
          <a:p>
            <a:pPr algn="l" rtl="0"/>
            <a:endParaRPr lang="en-US" sz="2800" dirty="0">
              <a:latin typeface="Kartika" pitchFamily="18" charset="0"/>
              <a:cs typeface="Kartika" pitchFamily="18" charset="0"/>
            </a:endParaRPr>
          </a:p>
          <a:p>
            <a:pPr algn="l" rtl="0"/>
            <a:r>
              <a:rPr lang="en-US" sz="2800" dirty="0">
                <a:solidFill>
                  <a:srgbClr val="FF0000"/>
                </a:solidFill>
                <a:latin typeface="Kartika" pitchFamily="18" charset="0"/>
                <a:cs typeface="Kartika" pitchFamily="18" charset="0"/>
              </a:rPr>
              <a:t>Subacute</a:t>
            </a:r>
            <a:r>
              <a:rPr lang="en-US" sz="2800" dirty="0">
                <a:latin typeface="Kartika" pitchFamily="18" charset="0"/>
                <a:cs typeface="Kartika" pitchFamily="18" charset="0"/>
              </a:rPr>
              <a:t> : More than 24 hours but less than 4 weeks postpartum.</a:t>
            </a:r>
          </a:p>
          <a:p>
            <a:pPr algn="l" rtl="0"/>
            <a:endParaRPr lang="en-US" sz="2800" dirty="0">
              <a:latin typeface="Kartika" pitchFamily="18" charset="0"/>
              <a:cs typeface="Kartika" pitchFamily="18" charset="0"/>
            </a:endParaRPr>
          </a:p>
          <a:p>
            <a:pPr algn="l" rtl="0"/>
            <a:r>
              <a:rPr lang="en-US" sz="2800" dirty="0">
                <a:solidFill>
                  <a:srgbClr val="FF0000"/>
                </a:solidFill>
                <a:latin typeface="Kartika" pitchFamily="18" charset="0"/>
                <a:cs typeface="Kartika" pitchFamily="18" charset="0"/>
              </a:rPr>
              <a:t>Chronic</a:t>
            </a:r>
            <a:r>
              <a:rPr lang="en-US" sz="2800" dirty="0">
                <a:latin typeface="Kartika" pitchFamily="18" charset="0"/>
                <a:cs typeface="Kartika" pitchFamily="18" charset="0"/>
              </a:rPr>
              <a:t> : more than 4 weeks after delivery</a:t>
            </a:r>
            <a:endParaRPr lang="ar-JO" sz="2800" dirty="0">
              <a:latin typeface="Kartika" pitchFamily="18" charset="0"/>
            </a:endParaRPr>
          </a:p>
        </p:txBody>
      </p:sp>
      <p:sp>
        <p:nvSpPr>
          <p:cNvPr id="4" name="Slide Number Placeholder 3"/>
          <p:cNvSpPr>
            <a:spLocks noGrp="1"/>
          </p:cNvSpPr>
          <p:nvPr>
            <p:ph type="sldNum" sz="quarter" idx="12"/>
          </p:nvPr>
        </p:nvSpPr>
        <p:spPr/>
        <p:txBody>
          <a:bodyPr>
            <a:normAutofit/>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57</a:t>
            </a:fld>
            <a:endParaRPr lang="ar-JO">
              <a:solidFill>
                <a:prstClr val="white"/>
              </a:solidFill>
              <a:latin typeface="Century Gothic" panose="020B0502020202020204"/>
              <a:cs typeface="Arial" panose="020B0604020202020204" pitchFamily="34" charset="0"/>
            </a:endParaRPr>
          </a:p>
        </p:txBody>
      </p:sp>
    </p:spTree>
    <p:extLst>
      <p:ext uri="{BB962C8B-B14F-4D97-AF65-F5344CB8AC3E}">
        <p14:creationId xmlns:p14="http://schemas.microsoft.com/office/powerpoint/2010/main" val="4639380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325544" cy="1219200"/>
          </a:xfrm>
        </p:spPr>
        <p:txBody>
          <a:bodyPr/>
          <a:lstStyle/>
          <a:p>
            <a:r>
              <a:rPr lang="en-US" b="1" u="sng" dirty="0"/>
              <a:t>Clinical presentation</a:t>
            </a:r>
            <a:endParaRPr lang="ar-JO" b="1" u="sng" dirty="0"/>
          </a:p>
        </p:txBody>
      </p:sp>
      <p:sp>
        <p:nvSpPr>
          <p:cNvPr id="3" name="Content Placeholder 2"/>
          <p:cNvSpPr>
            <a:spLocks noGrp="1"/>
          </p:cNvSpPr>
          <p:nvPr>
            <p:ph idx="1"/>
          </p:nvPr>
        </p:nvSpPr>
        <p:spPr>
          <a:xfrm>
            <a:off x="1066800" y="1676401"/>
            <a:ext cx="7086600" cy="3705936"/>
          </a:xfrm>
        </p:spPr>
        <p:txBody>
          <a:bodyPr>
            <a:noAutofit/>
          </a:bodyPr>
          <a:lstStyle/>
          <a:p>
            <a:pPr algn="l" rtl="0"/>
            <a:r>
              <a:rPr lang="en-US" sz="2400" dirty="0">
                <a:latin typeface="Kartika" pitchFamily="18" charset="0"/>
                <a:cs typeface="Kartika" pitchFamily="18" charset="0"/>
              </a:rPr>
              <a:t>Vaginal bleeding potentially resulting in shock</a:t>
            </a:r>
          </a:p>
          <a:p>
            <a:pPr algn="l" rtl="0"/>
            <a:endParaRPr lang="en-US" sz="2400" dirty="0">
              <a:latin typeface="Kartika" pitchFamily="18" charset="0"/>
              <a:cs typeface="Kartika" pitchFamily="18" charset="0"/>
            </a:endParaRPr>
          </a:p>
          <a:p>
            <a:pPr algn="l" rtl="0"/>
            <a:r>
              <a:rPr lang="en-US" sz="2400" dirty="0">
                <a:latin typeface="Kartika" pitchFamily="18" charset="0"/>
                <a:cs typeface="Kartika" pitchFamily="18" charset="0"/>
              </a:rPr>
              <a:t>lower abdominal pain</a:t>
            </a:r>
          </a:p>
          <a:p>
            <a:pPr algn="l" rtl="0"/>
            <a:endParaRPr lang="en-US" sz="2400" dirty="0">
              <a:latin typeface="Kartika" pitchFamily="18" charset="0"/>
              <a:cs typeface="Kartika" pitchFamily="18" charset="0"/>
            </a:endParaRPr>
          </a:p>
          <a:p>
            <a:pPr algn="l" rtl="0"/>
            <a:r>
              <a:rPr lang="en-US" sz="2400" dirty="0">
                <a:latin typeface="Kartika" pitchFamily="18" charset="0"/>
                <a:cs typeface="Kartika" pitchFamily="18" charset="0"/>
              </a:rPr>
              <a:t> The presence of a smooth, round mass protruding from the cervix or vagina</a:t>
            </a:r>
          </a:p>
          <a:p>
            <a:pPr algn="l" rtl="0"/>
            <a:endParaRPr lang="en-US" sz="2400" dirty="0">
              <a:latin typeface="Kartika" pitchFamily="18" charset="0"/>
              <a:cs typeface="Kartika" pitchFamily="18" charset="0"/>
            </a:endParaRPr>
          </a:p>
          <a:p>
            <a:pPr algn="l" rtl="0"/>
            <a:r>
              <a:rPr lang="en-US" sz="2400" dirty="0">
                <a:latin typeface="Kartika" pitchFamily="18" charset="0"/>
                <a:cs typeface="Kartika" pitchFamily="18" charset="0"/>
              </a:rPr>
              <a:t>On abdominal examination , absence of uterine fundus.</a:t>
            </a:r>
          </a:p>
          <a:p>
            <a:pPr algn="l" rtl="0"/>
            <a:endParaRPr lang="ar-JO" sz="1800" dirty="0">
              <a:latin typeface="Kartika" pitchFamily="18" charset="0"/>
            </a:endParaRPr>
          </a:p>
        </p:txBody>
      </p:sp>
      <p:sp>
        <p:nvSpPr>
          <p:cNvPr id="4" name="Slide Number Placeholder 3"/>
          <p:cNvSpPr>
            <a:spLocks noGrp="1"/>
          </p:cNvSpPr>
          <p:nvPr>
            <p:ph type="sldNum" sz="quarter" idx="12"/>
          </p:nvPr>
        </p:nvSpPr>
        <p:spPr/>
        <p:txBody>
          <a:bodyPr>
            <a:normAutofit/>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58</a:t>
            </a:fld>
            <a:endParaRPr lang="ar-JO">
              <a:solidFill>
                <a:prstClr val="white"/>
              </a:solidFill>
              <a:latin typeface="Century Gothic" panose="020B0502020202020204"/>
              <a:cs typeface="Arial" panose="020B0604020202020204" pitchFamily="34" charset="0"/>
            </a:endParaRPr>
          </a:p>
        </p:txBody>
      </p:sp>
    </p:spTree>
    <p:extLst>
      <p:ext uri="{BB962C8B-B14F-4D97-AF65-F5344CB8AC3E}">
        <p14:creationId xmlns:p14="http://schemas.microsoft.com/office/powerpoint/2010/main" val="2005053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04800"/>
            <a:ext cx="8001000" cy="1605186"/>
          </a:xfrm>
        </p:spPr>
        <p:txBody>
          <a:bodyPr>
            <a:normAutofit/>
          </a:bodyPr>
          <a:lstStyle/>
          <a:p>
            <a:r>
              <a:rPr lang="en-US" sz="5400" b="1" u="sng" dirty="0"/>
              <a:t>Diagnosis</a:t>
            </a:r>
            <a:endParaRPr lang="ar-JO" sz="5400" b="1" u="sng" dirty="0"/>
          </a:p>
        </p:txBody>
      </p:sp>
      <p:sp>
        <p:nvSpPr>
          <p:cNvPr id="3" name="Content Placeholder 2"/>
          <p:cNvSpPr>
            <a:spLocks noGrp="1"/>
          </p:cNvSpPr>
          <p:nvPr>
            <p:ph idx="1"/>
          </p:nvPr>
        </p:nvSpPr>
        <p:spPr>
          <a:xfrm>
            <a:off x="1066800" y="1752600"/>
            <a:ext cx="7620000" cy="4724400"/>
          </a:xfrm>
        </p:spPr>
        <p:txBody>
          <a:bodyPr vert="horz" lIns="68580" tIns="34290" rIns="68580" bIns="34290" rtlCol="0">
            <a:noAutofit/>
          </a:bodyPr>
          <a:lstStyle/>
          <a:p>
            <a:pPr algn="l" rtl="0"/>
            <a:r>
              <a:rPr lang="en-US" sz="2400" b="1" u="sng" dirty="0">
                <a:solidFill>
                  <a:srgbClr val="FF0000"/>
                </a:solidFill>
                <a:latin typeface="Kartika" pitchFamily="18" charset="0"/>
                <a:cs typeface="Kartika" pitchFamily="18" charset="0"/>
              </a:rPr>
              <a:t>Mainly Clinically  </a:t>
            </a:r>
          </a:p>
          <a:p>
            <a:pPr algn="l" rtl="0">
              <a:buFont typeface="Wingdings 3" charset="2"/>
              <a:buNone/>
            </a:pPr>
            <a:r>
              <a:rPr lang="en-US" sz="2400" dirty="0">
                <a:latin typeface="Kartika" pitchFamily="18" charset="0"/>
                <a:cs typeface="Kartika" pitchFamily="18" charset="0"/>
              </a:rPr>
              <a:t>- Classic observations include : </a:t>
            </a:r>
          </a:p>
          <a:p>
            <a:pPr algn="l" rtl="0">
              <a:buFont typeface="Wingdings 3" charset="2"/>
              <a:buNone/>
            </a:pPr>
            <a:r>
              <a:rPr lang="en-US" sz="2400" dirty="0">
                <a:latin typeface="Kartika" pitchFamily="18" charset="0"/>
                <a:cs typeface="Kartika" pitchFamily="18" charset="0"/>
              </a:rPr>
              <a:t>1- early-onset postpartum hemorrhage </a:t>
            </a:r>
          </a:p>
          <a:p>
            <a:pPr algn="l" rtl="0">
              <a:buFont typeface="Wingdings 3" charset="2"/>
              <a:buNone/>
            </a:pPr>
            <a:r>
              <a:rPr lang="en-US" sz="2400" dirty="0">
                <a:latin typeface="Kartika" pitchFamily="18" charset="0"/>
                <a:cs typeface="Kartika" pitchFamily="18" charset="0"/>
              </a:rPr>
              <a:t>2- sudden appearance of a vaginal mass </a:t>
            </a:r>
          </a:p>
          <a:p>
            <a:pPr algn="l" rtl="0">
              <a:buFont typeface="Wingdings 3" charset="2"/>
              <a:buNone/>
            </a:pPr>
            <a:r>
              <a:rPr lang="en-US" sz="2400" dirty="0">
                <a:latin typeface="Kartika" pitchFamily="18" charset="0"/>
                <a:cs typeface="Kartika" pitchFamily="18" charset="0"/>
              </a:rPr>
              <a:t>3- various degrees of maternal cardiovascular collapse.</a:t>
            </a:r>
          </a:p>
          <a:p>
            <a:pPr algn="l" rtl="0"/>
            <a:endParaRPr lang="en-US" sz="2400" dirty="0">
              <a:latin typeface="Kartika" pitchFamily="18" charset="0"/>
              <a:cs typeface="Kartika" pitchFamily="18" charset="0"/>
            </a:endParaRPr>
          </a:p>
          <a:p>
            <a:pPr algn="l" rtl="0"/>
            <a:r>
              <a:rPr lang="en-US" sz="2400" dirty="0">
                <a:latin typeface="Kartika" pitchFamily="18" charset="0"/>
                <a:cs typeface="Kartika" pitchFamily="18" charset="0"/>
              </a:rPr>
              <a:t>In incomplete inversions : </a:t>
            </a:r>
          </a:p>
          <a:p>
            <a:pPr algn="l" rtl="0"/>
            <a:r>
              <a:rPr lang="en-US" sz="2400" dirty="0">
                <a:latin typeface="Kartika" pitchFamily="18" charset="0"/>
                <a:cs typeface="Kartika" pitchFamily="18" charset="0"/>
              </a:rPr>
              <a:t>a mass is may not be seen externally and postpartum hemorrhage is usually the most striking symptom.</a:t>
            </a:r>
          </a:p>
          <a:p>
            <a:pPr algn="l" rtl="0"/>
            <a:endParaRPr lang="en-US" sz="1800" dirty="0">
              <a:latin typeface="Kartika" pitchFamily="18" charset="0"/>
              <a:cs typeface="Kartika" pitchFamily="18" charset="0"/>
            </a:endParaRPr>
          </a:p>
          <a:p>
            <a:pPr>
              <a:buFont typeface="Wingdings 3" charset="2"/>
              <a:buNone/>
            </a:pPr>
            <a:r>
              <a:rPr lang="en-US" sz="1800" dirty="0">
                <a:latin typeface="Kartika" pitchFamily="18" charset="0"/>
                <a:cs typeface="Kartika" pitchFamily="18" charset="0"/>
              </a:rPr>
              <a:t> </a:t>
            </a:r>
            <a:endParaRPr lang="ar-JO" sz="1800" dirty="0">
              <a:latin typeface="Kartika" pitchFamily="18" charset="0"/>
              <a:cs typeface="Kartika" pitchFamily="18" charset="0"/>
            </a:endParaRPr>
          </a:p>
        </p:txBody>
      </p:sp>
      <p:sp>
        <p:nvSpPr>
          <p:cNvPr id="5" name="Slide Number Placeholder 4"/>
          <p:cNvSpPr>
            <a:spLocks noGrp="1"/>
          </p:cNvSpPr>
          <p:nvPr>
            <p:ph type="sldNum" sz="quarter" idx="12"/>
          </p:nvPr>
        </p:nvSpPr>
        <p:spPr/>
        <p:txBody>
          <a:bodyPr>
            <a:normAutofit/>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59</a:t>
            </a:fld>
            <a:endParaRPr lang="ar-JO">
              <a:solidFill>
                <a:prstClr val="white"/>
              </a:solidFill>
              <a:latin typeface="Century Gothic" panose="020B0502020202020204"/>
              <a:cs typeface="Arial" panose="020B0604020202020204" pitchFamily="34" charset="0"/>
            </a:endParaRPr>
          </a:p>
        </p:txBody>
      </p:sp>
    </p:spTree>
    <p:extLst>
      <p:ext uri="{BB962C8B-B14F-4D97-AF65-F5344CB8AC3E}">
        <p14:creationId xmlns:p14="http://schemas.microsoft.com/office/powerpoint/2010/main" val="3339227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extLst>
          </p:cNvPr>
          <p:cNvSpPr>
            <a:spLocks noGrp="1" noChangeArrowheads="1"/>
          </p:cNvSpPr>
          <p:nvPr>
            <p:ph type="title"/>
          </p:nvPr>
        </p:nvSpPr>
        <p:spPr/>
        <p:txBody>
          <a:bodyPr/>
          <a:lstStyle/>
          <a:p>
            <a:pPr eaLnBrk="1" hangingPunct="1">
              <a:defRPr/>
            </a:pPr>
            <a:r>
              <a:rPr lang="en-US" altLang="en-US" b="1"/>
              <a:t>Causes of Primary PPH;</a:t>
            </a:r>
            <a:endParaRPr lang="en-GB" altLang="en-US" b="1"/>
          </a:p>
        </p:txBody>
      </p:sp>
      <p:sp>
        <p:nvSpPr>
          <p:cNvPr id="8195"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UTERINE (90%)</a:t>
            </a:r>
          </a:p>
          <a:p>
            <a:pPr algn="l" rtl="0" eaLnBrk="1" hangingPunct="1">
              <a:buFont typeface="Wingdings" pitchFamily="2" charset="2"/>
              <a:buNone/>
              <a:defRPr/>
            </a:pPr>
            <a:r>
              <a:rPr lang="en-US" altLang="en-US"/>
              <a:t>Uterine atony (70-80%)</a:t>
            </a:r>
          </a:p>
          <a:p>
            <a:pPr algn="l" rtl="0" eaLnBrk="1" hangingPunct="1">
              <a:buFont typeface="Wingdings" pitchFamily="2" charset="2"/>
              <a:buNone/>
              <a:defRPr/>
            </a:pPr>
            <a:r>
              <a:rPr lang="en-US" altLang="en-US"/>
              <a:t>Retained placental products, abnormal placentation</a:t>
            </a:r>
          </a:p>
          <a:p>
            <a:pPr algn="l" rtl="0" eaLnBrk="1" hangingPunct="1">
              <a:buFont typeface="Wingdings" pitchFamily="2" charset="2"/>
              <a:buNone/>
              <a:defRPr/>
            </a:pPr>
            <a:r>
              <a:rPr lang="en-US" altLang="en-US"/>
              <a:t>Uterine rupture</a:t>
            </a:r>
          </a:p>
          <a:p>
            <a:pPr algn="l" rtl="0" eaLnBrk="1" hangingPunct="1">
              <a:buFont typeface="Wingdings" pitchFamily="2" charset="2"/>
              <a:buNone/>
              <a:defRPr/>
            </a:pPr>
            <a:r>
              <a:rPr lang="en-US" altLang="en-US"/>
              <a:t>Uterine inversion</a:t>
            </a:r>
            <a:endParaRPr lang="en-GB"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normAutofit/>
          </a:bodyPr>
          <a:lstStyle/>
          <a:p>
            <a:r>
              <a:rPr lang="en-US" sz="5400" b="1" u="sng" dirty="0" err="1"/>
              <a:t>Manegement</a:t>
            </a:r>
            <a:r>
              <a:rPr lang="en-US" sz="5400" b="1" u="sng" dirty="0"/>
              <a:t> </a:t>
            </a:r>
          </a:p>
        </p:txBody>
      </p:sp>
      <p:sp>
        <p:nvSpPr>
          <p:cNvPr id="3" name="Content Placeholder 2"/>
          <p:cNvSpPr>
            <a:spLocks noGrp="1"/>
          </p:cNvSpPr>
          <p:nvPr>
            <p:ph idx="1"/>
          </p:nvPr>
        </p:nvSpPr>
        <p:spPr>
          <a:xfrm>
            <a:off x="990600" y="1371600"/>
            <a:ext cx="7965744" cy="4629151"/>
          </a:xfrm>
        </p:spPr>
        <p:txBody>
          <a:bodyPr>
            <a:noAutofit/>
          </a:bodyPr>
          <a:lstStyle/>
          <a:p>
            <a:pPr algn="l" rtl="0"/>
            <a:r>
              <a:rPr lang="en-US" sz="2400" b="1" dirty="0"/>
              <a:t>Discontinue </a:t>
            </a:r>
            <a:r>
              <a:rPr lang="en-US" sz="2400" b="1" dirty="0" err="1"/>
              <a:t>uterotonic</a:t>
            </a:r>
            <a:r>
              <a:rPr lang="en-US" sz="2400" b="1" dirty="0"/>
              <a:t> drugs</a:t>
            </a:r>
            <a:r>
              <a:rPr lang="en-US" sz="2400" dirty="0"/>
              <a:t> since uterine relaxation is needed for replacement of the uterine fundus</a:t>
            </a:r>
          </a:p>
          <a:p>
            <a:pPr algn="l" rtl="0"/>
            <a:r>
              <a:rPr lang="en-US" sz="2400" b="1" dirty="0"/>
              <a:t>Call for immediate assistance</a:t>
            </a:r>
            <a:endParaRPr lang="en-US" sz="2400" dirty="0"/>
          </a:p>
          <a:p>
            <a:pPr algn="l" rtl="0"/>
            <a:r>
              <a:rPr lang="en-US" sz="2400" b="1" dirty="0">
                <a:solidFill>
                  <a:schemeClr val="tx1"/>
                </a:solidFill>
              </a:rPr>
              <a:t>Establish adequate intravenous access and aggressive fluid/blood product resuscitation </a:t>
            </a:r>
            <a:r>
              <a:rPr lang="en-US" sz="2400" dirty="0">
                <a:solidFill>
                  <a:schemeClr val="tx1"/>
                </a:solidFill>
              </a:rPr>
              <a:t>place two large bore cannulas and begin infusion of crystalloid to support blood pressure</a:t>
            </a:r>
            <a:endParaRPr lang="en-US" sz="2400" b="1" dirty="0"/>
          </a:p>
          <a:p>
            <a:pPr algn="l" rtl="0"/>
            <a:r>
              <a:rPr lang="en-US" sz="2400" b="1" dirty="0"/>
              <a:t>Do not remove the placenta: Management of the placenta</a:t>
            </a:r>
            <a:r>
              <a:rPr lang="en-US" sz="2400" dirty="0"/>
              <a:t> — do not remove the placenta until the uterus has been replaced. Removing the placenta before replacing the uterus increases blood loss, which may be severe </a:t>
            </a:r>
          </a:p>
          <a:p>
            <a:pPr algn="l" rtl="0"/>
            <a:r>
              <a:rPr lang="en-US" sz="2400" b="1" dirty="0"/>
              <a:t>Immediately attempt to manually replace the inverted uterus</a:t>
            </a:r>
            <a:r>
              <a:rPr lang="en-US" sz="2400" dirty="0"/>
              <a:t> to its normal position</a:t>
            </a:r>
          </a:p>
        </p:txBody>
      </p:sp>
    </p:spTree>
    <p:extLst>
      <p:ext uri="{BB962C8B-B14F-4D97-AF65-F5344CB8AC3E}">
        <p14:creationId xmlns:p14="http://schemas.microsoft.com/office/powerpoint/2010/main" val="482529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5210033" cy="5143500"/>
          </a:xfrm>
          <a:prstGeom prst="rect">
            <a:avLst/>
          </a:prstGeom>
        </p:spPr>
      </p:pic>
      <p:sp>
        <p:nvSpPr>
          <p:cNvPr id="3" name="Content Placeholder 5"/>
          <p:cNvSpPr txBox="1">
            <a:spLocks/>
          </p:cNvSpPr>
          <p:nvPr/>
        </p:nvSpPr>
        <p:spPr>
          <a:xfrm>
            <a:off x="5105400" y="228600"/>
            <a:ext cx="3912359" cy="73914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57175" indent="-257175" defTabSz="342900" fontAlgn="auto">
              <a:spcBef>
                <a:spcPts val="750"/>
              </a:spcBef>
              <a:buClr>
                <a:srgbClr val="B01513"/>
              </a:buClr>
            </a:pPr>
            <a:r>
              <a:rPr lang="en-US" sz="2400" b="1" dirty="0">
                <a:solidFill>
                  <a:prstClr val="black">
                    <a:lumMod val="75000"/>
                    <a:lumOff val="25000"/>
                  </a:prstClr>
                </a:solidFill>
                <a:latin typeface="Century Gothic" panose="020B0502020202020204"/>
              </a:rPr>
              <a:t>The inverted uterus is replaced by placing a hand inside the vagina and pushing the fundus along the long axis of the vagina toward the umbilicus. If a constriction ring is palpable, pressure should be applied to the part of the fundus nearest the ring to ease it through from bottom to top.</a:t>
            </a:r>
          </a:p>
        </p:txBody>
      </p:sp>
    </p:spTree>
    <p:extLst>
      <p:ext uri="{BB962C8B-B14F-4D97-AF65-F5344CB8AC3E}">
        <p14:creationId xmlns:p14="http://schemas.microsoft.com/office/powerpoint/2010/main" val="22249124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498080" cy="1143000"/>
          </a:xfrm>
        </p:spPr>
        <p:txBody>
          <a:bodyPr>
            <a:normAutofit fontScale="90000"/>
          </a:bodyPr>
          <a:lstStyle/>
          <a:p>
            <a:r>
              <a:rPr lang="en-US" sz="5400" b="1" u="sng" dirty="0" smtClean="0"/>
              <a:t>Manual </a:t>
            </a:r>
            <a:r>
              <a:rPr lang="en-US" sz="5400" b="1" u="sng" dirty="0"/>
              <a:t>replacement cont</a:t>
            </a:r>
            <a:r>
              <a:rPr lang="en-US" b="1" dirty="0"/>
              <a:t>.</a:t>
            </a:r>
            <a:endParaRPr lang="ar-JO" dirty="0"/>
          </a:p>
        </p:txBody>
      </p:sp>
      <p:sp>
        <p:nvSpPr>
          <p:cNvPr id="4" name="Content Placeholder 3"/>
          <p:cNvSpPr>
            <a:spLocks noGrp="1"/>
          </p:cNvSpPr>
          <p:nvPr>
            <p:ph idx="1"/>
          </p:nvPr>
        </p:nvSpPr>
        <p:spPr>
          <a:xfrm>
            <a:off x="1219200" y="2209800"/>
            <a:ext cx="7543800" cy="3862596"/>
          </a:xfrm>
          <a:prstGeom prst="rect">
            <a:avLst/>
          </a:prstGeom>
        </p:spPr>
        <p:txBody>
          <a:bodyPr wrap="square">
            <a:spAutoFit/>
          </a:bodyPr>
          <a:lstStyle/>
          <a:p>
            <a:pPr algn="l" rtl="0"/>
            <a:r>
              <a:rPr lang="en-US" sz="2400" dirty="0">
                <a:solidFill>
                  <a:schemeClr val="tx1"/>
                </a:solidFill>
                <a:latin typeface="Kartika" pitchFamily="18" charset="0"/>
                <a:cs typeface="Kartika" pitchFamily="18" charset="0"/>
              </a:rPr>
              <a:t>If this is unsuccessful, a further attempt should be made using </a:t>
            </a:r>
            <a:r>
              <a:rPr lang="en-US" sz="2400" b="1" dirty="0">
                <a:solidFill>
                  <a:schemeClr val="tx1"/>
                </a:solidFill>
                <a:latin typeface="Kartika" pitchFamily="18" charset="0"/>
                <a:cs typeface="Kartika" pitchFamily="18" charset="0"/>
              </a:rPr>
              <a:t>IV nitroglycerin</a:t>
            </a:r>
            <a:r>
              <a:rPr lang="en-US" sz="2400" dirty="0">
                <a:solidFill>
                  <a:schemeClr val="tx1"/>
                </a:solidFill>
                <a:latin typeface="Kartika" pitchFamily="18" charset="0"/>
                <a:cs typeface="Kartika" pitchFamily="18" charset="0"/>
              </a:rPr>
              <a:t> (100 </a:t>
            </a:r>
            <a:r>
              <a:rPr lang="en-US" sz="2400" dirty="0" err="1">
                <a:solidFill>
                  <a:schemeClr val="tx1"/>
                </a:solidFill>
                <a:latin typeface="Kartika" pitchFamily="18" charset="0"/>
                <a:cs typeface="Kartika" pitchFamily="18" charset="0"/>
              </a:rPr>
              <a:t>μg</a:t>
            </a:r>
            <a:r>
              <a:rPr lang="en-US" sz="2400" dirty="0">
                <a:solidFill>
                  <a:schemeClr val="tx1"/>
                </a:solidFill>
                <a:latin typeface="Kartika" pitchFamily="18" charset="0"/>
                <a:cs typeface="Kartika" pitchFamily="18" charset="0"/>
              </a:rPr>
              <a:t>) or </a:t>
            </a:r>
            <a:r>
              <a:rPr lang="en-US" sz="2400" b="1" dirty="0">
                <a:solidFill>
                  <a:schemeClr val="tx1"/>
                </a:solidFill>
                <a:latin typeface="Kartika" pitchFamily="18" charset="0"/>
                <a:cs typeface="Kartika" pitchFamily="18" charset="0"/>
              </a:rPr>
              <a:t>general anesthesia </a:t>
            </a:r>
            <a:r>
              <a:rPr lang="en-US" sz="2400" dirty="0">
                <a:solidFill>
                  <a:schemeClr val="tx1"/>
                </a:solidFill>
                <a:latin typeface="Kartika" pitchFamily="18" charset="0"/>
                <a:cs typeface="Kartika" pitchFamily="18" charset="0"/>
              </a:rPr>
              <a:t>to relax the uterine muscle. Once replaced, a dilute infusion of </a:t>
            </a:r>
            <a:r>
              <a:rPr lang="en-US" sz="2400" dirty="0" err="1">
                <a:solidFill>
                  <a:schemeClr val="tx1"/>
                </a:solidFill>
                <a:latin typeface="Kartika" pitchFamily="18" charset="0"/>
                <a:cs typeface="Kartika" pitchFamily="18" charset="0"/>
              </a:rPr>
              <a:t>oxytocin</a:t>
            </a:r>
            <a:r>
              <a:rPr lang="en-US" sz="2400" dirty="0">
                <a:solidFill>
                  <a:schemeClr val="tx1"/>
                </a:solidFill>
                <a:latin typeface="Kartika" pitchFamily="18" charset="0"/>
                <a:cs typeface="Kartika" pitchFamily="18" charset="0"/>
              </a:rPr>
              <a:t> should be started to cause the uterus to contract before removing the intrauterine hand. </a:t>
            </a:r>
          </a:p>
          <a:p>
            <a:pPr algn="l" rtl="0"/>
            <a:r>
              <a:rPr lang="en-US" sz="2400" dirty="0">
                <a:solidFill>
                  <a:schemeClr val="tx1"/>
                </a:solidFill>
                <a:latin typeface="Kartika" pitchFamily="18" charset="0"/>
                <a:cs typeface="Kartika" pitchFamily="18" charset="0"/>
              </a:rPr>
              <a:t>Rarely, the uterus cannot be replaced from below, and a surgical procedure may be required. </a:t>
            </a:r>
            <a:endParaRPr lang="ar-JO" sz="2400" dirty="0">
              <a:solidFill>
                <a:schemeClr val="tx1"/>
              </a:solidFill>
              <a:latin typeface="Kartika" pitchFamily="18" charset="0"/>
            </a:endParaRPr>
          </a:p>
        </p:txBody>
      </p:sp>
    </p:spTree>
    <p:extLst>
      <p:ext uri="{BB962C8B-B14F-4D97-AF65-F5344CB8AC3E}">
        <p14:creationId xmlns:p14="http://schemas.microsoft.com/office/powerpoint/2010/main" val="41094957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771"/>
            <a:ext cx="7210396" cy="1685925"/>
          </a:xfrm>
        </p:spPr>
        <p:txBody>
          <a:bodyPr>
            <a:noAutofit/>
          </a:bodyPr>
          <a:lstStyle/>
          <a:p>
            <a:r>
              <a:rPr lang="en-US" sz="5400" b="1" dirty="0"/>
              <a:t>Hydrostatic reduction</a:t>
            </a:r>
            <a:endParaRPr lang="ar-JO" sz="5400" b="1" dirty="0"/>
          </a:p>
        </p:txBody>
      </p:sp>
      <p:sp>
        <p:nvSpPr>
          <p:cNvPr id="3" name="Content Placeholder 2"/>
          <p:cNvSpPr>
            <a:spLocks noGrp="1"/>
          </p:cNvSpPr>
          <p:nvPr>
            <p:ph idx="1"/>
          </p:nvPr>
        </p:nvSpPr>
        <p:spPr>
          <a:xfrm>
            <a:off x="1066800" y="1676400"/>
            <a:ext cx="8077200" cy="4571273"/>
          </a:xfrm>
        </p:spPr>
        <p:txBody>
          <a:bodyPr>
            <a:noAutofit/>
          </a:bodyPr>
          <a:lstStyle/>
          <a:p>
            <a:pPr algn="l" rtl="0"/>
            <a:r>
              <a:rPr lang="en-US" sz="2400" dirty="0">
                <a:latin typeface="Arial Rounded MT Bold" pitchFamily="34" charset="0"/>
              </a:rPr>
              <a:t>Digital manipulation may aggravate the vasovagal and the hemorrhagic shock that usually accompanies acute uterine inversion.</a:t>
            </a:r>
            <a:endParaRPr lang="ar-JO" sz="2400" dirty="0">
              <a:latin typeface="Arial Rounded MT Bold" pitchFamily="34" charset="0"/>
            </a:endParaRPr>
          </a:p>
          <a:p>
            <a:pPr algn="l" rtl="0"/>
            <a:r>
              <a:rPr lang="en-US" sz="2400" dirty="0"/>
              <a:t>Hydrostatic reduction of acute uterine inversion is an option if all other interventions have failed and surgical intervention is not possible.</a:t>
            </a:r>
            <a:endParaRPr lang="en-US" sz="2400" dirty="0">
              <a:latin typeface="Arial Rounded MT Bold" pitchFamily="34" charset="0"/>
            </a:endParaRPr>
          </a:p>
          <a:p>
            <a:pPr algn="l" rtl="0"/>
            <a:endParaRPr lang="en-US" sz="2400" dirty="0">
              <a:latin typeface="Arial Rounded MT Bold" pitchFamily="34" charset="0"/>
            </a:endParaRPr>
          </a:p>
          <a:p>
            <a:pPr algn="l" rtl="0"/>
            <a:r>
              <a:rPr lang="en-US" sz="2400" dirty="0">
                <a:latin typeface="Arial Rounded MT Bold" pitchFamily="34" charset="0"/>
              </a:rPr>
              <a:t>The main problem with hydrostatic replacement is developing a good enough water seal to allow generation of adequate hydrostatic pressures to allow uterine replacemen</a:t>
            </a:r>
            <a:r>
              <a:rPr lang="en-US" sz="1800" dirty="0">
                <a:latin typeface="Arial Rounded MT Bold" pitchFamily="34" charset="0"/>
              </a:rPr>
              <a:t>t</a:t>
            </a:r>
          </a:p>
          <a:p>
            <a:pPr algn="l" rtl="0"/>
            <a:endParaRPr lang="en-US" sz="1800" dirty="0">
              <a:latin typeface="Arial Rounded MT Bold" pitchFamily="34" charset="0"/>
            </a:endParaRPr>
          </a:p>
        </p:txBody>
      </p:sp>
    </p:spTree>
    <p:extLst>
      <p:ext uri="{BB962C8B-B14F-4D97-AF65-F5344CB8AC3E}">
        <p14:creationId xmlns:p14="http://schemas.microsoft.com/office/powerpoint/2010/main" val="29198884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339988" y="228600"/>
            <a:ext cx="4565177" cy="64770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57175" indent="-257175" defTabSz="342900" fontAlgn="auto">
              <a:spcBef>
                <a:spcPts val="750"/>
              </a:spcBef>
              <a:buClr>
                <a:srgbClr val="B01513"/>
              </a:buClr>
            </a:pPr>
            <a:r>
              <a:rPr lang="en-US" sz="2000" b="1" dirty="0">
                <a:solidFill>
                  <a:prstClr val="black">
                    <a:lumMod val="75000"/>
                    <a:lumOff val="25000"/>
                  </a:prstClr>
                </a:solidFill>
                <a:latin typeface="Century Gothic" panose="020B0502020202020204"/>
              </a:rPr>
              <a:t>The patient is placed in reversed Trendelenburg lithotomy position. </a:t>
            </a:r>
          </a:p>
          <a:p>
            <a:pPr marL="257175" indent="-257175" defTabSz="342900" fontAlgn="auto">
              <a:spcBef>
                <a:spcPts val="750"/>
              </a:spcBef>
              <a:buClr>
                <a:srgbClr val="B01513"/>
              </a:buClr>
            </a:pPr>
            <a:r>
              <a:rPr lang="en-US" sz="2000" b="1" dirty="0">
                <a:solidFill>
                  <a:prstClr val="black">
                    <a:lumMod val="75000"/>
                    <a:lumOff val="25000"/>
                  </a:prstClr>
                </a:solidFill>
                <a:latin typeface="Century Gothic" panose="020B0502020202020204"/>
              </a:rPr>
              <a:t>A bag of warmed fluid is hung at least one meter above the patient and allowed to flow by gravity or with light pressure through tubing connected to a </a:t>
            </a:r>
            <a:r>
              <a:rPr lang="en-US" sz="2000" b="1" dirty="0" err="1">
                <a:solidFill>
                  <a:prstClr val="black">
                    <a:lumMod val="75000"/>
                    <a:lumOff val="25000"/>
                  </a:prstClr>
                </a:solidFill>
                <a:latin typeface="Century Gothic" panose="020B0502020202020204"/>
              </a:rPr>
              <a:t>silastic</a:t>
            </a:r>
            <a:r>
              <a:rPr lang="en-US" sz="2000" b="1" dirty="0">
                <a:solidFill>
                  <a:prstClr val="black">
                    <a:lumMod val="75000"/>
                    <a:lumOff val="25000"/>
                  </a:prstClr>
                </a:solidFill>
                <a:latin typeface="Century Gothic" panose="020B0502020202020204"/>
              </a:rPr>
              <a:t> </a:t>
            </a:r>
            <a:r>
              <a:rPr lang="en-US" sz="2000" b="1" dirty="0" err="1">
                <a:solidFill>
                  <a:prstClr val="black">
                    <a:lumMod val="75000"/>
                    <a:lumOff val="25000"/>
                  </a:prstClr>
                </a:solidFill>
                <a:latin typeface="Century Gothic" panose="020B0502020202020204"/>
              </a:rPr>
              <a:t>ventouse</a:t>
            </a:r>
            <a:r>
              <a:rPr lang="en-US" sz="2000" b="1" dirty="0">
                <a:solidFill>
                  <a:prstClr val="black">
                    <a:lumMod val="75000"/>
                    <a:lumOff val="25000"/>
                  </a:prstClr>
                </a:solidFill>
                <a:latin typeface="Century Gothic" panose="020B0502020202020204"/>
              </a:rPr>
              <a:t> cup in the vagina; the seal between the perimeter of the cup and the vagina prevents significant leakage. </a:t>
            </a:r>
          </a:p>
          <a:p>
            <a:pPr marL="257175" indent="-257175" defTabSz="342900" fontAlgn="auto">
              <a:spcBef>
                <a:spcPts val="750"/>
              </a:spcBef>
              <a:buClr>
                <a:srgbClr val="B01513"/>
              </a:buClr>
            </a:pPr>
            <a:r>
              <a:rPr lang="en-US" sz="2000" b="1" dirty="0">
                <a:solidFill>
                  <a:prstClr val="black">
                    <a:lumMod val="75000"/>
                    <a:lumOff val="25000"/>
                  </a:prstClr>
                </a:solidFill>
                <a:latin typeface="Century Gothic" panose="020B0502020202020204"/>
              </a:rPr>
              <a:t>The resulting intravaginal hydrostatic pressure may force the inverted fundus back to its normal position. </a:t>
            </a:r>
          </a:p>
          <a:p>
            <a:pPr marL="257175" indent="-257175" defTabSz="342900" fontAlgn="auto">
              <a:spcBef>
                <a:spcPts val="750"/>
              </a:spcBef>
              <a:buClr>
                <a:srgbClr val="B01513"/>
              </a:buClr>
            </a:pPr>
            <a:r>
              <a:rPr lang="en-US" sz="2000" b="1" dirty="0">
                <a:solidFill>
                  <a:prstClr val="black">
                    <a:lumMod val="75000"/>
                    <a:lumOff val="25000"/>
                  </a:prstClr>
                </a:solidFill>
                <a:latin typeface="Century Gothic" panose="020B0502020202020204"/>
              </a:rPr>
              <a:t>Two to 5 liters of fluid may be needed</a:t>
            </a:r>
            <a:r>
              <a:rPr lang="en-US" sz="1350" dirty="0">
                <a:solidFill>
                  <a:prstClr val="black">
                    <a:lumMod val="75000"/>
                    <a:lumOff val="25000"/>
                  </a:prstClr>
                </a:solidFill>
                <a:latin typeface="Century Gothic" panose="020B0502020202020204"/>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4903"/>
            <a:ext cx="4438075" cy="4626484"/>
          </a:xfrm>
          <a:prstGeom prst="rect">
            <a:avLst/>
          </a:prstGeom>
        </p:spPr>
      </p:pic>
    </p:spTree>
    <p:extLst>
      <p:ext uri="{BB962C8B-B14F-4D97-AF65-F5344CB8AC3E}">
        <p14:creationId xmlns:p14="http://schemas.microsoft.com/office/powerpoint/2010/main" val="7675153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management-of-acute-uterine-inversion-by-dr-shashwat-jani-36-638.jpg"/>
          <p:cNvPicPr>
            <a:picLocks noGrp="1" noChangeAspect="1"/>
          </p:cNvPicPr>
          <p:nvPr>
            <p:ph idx="1"/>
          </p:nvPr>
        </p:nvPicPr>
        <p:blipFill>
          <a:blip r:embed="rId3" cstate="print"/>
          <a:stretch>
            <a:fillRect/>
          </a:stretch>
        </p:blipFill>
        <p:spPr>
          <a:xfrm>
            <a:off x="0" y="857250"/>
            <a:ext cx="9144000" cy="5148875"/>
          </a:xfrm>
        </p:spPr>
      </p:pic>
      <p:sp>
        <p:nvSpPr>
          <p:cNvPr id="3" name="Rectangle 2"/>
          <p:cNvSpPr/>
          <p:nvPr/>
        </p:nvSpPr>
        <p:spPr>
          <a:xfrm>
            <a:off x="5938145" y="4864573"/>
            <a:ext cx="3094630" cy="11361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32722294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356" y="1500174"/>
            <a:ext cx="6477000" cy="1828800"/>
          </a:xfrm>
        </p:spPr>
        <p:txBody>
          <a:bodyPr/>
          <a:lstStyle/>
          <a:p>
            <a:r>
              <a:rPr lang="en-US" dirty="0" smtClean="0"/>
              <a:t>Obstetric shock </a:t>
            </a:r>
            <a:endParaRPr lang="ar-JO" dirty="0"/>
          </a:p>
        </p:txBody>
      </p:sp>
      <p:sp>
        <p:nvSpPr>
          <p:cNvPr id="3" name="Subtitle 2"/>
          <p:cNvSpPr>
            <a:spLocks noGrp="1"/>
          </p:cNvSpPr>
          <p:nvPr>
            <p:ph type="subTitle" idx="1"/>
          </p:nvPr>
        </p:nvSpPr>
        <p:spPr/>
        <p:txBody>
          <a:bodyPr/>
          <a:lstStyle/>
          <a:p>
            <a:r>
              <a:rPr lang="en-US" dirty="0" err="1" smtClean="0"/>
              <a:t>Raghad</a:t>
            </a:r>
            <a:r>
              <a:rPr lang="en-US" dirty="0" smtClean="0"/>
              <a:t> al </a:t>
            </a:r>
            <a:r>
              <a:rPr lang="en-US" dirty="0" err="1" smtClean="0"/>
              <a:t>haj</a:t>
            </a:r>
            <a:r>
              <a:rPr lang="en-US" dirty="0" smtClean="0"/>
              <a:t> </a:t>
            </a:r>
            <a:r>
              <a:rPr lang="en-US" dirty="0" err="1" smtClean="0"/>
              <a:t>hasan</a:t>
            </a:r>
            <a:r>
              <a:rPr lang="en-US" dirty="0" smtClean="0"/>
              <a:t> </a:t>
            </a:r>
            <a:endParaRPr lang="ar-JO"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ar-JO" dirty="0"/>
          </a:p>
        </p:txBody>
      </p:sp>
      <p:sp>
        <p:nvSpPr>
          <p:cNvPr id="3" name="Content Placeholder 2"/>
          <p:cNvSpPr>
            <a:spLocks noGrp="1"/>
          </p:cNvSpPr>
          <p:nvPr>
            <p:ph sz="quarter" idx="1"/>
          </p:nvPr>
        </p:nvSpPr>
        <p:spPr>
          <a:xfrm>
            <a:off x="214282" y="1600200"/>
            <a:ext cx="8551766" cy="4495800"/>
          </a:xfrm>
        </p:spPr>
        <p:txBody>
          <a:bodyPr/>
          <a:lstStyle/>
          <a:p>
            <a:pPr algn="l" rtl="0"/>
            <a:r>
              <a:rPr lang="en-US" dirty="0" smtClean="0"/>
              <a:t>Shock is a life-threatening condition of circulatory failure, causing inadequate oxygen delivery to meet cellular metabolic needs and oxygen consumption requirements, producing cellular and tissue hypoxia. The effects of shock are initially reversible, but rapidly become irreversible, resulting in </a:t>
            </a:r>
            <a:r>
              <a:rPr lang="en-US" dirty="0" err="1" smtClean="0"/>
              <a:t>multiorgan</a:t>
            </a:r>
            <a:r>
              <a:rPr lang="en-US" dirty="0" smtClean="0"/>
              <a:t> failure (MOF) and death.</a:t>
            </a:r>
            <a:endParaRPr lang="ar-JO"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 </a:t>
            </a:r>
            <a:endParaRPr lang="ar-JO" dirty="0"/>
          </a:p>
        </p:txBody>
      </p:sp>
      <p:sp>
        <p:nvSpPr>
          <p:cNvPr id="3" name="Content Placeholder 2"/>
          <p:cNvSpPr>
            <a:spLocks noGrp="1"/>
          </p:cNvSpPr>
          <p:nvPr>
            <p:ph sz="quarter" idx="1"/>
          </p:nvPr>
        </p:nvSpPr>
        <p:spPr>
          <a:xfrm>
            <a:off x="285720" y="1600200"/>
            <a:ext cx="8643998" cy="4972072"/>
          </a:xfrm>
        </p:spPr>
        <p:txBody>
          <a:bodyPr>
            <a:noAutofit/>
          </a:bodyPr>
          <a:lstStyle/>
          <a:p>
            <a:pPr marL="0" indent="0" algn="l" rtl="0">
              <a:lnSpc>
                <a:spcPct val="150000"/>
              </a:lnSpc>
              <a:spcBef>
                <a:spcPts val="300"/>
              </a:spcBef>
              <a:buSzPct val="68000"/>
              <a:defRPr/>
            </a:pPr>
            <a:r>
              <a:rPr lang="en-US" sz="2000" dirty="0" err="1" smtClean="0">
                <a:solidFill>
                  <a:srgbClr val="C00000"/>
                </a:solidFill>
                <a:latin typeface="+mj-lt"/>
              </a:rPr>
              <a:t>Hypovolemic</a:t>
            </a:r>
            <a:r>
              <a:rPr lang="en-US" sz="2000" dirty="0" smtClean="0">
                <a:solidFill>
                  <a:srgbClr val="C00000"/>
                </a:solidFill>
                <a:latin typeface="+mj-lt"/>
              </a:rPr>
              <a:t> Shock</a:t>
            </a:r>
          </a:p>
          <a:p>
            <a:pPr marL="0" indent="0" algn="l" rtl="0">
              <a:lnSpc>
                <a:spcPct val="150000"/>
              </a:lnSpc>
              <a:spcBef>
                <a:spcPts val="300"/>
              </a:spcBef>
              <a:buSzPct val="68000"/>
              <a:defRPr/>
            </a:pPr>
            <a:r>
              <a:rPr lang="en-US" sz="2000" dirty="0" smtClean="0">
                <a:solidFill>
                  <a:srgbClr val="C00000"/>
                </a:solidFill>
                <a:latin typeface="+mj-lt"/>
              </a:rPr>
              <a:t> Septic shock</a:t>
            </a:r>
            <a:endParaRPr lang="en-US" sz="2000" dirty="0" smtClean="0">
              <a:latin typeface="+mj-lt"/>
            </a:endParaRPr>
          </a:p>
          <a:p>
            <a:pPr marL="0" indent="0" algn="l" rtl="0">
              <a:lnSpc>
                <a:spcPct val="150000"/>
              </a:lnSpc>
              <a:spcBef>
                <a:spcPts val="300"/>
              </a:spcBef>
              <a:buSzPct val="68000"/>
              <a:defRPr/>
            </a:pPr>
            <a:r>
              <a:rPr lang="en-US" sz="2000" dirty="0" smtClean="0">
                <a:latin typeface="+mj-lt"/>
              </a:rPr>
              <a:t> </a:t>
            </a:r>
            <a:r>
              <a:rPr lang="en-US" sz="2000" dirty="0" err="1" smtClean="0">
                <a:latin typeface="+mj-lt"/>
              </a:rPr>
              <a:t>Cardiogenic</a:t>
            </a:r>
            <a:r>
              <a:rPr lang="en-US" sz="2000" dirty="0" smtClean="0">
                <a:latin typeface="+mj-lt"/>
              </a:rPr>
              <a:t> Shock</a:t>
            </a:r>
          </a:p>
          <a:p>
            <a:pPr marL="0" indent="0" algn="l" rtl="0">
              <a:lnSpc>
                <a:spcPct val="150000"/>
              </a:lnSpc>
              <a:spcBef>
                <a:spcPts val="300"/>
              </a:spcBef>
              <a:buSzPct val="68000"/>
              <a:defRPr/>
            </a:pPr>
            <a:r>
              <a:rPr lang="en-US" sz="2000" dirty="0" smtClean="0">
                <a:latin typeface="+mj-lt"/>
              </a:rPr>
              <a:t> </a:t>
            </a:r>
            <a:r>
              <a:rPr lang="en-US" sz="2000" dirty="0" err="1" smtClean="0">
                <a:latin typeface="+mj-lt"/>
              </a:rPr>
              <a:t>Neurogenic</a:t>
            </a:r>
            <a:r>
              <a:rPr lang="en-US" sz="2000" dirty="0" smtClean="0">
                <a:latin typeface="+mj-lt"/>
              </a:rPr>
              <a:t> Shock</a:t>
            </a:r>
          </a:p>
          <a:p>
            <a:pPr marL="0" indent="0" algn="l" rtl="0">
              <a:lnSpc>
                <a:spcPct val="150000"/>
              </a:lnSpc>
              <a:spcBef>
                <a:spcPts val="300"/>
              </a:spcBef>
              <a:buSzPct val="68000"/>
              <a:defRPr/>
            </a:pPr>
            <a:r>
              <a:rPr lang="en-US" sz="2000" dirty="0" smtClean="0">
                <a:latin typeface="+mj-lt"/>
              </a:rPr>
              <a:t> Anaphylactic Shock</a:t>
            </a:r>
          </a:p>
          <a:p>
            <a:pPr marL="0" indent="0" algn="l" rtl="0">
              <a:lnSpc>
                <a:spcPct val="110000"/>
              </a:lnSpc>
              <a:spcBef>
                <a:spcPts val="300"/>
              </a:spcBef>
              <a:buSzPct val="68000"/>
              <a:defRPr/>
            </a:pPr>
            <a:endParaRPr lang="en-US" sz="2000" dirty="0" smtClean="0">
              <a:latin typeface="+mj-lt"/>
              <a:cs typeface="Arial" pitchFamily="34" charset="0"/>
            </a:endParaRPr>
          </a:p>
          <a:p>
            <a:pPr marL="0" indent="0" algn="l" rtl="0">
              <a:lnSpc>
                <a:spcPct val="110000"/>
              </a:lnSpc>
              <a:spcBef>
                <a:spcPts val="300"/>
              </a:spcBef>
              <a:buSzPct val="68000"/>
              <a:defRPr/>
            </a:pPr>
            <a:r>
              <a:rPr lang="en-US" sz="2000" dirty="0" smtClean="0">
                <a:latin typeface="+mj-lt"/>
                <a:cs typeface="Arial" pitchFamily="34" charset="0"/>
              </a:rPr>
              <a:t> In Obstetric cases shock is most commonly due to either hemorrhage or sepsis .</a:t>
            </a:r>
          </a:p>
          <a:p>
            <a:pPr marL="0" indent="0" algn="l" rtl="0">
              <a:lnSpc>
                <a:spcPct val="110000"/>
              </a:lnSpc>
              <a:spcBef>
                <a:spcPts val="300"/>
              </a:spcBef>
              <a:buSzPct val="68000"/>
              <a:defRPr/>
            </a:pPr>
            <a:endParaRPr lang="en-US" sz="2000" dirty="0" smtClean="0">
              <a:latin typeface="+mj-lt"/>
              <a:cs typeface="Arial" pitchFamily="34" charset="0"/>
            </a:endParaRPr>
          </a:p>
          <a:p>
            <a:pPr algn="l" defTabSz="342900" rtl="0">
              <a:buNone/>
              <a:defRPr/>
            </a:pPr>
            <a:r>
              <a:rPr lang="en-US" sz="2000" u="sng" dirty="0" smtClean="0">
                <a:latin typeface="+mj-lt"/>
              </a:rPr>
              <a:t>Other causes in pregnancy :</a:t>
            </a:r>
          </a:p>
          <a:p>
            <a:pPr algn="l" defTabSz="342900" rtl="0">
              <a:defRPr/>
            </a:pPr>
            <a:r>
              <a:rPr lang="en-US" sz="2000" dirty="0" smtClean="0">
                <a:latin typeface="+mj-lt"/>
              </a:rPr>
              <a:t>Embolism: amniotic fluid, air or thrombus.</a:t>
            </a:r>
          </a:p>
          <a:p>
            <a:pPr algn="l" defTabSz="342900" rtl="0">
              <a:defRPr/>
            </a:pPr>
            <a:r>
              <a:rPr lang="en-US" sz="2000" dirty="0" smtClean="0">
                <a:latin typeface="+mj-lt"/>
              </a:rPr>
              <a:t> </a:t>
            </a:r>
            <a:r>
              <a:rPr lang="en-US" sz="2000" dirty="0" err="1" smtClean="0">
                <a:latin typeface="+mj-lt"/>
              </a:rPr>
              <a:t>Anaesthetic</a:t>
            </a:r>
            <a:r>
              <a:rPr lang="en-US" sz="2000" dirty="0" smtClean="0">
                <a:latin typeface="+mj-lt"/>
              </a:rPr>
              <a:t> complications: as </a:t>
            </a:r>
            <a:r>
              <a:rPr lang="en-US" sz="2000" dirty="0" err="1" smtClean="0">
                <a:latin typeface="+mj-lt"/>
              </a:rPr>
              <a:t>Mendelson's</a:t>
            </a:r>
            <a:r>
              <a:rPr lang="en-US" sz="2000" dirty="0" smtClean="0">
                <a:latin typeface="+mj-lt"/>
              </a:rPr>
              <a:t> syndrome</a:t>
            </a:r>
            <a:endParaRPr lang="ar-JO" sz="2000" dirty="0" smtClean="0">
              <a:latin typeface="+mj-lt"/>
              <a:cs typeface="Arial" panose="020B0604020202020204" pitchFamily="34" charset="0"/>
            </a:endParaRPr>
          </a:p>
          <a:p>
            <a:pPr marL="0" indent="0" algn="l" rtl="0">
              <a:lnSpc>
                <a:spcPct val="110000"/>
              </a:lnSpc>
              <a:spcBef>
                <a:spcPts val="300"/>
              </a:spcBef>
              <a:buSzPct val="68000"/>
              <a:defRPr/>
            </a:pPr>
            <a:endParaRPr lang="en-US" sz="2000" dirty="0" smtClean="0">
              <a:solidFill>
                <a:srgbClr val="C00000"/>
              </a:solidFill>
              <a:latin typeface="+mj-lt"/>
              <a:cs typeface="Arial" pitchFamily="34" charset="0"/>
            </a:endParaRPr>
          </a:p>
          <a:p>
            <a:pPr algn="l" rtl="0">
              <a:lnSpc>
                <a:spcPct val="110000"/>
              </a:lnSpc>
            </a:pPr>
            <a:endParaRPr lang="ar-JO" sz="2000" dirty="0">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rgbClr val="C00000"/>
                </a:solidFill>
              </a:rPr>
              <a:t>Classic Clinical Picture of Shock</a:t>
            </a:r>
            <a:endParaRPr lang="ar-JO" dirty="0"/>
          </a:p>
        </p:txBody>
      </p:sp>
      <p:sp>
        <p:nvSpPr>
          <p:cNvPr id="3" name="Content Placeholder 2"/>
          <p:cNvSpPr>
            <a:spLocks noGrp="1"/>
          </p:cNvSpPr>
          <p:nvPr>
            <p:ph sz="quarter" idx="1"/>
          </p:nvPr>
        </p:nvSpPr>
        <p:spPr/>
        <p:txBody>
          <a:bodyPr>
            <a:noAutofit/>
          </a:bodyPr>
          <a:lstStyle/>
          <a:p>
            <a:pPr algn="l" rtl="0"/>
            <a:r>
              <a:rPr lang="en-US" altLang="en-US" sz="2400" dirty="0" smtClean="0"/>
              <a:t>Low blood pressure.</a:t>
            </a:r>
          </a:p>
          <a:p>
            <a:pPr algn="l" rtl="0"/>
            <a:r>
              <a:rPr lang="en-US" altLang="en-US" sz="2400" dirty="0" err="1" smtClean="0"/>
              <a:t>Tachypnea</a:t>
            </a:r>
            <a:r>
              <a:rPr lang="en-US" altLang="en-US" sz="2400" dirty="0" smtClean="0"/>
              <a:t> .  </a:t>
            </a:r>
          </a:p>
          <a:p>
            <a:pPr algn="l" rtl="0"/>
            <a:r>
              <a:rPr lang="en-US" altLang="en-US" sz="2400" dirty="0" smtClean="0"/>
              <a:t>Rapid weak (</a:t>
            </a:r>
            <a:r>
              <a:rPr lang="en-US" altLang="en-US" sz="2400" dirty="0" err="1" smtClean="0"/>
              <a:t>thready</a:t>
            </a:r>
            <a:r>
              <a:rPr lang="en-US" altLang="en-US" sz="2400" dirty="0" smtClean="0"/>
              <a:t>) pulse. </a:t>
            </a:r>
          </a:p>
          <a:p>
            <a:pPr algn="l" rtl="0"/>
            <a:r>
              <a:rPr lang="en-US" altLang="en-US" sz="2400" dirty="0" smtClean="0"/>
              <a:t>Cold clammy sweat.</a:t>
            </a:r>
          </a:p>
          <a:p>
            <a:pPr algn="l" rtl="0"/>
            <a:r>
              <a:rPr lang="en-US" altLang="en-US" sz="2400" dirty="0" smtClean="0"/>
              <a:t>Pallor.</a:t>
            </a:r>
          </a:p>
          <a:p>
            <a:pPr algn="l" rtl="0"/>
            <a:r>
              <a:rPr lang="en-US" altLang="en-US" sz="2400" dirty="0" smtClean="0"/>
              <a:t>Cyanosis of the fingers.</a:t>
            </a:r>
          </a:p>
          <a:p>
            <a:pPr algn="l" rtl="0"/>
            <a:r>
              <a:rPr lang="en-US" altLang="en-US" sz="2400" dirty="0" smtClean="0"/>
              <a:t>Restlessness (</a:t>
            </a:r>
            <a:r>
              <a:rPr lang="en-US" altLang="en-US" sz="2400" dirty="0" err="1" smtClean="0"/>
              <a:t>sympathatic</a:t>
            </a:r>
            <a:r>
              <a:rPr lang="en-US" altLang="en-US" sz="2400" dirty="0" smtClean="0"/>
              <a:t> effect) .</a:t>
            </a:r>
          </a:p>
          <a:p>
            <a:pPr algn="l" rtl="0"/>
            <a:r>
              <a:rPr lang="en-US" altLang="en-US" sz="2400" dirty="0" err="1" smtClean="0"/>
              <a:t>Oliguria</a:t>
            </a:r>
            <a:r>
              <a:rPr lang="en-US" altLang="en-US" sz="2400" dirty="0" smtClean="0"/>
              <a:t> or </a:t>
            </a:r>
            <a:r>
              <a:rPr lang="en-US" altLang="en-US" sz="2400" dirty="0" err="1" smtClean="0"/>
              <a:t>anuria</a:t>
            </a:r>
            <a:r>
              <a:rPr lang="en-US" altLang="en-US" sz="2400" dirty="0" smtClean="0"/>
              <a:t>.</a:t>
            </a:r>
          </a:p>
          <a:p>
            <a:pPr algn="l" rtl="0"/>
            <a:r>
              <a:rPr lang="en-US" altLang="en-US" sz="2400" dirty="0" smtClean="0"/>
              <a:t>Dizziness</a:t>
            </a:r>
          </a:p>
          <a:p>
            <a:pPr algn="l" rtl="0"/>
            <a:r>
              <a:rPr lang="en-US" altLang="en-US" sz="2400" dirty="0" smtClean="0"/>
              <a:t>Confusion &amp; altered conscious state</a:t>
            </a:r>
          </a:p>
          <a:p>
            <a:pPr algn="l" rtl="0"/>
            <a:endParaRPr lang="ar-JO"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extLst>
          </p:cNvPr>
          <p:cNvSpPr>
            <a:spLocks noGrp="1" noChangeArrowheads="1"/>
          </p:cNvSpPr>
          <p:nvPr>
            <p:ph type="title"/>
          </p:nvPr>
        </p:nvSpPr>
        <p:spPr/>
        <p:txBody>
          <a:bodyPr/>
          <a:lstStyle/>
          <a:p>
            <a:pPr eaLnBrk="1" hangingPunct="1">
              <a:defRPr/>
            </a:pPr>
            <a:r>
              <a:rPr lang="en-US" altLang="en-US"/>
              <a:t>NON-UTERINE Causes</a:t>
            </a:r>
            <a:endParaRPr lang="en-GB" altLang="en-US"/>
          </a:p>
        </p:txBody>
      </p:sp>
      <p:sp>
        <p:nvSpPr>
          <p:cNvPr id="9219" name="Rectangle 3">
            <a:extLst>
              <a:ext uri="{FF2B5EF4-FFF2-40B4-BE49-F238E27FC236}"/>
            </a:extLst>
          </p:cNvPr>
          <p:cNvSpPr>
            <a:spLocks noGrp="1" noChangeArrowheads="1"/>
          </p:cNvSpPr>
          <p:nvPr>
            <p:ph idx="1"/>
          </p:nvPr>
        </p:nvSpPr>
        <p:spPr/>
        <p:txBody>
          <a:bodyPr/>
          <a:lstStyle/>
          <a:p>
            <a:pPr algn="l" rtl="0" eaLnBrk="1" hangingPunct="1">
              <a:defRPr/>
            </a:pPr>
            <a:r>
              <a:rPr lang="en-US" altLang="en-US"/>
              <a:t>This occurs in (10%) of cases</a:t>
            </a:r>
          </a:p>
          <a:p>
            <a:pPr algn="l" rtl="0" eaLnBrk="1" hangingPunct="1">
              <a:buFont typeface="Wingdings" pitchFamily="2" charset="2"/>
              <a:buNone/>
              <a:defRPr/>
            </a:pPr>
            <a:r>
              <a:rPr lang="en-US" altLang="en-US"/>
              <a:t>Lower genital tract lacerations</a:t>
            </a:r>
          </a:p>
          <a:p>
            <a:pPr algn="l" rtl="0" eaLnBrk="1" hangingPunct="1">
              <a:buFont typeface="Wingdings" pitchFamily="2" charset="2"/>
              <a:buNone/>
              <a:defRPr/>
            </a:pPr>
            <a:r>
              <a:rPr lang="en-US" altLang="en-US"/>
              <a:t>Pelvic hematomas</a:t>
            </a:r>
          </a:p>
          <a:p>
            <a:pPr algn="l" rtl="0" eaLnBrk="1" hangingPunct="1">
              <a:buFont typeface="Wingdings" pitchFamily="2" charset="2"/>
              <a:buNone/>
              <a:defRPr/>
            </a:pPr>
            <a:r>
              <a:rPr lang="en-US" altLang="en-US"/>
              <a:t>Coagulation disorders;(Abruptio placentae, Retained dead fetus,Amniotic fluid embolism,Inherited coagulopathy ).</a:t>
            </a:r>
            <a:endParaRPr lang="en-GB"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Hypovolemic</a:t>
            </a:r>
            <a:r>
              <a:rPr lang="en-US" dirty="0" smtClean="0"/>
              <a:t> shock</a:t>
            </a:r>
            <a:endParaRPr lang="ar-JO" dirty="0"/>
          </a:p>
        </p:txBody>
      </p:sp>
      <p:sp>
        <p:nvSpPr>
          <p:cNvPr id="3" name="Content Placeholder 2"/>
          <p:cNvSpPr>
            <a:spLocks noGrp="1"/>
          </p:cNvSpPr>
          <p:nvPr>
            <p:ph sz="quarter" idx="1"/>
          </p:nvPr>
        </p:nvSpPr>
        <p:spPr>
          <a:xfrm>
            <a:off x="0" y="1643050"/>
            <a:ext cx="9144000" cy="4929222"/>
          </a:xfrm>
        </p:spPr>
        <p:txBody>
          <a:bodyPr>
            <a:noAutofit/>
          </a:bodyPr>
          <a:lstStyle/>
          <a:p>
            <a:pPr algn="l" rtl="0"/>
            <a:r>
              <a:rPr lang="en-US" sz="2400" dirty="0" err="1" smtClean="0"/>
              <a:t>Hypovolemic</a:t>
            </a:r>
            <a:r>
              <a:rPr lang="en-US" sz="2400" dirty="0" smtClean="0"/>
              <a:t> shock is due to reduced intravascular volume .</a:t>
            </a:r>
          </a:p>
          <a:p>
            <a:pPr algn="l" rtl="0"/>
            <a:r>
              <a:rPr lang="en-US" sz="2400" dirty="0" smtClean="0"/>
              <a:t>can be divided into two categories: hemorrhagic (MC) and </a:t>
            </a:r>
            <a:r>
              <a:rPr lang="en-US" sz="2400" dirty="0" err="1" smtClean="0"/>
              <a:t>nonhemorrhagic</a:t>
            </a:r>
            <a:r>
              <a:rPr lang="en-US" sz="2400" dirty="0" smtClean="0"/>
              <a:t> </a:t>
            </a:r>
          </a:p>
          <a:p>
            <a:pPr algn="l" rtl="0"/>
            <a:endParaRPr lang="en-US" sz="2400" dirty="0" smtClean="0"/>
          </a:p>
          <a:p>
            <a:pPr algn="l" rtl="0">
              <a:buNone/>
            </a:pPr>
            <a:r>
              <a:rPr lang="en-US" sz="2400" dirty="0" smtClean="0">
                <a:solidFill>
                  <a:srgbClr val="C00000"/>
                </a:solidFill>
              </a:rPr>
              <a:t>Causes</a:t>
            </a:r>
            <a:r>
              <a:rPr lang="en-US" sz="2400" b="1" dirty="0" smtClean="0">
                <a:solidFill>
                  <a:srgbClr val="C00000"/>
                </a:solidFill>
                <a:effectLst>
                  <a:outerShdw blurRad="38100" dist="38100" dir="2700000" algn="tl">
                    <a:srgbClr val="000000">
                      <a:alpha val="43137"/>
                    </a:srgbClr>
                  </a:outerShdw>
                </a:effectLst>
              </a:rPr>
              <a:t>:</a:t>
            </a:r>
            <a:endParaRPr lang="en-US" sz="2400" b="1" dirty="0" smtClean="0">
              <a:effectLst>
                <a:outerShdw blurRad="38100" dist="38100" dir="2700000" algn="tl">
                  <a:srgbClr val="000000">
                    <a:alpha val="43137"/>
                  </a:srgbClr>
                </a:outerShdw>
              </a:effectLst>
            </a:endParaRPr>
          </a:p>
          <a:p>
            <a:pPr algn="l">
              <a:buNone/>
            </a:pPr>
            <a:r>
              <a:rPr lang="en-US" sz="2400" dirty="0" smtClean="0"/>
              <a:t>1-Blood loss (obstetric hemorrhage) </a:t>
            </a:r>
          </a:p>
          <a:p>
            <a:pPr algn="l">
              <a:buNone/>
              <a:defRPr/>
            </a:pPr>
            <a:r>
              <a:rPr lang="en-US" sz="2400" dirty="0" smtClean="0"/>
              <a:t> 2-Fluid loss.</a:t>
            </a:r>
          </a:p>
          <a:p>
            <a:pPr algn="l">
              <a:buNone/>
              <a:defRPr/>
            </a:pPr>
            <a:r>
              <a:rPr lang="en-US" sz="2400" dirty="0" smtClean="0"/>
              <a:t> 3-Supine hypotension syndrome .</a:t>
            </a:r>
          </a:p>
          <a:p>
            <a:pPr algn="l">
              <a:buNone/>
              <a:defRPr/>
            </a:pPr>
            <a:r>
              <a:rPr lang="ar-JO" sz="2400" dirty="0" smtClean="0"/>
              <a:t>                           </a:t>
            </a:r>
            <a:r>
              <a:rPr lang="en-US" sz="2400" dirty="0" smtClean="0"/>
              <a:t>4-Splanchnic shock (sudden drop in intrauterine pressure )</a:t>
            </a:r>
            <a:endParaRPr lang="ar-JO"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858280" cy="990600"/>
          </a:xfrm>
        </p:spPr>
        <p:txBody>
          <a:bodyPr>
            <a:normAutofit fontScale="90000"/>
          </a:bodyPr>
          <a:lstStyle/>
          <a:p>
            <a:r>
              <a:rPr lang="en-US" dirty="0" smtClean="0"/>
              <a:t>Causes of </a:t>
            </a:r>
            <a:r>
              <a:rPr lang="en-US" dirty="0" err="1" smtClean="0"/>
              <a:t>hypovolemic</a:t>
            </a:r>
            <a:r>
              <a:rPr lang="en-US" dirty="0" smtClean="0"/>
              <a:t> shock in pregnancy </a:t>
            </a:r>
            <a:endParaRPr lang="ar-JO" dirty="0"/>
          </a:p>
        </p:txBody>
      </p:sp>
      <p:sp>
        <p:nvSpPr>
          <p:cNvPr id="3" name="Content Placeholder 2"/>
          <p:cNvSpPr>
            <a:spLocks noGrp="1"/>
          </p:cNvSpPr>
          <p:nvPr>
            <p:ph sz="quarter" idx="1"/>
          </p:nvPr>
        </p:nvSpPr>
        <p:spPr>
          <a:xfrm>
            <a:off x="0" y="1071546"/>
            <a:ext cx="8929718" cy="4500594"/>
          </a:xfrm>
        </p:spPr>
        <p:txBody>
          <a:bodyPr>
            <a:noAutofit/>
          </a:bodyPr>
          <a:lstStyle/>
          <a:p>
            <a:pPr algn="l" rtl="0">
              <a:buNone/>
              <a:defRPr/>
            </a:pPr>
            <a:endParaRPr lang="en-US" sz="2400" dirty="0" smtClean="0">
              <a:solidFill>
                <a:srgbClr val="C00000"/>
              </a:solidFill>
              <a:latin typeface="+mj-lt"/>
            </a:endParaRPr>
          </a:p>
          <a:p>
            <a:pPr marL="557213" indent="-557213" algn="just" rtl="0">
              <a:buNone/>
              <a:defRPr/>
            </a:pPr>
            <a:r>
              <a:rPr lang="en-US" sz="2400" dirty="0" smtClean="0">
                <a:latin typeface="+mj-lt"/>
              </a:rPr>
              <a:t> </a:t>
            </a:r>
            <a:r>
              <a:rPr lang="en-US" sz="2400" u="sng" dirty="0" err="1" smtClean="0">
                <a:latin typeface="+mj-lt"/>
              </a:rPr>
              <a:t>Antepartum</a:t>
            </a:r>
            <a:r>
              <a:rPr lang="en-US" sz="2400" u="sng" dirty="0" smtClean="0">
                <a:latin typeface="+mj-lt"/>
              </a:rPr>
              <a:t> </a:t>
            </a:r>
            <a:r>
              <a:rPr lang="en-US" sz="2400" dirty="0" smtClean="0">
                <a:latin typeface="+mj-lt"/>
              </a:rPr>
              <a:t>: </a:t>
            </a:r>
          </a:p>
          <a:p>
            <a:pPr marL="557213" indent="-557213" algn="just" rtl="0">
              <a:defRPr/>
            </a:pPr>
            <a:r>
              <a:rPr lang="en-US" sz="1800" dirty="0" smtClean="0">
                <a:latin typeface="+mj-lt"/>
              </a:rPr>
              <a:t>Ruptured ectopic pregnancy     </a:t>
            </a:r>
          </a:p>
          <a:p>
            <a:pPr marL="557213" indent="-557213" algn="just" rtl="0">
              <a:defRPr/>
            </a:pPr>
            <a:r>
              <a:rPr lang="en-US" sz="1800" dirty="0" smtClean="0">
                <a:latin typeface="+mj-lt"/>
              </a:rPr>
              <a:t>Incomplete abortion</a:t>
            </a:r>
          </a:p>
          <a:p>
            <a:pPr marL="557213" indent="-557213" algn="just" rtl="0">
              <a:defRPr/>
            </a:pPr>
            <a:r>
              <a:rPr lang="en-US" sz="1800" dirty="0" smtClean="0">
                <a:latin typeface="+mj-lt"/>
              </a:rPr>
              <a:t>Uterine perforation during evacuation </a:t>
            </a:r>
          </a:p>
          <a:p>
            <a:pPr marL="557213" indent="-557213" algn="just" rtl="0">
              <a:defRPr/>
            </a:pPr>
            <a:r>
              <a:rPr lang="en-US" sz="1800" dirty="0" smtClean="0">
                <a:latin typeface="+mj-lt"/>
              </a:rPr>
              <a:t>APH (</a:t>
            </a:r>
            <a:r>
              <a:rPr lang="en-US" sz="1800" dirty="0" err="1" smtClean="0">
                <a:latin typeface="+mj-lt"/>
              </a:rPr>
              <a:t>abraption</a:t>
            </a:r>
            <a:r>
              <a:rPr lang="en-US" sz="1800" dirty="0" smtClean="0">
                <a:latin typeface="+mj-lt"/>
              </a:rPr>
              <a:t> , </a:t>
            </a:r>
            <a:r>
              <a:rPr lang="en-US" sz="1800" dirty="0" err="1" smtClean="0">
                <a:latin typeface="+mj-lt"/>
              </a:rPr>
              <a:t>previa</a:t>
            </a:r>
            <a:r>
              <a:rPr lang="en-US" sz="1800" dirty="0" smtClean="0">
                <a:latin typeface="+mj-lt"/>
              </a:rPr>
              <a:t> ) </a:t>
            </a:r>
            <a:endParaRPr lang="en-US" sz="2400" dirty="0" smtClean="0">
              <a:latin typeface="+mj-lt"/>
            </a:endParaRPr>
          </a:p>
          <a:p>
            <a:pPr marL="557213" indent="-557213" algn="l" rtl="0">
              <a:buNone/>
              <a:defRPr/>
            </a:pPr>
            <a:r>
              <a:rPr lang="en-US" sz="2400" u="sng" dirty="0" smtClean="0">
                <a:latin typeface="+mj-lt"/>
              </a:rPr>
              <a:t>  </a:t>
            </a:r>
            <a:r>
              <a:rPr lang="en-US" sz="2400" u="sng" dirty="0" err="1" smtClean="0">
                <a:latin typeface="+mj-lt"/>
              </a:rPr>
              <a:t>Intrapartum</a:t>
            </a:r>
            <a:r>
              <a:rPr lang="en-US" sz="2400" u="sng" dirty="0" smtClean="0">
                <a:latin typeface="+mj-lt"/>
              </a:rPr>
              <a:t> </a:t>
            </a:r>
            <a:r>
              <a:rPr lang="en-US" sz="2400" dirty="0" smtClean="0">
                <a:latin typeface="+mj-lt"/>
              </a:rPr>
              <a:t>: </a:t>
            </a:r>
          </a:p>
          <a:p>
            <a:pPr marL="557213" indent="-557213" algn="l" rtl="0">
              <a:defRPr/>
            </a:pPr>
            <a:r>
              <a:rPr lang="en-US" sz="2400" dirty="0" smtClean="0">
                <a:latin typeface="+mj-lt"/>
              </a:rPr>
              <a:t> </a:t>
            </a:r>
            <a:r>
              <a:rPr lang="en-US" sz="1800" dirty="0" smtClean="0">
                <a:latin typeface="+mj-lt"/>
              </a:rPr>
              <a:t>uterine rupture. </a:t>
            </a:r>
            <a:endParaRPr lang="en-US" sz="2400" dirty="0" smtClean="0">
              <a:latin typeface="+mj-lt"/>
            </a:endParaRPr>
          </a:p>
          <a:p>
            <a:pPr marL="557213" indent="-557213" algn="l" rtl="0">
              <a:buNone/>
              <a:defRPr/>
            </a:pPr>
            <a:r>
              <a:rPr lang="en-US" sz="2400" u="sng" dirty="0" smtClean="0">
                <a:latin typeface="+mj-lt"/>
              </a:rPr>
              <a:t> Postpartum </a:t>
            </a:r>
            <a:r>
              <a:rPr lang="en-US" sz="2400" dirty="0" smtClean="0">
                <a:latin typeface="+mj-lt"/>
              </a:rPr>
              <a:t>:</a:t>
            </a:r>
          </a:p>
          <a:p>
            <a:pPr marL="557213" indent="-557213" algn="l" rtl="0">
              <a:defRPr/>
            </a:pPr>
            <a:r>
              <a:rPr lang="en-US" sz="1800" dirty="0" smtClean="0">
                <a:latin typeface="+mj-lt"/>
              </a:rPr>
              <a:t>PPH</a:t>
            </a:r>
          </a:p>
          <a:p>
            <a:pPr marL="557213" indent="-557213" algn="l" rtl="0">
              <a:defRPr/>
            </a:pPr>
            <a:r>
              <a:rPr lang="en-US" sz="1800" dirty="0" smtClean="0">
                <a:latin typeface="+mj-lt"/>
              </a:rPr>
              <a:t> Acute uterine inversion .</a:t>
            </a:r>
          </a:p>
          <a:p>
            <a:pPr marL="557213" indent="-557213" algn="l" rtl="0">
              <a:defRPr/>
            </a:pPr>
            <a:endParaRPr lang="en-US" sz="1800" dirty="0" smtClean="0">
              <a:latin typeface="+mj-lt"/>
            </a:endParaRPr>
          </a:p>
          <a:p>
            <a:pPr marL="557213" indent="-557213" algn="l" rtl="0">
              <a:buNone/>
              <a:defRPr/>
            </a:pPr>
            <a:r>
              <a:rPr lang="en-US" sz="1800" dirty="0" smtClean="0">
                <a:latin typeface="+mj-lt"/>
              </a:rPr>
              <a:t> </a:t>
            </a:r>
            <a:r>
              <a:rPr lang="en-US" sz="2400" u="sng" dirty="0" err="1" smtClean="0">
                <a:latin typeface="+mj-lt"/>
              </a:rPr>
              <a:t>Nonhaemorrhagic</a:t>
            </a:r>
            <a:r>
              <a:rPr lang="en-US" sz="2400" u="sng" dirty="0" smtClean="0">
                <a:latin typeface="+mj-lt"/>
              </a:rPr>
              <a:t> </a:t>
            </a:r>
            <a:r>
              <a:rPr lang="en-US" sz="2400" u="sng" dirty="0" err="1" smtClean="0">
                <a:latin typeface="+mj-lt"/>
              </a:rPr>
              <a:t>hypovolaemic</a:t>
            </a:r>
            <a:r>
              <a:rPr lang="en-US" sz="2400" u="sng" dirty="0" smtClean="0">
                <a:latin typeface="+mj-lt"/>
              </a:rPr>
              <a:t> shock </a:t>
            </a:r>
          </a:p>
          <a:p>
            <a:pPr marL="557213" indent="-557213" algn="l" rtl="0">
              <a:defRPr/>
            </a:pPr>
            <a:r>
              <a:rPr lang="en-US" sz="1800" dirty="0" err="1" smtClean="0">
                <a:latin typeface="+mj-lt"/>
              </a:rPr>
              <a:t>Hyperemesis</a:t>
            </a:r>
            <a:r>
              <a:rPr lang="en-US" sz="1800" dirty="0" smtClean="0">
                <a:latin typeface="+mj-lt"/>
              </a:rPr>
              <a:t> </a:t>
            </a:r>
            <a:r>
              <a:rPr lang="en-US" sz="1800" dirty="0" err="1" smtClean="0">
                <a:latin typeface="+mj-lt"/>
              </a:rPr>
              <a:t>gravidorum</a:t>
            </a:r>
            <a:r>
              <a:rPr lang="en-US" sz="1800" dirty="0" smtClean="0">
                <a:latin typeface="+mj-lt"/>
              </a:rPr>
              <a:t> , burns </a:t>
            </a:r>
            <a:endParaRPr lang="ar-JO" sz="1800" dirty="0">
              <a:latin typeface="+mj-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Classification of </a:t>
            </a:r>
            <a:r>
              <a:rPr lang="en-US" dirty="0" err="1" smtClean="0">
                <a:solidFill>
                  <a:srgbClr val="C00000"/>
                </a:solidFill>
              </a:rPr>
              <a:t>hemorragic</a:t>
            </a:r>
            <a:r>
              <a:rPr lang="en-US" dirty="0" smtClean="0">
                <a:solidFill>
                  <a:srgbClr val="C00000"/>
                </a:solidFill>
              </a:rPr>
              <a:t> shock</a:t>
            </a:r>
            <a:endParaRPr lang="ar-JO" dirty="0"/>
          </a:p>
        </p:txBody>
      </p:sp>
      <p:pic>
        <p:nvPicPr>
          <p:cNvPr id="4" name="Content Placeholder 3" descr="mmmm.jpg"/>
          <p:cNvPicPr>
            <a:picLocks noGrp="1" noChangeAspect="1"/>
          </p:cNvPicPr>
          <p:nvPr>
            <p:ph sz="quarter" idx="1"/>
          </p:nvPr>
        </p:nvPicPr>
        <p:blipFill>
          <a:blip r:embed="rId2"/>
          <a:stretch>
            <a:fillRect/>
          </a:stretch>
        </p:blipFill>
        <p:spPr>
          <a:xfrm>
            <a:off x="0" y="2857496"/>
            <a:ext cx="9144000" cy="195453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Phases of </a:t>
            </a:r>
            <a:r>
              <a:rPr lang="en-US" dirty="0" err="1" smtClean="0">
                <a:solidFill>
                  <a:srgbClr val="C00000"/>
                </a:solidFill>
              </a:rPr>
              <a:t>Haemorrhagic</a:t>
            </a:r>
            <a:r>
              <a:rPr lang="en-US" dirty="0" smtClean="0">
                <a:solidFill>
                  <a:srgbClr val="C00000"/>
                </a:solidFill>
              </a:rPr>
              <a:t> Shock</a:t>
            </a:r>
            <a:endParaRPr lang="ar-JO" dirty="0"/>
          </a:p>
        </p:txBody>
      </p:sp>
      <p:sp>
        <p:nvSpPr>
          <p:cNvPr id="3" name="Content Placeholder 2"/>
          <p:cNvSpPr>
            <a:spLocks noGrp="1"/>
          </p:cNvSpPr>
          <p:nvPr>
            <p:ph sz="quarter" idx="1"/>
          </p:nvPr>
        </p:nvSpPr>
        <p:spPr>
          <a:xfrm>
            <a:off x="285720" y="1600200"/>
            <a:ext cx="8480328" cy="4972072"/>
          </a:xfrm>
        </p:spPr>
        <p:txBody>
          <a:bodyPr>
            <a:noAutofit/>
          </a:bodyPr>
          <a:lstStyle/>
          <a:p>
            <a:pPr algn="l" rtl="0"/>
            <a:r>
              <a:rPr lang="en-US" sz="2400" u="sng" dirty="0" smtClean="0">
                <a:solidFill>
                  <a:srgbClr val="C00000"/>
                </a:solidFill>
              </a:rPr>
              <a:t>Phase of compensation</a:t>
            </a:r>
          </a:p>
          <a:p>
            <a:pPr lvl="0" algn="l" rtl="0">
              <a:buNone/>
            </a:pPr>
            <a:r>
              <a:rPr lang="en-US" sz="2000" dirty="0" smtClean="0"/>
              <a:t>Sympathetic stimulation is the initial response to blood loss leading to peripheral vasoconstriction to maintain blood supply to the vital organs</a:t>
            </a:r>
          </a:p>
          <a:p>
            <a:pPr lvl="0" algn="l" rtl="0">
              <a:buNone/>
            </a:pPr>
            <a:r>
              <a:rPr lang="ar-JO" sz="2000" dirty="0" smtClean="0"/>
              <a:t> </a:t>
            </a:r>
            <a:r>
              <a:rPr lang="en-US" sz="2000" dirty="0" smtClean="0"/>
              <a:t>Clinical picture:</a:t>
            </a:r>
          </a:p>
          <a:p>
            <a:pPr lvl="0" algn="l" rtl="0">
              <a:buNone/>
            </a:pPr>
            <a:r>
              <a:rPr lang="en-US" sz="2000" dirty="0" smtClean="0"/>
              <a:t> Pallor, tachycardia, </a:t>
            </a:r>
            <a:r>
              <a:rPr lang="en-US" sz="2000" dirty="0" err="1" smtClean="0"/>
              <a:t>tachypnoea</a:t>
            </a:r>
            <a:r>
              <a:rPr lang="en-US" sz="2000" dirty="0" smtClean="0"/>
              <a:t> .</a:t>
            </a:r>
          </a:p>
          <a:p>
            <a:pPr algn="l" rtl="0"/>
            <a:r>
              <a:rPr lang="en-US" sz="2400" u="sng" dirty="0" smtClean="0">
                <a:solidFill>
                  <a:srgbClr val="C00000"/>
                </a:solidFill>
              </a:rPr>
              <a:t>Phase of </a:t>
            </a:r>
            <a:r>
              <a:rPr lang="en-US" sz="2400" u="sng" dirty="0" err="1" smtClean="0">
                <a:solidFill>
                  <a:srgbClr val="C00000"/>
                </a:solidFill>
              </a:rPr>
              <a:t>decompensation</a:t>
            </a:r>
            <a:r>
              <a:rPr lang="en-US" sz="2400" u="sng" dirty="0" smtClean="0">
                <a:solidFill>
                  <a:srgbClr val="C00000"/>
                </a:solidFill>
              </a:rPr>
              <a:t>:</a:t>
            </a:r>
            <a:endParaRPr lang="en-US" sz="2400" u="sng" dirty="0" smtClean="0"/>
          </a:p>
          <a:p>
            <a:pPr lvl="0" algn="l" rtl="0">
              <a:buNone/>
            </a:pPr>
            <a:r>
              <a:rPr lang="en-US" sz="2000" dirty="0" smtClean="0"/>
              <a:t>Blood loss exceeds 1000 ml in normal patient or less if other adverse factors are operating.</a:t>
            </a:r>
          </a:p>
          <a:p>
            <a:pPr lvl="0" algn="l" rtl="0">
              <a:buNone/>
            </a:pPr>
            <a:r>
              <a:rPr lang="en-US" sz="2000" dirty="0" smtClean="0"/>
              <a:t>Clinical picture: </a:t>
            </a:r>
          </a:p>
          <a:p>
            <a:pPr lvl="0" algn="l" rtl="0">
              <a:buNone/>
            </a:pPr>
            <a:r>
              <a:rPr lang="en-US" sz="2000" dirty="0" smtClean="0"/>
              <a:t> symptomatic tachycardia, </a:t>
            </a:r>
            <a:r>
              <a:rPr lang="en-US" sz="2000" dirty="0" err="1" smtClean="0"/>
              <a:t>dyspnea</a:t>
            </a:r>
            <a:r>
              <a:rPr lang="en-US" sz="2000" dirty="0" smtClean="0"/>
              <a:t>, restlessness, diaphoresis, metabolic acidosis, hypotension, </a:t>
            </a:r>
            <a:r>
              <a:rPr lang="en-US" sz="2000" dirty="0" err="1" smtClean="0"/>
              <a:t>oliguria</a:t>
            </a:r>
            <a:r>
              <a:rPr lang="en-US" sz="2000" dirty="0" smtClean="0"/>
              <a:t>, and cool, clammy skin.</a:t>
            </a:r>
          </a:p>
          <a:p>
            <a:pPr lvl="0" algn="l" rtl="0">
              <a:buNone/>
            </a:pPr>
            <a:r>
              <a:rPr lang="en-US" sz="2000" dirty="0" smtClean="0"/>
              <a:t>Adequate treatment at this phase improves the condition rapidly without residual adverse effects .</a:t>
            </a:r>
            <a:endParaRPr lang="ar-JO" sz="2000" dirty="0" smtClean="0"/>
          </a:p>
          <a:p>
            <a:pPr algn="l"/>
            <a:endParaRPr lang="ar-JO"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14282" y="1600200"/>
            <a:ext cx="8551766" cy="4900634"/>
          </a:xfrm>
        </p:spPr>
        <p:txBody>
          <a:bodyPr>
            <a:normAutofit fontScale="92500" lnSpcReduction="10000"/>
          </a:bodyPr>
          <a:lstStyle/>
          <a:p>
            <a:pPr algn="l">
              <a:buNone/>
            </a:pPr>
            <a:r>
              <a:rPr lang="en-US" sz="2000" dirty="0" smtClean="0">
                <a:solidFill>
                  <a:srgbClr val="C00000"/>
                </a:solidFill>
              </a:rPr>
              <a:t>Phase of cellular damage and danger of death:</a:t>
            </a:r>
            <a:endParaRPr lang="ar-JO" sz="2000" dirty="0" smtClean="0">
              <a:solidFill>
                <a:srgbClr val="C00000"/>
              </a:solidFill>
            </a:endParaRPr>
          </a:p>
          <a:p>
            <a:pPr algn="l">
              <a:buNone/>
            </a:pPr>
            <a:endParaRPr lang="en-US" sz="2000" dirty="0" smtClean="0"/>
          </a:p>
          <a:p>
            <a:pPr lvl="0" algn="l" rtl="0">
              <a:buNone/>
            </a:pPr>
            <a:r>
              <a:rPr lang="en-US" sz="2000" u="sng" dirty="0" smtClean="0"/>
              <a:t>Metabolic acidosis:</a:t>
            </a:r>
          </a:p>
          <a:p>
            <a:pPr lvl="0" algn="l" rtl="0">
              <a:buNone/>
            </a:pPr>
            <a:r>
              <a:rPr lang="en-US" sz="2000" u="sng" dirty="0" smtClean="0"/>
              <a:t> </a:t>
            </a:r>
            <a:r>
              <a:rPr lang="en-US" sz="2000" dirty="0" smtClean="0"/>
              <a:t>due to anaerobic metabolism initiated after lack of oxygen.</a:t>
            </a:r>
          </a:p>
          <a:p>
            <a:pPr lvl="0" algn="l" rtl="0">
              <a:buNone/>
            </a:pPr>
            <a:endParaRPr lang="en-US" sz="2000" dirty="0" smtClean="0"/>
          </a:p>
          <a:p>
            <a:pPr lvl="0" algn="l" rtl="0">
              <a:buNone/>
            </a:pPr>
            <a:r>
              <a:rPr lang="en-US" sz="2000" u="sng" dirty="0" smtClean="0"/>
              <a:t>Disseminated intravascular coagulation:</a:t>
            </a:r>
          </a:p>
          <a:p>
            <a:pPr lvl="0" algn="l" rtl="0">
              <a:buNone/>
            </a:pPr>
            <a:r>
              <a:rPr lang="en-US" sz="2000" u="sng" dirty="0" smtClean="0"/>
              <a:t> </a:t>
            </a:r>
            <a:r>
              <a:rPr lang="en-US" sz="2000" dirty="0" smtClean="0"/>
              <a:t>caused by release of </a:t>
            </a:r>
            <a:r>
              <a:rPr lang="en-US" sz="2000" dirty="0" err="1" smtClean="0"/>
              <a:t>thromboplastin</a:t>
            </a:r>
            <a:r>
              <a:rPr lang="en-US" sz="2000" dirty="0" smtClean="0"/>
              <a:t> from the damaged tissues.</a:t>
            </a:r>
          </a:p>
          <a:p>
            <a:pPr lvl="0" algn="l" rtl="0">
              <a:buNone/>
            </a:pPr>
            <a:endParaRPr lang="en-US" sz="2000" dirty="0" smtClean="0"/>
          </a:p>
          <a:p>
            <a:pPr lvl="0" algn="l" rtl="0">
              <a:buNone/>
            </a:pPr>
            <a:r>
              <a:rPr lang="en-US" sz="2000" u="sng" dirty="0" smtClean="0"/>
              <a:t>Cardiac failure</a:t>
            </a:r>
            <a:r>
              <a:rPr lang="en-US" sz="2000" dirty="0" smtClean="0"/>
              <a:t>: </a:t>
            </a:r>
          </a:p>
          <a:p>
            <a:pPr lvl="0" algn="l" rtl="0">
              <a:buNone/>
            </a:pPr>
            <a:r>
              <a:rPr lang="en-US" sz="2000" dirty="0" smtClean="0"/>
              <a:t>due to diminished coronary blood flow</a:t>
            </a:r>
          </a:p>
          <a:p>
            <a:pPr lvl="0" algn="l" rtl="0">
              <a:buNone/>
            </a:pPr>
            <a:endParaRPr lang="en-US" sz="2000" dirty="0" smtClean="0"/>
          </a:p>
          <a:p>
            <a:pPr lvl="0" algn="l" rtl="0">
              <a:buNone/>
            </a:pPr>
            <a:r>
              <a:rPr lang="en-US" sz="2000" dirty="0" smtClean="0"/>
              <a:t>In this phase death is imminent, transfusion alone is inadequate and if recovery from acute phase occurs residual tissue damage as renal and/ or pituitary necrosis will occur.</a:t>
            </a:r>
          </a:p>
          <a:p>
            <a:endParaRPr lang="ar-JO"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Management</a:t>
            </a:r>
            <a:endParaRPr lang="ar-JO" dirty="0"/>
          </a:p>
        </p:txBody>
      </p:sp>
      <p:sp>
        <p:nvSpPr>
          <p:cNvPr id="3" name="Content Placeholder 2"/>
          <p:cNvSpPr>
            <a:spLocks noGrp="1"/>
          </p:cNvSpPr>
          <p:nvPr>
            <p:ph sz="quarter" idx="1"/>
          </p:nvPr>
        </p:nvSpPr>
        <p:spPr>
          <a:xfrm>
            <a:off x="214282" y="1571612"/>
            <a:ext cx="8715436" cy="5000660"/>
          </a:xfrm>
        </p:spPr>
        <p:txBody>
          <a:bodyPr>
            <a:normAutofit fontScale="85000" lnSpcReduction="20000"/>
          </a:bodyPr>
          <a:lstStyle/>
          <a:p>
            <a:pPr algn="l" rtl="0"/>
            <a:endParaRPr lang="ar-JO" altLang="en-US" sz="3200" dirty="0" smtClean="0">
              <a:solidFill>
                <a:prstClr val="black"/>
              </a:solidFill>
            </a:endParaRPr>
          </a:p>
          <a:p>
            <a:pPr algn="l" rtl="0"/>
            <a:r>
              <a:rPr lang="en-US" altLang="en-US" sz="3200" dirty="0" smtClean="0"/>
              <a:t>Detect the cause and arrest hemorrhage, &amp; ABC</a:t>
            </a:r>
            <a:r>
              <a:rPr lang="ar-JO" altLang="en-US" sz="3200" dirty="0" smtClean="0">
                <a:solidFill>
                  <a:srgbClr val="C00000"/>
                </a:solidFill>
              </a:rPr>
              <a:t>*</a:t>
            </a:r>
            <a:endParaRPr lang="en-US" altLang="en-US" sz="3200" dirty="0" smtClean="0">
              <a:solidFill>
                <a:srgbClr val="C00000"/>
              </a:solidFill>
            </a:endParaRPr>
          </a:p>
          <a:p>
            <a:pPr algn="l" rtl="0"/>
            <a:endParaRPr lang="en-US" altLang="en-US" sz="3200" dirty="0" smtClean="0">
              <a:solidFill>
                <a:srgbClr val="C00000"/>
              </a:solidFill>
            </a:endParaRPr>
          </a:p>
          <a:p>
            <a:pPr algn="l" rtl="0" eaLnBrk="0" fontAlgn="base" hangingPunct="0">
              <a:spcAft>
                <a:spcPct val="0"/>
              </a:spcAft>
            </a:pPr>
            <a:r>
              <a:rPr lang="en-US" altLang="en-US" sz="3200" dirty="0" smtClean="0"/>
              <a:t>Adequate ventilation providing oxygen by mask, nasal tube  or tracheal intubation if needed.</a:t>
            </a:r>
          </a:p>
          <a:p>
            <a:pPr algn="l" rtl="0" eaLnBrk="0" fontAlgn="base" hangingPunct="0">
              <a:spcAft>
                <a:spcPct val="0"/>
              </a:spcAft>
            </a:pPr>
            <a:r>
              <a:rPr lang="en-US" altLang="en-US" sz="3200" dirty="0" smtClean="0"/>
              <a:t>Insertion of two large </a:t>
            </a:r>
            <a:r>
              <a:rPr lang="en-US" altLang="en-US" sz="3200" dirty="0" err="1" smtClean="0"/>
              <a:t>cannulas</a:t>
            </a:r>
            <a:r>
              <a:rPr lang="en-US" altLang="en-US" sz="3200" dirty="0" smtClean="0"/>
              <a:t> (for blood, fluids and drugs infusion) ) with </a:t>
            </a:r>
            <a:r>
              <a:rPr lang="en-US" altLang="en-US" sz="3200" u="sng" dirty="0" smtClean="0"/>
              <a:t>blood sample </a:t>
            </a:r>
            <a:r>
              <a:rPr lang="en-US" altLang="en-US" sz="3200" dirty="0" smtClean="0"/>
              <a:t>collection for blood grouping, </a:t>
            </a:r>
            <a:r>
              <a:rPr lang="en-US" altLang="en-US" sz="3200" dirty="0" err="1" smtClean="0"/>
              <a:t>Rh</a:t>
            </a:r>
            <a:r>
              <a:rPr lang="en-US" altLang="en-US" sz="3200" dirty="0" smtClean="0"/>
              <a:t> &amp; cross-matching, CBC, electrolytes, liver &amp; kidney function tests, blood sugar and coagulation profile (PT, PTT, fibrinogen &amp; FDPs).</a:t>
            </a:r>
            <a:endParaRPr lang="ar-JO" altLang="en-US" sz="3200" dirty="0" smtClean="0"/>
          </a:p>
          <a:p>
            <a:pPr algn="l" rtl="0" eaLnBrk="0" fontAlgn="base" hangingPunct="0">
              <a:spcAft>
                <a:spcPct val="0"/>
              </a:spcAft>
            </a:pPr>
            <a:r>
              <a:rPr lang="en-US" altLang="en-US" sz="3200" dirty="0" smtClean="0"/>
              <a:t>Warmth, recumbent position with legs slightly elevated.</a:t>
            </a:r>
            <a:endParaRPr lang="ar-JO" altLang="en-US" sz="3200" dirty="0" smtClean="0"/>
          </a:p>
          <a:p>
            <a:pPr algn="l" rtl="0" eaLnBrk="0" fontAlgn="base" hangingPunct="0">
              <a:spcAft>
                <a:spcPct val="0"/>
              </a:spcAft>
            </a:pPr>
            <a:r>
              <a:rPr lang="en-US" altLang="en-US" sz="3200" dirty="0" smtClean="0"/>
              <a:t>Morphine to alleviate pain and apprehension if needed</a:t>
            </a:r>
            <a:endParaRPr lang="en-US" sz="3200" dirty="0" smtClean="0"/>
          </a:p>
          <a:p>
            <a:pPr algn="l" rtl="0"/>
            <a:endParaRPr lang="ar-JO"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0" y="1571612"/>
            <a:ext cx="8858280" cy="4929222"/>
          </a:xfrm>
        </p:spPr>
        <p:txBody>
          <a:bodyPr>
            <a:normAutofit/>
          </a:bodyPr>
          <a:lstStyle/>
          <a:p>
            <a:pPr marL="385763" indent="-385763" algn="l">
              <a:buNone/>
              <a:defRPr/>
            </a:pPr>
            <a:r>
              <a:rPr lang="en-US" sz="2800" dirty="0" smtClean="0">
                <a:solidFill>
                  <a:srgbClr val="C00000"/>
                </a:solidFill>
              </a:rPr>
              <a:t>Fluid, blood and blood component replacement:</a:t>
            </a:r>
            <a:endParaRPr lang="ar-JO" sz="2800" dirty="0" smtClean="0"/>
          </a:p>
          <a:p>
            <a:pPr algn="l">
              <a:buNone/>
              <a:defRPr/>
            </a:pPr>
            <a:r>
              <a:rPr lang="en-US" sz="2400" u="sng" dirty="0" smtClean="0"/>
              <a:t>Crystalloid solutions </a:t>
            </a:r>
          </a:p>
          <a:p>
            <a:pPr algn="l">
              <a:buNone/>
              <a:defRPr/>
            </a:pPr>
            <a:r>
              <a:rPr lang="en-US" sz="2000" dirty="0" smtClean="0"/>
              <a:t>as lactated Ringer’s solution or normal saline (basic therapy for acute hemorrhage is crystalloid and blood).</a:t>
            </a:r>
          </a:p>
          <a:p>
            <a:pPr algn="l">
              <a:buNone/>
              <a:defRPr/>
            </a:pPr>
            <a:r>
              <a:rPr lang="en-US" sz="2400" u="sng" dirty="0" smtClean="0"/>
              <a:t>Colloid therapy</a:t>
            </a:r>
          </a:p>
          <a:p>
            <a:pPr algn="l">
              <a:buNone/>
              <a:defRPr/>
            </a:pPr>
            <a:r>
              <a:rPr lang="en-US" sz="2000" dirty="0" smtClean="0"/>
              <a:t>( </a:t>
            </a:r>
            <a:r>
              <a:rPr lang="en-US" sz="2000" dirty="0" err="1" smtClean="0"/>
              <a:t>dextran</a:t>
            </a:r>
            <a:r>
              <a:rPr lang="en-US" sz="2000" dirty="0" smtClean="0"/>
              <a:t> 40 or 70 ,plasma protein fraction or fresh frozen plasma) will provide more volume expansion than crystalloids.</a:t>
            </a:r>
          </a:p>
          <a:p>
            <a:pPr algn="l">
              <a:buNone/>
              <a:defRPr/>
            </a:pPr>
            <a:r>
              <a:rPr lang="en-US" sz="2400" u="sng" dirty="0" smtClean="0"/>
              <a:t>Whole blood</a:t>
            </a:r>
          </a:p>
          <a:p>
            <a:pPr algn="l">
              <a:buNone/>
              <a:defRPr/>
            </a:pPr>
            <a:r>
              <a:rPr lang="en-US" sz="2400" u="sng" dirty="0" smtClean="0"/>
              <a:t>Packed RBCs </a:t>
            </a:r>
          </a:p>
          <a:p>
            <a:pPr algn="l">
              <a:buNone/>
              <a:defRPr/>
            </a:pPr>
            <a:r>
              <a:rPr lang="en-US" sz="2000" dirty="0" smtClean="0"/>
              <a:t>are usually used. Transfusion is needed when </a:t>
            </a:r>
            <a:r>
              <a:rPr lang="en-US" sz="2000" dirty="0" err="1" smtClean="0"/>
              <a:t>Hb</a:t>
            </a:r>
            <a:r>
              <a:rPr lang="en-US" sz="2000" dirty="0" smtClean="0"/>
              <a:t> concentration falls to &lt;8 g/</a:t>
            </a:r>
            <a:r>
              <a:rPr lang="en-US" sz="2000" dirty="0" err="1" smtClean="0"/>
              <a:t>dLor</a:t>
            </a:r>
            <a:r>
              <a:rPr lang="en-US" sz="2000" dirty="0" smtClean="0"/>
              <a:t> Ht &lt;25 %.</a:t>
            </a:r>
          </a:p>
          <a:p>
            <a:pPr algn="l"/>
            <a:endParaRPr lang="ar-JO"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85720" y="1600200"/>
            <a:ext cx="8480328" cy="4495800"/>
          </a:xfrm>
        </p:spPr>
        <p:txBody>
          <a:bodyPr>
            <a:noAutofit/>
          </a:bodyPr>
          <a:lstStyle/>
          <a:p>
            <a:pPr algn="l">
              <a:buNone/>
            </a:pPr>
            <a:r>
              <a:rPr lang="en-US" sz="2400" u="sng" dirty="0" smtClean="0">
                <a:solidFill>
                  <a:srgbClr val="C00000"/>
                </a:solidFill>
              </a:rPr>
              <a:t>Monitoring</a:t>
            </a:r>
            <a:r>
              <a:rPr lang="en-US" sz="2400" dirty="0" smtClean="0">
                <a:solidFill>
                  <a:srgbClr val="C00000"/>
                </a:solidFill>
              </a:rPr>
              <a:t> :</a:t>
            </a:r>
            <a:endParaRPr lang="en-US" sz="2400" dirty="0" smtClean="0">
              <a:solidFill>
                <a:srgbClr val="FF0000"/>
              </a:solidFill>
            </a:endParaRPr>
          </a:p>
          <a:p>
            <a:pPr algn="l">
              <a:buNone/>
            </a:pPr>
            <a:r>
              <a:rPr lang="en-US" sz="2000" dirty="0" smtClean="0"/>
              <a:t>Vital signs, urine output (Normal is 1-2 ml/kg/hr.) , central venous pressure (CVP)</a:t>
            </a:r>
          </a:p>
          <a:p>
            <a:pPr algn="l">
              <a:buNone/>
            </a:pPr>
            <a:r>
              <a:rPr lang="en-US" sz="2000" dirty="0" smtClean="0"/>
              <a:t> pulmonary artery pressure &amp; repeat lab investigations.</a:t>
            </a:r>
          </a:p>
          <a:p>
            <a:pPr algn="l">
              <a:buNone/>
            </a:pPr>
            <a:r>
              <a:rPr lang="en-US" sz="2000" dirty="0" smtClean="0">
                <a:ln w="1905"/>
              </a:rPr>
              <a:t>Clinical improvement in the: pallor, cyanosis, air hunger, sweating and consciousness.</a:t>
            </a:r>
            <a:endParaRPr lang="ar-JO" sz="2000" dirty="0" smtClean="0"/>
          </a:p>
          <a:p>
            <a:endParaRPr lang="en-US" sz="2000" dirty="0" smtClean="0"/>
          </a:p>
          <a:p>
            <a:pPr algn="l">
              <a:buNone/>
            </a:pPr>
            <a:r>
              <a:rPr lang="en-US" sz="2400" u="sng" dirty="0" smtClean="0">
                <a:ln w="1905"/>
                <a:solidFill>
                  <a:srgbClr val="C00000"/>
                </a:solidFill>
                <a:effectLst>
                  <a:innerShdw blurRad="69850" dist="43180" dir="5400000">
                    <a:srgbClr val="000000">
                      <a:alpha val="65000"/>
                    </a:srgbClr>
                  </a:innerShdw>
                </a:effectLst>
              </a:rPr>
              <a:t>Drug therapy</a:t>
            </a:r>
          </a:p>
          <a:p>
            <a:pPr algn="l">
              <a:buNone/>
              <a:defRPr/>
            </a:pPr>
            <a:r>
              <a:rPr lang="en-US" sz="2000" dirty="0" smtClean="0">
                <a:ln w="1905"/>
                <a:effectLst>
                  <a:innerShdw blurRad="69850" dist="43180" dir="5400000">
                    <a:srgbClr val="000000">
                      <a:alpha val="65000"/>
                    </a:srgbClr>
                  </a:innerShdw>
                </a:effectLst>
              </a:rPr>
              <a:t>Analgesics:10- 15 mg morphine IV if there is pain, tissue damage or irritability.</a:t>
            </a:r>
          </a:p>
          <a:p>
            <a:pPr algn="l">
              <a:buNone/>
              <a:defRPr/>
            </a:pPr>
            <a:r>
              <a:rPr lang="en-US" sz="2000" dirty="0" smtClean="0">
                <a:ln w="1905"/>
                <a:effectLst>
                  <a:innerShdw blurRad="69850" dist="43180" dir="5400000">
                    <a:srgbClr val="000000">
                      <a:alpha val="65000"/>
                    </a:srgbClr>
                  </a:innerShdw>
                </a:effectLst>
              </a:rPr>
              <a:t>Sodium bicarbonate: if metabolic acidosis is demonstrated.</a:t>
            </a:r>
          </a:p>
          <a:p>
            <a:pPr algn="l">
              <a:buNone/>
              <a:defRPr/>
            </a:pPr>
            <a:r>
              <a:rPr lang="en-US" sz="2000" dirty="0" err="1" smtClean="0">
                <a:ln w="1905"/>
                <a:effectLst>
                  <a:innerShdw blurRad="69850" dist="43180" dir="5400000">
                    <a:srgbClr val="000000">
                      <a:alpha val="65000"/>
                    </a:srgbClr>
                  </a:innerShdw>
                </a:effectLst>
              </a:rPr>
              <a:t>Vasopressors</a:t>
            </a:r>
            <a:r>
              <a:rPr lang="en-US" sz="2000" dirty="0" smtClean="0">
                <a:ln w="1905"/>
                <a:effectLst>
                  <a:innerShdw blurRad="69850" dist="43180" dir="5400000">
                    <a:srgbClr val="000000">
                      <a:alpha val="65000"/>
                    </a:srgbClr>
                  </a:innerShdw>
                </a:effectLst>
              </a:rPr>
              <a:t>: to increase the blood pressure so maintain renal perfusion.</a:t>
            </a:r>
          </a:p>
          <a:p>
            <a:endParaRPr lang="ar-JO"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153400" cy="990600"/>
          </a:xfrm>
        </p:spPr>
        <p:txBody>
          <a:bodyPr>
            <a:noAutofit/>
          </a:bodyPr>
          <a:lstStyle/>
          <a:p>
            <a:r>
              <a:rPr lang="en-US" altLang="en-US" sz="3200" dirty="0" smtClean="0">
                <a:solidFill>
                  <a:srgbClr val="C00000"/>
                </a:solidFill>
                <a:latin typeface="Century Gothic" panose="020B0502020202020204"/>
              </a:rPr>
              <a:t>Complications of </a:t>
            </a:r>
            <a:r>
              <a:rPr lang="en-US" altLang="en-US" sz="3200" dirty="0" err="1" smtClean="0">
                <a:solidFill>
                  <a:srgbClr val="C00000"/>
                </a:solidFill>
                <a:latin typeface="Century Gothic" panose="020B0502020202020204"/>
              </a:rPr>
              <a:t>Hypovolemic</a:t>
            </a:r>
            <a:r>
              <a:rPr lang="en-US" altLang="en-US" sz="3200" dirty="0" smtClean="0">
                <a:solidFill>
                  <a:srgbClr val="C00000"/>
                </a:solidFill>
                <a:latin typeface="Century Gothic" panose="020B0502020202020204"/>
              </a:rPr>
              <a:t> shock </a:t>
            </a:r>
            <a:r>
              <a:rPr lang="ar-JO" sz="3200" dirty="0" smtClean="0">
                <a:solidFill>
                  <a:srgbClr val="C00000"/>
                </a:solidFill>
                <a:latin typeface="Century Gothic" panose="020B0502020202020204"/>
                <a:cs typeface="Times New Roman" panose="02020603050405020304" pitchFamily="18" charset="0"/>
              </a:rPr>
              <a:t/>
            </a:r>
            <a:br>
              <a:rPr lang="ar-JO" sz="3200" dirty="0" smtClean="0">
                <a:solidFill>
                  <a:srgbClr val="C00000"/>
                </a:solidFill>
                <a:latin typeface="Century Gothic" panose="020B0502020202020204"/>
                <a:cs typeface="Times New Roman" panose="02020603050405020304" pitchFamily="18" charset="0"/>
              </a:rPr>
            </a:br>
            <a:endParaRPr lang="ar-JO" sz="3200" dirty="0"/>
          </a:p>
        </p:txBody>
      </p:sp>
      <p:sp>
        <p:nvSpPr>
          <p:cNvPr id="3" name="Content Placeholder 2"/>
          <p:cNvSpPr>
            <a:spLocks noGrp="1"/>
          </p:cNvSpPr>
          <p:nvPr>
            <p:ph sz="quarter" idx="1"/>
          </p:nvPr>
        </p:nvSpPr>
        <p:spPr/>
        <p:txBody>
          <a:bodyPr>
            <a:normAutofit/>
          </a:bodyPr>
          <a:lstStyle/>
          <a:p>
            <a:pPr algn="l" defTabSz="342900" rtl="0"/>
            <a:r>
              <a:rPr lang="en-US" altLang="en-US" sz="2800" dirty="0" smtClean="0">
                <a:latin typeface="+mj-lt"/>
              </a:rPr>
              <a:t> Acute renal failure.  </a:t>
            </a:r>
          </a:p>
          <a:p>
            <a:pPr algn="l" defTabSz="342900" rtl="0"/>
            <a:endParaRPr lang="en-US" altLang="en-US" sz="2800" dirty="0" smtClean="0">
              <a:latin typeface="+mj-lt"/>
            </a:endParaRPr>
          </a:p>
          <a:p>
            <a:pPr algn="l" defTabSz="342900" rtl="0"/>
            <a:r>
              <a:rPr lang="en-US" altLang="en-US" sz="2800" dirty="0" smtClean="0">
                <a:latin typeface="+mj-lt"/>
              </a:rPr>
              <a:t>Pituitary necrosis (</a:t>
            </a:r>
            <a:r>
              <a:rPr lang="en-US" altLang="en-US" sz="2800" dirty="0" err="1" smtClean="0">
                <a:latin typeface="+mj-lt"/>
              </a:rPr>
              <a:t>Sheehan‟s</a:t>
            </a:r>
            <a:r>
              <a:rPr lang="en-US" altLang="en-US" sz="2800" dirty="0" smtClean="0">
                <a:latin typeface="+mj-lt"/>
              </a:rPr>
              <a:t> syndrome) </a:t>
            </a:r>
          </a:p>
          <a:p>
            <a:pPr algn="l" defTabSz="342900" rtl="0"/>
            <a:endParaRPr lang="en-US" altLang="en-US" sz="2800" dirty="0" smtClean="0">
              <a:latin typeface="+mj-lt"/>
            </a:endParaRPr>
          </a:p>
          <a:p>
            <a:pPr algn="l" defTabSz="342900" rtl="0"/>
            <a:r>
              <a:rPr lang="en-US" altLang="en-US" sz="2800" dirty="0" smtClean="0">
                <a:latin typeface="+mj-lt"/>
              </a:rPr>
              <a:t>Disseminated intravascular coagulation (DIC)</a:t>
            </a:r>
            <a:endParaRPr lang="ar-JO" sz="2800" dirty="0" smtClean="0">
              <a:latin typeface="+mj-lt"/>
              <a:cs typeface="Arial" panose="020B0604020202020204" pitchFamily="34" charset="0"/>
            </a:endParaRPr>
          </a:p>
          <a:p>
            <a:pPr algn="l" rtl="0"/>
            <a:endParaRPr lang="ar-JO" sz="2800" dirty="0">
              <a:latin typeface="+mj-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Neurogenic</a:t>
            </a:r>
            <a:r>
              <a:rPr lang="en-US" dirty="0" smtClean="0">
                <a:solidFill>
                  <a:srgbClr val="C00000"/>
                </a:solidFill>
              </a:rPr>
              <a:t> Shock</a:t>
            </a:r>
            <a:endParaRPr lang="ar-JO" dirty="0"/>
          </a:p>
        </p:txBody>
      </p:sp>
      <p:sp>
        <p:nvSpPr>
          <p:cNvPr id="3" name="Content Placeholder 2"/>
          <p:cNvSpPr>
            <a:spLocks noGrp="1"/>
          </p:cNvSpPr>
          <p:nvPr>
            <p:ph sz="quarter" idx="1"/>
          </p:nvPr>
        </p:nvSpPr>
        <p:spPr>
          <a:xfrm>
            <a:off x="285720" y="1600200"/>
            <a:ext cx="8480328" cy="4495800"/>
          </a:xfrm>
        </p:spPr>
        <p:txBody>
          <a:bodyPr>
            <a:normAutofit/>
          </a:bodyPr>
          <a:lstStyle/>
          <a:p>
            <a:pPr algn="l" rtl="0">
              <a:defRPr/>
            </a:pPr>
            <a:r>
              <a:rPr lang="en-US" sz="2400" dirty="0" smtClean="0"/>
              <a:t>Is a distributive type of shock resulting in low blood pressure, occasionally with a slowed heart rate, that is attributed to the disruption of the autonomic pathways within the spinal cord.</a:t>
            </a:r>
          </a:p>
          <a:p>
            <a:pPr algn="l" rtl="0">
              <a:defRPr/>
            </a:pPr>
            <a:endParaRPr lang="en-US" sz="2400" dirty="0" smtClean="0"/>
          </a:p>
          <a:p>
            <a:pPr algn="l" rtl="0">
              <a:defRPr/>
            </a:pPr>
            <a:r>
              <a:rPr lang="en-US" sz="2400" dirty="0" smtClean="0"/>
              <a:t> It can occur after damage to the central nervous system such as spinal cord injury .</a:t>
            </a:r>
          </a:p>
          <a:p>
            <a:pPr algn="l" rtl="0">
              <a:defRPr/>
            </a:pPr>
            <a:endParaRPr lang="en-US" sz="2400" dirty="0" smtClean="0"/>
          </a:p>
          <a:p>
            <a:pPr algn="l" rtl="0">
              <a:defRPr/>
            </a:pPr>
            <a:r>
              <a:rPr lang="en-US" sz="2400" dirty="0" smtClean="0"/>
              <a:t> Low blood pressure occurs due to decreased systemic vascular resistance resulting in pooling of blood within the extremities lacking sympathetic tone.</a:t>
            </a:r>
            <a:endParaRPr lang="ar-JO" sz="2400" dirty="0" smtClean="0"/>
          </a:p>
          <a:p>
            <a:endParaRPr lang="ar-JO"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extLst>
          </p:cNvPr>
          <p:cNvSpPr>
            <a:spLocks noGrp="1" noChangeArrowheads="1"/>
          </p:cNvSpPr>
          <p:nvPr>
            <p:ph type="title"/>
          </p:nvPr>
        </p:nvSpPr>
        <p:spPr/>
        <p:txBody>
          <a:bodyPr>
            <a:normAutofit fontScale="90000"/>
          </a:bodyPr>
          <a:lstStyle/>
          <a:p>
            <a:pPr eaLnBrk="1" hangingPunct="1">
              <a:defRPr/>
            </a:pPr>
            <a:r>
              <a:rPr lang="en-US" altLang="en-US" sz="4000" b="1"/>
              <a:t>Factors Predisposing to PP Uterine Atony ;</a:t>
            </a:r>
            <a:endParaRPr lang="en-GB" altLang="en-US" sz="4000" b="1"/>
          </a:p>
        </p:txBody>
      </p:sp>
      <p:sp>
        <p:nvSpPr>
          <p:cNvPr id="10243" name="Rectangle 3">
            <a:extLst>
              <a:ext uri="{FF2B5EF4-FFF2-40B4-BE49-F238E27FC236}"/>
            </a:extLst>
          </p:cNvPr>
          <p:cNvSpPr>
            <a:spLocks noGrp="1" noChangeArrowheads="1"/>
          </p:cNvSpPr>
          <p:nvPr>
            <p:ph idx="1"/>
          </p:nvPr>
        </p:nvSpPr>
        <p:spPr/>
        <p:txBody>
          <a:bodyPr/>
          <a:lstStyle/>
          <a:p>
            <a:pPr algn="l" rtl="0" eaLnBrk="1" hangingPunct="1">
              <a:buFont typeface="Wingdings" pitchFamily="2" charset="2"/>
              <a:buNone/>
              <a:defRPr/>
            </a:pPr>
            <a:r>
              <a:rPr lang="en-US" altLang="en-US"/>
              <a:t>1-Multiple gestation, 2-Fetal macrosomia ,</a:t>
            </a:r>
          </a:p>
          <a:p>
            <a:pPr algn="l" rtl="0" eaLnBrk="1" hangingPunct="1">
              <a:buFont typeface="Wingdings" pitchFamily="2" charset="2"/>
              <a:buNone/>
              <a:defRPr/>
            </a:pPr>
            <a:r>
              <a:rPr lang="en-US" altLang="en-US"/>
              <a:t>3-Polyhydramnios, 4-Grandmultiparity(parity of 5 or more), 5-Prolonged labor , 6- Precipitated labor (&lt;3hr) ,7-Magnesium sulfate treatment of PET,8-Halogenated anesthetics ,9-Chorioamnionitis ,10-Uterine leiomyomata .</a:t>
            </a:r>
            <a:endParaRPr lang="en-GB"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C00000"/>
                </a:solidFill>
              </a:rPr>
              <a:t>Neurogenic</a:t>
            </a:r>
            <a:r>
              <a:rPr lang="en-US" sz="3200" dirty="0" smtClean="0">
                <a:solidFill>
                  <a:srgbClr val="C00000"/>
                </a:solidFill>
              </a:rPr>
              <a:t> shock due to uterine inversion</a:t>
            </a:r>
            <a:endParaRPr lang="ar-JO" sz="3200" dirty="0"/>
          </a:p>
        </p:txBody>
      </p:sp>
      <p:sp>
        <p:nvSpPr>
          <p:cNvPr id="3" name="Content Placeholder 2"/>
          <p:cNvSpPr>
            <a:spLocks noGrp="1"/>
          </p:cNvSpPr>
          <p:nvPr>
            <p:ph sz="quarter" idx="1"/>
          </p:nvPr>
        </p:nvSpPr>
        <p:spPr>
          <a:xfrm>
            <a:off x="285720" y="1600200"/>
            <a:ext cx="8480328" cy="4495800"/>
          </a:xfrm>
        </p:spPr>
        <p:txBody>
          <a:bodyPr>
            <a:normAutofit/>
          </a:bodyPr>
          <a:lstStyle/>
          <a:p>
            <a:pPr algn="l" rtl="0">
              <a:defRPr/>
            </a:pPr>
            <a:r>
              <a:rPr lang="en-US" sz="2400" dirty="0" smtClean="0"/>
              <a:t>Is a distributive type of shock resulting in low blood pressure, occasionally with a slowed heart rate, that is attributed to the disruption of the autonomic pathways within the spinal cord.</a:t>
            </a:r>
          </a:p>
          <a:p>
            <a:pPr algn="l" rtl="0">
              <a:defRPr/>
            </a:pPr>
            <a:endParaRPr lang="en-US" sz="2400" dirty="0" smtClean="0"/>
          </a:p>
          <a:p>
            <a:pPr algn="l" rtl="0">
              <a:defRPr/>
            </a:pPr>
            <a:r>
              <a:rPr lang="en-US" sz="2400" dirty="0" smtClean="0"/>
              <a:t> It can occur after damage to the central nervous system such as spinal cord injury .</a:t>
            </a:r>
          </a:p>
          <a:p>
            <a:pPr algn="l" rtl="0">
              <a:defRPr/>
            </a:pPr>
            <a:endParaRPr lang="en-US" sz="2400" dirty="0" smtClean="0"/>
          </a:p>
          <a:p>
            <a:pPr algn="l" rtl="0">
              <a:defRPr/>
            </a:pPr>
            <a:r>
              <a:rPr lang="en-US" sz="2400" dirty="0" smtClean="0"/>
              <a:t> Low blood pressure occurs due to decreased systemic vascular resistance resulting in pooling of blood within the extremities lacking sympathetic tone.</a:t>
            </a:r>
            <a:endParaRPr lang="ar-JO" sz="2400" dirty="0" smtClean="0"/>
          </a:p>
          <a:p>
            <a:endParaRPr lang="ar-JO"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C00000"/>
                </a:solidFill>
              </a:rPr>
              <a:t>Neurogenic</a:t>
            </a:r>
            <a:r>
              <a:rPr lang="en-US" sz="3600" dirty="0" smtClean="0">
                <a:solidFill>
                  <a:srgbClr val="C00000"/>
                </a:solidFill>
              </a:rPr>
              <a:t> shock due to uterine inversion</a:t>
            </a:r>
            <a:endParaRPr lang="ar-JO" sz="3600" dirty="0"/>
          </a:p>
        </p:txBody>
      </p:sp>
      <p:sp>
        <p:nvSpPr>
          <p:cNvPr id="3" name="Content Placeholder 2"/>
          <p:cNvSpPr>
            <a:spLocks noGrp="1"/>
          </p:cNvSpPr>
          <p:nvPr>
            <p:ph sz="quarter" idx="1"/>
          </p:nvPr>
        </p:nvSpPr>
        <p:spPr>
          <a:xfrm>
            <a:off x="214282" y="1714488"/>
            <a:ext cx="8766048" cy="4495800"/>
          </a:xfrm>
        </p:spPr>
        <p:txBody>
          <a:bodyPr>
            <a:noAutofit/>
          </a:bodyPr>
          <a:lstStyle/>
          <a:p>
            <a:pPr algn="l">
              <a:buNone/>
            </a:pPr>
            <a:r>
              <a:rPr lang="en-US" sz="2000" dirty="0" smtClean="0">
                <a:latin typeface="+mj-lt"/>
              </a:rPr>
              <a:t>Stretching of the broad ligament or compression of the ovaries ( traction of </a:t>
            </a:r>
            <a:r>
              <a:rPr lang="en-US" sz="2000" dirty="0" err="1" smtClean="0">
                <a:latin typeface="+mj-lt"/>
              </a:rPr>
              <a:t>suspensory</a:t>
            </a:r>
            <a:r>
              <a:rPr lang="en-US" sz="2000" dirty="0" smtClean="0">
                <a:latin typeface="+mj-lt"/>
              </a:rPr>
              <a:t> ligaments  as they are drawn together results in a parasympathetic reflex, which </a:t>
            </a:r>
            <a:r>
              <a:rPr lang="ar-JO" sz="2000" dirty="0" smtClean="0">
                <a:latin typeface="+mj-lt"/>
              </a:rPr>
              <a:t/>
            </a:r>
            <a:br>
              <a:rPr lang="ar-JO" sz="2000" dirty="0" smtClean="0">
                <a:latin typeface="+mj-lt"/>
              </a:rPr>
            </a:br>
            <a:r>
              <a:rPr lang="en-US" sz="2000" dirty="0" smtClean="0">
                <a:latin typeface="+mj-lt"/>
              </a:rPr>
              <a:t>contributes to the acute symptoms (</a:t>
            </a:r>
            <a:r>
              <a:rPr lang="en-US" sz="2000" dirty="0" err="1" smtClean="0">
                <a:latin typeface="+mj-lt"/>
              </a:rPr>
              <a:t>neurogenic</a:t>
            </a:r>
            <a:r>
              <a:rPr lang="en-US" sz="2000" dirty="0" smtClean="0">
                <a:latin typeface="+mj-lt"/>
              </a:rPr>
              <a:t> shock).</a:t>
            </a:r>
          </a:p>
          <a:p>
            <a:pPr algn="l">
              <a:buNone/>
            </a:pPr>
            <a:endParaRPr lang="en-US" sz="2000" dirty="0" smtClean="0">
              <a:latin typeface="+mj-lt"/>
            </a:endParaRPr>
          </a:p>
          <a:p>
            <a:pPr algn="l" rtl="0"/>
            <a:r>
              <a:rPr lang="en-US" sz="2000" dirty="0" smtClean="0">
                <a:latin typeface="+mj-lt"/>
              </a:rPr>
              <a:t>the extent of the observed bleeding varies depending on the degree of </a:t>
            </a:r>
            <a:r>
              <a:rPr lang="en-US" sz="2000" dirty="0" err="1" smtClean="0">
                <a:latin typeface="+mj-lt"/>
              </a:rPr>
              <a:t>prolapse</a:t>
            </a:r>
            <a:r>
              <a:rPr lang="en-US" sz="2000" dirty="0" smtClean="0">
                <a:latin typeface="+mj-lt"/>
              </a:rPr>
              <a:t>.</a:t>
            </a:r>
          </a:p>
          <a:p>
            <a:pPr algn="l" rtl="0"/>
            <a:r>
              <a:rPr lang="en-US" sz="2000" dirty="0" smtClean="0">
                <a:latin typeface="+mj-lt"/>
              </a:rPr>
              <a:t>the extent of shock is more than that attributable to the observed blood loss alone.</a:t>
            </a:r>
          </a:p>
          <a:p>
            <a:pPr algn="l" rtl="0"/>
            <a:r>
              <a:rPr lang="en-US" sz="2000" dirty="0" smtClean="0">
                <a:latin typeface="+mj-lt"/>
              </a:rPr>
              <a:t>So the shock is </a:t>
            </a:r>
            <a:r>
              <a:rPr lang="en-US" sz="2000" dirty="0" err="1" smtClean="0">
                <a:latin typeface="+mj-lt"/>
              </a:rPr>
              <a:t>Neurogenic</a:t>
            </a:r>
            <a:r>
              <a:rPr lang="en-US" sz="2000" dirty="0" smtClean="0">
                <a:latin typeface="+mj-lt"/>
              </a:rPr>
              <a:t> in nature</a:t>
            </a:r>
          </a:p>
          <a:p>
            <a:pPr algn="l">
              <a:buNone/>
            </a:pPr>
            <a:endParaRPr lang="en-US" sz="2000" dirty="0" smtClean="0">
              <a:latin typeface="+mj-lt"/>
            </a:endParaRPr>
          </a:p>
          <a:p>
            <a:pPr algn="l">
              <a:buNone/>
            </a:pPr>
            <a:r>
              <a:rPr lang="en-US" sz="2000" dirty="0" err="1" smtClean="0">
                <a:latin typeface="+mj-lt"/>
              </a:rPr>
              <a:t>Mx</a:t>
            </a:r>
            <a:r>
              <a:rPr lang="en-US" sz="2000" dirty="0" smtClean="0">
                <a:latin typeface="+mj-lt"/>
              </a:rPr>
              <a:t>:</a:t>
            </a:r>
          </a:p>
          <a:p>
            <a:pPr algn="l">
              <a:buNone/>
            </a:pPr>
            <a:r>
              <a:rPr lang="en-US" sz="2000" dirty="0" err="1" smtClean="0">
                <a:latin typeface="+mj-lt"/>
              </a:rPr>
              <a:t>Ressustation</a:t>
            </a:r>
            <a:endParaRPr lang="en-US" sz="2000" dirty="0" smtClean="0">
              <a:latin typeface="+mj-lt"/>
            </a:endParaRPr>
          </a:p>
          <a:p>
            <a:pPr algn="l">
              <a:buNone/>
            </a:pPr>
            <a:r>
              <a:rPr lang="ar-JO" sz="2000" dirty="0" smtClean="0">
                <a:latin typeface="+mj-lt"/>
              </a:rPr>
              <a:t> </a:t>
            </a:r>
            <a:r>
              <a:rPr lang="en-US" sz="2000" dirty="0" smtClean="0">
                <a:latin typeface="+mj-lt"/>
              </a:rPr>
              <a:t>Atropine and </a:t>
            </a:r>
            <a:r>
              <a:rPr lang="en-US" sz="2000" dirty="0" err="1" smtClean="0">
                <a:latin typeface="+mj-lt"/>
              </a:rPr>
              <a:t>and</a:t>
            </a:r>
            <a:r>
              <a:rPr lang="en-US" sz="2000" dirty="0" smtClean="0">
                <a:latin typeface="+mj-lt"/>
              </a:rPr>
              <a:t> </a:t>
            </a:r>
            <a:r>
              <a:rPr lang="en-US" sz="2000" dirty="0" err="1" smtClean="0">
                <a:latin typeface="+mj-lt"/>
              </a:rPr>
              <a:t>vasopressor</a:t>
            </a:r>
            <a:r>
              <a:rPr lang="en-US" sz="2000" dirty="0" smtClean="0">
                <a:latin typeface="+mj-lt"/>
              </a:rPr>
              <a:t> agent may </a:t>
            </a:r>
            <a:r>
              <a:rPr lang="en-US" sz="2000" dirty="0" err="1" smtClean="0">
                <a:latin typeface="+mj-lt"/>
              </a:rPr>
              <a:t>requried</a:t>
            </a:r>
            <a:r>
              <a:rPr lang="en-US" sz="2000" dirty="0" smtClean="0">
                <a:latin typeface="+mj-lt"/>
              </a:rPr>
              <a:t> due to </a:t>
            </a:r>
            <a:r>
              <a:rPr lang="en-US" sz="2000" dirty="0" err="1" smtClean="0">
                <a:latin typeface="+mj-lt"/>
              </a:rPr>
              <a:t>bradycardia</a:t>
            </a:r>
            <a:r>
              <a:rPr lang="en-US" sz="2000" dirty="0" smtClean="0">
                <a:solidFill>
                  <a:schemeClr val="tx1">
                    <a:lumMod val="65000"/>
                    <a:lumOff val="35000"/>
                  </a:schemeClr>
                </a:solidFill>
                <a:latin typeface="+mj-lt"/>
              </a:rPr>
              <a:t> </a:t>
            </a:r>
            <a:endParaRPr lang="ar-JO" sz="2000" dirty="0" smtClean="0">
              <a:solidFill>
                <a:schemeClr val="tx1">
                  <a:lumMod val="65000"/>
                  <a:lumOff val="35000"/>
                </a:schemeClr>
              </a:solidFill>
              <a:latin typeface="+mj-lt"/>
            </a:endParaRPr>
          </a:p>
          <a:p>
            <a:endParaRPr lang="ar-JO" sz="2000" dirty="0">
              <a:latin typeface="+mj-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SEPTIC SHOCK</a:t>
            </a:r>
            <a:endParaRPr lang="ar-JO" sz="4000" dirty="0"/>
          </a:p>
        </p:txBody>
      </p:sp>
      <p:sp>
        <p:nvSpPr>
          <p:cNvPr id="3" name="Content Placeholder 2"/>
          <p:cNvSpPr>
            <a:spLocks noGrp="1"/>
          </p:cNvSpPr>
          <p:nvPr>
            <p:ph sz="quarter" idx="1"/>
          </p:nvPr>
        </p:nvSpPr>
        <p:spPr/>
        <p:txBody>
          <a:bodyPr>
            <a:normAutofit/>
          </a:bodyPr>
          <a:lstStyle/>
          <a:p>
            <a:pPr algn="l" rtl="0"/>
            <a:r>
              <a:rPr lang="en-US" sz="2400" dirty="0" smtClean="0"/>
              <a:t>Results from body’s response to bacteria in bloodstream Vessels dilate, become “leaky” </a:t>
            </a:r>
          </a:p>
          <a:p>
            <a:pPr algn="l" rtl="0"/>
            <a:endParaRPr lang="en-US" sz="2400" dirty="0" smtClean="0">
              <a:solidFill>
                <a:srgbClr val="C00000"/>
              </a:solidFill>
            </a:endParaRPr>
          </a:p>
          <a:p>
            <a:pPr algn="l" rtl="0"/>
            <a:r>
              <a:rPr lang="en-US" sz="2400" dirty="0" smtClean="0">
                <a:solidFill>
                  <a:srgbClr val="C00000"/>
                </a:solidFill>
              </a:rPr>
              <a:t>To diagnose:</a:t>
            </a:r>
          </a:p>
          <a:p>
            <a:pPr algn="l" rtl="0">
              <a:buNone/>
            </a:pPr>
            <a:r>
              <a:rPr lang="en-US" sz="2400" dirty="0" smtClean="0">
                <a:solidFill>
                  <a:srgbClr val="C00000"/>
                </a:solidFill>
              </a:rPr>
              <a:t> </a:t>
            </a:r>
            <a:r>
              <a:rPr lang="en-US" sz="2400" dirty="0" smtClean="0"/>
              <a:t>1- positive blood culture </a:t>
            </a:r>
          </a:p>
          <a:p>
            <a:pPr algn="l" rtl="0">
              <a:buNone/>
            </a:pPr>
            <a:r>
              <a:rPr lang="en-US" sz="2400" dirty="0" smtClean="0"/>
              <a:t>2- hypotension despite of </a:t>
            </a:r>
            <a:r>
              <a:rPr lang="en-US" sz="2400" dirty="0" err="1" smtClean="0"/>
              <a:t>adeqate</a:t>
            </a:r>
            <a:r>
              <a:rPr lang="en-US" sz="2400" dirty="0" smtClean="0"/>
              <a:t> fluid </a:t>
            </a:r>
            <a:r>
              <a:rPr lang="en-US" sz="2400" dirty="0" err="1" smtClean="0"/>
              <a:t>resustation</a:t>
            </a:r>
            <a:endParaRPr lang="en-US" sz="2400" dirty="0" smtClean="0"/>
          </a:p>
          <a:p>
            <a:pPr algn="l" rtl="0"/>
            <a:endParaRPr lang="ar-JO" sz="2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pPr algn="l" rtl="0">
              <a:buNone/>
            </a:pPr>
            <a:r>
              <a:rPr lang="en-US" sz="4000" dirty="0" smtClean="0">
                <a:solidFill>
                  <a:srgbClr val="C00000"/>
                </a:solidFill>
              </a:rPr>
              <a:t>Obstetric Causes</a:t>
            </a:r>
          </a:p>
          <a:p>
            <a:pPr lvl="0" algn="l" rtl="0"/>
            <a:r>
              <a:rPr lang="en-US" sz="2800" dirty="0" smtClean="0"/>
              <a:t>Septic abortion.</a:t>
            </a:r>
          </a:p>
          <a:p>
            <a:pPr lvl="0" algn="l" rtl="0"/>
            <a:r>
              <a:rPr lang="en-US" sz="2800" dirty="0" smtClean="0"/>
              <a:t>Prolonged rupture of membranes.</a:t>
            </a:r>
          </a:p>
          <a:p>
            <a:pPr lvl="0" algn="l" rtl="0"/>
            <a:r>
              <a:rPr lang="en-US" sz="2800" dirty="0" smtClean="0"/>
              <a:t>Manipulations and instrumentations.</a:t>
            </a:r>
          </a:p>
          <a:p>
            <a:pPr lvl="0" algn="l" rtl="0"/>
            <a:r>
              <a:rPr lang="en-US" sz="2800" dirty="0" smtClean="0"/>
              <a:t>Trauma.</a:t>
            </a:r>
          </a:p>
          <a:p>
            <a:pPr lvl="0" algn="l" rtl="0"/>
            <a:r>
              <a:rPr lang="en-US" sz="2800" dirty="0" smtClean="0"/>
              <a:t>Retained placental tissues.</a:t>
            </a:r>
          </a:p>
          <a:p>
            <a:pPr lvl="0" algn="l" rtl="0"/>
            <a:r>
              <a:rPr lang="en-US" sz="2800" dirty="0" smtClean="0"/>
              <a:t>Severe acute </a:t>
            </a:r>
            <a:r>
              <a:rPr lang="en-US" sz="2800" dirty="0" err="1" smtClean="0"/>
              <a:t>pyelonephritis</a:t>
            </a:r>
            <a:r>
              <a:rPr lang="en-US" sz="2800" dirty="0" smtClean="0"/>
              <a:t>.</a:t>
            </a:r>
          </a:p>
          <a:p>
            <a:endParaRPr lang="ar-JO"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C00000"/>
                </a:solidFill>
              </a:rPr>
              <a:t>Septic shock passes with 2 main stages:</a:t>
            </a:r>
            <a:r>
              <a:rPr lang="en-US" sz="2800" dirty="0" smtClean="0"/>
              <a:t/>
            </a:r>
            <a:br>
              <a:rPr lang="en-US" sz="2800" dirty="0" smtClean="0"/>
            </a:br>
            <a:endParaRPr lang="ar-JO" sz="2800" dirty="0"/>
          </a:p>
        </p:txBody>
      </p:sp>
      <p:sp>
        <p:nvSpPr>
          <p:cNvPr id="3" name="Content Placeholder 2"/>
          <p:cNvSpPr>
            <a:spLocks noGrp="1"/>
          </p:cNvSpPr>
          <p:nvPr>
            <p:ph sz="quarter" idx="1"/>
          </p:nvPr>
        </p:nvSpPr>
        <p:spPr/>
        <p:txBody>
          <a:bodyPr>
            <a:normAutofit/>
          </a:bodyPr>
          <a:lstStyle/>
          <a:p>
            <a:pPr algn="l" rtl="0"/>
            <a:r>
              <a:rPr lang="en-US" sz="2800" u="sng" dirty="0" smtClean="0"/>
              <a:t>Reversible stage</a:t>
            </a:r>
          </a:p>
          <a:p>
            <a:pPr algn="l" rtl="0">
              <a:buNone/>
            </a:pPr>
            <a:r>
              <a:rPr lang="en-US" sz="2800" dirty="0" smtClean="0"/>
              <a:t>  </a:t>
            </a:r>
            <a:r>
              <a:rPr lang="en-US" sz="2400" dirty="0" smtClean="0"/>
              <a:t>it has 2 phases :</a:t>
            </a:r>
            <a:endParaRPr lang="ar-JO" sz="2400" dirty="0"/>
          </a:p>
        </p:txBody>
      </p:sp>
      <p:sp>
        <p:nvSpPr>
          <p:cNvPr id="4" name="مستطيل مستدير الزوايا 3"/>
          <p:cNvSpPr/>
          <p:nvPr/>
        </p:nvSpPr>
        <p:spPr>
          <a:xfrm>
            <a:off x="1214414" y="2857496"/>
            <a:ext cx="2970729" cy="3197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342900" eaLnBrk="1" fontAlgn="auto" hangingPunct="1">
              <a:spcBef>
                <a:spcPts val="0"/>
              </a:spcBef>
              <a:spcAft>
                <a:spcPts val="0"/>
              </a:spcAft>
            </a:pPr>
            <a:endParaRPr lang="en-US" dirty="0" smtClean="0">
              <a:solidFill>
                <a:prstClr val="black"/>
              </a:solidFill>
            </a:endParaRPr>
          </a:p>
          <a:p>
            <a:pPr defTabSz="342900" eaLnBrk="1" fontAlgn="auto" hangingPunct="1">
              <a:spcBef>
                <a:spcPts val="0"/>
              </a:spcBef>
              <a:spcAft>
                <a:spcPts val="0"/>
              </a:spcAft>
            </a:pPr>
            <a:r>
              <a:rPr lang="en-US" dirty="0" smtClean="0">
                <a:solidFill>
                  <a:prstClr val="black"/>
                </a:solidFill>
              </a:rPr>
              <a:t>Early </a:t>
            </a:r>
            <a:r>
              <a:rPr lang="en-US" dirty="0">
                <a:solidFill>
                  <a:prstClr val="black"/>
                </a:solidFill>
              </a:rPr>
              <a:t>(warm) phase: there are;</a:t>
            </a:r>
          </a:p>
          <a:p>
            <a:pPr marL="342900" lvl="1" defTabSz="342900" eaLnBrk="1" fontAlgn="auto" hangingPunct="1">
              <a:spcBef>
                <a:spcPts val="0"/>
              </a:spcBef>
              <a:spcAft>
                <a:spcPts val="0"/>
              </a:spcAft>
              <a:buFont typeface="Arial" pitchFamily="34" charset="0"/>
              <a:buChar char="•"/>
            </a:pPr>
            <a:r>
              <a:rPr lang="en-US" dirty="0">
                <a:solidFill>
                  <a:prstClr val="black"/>
                </a:solidFill>
              </a:rPr>
              <a:t>hypotension,</a:t>
            </a:r>
          </a:p>
          <a:p>
            <a:pPr marL="342900" lvl="1" defTabSz="342900" eaLnBrk="1" fontAlgn="auto" hangingPunct="1">
              <a:spcBef>
                <a:spcPts val="0"/>
              </a:spcBef>
              <a:spcAft>
                <a:spcPts val="0"/>
              </a:spcAft>
              <a:buFont typeface="Arial" pitchFamily="34" charset="0"/>
              <a:buChar char="•"/>
            </a:pPr>
            <a:r>
              <a:rPr lang="en-US" dirty="0">
                <a:solidFill>
                  <a:prstClr val="black"/>
                </a:solidFill>
              </a:rPr>
              <a:t>tachycardia,</a:t>
            </a:r>
          </a:p>
          <a:p>
            <a:pPr marL="342900" lvl="1" defTabSz="342900" eaLnBrk="1" fontAlgn="auto" hangingPunct="1">
              <a:spcBef>
                <a:spcPts val="0"/>
              </a:spcBef>
              <a:spcAft>
                <a:spcPts val="0"/>
              </a:spcAft>
              <a:buFont typeface="Arial" pitchFamily="34" charset="0"/>
              <a:buChar char="•"/>
            </a:pPr>
            <a:r>
              <a:rPr lang="en-US" dirty="0">
                <a:solidFill>
                  <a:prstClr val="black"/>
                </a:solidFill>
              </a:rPr>
              <a:t>pyrexia,</a:t>
            </a:r>
          </a:p>
          <a:p>
            <a:pPr marL="342900" lvl="1" defTabSz="342900" eaLnBrk="1" fontAlgn="auto" hangingPunct="1">
              <a:spcBef>
                <a:spcPts val="0"/>
              </a:spcBef>
              <a:spcAft>
                <a:spcPts val="0"/>
              </a:spcAft>
              <a:buFont typeface="Arial" pitchFamily="34" charset="0"/>
              <a:buChar char="•"/>
            </a:pPr>
            <a:r>
              <a:rPr lang="en-US" dirty="0">
                <a:solidFill>
                  <a:prstClr val="black"/>
                </a:solidFill>
              </a:rPr>
              <a:t>rigors,</a:t>
            </a:r>
          </a:p>
          <a:p>
            <a:pPr marL="342900" lvl="1" defTabSz="342900" eaLnBrk="1" fontAlgn="auto" hangingPunct="1">
              <a:spcBef>
                <a:spcPts val="0"/>
              </a:spcBef>
              <a:spcAft>
                <a:spcPts val="0"/>
              </a:spcAft>
              <a:buFont typeface="Arial" pitchFamily="34" charset="0"/>
              <a:buChar char="•"/>
            </a:pPr>
            <a:r>
              <a:rPr lang="en-US" dirty="0">
                <a:solidFill>
                  <a:prstClr val="black"/>
                </a:solidFill>
              </a:rPr>
              <a:t>flushed skin,</a:t>
            </a:r>
          </a:p>
          <a:p>
            <a:pPr marL="342900" lvl="1" defTabSz="342900" eaLnBrk="1" fontAlgn="auto" hangingPunct="1">
              <a:spcBef>
                <a:spcPts val="0"/>
              </a:spcBef>
              <a:spcAft>
                <a:spcPts val="0"/>
              </a:spcAft>
              <a:buFont typeface="Arial" pitchFamily="34" charset="0"/>
              <a:buChar char="•"/>
            </a:pPr>
            <a:r>
              <a:rPr lang="en-US" dirty="0">
                <a:solidFill>
                  <a:prstClr val="black"/>
                </a:solidFill>
              </a:rPr>
              <a:t>patient is alert,</a:t>
            </a:r>
          </a:p>
          <a:p>
            <a:pPr marL="342900" lvl="1" defTabSz="342900" eaLnBrk="1" fontAlgn="auto" hangingPunct="1">
              <a:spcBef>
                <a:spcPts val="0"/>
              </a:spcBef>
              <a:spcAft>
                <a:spcPts val="0"/>
              </a:spcAft>
              <a:buFont typeface="Arial" pitchFamily="34" charset="0"/>
              <a:buChar char="•"/>
            </a:pPr>
            <a:r>
              <a:rPr lang="en-US" dirty="0" err="1">
                <a:solidFill>
                  <a:prstClr val="black"/>
                </a:solidFill>
              </a:rPr>
              <a:t>leucocytosis</a:t>
            </a:r>
            <a:r>
              <a:rPr lang="en-US" dirty="0">
                <a:solidFill>
                  <a:prstClr val="black"/>
                </a:solidFill>
              </a:rPr>
              <a:t> develops within hours.</a:t>
            </a:r>
          </a:p>
          <a:p>
            <a:pPr defTabSz="342900" eaLnBrk="1" fontAlgn="auto" hangingPunct="1">
              <a:spcBef>
                <a:spcPts val="0"/>
              </a:spcBef>
              <a:spcAft>
                <a:spcPts val="0"/>
              </a:spcAft>
            </a:pPr>
            <a:endParaRPr lang="ar-JO" b="1" dirty="0">
              <a:solidFill>
                <a:srgbClr val="C00000"/>
              </a:solidFill>
            </a:endParaRPr>
          </a:p>
        </p:txBody>
      </p:sp>
      <p:sp>
        <p:nvSpPr>
          <p:cNvPr id="5" name="مستطيل مستدير الزوايا 4"/>
          <p:cNvSpPr/>
          <p:nvPr/>
        </p:nvSpPr>
        <p:spPr>
          <a:xfrm>
            <a:off x="4929190" y="2857496"/>
            <a:ext cx="3191824" cy="319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342900" eaLnBrk="1" fontAlgn="auto" hangingPunct="1">
              <a:spcBef>
                <a:spcPts val="0"/>
              </a:spcBef>
              <a:spcAft>
                <a:spcPts val="0"/>
              </a:spcAft>
            </a:pPr>
            <a:r>
              <a:rPr lang="en-US" dirty="0" smtClean="0">
                <a:solidFill>
                  <a:prstClr val="black"/>
                </a:solidFill>
              </a:rPr>
              <a:t>Late </a:t>
            </a:r>
            <a:r>
              <a:rPr lang="en-US" dirty="0">
                <a:solidFill>
                  <a:prstClr val="black"/>
                </a:solidFill>
              </a:rPr>
              <a:t>(cold) phase: there </a:t>
            </a:r>
            <a:r>
              <a:rPr lang="en-US" dirty="0" smtClean="0">
                <a:solidFill>
                  <a:prstClr val="black"/>
                </a:solidFill>
              </a:rPr>
              <a:t>are</a:t>
            </a:r>
          </a:p>
          <a:p>
            <a:pPr defTabSz="342900" eaLnBrk="1" fontAlgn="auto" hangingPunct="1">
              <a:spcBef>
                <a:spcPts val="0"/>
              </a:spcBef>
              <a:spcAft>
                <a:spcPts val="0"/>
              </a:spcAft>
            </a:pPr>
            <a:endParaRPr lang="en-US" dirty="0">
              <a:solidFill>
                <a:prstClr val="black"/>
              </a:solidFill>
            </a:endParaRPr>
          </a:p>
          <a:p>
            <a:pPr marL="342900" lvl="1" defTabSz="342900" eaLnBrk="1" fontAlgn="auto" hangingPunct="1">
              <a:spcBef>
                <a:spcPts val="0"/>
              </a:spcBef>
              <a:spcAft>
                <a:spcPts val="0"/>
              </a:spcAft>
              <a:buFont typeface="Arial" pitchFamily="34" charset="0"/>
              <a:buChar char="•"/>
            </a:pPr>
            <a:r>
              <a:rPr lang="en-US" dirty="0">
                <a:solidFill>
                  <a:prstClr val="black"/>
                </a:solidFill>
              </a:rPr>
              <a:t>cold and clammy skin,</a:t>
            </a:r>
          </a:p>
          <a:p>
            <a:pPr marL="342900" lvl="1" defTabSz="342900" eaLnBrk="1" fontAlgn="auto" hangingPunct="1">
              <a:spcBef>
                <a:spcPts val="0"/>
              </a:spcBef>
              <a:spcAft>
                <a:spcPts val="0"/>
              </a:spcAft>
              <a:buFont typeface="Arial" pitchFamily="34" charset="0"/>
              <a:buChar char="•"/>
            </a:pPr>
            <a:r>
              <a:rPr lang="en-US" dirty="0">
                <a:solidFill>
                  <a:prstClr val="black"/>
                </a:solidFill>
              </a:rPr>
              <a:t>mottled cyanosis,   </a:t>
            </a:r>
          </a:p>
          <a:p>
            <a:pPr marL="342900" lvl="1" defTabSz="342900" eaLnBrk="1" fontAlgn="auto" hangingPunct="1">
              <a:spcBef>
                <a:spcPts val="0"/>
              </a:spcBef>
              <a:spcAft>
                <a:spcPts val="0"/>
              </a:spcAft>
              <a:buFont typeface="Arial" pitchFamily="34" charset="0"/>
              <a:buChar char="•"/>
            </a:pPr>
            <a:r>
              <a:rPr lang="en-US" dirty="0" err="1">
                <a:solidFill>
                  <a:prstClr val="black"/>
                </a:solidFill>
              </a:rPr>
              <a:t>purpura</a:t>
            </a:r>
            <a:r>
              <a:rPr lang="en-US" dirty="0">
                <a:solidFill>
                  <a:prstClr val="black"/>
                </a:solidFill>
              </a:rPr>
              <a:t>,</a:t>
            </a:r>
          </a:p>
          <a:p>
            <a:pPr marL="342900" lvl="1" defTabSz="342900" eaLnBrk="1" fontAlgn="auto" hangingPunct="1">
              <a:spcBef>
                <a:spcPts val="0"/>
              </a:spcBef>
              <a:spcAft>
                <a:spcPts val="0"/>
              </a:spcAft>
              <a:buFont typeface="Arial" pitchFamily="34" charset="0"/>
              <a:buChar char="•"/>
            </a:pPr>
            <a:r>
              <a:rPr lang="en-US" dirty="0">
                <a:solidFill>
                  <a:prstClr val="black"/>
                </a:solidFill>
              </a:rPr>
              <a:t>jaundice,</a:t>
            </a:r>
          </a:p>
          <a:p>
            <a:pPr marL="342900" lvl="1" defTabSz="342900" eaLnBrk="1" fontAlgn="auto" hangingPunct="1">
              <a:spcBef>
                <a:spcPts val="0"/>
              </a:spcBef>
              <a:spcAft>
                <a:spcPts val="0"/>
              </a:spcAft>
              <a:buFont typeface="Arial" pitchFamily="34" charset="0"/>
              <a:buChar char="•"/>
            </a:pPr>
            <a:r>
              <a:rPr lang="en-US" dirty="0">
                <a:solidFill>
                  <a:prstClr val="black"/>
                </a:solidFill>
              </a:rPr>
              <a:t>progressive mental confusion,</a:t>
            </a:r>
          </a:p>
          <a:p>
            <a:pPr marL="342900" lvl="1" defTabSz="342900" eaLnBrk="1" fontAlgn="auto" hangingPunct="1">
              <a:spcBef>
                <a:spcPts val="0"/>
              </a:spcBef>
              <a:spcAft>
                <a:spcPts val="0"/>
              </a:spcAft>
              <a:buFont typeface="Arial" pitchFamily="34" charset="0"/>
              <a:buChar char="•"/>
            </a:pPr>
            <a:r>
              <a:rPr lang="en-US" dirty="0">
                <a:solidFill>
                  <a:prstClr val="black"/>
                </a:solidFill>
              </a:rPr>
              <a:t>coma.</a:t>
            </a:r>
          </a:p>
          <a:p>
            <a:pPr defTabSz="342900" eaLnBrk="1" fontAlgn="auto" hangingPunct="1">
              <a:spcBef>
                <a:spcPts val="0"/>
              </a:spcBef>
              <a:spcAft>
                <a:spcPts val="0"/>
              </a:spcAft>
            </a:pPr>
            <a:endParaRPr lang="ar-JO" dirty="0">
              <a:solidFill>
                <a:prstClr val="white"/>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pPr algn="l" rtl="0">
              <a:buNone/>
            </a:pPr>
            <a:r>
              <a:rPr lang="en-US" sz="3200" u="sng" dirty="0" smtClean="0"/>
              <a:t>Irreversible stage</a:t>
            </a:r>
          </a:p>
          <a:p>
            <a:pPr algn="l" rtl="0">
              <a:buNone/>
            </a:pPr>
            <a:r>
              <a:rPr lang="en-US" sz="2800" dirty="0" smtClean="0"/>
              <a:t/>
            </a:r>
            <a:br>
              <a:rPr lang="en-US" sz="2800" dirty="0" smtClean="0"/>
            </a:br>
            <a:r>
              <a:rPr lang="en-US" sz="2800" dirty="0" smtClean="0"/>
              <a:t>Prolonged cellular hypoxia leads to:</a:t>
            </a:r>
          </a:p>
          <a:p>
            <a:pPr lvl="0" algn="l" rtl="0"/>
            <a:r>
              <a:rPr lang="en-US" sz="2800" dirty="0" smtClean="0"/>
              <a:t>metabolic acidosis</a:t>
            </a:r>
          </a:p>
          <a:p>
            <a:pPr lvl="0" algn="l" rtl="0"/>
            <a:r>
              <a:rPr lang="en-US" sz="2800" dirty="0" smtClean="0"/>
              <a:t>acute renal failure </a:t>
            </a:r>
          </a:p>
          <a:p>
            <a:pPr lvl="0" algn="l" rtl="0"/>
            <a:r>
              <a:rPr lang="en-US" sz="2800" dirty="0" smtClean="0"/>
              <a:t>cardiac failure</a:t>
            </a:r>
          </a:p>
          <a:p>
            <a:pPr lvl="0" algn="l" rtl="0"/>
            <a:r>
              <a:rPr lang="en-US" sz="2800" dirty="0" smtClean="0"/>
              <a:t>pulmonary </a:t>
            </a:r>
            <a:r>
              <a:rPr lang="en-US" sz="2800" dirty="0" err="1" smtClean="0"/>
              <a:t>oedema</a:t>
            </a:r>
            <a:r>
              <a:rPr lang="en-US" sz="2800" dirty="0" smtClean="0"/>
              <a:t>  </a:t>
            </a:r>
          </a:p>
          <a:p>
            <a:pPr lvl="0" algn="l" rtl="0"/>
            <a:r>
              <a:rPr lang="en-US" sz="2800" dirty="0" smtClean="0"/>
              <a:t>adrenal failure and ultimately death.</a:t>
            </a:r>
          </a:p>
          <a:p>
            <a:endParaRPr lang="ar-JO"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Management of septic shock</a:t>
            </a:r>
            <a:endParaRPr lang="ar-JO" sz="4000" dirty="0"/>
          </a:p>
        </p:txBody>
      </p:sp>
      <p:sp>
        <p:nvSpPr>
          <p:cNvPr id="3" name="Content Placeholder 2"/>
          <p:cNvSpPr>
            <a:spLocks noGrp="1"/>
          </p:cNvSpPr>
          <p:nvPr>
            <p:ph sz="quarter" idx="1"/>
          </p:nvPr>
        </p:nvSpPr>
        <p:spPr>
          <a:xfrm>
            <a:off x="428596" y="1600200"/>
            <a:ext cx="8337452" cy="4495800"/>
          </a:xfrm>
        </p:spPr>
        <p:txBody>
          <a:bodyPr>
            <a:noAutofit/>
          </a:bodyPr>
          <a:lstStyle/>
          <a:p>
            <a:pPr lvl="0" algn="l" rtl="0"/>
            <a:r>
              <a:rPr lang="en-US" sz="2000" dirty="0" smtClean="0"/>
              <a:t>Replacement of blood loss : by whole blood, if not available start with colloids or crystalloids . The CVP measurement is essential to guard against circulatory overload.</a:t>
            </a:r>
          </a:p>
          <a:p>
            <a:pPr lvl="0" algn="l" rtl="0"/>
            <a:r>
              <a:rPr lang="en-US" sz="2000" dirty="0" smtClean="0"/>
              <a:t>Corticosteroids: as;</a:t>
            </a:r>
          </a:p>
          <a:p>
            <a:pPr lvl="1" algn="l" rtl="0">
              <a:buNone/>
            </a:pPr>
            <a:r>
              <a:rPr lang="en-US" sz="2000" dirty="0" smtClean="0"/>
              <a:t>Hydrocortisone 1gm IV / 6 hours or, β-adrenergic stimulants: as </a:t>
            </a:r>
            <a:r>
              <a:rPr lang="en-US" sz="2000" dirty="0" err="1" smtClean="0"/>
              <a:t>isoprenaline</a:t>
            </a:r>
            <a:r>
              <a:rPr lang="en-US" sz="2000" dirty="0" smtClean="0"/>
              <a:t> cause arteriolar constriction , increase heart rate and stroke volume improving tissue perfusion. </a:t>
            </a:r>
          </a:p>
          <a:p>
            <a:pPr lvl="0" algn="l" rtl="0"/>
            <a:r>
              <a:rPr lang="en-US" sz="2000" dirty="0" smtClean="0"/>
              <a:t>Oxygen: if respiratory function is impaired.</a:t>
            </a:r>
          </a:p>
          <a:p>
            <a:pPr algn="l" rtl="0"/>
            <a:r>
              <a:rPr lang="en-US" sz="2000" dirty="0" smtClean="0"/>
              <a:t>Antibiotic therapy:</a:t>
            </a:r>
          </a:p>
          <a:p>
            <a:pPr lvl="0" algn="l" rtl="0"/>
            <a:r>
              <a:rPr lang="en-US" sz="2000" dirty="0" smtClean="0"/>
              <a:t>Swabs for culture and sensitivity are taken first.</a:t>
            </a:r>
          </a:p>
          <a:p>
            <a:pPr algn="l"/>
            <a:r>
              <a:rPr lang="en-US" sz="2000" dirty="0" smtClean="0"/>
              <a:t>Antibiotic therapy is starting immediately till the result of culture and given by IV route. </a:t>
            </a:r>
            <a:endParaRPr lang="ar-JO" sz="2000" dirty="0" smtClean="0"/>
          </a:p>
          <a:p>
            <a:endParaRPr lang="ar-JO" sz="20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pPr algn="l" rtl="0">
              <a:buNone/>
            </a:pPr>
            <a:r>
              <a:rPr lang="en-US" sz="2400" dirty="0" smtClean="0">
                <a:solidFill>
                  <a:srgbClr val="C00000"/>
                </a:solidFill>
              </a:rPr>
              <a:t>Surgical treatment:</a:t>
            </a:r>
          </a:p>
          <a:p>
            <a:pPr algn="l" rtl="0">
              <a:buNone/>
            </a:pPr>
            <a:r>
              <a:rPr lang="en-US" sz="2400" dirty="0" smtClean="0"/>
              <a:t>Is indicated when there is retained infected tissues as in septic abortion. It should be removed as soon as antibiotic therapy and resuscitative measures have been started by:</a:t>
            </a:r>
          </a:p>
          <a:p>
            <a:pPr algn="l" rtl="0"/>
            <a:r>
              <a:rPr lang="en-US" sz="2400" dirty="0" smtClean="0"/>
              <a:t>suction evacuation </a:t>
            </a:r>
          </a:p>
          <a:p>
            <a:pPr algn="l" rtl="0"/>
            <a:r>
              <a:rPr lang="en-US" sz="2400" dirty="0" smtClean="0"/>
              <a:t>hysterectomy in advanced infection.</a:t>
            </a:r>
            <a:endParaRPr lang="ar-JO" sz="2400" dirty="0" smtClean="0"/>
          </a:p>
          <a:p>
            <a:endParaRPr lang="ar-JO"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pPr algn="l" rtl="0">
              <a:buNone/>
            </a:pPr>
            <a:r>
              <a:rPr lang="en-US" sz="2400" u="sng" dirty="0" err="1" smtClean="0">
                <a:solidFill>
                  <a:srgbClr val="C00000"/>
                </a:solidFill>
              </a:rPr>
              <a:t>Cardiogenic</a:t>
            </a:r>
            <a:r>
              <a:rPr lang="en-US" sz="2400" u="sng" dirty="0" smtClean="0">
                <a:solidFill>
                  <a:srgbClr val="C00000"/>
                </a:solidFill>
              </a:rPr>
              <a:t> shock</a:t>
            </a:r>
          </a:p>
          <a:p>
            <a:pPr algn="l">
              <a:buNone/>
            </a:pPr>
            <a:r>
              <a:rPr lang="en-US" sz="2400" dirty="0" smtClean="0"/>
              <a:t>Rare in </a:t>
            </a:r>
            <a:r>
              <a:rPr lang="en-US" sz="2400" dirty="0" err="1" smtClean="0"/>
              <a:t>prgnanacy</a:t>
            </a:r>
            <a:endParaRPr lang="en-US" sz="2400" dirty="0" smtClean="0"/>
          </a:p>
          <a:p>
            <a:pPr lvl="0" algn="l" rtl="0"/>
            <a:r>
              <a:rPr lang="en-US" sz="2400" dirty="0" smtClean="0"/>
              <a:t>Due to ineffective contraction of the cardiac muscle due to</a:t>
            </a:r>
          </a:p>
          <a:p>
            <a:pPr lvl="1" algn="l" rtl="0">
              <a:buFont typeface="Arial" pitchFamily="34" charset="0"/>
              <a:buChar char="•"/>
            </a:pPr>
            <a:r>
              <a:rPr lang="en-US" sz="2400" dirty="0" smtClean="0"/>
              <a:t>Myocardial infarction.         </a:t>
            </a:r>
          </a:p>
          <a:p>
            <a:pPr lvl="1" algn="l" rtl="0">
              <a:buFont typeface="Arial" pitchFamily="34" charset="0"/>
              <a:buChar char="•"/>
            </a:pPr>
            <a:r>
              <a:rPr lang="en-US" sz="2400" dirty="0" smtClean="0"/>
              <a:t>Heart failure.</a:t>
            </a:r>
          </a:p>
          <a:p>
            <a:pPr algn="l" rtl="0">
              <a:buNone/>
            </a:pPr>
            <a:r>
              <a:rPr lang="en-US" sz="2400" u="sng" dirty="0" smtClean="0">
                <a:solidFill>
                  <a:srgbClr val="C00000"/>
                </a:solidFill>
              </a:rPr>
              <a:t>Anaphylactic shock</a:t>
            </a:r>
            <a:r>
              <a:rPr lang="en-US" sz="2400" dirty="0" smtClean="0">
                <a:solidFill>
                  <a:srgbClr val="C00000"/>
                </a:solidFill>
              </a:rPr>
              <a:t>:</a:t>
            </a:r>
          </a:p>
          <a:p>
            <a:pPr algn="l">
              <a:buNone/>
            </a:pPr>
            <a:r>
              <a:rPr lang="en-US" sz="2400" dirty="0" smtClean="0"/>
              <a:t>It is uncommon </a:t>
            </a:r>
          </a:p>
          <a:p>
            <a:pPr algn="l">
              <a:buNone/>
            </a:pPr>
            <a:r>
              <a:rPr lang="en-US" sz="2400" dirty="0" smtClean="0"/>
              <a:t>Due to sensitivity to drugs like penicillin </a:t>
            </a:r>
          </a:p>
          <a:p>
            <a:pPr algn="l">
              <a:buNone/>
            </a:pPr>
            <a:r>
              <a:rPr lang="en-US" sz="2400" dirty="0" err="1" smtClean="0"/>
              <a:t>Mx</a:t>
            </a:r>
            <a:r>
              <a:rPr lang="en-US" sz="2400" dirty="0" smtClean="0"/>
              <a:t>, stop </a:t>
            </a:r>
            <a:r>
              <a:rPr lang="en-US" sz="2400" dirty="0" err="1" smtClean="0"/>
              <a:t>adminstration</a:t>
            </a:r>
            <a:r>
              <a:rPr lang="en-US" sz="2400" dirty="0" smtClean="0"/>
              <a:t> of suspected agent , </a:t>
            </a:r>
            <a:r>
              <a:rPr lang="en-US" sz="2400" dirty="0" err="1" smtClean="0"/>
              <a:t>ABC,oxygen</a:t>
            </a:r>
            <a:r>
              <a:rPr lang="en-US" sz="2400" dirty="0" smtClean="0"/>
              <a:t>, epinephrine, antihistamine, </a:t>
            </a:r>
            <a:r>
              <a:rPr lang="en-US" sz="2400" dirty="0" err="1" smtClean="0"/>
              <a:t>corticosteriod,b</a:t>
            </a:r>
            <a:r>
              <a:rPr lang="en-US" sz="2400" dirty="0" smtClean="0"/>
              <a:t>- agonist ..  </a:t>
            </a:r>
            <a:endParaRPr lang="ar-JO" sz="2400" dirty="0" smtClean="0"/>
          </a:p>
          <a:p>
            <a:pPr algn="l"/>
            <a:endParaRPr lang="ar-JO"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Amniotic fluid embolism </a:t>
            </a:r>
            <a:endParaRPr lang="ar-JO" dirty="0">
              <a:solidFill>
                <a:srgbClr val="C00000"/>
              </a:solidFill>
            </a:endParaRPr>
          </a:p>
        </p:txBody>
      </p:sp>
      <p:sp>
        <p:nvSpPr>
          <p:cNvPr id="3" name="Content Placeholder 2"/>
          <p:cNvSpPr>
            <a:spLocks noGrp="1"/>
          </p:cNvSpPr>
          <p:nvPr>
            <p:ph sz="quarter" idx="1"/>
          </p:nvPr>
        </p:nvSpPr>
        <p:spPr>
          <a:xfrm>
            <a:off x="214282" y="1600200"/>
            <a:ext cx="8551766" cy="4900634"/>
          </a:xfrm>
        </p:spPr>
        <p:txBody>
          <a:bodyPr>
            <a:normAutofit lnSpcReduction="10000"/>
          </a:bodyPr>
          <a:lstStyle/>
          <a:p>
            <a:pPr marL="0" indent="0" algn="l">
              <a:buNone/>
            </a:pPr>
            <a:r>
              <a:rPr lang="en-US" sz="1800" dirty="0" smtClean="0">
                <a:latin typeface="Arial"/>
                <a:cs typeface="Arial"/>
              </a:rPr>
              <a:t>Amniotic fluid embolism (AFE) is a life-threatening obstetric emergency.</a:t>
            </a:r>
          </a:p>
          <a:p>
            <a:pPr marL="0" indent="0" algn="l">
              <a:buNone/>
            </a:pPr>
            <a:endParaRPr lang="en-US" sz="1800" dirty="0" smtClean="0">
              <a:latin typeface="Arial"/>
              <a:cs typeface="Arial"/>
            </a:endParaRPr>
          </a:p>
          <a:p>
            <a:pPr marL="0" indent="0" algn="l">
              <a:buNone/>
            </a:pPr>
            <a:r>
              <a:rPr lang="en-US" sz="1800" dirty="0" smtClean="0">
                <a:latin typeface="Arial"/>
                <a:cs typeface="Arial"/>
              </a:rPr>
              <a:t>It happens </a:t>
            </a:r>
            <a:r>
              <a:rPr lang="en-US" sz="1800" dirty="0" smtClean="0">
                <a:solidFill>
                  <a:srgbClr val="C00000"/>
                </a:solidFill>
                <a:latin typeface="Arial"/>
                <a:cs typeface="Arial"/>
              </a:rPr>
              <a:t>due to </a:t>
            </a:r>
            <a:r>
              <a:rPr lang="en-US" sz="1800" dirty="0" smtClean="0">
                <a:latin typeface="Arial"/>
                <a:cs typeface="Arial"/>
              </a:rPr>
              <a:t>entering of amniotic fluid ,fetal cells  hair and amniotic debris entering the maternal circulation causing cardio-pulmonary collapse .</a:t>
            </a:r>
          </a:p>
          <a:p>
            <a:pPr marL="0" indent="0" algn="l">
              <a:buNone/>
            </a:pPr>
            <a:endParaRPr lang="en-US" sz="1800" dirty="0" smtClean="0">
              <a:latin typeface="Arial"/>
              <a:cs typeface="Arial"/>
            </a:endParaRPr>
          </a:p>
          <a:p>
            <a:pPr marL="0" indent="0" algn="l">
              <a:buNone/>
            </a:pPr>
            <a:r>
              <a:rPr lang="en-US" sz="1800" dirty="0" smtClean="0">
                <a:solidFill>
                  <a:srgbClr val="C00000"/>
                </a:solidFill>
                <a:latin typeface="Arial"/>
                <a:cs typeface="Arial"/>
              </a:rPr>
              <a:t>Time of event :</a:t>
            </a:r>
          </a:p>
          <a:p>
            <a:pPr marL="0" indent="0" algn="l">
              <a:buNone/>
            </a:pPr>
            <a:r>
              <a:rPr lang="en-US" sz="1800" dirty="0" smtClean="0">
                <a:latin typeface="Arial"/>
                <a:cs typeface="Arial"/>
              </a:rPr>
              <a:t>- During labor / During CS / After normal vaginal delivery</a:t>
            </a:r>
          </a:p>
          <a:p>
            <a:pPr marL="0" indent="0" algn="l">
              <a:buNone/>
            </a:pPr>
            <a:endParaRPr lang="ar-JO" sz="1800" dirty="0" smtClean="0">
              <a:latin typeface="Arial"/>
              <a:cs typeface="Arial"/>
            </a:endParaRPr>
          </a:p>
          <a:p>
            <a:pPr marL="0" indent="0" algn="l">
              <a:buNone/>
            </a:pPr>
            <a:r>
              <a:rPr lang="en-US" sz="1800" dirty="0" smtClean="0">
                <a:latin typeface="Arial"/>
                <a:cs typeface="Arial"/>
              </a:rPr>
              <a:t>- During second trimester .</a:t>
            </a:r>
          </a:p>
          <a:p>
            <a:pPr lvl="8" algn="l"/>
            <a:endParaRPr lang="en-US" sz="700" dirty="0" smtClean="0"/>
          </a:p>
          <a:p>
            <a:pPr lvl="0" algn="l">
              <a:buNone/>
            </a:pPr>
            <a:r>
              <a:rPr lang="en-US" sz="1800" dirty="0" smtClean="0">
                <a:solidFill>
                  <a:srgbClr val="C00000"/>
                </a:solidFill>
                <a:latin typeface="Trebuchet MS" panose="020B0603020202020204"/>
              </a:rPr>
              <a:t>13 - 86% </a:t>
            </a:r>
            <a:r>
              <a:rPr lang="en-US" sz="1800" dirty="0" smtClean="0">
                <a:latin typeface="Trebuchet MS" panose="020B0603020202020204"/>
              </a:rPr>
              <a:t>maternal mortality / </a:t>
            </a:r>
            <a:r>
              <a:rPr lang="en-US" sz="1800" dirty="0" smtClean="0">
                <a:solidFill>
                  <a:srgbClr val="C00000"/>
                </a:solidFill>
                <a:latin typeface="Trebuchet MS" panose="020B0603020202020204"/>
              </a:rPr>
              <a:t>50%</a:t>
            </a:r>
            <a:r>
              <a:rPr lang="en-US" sz="1800" dirty="0" smtClean="0">
                <a:latin typeface="Trebuchet MS" panose="020B0603020202020204"/>
              </a:rPr>
              <a:t> of deaths in the first hour </a:t>
            </a:r>
          </a:p>
          <a:p>
            <a:pPr algn="l">
              <a:buNone/>
            </a:pPr>
            <a:r>
              <a:rPr lang="en-US" sz="1800" dirty="0" smtClean="0">
                <a:solidFill>
                  <a:srgbClr val="C00000"/>
                </a:solidFill>
                <a:latin typeface="Trebuchet MS" panose="020B0603020202020204"/>
              </a:rPr>
              <a:t>Neonatal survival 70%</a:t>
            </a:r>
            <a:endParaRPr lang="en-US" sz="1800" u="sng" dirty="0" smtClean="0">
              <a:solidFill>
                <a:srgbClr val="C00000"/>
              </a:solidFill>
              <a:latin typeface="Trebuchet MS" panose="020B0603020202020204"/>
            </a:endParaRPr>
          </a:p>
          <a:p>
            <a:pPr lvl="0" algn="l">
              <a:buNone/>
            </a:pPr>
            <a:endParaRPr lang="en-US" sz="1800" dirty="0" smtClean="0">
              <a:latin typeface="Trebuchet MS" panose="020B0603020202020204"/>
            </a:endParaRPr>
          </a:p>
          <a:p>
            <a:pPr lvl="0" algn="l">
              <a:buNone/>
            </a:pPr>
            <a:r>
              <a:rPr lang="en-US" sz="1800" dirty="0" smtClean="0">
                <a:latin typeface="Trebuchet MS" panose="020B0603020202020204"/>
              </a:rPr>
              <a:t>Can't be predicted or prevented from occurring / Often isn't diagnosed until </a:t>
            </a:r>
            <a:r>
              <a:rPr lang="en-US" sz="1800" dirty="0" smtClean="0">
                <a:solidFill>
                  <a:srgbClr val="FF0000"/>
                </a:solidFill>
                <a:latin typeface="Trebuchet MS" panose="020B0603020202020204"/>
              </a:rPr>
              <a:t>autopsy</a:t>
            </a:r>
          </a:p>
          <a:p>
            <a:pPr algn="l"/>
            <a:endParaRPr lang="ar-JO"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extLst>
          </p:cNvPr>
          <p:cNvSpPr>
            <a:spLocks noGrp="1" noChangeArrowheads="1"/>
          </p:cNvSpPr>
          <p:nvPr>
            <p:ph type="title"/>
          </p:nvPr>
        </p:nvSpPr>
        <p:spPr/>
        <p:txBody>
          <a:bodyPr/>
          <a:lstStyle/>
          <a:p>
            <a:pPr eaLnBrk="1" hangingPunct="1">
              <a:defRPr/>
            </a:pPr>
            <a:r>
              <a:rPr lang="en-US" altLang="en-US" b="1"/>
              <a:t>Prevention of PPH ;</a:t>
            </a:r>
            <a:endParaRPr lang="en-GB" altLang="en-US" b="1"/>
          </a:p>
        </p:txBody>
      </p:sp>
      <p:sp>
        <p:nvSpPr>
          <p:cNvPr id="11267" name="Rectangle 3">
            <a:extLst>
              <a:ext uri="{FF2B5EF4-FFF2-40B4-BE49-F238E27FC236}"/>
            </a:extLst>
          </p:cNvPr>
          <p:cNvSpPr>
            <a:spLocks noGrp="1" noChangeArrowheads="1"/>
          </p:cNvSpPr>
          <p:nvPr>
            <p:ph idx="1"/>
          </p:nvPr>
        </p:nvSpPr>
        <p:spPr>
          <a:xfrm>
            <a:off x="457200" y="1600200"/>
            <a:ext cx="8229600" cy="4276725"/>
          </a:xfrm>
        </p:spPr>
        <p:txBody>
          <a:bodyPr/>
          <a:lstStyle/>
          <a:p>
            <a:pPr algn="l" rtl="0" eaLnBrk="1" hangingPunct="1">
              <a:lnSpc>
                <a:spcPct val="90000"/>
              </a:lnSpc>
              <a:defRPr/>
            </a:pPr>
            <a:r>
              <a:rPr lang="en-US" altLang="en-US" sz="2800" dirty="0"/>
              <a:t>Active management of 3</a:t>
            </a:r>
            <a:r>
              <a:rPr lang="en-US" altLang="en-US" sz="2800" baseline="30000" dirty="0"/>
              <a:t>rd</a:t>
            </a:r>
            <a:r>
              <a:rPr lang="en-US" altLang="en-US" sz="2800" dirty="0"/>
              <a:t> stage of labor;</a:t>
            </a:r>
          </a:p>
          <a:p>
            <a:pPr algn="l" rtl="0" eaLnBrk="1" hangingPunct="1">
              <a:lnSpc>
                <a:spcPct val="90000"/>
              </a:lnSpc>
              <a:buFont typeface="Wingdings" pitchFamily="2" charset="2"/>
              <a:buNone/>
              <a:defRPr/>
            </a:pPr>
            <a:r>
              <a:rPr lang="en-US" altLang="en-US" sz="2800" dirty="0"/>
              <a:t>-Administration of a utero-tonic with delivery of </a:t>
            </a:r>
            <a:r>
              <a:rPr lang="en-US" altLang="en-US" sz="2800" dirty="0">
                <a:latin typeface="Arial" panose="020B0604020202020204" pitchFamily="34" charset="0"/>
              </a:rPr>
              <a:t>‘</a:t>
            </a:r>
            <a:r>
              <a:rPr lang="en-US" altLang="en-US" sz="2800" dirty="0"/>
              <a:t> anterior shoulder or within 1min of birth</a:t>
            </a:r>
          </a:p>
          <a:p>
            <a:pPr algn="l" rtl="0" eaLnBrk="1" hangingPunct="1">
              <a:lnSpc>
                <a:spcPct val="90000"/>
              </a:lnSpc>
              <a:buFont typeface="Wingdings" pitchFamily="2" charset="2"/>
              <a:buNone/>
              <a:defRPr/>
            </a:pPr>
            <a:r>
              <a:rPr lang="en-US" altLang="en-US" sz="2800" dirty="0"/>
              <a:t>-Early cord clamping &amp; cutting </a:t>
            </a:r>
          </a:p>
          <a:p>
            <a:pPr algn="l" rtl="0" eaLnBrk="1" hangingPunct="1">
              <a:lnSpc>
                <a:spcPct val="90000"/>
              </a:lnSpc>
              <a:buFont typeface="Wingdings" pitchFamily="2" charset="2"/>
              <a:buNone/>
              <a:defRPr/>
            </a:pPr>
            <a:r>
              <a:rPr lang="en-US" altLang="en-US" sz="2800" dirty="0"/>
              <a:t>-Applying CCT while applying counter-traction on </a:t>
            </a:r>
            <a:r>
              <a:rPr lang="en-US" altLang="en-US" sz="2800" dirty="0">
                <a:latin typeface="Arial" panose="020B0604020202020204" pitchFamily="34" charset="0"/>
              </a:rPr>
              <a:t>‘</a:t>
            </a:r>
            <a:r>
              <a:rPr lang="en-US" altLang="en-US" sz="2800" dirty="0"/>
              <a:t> uterus</a:t>
            </a:r>
          </a:p>
          <a:p>
            <a:pPr algn="l" rtl="0" eaLnBrk="1" hangingPunct="1">
              <a:lnSpc>
                <a:spcPct val="90000"/>
              </a:lnSpc>
              <a:buFont typeface="Wingdings" pitchFamily="2" charset="2"/>
              <a:buNone/>
              <a:defRPr/>
            </a:pPr>
            <a:r>
              <a:rPr lang="en-US" altLang="en-US" sz="2800" dirty="0"/>
              <a:t>-Inspection of </a:t>
            </a:r>
            <a:r>
              <a:rPr lang="en-US" altLang="en-US" sz="2800" dirty="0">
                <a:latin typeface="Arial" panose="020B0604020202020204" pitchFamily="34" charset="0"/>
              </a:rPr>
              <a:t>‘</a:t>
            </a:r>
            <a:r>
              <a:rPr lang="en-US" altLang="en-US" sz="2800" dirty="0"/>
              <a:t> placenta.</a:t>
            </a:r>
          </a:p>
          <a:p>
            <a:pPr algn="l" rtl="0" eaLnBrk="1" hangingPunct="1">
              <a:lnSpc>
                <a:spcPct val="90000"/>
              </a:lnSpc>
              <a:buFont typeface="Wingdings" pitchFamily="2" charset="2"/>
              <a:buNone/>
              <a:defRPr/>
            </a:pPr>
            <a:r>
              <a:rPr lang="en-US" altLang="en-US" sz="2800" dirty="0"/>
              <a:t>-Exploration of </a:t>
            </a:r>
            <a:r>
              <a:rPr lang="en-US" altLang="en-US" sz="2800" dirty="0">
                <a:latin typeface="Arial" panose="020B0604020202020204" pitchFamily="34" charset="0"/>
              </a:rPr>
              <a:t>‘</a:t>
            </a:r>
            <a:r>
              <a:rPr lang="en-US" altLang="en-US" sz="2800" dirty="0"/>
              <a:t> cervix &amp; upper vagina following all instrumental deliveries </a:t>
            </a:r>
            <a:r>
              <a:rPr lang="en-US" altLang="en-US" dirty="0"/>
              <a:t>. </a:t>
            </a:r>
            <a:endParaRPr lang="en-GB"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8153400" cy="990600"/>
          </a:xfrm>
        </p:spPr>
        <p:txBody>
          <a:bodyPr>
            <a:noAutofit/>
          </a:bodyPr>
          <a:lstStyle/>
          <a:p>
            <a:r>
              <a:rPr lang="en-US" sz="4000" dirty="0" smtClean="0">
                <a:solidFill>
                  <a:srgbClr val="C00000"/>
                </a:solidFill>
              </a:rPr>
              <a:t>Etiology</a:t>
            </a:r>
            <a:br>
              <a:rPr lang="en-US" sz="4000" dirty="0" smtClean="0">
                <a:solidFill>
                  <a:srgbClr val="C00000"/>
                </a:solidFill>
              </a:rPr>
            </a:br>
            <a:endParaRPr lang="ar-JO" sz="4000" dirty="0">
              <a:solidFill>
                <a:srgbClr val="C00000"/>
              </a:solidFill>
            </a:endParaRPr>
          </a:p>
        </p:txBody>
      </p:sp>
      <p:sp>
        <p:nvSpPr>
          <p:cNvPr id="3" name="Content Placeholder 2"/>
          <p:cNvSpPr>
            <a:spLocks noGrp="1"/>
          </p:cNvSpPr>
          <p:nvPr>
            <p:ph sz="quarter" idx="1"/>
          </p:nvPr>
        </p:nvSpPr>
        <p:spPr>
          <a:xfrm>
            <a:off x="357158" y="1600200"/>
            <a:ext cx="8408890" cy="4543444"/>
          </a:xfrm>
        </p:spPr>
        <p:txBody>
          <a:bodyPr>
            <a:normAutofit/>
          </a:bodyPr>
          <a:lstStyle/>
          <a:p>
            <a:pPr marL="0" indent="0" algn="l">
              <a:spcBef>
                <a:spcPts val="0"/>
              </a:spcBef>
              <a:buNone/>
              <a:defRPr/>
            </a:pPr>
            <a:r>
              <a:rPr lang="en-US" sz="2400" b="1" dirty="0" smtClean="0">
                <a:solidFill>
                  <a:srgbClr val="C00000"/>
                </a:solidFill>
                <a:latin typeface="+mj-lt"/>
              </a:rPr>
              <a:t>AF</a:t>
            </a:r>
            <a:r>
              <a:rPr lang="en-US" sz="2400" b="1" dirty="0" smtClean="0">
                <a:latin typeface="+mj-lt"/>
              </a:rPr>
              <a:t> </a:t>
            </a:r>
            <a:r>
              <a:rPr lang="en-US" sz="2400" b="1" dirty="0" smtClean="0">
                <a:solidFill>
                  <a:schemeClr val="tx2"/>
                </a:solidFill>
                <a:latin typeface="+mj-lt"/>
              </a:rPr>
              <a:t>may enter into the maternal circulation due to :-</a:t>
            </a:r>
          </a:p>
          <a:p>
            <a:pPr algn="l">
              <a:spcBef>
                <a:spcPts val="0"/>
              </a:spcBef>
              <a:buFont typeface="Wingdings" pitchFamily="2" charset="2"/>
              <a:buChar char="ü"/>
              <a:defRPr/>
            </a:pPr>
            <a:endParaRPr lang="en-US" sz="2400" b="1" dirty="0" smtClean="0">
              <a:solidFill>
                <a:schemeClr val="tx2"/>
              </a:solidFill>
              <a:latin typeface="+mj-lt"/>
            </a:endParaRPr>
          </a:p>
          <a:p>
            <a:pPr algn="l" rtl="0">
              <a:spcBef>
                <a:spcPts val="0"/>
              </a:spcBef>
              <a:buFont typeface="Wingdings" pitchFamily="2" charset="2"/>
              <a:buChar char="ü"/>
              <a:defRPr/>
            </a:pPr>
            <a:r>
              <a:rPr lang="en-US" sz="2400" b="1" dirty="0" smtClean="0">
                <a:solidFill>
                  <a:schemeClr val="tx2"/>
                </a:solidFill>
                <a:latin typeface="+mj-lt"/>
              </a:rPr>
              <a:t>Increased intrauterine pressure :</a:t>
            </a:r>
          </a:p>
          <a:p>
            <a:pPr marL="0" indent="0" algn="l">
              <a:spcBef>
                <a:spcPts val="0"/>
              </a:spcBef>
              <a:buNone/>
              <a:defRPr/>
            </a:pPr>
            <a:r>
              <a:rPr lang="en-US" sz="2400" b="1" dirty="0" smtClean="0">
                <a:solidFill>
                  <a:schemeClr val="tx2"/>
                </a:solidFill>
                <a:latin typeface="+mj-lt"/>
              </a:rPr>
              <a:t>accidental </a:t>
            </a:r>
            <a:r>
              <a:rPr lang="en-US" sz="2400" b="1" dirty="0" err="1" smtClean="0">
                <a:solidFill>
                  <a:schemeClr val="tx2"/>
                </a:solidFill>
                <a:latin typeface="+mj-lt"/>
              </a:rPr>
              <a:t>hge</a:t>
            </a:r>
            <a:r>
              <a:rPr lang="en-US" sz="2400" b="1" dirty="0" smtClean="0">
                <a:solidFill>
                  <a:schemeClr val="tx2"/>
                </a:solidFill>
                <a:latin typeface="+mj-lt"/>
              </a:rPr>
              <a:t> , </a:t>
            </a:r>
            <a:r>
              <a:rPr lang="en-US" sz="2400" b="1" dirty="0" err="1" smtClean="0">
                <a:solidFill>
                  <a:schemeClr val="tx2"/>
                </a:solidFill>
                <a:latin typeface="+mj-lt"/>
              </a:rPr>
              <a:t>oxytocin</a:t>
            </a:r>
            <a:r>
              <a:rPr lang="en-US" sz="2400" b="1" dirty="0" smtClean="0">
                <a:solidFill>
                  <a:schemeClr val="tx2"/>
                </a:solidFill>
                <a:latin typeface="+mj-lt"/>
              </a:rPr>
              <a:t> overdose with intact membranes</a:t>
            </a:r>
          </a:p>
          <a:p>
            <a:pPr marL="0" indent="0" algn="l">
              <a:spcBef>
                <a:spcPts val="0"/>
              </a:spcBef>
              <a:buNone/>
              <a:defRPr/>
            </a:pPr>
            <a:endParaRPr lang="en-US" sz="2400" b="1" dirty="0" smtClean="0">
              <a:solidFill>
                <a:schemeClr val="tx2"/>
              </a:solidFill>
              <a:effectLst>
                <a:outerShdw blurRad="38100" dist="38100" dir="2700000" algn="tl">
                  <a:srgbClr val="000000">
                    <a:alpha val="43137"/>
                  </a:srgbClr>
                </a:outerShdw>
              </a:effectLst>
              <a:latin typeface="+mj-lt"/>
            </a:endParaRPr>
          </a:p>
          <a:p>
            <a:pPr algn="l" rtl="0">
              <a:spcBef>
                <a:spcPts val="0"/>
              </a:spcBef>
              <a:buFont typeface="Wingdings" pitchFamily="2" charset="2"/>
              <a:buChar char="ü"/>
              <a:defRPr/>
            </a:pPr>
            <a:r>
              <a:rPr lang="en-US" sz="2400" b="1" dirty="0" smtClean="0">
                <a:solidFill>
                  <a:schemeClr val="tx2"/>
                </a:solidFill>
                <a:latin typeface="+mj-lt"/>
              </a:rPr>
              <a:t>Opened uterine or </a:t>
            </a:r>
            <a:r>
              <a:rPr lang="en-US" sz="2400" b="1" dirty="0" err="1" smtClean="0">
                <a:solidFill>
                  <a:schemeClr val="tx2"/>
                </a:solidFill>
                <a:latin typeface="+mj-lt"/>
              </a:rPr>
              <a:t>endocervical</a:t>
            </a:r>
            <a:r>
              <a:rPr lang="en-US" sz="2400" b="1" dirty="0" smtClean="0">
                <a:solidFill>
                  <a:schemeClr val="tx2"/>
                </a:solidFill>
                <a:latin typeface="+mj-lt"/>
              </a:rPr>
              <a:t> veins :</a:t>
            </a:r>
          </a:p>
          <a:p>
            <a:pPr marL="0" indent="0" algn="l">
              <a:spcBef>
                <a:spcPts val="0"/>
              </a:spcBef>
              <a:buNone/>
              <a:defRPr/>
            </a:pPr>
            <a:r>
              <a:rPr lang="en-US" sz="2400" b="1" dirty="0" smtClean="0">
                <a:solidFill>
                  <a:schemeClr val="tx2"/>
                </a:solidFill>
                <a:latin typeface="+mj-lt"/>
              </a:rPr>
              <a:t>as in genital tract lacerations e.g. rupture uterus</a:t>
            </a:r>
          </a:p>
          <a:p>
            <a:pPr marL="0" indent="0" algn="l">
              <a:spcBef>
                <a:spcPts val="0"/>
              </a:spcBef>
              <a:buNone/>
              <a:defRPr/>
            </a:pPr>
            <a:endParaRPr lang="en-US" sz="2400" b="1" dirty="0" smtClean="0">
              <a:solidFill>
                <a:schemeClr val="tx2"/>
              </a:solidFill>
              <a:latin typeface="+mj-lt"/>
            </a:endParaRPr>
          </a:p>
          <a:p>
            <a:pPr marL="0" indent="0" algn="l">
              <a:spcBef>
                <a:spcPts val="0"/>
              </a:spcBef>
              <a:buNone/>
              <a:defRPr/>
            </a:pPr>
            <a:r>
              <a:rPr lang="en-US" sz="2400" b="1" dirty="0" smtClean="0">
                <a:solidFill>
                  <a:schemeClr val="tx2"/>
                </a:solidFill>
                <a:latin typeface="+mj-lt"/>
              </a:rPr>
              <a:t>The above factors also lead to </a:t>
            </a:r>
            <a:r>
              <a:rPr lang="en-US" sz="2400" b="1" dirty="0" smtClean="0">
                <a:solidFill>
                  <a:srgbClr val="C00000"/>
                </a:solidFill>
                <a:latin typeface="+mj-lt"/>
              </a:rPr>
              <a:t>fetal distress</a:t>
            </a:r>
            <a:r>
              <a:rPr lang="en-US" sz="2400" b="1" dirty="0" smtClean="0">
                <a:solidFill>
                  <a:schemeClr val="tx2"/>
                </a:solidFill>
                <a:latin typeface="+mj-lt"/>
              </a:rPr>
              <a:t>  &gt; </a:t>
            </a:r>
            <a:r>
              <a:rPr lang="en-US" sz="2400" b="1" dirty="0" err="1" smtClean="0">
                <a:solidFill>
                  <a:schemeClr val="tx2"/>
                </a:solidFill>
                <a:latin typeface="+mj-lt"/>
              </a:rPr>
              <a:t>meconium</a:t>
            </a:r>
            <a:r>
              <a:rPr lang="en-US" sz="2400" b="1" dirty="0" smtClean="0">
                <a:solidFill>
                  <a:schemeClr val="tx2"/>
                </a:solidFill>
                <a:latin typeface="+mj-lt"/>
              </a:rPr>
              <a:t> stained AF &gt; this potentiates the toxic nature of AF &gt; worsens the symptoms</a:t>
            </a:r>
          </a:p>
          <a:p>
            <a:pPr algn="l"/>
            <a:endParaRPr lang="ar-JO" sz="2400" dirty="0">
              <a:latin typeface="+mj-l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28596" y="1600200"/>
            <a:ext cx="8337452" cy="5043510"/>
          </a:xfrm>
        </p:spPr>
        <p:txBody>
          <a:bodyPr>
            <a:normAutofit fontScale="92500" lnSpcReduction="20000"/>
          </a:bodyPr>
          <a:lstStyle/>
          <a:p>
            <a:pPr algn="l" rtl="0"/>
            <a:r>
              <a:rPr lang="en-US" sz="2200" dirty="0" smtClean="0">
                <a:solidFill>
                  <a:prstClr val="black"/>
                </a:solidFill>
                <a:latin typeface="+mj-lt"/>
              </a:rPr>
              <a:t>Immediately or shortly after a difficult delivery :-</a:t>
            </a:r>
          </a:p>
          <a:p>
            <a:pPr algn="l" rtl="0">
              <a:buNone/>
            </a:pPr>
            <a:r>
              <a:rPr lang="en-US" sz="2200" dirty="0" smtClean="0">
                <a:solidFill>
                  <a:prstClr val="black"/>
                </a:solidFill>
                <a:latin typeface="+mj-lt"/>
              </a:rPr>
              <a:t/>
            </a:r>
            <a:br>
              <a:rPr lang="en-US" sz="2200" dirty="0" smtClean="0">
                <a:solidFill>
                  <a:prstClr val="black"/>
                </a:solidFill>
                <a:latin typeface="+mj-lt"/>
              </a:rPr>
            </a:br>
            <a:r>
              <a:rPr lang="en-US" sz="2200" dirty="0" smtClean="0">
                <a:solidFill>
                  <a:prstClr val="black"/>
                </a:solidFill>
                <a:latin typeface="+mj-lt"/>
              </a:rPr>
              <a:t>-RDS &amp; circulatory collapse</a:t>
            </a:r>
            <a:br>
              <a:rPr lang="en-US" sz="2200" dirty="0" smtClean="0">
                <a:solidFill>
                  <a:prstClr val="black"/>
                </a:solidFill>
                <a:latin typeface="+mj-lt"/>
              </a:rPr>
            </a:br>
            <a:r>
              <a:rPr lang="en-US" sz="2200" dirty="0" smtClean="0">
                <a:solidFill>
                  <a:prstClr val="black"/>
                </a:solidFill>
                <a:latin typeface="+mj-lt"/>
              </a:rPr>
              <a:t> -DIC &gt; bleeding from genital tract &amp; other sites of trauma</a:t>
            </a:r>
            <a:br>
              <a:rPr lang="en-US" sz="2200" dirty="0" smtClean="0">
                <a:solidFill>
                  <a:prstClr val="black"/>
                </a:solidFill>
                <a:latin typeface="+mj-lt"/>
              </a:rPr>
            </a:br>
            <a:r>
              <a:rPr lang="en-US" sz="2200" dirty="0" smtClean="0">
                <a:solidFill>
                  <a:prstClr val="black"/>
                </a:solidFill>
                <a:latin typeface="+mj-lt"/>
              </a:rPr>
              <a:t>-Deep coma &amp; immediate death ( &gt; 50% )</a:t>
            </a:r>
            <a:br>
              <a:rPr lang="en-US" sz="2200" dirty="0" smtClean="0">
                <a:solidFill>
                  <a:prstClr val="black"/>
                </a:solidFill>
                <a:latin typeface="+mj-lt"/>
              </a:rPr>
            </a:br>
            <a:r>
              <a:rPr lang="en-US" sz="2200" dirty="0" smtClean="0">
                <a:solidFill>
                  <a:prstClr val="black"/>
                </a:solidFill>
                <a:latin typeface="+mj-lt"/>
              </a:rPr>
              <a:t>-Recently , it is proved to be a form of </a:t>
            </a:r>
            <a:r>
              <a:rPr lang="en-US" sz="2200" dirty="0" smtClean="0">
                <a:solidFill>
                  <a:srgbClr val="FF0000"/>
                </a:solidFill>
                <a:latin typeface="+mj-lt"/>
              </a:rPr>
              <a:t>anaphylactic shock </a:t>
            </a:r>
            <a:r>
              <a:rPr lang="en-US" sz="2200" dirty="0" smtClean="0">
                <a:solidFill>
                  <a:prstClr val="black"/>
                </a:solidFill>
                <a:latin typeface="+mj-lt"/>
              </a:rPr>
              <a:t>to the antigenic AF</a:t>
            </a:r>
          </a:p>
          <a:p>
            <a:pPr marL="0" indent="0" algn="l">
              <a:buNone/>
            </a:pPr>
            <a:endParaRPr lang="en-US" sz="2200" u="sng" dirty="0" smtClean="0">
              <a:solidFill>
                <a:srgbClr val="FFC000"/>
              </a:solidFill>
              <a:effectLst>
                <a:outerShdw blurRad="38100" dist="38100" dir="2700000" algn="tl">
                  <a:srgbClr val="000000"/>
                </a:outerShdw>
              </a:effectLst>
              <a:latin typeface="+mj-lt"/>
            </a:endParaRPr>
          </a:p>
          <a:p>
            <a:pPr marL="0" indent="0" algn="l">
              <a:buNone/>
            </a:pPr>
            <a:r>
              <a:rPr lang="en-US" sz="2200" u="sng" dirty="0" smtClean="0">
                <a:latin typeface="+mj-lt"/>
              </a:rPr>
              <a:t>Phase 1:</a:t>
            </a:r>
          </a:p>
          <a:p>
            <a:pPr marL="0" indent="0" algn="l">
              <a:buNone/>
            </a:pPr>
            <a:r>
              <a:rPr lang="en-US" sz="2200" dirty="0" smtClean="0">
                <a:effectLst>
                  <a:outerShdw blurRad="38100" dist="38100" dir="2700000" algn="tl">
                    <a:srgbClr val="000000">
                      <a:alpha val="43137"/>
                    </a:srgbClr>
                  </a:outerShdw>
                </a:effectLst>
                <a:latin typeface="+mj-lt"/>
              </a:rPr>
              <a:t>Amniotic fluid and fetal cells enter the maternal circulation &gt; pulmonary artery vasospasm &gt; pulmonary hypertension &gt; elevated right ventricular pressure &gt; hypoxia myocardial and pulmonary capillary damage &gt; left heart failure &gt; </a:t>
            </a:r>
            <a:r>
              <a:rPr lang="en-US" sz="2200" dirty="0" smtClean="0">
                <a:solidFill>
                  <a:srgbClr val="FF0000"/>
                </a:solidFill>
                <a:effectLst>
                  <a:outerShdw blurRad="38100" dist="38100" dir="2700000" algn="tl">
                    <a:srgbClr val="000000">
                      <a:alpha val="43137"/>
                    </a:srgbClr>
                  </a:outerShdw>
                </a:effectLst>
                <a:latin typeface="+mj-lt"/>
              </a:rPr>
              <a:t>acute respiratory distress syndrome</a:t>
            </a:r>
          </a:p>
          <a:p>
            <a:pPr marL="0" indent="0" algn="l">
              <a:buNone/>
            </a:pPr>
            <a:endParaRPr lang="en-US" sz="2200" dirty="0" smtClean="0">
              <a:solidFill>
                <a:srgbClr val="FF0000"/>
              </a:solidFill>
              <a:effectLst>
                <a:outerShdw blurRad="38100" dist="38100" dir="2700000" algn="tl">
                  <a:srgbClr val="000000">
                    <a:alpha val="43137"/>
                  </a:srgbClr>
                </a:outerShdw>
              </a:effectLst>
              <a:latin typeface="+mj-lt"/>
            </a:endParaRPr>
          </a:p>
          <a:p>
            <a:pPr marL="0" indent="0" algn="l">
              <a:buNone/>
            </a:pPr>
            <a:r>
              <a:rPr lang="en-US" sz="2200" u="sng" dirty="0" smtClean="0">
                <a:latin typeface="+mj-lt"/>
              </a:rPr>
              <a:t>Phase 2:</a:t>
            </a:r>
          </a:p>
          <a:p>
            <a:pPr marL="0" indent="0" algn="l">
              <a:buNone/>
            </a:pPr>
            <a:r>
              <a:rPr lang="en-US" sz="2200" dirty="0" smtClean="0">
                <a:effectLst>
                  <a:outerShdw blurRad="38100" dist="38100" dir="2700000" algn="tl">
                    <a:srgbClr val="000000">
                      <a:alpha val="43137"/>
                    </a:srgbClr>
                  </a:outerShdw>
                </a:effectLst>
                <a:latin typeface="+mj-lt"/>
              </a:rPr>
              <a:t>biochemical mediators &gt; </a:t>
            </a:r>
            <a:r>
              <a:rPr lang="en-US" sz="2200" dirty="0" smtClean="0">
                <a:solidFill>
                  <a:srgbClr val="FF0000"/>
                </a:solidFill>
                <a:effectLst>
                  <a:outerShdw blurRad="38100" dist="38100" dir="2700000" algn="tl">
                    <a:srgbClr val="000000">
                      <a:alpha val="43137"/>
                    </a:srgbClr>
                  </a:outerShdw>
                </a:effectLst>
                <a:latin typeface="+mj-lt"/>
              </a:rPr>
              <a:t>DIC</a:t>
            </a:r>
            <a:r>
              <a:rPr lang="en-US" sz="2200" dirty="0" smtClean="0">
                <a:effectLst>
                  <a:outerShdw blurRad="38100" dist="38100" dir="2700000" algn="tl">
                    <a:srgbClr val="000000">
                      <a:alpha val="43137"/>
                    </a:srgbClr>
                  </a:outerShdw>
                </a:effectLst>
                <a:latin typeface="+mj-lt"/>
              </a:rPr>
              <a:t> &gt; Hemorrhagic phase characterized by massive hemorrhage </a:t>
            </a:r>
            <a:r>
              <a:rPr lang="en-US" sz="1800" dirty="0" smtClean="0">
                <a:effectLst>
                  <a:outerShdw blurRad="38100" dist="38100" dir="2700000" algn="tl">
                    <a:srgbClr val="000000">
                      <a:alpha val="43137"/>
                    </a:srgbClr>
                  </a:outerShdw>
                </a:effectLst>
                <a:latin typeface="+mj-lt"/>
              </a:rPr>
              <a:t>and uterine </a:t>
            </a:r>
            <a:r>
              <a:rPr lang="en-US" sz="1800" dirty="0" err="1" smtClean="0">
                <a:effectLst>
                  <a:outerShdw blurRad="38100" dist="38100" dir="2700000" algn="tl">
                    <a:srgbClr val="000000">
                      <a:alpha val="43137"/>
                    </a:srgbClr>
                  </a:outerShdw>
                </a:effectLst>
                <a:latin typeface="+mj-lt"/>
              </a:rPr>
              <a:t>atony</a:t>
            </a:r>
            <a:r>
              <a:rPr lang="en-US" sz="1800" dirty="0" smtClean="0">
                <a:effectLst>
                  <a:outerShdw blurRad="38100" dist="38100" dir="2700000" algn="tl">
                    <a:srgbClr val="000000">
                      <a:alpha val="43137"/>
                    </a:srgbClr>
                  </a:outerShdw>
                </a:effectLst>
                <a:latin typeface="+mj-lt"/>
              </a:rPr>
              <a:t>.</a:t>
            </a:r>
          </a:p>
          <a:p>
            <a:pPr algn="l" rtl="0">
              <a:buNone/>
            </a:pPr>
            <a:endParaRPr lang="ar-JO" sz="1800" dirty="0">
              <a:latin typeface="+mj-l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Diagnosis</a:t>
            </a:r>
            <a:endParaRPr lang="ar-JO" dirty="0">
              <a:solidFill>
                <a:srgbClr val="C00000"/>
              </a:solidFill>
            </a:endParaRPr>
          </a:p>
        </p:txBody>
      </p:sp>
      <p:sp>
        <p:nvSpPr>
          <p:cNvPr id="3" name="Content Placeholder 2"/>
          <p:cNvSpPr>
            <a:spLocks noGrp="1"/>
          </p:cNvSpPr>
          <p:nvPr>
            <p:ph sz="quarter" idx="1"/>
          </p:nvPr>
        </p:nvSpPr>
        <p:spPr/>
        <p:txBody>
          <a:bodyPr>
            <a:normAutofit/>
          </a:bodyPr>
          <a:lstStyle/>
          <a:p>
            <a:pPr algn="l" rtl="0">
              <a:buFont typeface="Wingdings" pitchFamily="2" charset="2"/>
              <a:buChar char="ü"/>
            </a:pPr>
            <a:r>
              <a:rPr lang="en-US" sz="2400" u="sng" dirty="0" smtClean="0">
                <a:solidFill>
                  <a:srgbClr val="FF9900"/>
                </a:solidFill>
                <a:effectLst>
                  <a:outerShdw blurRad="38100" dist="38100" dir="2700000" algn="tl">
                    <a:srgbClr val="000000"/>
                  </a:outerShdw>
                </a:effectLst>
              </a:rPr>
              <a:t>Suspected</a:t>
            </a:r>
            <a:r>
              <a:rPr lang="en-US" sz="2400" dirty="0" smtClean="0">
                <a:solidFill>
                  <a:schemeClr val="accent1">
                    <a:lumMod val="75000"/>
                  </a:schemeClr>
                </a:solidFill>
                <a:effectLst>
                  <a:outerShdw blurRad="38100" dist="38100" dir="2700000" algn="tl">
                    <a:srgbClr val="000000"/>
                  </a:outerShdw>
                </a:effectLst>
              </a:rPr>
              <a:t> </a:t>
            </a:r>
            <a:r>
              <a:rPr lang="en-US" sz="2400" dirty="0" smtClean="0">
                <a:solidFill>
                  <a:schemeClr val="accent1">
                    <a:lumMod val="50000"/>
                  </a:schemeClr>
                </a:solidFill>
                <a:effectLst>
                  <a:outerShdw blurRad="38100" dist="38100" dir="2700000" algn="tl">
                    <a:srgbClr val="000000"/>
                  </a:outerShdw>
                </a:effectLst>
              </a:rPr>
              <a:t>in any case of sudden postpartum collapse &amp; DIC</a:t>
            </a:r>
            <a:endParaRPr lang="en-US" sz="2400" dirty="0" smtClean="0">
              <a:solidFill>
                <a:schemeClr val="accent1">
                  <a:lumMod val="50000"/>
                </a:schemeClr>
              </a:solidFill>
            </a:endParaRPr>
          </a:p>
          <a:p>
            <a:pPr algn="l" rtl="0">
              <a:buFont typeface="Wingdings" pitchFamily="2" charset="2"/>
              <a:buChar char="ü"/>
            </a:pPr>
            <a:r>
              <a:rPr lang="en-US" sz="2400" u="sng" dirty="0" smtClean="0">
                <a:solidFill>
                  <a:srgbClr val="FF9900"/>
                </a:solidFill>
                <a:effectLst>
                  <a:outerShdw blurRad="38100" dist="38100" dir="2700000" algn="tl">
                    <a:srgbClr val="000000"/>
                  </a:outerShdw>
                </a:effectLst>
              </a:rPr>
              <a:t>Proved by </a:t>
            </a:r>
            <a:r>
              <a:rPr lang="en-US" sz="2400" dirty="0" smtClean="0">
                <a:solidFill>
                  <a:schemeClr val="accent1">
                    <a:lumMod val="50000"/>
                  </a:schemeClr>
                </a:solidFill>
                <a:effectLst>
                  <a:outerShdw blurRad="38100" dist="38100" dir="2700000" algn="tl">
                    <a:srgbClr val="000000"/>
                  </a:outerShdw>
                </a:effectLst>
              </a:rPr>
              <a:t>finding AF debris ( fetal </a:t>
            </a:r>
            <a:r>
              <a:rPr lang="en-US" sz="2400" dirty="0" err="1" smtClean="0">
                <a:solidFill>
                  <a:schemeClr val="accent1">
                    <a:lumMod val="50000"/>
                  </a:schemeClr>
                </a:solidFill>
                <a:effectLst>
                  <a:outerShdw blurRad="38100" dist="38100" dir="2700000" algn="tl">
                    <a:srgbClr val="000000"/>
                  </a:outerShdw>
                </a:effectLst>
              </a:rPr>
              <a:t>squamous</a:t>
            </a:r>
            <a:r>
              <a:rPr lang="en-US" sz="2400" dirty="0" smtClean="0">
                <a:solidFill>
                  <a:schemeClr val="accent1">
                    <a:lumMod val="50000"/>
                  </a:schemeClr>
                </a:solidFill>
                <a:effectLst>
                  <a:outerShdw blurRad="38100" dist="38100" dir="2700000" algn="tl">
                    <a:srgbClr val="000000"/>
                  </a:outerShdw>
                </a:effectLst>
              </a:rPr>
              <a:t> cells, </a:t>
            </a:r>
            <a:r>
              <a:rPr lang="en-US" sz="2400" dirty="0" err="1" smtClean="0">
                <a:solidFill>
                  <a:schemeClr val="accent1">
                    <a:lumMod val="50000"/>
                  </a:schemeClr>
                </a:solidFill>
                <a:effectLst>
                  <a:outerShdw blurRad="38100" dist="38100" dir="2700000" algn="tl">
                    <a:srgbClr val="000000"/>
                  </a:outerShdw>
                </a:effectLst>
              </a:rPr>
              <a:t>lanugo</a:t>
            </a:r>
            <a:r>
              <a:rPr lang="en-US" sz="2400" dirty="0" smtClean="0">
                <a:solidFill>
                  <a:schemeClr val="accent1">
                    <a:lumMod val="50000"/>
                  </a:schemeClr>
                </a:solidFill>
                <a:effectLst>
                  <a:outerShdw blurRad="38100" dist="38100" dir="2700000" algn="tl">
                    <a:srgbClr val="000000"/>
                  </a:outerShdw>
                </a:effectLst>
              </a:rPr>
              <a:t> hair , </a:t>
            </a:r>
            <a:r>
              <a:rPr lang="en-US" sz="2400" dirty="0" err="1" smtClean="0">
                <a:solidFill>
                  <a:schemeClr val="accent1">
                    <a:lumMod val="50000"/>
                  </a:schemeClr>
                </a:solidFill>
                <a:effectLst>
                  <a:outerShdw blurRad="38100" dist="38100" dir="2700000" algn="tl">
                    <a:srgbClr val="000000"/>
                  </a:outerShdw>
                </a:effectLst>
              </a:rPr>
              <a:t>vernix</a:t>
            </a:r>
            <a:r>
              <a:rPr lang="en-US" sz="2400" dirty="0" smtClean="0">
                <a:solidFill>
                  <a:schemeClr val="accent1">
                    <a:lumMod val="50000"/>
                  </a:schemeClr>
                </a:solidFill>
                <a:effectLst>
                  <a:outerShdw blurRad="38100" dist="38100" dir="2700000" algn="tl">
                    <a:srgbClr val="000000"/>
                  </a:outerShdw>
                </a:effectLst>
              </a:rPr>
              <a:t> – greasy deposit covering the baby skin at birth- ) in the pulmonary vessels by autopsy .</a:t>
            </a:r>
            <a:endParaRPr lang="en-US" sz="2400" dirty="0" smtClean="0">
              <a:solidFill>
                <a:schemeClr val="accent1">
                  <a:lumMod val="50000"/>
                </a:schemeClr>
              </a:solidFill>
            </a:endParaRPr>
          </a:p>
          <a:p>
            <a:pPr algn="l" rtl="0">
              <a:buFont typeface="Wingdings" pitchFamily="2" charset="2"/>
              <a:buChar char="ü"/>
            </a:pPr>
            <a:r>
              <a:rPr lang="en-US" sz="2400" u="sng" dirty="0" smtClean="0">
                <a:solidFill>
                  <a:srgbClr val="FF9900"/>
                </a:solidFill>
                <a:effectLst>
                  <a:outerShdw blurRad="38100" dist="38100" dir="2700000" algn="tl">
                    <a:srgbClr val="000000"/>
                  </a:outerShdw>
                </a:effectLst>
              </a:rPr>
              <a:t>investigations</a:t>
            </a:r>
            <a:r>
              <a:rPr lang="en-US" sz="2400" dirty="0" smtClean="0">
                <a:solidFill>
                  <a:schemeClr val="accent1">
                    <a:lumMod val="75000"/>
                  </a:schemeClr>
                </a:solidFill>
                <a:effectLst>
                  <a:outerShdw blurRad="38100" dist="38100" dir="2700000" algn="tl">
                    <a:srgbClr val="000000"/>
                  </a:outerShdw>
                </a:effectLst>
              </a:rPr>
              <a:t> </a:t>
            </a:r>
            <a:r>
              <a:rPr lang="en-US" sz="2400" dirty="0" smtClean="0">
                <a:solidFill>
                  <a:schemeClr val="bg1"/>
                </a:solidFill>
                <a:effectLst>
                  <a:outerShdw blurRad="38100" dist="38100" dir="2700000" algn="tl">
                    <a:srgbClr val="000000"/>
                  </a:outerShdw>
                </a:effectLst>
              </a:rPr>
              <a:t>:</a:t>
            </a:r>
            <a:r>
              <a:rPr lang="en-US" sz="2400" dirty="0" smtClean="0">
                <a:solidFill>
                  <a:schemeClr val="accent1">
                    <a:lumMod val="50000"/>
                  </a:schemeClr>
                </a:solidFill>
                <a:effectLst>
                  <a:outerShdw blurRad="38100" dist="38100" dir="2700000" algn="tl">
                    <a:srgbClr val="000000"/>
                  </a:outerShdw>
                </a:effectLst>
              </a:rPr>
              <a:t> ECG, chest X-ray , V-Q scan</a:t>
            </a:r>
          </a:p>
          <a:p>
            <a:pPr algn="l" rtl="0">
              <a:buFont typeface="Wingdings" pitchFamily="2" charset="2"/>
              <a:buChar char="ü"/>
            </a:pPr>
            <a:endParaRPr lang="en-US" sz="2400" dirty="0" smtClean="0">
              <a:solidFill>
                <a:schemeClr val="accent1">
                  <a:lumMod val="50000"/>
                </a:schemeClr>
              </a:solidFill>
              <a:effectLst>
                <a:outerShdw blurRad="38100" dist="38100" dir="2700000" algn="tl">
                  <a:srgbClr val="000000"/>
                </a:outerShdw>
              </a:effectLst>
            </a:endParaRPr>
          </a:p>
          <a:p>
            <a:pPr algn="l" rtl="0">
              <a:buNone/>
            </a:pPr>
            <a:r>
              <a:rPr lang="en-US" sz="2400" dirty="0" smtClean="0">
                <a:effectLst>
                  <a:outerShdw blurRad="38100" dist="38100" dir="2700000" algn="tl">
                    <a:srgbClr val="000000"/>
                  </a:outerShdw>
                </a:effectLst>
                <a:latin typeface="+mj-lt"/>
              </a:rPr>
              <a:t>A sudden drop in O2 saturation can be the initial indication of AFE during c/s.</a:t>
            </a:r>
            <a:endParaRPr lang="en-US" sz="2400" dirty="0" smtClean="0">
              <a:latin typeface="+mj-lt"/>
            </a:endParaRPr>
          </a:p>
          <a:p>
            <a:pPr algn="l" rtl="0">
              <a:buFont typeface="Wingdings" pitchFamily="2" charset="2"/>
              <a:buChar char="ü"/>
            </a:pPr>
            <a:endParaRPr lang="en-US" sz="2400" dirty="0" smtClean="0">
              <a:solidFill>
                <a:schemeClr val="accent1">
                  <a:lumMod val="50000"/>
                </a:schemeClr>
              </a:solidFill>
            </a:endParaRPr>
          </a:p>
          <a:p>
            <a:pPr algn="l" rtl="0">
              <a:buNone/>
            </a:pPr>
            <a:endParaRPr lang="ar-JO"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ar-JO" dirty="0"/>
          </a:p>
        </p:txBody>
      </p:sp>
      <p:sp>
        <p:nvSpPr>
          <p:cNvPr id="3" name="Content Placeholder 2"/>
          <p:cNvSpPr>
            <a:spLocks noGrp="1"/>
          </p:cNvSpPr>
          <p:nvPr>
            <p:ph sz="quarter" idx="1"/>
          </p:nvPr>
        </p:nvSpPr>
        <p:spPr>
          <a:xfrm>
            <a:off x="214282" y="1600200"/>
            <a:ext cx="8551766" cy="4495800"/>
          </a:xfrm>
        </p:spPr>
        <p:txBody>
          <a:bodyPr>
            <a:noAutofit/>
          </a:bodyPr>
          <a:lstStyle/>
          <a:p>
            <a:pPr algn="l">
              <a:buNone/>
            </a:pPr>
            <a:r>
              <a:rPr lang="en-US" sz="2400" u="sng" dirty="0" smtClean="0">
                <a:solidFill>
                  <a:srgbClr val="C00000"/>
                </a:solidFill>
                <a:latin typeface="+mj-lt"/>
              </a:rPr>
              <a:t>Restoration of cardiovascular and pulmonary equilibrium immediately </a:t>
            </a:r>
          </a:p>
          <a:p>
            <a:pPr algn="l">
              <a:buNone/>
            </a:pPr>
            <a:r>
              <a:rPr lang="en-US" sz="2000" dirty="0" smtClean="0">
                <a:solidFill>
                  <a:schemeClr val="accent1">
                    <a:lumMod val="50000"/>
                  </a:schemeClr>
                </a:solidFill>
                <a:latin typeface="+mj-lt"/>
              </a:rPr>
              <a:t>Maintain systolic blood pressure &gt; </a:t>
            </a:r>
            <a:r>
              <a:rPr lang="en-US" sz="2000" dirty="0" smtClean="0">
                <a:solidFill>
                  <a:srgbClr val="FF0000"/>
                </a:solidFill>
                <a:latin typeface="+mj-lt"/>
              </a:rPr>
              <a:t>90 mm Hg</a:t>
            </a:r>
          </a:p>
          <a:p>
            <a:pPr algn="l">
              <a:buNone/>
            </a:pPr>
            <a:r>
              <a:rPr lang="en-US" sz="2000" dirty="0" smtClean="0">
                <a:solidFill>
                  <a:schemeClr val="accent1">
                    <a:lumMod val="50000"/>
                  </a:schemeClr>
                </a:solidFill>
                <a:latin typeface="+mj-lt"/>
              </a:rPr>
              <a:t>Urine output &gt; </a:t>
            </a:r>
            <a:r>
              <a:rPr lang="en-US" sz="2000" dirty="0" smtClean="0">
                <a:solidFill>
                  <a:srgbClr val="FF0000"/>
                </a:solidFill>
                <a:latin typeface="+mj-lt"/>
              </a:rPr>
              <a:t>25 ml/hr</a:t>
            </a:r>
          </a:p>
          <a:p>
            <a:pPr algn="l">
              <a:buNone/>
            </a:pPr>
            <a:r>
              <a:rPr lang="it-IT" sz="2000" dirty="0" smtClean="0">
                <a:solidFill>
                  <a:schemeClr val="accent1">
                    <a:lumMod val="50000"/>
                  </a:schemeClr>
                </a:solidFill>
                <a:latin typeface="+mj-lt"/>
              </a:rPr>
              <a:t>Arterial pO2 &gt; </a:t>
            </a:r>
            <a:r>
              <a:rPr lang="it-IT" sz="2000" dirty="0" smtClean="0">
                <a:solidFill>
                  <a:srgbClr val="FF0000"/>
                </a:solidFill>
                <a:latin typeface="+mj-lt"/>
              </a:rPr>
              <a:t>60 mm Hg</a:t>
            </a:r>
            <a:r>
              <a:rPr lang="it-IT" sz="2000" dirty="0" smtClean="0">
                <a:solidFill>
                  <a:schemeClr val="accent1">
                    <a:lumMod val="50000"/>
                  </a:schemeClr>
                </a:solidFill>
                <a:latin typeface="+mj-lt"/>
              </a:rPr>
              <a:t>.</a:t>
            </a:r>
          </a:p>
          <a:p>
            <a:pPr algn="l">
              <a:buNone/>
            </a:pPr>
            <a:r>
              <a:rPr lang="en-US" sz="2000" dirty="0" smtClean="0">
                <a:solidFill>
                  <a:schemeClr val="accent1">
                    <a:lumMod val="50000"/>
                  </a:schemeClr>
                </a:solidFill>
                <a:latin typeface="+mj-lt"/>
              </a:rPr>
              <a:t>Re-establishing uterine tone</a:t>
            </a:r>
          </a:p>
          <a:p>
            <a:pPr algn="l">
              <a:buNone/>
            </a:pPr>
            <a:r>
              <a:rPr lang="en-US" sz="2000" dirty="0" smtClean="0">
                <a:solidFill>
                  <a:schemeClr val="accent1">
                    <a:lumMod val="50000"/>
                  </a:schemeClr>
                </a:solidFill>
                <a:latin typeface="+mj-lt"/>
              </a:rPr>
              <a:t>Correct coagulation abnormalities</a:t>
            </a:r>
          </a:p>
          <a:p>
            <a:pPr algn="l">
              <a:buNone/>
            </a:pPr>
            <a:endParaRPr lang="ar-JO" sz="2800" u="sng" dirty="0" smtClean="0">
              <a:solidFill>
                <a:srgbClr val="C00000"/>
              </a:solidFill>
              <a:latin typeface="+mj-lt"/>
            </a:endParaRPr>
          </a:p>
          <a:p>
            <a:pPr algn="l">
              <a:buNone/>
            </a:pPr>
            <a:r>
              <a:rPr lang="en-US" sz="2800" u="sng" dirty="0" smtClean="0">
                <a:solidFill>
                  <a:srgbClr val="C00000"/>
                </a:solidFill>
                <a:latin typeface="+mj-lt"/>
              </a:rPr>
              <a:t>Immediate measures :</a:t>
            </a:r>
          </a:p>
          <a:p>
            <a:pPr marL="0" indent="0" algn="l">
              <a:spcBef>
                <a:spcPts val="0"/>
              </a:spcBef>
              <a:buNone/>
            </a:pPr>
            <a:r>
              <a:rPr lang="en-US" sz="2000" dirty="0" smtClean="0">
                <a:solidFill>
                  <a:schemeClr val="accent1">
                    <a:lumMod val="50000"/>
                  </a:schemeClr>
                </a:solidFill>
                <a:latin typeface="+mj-lt"/>
              </a:rPr>
              <a:t>- Set up IV Infusion, O2 administration.</a:t>
            </a:r>
          </a:p>
          <a:p>
            <a:pPr marL="0" indent="0" algn="l">
              <a:spcBef>
                <a:spcPts val="0"/>
              </a:spcBef>
              <a:buNone/>
            </a:pPr>
            <a:r>
              <a:rPr lang="en-US" sz="2000" dirty="0" smtClean="0">
                <a:solidFill>
                  <a:schemeClr val="accent1">
                    <a:lumMod val="50000"/>
                  </a:schemeClr>
                </a:solidFill>
                <a:latin typeface="+mj-lt"/>
              </a:rPr>
              <a:t>- Airway control : </a:t>
            </a:r>
            <a:r>
              <a:rPr lang="en-US" sz="2000" dirty="0" err="1" smtClean="0">
                <a:solidFill>
                  <a:schemeClr val="accent1">
                    <a:lumMod val="50000"/>
                  </a:schemeClr>
                </a:solidFill>
                <a:latin typeface="+mj-lt"/>
              </a:rPr>
              <a:t>endotracheal</a:t>
            </a:r>
            <a:r>
              <a:rPr lang="en-US" sz="2000" dirty="0" smtClean="0">
                <a:solidFill>
                  <a:schemeClr val="accent1">
                    <a:lumMod val="50000"/>
                  </a:schemeClr>
                </a:solidFill>
                <a:latin typeface="+mj-lt"/>
              </a:rPr>
              <a:t> intubation</a:t>
            </a:r>
          </a:p>
          <a:p>
            <a:pPr marL="0" indent="0" algn="l">
              <a:spcBef>
                <a:spcPts val="0"/>
              </a:spcBef>
              <a:buNone/>
            </a:pPr>
            <a:r>
              <a:rPr lang="en-US" sz="2000" dirty="0" smtClean="0">
                <a:solidFill>
                  <a:schemeClr val="accent1">
                    <a:lumMod val="50000"/>
                  </a:schemeClr>
                </a:solidFill>
                <a:latin typeface="+mj-lt"/>
              </a:rPr>
              <a:t>- maximal ventilation and oxygenation.</a:t>
            </a:r>
          </a:p>
          <a:p>
            <a:pPr marL="0" indent="0" algn="l">
              <a:spcBef>
                <a:spcPts val="0"/>
              </a:spcBef>
              <a:buNone/>
            </a:pPr>
            <a:r>
              <a:rPr lang="en-US" sz="2000" dirty="0" smtClean="0">
                <a:solidFill>
                  <a:schemeClr val="accent1">
                    <a:lumMod val="50000"/>
                  </a:schemeClr>
                </a:solidFill>
                <a:latin typeface="+mj-lt"/>
              </a:rPr>
              <a:t>- LABS : CBC , ABG , PT , PTT , fibrinogen, (FDP) .</a:t>
            </a:r>
          </a:p>
          <a:p>
            <a:pPr algn="l">
              <a:buNone/>
            </a:pPr>
            <a:endParaRPr lang="en-US" sz="2000" dirty="0" smtClean="0">
              <a:solidFill>
                <a:schemeClr val="accent1">
                  <a:lumMod val="50000"/>
                </a:schemeClr>
              </a:solidFill>
              <a:latin typeface="+mj-lt"/>
            </a:endParaRPr>
          </a:p>
          <a:p>
            <a:pPr algn="l"/>
            <a:endParaRPr lang="ar-JO" sz="2000" dirty="0">
              <a:latin typeface="+mj-lt"/>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Cardiac arrest </a:t>
            </a:r>
            <a:endParaRPr lang="ar-JO" dirty="0">
              <a:solidFill>
                <a:srgbClr val="C00000"/>
              </a:solidFill>
            </a:endParaRPr>
          </a:p>
        </p:txBody>
      </p:sp>
      <p:sp>
        <p:nvSpPr>
          <p:cNvPr id="3" name="Content Placeholder 2"/>
          <p:cNvSpPr>
            <a:spLocks noGrp="1"/>
          </p:cNvSpPr>
          <p:nvPr>
            <p:ph sz="quarter" idx="1"/>
          </p:nvPr>
        </p:nvSpPr>
        <p:spPr>
          <a:xfrm>
            <a:off x="214282" y="1571612"/>
            <a:ext cx="8929718" cy="5043510"/>
          </a:xfrm>
        </p:spPr>
        <p:txBody>
          <a:bodyPr>
            <a:normAutofit fontScale="92500" lnSpcReduction="20000"/>
          </a:bodyPr>
          <a:lstStyle/>
          <a:p>
            <a:pPr algn="l" rtl="0">
              <a:buNone/>
            </a:pPr>
            <a:r>
              <a:rPr lang="en-US" sz="2000" dirty="0" smtClean="0"/>
              <a:t>Sudden circulatory collapse caused by sudden failure of the heart to pump the blood adequately.</a:t>
            </a:r>
          </a:p>
          <a:p>
            <a:pPr algn="l" rtl="0">
              <a:buNone/>
            </a:pPr>
            <a:endParaRPr lang="en-US" sz="2000" dirty="0" smtClean="0"/>
          </a:p>
          <a:p>
            <a:pPr algn="l" rtl="0">
              <a:buNone/>
            </a:pPr>
            <a:r>
              <a:rPr lang="en-US" sz="2000" u="sng" dirty="0" smtClean="0">
                <a:solidFill>
                  <a:srgbClr val="C00000"/>
                </a:solidFill>
              </a:rPr>
              <a:t>Types</a:t>
            </a:r>
          </a:p>
          <a:p>
            <a:pPr algn="l" rtl="0"/>
            <a:r>
              <a:rPr lang="en-US" sz="2000" dirty="0" smtClean="0">
                <a:solidFill>
                  <a:schemeClr val="accent2"/>
                </a:solidFill>
              </a:rPr>
              <a:t>Complete cessation </a:t>
            </a:r>
            <a:r>
              <a:rPr lang="en-US" sz="2000" dirty="0" smtClean="0"/>
              <a:t>of mechanical and electrical activity: </a:t>
            </a:r>
            <a:r>
              <a:rPr lang="en-US" sz="2000" dirty="0" err="1" smtClean="0"/>
              <a:t>asystole</a:t>
            </a:r>
            <a:r>
              <a:rPr lang="en-US" sz="2000" dirty="0" smtClean="0"/>
              <a:t>.</a:t>
            </a:r>
          </a:p>
          <a:p>
            <a:pPr algn="l" rtl="0"/>
            <a:r>
              <a:rPr lang="en-US" sz="2000" dirty="0" smtClean="0">
                <a:solidFill>
                  <a:schemeClr val="accent2"/>
                </a:solidFill>
              </a:rPr>
              <a:t>Rapid ineffective activity</a:t>
            </a:r>
            <a:r>
              <a:rPr lang="en-US" sz="2000" dirty="0" smtClean="0"/>
              <a:t>: ventricular tachycardia and ventricular fibrillation.</a:t>
            </a:r>
          </a:p>
          <a:p>
            <a:pPr algn="l" rtl="0"/>
            <a:r>
              <a:rPr lang="en-US" sz="2000" dirty="0" smtClean="0">
                <a:solidFill>
                  <a:schemeClr val="accent2"/>
                </a:solidFill>
              </a:rPr>
              <a:t>Slow ineffective activity</a:t>
            </a:r>
            <a:r>
              <a:rPr lang="en-US" sz="2000" dirty="0" smtClean="0"/>
              <a:t>: sinus </a:t>
            </a:r>
            <a:r>
              <a:rPr lang="en-US" sz="2000" dirty="0" err="1" smtClean="0"/>
              <a:t>bradycardia</a:t>
            </a:r>
            <a:r>
              <a:rPr lang="en-US" sz="2000" dirty="0" smtClean="0"/>
              <a:t> and complete heart block.</a:t>
            </a:r>
          </a:p>
          <a:p>
            <a:pPr algn="l" rtl="0"/>
            <a:endParaRPr lang="en-US" sz="2000" dirty="0" smtClean="0"/>
          </a:p>
          <a:p>
            <a:pPr algn="l" rtl="0">
              <a:buNone/>
            </a:pPr>
            <a:r>
              <a:rPr lang="en-US" sz="2000" dirty="0" smtClean="0">
                <a:solidFill>
                  <a:srgbClr val="C00000"/>
                </a:solidFill>
              </a:rPr>
              <a:t>In practice, </a:t>
            </a:r>
            <a:r>
              <a:rPr lang="en-US" sz="2000" dirty="0" err="1" smtClean="0">
                <a:solidFill>
                  <a:srgbClr val="C00000"/>
                </a:solidFill>
              </a:rPr>
              <a:t>asystole</a:t>
            </a:r>
            <a:r>
              <a:rPr lang="en-US" sz="2000" dirty="0" smtClean="0">
                <a:solidFill>
                  <a:srgbClr val="C00000"/>
                </a:solidFill>
              </a:rPr>
              <a:t> and ventricular fibrillation account for almost all cases of cardiac arrest.</a:t>
            </a:r>
          </a:p>
          <a:p>
            <a:pPr algn="l" rtl="0">
              <a:buNone/>
            </a:pPr>
            <a:endParaRPr lang="en-US" sz="2000" dirty="0" smtClean="0">
              <a:solidFill>
                <a:srgbClr val="C00000"/>
              </a:solidFill>
            </a:endParaRPr>
          </a:p>
          <a:p>
            <a:pPr algn="l" rtl="0"/>
            <a:r>
              <a:rPr lang="en-US" sz="2000" dirty="0" smtClean="0"/>
              <a:t>Maternal cardiac arrest is a </a:t>
            </a:r>
            <a:r>
              <a:rPr lang="en-US" sz="2000" dirty="0" smtClean="0">
                <a:solidFill>
                  <a:srgbClr val="FF0000"/>
                </a:solidFill>
              </a:rPr>
              <a:t>rare</a:t>
            </a:r>
            <a:r>
              <a:rPr lang="en-US" sz="2000" dirty="0" smtClean="0"/>
              <a:t> event occurring in approximately 1 in 12 500 pregnancies.</a:t>
            </a:r>
          </a:p>
          <a:p>
            <a:pPr algn="l" rtl="0"/>
            <a:r>
              <a:rPr lang="en-US" sz="2000" dirty="0" smtClean="0"/>
              <a:t> The most common causes of cardiac arrest in pregnancy are hemorrhage </a:t>
            </a:r>
            <a:r>
              <a:rPr lang="en-US" sz="2000" dirty="0" smtClean="0">
                <a:solidFill>
                  <a:srgbClr val="C00000"/>
                </a:solidFill>
              </a:rPr>
              <a:t>(45%)</a:t>
            </a:r>
            <a:r>
              <a:rPr lang="en-US" sz="2000" dirty="0" smtClean="0">
                <a:solidFill>
                  <a:srgbClr val="FF0000"/>
                </a:solidFill>
              </a:rPr>
              <a:t> </a:t>
            </a:r>
            <a:r>
              <a:rPr lang="en-US" sz="2000" dirty="0" smtClean="0"/>
              <a:t>, amniotic </a:t>
            </a:r>
            <a:r>
              <a:rPr lang="en-US" sz="2000" dirty="0" err="1" smtClean="0"/>
              <a:t>ﬂuid</a:t>
            </a:r>
            <a:r>
              <a:rPr lang="en-US" sz="2000" dirty="0" smtClean="0"/>
              <a:t> embolism </a:t>
            </a:r>
            <a:r>
              <a:rPr lang="en-US" sz="2000" dirty="0" smtClean="0">
                <a:solidFill>
                  <a:srgbClr val="C00000"/>
                </a:solidFill>
              </a:rPr>
              <a:t>(13%) </a:t>
            </a:r>
            <a:r>
              <a:rPr lang="en-US" sz="2000" dirty="0" smtClean="0"/>
              <a:t>, heart failure </a:t>
            </a:r>
            <a:r>
              <a:rPr lang="en-US" sz="2000" dirty="0" smtClean="0">
                <a:solidFill>
                  <a:srgbClr val="C00000"/>
                </a:solidFill>
              </a:rPr>
              <a:t>(13%) </a:t>
            </a:r>
            <a:r>
              <a:rPr lang="en-US" sz="2000" dirty="0" smtClean="0"/>
              <a:t>, </a:t>
            </a:r>
            <a:r>
              <a:rPr lang="en-US" sz="2000" dirty="0" err="1" smtClean="0"/>
              <a:t>anaesthetic</a:t>
            </a:r>
            <a:r>
              <a:rPr lang="en-US" sz="2000" dirty="0" smtClean="0"/>
              <a:t> complications </a:t>
            </a:r>
            <a:r>
              <a:rPr lang="en-US" sz="2000" dirty="0" smtClean="0">
                <a:solidFill>
                  <a:srgbClr val="C00000"/>
                </a:solidFill>
              </a:rPr>
              <a:t>(8%) </a:t>
            </a:r>
            <a:r>
              <a:rPr lang="en-US" sz="2000" dirty="0" smtClean="0"/>
              <a:t>and trauma </a:t>
            </a:r>
            <a:r>
              <a:rPr lang="en-US" sz="2000" dirty="0" smtClean="0">
                <a:solidFill>
                  <a:srgbClr val="C00000"/>
                </a:solidFill>
              </a:rPr>
              <a:t>(3%) .</a:t>
            </a:r>
            <a:endParaRPr lang="ar-JO" sz="2000" dirty="0" smtClean="0">
              <a:solidFill>
                <a:srgbClr val="C00000"/>
              </a:solidFill>
            </a:endParaRPr>
          </a:p>
          <a:p>
            <a:endParaRPr lang="ar-JO" sz="20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Diagnosis</a:t>
            </a:r>
            <a:endParaRPr lang="ar-JO" dirty="0">
              <a:solidFill>
                <a:srgbClr val="C00000"/>
              </a:solidFill>
            </a:endParaRPr>
          </a:p>
        </p:txBody>
      </p:sp>
      <p:sp>
        <p:nvSpPr>
          <p:cNvPr id="3" name="Content Placeholder 2"/>
          <p:cNvSpPr>
            <a:spLocks noGrp="1"/>
          </p:cNvSpPr>
          <p:nvPr>
            <p:ph sz="quarter" idx="1"/>
          </p:nvPr>
        </p:nvSpPr>
        <p:spPr>
          <a:xfrm>
            <a:off x="357158" y="1600200"/>
            <a:ext cx="8408890" cy="4757758"/>
          </a:xfrm>
        </p:spPr>
        <p:txBody>
          <a:bodyPr>
            <a:normAutofit/>
          </a:bodyPr>
          <a:lstStyle/>
          <a:p>
            <a:pPr algn="l" rtl="0"/>
            <a:r>
              <a:rPr lang="en-US" sz="2000" dirty="0" smtClean="0"/>
              <a:t>Sudden collapse.  </a:t>
            </a:r>
          </a:p>
          <a:p>
            <a:pPr algn="l" rtl="0"/>
            <a:r>
              <a:rPr lang="en-US" sz="2000" dirty="0" smtClean="0"/>
              <a:t>Loss of consciousness.</a:t>
            </a:r>
          </a:p>
          <a:p>
            <a:pPr algn="l" rtl="0"/>
            <a:r>
              <a:rPr lang="en-US" sz="2000" dirty="0" smtClean="0"/>
              <a:t>Absence of pulse including the carotid and femoral pulse.</a:t>
            </a:r>
          </a:p>
          <a:p>
            <a:pPr algn="l" rtl="0"/>
            <a:r>
              <a:rPr lang="en-US" sz="2000" dirty="0" err="1" smtClean="0"/>
              <a:t>Apnoea</a:t>
            </a:r>
            <a:r>
              <a:rPr lang="en-US" sz="2000" dirty="0" smtClean="0"/>
              <a:t> and cyanosis of variable degree.</a:t>
            </a:r>
          </a:p>
          <a:p>
            <a:pPr algn="l" rtl="0"/>
            <a:r>
              <a:rPr lang="en-US" sz="2000" dirty="0" smtClean="0"/>
              <a:t>Fixed dilatation of the pupils.</a:t>
            </a:r>
          </a:p>
          <a:p>
            <a:pPr algn="l" rtl="0"/>
            <a:endParaRPr lang="en-US" sz="2000" dirty="0" smtClean="0"/>
          </a:p>
          <a:p>
            <a:pPr algn="l" rtl="0">
              <a:buNone/>
            </a:pPr>
            <a:r>
              <a:rPr lang="en-US" sz="2000" dirty="0" smtClean="0"/>
              <a:t>In maternal cardiac arrest, the resuscitation algorithm followed is essentially the same as that for </a:t>
            </a:r>
            <a:r>
              <a:rPr lang="en-US" sz="2000" dirty="0" err="1" smtClean="0"/>
              <a:t>nonpregnant</a:t>
            </a:r>
            <a:r>
              <a:rPr lang="en-US" sz="2000" dirty="0" smtClean="0"/>
              <a:t> women, apart from certain </a:t>
            </a:r>
            <a:r>
              <a:rPr lang="en-US" sz="2000" dirty="0" err="1" smtClean="0"/>
              <a:t>speciﬁc</a:t>
            </a:r>
            <a:r>
              <a:rPr lang="en-US" sz="2000" dirty="0" smtClean="0"/>
              <a:t> anatomical considerations (for example, manual displacement of the gravid uterus). </a:t>
            </a:r>
          </a:p>
          <a:p>
            <a:pPr algn="l" rtl="0">
              <a:buNone/>
            </a:pPr>
            <a:r>
              <a:rPr lang="en-US" sz="2000" dirty="0" smtClean="0"/>
              <a:t>However, the main difference in the continuing management of cardiac arrest in pregnancy is the critical decision to perform PMCS if cardiopulmonary resuscitation (CPR) fails to result in rapid return of spontaneous circulation (ROSC)</a:t>
            </a:r>
            <a:endParaRPr lang="ar-JO" sz="2000" dirty="0" smtClean="0"/>
          </a:p>
          <a:p>
            <a:pPr algn="l" rtl="0"/>
            <a:endParaRPr lang="en-US" sz="2000" dirty="0" smtClean="0"/>
          </a:p>
          <a:p>
            <a:endParaRPr lang="ar-JO" sz="20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Initial resuscitation :</a:t>
            </a:r>
            <a:endParaRPr lang="ar-JO" dirty="0">
              <a:solidFill>
                <a:srgbClr val="C00000"/>
              </a:solidFill>
            </a:endParaRPr>
          </a:p>
        </p:txBody>
      </p:sp>
      <p:sp>
        <p:nvSpPr>
          <p:cNvPr id="3" name="Content Placeholder 2"/>
          <p:cNvSpPr>
            <a:spLocks noGrp="1"/>
          </p:cNvSpPr>
          <p:nvPr>
            <p:ph sz="quarter" idx="1"/>
          </p:nvPr>
        </p:nvSpPr>
        <p:spPr/>
        <p:txBody>
          <a:bodyPr>
            <a:normAutofit fontScale="70000" lnSpcReduction="20000"/>
          </a:bodyPr>
          <a:lstStyle/>
          <a:p>
            <a:pPr marL="0" indent="0" algn="l">
              <a:buNone/>
            </a:pPr>
            <a:r>
              <a:rPr lang="en-US" sz="4000" dirty="0" smtClean="0">
                <a:solidFill>
                  <a:srgbClr val="C00000"/>
                </a:solidFill>
              </a:rPr>
              <a:t>1) Airway:</a:t>
            </a:r>
          </a:p>
          <a:p>
            <a:pPr algn="l" rtl="0"/>
            <a:r>
              <a:rPr lang="en-US" dirty="0" smtClean="0">
                <a:solidFill>
                  <a:schemeClr val="tx2"/>
                </a:solidFill>
              </a:rPr>
              <a:t>Clear it </a:t>
            </a:r>
          </a:p>
          <a:p>
            <a:pPr algn="l" rtl="0"/>
            <a:r>
              <a:rPr lang="en-US" dirty="0" smtClean="0">
                <a:solidFill>
                  <a:schemeClr val="tx2"/>
                </a:solidFill>
              </a:rPr>
              <a:t>Maintain it: Pull mandible and tongue forward.</a:t>
            </a:r>
          </a:p>
          <a:p>
            <a:pPr algn="l" rtl="0"/>
            <a:r>
              <a:rPr lang="en-US" dirty="0" smtClean="0">
                <a:solidFill>
                  <a:schemeClr val="tx2"/>
                </a:solidFill>
              </a:rPr>
              <a:t>Insert an airway.</a:t>
            </a:r>
          </a:p>
          <a:p>
            <a:pPr algn="l" rtl="0"/>
            <a:r>
              <a:rPr lang="en-US" dirty="0" err="1" smtClean="0">
                <a:solidFill>
                  <a:schemeClr val="tx2"/>
                </a:solidFill>
              </a:rPr>
              <a:t>Endotracheal</a:t>
            </a:r>
            <a:r>
              <a:rPr lang="en-US" dirty="0" smtClean="0">
                <a:solidFill>
                  <a:schemeClr val="tx2"/>
                </a:solidFill>
              </a:rPr>
              <a:t> intubation as soon as possible.</a:t>
            </a:r>
          </a:p>
          <a:p>
            <a:pPr marL="0" indent="0" algn="l">
              <a:buNone/>
            </a:pPr>
            <a:r>
              <a:rPr lang="en-US" sz="4000" dirty="0" smtClean="0">
                <a:solidFill>
                  <a:srgbClr val="C00000"/>
                </a:solidFill>
              </a:rPr>
              <a:t>2) Breathing:</a:t>
            </a:r>
          </a:p>
          <a:p>
            <a:pPr algn="l" rtl="0">
              <a:buNone/>
            </a:pPr>
            <a:r>
              <a:rPr lang="en-US" dirty="0" smtClean="0">
                <a:solidFill>
                  <a:schemeClr val="tx2"/>
                </a:solidFill>
              </a:rPr>
              <a:t>One of the following is used:</a:t>
            </a:r>
          </a:p>
          <a:p>
            <a:pPr algn="l" rtl="0">
              <a:buNone/>
            </a:pPr>
            <a:endParaRPr lang="en-US" dirty="0" smtClean="0">
              <a:solidFill>
                <a:schemeClr val="tx2"/>
              </a:solidFill>
            </a:endParaRPr>
          </a:p>
          <a:p>
            <a:pPr algn="l" rtl="0"/>
            <a:r>
              <a:rPr lang="en-US" dirty="0" smtClean="0">
                <a:solidFill>
                  <a:schemeClr val="tx2"/>
                </a:solidFill>
              </a:rPr>
              <a:t>Mouth-to-mouth artificial respiration.</a:t>
            </a:r>
          </a:p>
          <a:p>
            <a:pPr algn="l" rtl="0"/>
            <a:r>
              <a:rPr lang="en-US" dirty="0" smtClean="0">
                <a:solidFill>
                  <a:schemeClr val="tx2"/>
                </a:solidFill>
              </a:rPr>
              <a:t>Mask and </a:t>
            </a:r>
            <a:r>
              <a:rPr lang="en-US" dirty="0" err="1" smtClean="0">
                <a:solidFill>
                  <a:schemeClr val="tx2"/>
                </a:solidFill>
              </a:rPr>
              <a:t>ambu</a:t>
            </a:r>
            <a:r>
              <a:rPr lang="en-US" dirty="0" smtClean="0">
                <a:solidFill>
                  <a:schemeClr val="tx2"/>
                </a:solidFill>
              </a:rPr>
              <a:t> bag with 100 % oxygen.</a:t>
            </a:r>
          </a:p>
          <a:p>
            <a:pPr algn="l" rtl="0"/>
            <a:r>
              <a:rPr lang="en-US" dirty="0" smtClean="0">
                <a:solidFill>
                  <a:schemeClr val="tx2"/>
                </a:solidFill>
              </a:rPr>
              <a:t>Cuffed </a:t>
            </a:r>
            <a:r>
              <a:rPr lang="en-US" dirty="0" err="1" smtClean="0">
                <a:solidFill>
                  <a:schemeClr val="tx2"/>
                </a:solidFill>
              </a:rPr>
              <a:t>endotracheal</a:t>
            </a:r>
            <a:r>
              <a:rPr lang="en-US" dirty="0" smtClean="0">
                <a:solidFill>
                  <a:schemeClr val="tx2"/>
                </a:solidFill>
              </a:rPr>
              <a:t> tube with intermittent positive pressure of 100% oxygen.</a:t>
            </a:r>
          </a:p>
          <a:p>
            <a:pPr algn="l" rtl="0"/>
            <a:r>
              <a:rPr lang="en-US" dirty="0" smtClean="0">
                <a:solidFill>
                  <a:schemeClr val="tx2"/>
                </a:solidFill>
              </a:rPr>
              <a:t>The aim is to achieve arterial oxygen saturation (SaO2) of 94–98%</a:t>
            </a:r>
            <a:endParaRPr lang="ar-JO" dirty="0" smtClean="0">
              <a:solidFill>
                <a:schemeClr val="tx2"/>
              </a:solidFill>
            </a:endParaRPr>
          </a:p>
          <a:p>
            <a:pPr algn="l"/>
            <a:endParaRPr lang="ar-JO"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sz="quarter" idx="1"/>
          </p:nvPr>
        </p:nvSpPr>
        <p:spPr>
          <a:xfrm>
            <a:off x="214282" y="1600200"/>
            <a:ext cx="8551766" cy="5043510"/>
          </a:xfrm>
        </p:spPr>
        <p:txBody>
          <a:bodyPr>
            <a:normAutofit/>
          </a:bodyPr>
          <a:lstStyle/>
          <a:p>
            <a:pPr algn="l">
              <a:buNone/>
            </a:pPr>
            <a:r>
              <a:rPr lang="en-US" sz="2400" dirty="0" smtClean="0">
                <a:solidFill>
                  <a:srgbClr val="C00000"/>
                </a:solidFill>
              </a:rPr>
              <a:t>3) Circulation :</a:t>
            </a:r>
            <a:endParaRPr lang="en-US" sz="2400" dirty="0" smtClean="0">
              <a:solidFill>
                <a:srgbClr val="FF0000"/>
              </a:solidFill>
            </a:endParaRPr>
          </a:p>
          <a:p>
            <a:pPr marL="0" indent="0" algn="l">
              <a:buNone/>
            </a:pPr>
            <a:r>
              <a:rPr lang="en-US" sz="2400" dirty="0" smtClean="0"/>
              <a:t> </a:t>
            </a:r>
            <a:r>
              <a:rPr lang="en-US" sz="2000" dirty="0" smtClean="0"/>
              <a:t>Cardiac compressions have a direct effect on outcome so should be performed immediately and competently. </a:t>
            </a:r>
          </a:p>
          <a:p>
            <a:pPr marL="0" indent="0" algn="l">
              <a:buNone/>
            </a:pPr>
            <a:r>
              <a:rPr lang="en-US" sz="2000" dirty="0" smtClean="0"/>
              <a:t>Thirty cardiac compressions </a:t>
            </a:r>
            <a:r>
              <a:rPr lang="en-US" sz="2000" dirty="0" smtClean="0">
                <a:solidFill>
                  <a:srgbClr val="C00000"/>
                </a:solidFill>
              </a:rPr>
              <a:t>(at a rate of 100 per minute) </a:t>
            </a:r>
            <a:r>
              <a:rPr lang="en-US" sz="2000" dirty="0" smtClean="0"/>
              <a:t>should be performed to every </a:t>
            </a:r>
            <a:r>
              <a:rPr lang="en-US" sz="2000" dirty="0" smtClean="0">
                <a:solidFill>
                  <a:srgbClr val="C00000"/>
                </a:solidFill>
              </a:rPr>
              <a:t>two ventilation </a:t>
            </a:r>
            <a:r>
              <a:rPr lang="en-US" sz="2000" dirty="0" smtClean="0"/>
              <a:t>breaths until defibrillator pads and the defibrillator are available. Once the patient is </a:t>
            </a:r>
            <a:r>
              <a:rPr lang="en-US" sz="2000" dirty="0" err="1" smtClean="0"/>
              <a:t>intubated</a:t>
            </a:r>
            <a:r>
              <a:rPr lang="en-US" sz="2000" dirty="0" smtClean="0"/>
              <a:t>, ventilate at a rate of 10 breaths per minute with continuous chest compressions at 100 per minute without pausing during ventilation</a:t>
            </a:r>
          </a:p>
          <a:p>
            <a:pPr marL="0" indent="0" algn="l">
              <a:buNone/>
            </a:pPr>
            <a:endParaRPr lang="en-US" sz="2400" dirty="0" smtClean="0"/>
          </a:p>
          <a:p>
            <a:pPr marL="0" indent="0" algn="l">
              <a:buNone/>
            </a:pPr>
            <a:r>
              <a:rPr lang="en-US" sz="2400" dirty="0" smtClean="0">
                <a:solidFill>
                  <a:srgbClr val="C00000"/>
                </a:solidFill>
              </a:rPr>
              <a:t>4) Intravenous accesses :  </a:t>
            </a:r>
          </a:p>
          <a:p>
            <a:pPr marL="0" indent="0" algn="l">
              <a:buNone/>
            </a:pPr>
            <a:r>
              <a:rPr lang="en-US" sz="2000" dirty="0" smtClean="0"/>
              <a:t>Early vascular access should also be obtained, ideally with two wide-bore  </a:t>
            </a:r>
            <a:r>
              <a:rPr lang="en-US" sz="2000" dirty="0" err="1" smtClean="0"/>
              <a:t>cannula</a:t>
            </a:r>
            <a:endParaRPr lang="ar-JO" sz="2000" dirty="0" smtClean="0"/>
          </a:p>
          <a:p>
            <a:pPr algn="l">
              <a:buNone/>
            </a:pPr>
            <a:endParaRPr lang="ar-JO"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rPr>
              <a:t>Manual displacement of the uterus</a:t>
            </a:r>
            <a:endParaRPr lang="ar-JO" sz="3600" dirty="0">
              <a:solidFill>
                <a:srgbClr val="C00000"/>
              </a:solidFill>
            </a:endParaRPr>
          </a:p>
        </p:txBody>
      </p:sp>
      <p:sp>
        <p:nvSpPr>
          <p:cNvPr id="3" name="Content Placeholder 2"/>
          <p:cNvSpPr>
            <a:spLocks noGrp="1"/>
          </p:cNvSpPr>
          <p:nvPr>
            <p:ph sz="quarter" idx="1"/>
          </p:nvPr>
        </p:nvSpPr>
        <p:spPr/>
        <p:txBody>
          <a:bodyPr/>
          <a:lstStyle/>
          <a:p>
            <a:endParaRPr lang="ar-JO" dirty="0"/>
          </a:p>
        </p:txBody>
      </p:sp>
      <p:pic>
        <p:nvPicPr>
          <p:cNvPr id="4" name="صورة 8">
            <a:extLst>
              <a:ext uri="{FF2B5EF4-FFF2-40B4-BE49-F238E27FC236}">
                <a16:creationId xmlns="" xmlns:a16="http://schemas.microsoft.com/office/drawing/2014/main" id="{051DBB97-59BD-453E-9A65-0C04FFA84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20" y="1928802"/>
            <a:ext cx="4714908" cy="2943126"/>
          </a:xfrm>
          <a:prstGeom prst="rect">
            <a:avLst/>
          </a:prstGeom>
        </p:spPr>
      </p:pic>
      <p:pic>
        <p:nvPicPr>
          <p:cNvPr id="5" name="عنصر نائب للمحتوى 4">
            <a:extLst>
              <a:ext uri="{FF2B5EF4-FFF2-40B4-BE49-F238E27FC236}">
                <a16:creationId xmlns="" xmlns:a16="http://schemas.microsoft.com/office/drawing/2014/main" id="{54BDF915-945A-4BDE-9AD8-1292DB4E4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80" y="2143116"/>
            <a:ext cx="3489707" cy="2500330"/>
          </a:xfrm>
          <a:prstGeom prst="rect">
            <a:avLst/>
          </a:prstGeom>
        </p:spPr>
      </p:pic>
      <p:pic>
        <p:nvPicPr>
          <p:cNvPr id="6" name="صورة 6">
            <a:extLst>
              <a:ext uri="{FF2B5EF4-FFF2-40B4-BE49-F238E27FC236}">
                <a16:creationId xmlns="" xmlns:a16="http://schemas.microsoft.com/office/drawing/2014/main" id="{AF909590-6786-487A-992B-CF8E75A9C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926" y="5072074"/>
            <a:ext cx="2997520" cy="1288712"/>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noAutofit/>
          </a:bodyPr>
          <a:lstStyle/>
          <a:p>
            <a:r>
              <a:rPr lang="en-US" sz="3600" dirty="0" err="1" smtClean="0">
                <a:solidFill>
                  <a:srgbClr val="C00000"/>
                </a:solidFill>
              </a:rPr>
              <a:t>Perimortem</a:t>
            </a:r>
            <a:r>
              <a:rPr lang="en-US" sz="3600" dirty="0" smtClean="0">
                <a:solidFill>
                  <a:srgbClr val="C00000"/>
                </a:solidFill>
              </a:rPr>
              <a:t> caesarean section: why and when?</a:t>
            </a:r>
            <a:endParaRPr lang="ar-JO" sz="3600" dirty="0">
              <a:solidFill>
                <a:srgbClr val="C00000"/>
              </a:solidFill>
            </a:endParaRPr>
          </a:p>
        </p:txBody>
      </p:sp>
      <p:sp>
        <p:nvSpPr>
          <p:cNvPr id="3" name="Content Placeholder 2"/>
          <p:cNvSpPr>
            <a:spLocks noGrp="1"/>
          </p:cNvSpPr>
          <p:nvPr>
            <p:ph sz="quarter" idx="1"/>
          </p:nvPr>
        </p:nvSpPr>
        <p:spPr>
          <a:xfrm>
            <a:off x="357158" y="1600200"/>
            <a:ext cx="8408890" cy="4495800"/>
          </a:xfrm>
        </p:spPr>
        <p:txBody>
          <a:bodyPr>
            <a:normAutofit/>
          </a:bodyPr>
          <a:lstStyle/>
          <a:p>
            <a:pPr algn="l" rtl="0"/>
            <a:r>
              <a:rPr lang="en-US" sz="2400" dirty="0" smtClean="0"/>
              <a:t>The current Royal College of Obstetricians and </a:t>
            </a:r>
            <a:r>
              <a:rPr lang="en-US" sz="2400" dirty="0" err="1" smtClean="0"/>
              <a:t>Gynaecologists’</a:t>
            </a:r>
            <a:r>
              <a:rPr lang="en-US" sz="2400" dirty="0" smtClean="0"/>
              <a:t> (</a:t>
            </a:r>
            <a:r>
              <a:rPr lang="en-US" sz="2400" dirty="0" smtClean="0">
                <a:solidFill>
                  <a:srgbClr val="FF0000"/>
                </a:solidFill>
              </a:rPr>
              <a:t>RCOG</a:t>
            </a:r>
            <a:r>
              <a:rPr lang="en-US" sz="2400" dirty="0" smtClean="0"/>
              <a:t>) guideline Maternal Collapse in Pregnancy and </a:t>
            </a:r>
            <a:r>
              <a:rPr lang="en-US" sz="2400" dirty="0" err="1" smtClean="0"/>
              <a:t>Puerperium</a:t>
            </a:r>
            <a:r>
              <a:rPr lang="en-US" sz="2400" dirty="0" smtClean="0"/>
              <a:t> recommends that PMCS should be performed if there is no ROSC after </a:t>
            </a:r>
            <a:r>
              <a:rPr lang="en-US" sz="2400" dirty="0" smtClean="0">
                <a:solidFill>
                  <a:srgbClr val="FF0000"/>
                </a:solidFill>
              </a:rPr>
              <a:t>4 minutes </a:t>
            </a:r>
            <a:r>
              <a:rPr lang="en-US" sz="2400" dirty="0" smtClean="0"/>
              <a:t>of correctly performed CPR in a woman who is greater than </a:t>
            </a:r>
            <a:r>
              <a:rPr lang="en-US" sz="2400" dirty="0" smtClean="0">
                <a:solidFill>
                  <a:srgbClr val="FF0000"/>
                </a:solidFill>
              </a:rPr>
              <a:t>20 weeks </a:t>
            </a:r>
            <a:r>
              <a:rPr lang="en-US" sz="2400" dirty="0" smtClean="0"/>
              <a:t>of gestation. Delivery of the fetus should ideally be completed </a:t>
            </a:r>
            <a:r>
              <a:rPr lang="en-US" sz="2400" dirty="0" smtClean="0">
                <a:solidFill>
                  <a:srgbClr val="FF0000"/>
                </a:solidFill>
              </a:rPr>
              <a:t>5 minutes </a:t>
            </a:r>
            <a:r>
              <a:rPr lang="en-US" sz="2400" dirty="0" smtClean="0"/>
              <a:t>after cardiac arrest.</a:t>
            </a:r>
          </a:p>
          <a:p>
            <a:pPr algn="l" rtl="0"/>
            <a:endParaRPr lang="ar-JO" sz="2400" dirty="0"/>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9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10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1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12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13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6.xml><?xml version="1.0" encoding="utf-8"?>
<a:theme xmlns:a="http://schemas.openxmlformats.org/drawingml/2006/main" name="14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7.xml><?xml version="1.0" encoding="utf-8"?>
<a:theme xmlns:a="http://schemas.openxmlformats.org/drawingml/2006/main" name="15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16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17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0.xml><?xml version="1.0" encoding="utf-8"?>
<a:theme xmlns:a="http://schemas.openxmlformats.org/drawingml/2006/main" name="18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1.xml><?xml version="1.0" encoding="utf-8"?>
<a:theme xmlns:a="http://schemas.openxmlformats.org/drawingml/2006/main" name="19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2.xml><?xml version="1.0" encoding="utf-8"?>
<a:theme xmlns:a="http://schemas.openxmlformats.org/drawingml/2006/main" name="20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3.xml><?xml version="1.0" encoding="utf-8"?>
<a:theme xmlns:a="http://schemas.openxmlformats.org/drawingml/2006/main" name="2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4.xml><?xml version="1.0" encoding="utf-8"?>
<a:theme xmlns:a="http://schemas.openxmlformats.org/drawingml/2006/main" name="22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5.xml><?xml version="1.0" encoding="utf-8"?>
<a:theme xmlns:a="http://schemas.openxmlformats.org/drawingml/2006/main" name="23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6.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7.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8.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9.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0.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1.xml><?xml version="1.0" encoding="utf-8"?>
<a:theme xmlns:a="http://schemas.openxmlformats.org/drawingml/2006/main" name="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2.xml><?xml version="1.0" encoding="utf-8"?>
<a:theme xmlns:a="http://schemas.openxmlformats.org/drawingml/2006/main" name="6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3.xml><?xml version="1.0" encoding="utf-8"?>
<a:theme xmlns:a="http://schemas.openxmlformats.org/drawingml/2006/main" name="7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4.xml><?xml version="1.0" encoding="utf-8"?>
<a:theme xmlns:a="http://schemas.openxmlformats.org/drawingml/2006/main" name="8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5.xml><?xml version="1.0" encoding="utf-8"?>
<a:theme xmlns:a="http://schemas.openxmlformats.org/drawingml/2006/main" name="9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6.xml><?xml version="1.0" encoding="utf-8"?>
<a:theme xmlns:a="http://schemas.openxmlformats.org/drawingml/2006/main" name="10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7.xml><?xml version="1.0" encoding="utf-8"?>
<a:theme xmlns:a="http://schemas.openxmlformats.org/drawingml/2006/main" name="1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8.xml><?xml version="1.0" encoding="utf-8"?>
<a:theme xmlns:a="http://schemas.openxmlformats.org/drawingml/2006/main" name="1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9.xml><?xml version="1.0" encoding="utf-8"?>
<a:theme xmlns:a="http://schemas.openxmlformats.org/drawingml/2006/main" name="1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0.xml><?xml version="1.0" encoding="utf-8"?>
<a:theme xmlns:a="http://schemas.openxmlformats.org/drawingml/2006/main" name="1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1.xml><?xml version="1.0" encoding="utf-8"?>
<a:theme xmlns:a="http://schemas.openxmlformats.org/drawingml/2006/main" name="1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2.xml><?xml version="1.0" encoding="utf-8"?>
<a:theme xmlns:a="http://schemas.openxmlformats.org/drawingml/2006/main" name="16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3.xml><?xml version="1.0" encoding="utf-8"?>
<a:theme xmlns:a="http://schemas.openxmlformats.org/drawingml/2006/main" name="17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4.xml><?xml version="1.0" encoding="utf-8"?>
<a:theme xmlns:a="http://schemas.openxmlformats.org/drawingml/2006/main" name="18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5.xml><?xml version="1.0" encoding="utf-8"?>
<a:theme xmlns:a="http://schemas.openxmlformats.org/drawingml/2006/main" name="19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6.xml><?xml version="1.0" encoding="utf-8"?>
<a:theme xmlns:a="http://schemas.openxmlformats.org/drawingml/2006/main" name="20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7.xml><?xml version="1.0" encoding="utf-8"?>
<a:theme xmlns:a="http://schemas.openxmlformats.org/drawingml/2006/main" name="2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8.xml><?xml version="1.0" encoding="utf-8"?>
<a:theme xmlns:a="http://schemas.openxmlformats.org/drawingml/2006/main" name="2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9.xml><?xml version="1.0" encoding="utf-8"?>
<a:theme xmlns:a="http://schemas.openxmlformats.org/drawingml/2006/main" name="2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0.xml><?xml version="1.0" encoding="utf-8"?>
<a:theme xmlns:a="http://schemas.openxmlformats.org/drawingml/2006/main" name="2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1.xml><?xml version="1.0" encoding="utf-8"?>
<a:theme xmlns:a="http://schemas.openxmlformats.org/drawingml/2006/main" name="2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2.xml><?xml version="1.0" encoding="utf-8"?>
<a:theme xmlns:a="http://schemas.openxmlformats.org/drawingml/2006/main" name="26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3.xml><?xml version="1.0" encoding="utf-8"?>
<a:theme xmlns:a="http://schemas.openxmlformats.org/drawingml/2006/main" name="27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4.xml><?xml version="1.0" encoding="utf-8"?>
<a:theme xmlns:a="http://schemas.openxmlformats.org/drawingml/2006/main" name="28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5.xml><?xml version="1.0" encoding="utf-8"?>
<a:theme xmlns:a="http://schemas.openxmlformats.org/drawingml/2006/main" name="29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6.xml><?xml version="1.0" encoding="utf-8"?>
<a:theme xmlns:a="http://schemas.openxmlformats.org/drawingml/2006/main" name="30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7.xml><?xml version="1.0" encoding="utf-8"?>
<a:theme xmlns:a="http://schemas.openxmlformats.org/drawingml/2006/main" name="3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8.xml><?xml version="1.0" encoding="utf-8"?>
<a:theme xmlns:a="http://schemas.openxmlformats.org/drawingml/2006/main" name="3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9.xml><?xml version="1.0" encoding="utf-8"?>
<a:theme xmlns:a="http://schemas.openxmlformats.org/drawingml/2006/main" name="3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4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0.xml><?xml version="1.0" encoding="utf-8"?>
<a:theme xmlns:a="http://schemas.openxmlformats.org/drawingml/2006/main" name="3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1.xml><?xml version="1.0" encoding="utf-8"?>
<a:theme xmlns:a="http://schemas.openxmlformats.org/drawingml/2006/main" name="3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2.xml><?xml version="1.0" encoding="utf-8"?>
<a:theme xmlns:a="http://schemas.openxmlformats.org/drawingml/2006/main" name="36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6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7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4868</Words>
  <Application>Microsoft Office PowerPoint</Application>
  <PresentationFormat>On-screen Show (4:3)</PresentationFormat>
  <Paragraphs>662</Paragraphs>
  <Slides>102</Slides>
  <Notes>8</Notes>
  <HiddenSlides>0</HiddenSlides>
  <MMClips>0</MMClips>
  <ScaleCrop>false</ScaleCrop>
  <HeadingPairs>
    <vt:vector size="4" baseType="variant">
      <vt:variant>
        <vt:lpstr>Theme</vt:lpstr>
      </vt:variant>
      <vt:variant>
        <vt:i4>62</vt:i4>
      </vt:variant>
      <vt:variant>
        <vt:lpstr>Slide Titles</vt:lpstr>
      </vt:variant>
      <vt:variant>
        <vt:i4>102</vt:i4>
      </vt:variant>
    </vt:vector>
  </HeadingPairs>
  <TitlesOfParts>
    <vt:vector size="164" baseType="lpstr">
      <vt:lpstr>Office Theme</vt:lpstr>
      <vt:lpstr>انقلاب</vt:lpstr>
      <vt:lpstr>1_انقلاب</vt:lpstr>
      <vt:lpstr>2_انقلاب</vt:lpstr>
      <vt:lpstr>3_انقلاب</vt:lpstr>
      <vt:lpstr>4_انقلاب</vt:lpstr>
      <vt:lpstr>5_انقلاب</vt:lpstr>
      <vt:lpstr>6_انقلاب</vt:lpstr>
      <vt:lpstr>7_انقلاب</vt:lpstr>
      <vt:lpstr>8_انقلاب</vt:lpstr>
      <vt:lpstr>9_انقلاب</vt:lpstr>
      <vt:lpstr>10_انقلاب</vt:lpstr>
      <vt:lpstr>11_انقلاب</vt:lpstr>
      <vt:lpstr>12_انقلاب</vt:lpstr>
      <vt:lpstr>13_انقلاب</vt:lpstr>
      <vt:lpstr>14_انقلاب</vt:lpstr>
      <vt:lpstr>15_انقلاب</vt:lpstr>
      <vt:lpstr>16_انقلاب</vt:lpstr>
      <vt:lpstr>17_انقلاب</vt:lpstr>
      <vt:lpstr>18_انقلاب</vt:lpstr>
      <vt:lpstr>19_انقلاب</vt:lpstr>
      <vt:lpstr>20_انقلاب</vt:lpstr>
      <vt:lpstr>21_انقلاب</vt:lpstr>
      <vt:lpstr>22_انقلاب</vt:lpstr>
      <vt:lpstr>23_انقلاب</vt:lpstr>
      <vt:lpstr>Median</vt:lpstr>
      <vt:lpstr>1_Median</vt:lpstr>
      <vt:lpstr>2_Median</vt:lpstr>
      <vt:lpstr>3_Median</vt:lpstr>
      <vt:lpstr>4_Median</vt:lpstr>
      <vt:lpstr>5_Median</vt:lpstr>
      <vt:lpstr>6_Median</vt:lpstr>
      <vt:lpstr>7_Median</vt:lpstr>
      <vt:lpstr>8_Median</vt:lpstr>
      <vt:lpstr>9_Median</vt:lpstr>
      <vt:lpstr>10_Median</vt:lpstr>
      <vt:lpstr>11_Median</vt:lpstr>
      <vt:lpstr>12_Median</vt:lpstr>
      <vt:lpstr>13_Median</vt:lpstr>
      <vt:lpstr>14_Median</vt:lpstr>
      <vt:lpstr>15_Median</vt:lpstr>
      <vt:lpstr>16_Median</vt:lpstr>
      <vt:lpstr>17_Median</vt:lpstr>
      <vt:lpstr>18_Median</vt:lpstr>
      <vt:lpstr>19_Median</vt:lpstr>
      <vt:lpstr>20_Median</vt:lpstr>
      <vt:lpstr>21_Median</vt:lpstr>
      <vt:lpstr>22_Median</vt:lpstr>
      <vt:lpstr>23_Median</vt:lpstr>
      <vt:lpstr>24_Median</vt:lpstr>
      <vt:lpstr>25_Median</vt:lpstr>
      <vt:lpstr>26_Median</vt:lpstr>
      <vt:lpstr>27_Median</vt:lpstr>
      <vt:lpstr>28_Median</vt:lpstr>
      <vt:lpstr>29_Median</vt:lpstr>
      <vt:lpstr>30_Median</vt:lpstr>
      <vt:lpstr>31_Median</vt:lpstr>
      <vt:lpstr>32_Median</vt:lpstr>
      <vt:lpstr>33_Median</vt:lpstr>
      <vt:lpstr>34_Median</vt:lpstr>
      <vt:lpstr>35_Median</vt:lpstr>
      <vt:lpstr>36_Median</vt:lpstr>
      <vt:lpstr>PowerPoint Presentation</vt:lpstr>
      <vt:lpstr>PowerPoint Presentation</vt:lpstr>
      <vt:lpstr>Definition:</vt:lpstr>
      <vt:lpstr>Maternal Mortality of PPH;</vt:lpstr>
      <vt:lpstr>Maternal Morbidity of PPH ;</vt:lpstr>
      <vt:lpstr>Causes of Primary PPH;</vt:lpstr>
      <vt:lpstr>NON-UTERINE Causes</vt:lpstr>
      <vt:lpstr>Factors Predisposing to PP Uterine Atony ;</vt:lpstr>
      <vt:lpstr>Prevention of PPH ;</vt:lpstr>
      <vt:lpstr>Prevention of PPH in high risk patients ;</vt:lpstr>
      <vt:lpstr>Step 1 Initial Assessment ;</vt:lpstr>
      <vt:lpstr>STEP 3 intractable PPH</vt:lpstr>
      <vt:lpstr>STEP 5 Post hysterectomy bleeding;</vt:lpstr>
      <vt:lpstr>RESUSCITATION-1</vt:lpstr>
      <vt:lpstr>RESUSCITATION - 2</vt:lpstr>
      <vt:lpstr>RESUSCITATION 3</vt:lpstr>
      <vt:lpstr>MONITORING</vt:lpstr>
      <vt:lpstr>Crystalloids or COLLOIDS</vt:lpstr>
      <vt:lpstr>RESTORATION of blood volume in PPH</vt:lpstr>
      <vt:lpstr>Blood Component Therapy </vt:lpstr>
      <vt:lpstr>Bimanual compression of the uterus</vt:lpstr>
      <vt:lpstr>PowerPoint Presentation</vt:lpstr>
      <vt:lpstr>UTEROTONIC DRUGS</vt:lpstr>
      <vt:lpstr>Precautions in the use of Oxytocin </vt:lpstr>
      <vt:lpstr>Misoprostol( Cytotec)&amp;PPH </vt:lpstr>
      <vt:lpstr>Surgical management of intractable atonic PPH</vt:lpstr>
      <vt:lpstr>PowerPoint Presentation</vt:lpstr>
      <vt:lpstr>Stepwise Uterine Devascularization Technique </vt:lpstr>
      <vt:lpstr>Uterine  Artery Ligation</vt:lpstr>
      <vt:lpstr>Internal Iliac Artery Ligation</vt:lpstr>
      <vt:lpstr>Complications of Internal Iliac artery Ligation </vt:lpstr>
      <vt:lpstr>Angiographic Selective Embolization</vt:lpstr>
      <vt:lpstr>Internal Iliac Artery Balloon Occlusion </vt:lpstr>
      <vt:lpstr>Surgical Technique B-Lynch</vt:lpstr>
      <vt:lpstr>Advantages of B-Lynch Technique</vt:lpstr>
      <vt:lpstr>Management of post-hysterectomy bleeding</vt:lpstr>
      <vt:lpstr>RETAINED PLACENTAL TISSUE </vt:lpstr>
      <vt:lpstr>RETAINED PLACENTAL TISSUE </vt:lpstr>
      <vt:lpstr>MANAGEMENT</vt:lpstr>
      <vt:lpstr>PowerPoint Presentation</vt:lpstr>
      <vt:lpstr>Low Placental Implantation</vt:lpstr>
      <vt:lpstr>PowerPoint Presentation</vt:lpstr>
      <vt:lpstr>Genital Tract Trauma</vt:lpstr>
      <vt:lpstr>Genital Tract Trauma;  Types</vt:lpstr>
      <vt:lpstr>Genital Tract Trauma; Management</vt:lpstr>
      <vt:lpstr>Genital Tract Trauma; Management</vt:lpstr>
      <vt:lpstr>Hematomas</vt:lpstr>
      <vt:lpstr>Hematomas; Signs &amp; Symptoms</vt:lpstr>
      <vt:lpstr>Hematomas; Management</vt:lpstr>
      <vt:lpstr>Coagulation Disorders</vt:lpstr>
      <vt:lpstr>Coagulation Disorders; Management</vt:lpstr>
      <vt:lpstr>UTERINE INVERSION </vt:lpstr>
      <vt:lpstr>PowerPoint Presentation</vt:lpstr>
      <vt:lpstr>CLASSIFICATION</vt:lpstr>
      <vt:lpstr>According to uterine inversion severity</vt:lpstr>
      <vt:lpstr>PowerPoint Presentation</vt:lpstr>
      <vt:lpstr>According to timing of the :event</vt:lpstr>
      <vt:lpstr>Clinical presentation</vt:lpstr>
      <vt:lpstr>Diagnosis</vt:lpstr>
      <vt:lpstr>Manegement </vt:lpstr>
      <vt:lpstr>PowerPoint Presentation</vt:lpstr>
      <vt:lpstr>Manual replacement cont.</vt:lpstr>
      <vt:lpstr>Hydrostatic reduction</vt:lpstr>
      <vt:lpstr>PowerPoint Presentation</vt:lpstr>
      <vt:lpstr>PowerPoint Presentation</vt:lpstr>
      <vt:lpstr>Obstetric shock </vt:lpstr>
      <vt:lpstr>Definition</vt:lpstr>
      <vt:lpstr>Types : </vt:lpstr>
      <vt:lpstr>Classic Clinical Picture of Shock</vt:lpstr>
      <vt:lpstr>Hypovolemic shock</vt:lpstr>
      <vt:lpstr>Causes of hypovolemic shock in pregnancy </vt:lpstr>
      <vt:lpstr>Classification of hemorragic shock</vt:lpstr>
      <vt:lpstr>Phases of Haemorrhagic Shock</vt:lpstr>
      <vt:lpstr>PowerPoint Presentation</vt:lpstr>
      <vt:lpstr>Management</vt:lpstr>
      <vt:lpstr>PowerPoint Presentation</vt:lpstr>
      <vt:lpstr>PowerPoint Presentation</vt:lpstr>
      <vt:lpstr>Complications of Hypovolemic shock  </vt:lpstr>
      <vt:lpstr>Neurogenic Shock</vt:lpstr>
      <vt:lpstr>Neurogenic shock due to uterine inversion</vt:lpstr>
      <vt:lpstr>Neurogenic shock due to uterine inversion</vt:lpstr>
      <vt:lpstr>SEPTIC SHOCK</vt:lpstr>
      <vt:lpstr>PowerPoint Presentation</vt:lpstr>
      <vt:lpstr>Septic shock passes with 2 main stages: </vt:lpstr>
      <vt:lpstr>PowerPoint Presentation</vt:lpstr>
      <vt:lpstr>Management of septic shock</vt:lpstr>
      <vt:lpstr>PowerPoint Presentation</vt:lpstr>
      <vt:lpstr>PowerPoint Presentation</vt:lpstr>
      <vt:lpstr>Amniotic fluid embolism </vt:lpstr>
      <vt:lpstr>Etiology </vt:lpstr>
      <vt:lpstr>PowerPoint Presentation</vt:lpstr>
      <vt:lpstr>Diagnosis</vt:lpstr>
      <vt:lpstr>Management </vt:lpstr>
      <vt:lpstr>Cardiac arrest </vt:lpstr>
      <vt:lpstr>Diagnosis</vt:lpstr>
      <vt:lpstr>Initial resuscitation :</vt:lpstr>
      <vt:lpstr>PowerPoint Presentation</vt:lpstr>
      <vt:lpstr>Manual displacement of the uterus</vt:lpstr>
      <vt:lpstr>Perimortem caesarean section: why and when?</vt:lpstr>
      <vt:lpstr>practical steps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PARTUM HEMORRHAGE</dc:title>
  <dc:creator>lana</dc:creator>
  <cp:lastModifiedBy>pc1</cp:lastModifiedBy>
  <cp:revision>55</cp:revision>
  <dcterms:created xsi:type="dcterms:W3CDTF">2005-03-23T18:48:53Z</dcterms:created>
  <dcterms:modified xsi:type="dcterms:W3CDTF">2021-12-07T19:27:49Z</dcterms:modified>
</cp:coreProperties>
</file>