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89" y="-5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A784-EA55-4BB9-BB4B-60F7BE48C931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6DC95-56C5-41F0-90BB-A729DF58F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6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6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F1293-69E3-45E6-A716-BB1EE556FC5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FFA0-FC91-49FC-92DE-E9F011DE6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0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-19050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343150"/>
            <a:ext cx="8136904" cy="2678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123826"/>
            <a:ext cx="1318270" cy="7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8" y="103120"/>
            <a:ext cx="2088679" cy="7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324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0" y="209550"/>
            <a:ext cx="3558540" cy="3360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3650"/>
            <a:ext cx="5509260" cy="470898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**Anatomical </a:t>
            </a:r>
            <a:r>
              <a:rPr lang="en-US" sz="2000" b="1" dirty="0">
                <a:solidFill>
                  <a:srgbClr val="FF0000"/>
                </a:solidFill>
              </a:rPr>
              <a:t>Position of the uterus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(</a:t>
            </a:r>
            <a:r>
              <a:rPr lang="en-US" sz="2000" b="1" dirty="0" err="1">
                <a:solidFill>
                  <a:srgbClr val="FF0000"/>
                </a:solidFill>
              </a:rPr>
              <a:t>Anteverted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anteflexed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• a- </a:t>
            </a:r>
            <a:r>
              <a:rPr lang="en-US" sz="2000" b="1" dirty="0" err="1" smtClean="0">
                <a:solidFill>
                  <a:srgbClr val="FF0000"/>
                </a:solidFill>
              </a:rPr>
              <a:t>Anteverted</a:t>
            </a:r>
            <a:r>
              <a:rPr lang="en-US" sz="2000" dirty="0" smtClean="0"/>
              <a:t>, The cer</a:t>
            </a:r>
            <a:r>
              <a:rPr lang="en-US" sz="2000" b="1" u="sng" dirty="0" smtClean="0">
                <a:solidFill>
                  <a:srgbClr val="FF0000"/>
                </a:solidFill>
              </a:rPr>
              <a:t>v</a:t>
            </a:r>
            <a:r>
              <a:rPr lang="en-US" sz="2000" dirty="0" smtClean="0"/>
              <a:t>ix of uterus is bent </a:t>
            </a:r>
          </a:p>
          <a:p>
            <a:r>
              <a:rPr lang="en-US" sz="2000" dirty="0" smtClean="0"/>
              <a:t>      forwards </a:t>
            </a:r>
            <a:r>
              <a:rPr lang="en-US" sz="2000" dirty="0"/>
              <a:t>on the anterior wall of the </a:t>
            </a:r>
            <a:r>
              <a:rPr lang="en-US" sz="2000" b="1" u="sng" dirty="0">
                <a:solidFill>
                  <a:srgbClr val="FF0000"/>
                </a:solidFill>
              </a:rPr>
              <a:t>v</a:t>
            </a:r>
            <a:r>
              <a:rPr lang="en-US" sz="2000" dirty="0"/>
              <a:t>agina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- The </a:t>
            </a:r>
            <a:r>
              <a:rPr lang="en-US" sz="2000" dirty="0"/>
              <a:t>angle between axis of vagina and </a:t>
            </a:r>
            <a:r>
              <a:rPr lang="en-US" sz="2000" dirty="0" smtClean="0"/>
              <a:t>axis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/>
              <a:t>of cervix makes </a:t>
            </a:r>
            <a:r>
              <a:rPr lang="en-US" sz="2000" b="1" dirty="0">
                <a:solidFill>
                  <a:srgbClr val="0000FF"/>
                </a:solidFill>
              </a:rPr>
              <a:t>about 90 degree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>
                <a:solidFill>
                  <a:srgbClr val="FF0000"/>
                </a:solidFill>
              </a:rPr>
              <a:t>b- </a:t>
            </a:r>
            <a:r>
              <a:rPr lang="en-US" sz="2000" b="1" dirty="0" err="1">
                <a:solidFill>
                  <a:srgbClr val="FF0000"/>
                </a:solidFill>
              </a:rPr>
              <a:t>Anteflexed</a:t>
            </a:r>
            <a:r>
              <a:rPr lang="en-US" sz="2000" dirty="0"/>
              <a:t>, The body of the uterus is </a:t>
            </a:r>
            <a:r>
              <a:rPr lang="en-US" sz="2000" dirty="0" smtClean="0"/>
              <a:t>bent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forwards </a:t>
            </a:r>
            <a:r>
              <a:rPr lang="en-US" sz="2000" dirty="0"/>
              <a:t>on the cervix. </a:t>
            </a:r>
            <a:endParaRPr lang="en-US" sz="2000" dirty="0" smtClean="0"/>
          </a:p>
          <a:p>
            <a:r>
              <a:rPr lang="en-US" sz="2000" dirty="0" smtClean="0"/>
              <a:t>   - The </a:t>
            </a:r>
            <a:r>
              <a:rPr lang="en-US" sz="2000" dirty="0"/>
              <a:t>angle between axis of cervix and axis of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body </a:t>
            </a:r>
            <a:r>
              <a:rPr lang="en-US" sz="2000" dirty="0"/>
              <a:t>makes </a:t>
            </a:r>
            <a:r>
              <a:rPr lang="en-US" sz="2000" b="1" dirty="0">
                <a:solidFill>
                  <a:srgbClr val="0000FF"/>
                </a:solidFill>
              </a:rPr>
              <a:t>about 170 degree. 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/>
              <a:t>• N.B;</a:t>
            </a:r>
          </a:p>
          <a:p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An </a:t>
            </a:r>
            <a:r>
              <a:rPr lang="en-US" sz="2000" b="1" dirty="0"/>
              <a:t>abnormal position </a:t>
            </a:r>
            <a:r>
              <a:rPr lang="en-US" sz="2000" dirty="0"/>
              <a:t>of the uterus is called </a:t>
            </a:r>
            <a:r>
              <a:rPr lang="en-US" sz="2000" b="1" dirty="0" err="1">
                <a:solidFill>
                  <a:srgbClr val="FF0000"/>
                </a:solidFill>
              </a:rPr>
              <a:t>Retroflexded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body is bent back on the cervix </a:t>
            </a:r>
            <a:r>
              <a:rPr lang="en-US" sz="2000" b="1" dirty="0" err="1">
                <a:solidFill>
                  <a:srgbClr val="FF0000"/>
                </a:solidFill>
              </a:rPr>
              <a:t>Retoverted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whole uterus is bent back on the vagina.</a:t>
            </a:r>
          </a:p>
        </p:txBody>
      </p:sp>
    </p:spTree>
    <p:extLst>
      <p:ext uri="{BB962C8B-B14F-4D97-AF65-F5344CB8AC3E}">
        <p14:creationId xmlns:p14="http://schemas.microsoft.com/office/powerpoint/2010/main" val="98745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72" y="1699430"/>
            <a:ext cx="4752528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000" b="1" dirty="0" smtClean="0">
                <a:solidFill>
                  <a:srgbClr val="FF0000"/>
                </a:solidFill>
                <a:latin typeface="Arial Black" pitchFamily="34" charset="0"/>
              </a:rPr>
              <a:t>Ligaments of Uterus</a:t>
            </a:r>
            <a:endParaRPr lang="en-US" altLang="en-US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8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4"/>
          <a:stretch/>
        </p:blipFill>
        <p:spPr>
          <a:xfrm>
            <a:off x="0" y="57149"/>
            <a:ext cx="9144000" cy="49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5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3" b="9861"/>
          <a:stretch/>
        </p:blipFill>
        <p:spPr>
          <a:xfrm>
            <a:off x="152400" y="57150"/>
            <a:ext cx="891211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2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9" b="4096"/>
          <a:stretch/>
        </p:blipFill>
        <p:spPr>
          <a:xfrm>
            <a:off x="76200" y="19523"/>
            <a:ext cx="9010198" cy="51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2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7" b="1936"/>
          <a:stretch/>
        </p:blipFill>
        <p:spPr>
          <a:xfrm>
            <a:off x="4762" y="0"/>
            <a:ext cx="9201209" cy="51435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82000" y="2647950"/>
            <a:ext cx="5334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26581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2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6477000" y="4476750"/>
            <a:ext cx="5334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44869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3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7086600" y="3409950"/>
            <a:ext cx="5334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34201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54783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Other ligaments of uterus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1- </a:t>
            </a:r>
            <a:r>
              <a:rPr lang="en-US" sz="2000" b="1" dirty="0">
                <a:solidFill>
                  <a:srgbClr val="FF0000"/>
                </a:solidFill>
              </a:rPr>
              <a:t>Transverse cervical ligaments (</a:t>
            </a:r>
            <a:r>
              <a:rPr lang="en-US" sz="2000" b="1" dirty="0" err="1">
                <a:solidFill>
                  <a:srgbClr val="FF0000"/>
                </a:solidFill>
              </a:rPr>
              <a:t>Mackenrodt's</a:t>
            </a:r>
            <a:r>
              <a:rPr lang="en-US" sz="2000" b="1" dirty="0">
                <a:solidFill>
                  <a:srgbClr val="FF0000"/>
                </a:solidFill>
              </a:rPr>
              <a:t> ligament) </a:t>
            </a:r>
            <a:r>
              <a:rPr lang="en-US" sz="2000" b="1" dirty="0">
                <a:solidFill>
                  <a:srgbClr val="0000FF"/>
                </a:solidFill>
              </a:rPr>
              <a:t>(Laterally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- These are the most important ligaments for maintaining the position of the uterus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- </a:t>
            </a:r>
            <a:r>
              <a:rPr lang="en-US" sz="2000" dirty="0"/>
              <a:t>They extend from the cervix of the uterus to the lateral wall of the </a:t>
            </a:r>
            <a:r>
              <a:rPr lang="en-US" sz="2000" dirty="0" smtClean="0"/>
              <a:t>pelvis.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2- </a:t>
            </a:r>
            <a:r>
              <a:rPr lang="en-US" sz="2000" b="1" dirty="0" err="1" smtClean="0">
                <a:solidFill>
                  <a:srgbClr val="FF0000"/>
                </a:solidFill>
              </a:rPr>
              <a:t>Uterosacral</a:t>
            </a:r>
            <a:r>
              <a:rPr lang="en-US" sz="2000" b="1" dirty="0" smtClean="0">
                <a:solidFill>
                  <a:srgbClr val="FF0000"/>
                </a:solidFill>
              </a:rPr>
              <a:t> ligaments </a:t>
            </a:r>
            <a:r>
              <a:rPr lang="en-US" sz="2000" b="1" dirty="0" smtClean="0">
                <a:solidFill>
                  <a:srgbClr val="0000FF"/>
                </a:solidFill>
              </a:rPr>
              <a:t>(posteriorly): </a:t>
            </a:r>
            <a:r>
              <a:rPr lang="en-US" sz="2000" dirty="0" smtClean="0"/>
              <a:t>extend from the cervix of the uterus to the sacrum on both sides of the </a:t>
            </a:r>
            <a:r>
              <a:rPr lang="en-US" sz="2000" b="1" dirty="0" smtClean="0"/>
              <a:t>rectum.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3- </a:t>
            </a:r>
            <a:r>
              <a:rPr lang="en-US" sz="2000" b="1" dirty="0" err="1" smtClean="0">
                <a:solidFill>
                  <a:srgbClr val="FF0000"/>
                </a:solidFill>
              </a:rPr>
              <a:t>Pubocervical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(anteriorly), </a:t>
            </a:r>
            <a:r>
              <a:rPr lang="en-US" sz="2000" dirty="0" smtClean="0"/>
              <a:t>extend from the cervix of the uterus to the </a:t>
            </a:r>
            <a:r>
              <a:rPr lang="en-US" sz="2000" dirty="0" err="1" smtClean="0"/>
              <a:t>symphysis</a:t>
            </a:r>
            <a:r>
              <a:rPr lang="en-US" sz="2000" dirty="0" smtClean="0"/>
              <a:t> pubis on both sides of the </a:t>
            </a:r>
            <a:r>
              <a:rPr lang="en-US" sz="2000" b="1" dirty="0" smtClean="0"/>
              <a:t>urinary bladder.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4- Round ligament of the uterus, </a:t>
            </a:r>
            <a:r>
              <a:rPr lang="en-US" sz="2000" dirty="0" smtClean="0"/>
              <a:t>connects the uterus </a:t>
            </a:r>
            <a:r>
              <a:rPr lang="en-US" sz="2000" b="1" dirty="0" smtClean="0"/>
              <a:t>below and </a:t>
            </a:r>
            <a:r>
              <a:rPr lang="en-US" sz="2000" b="1" dirty="0" err="1" smtClean="0"/>
              <a:t>Infront</a:t>
            </a:r>
            <a:r>
              <a:rPr lang="en-US" sz="2000" b="1" dirty="0" smtClean="0"/>
              <a:t> </a:t>
            </a:r>
            <a:r>
              <a:rPr lang="en-US" sz="2000" dirty="0" smtClean="0"/>
              <a:t>of the uterine tube to the labia </a:t>
            </a:r>
            <a:r>
              <a:rPr lang="en-US" sz="2000" dirty="0" err="1" smtClean="0"/>
              <a:t>majora</a:t>
            </a:r>
            <a:r>
              <a:rPr lang="en-US" sz="2000" dirty="0" smtClean="0"/>
              <a:t>. It passes through the inguinal canal.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** Factors support the uterus</a:t>
            </a:r>
          </a:p>
          <a:p>
            <a:r>
              <a:rPr lang="en-US" sz="2000" dirty="0" smtClean="0"/>
              <a:t> 1- Ligaments of the uterus.                      2- Position of the uterus. </a:t>
            </a:r>
          </a:p>
          <a:p>
            <a:r>
              <a:rPr lang="en-US" sz="2000" dirty="0" smtClean="0"/>
              <a:t> 3- Pelvic diaphragm.                                  4- Urogenital diaphragm.</a:t>
            </a:r>
          </a:p>
          <a:p>
            <a:r>
              <a:rPr lang="en-US" sz="2000" dirty="0" smtClean="0"/>
              <a:t> 5- </a:t>
            </a:r>
            <a:r>
              <a:rPr lang="en-US" sz="2000" dirty="0" err="1" smtClean="0"/>
              <a:t>Perineal</a:t>
            </a:r>
            <a:r>
              <a:rPr lang="en-US" sz="2000" dirty="0" smtClean="0"/>
              <a:t> body.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00FF"/>
                </a:solidFill>
              </a:rPr>
              <a:t>Uterine prolapse</a:t>
            </a:r>
            <a:r>
              <a:rPr lang="en-US" sz="2000" dirty="0" smtClean="0"/>
              <a:t>: Uterus descends into vagina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It occurs due to weakness of ligaments, diaphragms and </a:t>
            </a:r>
            <a:r>
              <a:rPr lang="en-US" sz="2000" dirty="0" err="1" smtClean="0"/>
              <a:t>perineal</a:t>
            </a:r>
            <a:r>
              <a:rPr lang="en-US" sz="2000" dirty="0" smtClean="0"/>
              <a:t> body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631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6171" b="2704"/>
          <a:stretch/>
        </p:blipFill>
        <p:spPr>
          <a:xfrm>
            <a:off x="127029" y="0"/>
            <a:ext cx="8940771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6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r="2642" b="5743"/>
          <a:stretch/>
        </p:blipFill>
        <p:spPr>
          <a:xfrm>
            <a:off x="6229350" y="3078956"/>
            <a:ext cx="2914649" cy="2064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30" y="0"/>
            <a:ext cx="91225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** Arterial </a:t>
            </a:r>
            <a:r>
              <a:rPr lang="en-US" sz="2200" b="1" dirty="0">
                <a:solidFill>
                  <a:srgbClr val="FF0000"/>
                </a:solidFill>
              </a:rPr>
              <a:t>supply: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1- </a:t>
            </a:r>
            <a:r>
              <a:rPr lang="en-US" sz="2200" b="1" dirty="0">
                <a:solidFill>
                  <a:srgbClr val="0000FF"/>
                </a:solidFill>
              </a:rPr>
              <a:t>Uterine artery</a:t>
            </a:r>
            <a:r>
              <a:rPr lang="en-US" sz="2200" dirty="0"/>
              <a:t> from anterior division of internal iliac artery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- </a:t>
            </a:r>
            <a:r>
              <a:rPr lang="en-US" sz="2200" dirty="0"/>
              <a:t>It ascends on the lateral border of uterus in the broad ligament and turns laterally </a:t>
            </a:r>
            <a:r>
              <a:rPr lang="en-US" sz="2200" dirty="0" smtClean="0"/>
              <a:t>below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/>
              <a:t>the uterine tube to anastomosis with the ovarian artery.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- </a:t>
            </a:r>
            <a:r>
              <a:rPr lang="en-US" sz="2200" dirty="0"/>
              <a:t>It is a tortuous artery to allow expansion of the uterus during pregnancy. </a:t>
            </a:r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2- Vaginal artery </a:t>
            </a:r>
            <a:r>
              <a:rPr lang="en-US" sz="2200" dirty="0" smtClean="0"/>
              <a:t>from internal iliac artery. 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** Venous drainage:</a:t>
            </a:r>
          </a:p>
          <a:p>
            <a:r>
              <a:rPr lang="en-US" sz="2200" dirty="0" smtClean="0"/>
              <a:t>- Uterine venous plexus      uterine vein      internal iliac vein. 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</a:rPr>
              <a:t>** Nerve supply</a:t>
            </a:r>
          </a:p>
          <a:p>
            <a:r>
              <a:rPr lang="en-US" sz="2200" dirty="0" smtClean="0"/>
              <a:t> - Sympathetic from T12 &amp; L1.</a:t>
            </a:r>
          </a:p>
          <a:p>
            <a:r>
              <a:rPr lang="en-US" sz="2200" dirty="0" smtClean="0"/>
              <a:t> - Parasympathetic fibers, from S2, 3, 4.</a:t>
            </a:r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57712" y="2893217"/>
            <a:ext cx="3190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05112" y="2886074"/>
            <a:ext cx="3190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91763"/>
            <a:ext cx="5867400" cy="17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Uterine tube 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smtClean="0">
                <a:solidFill>
                  <a:srgbClr val="FF0000"/>
                </a:solidFill>
                <a:latin typeface="Arial Black" pitchFamily="34" charset="0"/>
              </a:rPr>
              <a:t>Fallopian tube</a:t>
            </a:r>
            <a:endParaRPr lang="en-US" altLang="en-US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9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2083648"/>
            <a:ext cx="4752528" cy="1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Uterus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6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r="6733" b="7797"/>
          <a:stretch/>
        </p:blipFill>
        <p:spPr>
          <a:xfrm>
            <a:off x="271463" y="0"/>
            <a:ext cx="8819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" t="4062" r="7430" b="2822"/>
          <a:stretch/>
        </p:blipFill>
        <p:spPr>
          <a:xfrm>
            <a:off x="228600" y="7143"/>
            <a:ext cx="8610600" cy="51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9537"/>
            <a:ext cx="8991600" cy="2462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</a:rPr>
              <a:t>** Parts </a:t>
            </a:r>
            <a:r>
              <a:rPr lang="en-US" sz="2200" b="1" dirty="0">
                <a:solidFill>
                  <a:srgbClr val="0000FF"/>
                </a:solidFill>
              </a:rPr>
              <a:t>of the tube: </a:t>
            </a:r>
            <a:r>
              <a:rPr lang="en-US" sz="2200" dirty="0"/>
              <a:t>From the lateral to the medial end</a:t>
            </a:r>
            <a:r>
              <a:rPr lang="en-US" sz="2200" dirty="0" smtClean="0"/>
              <a:t>,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1- </a:t>
            </a:r>
            <a:r>
              <a:rPr lang="en-US" sz="2200" b="1" dirty="0">
                <a:solidFill>
                  <a:srgbClr val="FF0000"/>
                </a:solidFill>
              </a:rPr>
              <a:t>Infundibulum: </a:t>
            </a:r>
            <a:r>
              <a:rPr lang="en-US" sz="2200" dirty="0"/>
              <a:t>a funnel-shaped which open in the peritoneal cavity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- It has a number of processes called </a:t>
            </a:r>
            <a:r>
              <a:rPr lang="en-US" sz="2200" b="1" dirty="0"/>
              <a:t>fimbriae</a:t>
            </a:r>
            <a:r>
              <a:rPr lang="en-US" sz="2200" b="1" dirty="0" smtClean="0"/>
              <a:t>.</a:t>
            </a:r>
            <a:r>
              <a:rPr lang="en-US" sz="2200" dirty="0" smtClean="0"/>
              <a:t> </a:t>
            </a:r>
            <a:r>
              <a:rPr lang="en-US" sz="2200" dirty="0"/>
              <a:t>One of these fimbriae </a:t>
            </a:r>
            <a:r>
              <a:rPr lang="en-US" sz="2200" dirty="0" smtClean="0"/>
              <a:t>is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</a:t>
            </a:r>
            <a:r>
              <a:rPr lang="en-US" sz="2200" dirty="0"/>
              <a:t>large and extends to the ovary and called </a:t>
            </a:r>
            <a:r>
              <a:rPr lang="en-US" sz="2200" b="1" dirty="0">
                <a:solidFill>
                  <a:srgbClr val="FF0000"/>
                </a:solidFill>
              </a:rPr>
              <a:t>ovarian fimbria.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2- </a:t>
            </a:r>
            <a:r>
              <a:rPr lang="en-US" sz="2200" b="1" dirty="0">
                <a:solidFill>
                  <a:srgbClr val="0000FF"/>
                </a:solidFill>
              </a:rPr>
              <a:t>Ampulla:</a:t>
            </a:r>
            <a:r>
              <a:rPr lang="en-US" sz="2200" dirty="0"/>
              <a:t> a dilated, tortuous and thin-walled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3- </a:t>
            </a:r>
            <a:r>
              <a:rPr lang="en-US" sz="2200" b="1" dirty="0">
                <a:solidFill>
                  <a:srgbClr val="FF0000"/>
                </a:solidFill>
              </a:rPr>
              <a:t>Isthmus: </a:t>
            </a:r>
            <a:r>
              <a:rPr lang="en-US" sz="2200" dirty="0"/>
              <a:t>a narrow straight part, constituting the medial 1/3 of the tube. </a:t>
            </a:r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4- </a:t>
            </a:r>
            <a:r>
              <a:rPr lang="en-US" sz="2200" b="1" dirty="0">
                <a:solidFill>
                  <a:srgbClr val="0000FF"/>
                </a:solidFill>
              </a:rPr>
              <a:t>Intramural part</a:t>
            </a:r>
            <a:r>
              <a:rPr lang="en-US" sz="2200" dirty="0"/>
              <a:t>: the part inside the uterine wall (narrowest part</a:t>
            </a:r>
            <a:r>
              <a:rPr lang="en-US" sz="2200" dirty="0" smtClean="0"/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637" y="2920246"/>
            <a:ext cx="5795963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** Functions of the tubes:</a:t>
            </a:r>
          </a:p>
          <a:p>
            <a:r>
              <a:rPr lang="en-US" sz="2200" dirty="0" smtClean="0"/>
              <a:t>1. Picks up the ovum.</a:t>
            </a:r>
          </a:p>
          <a:p>
            <a:r>
              <a:rPr lang="en-US" sz="2200" dirty="0" smtClean="0"/>
              <a:t>2. Transport the sperm from the uterine cavity. </a:t>
            </a:r>
          </a:p>
          <a:p>
            <a:r>
              <a:rPr lang="en-US" sz="2200" dirty="0" smtClean="0"/>
              <a:t>3. Site of fertilization in the ampulla.</a:t>
            </a:r>
          </a:p>
          <a:p>
            <a:r>
              <a:rPr lang="en-US" sz="2200" dirty="0" smtClean="0"/>
              <a:t>4. Transport the fertilized ovum to the uterus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7437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" t="2471" r="1950" b="8738"/>
          <a:stretch/>
        </p:blipFill>
        <p:spPr>
          <a:xfrm>
            <a:off x="5354163" y="38100"/>
            <a:ext cx="3789837" cy="2609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209550"/>
            <a:ext cx="5181600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** Arterial </a:t>
            </a:r>
            <a:r>
              <a:rPr lang="en-US" sz="2200" b="1" dirty="0">
                <a:solidFill>
                  <a:srgbClr val="FF0000"/>
                </a:solidFill>
              </a:rPr>
              <a:t>supply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200" dirty="0" smtClean="0"/>
              <a:t>1) The </a:t>
            </a:r>
            <a:r>
              <a:rPr lang="en-US" sz="2200" dirty="0"/>
              <a:t>lateral part by the ovarian artery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2</a:t>
            </a:r>
            <a:r>
              <a:rPr lang="en-US" sz="2200" dirty="0"/>
              <a:t>) The medial part by the uterine artery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** </a:t>
            </a:r>
            <a:r>
              <a:rPr lang="en-US" sz="2200" b="1" dirty="0">
                <a:solidFill>
                  <a:srgbClr val="0000FF"/>
                </a:solidFill>
              </a:rPr>
              <a:t>Lymphatic drainage: </a:t>
            </a:r>
            <a:r>
              <a:rPr lang="en-US" sz="2200" dirty="0"/>
              <a:t>to the </a:t>
            </a:r>
            <a:r>
              <a:rPr lang="en-US" sz="2200" dirty="0" err="1"/>
              <a:t>preaortic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 err="1" smtClean="0"/>
              <a:t>paraaortic</a:t>
            </a:r>
            <a:r>
              <a:rPr lang="en-US" sz="2200" dirty="0" smtClean="0"/>
              <a:t> </a:t>
            </a:r>
            <a:r>
              <a:rPr lang="en-US" sz="2200" dirty="0"/>
              <a:t>lymph nodes. </a:t>
            </a:r>
            <a:endParaRPr lang="en-US" sz="2200" dirty="0" smtClean="0"/>
          </a:p>
          <a:p>
            <a:r>
              <a:rPr lang="en-US" sz="2200" b="1" dirty="0">
                <a:solidFill>
                  <a:srgbClr val="FF0000"/>
                </a:solidFill>
              </a:rPr>
              <a:t>*</a:t>
            </a:r>
            <a:r>
              <a:rPr lang="en-US" sz="2200" b="1" dirty="0" smtClean="0">
                <a:solidFill>
                  <a:srgbClr val="FF0000"/>
                </a:solidFill>
              </a:rPr>
              <a:t>* </a:t>
            </a:r>
            <a:r>
              <a:rPr lang="en-US" sz="2200" b="1" dirty="0">
                <a:solidFill>
                  <a:srgbClr val="FF0000"/>
                </a:solidFill>
              </a:rPr>
              <a:t>Nerve supply: </a:t>
            </a:r>
          </a:p>
          <a:p>
            <a:r>
              <a:rPr lang="en-US" sz="2200" dirty="0" smtClean="0"/>
              <a:t>- Sympathetic </a:t>
            </a:r>
            <a:r>
              <a:rPr lang="en-US" sz="2200" dirty="0"/>
              <a:t>from T 10 to L 2. </a:t>
            </a:r>
            <a:endParaRPr lang="en-US" sz="2200" dirty="0" smtClean="0"/>
          </a:p>
          <a:p>
            <a:r>
              <a:rPr lang="en-US" sz="2200" dirty="0" smtClean="0"/>
              <a:t>- Parasympathetic </a:t>
            </a:r>
            <a:r>
              <a:rPr lang="en-US" sz="2200" dirty="0"/>
              <a:t>S2,3,4. </a:t>
            </a:r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3444954"/>
            <a:ext cx="807720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/>
              <a:t>• Rupture of uterine tube In case of ectopic pregnancy after 6 weeks.</a:t>
            </a:r>
          </a:p>
          <a:p>
            <a:r>
              <a:rPr lang="en-US" sz="2200" dirty="0" smtClean="0"/>
              <a:t>• It is life threatening internal bleeding and peritonitis, adhesion and closure of tube.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1368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2083648"/>
            <a:ext cx="4752528" cy="1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Ovary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53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1"/>
            <a:ext cx="9144000" cy="5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8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r="11642" b="6528"/>
          <a:stretch/>
        </p:blipFill>
        <p:spPr>
          <a:xfrm>
            <a:off x="145256" y="0"/>
            <a:ext cx="84095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1620" r="9696" b="15601"/>
          <a:stretch/>
        </p:blipFill>
        <p:spPr>
          <a:xfrm>
            <a:off x="4221955" y="209550"/>
            <a:ext cx="4922045" cy="4257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719" y="285750"/>
            <a:ext cx="4155281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Ovary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** General features,</a:t>
            </a:r>
            <a:r>
              <a:rPr lang="en-US" sz="2000" dirty="0" smtClean="0"/>
              <a:t> It has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- 2 ends </a:t>
            </a:r>
          </a:p>
          <a:p>
            <a:r>
              <a:rPr lang="en-US" sz="2000" dirty="0" smtClean="0"/>
              <a:t>   1- Tubal (upper) end: covered by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fimbriated</a:t>
            </a:r>
            <a:r>
              <a:rPr lang="en-US" sz="2000" dirty="0" smtClean="0"/>
              <a:t> end of uterine tube.</a:t>
            </a:r>
          </a:p>
          <a:p>
            <a:r>
              <a:rPr lang="en-US" sz="2000" dirty="0" smtClean="0"/>
              <a:t>   2- Uterine (lower) end: gives attachment to ligament of ovary.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- 2 borders </a:t>
            </a:r>
          </a:p>
          <a:p>
            <a:r>
              <a:rPr lang="en-US" sz="2000" dirty="0" smtClean="0"/>
              <a:t>   1- Free border directed backward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and related to ureter.</a:t>
            </a:r>
          </a:p>
          <a:p>
            <a:r>
              <a:rPr lang="en-US" sz="2000" dirty="0" smtClean="0"/>
              <a:t>   2- Attached border: attached to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upper layer of the broad ligament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by the </a:t>
            </a:r>
            <a:r>
              <a:rPr lang="en-US" sz="2000" dirty="0" err="1" smtClean="0"/>
              <a:t>mesovarium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247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8" b="23981"/>
          <a:stretch/>
        </p:blipFill>
        <p:spPr>
          <a:xfrm>
            <a:off x="5409922" y="133350"/>
            <a:ext cx="3734078" cy="39100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09550"/>
            <a:ext cx="5257800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** Ligaments </a:t>
            </a:r>
            <a:r>
              <a:rPr lang="en-US" sz="2000" b="1" dirty="0">
                <a:solidFill>
                  <a:srgbClr val="FF0000"/>
                </a:solidFill>
              </a:rPr>
              <a:t>of the ovary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000" b="1" dirty="0" smtClean="0"/>
              <a:t>1- </a:t>
            </a:r>
            <a:r>
              <a:rPr lang="en-US" sz="2000" b="1" dirty="0"/>
              <a:t>Suspensory ligament of the ovary </a:t>
            </a:r>
            <a:r>
              <a:rPr lang="en-US" sz="2000" dirty="0"/>
              <a:t>extends from ovary to wall of pelvis, contains ovarian vessels, nerve plexus and lymph vessels. </a:t>
            </a:r>
            <a:endParaRPr lang="en-US" sz="2000" dirty="0" smtClean="0"/>
          </a:p>
          <a:p>
            <a:r>
              <a:rPr lang="en-US" sz="2000" b="1" dirty="0" smtClean="0"/>
              <a:t>2- </a:t>
            </a:r>
            <a:r>
              <a:rPr lang="en-US" sz="2000" b="1" dirty="0"/>
              <a:t>Ligament of ovary, </a:t>
            </a:r>
            <a:r>
              <a:rPr lang="en-US" sz="2000" dirty="0"/>
              <a:t>connects ovary with the uterus </a:t>
            </a:r>
            <a:r>
              <a:rPr lang="en-US" sz="2000" b="1" dirty="0"/>
              <a:t>below and behind</a:t>
            </a:r>
            <a:r>
              <a:rPr lang="en-US" sz="2000" dirty="0"/>
              <a:t> the uterine tube</a:t>
            </a:r>
            <a:r>
              <a:rPr lang="en-US" sz="2000" dirty="0" smtClean="0"/>
              <a:t>.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** Peritoneal relation</a:t>
            </a:r>
          </a:p>
          <a:p>
            <a:r>
              <a:rPr lang="en-US" sz="2000" dirty="0" smtClean="0"/>
              <a:t>- It </a:t>
            </a:r>
            <a:r>
              <a:rPr lang="en-US" sz="2000" dirty="0"/>
              <a:t>is suspended in </a:t>
            </a:r>
            <a:r>
              <a:rPr lang="en-US" sz="2000" b="1" dirty="0"/>
              <a:t>peritoneal </a:t>
            </a:r>
            <a:r>
              <a:rPr lang="en-US" sz="2000" dirty="0"/>
              <a:t>cavity, </a:t>
            </a:r>
            <a:r>
              <a:rPr lang="en-US" sz="2000" b="1" dirty="0">
                <a:solidFill>
                  <a:srgbClr val="0000FF"/>
                </a:solidFill>
              </a:rPr>
              <a:t>not covered by peritoneum</a:t>
            </a:r>
            <a:r>
              <a:rPr lang="en-US" sz="2000" dirty="0"/>
              <a:t>, the oocyte expelled ovulation passes into </a:t>
            </a:r>
            <a:r>
              <a:rPr lang="en-US" sz="2000" b="1" dirty="0"/>
              <a:t>peritoneal</a:t>
            </a:r>
            <a:r>
              <a:rPr lang="en-US" sz="2000" dirty="0"/>
              <a:t> cavity and then is picked up by the fimbriae of the uterine tube. 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en-US" sz="2000" b="1" dirty="0"/>
              <a:t>Attached border</a:t>
            </a:r>
            <a:r>
              <a:rPr lang="en-US" sz="2000" dirty="0"/>
              <a:t>: attached to the upper layer of the broad ligament by the </a:t>
            </a:r>
            <a:r>
              <a:rPr lang="en-US" sz="2000" dirty="0" err="1" smtClean="0"/>
              <a:t>mesovarium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2564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591562"/>
            <a:ext cx="8915400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**Arterial </a:t>
            </a:r>
            <a:r>
              <a:rPr lang="en-US" sz="2400" b="1" dirty="0"/>
              <a:t>supply: </a:t>
            </a:r>
            <a:r>
              <a:rPr lang="en-US" sz="2400" dirty="0"/>
              <a:t>the ovarian (</a:t>
            </a:r>
            <a:r>
              <a:rPr lang="en-US" sz="2400" b="1" dirty="0"/>
              <a:t>gonadal</a:t>
            </a:r>
            <a:r>
              <a:rPr lang="en-US" sz="2400" dirty="0"/>
              <a:t>) artery from abdominal aorta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** </a:t>
            </a:r>
            <a:r>
              <a:rPr lang="en-US" sz="2400" b="1" dirty="0"/>
              <a:t>Venous drainage: </a:t>
            </a:r>
            <a:r>
              <a:rPr lang="en-US" sz="2400" dirty="0"/>
              <a:t>The ovarian veins. </a:t>
            </a:r>
            <a:endParaRPr lang="en-US" sz="2400" dirty="0" smtClean="0"/>
          </a:p>
          <a:p>
            <a:r>
              <a:rPr lang="en-US" sz="2400" dirty="0" smtClean="0"/>
              <a:t>            1)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right ovarian vein drains into the inferior vena cava</a:t>
            </a:r>
            <a:r>
              <a:rPr lang="en-US" sz="2400" dirty="0" smtClean="0"/>
              <a:t>;</a:t>
            </a:r>
          </a:p>
          <a:p>
            <a:r>
              <a:rPr lang="en-US" sz="2400" dirty="0" smtClean="0"/>
              <a:t>            2</a:t>
            </a:r>
            <a:r>
              <a:rPr lang="en-US" sz="2400" dirty="0"/>
              <a:t>) The left ovarian vein drains into the left renal vein. </a:t>
            </a:r>
            <a:endParaRPr lang="en-US" sz="2400" dirty="0" smtClean="0"/>
          </a:p>
          <a:p>
            <a:r>
              <a:rPr lang="en-US" sz="2400" b="1" dirty="0"/>
              <a:t>*</a:t>
            </a:r>
            <a:r>
              <a:rPr lang="en-US" sz="2400" b="1" dirty="0" smtClean="0"/>
              <a:t>* </a:t>
            </a:r>
            <a:r>
              <a:rPr lang="en-US" sz="2400" b="1" dirty="0"/>
              <a:t>Lymphatic drainage: Into </a:t>
            </a:r>
            <a:r>
              <a:rPr lang="en-US" sz="2400" b="1" dirty="0" err="1" smtClean="0"/>
              <a:t>paraaortic</a:t>
            </a:r>
            <a:r>
              <a:rPr lang="en-US" sz="2400" b="1" dirty="0" smtClean="0"/>
              <a:t> </a:t>
            </a:r>
            <a:r>
              <a:rPr lang="en-US" sz="2400" b="1" dirty="0"/>
              <a:t>lymph nodes</a:t>
            </a:r>
            <a:r>
              <a:rPr lang="en-US" sz="2400" b="1" dirty="0" smtClean="0"/>
              <a:t>.</a:t>
            </a:r>
          </a:p>
          <a:p>
            <a:r>
              <a:rPr lang="en-US" sz="2400" b="1" dirty="0"/>
              <a:t>*</a:t>
            </a:r>
            <a:r>
              <a:rPr lang="en-US" sz="2400" b="1" dirty="0" smtClean="0"/>
              <a:t>* </a:t>
            </a:r>
            <a:r>
              <a:rPr lang="en-US" sz="2400" b="1" dirty="0"/>
              <a:t>Nerve supply</a:t>
            </a:r>
            <a:r>
              <a:rPr lang="en-US" sz="2400" dirty="0"/>
              <a:t>: sympathetic from T10, 11 while parasympathetic from S2, 3, 4.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Functions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produce eggs and </a:t>
            </a:r>
            <a:r>
              <a:rPr lang="en-US" sz="2400" dirty="0" err="1"/>
              <a:t>oestrogen</a:t>
            </a:r>
            <a:r>
              <a:rPr lang="en-US" sz="2400" dirty="0"/>
              <a:t> and progesterone hormones</a:t>
            </a:r>
          </a:p>
        </p:txBody>
      </p:sp>
    </p:spTree>
    <p:extLst>
      <p:ext uri="{BB962C8B-B14F-4D97-AF65-F5344CB8AC3E}">
        <p14:creationId xmlns:p14="http://schemas.microsoft.com/office/powerpoint/2010/main" val="7224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54819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37909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4688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2083648"/>
            <a:ext cx="4752528" cy="1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 smtClean="0">
                <a:solidFill>
                  <a:srgbClr val="FF0000"/>
                </a:solidFill>
                <a:latin typeface="Arial Black" pitchFamily="34" charset="0"/>
              </a:rPr>
              <a:t>Vagina</a:t>
            </a:r>
            <a:endParaRPr lang="en-US" altLang="en-US" sz="8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59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2" b="23601"/>
          <a:stretch/>
        </p:blipFill>
        <p:spPr>
          <a:xfrm>
            <a:off x="0" y="310753"/>
            <a:ext cx="9144000" cy="41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7" b="14673"/>
          <a:stretch/>
        </p:blipFill>
        <p:spPr>
          <a:xfrm>
            <a:off x="24126" y="282697"/>
            <a:ext cx="9043674" cy="449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46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73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3" b="10941"/>
          <a:stretch/>
        </p:blipFill>
        <p:spPr>
          <a:xfrm>
            <a:off x="0" y="57150"/>
            <a:ext cx="9085864" cy="47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48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14350"/>
            <a:ext cx="8839200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** </a:t>
            </a:r>
            <a:r>
              <a:rPr lang="en-US" sz="2400" b="1" dirty="0"/>
              <a:t>Arterial supply</a:t>
            </a:r>
            <a:r>
              <a:rPr lang="en-US" sz="2400" b="1" dirty="0" smtClean="0"/>
              <a:t>:</a:t>
            </a:r>
          </a:p>
          <a:p>
            <a:r>
              <a:rPr lang="en-US" sz="2400" dirty="0" smtClean="0"/>
              <a:t>1) Vaginal </a:t>
            </a:r>
            <a:r>
              <a:rPr lang="en-US" sz="2400" dirty="0"/>
              <a:t>artery from internal iliac artery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2) Uterine artery from internal iliac artery.</a:t>
            </a:r>
            <a:endParaRPr lang="en-US" sz="2400" b="1" dirty="0" smtClean="0"/>
          </a:p>
          <a:p>
            <a:r>
              <a:rPr lang="en-US" sz="2400" b="1" dirty="0" smtClean="0"/>
              <a:t>** </a:t>
            </a:r>
            <a:r>
              <a:rPr lang="en-US" sz="2400" b="1" dirty="0"/>
              <a:t>Venous drainage: </a:t>
            </a:r>
            <a:r>
              <a:rPr lang="en-US" sz="2400" dirty="0"/>
              <a:t>to the vaginal venous </a:t>
            </a:r>
            <a:r>
              <a:rPr lang="en-US" sz="2400" dirty="0" smtClean="0"/>
              <a:t>plexus     internal </a:t>
            </a:r>
            <a:r>
              <a:rPr lang="en-US" sz="2400" dirty="0"/>
              <a:t>iliac vein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** </a:t>
            </a:r>
            <a:r>
              <a:rPr lang="en-US" sz="2400" b="1" dirty="0"/>
              <a:t>Lymphatic drainage: </a:t>
            </a:r>
            <a:endParaRPr lang="en-US" sz="2400" b="1" dirty="0" smtClean="0"/>
          </a:p>
          <a:p>
            <a:r>
              <a:rPr lang="en-US" sz="2400" dirty="0"/>
              <a:t>a- The upper part drains into the internal iliac lymph nodes. </a:t>
            </a:r>
            <a:endParaRPr lang="en-US" sz="2400" dirty="0" smtClean="0"/>
          </a:p>
          <a:p>
            <a:r>
              <a:rPr lang="en-US" sz="2400" dirty="0"/>
              <a:t>b</a:t>
            </a:r>
            <a:r>
              <a:rPr lang="en-US" sz="2400" dirty="0" smtClean="0"/>
              <a:t>- </a:t>
            </a:r>
            <a:r>
              <a:rPr lang="en-US" sz="2400" dirty="0"/>
              <a:t>The lower part drains into the superficial inguinal lymph nodes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b="1" dirty="0" smtClean="0"/>
              <a:t>** </a:t>
            </a:r>
            <a:r>
              <a:rPr lang="en-US" sz="2400" b="1" dirty="0"/>
              <a:t>Nerve supply: </a:t>
            </a:r>
            <a:endParaRPr lang="en-US" sz="2400" b="1" dirty="0" smtClean="0"/>
          </a:p>
          <a:p>
            <a:r>
              <a:rPr lang="en-US" sz="2400" dirty="0" smtClean="0"/>
              <a:t>- Upper </a:t>
            </a:r>
            <a:r>
              <a:rPr lang="en-US" sz="2400" dirty="0"/>
              <a:t>2/3 supplied by sympathetic and parasympathetic. 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Lower 1/3 pain sensitive and supplied by </a:t>
            </a:r>
            <a:r>
              <a:rPr lang="en-US" sz="2400" dirty="0" err="1"/>
              <a:t>pudendal</a:t>
            </a:r>
            <a:r>
              <a:rPr lang="en-US" sz="2400" dirty="0"/>
              <a:t> nerve.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00800" y="188595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70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33935"/>
            <a:ext cx="2209800" cy="1814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41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**Applied </a:t>
            </a:r>
            <a:r>
              <a:rPr lang="en-US" sz="2400" b="1" dirty="0">
                <a:solidFill>
                  <a:srgbClr val="FF0000"/>
                </a:solidFill>
              </a:rPr>
              <a:t>anatomy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1- </a:t>
            </a:r>
            <a:r>
              <a:rPr lang="en-US" sz="2400" b="1" dirty="0">
                <a:solidFill>
                  <a:srgbClr val="FF0000"/>
                </a:solidFill>
              </a:rPr>
              <a:t>Vaginal examination: </a:t>
            </a:r>
            <a:r>
              <a:rPr lang="en-US" sz="2400" dirty="0"/>
              <a:t>This is done by inserting both index and middle finger through vagina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</a:t>
            </a:r>
            <a:r>
              <a:rPr lang="en-US" sz="2400" b="1" dirty="0"/>
              <a:t>The structures felt </a:t>
            </a:r>
            <a:r>
              <a:rPr lang="en-US" sz="2400" dirty="0"/>
              <a:t>are: </a:t>
            </a:r>
            <a:endParaRPr lang="en-US" sz="2400" dirty="0" smtClean="0"/>
          </a:p>
          <a:p>
            <a:r>
              <a:rPr lang="en-US" sz="2400" dirty="0" smtClean="0"/>
              <a:t>  - Cervix </a:t>
            </a:r>
            <a:r>
              <a:rPr lang="en-US" sz="2400" dirty="0"/>
              <a:t>of the uterus and </a:t>
            </a:r>
            <a:r>
              <a:rPr lang="en-US" sz="2400" dirty="0" err="1"/>
              <a:t>fornices</a:t>
            </a:r>
            <a:r>
              <a:rPr lang="en-US" sz="2400" dirty="0"/>
              <a:t> of the vagina </a:t>
            </a:r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- Anteriorly</a:t>
            </a:r>
            <a:r>
              <a:rPr lang="en-US" sz="2400" b="1" dirty="0"/>
              <a:t>: </a:t>
            </a:r>
            <a:r>
              <a:rPr lang="en-US" sz="2400" dirty="0"/>
              <a:t>The base of urinary bladder and urethra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  </a:t>
            </a:r>
            <a:r>
              <a:rPr lang="en-US" sz="2400" b="1" dirty="0" smtClean="0"/>
              <a:t>- </a:t>
            </a:r>
            <a:r>
              <a:rPr lang="en-US" sz="2400" b="1" dirty="0"/>
              <a:t>Posteriorly</a:t>
            </a:r>
            <a:r>
              <a:rPr lang="en-US" sz="2400" dirty="0"/>
              <a:t>: </a:t>
            </a:r>
            <a:r>
              <a:rPr lang="en-US" sz="2400" dirty="0" err="1"/>
              <a:t>Rectovaginal</a:t>
            </a:r>
            <a:r>
              <a:rPr lang="en-US" sz="2400" dirty="0"/>
              <a:t> (Douglas) pouch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2- </a:t>
            </a:r>
            <a:r>
              <a:rPr lang="en-US" sz="2400" b="1" dirty="0">
                <a:solidFill>
                  <a:srgbClr val="FF0000"/>
                </a:solidFill>
              </a:rPr>
              <a:t>Bimanual examination: </a:t>
            </a:r>
            <a:r>
              <a:rPr lang="en-US" sz="2400" dirty="0"/>
              <a:t>With the index and middle </a:t>
            </a:r>
            <a:r>
              <a:rPr lang="en-US" sz="2400" dirty="0" smtClean="0"/>
              <a:t>finger </a:t>
            </a:r>
            <a:r>
              <a:rPr lang="en-US" sz="2400" dirty="0"/>
              <a:t>of the right hand inserted high up into the vagina, pressure is done by the left hand on the </a:t>
            </a:r>
            <a:r>
              <a:rPr lang="en-US" sz="2400" dirty="0" err="1"/>
              <a:t>suprapubic</a:t>
            </a:r>
            <a:r>
              <a:rPr lang="en-US" sz="2400" dirty="0"/>
              <a:t> part of the anterior abdominal wall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-  </a:t>
            </a:r>
            <a:r>
              <a:rPr lang="en-US" sz="2400" dirty="0"/>
              <a:t>By this method, the size and characteristics of the uterus can be evaluated.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02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799" y="1276350"/>
            <a:ext cx="6324601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99430"/>
            <a:ext cx="5867400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Arial Black" pitchFamily="34" charset="0"/>
              </a:rPr>
              <a:t>Vulva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latin typeface="Arial Black" pitchFamily="34" charset="0"/>
              </a:rPr>
              <a:t>External female genital organ</a:t>
            </a:r>
            <a:endParaRPr lang="en-US" alt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8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" b="5416"/>
          <a:stretch/>
        </p:blipFill>
        <p:spPr>
          <a:xfrm>
            <a:off x="148536" y="-1"/>
            <a:ext cx="8919264" cy="51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55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Female External Genital Organ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• </a:t>
            </a:r>
            <a:r>
              <a:rPr lang="en-US" sz="2000" b="1" dirty="0">
                <a:solidFill>
                  <a:srgbClr val="FF0000"/>
                </a:solidFill>
              </a:rPr>
              <a:t>Vulva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1- </a:t>
            </a:r>
            <a:r>
              <a:rPr lang="en-US" sz="2000" b="1" dirty="0">
                <a:solidFill>
                  <a:srgbClr val="0000FF"/>
                </a:solidFill>
              </a:rPr>
              <a:t>Mons pubis, </a:t>
            </a:r>
            <a:r>
              <a:rPr lang="en-US" sz="2000" dirty="0"/>
              <a:t>collection of fat overlying the </a:t>
            </a:r>
            <a:r>
              <a:rPr lang="en-US" sz="2000" dirty="0" err="1"/>
              <a:t>symphysis</a:t>
            </a:r>
            <a:r>
              <a:rPr lang="en-US" sz="2000" dirty="0"/>
              <a:t> pubes covered by hairs.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2- </a:t>
            </a:r>
            <a:r>
              <a:rPr lang="en-US" sz="2000" b="1" dirty="0">
                <a:solidFill>
                  <a:srgbClr val="FF0000"/>
                </a:solidFill>
              </a:rPr>
              <a:t>Labia </a:t>
            </a:r>
            <a:r>
              <a:rPr lang="en-US" sz="2000" b="1" dirty="0" err="1">
                <a:solidFill>
                  <a:srgbClr val="FF0000"/>
                </a:solidFill>
              </a:rPr>
              <a:t>majora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 pair of skin folds, they are covered by hairs after puberty.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3- </a:t>
            </a:r>
            <a:r>
              <a:rPr lang="en-US" sz="2000" b="1" dirty="0">
                <a:solidFill>
                  <a:srgbClr val="0000FF"/>
                </a:solidFill>
              </a:rPr>
              <a:t>Labia </a:t>
            </a:r>
            <a:r>
              <a:rPr lang="en-US" sz="2000" b="1" dirty="0" err="1">
                <a:solidFill>
                  <a:srgbClr val="0000FF"/>
                </a:solidFill>
              </a:rPr>
              <a:t>minora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a pair of thin skin folds between the two labia </a:t>
            </a:r>
            <a:r>
              <a:rPr lang="en-US" sz="2000" dirty="0" err="1"/>
              <a:t>majora</a:t>
            </a:r>
            <a:r>
              <a:rPr lang="en-US" sz="2000" dirty="0"/>
              <a:t> devoid </a:t>
            </a:r>
            <a:r>
              <a:rPr lang="en-US" sz="2000" dirty="0" smtClean="0"/>
              <a:t>of hairs.</a:t>
            </a:r>
          </a:p>
          <a:p>
            <a:r>
              <a:rPr lang="en-US" sz="2000" dirty="0" smtClean="0"/>
              <a:t>        - </a:t>
            </a:r>
            <a:r>
              <a:rPr lang="en-US" sz="2000" b="1" dirty="0"/>
              <a:t>Anteriorly,</a:t>
            </a:r>
            <a:r>
              <a:rPr lang="en-US" sz="2000" dirty="0"/>
              <a:t> each fold passes above clitoris to meet its fellow of the </a:t>
            </a:r>
            <a:r>
              <a:rPr lang="en-US" sz="2000" dirty="0" smtClean="0"/>
              <a:t>opposite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/>
              <a:t>side, </a:t>
            </a:r>
            <a:r>
              <a:rPr lang="en-US" sz="2000" dirty="0" smtClean="0"/>
              <a:t>forming </a:t>
            </a:r>
            <a:r>
              <a:rPr lang="en-US" sz="2000" dirty="0"/>
              <a:t>the prepuce of the clitoris.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4- </a:t>
            </a:r>
            <a:r>
              <a:rPr lang="en-US" sz="2000" b="1" dirty="0">
                <a:solidFill>
                  <a:srgbClr val="FF0000"/>
                </a:solidFill>
              </a:rPr>
              <a:t>Clitoris </a:t>
            </a:r>
            <a:r>
              <a:rPr lang="en-US" sz="2000" dirty="0"/>
              <a:t>is an erectile corpora </a:t>
            </a:r>
            <a:r>
              <a:rPr lang="en-US" sz="2000" dirty="0" err="1"/>
              <a:t>cavernosa</a:t>
            </a:r>
            <a:r>
              <a:rPr lang="en-US" sz="2000" dirty="0"/>
              <a:t> tissue which becomes engorged with blood (enlarge) during sexual stimulation.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5- </a:t>
            </a:r>
            <a:r>
              <a:rPr lang="en-US" sz="2000" b="1" dirty="0">
                <a:solidFill>
                  <a:srgbClr val="0000FF"/>
                </a:solidFill>
              </a:rPr>
              <a:t>Vestibule </a:t>
            </a:r>
            <a:r>
              <a:rPr lang="en-US" sz="2000" dirty="0"/>
              <a:t>this is the interval between the two labia </a:t>
            </a:r>
            <a:r>
              <a:rPr lang="en-US" sz="2000" dirty="0" err="1"/>
              <a:t>minora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      - It </a:t>
            </a:r>
            <a:r>
              <a:rPr lang="en-US" sz="2000" dirty="0"/>
              <a:t>receives the external urethral orifice anteriorly and vaginal orifice posteriorly.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6- </a:t>
            </a:r>
            <a:r>
              <a:rPr lang="en-US" sz="2000" b="1" dirty="0">
                <a:solidFill>
                  <a:srgbClr val="FF0000"/>
                </a:solidFill>
              </a:rPr>
              <a:t>Greater vestibular glands (</a:t>
            </a:r>
            <a:r>
              <a:rPr lang="en-US" sz="2000" b="1" dirty="0" err="1">
                <a:solidFill>
                  <a:srgbClr val="FF0000"/>
                </a:solidFill>
              </a:rPr>
              <a:t>Bartholin</a:t>
            </a:r>
            <a:r>
              <a:rPr lang="en-US" sz="2000" b="1" dirty="0">
                <a:solidFill>
                  <a:srgbClr val="FF0000"/>
                </a:solidFill>
              </a:rPr>
              <a:t> glands)</a:t>
            </a:r>
            <a:r>
              <a:rPr lang="en-US" sz="2000" dirty="0"/>
              <a:t>; 2 small rounded glands, one on each side of the vaginal orifice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   - </a:t>
            </a:r>
            <a:r>
              <a:rPr lang="en-US" sz="2000" dirty="0"/>
              <a:t>They secret mucus to lubricate the vagina during sexual intercourse</a:t>
            </a:r>
          </a:p>
        </p:txBody>
      </p:sp>
    </p:spTree>
    <p:extLst>
      <p:ext uri="{BB962C8B-B14F-4D97-AF65-F5344CB8AC3E}">
        <p14:creationId xmlns:p14="http://schemas.microsoft.com/office/powerpoint/2010/main" val="172063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4479" r="12451" b="22361"/>
          <a:stretch/>
        </p:blipFill>
        <p:spPr>
          <a:xfrm>
            <a:off x="4021932" y="107156"/>
            <a:ext cx="5043488" cy="42171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256282"/>
            <a:ext cx="3810000" cy="3816429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</a:rPr>
              <a:t>Uterus </a:t>
            </a:r>
          </a:p>
          <a:p>
            <a:r>
              <a:rPr lang="en-US" sz="2200" dirty="0" smtClean="0"/>
              <a:t>- The </a:t>
            </a:r>
            <a:r>
              <a:rPr lang="en-US" sz="2200" dirty="0"/>
              <a:t>uterus is a hollow thick- walled muscular organ</a:t>
            </a:r>
            <a:r>
              <a:rPr lang="en-US" sz="2200" dirty="0" smtClean="0"/>
              <a:t>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** Site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dirty="0"/>
              <a:t>It lies between </a:t>
            </a:r>
            <a:r>
              <a:rPr lang="en-US" sz="2200" dirty="0" smtClean="0"/>
              <a:t>the </a:t>
            </a:r>
            <a:r>
              <a:rPr lang="en-US" sz="2200" b="1" dirty="0" smtClean="0"/>
              <a:t> </a:t>
            </a:r>
            <a:r>
              <a:rPr lang="en-US" sz="2200" dirty="0"/>
              <a:t>urinary bladder </a:t>
            </a:r>
            <a:r>
              <a:rPr lang="en-US" sz="2200" b="1" dirty="0"/>
              <a:t>anteriorly</a:t>
            </a:r>
            <a:r>
              <a:rPr lang="en-US" sz="2200" dirty="0"/>
              <a:t> and the rectum </a:t>
            </a:r>
            <a:r>
              <a:rPr lang="en-US" sz="2200" b="1" dirty="0"/>
              <a:t>posteriorly. </a:t>
            </a:r>
            <a:endParaRPr lang="en-US" sz="2200" b="1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** Dimensions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=  </a:t>
            </a:r>
            <a:r>
              <a:rPr lang="en-US" sz="2200" b="1" dirty="0">
                <a:solidFill>
                  <a:srgbClr val="FF0000"/>
                </a:solidFill>
              </a:rPr>
              <a:t>Measurements </a:t>
            </a:r>
          </a:p>
          <a:p>
            <a:r>
              <a:rPr lang="en-US" sz="2200" dirty="0" smtClean="0"/>
              <a:t>(</a:t>
            </a:r>
            <a:r>
              <a:rPr lang="en-US" sz="2200" b="1" dirty="0"/>
              <a:t>I</a:t>
            </a:r>
            <a:r>
              <a:rPr lang="en-US" sz="2200" dirty="0"/>
              <a:t> inch </a:t>
            </a:r>
            <a:r>
              <a:rPr lang="en-US" sz="2200" b="1" dirty="0">
                <a:solidFill>
                  <a:srgbClr val="0000FF"/>
                </a:solidFill>
              </a:rPr>
              <a:t>thickness</a:t>
            </a:r>
            <a:r>
              <a:rPr lang="en-US" sz="2200" dirty="0"/>
              <a:t>) </a:t>
            </a:r>
          </a:p>
          <a:p>
            <a:r>
              <a:rPr lang="en-US" sz="2200" dirty="0" smtClean="0"/>
              <a:t>(</a:t>
            </a:r>
            <a:r>
              <a:rPr lang="en-US" sz="2200" b="1" dirty="0" smtClean="0"/>
              <a:t>2</a:t>
            </a:r>
            <a:r>
              <a:rPr lang="en-US" sz="2200" dirty="0" smtClean="0"/>
              <a:t> inches </a:t>
            </a:r>
            <a:r>
              <a:rPr lang="en-US" sz="2200" b="1" dirty="0" smtClean="0">
                <a:solidFill>
                  <a:srgbClr val="0000FF"/>
                </a:solidFill>
              </a:rPr>
              <a:t>breadth</a:t>
            </a:r>
            <a:r>
              <a:rPr lang="en-US" sz="2200" dirty="0" smtClean="0"/>
              <a:t>) </a:t>
            </a:r>
          </a:p>
          <a:p>
            <a:r>
              <a:rPr lang="en-US" sz="2200" dirty="0" smtClean="0"/>
              <a:t>(</a:t>
            </a:r>
            <a:r>
              <a:rPr lang="en-US" sz="2200" b="1" dirty="0"/>
              <a:t>3</a:t>
            </a:r>
            <a:r>
              <a:rPr lang="en-US" sz="2200" dirty="0"/>
              <a:t> inches </a:t>
            </a:r>
            <a:r>
              <a:rPr lang="en-US" sz="2200" b="1" dirty="0">
                <a:solidFill>
                  <a:srgbClr val="0000FF"/>
                </a:solidFill>
              </a:rPr>
              <a:t>Length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450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9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2" b="11528"/>
          <a:stretch/>
        </p:blipFill>
        <p:spPr>
          <a:xfrm>
            <a:off x="145108" y="57150"/>
            <a:ext cx="8850804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31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** Peritoneal covering;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1. Fundus</a:t>
            </a:r>
            <a:r>
              <a:rPr lang="en-US" sz="2400" dirty="0"/>
              <a:t>; completely covered by peritoneum. 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0000FF"/>
                </a:solidFill>
              </a:rPr>
              <a:t>. Body, 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a. Anterior </a:t>
            </a:r>
            <a:r>
              <a:rPr lang="en-US" sz="2400" b="1" dirty="0">
                <a:solidFill>
                  <a:srgbClr val="FF0000"/>
                </a:solidFill>
              </a:rPr>
              <a:t>surface </a:t>
            </a:r>
            <a:r>
              <a:rPr lang="en-US" sz="2400" dirty="0"/>
              <a:t>is covered by peritoneum, that reflected at </a:t>
            </a:r>
            <a:r>
              <a:rPr lang="en-US" sz="2400" dirty="0" smtClean="0"/>
              <a:t>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junction </a:t>
            </a:r>
            <a:r>
              <a:rPr lang="en-US" sz="2400" dirty="0"/>
              <a:t>of the body with </a:t>
            </a:r>
            <a:r>
              <a:rPr lang="en-US" sz="2400" dirty="0" smtClean="0"/>
              <a:t>the </a:t>
            </a:r>
            <a:r>
              <a:rPr lang="en-US" sz="2400" dirty="0"/>
              <a:t>cervix to cover the superior surface </a:t>
            </a:r>
            <a:r>
              <a:rPr lang="en-US" sz="2400" dirty="0" smtClean="0"/>
              <a:t>of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/>
              <a:t>the urinary bladder, forming </a:t>
            </a:r>
            <a:r>
              <a:rPr lang="en-US" sz="2400" b="1" dirty="0" err="1">
                <a:solidFill>
                  <a:srgbClr val="0000FF"/>
                </a:solidFill>
              </a:rPr>
              <a:t>uterovesical</a:t>
            </a:r>
            <a:r>
              <a:rPr lang="en-US" sz="2400" b="1" dirty="0">
                <a:solidFill>
                  <a:srgbClr val="0000FF"/>
                </a:solidFill>
              </a:rPr>
              <a:t> pouch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b. Posterior </a:t>
            </a:r>
            <a:r>
              <a:rPr lang="en-US" sz="2400" b="1" dirty="0">
                <a:solidFill>
                  <a:srgbClr val="FF0000"/>
                </a:solidFill>
              </a:rPr>
              <a:t>surface </a:t>
            </a:r>
            <a:r>
              <a:rPr lang="en-US" sz="2400" dirty="0"/>
              <a:t>is covered by peritoneum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3- </a:t>
            </a:r>
            <a:r>
              <a:rPr lang="en-US" sz="2400" b="1" dirty="0">
                <a:solidFill>
                  <a:srgbClr val="0000FF"/>
                </a:solidFill>
              </a:rPr>
              <a:t>Cervix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Posteriorly covered by peritoneum of the </a:t>
            </a:r>
            <a:r>
              <a:rPr lang="en-US" sz="2400" b="1" dirty="0" err="1">
                <a:solidFill>
                  <a:srgbClr val="FF0000"/>
                </a:solidFill>
              </a:rPr>
              <a:t>rectovaginal</a:t>
            </a:r>
            <a:r>
              <a:rPr lang="en-US" sz="2400" b="1" dirty="0">
                <a:solidFill>
                  <a:srgbClr val="FF0000"/>
                </a:solidFill>
              </a:rPr>
              <a:t> pouch (</a:t>
            </a:r>
            <a:r>
              <a:rPr lang="en-US" sz="2400" b="1" dirty="0" smtClean="0">
                <a:solidFill>
                  <a:srgbClr val="FF0000"/>
                </a:solidFill>
              </a:rPr>
              <a:t>Douglas).</a:t>
            </a:r>
          </a:p>
          <a:p>
            <a:r>
              <a:rPr lang="en-US" sz="2400" dirty="0" smtClean="0"/>
              <a:t>- Anteriorly </a:t>
            </a:r>
            <a:r>
              <a:rPr lang="en-US" sz="2400" dirty="0"/>
              <a:t>not covered by the </a:t>
            </a:r>
            <a:r>
              <a:rPr lang="en-US" sz="2400" dirty="0" smtClean="0"/>
              <a:t>peritoneum.</a:t>
            </a:r>
            <a:endParaRPr lang="en-US" sz="2400" dirty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13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" b="6250"/>
          <a:stretch/>
        </p:blipFill>
        <p:spPr>
          <a:xfrm>
            <a:off x="77488" y="-19050"/>
            <a:ext cx="8990312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3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6" b="15000"/>
          <a:stretch/>
        </p:blipFill>
        <p:spPr>
          <a:xfrm>
            <a:off x="0" y="189171"/>
            <a:ext cx="9144000" cy="47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9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00150"/>
            <a:ext cx="6552728" cy="29718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14765"/>
            <a:ext cx="5943600" cy="230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Anatomical position </a:t>
            </a:r>
          </a:p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smtClean="0">
                <a:solidFill>
                  <a:srgbClr val="FF0000"/>
                </a:solidFill>
                <a:latin typeface="Arial Black" pitchFamily="34" charset="0"/>
              </a:rPr>
              <a:t>Uterus</a:t>
            </a:r>
            <a:endParaRPr lang="en-US" alt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18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1451</Words>
  <Application>Microsoft Office PowerPoint</Application>
  <PresentationFormat>On-screen Show (16:9)</PresentationFormat>
  <Paragraphs>171</Paragraphs>
  <Slides>40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21</cp:revision>
  <dcterms:created xsi:type="dcterms:W3CDTF">2021-05-06T12:21:14Z</dcterms:created>
  <dcterms:modified xsi:type="dcterms:W3CDTF">2021-05-08T11:24:25Z</dcterms:modified>
</cp:coreProperties>
</file>