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4"/>
  </p:sldMasterIdLst>
  <p:notesMasterIdLst>
    <p:notesMasterId r:id="rId55"/>
  </p:notesMasterIdLst>
  <p:sldIdLst>
    <p:sldId id="383" r:id="rId5"/>
    <p:sldId id="351" r:id="rId6"/>
    <p:sldId id="348" r:id="rId7"/>
    <p:sldId id="371" r:id="rId8"/>
    <p:sldId id="372" r:id="rId9"/>
    <p:sldId id="373" r:id="rId10"/>
    <p:sldId id="316" r:id="rId11"/>
    <p:sldId id="370" r:id="rId12"/>
    <p:sldId id="349" r:id="rId13"/>
    <p:sldId id="369" r:id="rId14"/>
    <p:sldId id="260" r:id="rId15"/>
    <p:sldId id="353" r:id="rId16"/>
    <p:sldId id="355" r:id="rId17"/>
    <p:sldId id="356" r:id="rId18"/>
    <p:sldId id="357" r:id="rId19"/>
    <p:sldId id="358" r:id="rId20"/>
    <p:sldId id="374" r:id="rId21"/>
    <p:sldId id="359" r:id="rId22"/>
    <p:sldId id="360" r:id="rId23"/>
    <p:sldId id="361" r:id="rId24"/>
    <p:sldId id="362" r:id="rId25"/>
    <p:sldId id="364" r:id="rId26"/>
    <p:sldId id="365" r:id="rId27"/>
    <p:sldId id="366" r:id="rId28"/>
    <p:sldId id="380" r:id="rId29"/>
    <p:sldId id="367" r:id="rId30"/>
    <p:sldId id="375" r:id="rId31"/>
    <p:sldId id="378" r:id="rId32"/>
    <p:sldId id="379" r:id="rId33"/>
    <p:sldId id="381" r:id="rId34"/>
    <p:sldId id="382" r:id="rId35"/>
    <p:sldId id="368" r:id="rId36"/>
    <p:sldId id="377" r:id="rId37"/>
    <p:sldId id="384" r:id="rId38"/>
    <p:sldId id="385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1" r:id="rId53"/>
    <p:sldId id="402" r:id="rId54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56"/>
      <p:bold r:id="rId57"/>
      <p:italic r:id="rId58"/>
      <p:boldItalic r:id="rId59"/>
    </p:embeddedFont>
    <p:embeddedFont>
      <p:font typeface="Wingdings 2" pitchFamily="2" charset="2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notesMaster" Target="notesMasters/notesMaster1.xml" /><Relationship Id="rId63" Type="http://schemas.openxmlformats.org/officeDocument/2006/relationships/theme" Target="theme/theme1.xml" /><Relationship Id="rId7" Type="http://schemas.openxmlformats.org/officeDocument/2006/relationships/slide" Target="slides/slide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font" Target="fonts/font3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font" Target="fonts/font2.fntdata" /><Relationship Id="rId61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font" Target="fonts/font5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font" Target="fonts/font1.fntdata" /><Relationship Id="rId64" Type="http://schemas.openxmlformats.org/officeDocument/2006/relationships/tableStyles" Target="tableStyles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customXml" Target="../customXml/item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font" Target="fonts/font4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931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430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770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5026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615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27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097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578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451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953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431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5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329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240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982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69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01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3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Big imag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1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5/21/2023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5/21/2023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5/21/2023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  <p:sldLayoutId id="2147483690" r:id="rId14"/>
    <p:sldLayoutId id="2147483691" r:id="rId15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1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2.xml" /><Relationship Id="rId5" Type="http://schemas.openxmlformats.org/officeDocument/2006/relationships/image" Target="../media/image17.jpeg" /><Relationship Id="rId4" Type="http://schemas.openxmlformats.org/officeDocument/2006/relationships/image" Target="../media/image16.emf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9.emf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3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5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3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3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3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3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3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5.jpeg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3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3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3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3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3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5.jpeg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2"/>
          <p:cNvSpPr txBox="1">
            <a:spLocks/>
          </p:cNvSpPr>
          <p:nvPr/>
        </p:nvSpPr>
        <p:spPr>
          <a:xfrm>
            <a:off x="2018398" y="1312677"/>
            <a:ext cx="6613222" cy="11598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br>
              <a:rPr lang="en-US" sz="5400" dirty="0"/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fallopian tubes &amp; ovaries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1800" y="3573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Dr. </a:t>
            </a:r>
            <a:r>
              <a:rPr lang="en-US" sz="1600" b="1" dirty="0" err="1"/>
              <a:t>Bushra</a:t>
            </a:r>
            <a:r>
              <a:rPr lang="en-US" sz="1600" b="1" dirty="0"/>
              <a:t> </a:t>
            </a:r>
            <a:r>
              <a:rPr lang="en-US" sz="1600" b="1" dirty="0" err="1"/>
              <a:t>AlTarawneh</a:t>
            </a:r>
            <a:r>
              <a:rPr lang="en-US" sz="1600" b="1" dirty="0"/>
              <a:t>, MD</a:t>
            </a:r>
          </a:p>
          <a:p>
            <a:pPr algn="ctr"/>
            <a:r>
              <a:rPr lang="en-US" sz="1600" b="1" dirty="0"/>
              <a:t>Anatomical pathology </a:t>
            </a:r>
            <a:br>
              <a:rPr lang="en-US" sz="1600" b="1" dirty="0"/>
            </a:br>
            <a:r>
              <a:rPr lang="en-US" sz="1600" b="1" dirty="0"/>
              <a:t>Mutah University</a:t>
            </a:r>
            <a:br>
              <a:rPr lang="en-US" sz="1600" b="1" dirty="0"/>
            </a:br>
            <a:r>
              <a:rPr lang="en-US" sz="1600" b="1" dirty="0"/>
              <a:t>School of Medicine- Department of Microbiology &amp; Pathology</a:t>
            </a:r>
            <a:br>
              <a:rPr lang="en-US" sz="1600" dirty="0"/>
            </a:br>
            <a:r>
              <a:rPr lang="en-US" sz="1600" b="1" dirty="0"/>
              <a:t>UGS lectures 2023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7861" y="344611"/>
            <a:ext cx="7173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1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Female Genital System</a:t>
            </a:r>
            <a:r>
              <a:rPr lang="en-US" dirty="0"/>
              <a:t>, </a:t>
            </a:r>
            <a:r>
              <a:rPr lang="en-US" sz="3200" kern="1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Lecture 4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6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3" y="1863610"/>
            <a:ext cx="54628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Tumors of the ovaries</a:t>
            </a:r>
            <a:endParaRPr sz="40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20606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Surface Epithelial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Five major types: Serous, Mucinous, </a:t>
            </a:r>
            <a:r>
              <a:rPr lang="en-US" sz="2000" dirty="0" err="1"/>
              <a:t>Endometrioid</a:t>
            </a:r>
            <a:r>
              <a:rPr lang="en-US" sz="2000" dirty="0"/>
              <a:t>, Clear cell, or Brenner.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Each type has </a:t>
            </a:r>
            <a:r>
              <a:rPr lang="en-US" sz="2000" dirty="0">
                <a:solidFill>
                  <a:srgbClr val="7030A0"/>
                </a:solidFill>
              </a:rPr>
              <a:t>benign, borderline and malignant tumors.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Major determinant of outcome </a:t>
            </a:r>
            <a:r>
              <a:rPr lang="en-US" sz="2000" dirty="0">
                <a:sym typeface="Wingdings" pitchFamily="2" charset="2"/>
              </a:rPr>
              <a:t>is </a:t>
            </a:r>
            <a:r>
              <a:rPr lang="en-US" sz="2000" dirty="0"/>
              <a:t>stage rather than histologic type.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Important risk factors:</a:t>
            </a:r>
          </a:p>
          <a:p>
            <a:pPr marL="533400" indent="-457200">
              <a:buAutoNum type="arabicPeriod"/>
            </a:pPr>
            <a:r>
              <a:rPr lang="en-US" sz="2000" dirty="0" err="1"/>
              <a:t>nulliparity</a:t>
            </a:r>
            <a:r>
              <a:rPr lang="en-US" sz="2000" dirty="0"/>
              <a:t>.</a:t>
            </a:r>
          </a:p>
          <a:p>
            <a:pPr marL="533400" indent="-457200">
              <a:buAutoNum type="arabicPeriod"/>
            </a:pPr>
            <a:r>
              <a:rPr lang="en-US" sz="2000" dirty="0"/>
              <a:t>family history</a:t>
            </a:r>
          </a:p>
          <a:p>
            <a:pPr marL="533400" indent="-457200">
              <a:buAutoNum type="arabicPeriod"/>
            </a:pPr>
            <a:r>
              <a:rPr lang="en-US" sz="2000" dirty="0" err="1"/>
              <a:t>Germline</a:t>
            </a:r>
            <a:r>
              <a:rPr lang="en-US" sz="2000" dirty="0"/>
              <a:t> mutations in certain tumor suppressor genes;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03747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BRCA1 or BRCA2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134908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5-10% of ovarian cancers are familial.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of them ass with mutations in the </a:t>
            </a:r>
            <a:r>
              <a:rPr lang="en-US" i="1" dirty="0"/>
              <a:t>BRCA1 </a:t>
            </a:r>
            <a:r>
              <a:rPr lang="en-US" dirty="0"/>
              <a:t>or </a:t>
            </a:r>
            <a:r>
              <a:rPr lang="en-US" i="1" dirty="0"/>
              <a:t>BRCA2 </a:t>
            </a:r>
            <a:r>
              <a:rPr lang="en-US" dirty="0"/>
              <a:t>tumor suppressor genes.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Genes also ass with hereditary breast cancer.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only in only 8-10% of sporadic cases.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.. So sporadic tumor arise through alternative molecular mechanisms.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09200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Serous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398" y="1134908"/>
            <a:ext cx="8443302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common of the ovarian tumors overall.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common malignant ovarian tumors 60%.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Two genetic pathways:</a:t>
            </a:r>
          </a:p>
          <a:p>
            <a:pPr marL="533400" indent="-457200">
              <a:buAutoNum type="arabicPeriod"/>
            </a:pPr>
            <a:r>
              <a:rPr lang="en-US" dirty="0"/>
              <a:t>K-RAS mutations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borderline &amp; low grade cancers.</a:t>
            </a:r>
          </a:p>
          <a:p>
            <a:pPr marL="533400" indent="-457200">
              <a:buAutoNum type="arabicPeriod"/>
            </a:pPr>
            <a:r>
              <a:rPr lang="en-US" dirty="0"/>
              <a:t>p53 and BRCA1 mutations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High-grade serous carcinomas.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98477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Benign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29201" y="1123796"/>
            <a:ext cx="343488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Gross: Large &amp; cystic ( up to 30 cm), filled with a clear serous fluid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May be bilateral.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Called serous </a:t>
            </a:r>
            <a:r>
              <a:rPr lang="en-US" sz="1800" dirty="0" err="1"/>
              <a:t>cystadenoma</a:t>
            </a:r>
            <a:endParaRPr lang="en-US" sz="18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Picture 2" descr="https://webpath.med.utah.edu/jpeg4/FEM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22" y="1246121"/>
            <a:ext cx="3739978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81" y="1589021"/>
            <a:ext cx="3685838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921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Benign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398" y="1134908"/>
            <a:ext cx="38920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>
                <a:solidFill>
                  <a:srgbClr val="7030A0"/>
                </a:solidFill>
              </a:rPr>
              <a:t>Microscopy: </a:t>
            </a:r>
            <a:r>
              <a:rPr lang="en-US" dirty="0"/>
              <a:t>Single layer of columnar epithelium. Some cells are ciliated.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5" y="1239688"/>
            <a:ext cx="4267854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017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07182" y="1467417"/>
            <a:ext cx="365309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Psammoma</a:t>
            </a:r>
            <a:r>
              <a:rPr lang="en-US" dirty="0">
                <a:solidFill>
                  <a:srgbClr val="7030A0"/>
                </a:solidFill>
              </a:rPr>
              <a:t> bodies </a:t>
            </a:r>
            <a:r>
              <a:rPr lang="en-US" dirty="0"/>
              <a:t>(laminated calcified concretions) are common in tips of papillae of </a:t>
            </a:r>
            <a:r>
              <a:rPr lang="en-US" b="1" dirty="0">
                <a:solidFill>
                  <a:srgbClr val="7030A0"/>
                </a:solidFill>
              </a:rPr>
              <a:t>all serous tumors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050" name="Picture 2" descr="Image result for psammoma bodies serous cystadenocarcin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6918" r="7695" b="18836"/>
          <a:stretch/>
        </p:blipFill>
        <p:spPr bwMode="auto">
          <a:xfrm>
            <a:off x="4073236" y="1309255"/>
            <a:ext cx="4935682" cy="33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267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borderline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" y="1134908"/>
            <a:ext cx="444142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architecture. (Protruding papillary projections)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might be associated with </a:t>
            </a:r>
            <a:r>
              <a:rPr lang="en-US" dirty="0">
                <a:solidFill>
                  <a:srgbClr val="7030A0"/>
                </a:solidFill>
              </a:rPr>
              <a:t>peritoneal implants. 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Picture 4" descr="https://webpath.med.utah.edu/jpeg4/FEM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25" y="1120255"/>
            <a:ext cx="3930714" cy="3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533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borderline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72736" y="1134908"/>
            <a:ext cx="42291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architecture.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mild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, but no stromal invasion.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  <a:r>
              <a:rPr lang="en-US" dirty="0">
                <a:solidFill>
                  <a:srgbClr val="7030A0"/>
                </a:solidFill>
              </a:rPr>
              <a:t>intermediate</a:t>
            </a:r>
            <a:r>
              <a:rPr lang="en-US" dirty="0"/>
              <a:t> between benign &amp; malignant.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Picture 6" descr="Image result for Borderline serous cystadenoma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1180620"/>
            <a:ext cx="4393287" cy="3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946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62539" y="679046"/>
            <a:ext cx="572263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Fallopian Tubes Pathology</a:t>
            </a:r>
            <a:endParaRPr sz="40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fallopian 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5804"/>
          <a:stretch/>
        </p:blipFill>
        <p:spPr bwMode="auto">
          <a:xfrm>
            <a:off x="1658145" y="1934380"/>
            <a:ext cx="5049981" cy="32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3862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serous carcinoma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-1" y="1134908"/>
            <a:ext cx="439535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papillary formations are usually more complex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tumor has </a:t>
            </a:r>
            <a:r>
              <a:rPr lang="en-US" dirty="0">
                <a:solidFill>
                  <a:srgbClr val="7030A0"/>
                </a:solidFill>
              </a:rPr>
              <a:t>invaded the </a:t>
            </a:r>
            <a:r>
              <a:rPr lang="en-US" dirty="0" err="1">
                <a:solidFill>
                  <a:srgbClr val="7030A0"/>
                </a:solidFill>
              </a:rPr>
              <a:t>serosal</a:t>
            </a:r>
            <a:r>
              <a:rPr lang="en-US" dirty="0">
                <a:solidFill>
                  <a:srgbClr val="7030A0"/>
                </a:solidFill>
              </a:rPr>
              <a:t> surface.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  <a:r>
              <a:rPr lang="en-US" dirty="0">
                <a:solidFill>
                  <a:srgbClr val="7030A0"/>
                </a:solidFill>
              </a:rPr>
              <a:t>poor</a:t>
            </a:r>
            <a:r>
              <a:rPr lang="en-US" dirty="0"/>
              <a:t>, depends on stage at the time of diagnosis.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5" y="1143001"/>
            <a:ext cx="4623956" cy="34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202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serous carcinoma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0" y="1134908"/>
            <a:ext cx="440574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papillary formations (</a:t>
            </a:r>
            <a:r>
              <a:rPr lang="en-US" dirty="0">
                <a:solidFill>
                  <a:srgbClr val="7030A0"/>
                </a:solidFill>
              </a:rPr>
              <a:t>multilayered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markedly</a:t>
            </a:r>
            <a:r>
              <a:rPr lang="en-US" dirty="0"/>
              <a:t> cytological </a:t>
            </a:r>
            <a:r>
              <a:rPr lang="en-US" dirty="0" err="1"/>
              <a:t>atypia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By definition nests of malignant cells </a:t>
            </a:r>
            <a:r>
              <a:rPr lang="en-US" dirty="0">
                <a:solidFill>
                  <a:srgbClr val="7030A0"/>
                </a:solidFill>
              </a:rPr>
              <a:t>invade the </a:t>
            </a:r>
            <a:r>
              <a:rPr lang="en-US" dirty="0" err="1">
                <a:solidFill>
                  <a:srgbClr val="7030A0"/>
                </a:solidFill>
              </a:rPr>
              <a:t>stroma</a:t>
            </a:r>
            <a:r>
              <a:rPr lang="en-US" dirty="0"/>
              <a:t>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796" y="1345309"/>
            <a:ext cx="3677851" cy="3262507"/>
          </a:xfrm>
          <a:prstGeom prst="rect">
            <a:avLst/>
          </a:prstGeom>
        </p:spPr>
      </p:pic>
      <p:pic>
        <p:nvPicPr>
          <p:cNvPr id="1026" name="Picture 2" descr="Image result for serous carcin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1215736"/>
            <a:ext cx="4363894" cy="33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853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Mucinous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400" y="1134908"/>
            <a:ext cx="829782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Neoplastic epithelium consists of </a:t>
            </a:r>
            <a:r>
              <a:rPr lang="en-US" dirty="0" err="1">
                <a:solidFill>
                  <a:srgbClr val="7030A0"/>
                </a:solidFill>
              </a:rPr>
              <a:t>mucin</a:t>
            </a:r>
            <a:r>
              <a:rPr lang="en-US" dirty="0">
                <a:solidFill>
                  <a:srgbClr val="7030A0"/>
                </a:solidFill>
              </a:rPr>
              <a:t>-secreting cells.</a:t>
            </a:r>
          </a:p>
          <a:p>
            <a:r>
              <a:rPr lang="en-US" dirty="0"/>
              <a:t>Mucinous tumors are less likely to be malignant; 80% benign; 10% borderline; 10% malignant.</a:t>
            </a:r>
          </a:p>
          <a:p>
            <a:r>
              <a:rPr lang="en-US" dirty="0">
                <a:solidFill>
                  <a:srgbClr val="7030A0"/>
                </a:solidFill>
              </a:rPr>
              <a:t>Compared to serous tumors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larger &amp; </a:t>
            </a:r>
            <a:r>
              <a:rPr lang="en-US" dirty="0" err="1"/>
              <a:t>multicystic</a:t>
            </a:r>
            <a:r>
              <a:rPr lang="en-US" dirty="0"/>
              <a:t> grossly, filled with mucinous fluid, &amp; less likely to be bilateral.</a:t>
            </a:r>
          </a:p>
          <a:p>
            <a:r>
              <a:rPr lang="en-US" dirty="0">
                <a:solidFill>
                  <a:srgbClr val="7030A0"/>
                </a:solidFill>
              </a:rPr>
              <a:t>Genetics</a:t>
            </a:r>
            <a:r>
              <a:rPr lang="en-US" dirty="0"/>
              <a:t>: Mutations in KRAS proto-oncogene (carcinomas)</a:t>
            </a:r>
          </a:p>
          <a:p>
            <a:r>
              <a:rPr lang="en-US" dirty="0">
                <a:solidFill>
                  <a:srgbClr val="7030A0"/>
                </a:solidFill>
              </a:rPr>
              <a:t>Malignant features</a:t>
            </a:r>
            <a:r>
              <a:rPr lang="en-US" dirty="0"/>
              <a:t>: solid areas of growth, stratification of lining cells,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, and </a:t>
            </a:r>
            <a:r>
              <a:rPr lang="en-US" dirty="0">
                <a:solidFill>
                  <a:srgbClr val="7030A0"/>
                </a:solidFill>
              </a:rPr>
              <a:t>stromal invasion.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81092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Ovaries-  </a:t>
            </a:r>
            <a:r>
              <a:rPr lang="en-US" sz="3200" b="1" dirty="0">
                <a:solidFill>
                  <a:srgbClr val="7030A0"/>
                </a:solidFill>
              </a:rPr>
              <a:t>Mucinous cystadenoma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erous cystadenom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78" y="1271218"/>
            <a:ext cx="3906000" cy="360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80" y="1271218"/>
            <a:ext cx="3945061" cy="36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810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Surface Epithelial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7030A0"/>
                </a:solidFill>
              </a:rPr>
              <a:t>Endometrioid</a:t>
            </a:r>
            <a:r>
              <a:rPr lang="en-US" dirty="0"/>
              <a:t>: develop in ass with endometriosis, similar to uterine counterpart, tumors usually are malignant.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15-30% of ovarian tumors </a:t>
            </a:r>
            <a:r>
              <a:rPr lang="it-IT" dirty="0"/>
              <a:t>have a concomitant endometrial carcinoma.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Brenner</a:t>
            </a:r>
            <a:r>
              <a:rPr lang="en-US" dirty="0"/>
              <a:t> nests of transitional-type epithelium resembling that of the urinary tract, most are benign.</a:t>
            </a:r>
            <a:endParaRPr lang="it-IT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5512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7"/>
            <a:ext cx="7405957" cy="1563429"/>
          </a:xfrm>
        </p:spPr>
        <p:txBody>
          <a:bodyPr>
            <a:norm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Germ cell Tumors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8075"/>
            <a:ext cx="7738466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Germ cell tumors may  differentiate toward :</a:t>
            </a:r>
          </a:p>
          <a:p>
            <a:pPr>
              <a:buFontTx/>
              <a:buChar char="-"/>
            </a:pPr>
            <a:r>
              <a:rPr lang="en-US" dirty="0" err="1"/>
              <a:t>Oogonia</a:t>
            </a:r>
            <a:r>
              <a:rPr lang="en-US" dirty="0"/>
              <a:t> (</a:t>
            </a:r>
            <a:r>
              <a:rPr lang="en-US" dirty="0" err="1"/>
              <a:t>dysgerminoma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Primitive </a:t>
            </a:r>
            <a:r>
              <a:rPr lang="en-US" dirty="0" err="1"/>
              <a:t>embryonal</a:t>
            </a:r>
            <a:r>
              <a:rPr lang="en-US" dirty="0"/>
              <a:t> tissue (</a:t>
            </a:r>
            <a:r>
              <a:rPr lang="en-US" dirty="0" err="1"/>
              <a:t>embryonal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Yolk sac (endodermal sinus tumor)</a:t>
            </a:r>
          </a:p>
          <a:p>
            <a:pPr>
              <a:buFontTx/>
              <a:buChar char="-"/>
            </a:pPr>
            <a:r>
              <a:rPr lang="en-US" dirty="0"/>
              <a:t> Placental tissue (</a:t>
            </a:r>
            <a:r>
              <a:rPr lang="en-US" dirty="0" err="1"/>
              <a:t>choriocarcinoma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Multiple fetal tissues (</a:t>
            </a:r>
            <a:r>
              <a:rPr lang="en-US" dirty="0" err="1"/>
              <a:t>teratoma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8940594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0" y="306129"/>
            <a:ext cx="6326459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Germ cell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48683" y="1446129"/>
            <a:ext cx="8690177" cy="2754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The most common 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7030A0"/>
                </a:solidFill>
              </a:rPr>
              <a:t>teratoma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(90% unilateral).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Either</a:t>
            </a:r>
            <a:r>
              <a:rPr lang="en-US" dirty="0"/>
              <a:t>: (1) benign mature cystic </a:t>
            </a:r>
            <a:r>
              <a:rPr lang="en-US" dirty="0" err="1"/>
              <a:t>teratomas</a:t>
            </a:r>
            <a:r>
              <a:rPr lang="en-US" dirty="0"/>
              <a:t> or (2) the immature malignant </a:t>
            </a:r>
            <a:r>
              <a:rPr lang="en-US" dirty="0" err="1"/>
              <a:t>teratomas</a:t>
            </a:r>
            <a:r>
              <a:rPr lang="en-US" dirty="0"/>
              <a:t> (rare)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Mature tissues derived from all three germ cell layers: ectoderm, endoderm, and mesoderm.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Immature: minimally differentiated </a:t>
            </a:r>
            <a:r>
              <a:rPr lang="en-US" b="1" dirty="0">
                <a:solidFill>
                  <a:srgbClr val="7030A0"/>
                </a:solidFill>
              </a:rPr>
              <a:t>nerve</a:t>
            </a:r>
            <a:r>
              <a:rPr lang="en-US" dirty="0"/>
              <a:t> cartilage, bone, or muscle tissue.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Gross</a:t>
            </a:r>
            <a:r>
              <a:rPr lang="en-US" dirty="0"/>
              <a:t>: cyst filled with sebaceous secretion and hair; bone and cartilage; epithelium, or teeth. </a:t>
            </a:r>
            <a:endParaRPr lang="it-IT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06" y="0"/>
            <a:ext cx="2686894" cy="18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4221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88" y="410844"/>
            <a:ext cx="4860607" cy="1140000"/>
          </a:xfrm>
        </p:spPr>
        <p:txBody>
          <a:bodyPr/>
          <a:lstStyle/>
          <a:p>
            <a:r>
              <a:rPr lang="en-US" dirty="0"/>
              <a:t>benign mature cystic </a:t>
            </a:r>
            <a:r>
              <a:rPr lang="en-US" dirty="0" err="1"/>
              <a:t>teratomas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65" y="410844"/>
            <a:ext cx="2578301" cy="172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725" y="3266994"/>
            <a:ext cx="5630595" cy="11400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rmAutofit/>
          </a:bodyPr>
          <a:lstStyle>
            <a:lvl1pPr lvl="0" algn="l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>
              <a:buClrTx/>
              <a:buFontTx/>
            </a:pPr>
            <a:r>
              <a:rPr lang="en-US" dirty="0"/>
              <a:t>immature malignant </a:t>
            </a:r>
            <a:r>
              <a:rPr lang="en-US" dirty="0" err="1"/>
              <a:t>teratoma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67" y="3156554"/>
            <a:ext cx="2656711" cy="17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51806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45" y="509155"/>
            <a:ext cx="7928264" cy="44168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Tumors contain cysts lined by epidermis replete with adnexal appendages—hence the common designation </a:t>
            </a:r>
            <a:r>
              <a:rPr lang="en-US" i="1" dirty="0" err="1">
                <a:solidFill>
                  <a:srgbClr val="FF0000"/>
                </a:solidFill>
              </a:rPr>
              <a:t>dermoid</a:t>
            </a:r>
            <a:r>
              <a:rPr lang="en-US" i="1" dirty="0">
                <a:solidFill>
                  <a:srgbClr val="FF0000"/>
                </a:solidFill>
              </a:rPr>
              <a:t> cysts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rare subtype of </a:t>
            </a:r>
            <a:r>
              <a:rPr lang="en-US" dirty="0" err="1"/>
              <a:t>teratoma</a:t>
            </a:r>
            <a:r>
              <a:rPr lang="en-US" dirty="0"/>
              <a:t> is composed entirely of specialized tissue.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common example is </a:t>
            </a:r>
            <a:r>
              <a:rPr lang="en-US" dirty="0" err="1">
                <a:solidFill>
                  <a:srgbClr val="FF0000"/>
                </a:solidFill>
              </a:rPr>
              <a:t>struma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ovarii</a:t>
            </a:r>
            <a:r>
              <a:rPr lang="en-US" dirty="0"/>
              <a:t>, which is composed entirely of mature thyroid tissue that</a:t>
            </a:r>
          </a:p>
          <a:p>
            <a:pPr marL="76200" indent="0">
              <a:buNone/>
            </a:pPr>
            <a:r>
              <a:rPr lang="en-US" dirty="0"/>
              <a:t>     may actually produce hyperthyroidism.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specialized </a:t>
            </a:r>
            <a:r>
              <a:rPr lang="en-US" dirty="0" err="1"/>
              <a:t>teratomas</a:t>
            </a:r>
            <a:r>
              <a:rPr lang="en-US" dirty="0"/>
              <a:t> may take the form of </a:t>
            </a:r>
            <a:r>
              <a:rPr lang="en-US" dirty="0">
                <a:solidFill>
                  <a:srgbClr val="FF0000"/>
                </a:solidFill>
              </a:rPr>
              <a:t>ovarian carcinoid</a:t>
            </a:r>
            <a:r>
              <a:rPr lang="en-US" dirty="0"/>
              <a:t>, which in rare instances produces carcinoid syndrome.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3183707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1632672"/>
            <a:ext cx="8346066" cy="35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370;p3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7281266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– </a:t>
            </a:r>
            <a:r>
              <a:rPr lang="en-US" sz="3600" b="1" dirty="0">
                <a:solidFill>
                  <a:srgbClr val="7030A0"/>
                </a:solidFill>
              </a:rPr>
              <a:t>Sex cord Tumors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2" y="1402774"/>
            <a:ext cx="8208819" cy="3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443196" y="2571750"/>
            <a:ext cx="7834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40299" y="3368602"/>
            <a:ext cx="9188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6504709" y="2182091"/>
            <a:ext cx="93518" cy="1350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19109" y="3532909"/>
            <a:ext cx="4364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6504709" y="4062845"/>
            <a:ext cx="93518" cy="519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833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Ectopic pregnancy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Implantation of a fertilized ovum in any site other than the 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1% of all pregnancy &amp;  90% of cases in fallopian tubes.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sites: ovaries, abdominal cavity.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Predisposing factors: </a:t>
            </a:r>
            <a:r>
              <a:rPr lang="en-US" dirty="0">
                <a:solidFill>
                  <a:srgbClr val="7030A0"/>
                </a:solidFill>
              </a:rPr>
              <a:t>tubal obstruction </a:t>
            </a:r>
            <a:r>
              <a:rPr lang="en-US" dirty="0"/>
              <a:t>(intraluminal: PID or </a:t>
            </a:r>
            <a:r>
              <a:rPr lang="en-US" dirty="0" err="1"/>
              <a:t>peritubal</a:t>
            </a:r>
            <a:r>
              <a:rPr lang="en-US" dirty="0"/>
              <a:t>:  endometriosis or surgery); </a:t>
            </a:r>
            <a:r>
              <a:rPr lang="en-US" dirty="0">
                <a:solidFill>
                  <a:srgbClr val="7030A0"/>
                </a:solidFill>
              </a:rPr>
              <a:t>IUD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50%  no anatomic cause can be identified.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14081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fibroma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2" y="1119621"/>
            <a:ext cx="436548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0" y="1153724"/>
            <a:ext cx="4229532" cy="33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66430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6803284" cy="1140000"/>
          </a:xfrm>
        </p:spPr>
        <p:txBody>
          <a:bodyPr/>
          <a:lstStyle/>
          <a:p>
            <a:r>
              <a:rPr lang="en-US" dirty="0"/>
              <a:t>OVARIES-</a:t>
            </a:r>
            <a:r>
              <a:rPr lang="en-US" dirty="0" err="1"/>
              <a:t>granulosa</a:t>
            </a:r>
            <a:r>
              <a:rPr lang="en-US" dirty="0"/>
              <a:t> cell tumor.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1111827"/>
            <a:ext cx="4365482" cy="3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" y="1111827"/>
            <a:ext cx="4216063" cy="3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3662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Tumors of the ovary - </a:t>
            </a:r>
            <a:r>
              <a:rPr lang="en-US" sz="3600" b="1" dirty="0">
                <a:solidFill>
                  <a:srgbClr val="7030A0"/>
                </a:solidFill>
              </a:rPr>
              <a:t>clinical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46088" y="914400"/>
            <a:ext cx="8651824" cy="3868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Symptoms &amp; signs appear only when tumors are well advanced.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Sx</a:t>
            </a:r>
            <a:r>
              <a:rPr lang="en-US" sz="2000" dirty="0"/>
              <a:t>: pain, gastrointestinal complaints, urinary frequency.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Smaller masses, sometimes twist on their pedicles(torsion) producing severe abdominal pain that mimics an acute abdomen.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Sex cord–stromal tumors may display differentiation toward </a:t>
            </a:r>
            <a:r>
              <a:rPr lang="en-US" sz="2000" dirty="0" err="1"/>
              <a:t>granulosa</a:t>
            </a:r>
            <a:r>
              <a:rPr lang="en-US" sz="2000" dirty="0"/>
              <a:t>, </a:t>
            </a:r>
            <a:r>
              <a:rPr lang="en-US" sz="2000" dirty="0" err="1"/>
              <a:t>Sertoli</a:t>
            </a:r>
            <a:r>
              <a:rPr lang="en-US" sz="2000" dirty="0"/>
              <a:t>, </a:t>
            </a:r>
            <a:r>
              <a:rPr lang="en-US" sz="2000" dirty="0" err="1"/>
              <a:t>Leydig</a:t>
            </a:r>
            <a:r>
              <a:rPr lang="en-US" sz="2000" dirty="0"/>
              <a:t>, or ovarian stromal cell type. Depending on differentiation, they may produce estrogens or androgens, Functioning ovarian tumors  (sex –cord stromal) come to attention because of the </a:t>
            </a:r>
            <a:r>
              <a:rPr lang="en-US" sz="2000" dirty="0" err="1"/>
              <a:t>endocrinopathies</a:t>
            </a:r>
            <a:r>
              <a:rPr lang="en-US" sz="2000" dirty="0"/>
              <a:t> they produce.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One such marker, the protein CA-125, is elevated in the sera of 75% to 90% of women with epithelial ovarian cancer.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8991" y="3647209"/>
            <a:ext cx="50915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83555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5545984" cy="1140000"/>
          </a:xfrm>
        </p:spPr>
        <p:txBody>
          <a:bodyPr>
            <a:normAutofit/>
          </a:bodyPr>
          <a:lstStyle/>
          <a:p>
            <a:r>
              <a:rPr lang="en-US" sz="3600" b="1" dirty="0"/>
              <a:t>Metastases to Ovary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0427"/>
            <a:ext cx="8395855" cy="358554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Older 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Laterality: mostly bilateral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Size: mostly &lt; 10cm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Surface involvement: mostly multiple small nodules on surface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Extensive </a:t>
            </a:r>
            <a:r>
              <a:rPr lang="en-US" dirty="0" err="1"/>
              <a:t>intraabdominal</a:t>
            </a:r>
            <a:r>
              <a:rPr lang="en-US" dirty="0"/>
              <a:t> spread: mostly true for metastatic mucinous tumor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Hilar involvement common in </a:t>
            </a:r>
            <a:r>
              <a:rPr lang="en-US" dirty="0" err="1"/>
              <a:t>hematogenous</a:t>
            </a:r>
            <a:r>
              <a:rPr lang="en-US" dirty="0"/>
              <a:t> spread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Microscpocally</a:t>
            </a:r>
            <a:r>
              <a:rPr lang="en-US" dirty="0"/>
              <a:t>: Similar to primary tumor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Primaries are gastrointestinal tract (</a:t>
            </a:r>
            <a:r>
              <a:rPr lang="en-US" dirty="0" err="1"/>
              <a:t>Krukenberg</a:t>
            </a:r>
            <a:r>
              <a:rPr lang="en-US" dirty="0"/>
              <a:t> tumors), breast, and lung.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949768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1" y="419849"/>
            <a:ext cx="7900392" cy="142077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Gestational trophoblastic disease</a:t>
            </a:r>
          </a:p>
        </p:txBody>
      </p:sp>
    </p:spTree>
    <p:extLst>
      <p:ext uri="{BB962C8B-B14F-4D97-AF65-F5344CB8AC3E}">
        <p14:creationId xmlns:p14="http://schemas.microsoft.com/office/powerpoint/2010/main" val="1977097431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0" y="1292400"/>
            <a:ext cx="1616425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0000"/>
                </a:solidFill>
              </a:rPr>
              <a:t>Placental disc histology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dirty="0"/>
          </a:p>
        </p:txBody>
      </p:sp>
      <p:pic>
        <p:nvPicPr>
          <p:cNvPr id="1026" name="Picture 2" descr="Image result for placental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58" y="0"/>
            <a:ext cx="74578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21114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Gestational trophoblastic disease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An abnormal proliferation of fetal </a:t>
            </a:r>
            <a:r>
              <a:rPr lang="en-US" dirty="0" err="1"/>
              <a:t>trophoblast</a:t>
            </a:r>
            <a:r>
              <a:rPr lang="en-US" dirty="0"/>
              <a:t> cells. (normal cells of placenta in pregnancy)</a:t>
            </a:r>
          </a:p>
          <a:p>
            <a:r>
              <a:rPr lang="en-US" dirty="0"/>
              <a:t>In early embryo </a:t>
            </a:r>
            <a:r>
              <a:rPr lang="en-US" dirty="0" err="1"/>
              <a:t>trophoblast</a:t>
            </a:r>
            <a:r>
              <a:rPr lang="en-US" dirty="0"/>
              <a:t> cells form chorionic villi </a:t>
            </a:r>
            <a:r>
              <a:rPr lang="en-US" dirty="0">
                <a:sym typeface="Wingdings" pitchFamily="2" charset="2"/>
              </a:rPr>
              <a:t> in time they make the placenta (</a:t>
            </a:r>
            <a:r>
              <a:rPr lang="en-US" dirty="0"/>
              <a:t>provide a large contact area between fetal &amp; maternal circulations to allow gas &amp; nutrient exchange).</a:t>
            </a:r>
          </a:p>
          <a:p>
            <a:r>
              <a:rPr lang="en-US" dirty="0"/>
              <a:t>All elaborate human chorionic gonadotropins (</a:t>
            </a:r>
            <a:r>
              <a:rPr lang="en-US" dirty="0" err="1"/>
              <a:t>hCG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detected in the blood &amp; urine at levels higher than those found during normal pregnancy. (diagnosis, follow up).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838586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An abnormal gestational process due to abnormal fertilization with </a:t>
            </a:r>
            <a:r>
              <a:rPr lang="en-US" u="sng" dirty="0"/>
              <a:t>an excess of paternal genetic material, </a:t>
            </a:r>
            <a:r>
              <a:rPr lang="en-US" dirty="0"/>
              <a:t>two forms:</a:t>
            </a:r>
          </a:p>
          <a:p>
            <a:pPr marL="533400" indent="-457200">
              <a:buAutoNum type="arabicPeriod"/>
            </a:pPr>
            <a:r>
              <a:rPr lang="en-US" dirty="0"/>
              <a:t>Complete mole: an empty egg fertilized by two spermatozoa (or a diploid sperm)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diploid</a:t>
            </a:r>
            <a:r>
              <a:rPr lang="en-US" dirty="0"/>
              <a:t> karyotype containing only paternal chromosomes.</a:t>
            </a:r>
          </a:p>
          <a:p>
            <a:pPr marL="533400" indent="-457200">
              <a:buAutoNum type="arabicPeriod"/>
            </a:pPr>
            <a:r>
              <a:rPr lang="en-US" dirty="0"/>
              <a:t>Partial mole: a normal egg is fertilized by two spermatozoa (or a diploid sperm)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triploid </a:t>
            </a:r>
            <a:r>
              <a:rPr lang="en-US" dirty="0"/>
              <a:t>karyotype with a  dominance of paternal genes.</a:t>
            </a:r>
          </a:p>
          <a:p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137379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197426"/>
            <a:ext cx="6993082" cy="47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9593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Hydatidiform</a:t>
            </a:r>
            <a:r>
              <a:rPr lang="en-US" sz="3600" b="1" dirty="0"/>
              <a:t> Mole - Complete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Complete mole are not compatible with embryogenesis &amp; </a:t>
            </a:r>
            <a:r>
              <a:rPr lang="en-US" b="1" dirty="0">
                <a:solidFill>
                  <a:srgbClr val="7030A0"/>
                </a:solidFill>
              </a:rPr>
              <a:t>does </a:t>
            </a:r>
            <a:r>
              <a:rPr lang="en-US" b="1">
                <a:solidFill>
                  <a:srgbClr val="7030A0"/>
                </a:solidFill>
              </a:rPr>
              <a:t>not contain fetal </a:t>
            </a:r>
            <a:r>
              <a:rPr lang="en-US" b="1" dirty="0">
                <a:solidFill>
                  <a:srgbClr val="7030A0"/>
                </a:solidFill>
              </a:rPr>
              <a:t>parts. </a:t>
            </a:r>
            <a:r>
              <a:rPr lang="en-US" dirty="0"/>
              <a:t>The chorionic epithelial cells are diploid (46,XX or, uncommonly, 46,XY)</a:t>
            </a:r>
          </a:p>
          <a:p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dirty="0"/>
          </a:p>
        </p:txBody>
      </p:sp>
      <p:pic>
        <p:nvPicPr>
          <p:cNvPr id="2050" name="Picture 2" descr="Image result for complete  mole origi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9"/>
          <a:stretch/>
        </p:blipFill>
        <p:spPr bwMode="auto">
          <a:xfrm>
            <a:off x="1059874" y="2878282"/>
            <a:ext cx="7304808" cy="20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0811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Ectopic pregnancy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Early: ectopic pregnancies proceeds normally, later the invading placenta eventually burrows through the wall of the fallopian tube, causing </a:t>
            </a:r>
            <a:r>
              <a:rPr lang="en-US" b="1" dirty="0" err="1">
                <a:solidFill>
                  <a:srgbClr val="7030A0"/>
                </a:solidFill>
              </a:rPr>
              <a:t>intratubal</a:t>
            </a:r>
            <a:r>
              <a:rPr lang="en-US" b="1" dirty="0">
                <a:solidFill>
                  <a:srgbClr val="7030A0"/>
                </a:solidFill>
              </a:rPr>
              <a:t> hematoma (</a:t>
            </a:r>
            <a:r>
              <a:rPr lang="en-US" b="1" dirty="0" err="1">
                <a:solidFill>
                  <a:srgbClr val="7030A0"/>
                </a:solidFill>
              </a:rPr>
              <a:t>hematosalpinx</a:t>
            </a:r>
            <a:r>
              <a:rPr lang="en-US" b="1" dirty="0">
                <a:solidFill>
                  <a:srgbClr val="7030A0"/>
                </a:solidFill>
              </a:rPr>
              <a:t>), </a:t>
            </a:r>
            <a:r>
              <a:rPr lang="en-US" b="1" dirty="0" err="1">
                <a:solidFill>
                  <a:srgbClr val="7030A0"/>
                </a:solidFill>
              </a:rPr>
              <a:t>intraperitoneal</a:t>
            </a:r>
            <a:r>
              <a:rPr lang="en-US" b="1" dirty="0">
                <a:solidFill>
                  <a:srgbClr val="7030A0"/>
                </a:solidFill>
              </a:rPr>
              <a:t> hemorrhage</a:t>
            </a:r>
            <a:r>
              <a:rPr lang="en-US" b="1" dirty="0"/>
              <a:t>, </a:t>
            </a:r>
            <a:r>
              <a:rPr lang="en-US" dirty="0"/>
              <a:t>or both.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Rupture of an ectopic pregnancy may be catastrophic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sudden onset of intense abdominal pain and signs of an acute abdomen &amp; followed by shock.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Prompt </a:t>
            </a:r>
            <a:r>
              <a:rPr lang="en-US" dirty="0">
                <a:solidFill>
                  <a:srgbClr val="7030A0"/>
                </a:solidFill>
              </a:rPr>
              <a:t>surgical intervention is necessary.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197366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Hydatidiform</a:t>
            </a:r>
            <a:r>
              <a:rPr lang="en-US" sz="3600" b="1" dirty="0"/>
              <a:t> Mole - Partial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2" y="1145300"/>
            <a:ext cx="82874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Partial mole is compatible with early embryo formation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7030A0"/>
                </a:solidFill>
              </a:rPr>
              <a:t>may contain fetal parts &amp; some normal chorionic villi</a:t>
            </a:r>
            <a:r>
              <a:rPr lang="en-US" b="1" dirty="0"/>
              <a:t>. </a:t>
            </a:r>
            <a:r>
              <a:rPr lang="en-US" dirty="0"/>
              <a:t> Chorionic epithelial </a:t>
            </a:r>
            <a:r>
              <a:rPr lang="en-US" dirty="0" err="1"/>
              <a:t>cellsalmost</a:t>
            </a:r>
            <a:r>
              <a:rPr lang="en-US" dirty="0"/>
              <a:t> always triploid (e.g., 69,XXY)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dirty="0"/>
          </a:p>
        </p:txBody>
      </p:sp>
      <p:pic>
        <p:nvPicPr>
          <p:cNvPr id="2050" name="Picture 2" descr="Image result for complete  mole origi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0"/>
          <a:stretch/>
        </p:blipFill>
        <p:spPr bwMode="auto">
          <a:xfrm>
            <a:off x="935182" y="2878281"/>
            <a:ext cx="7408718" cy="18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20041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Epidemiology &amp; clinical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Incidence complete </a:t>
            </a:r>
            <a:r>
              <a:rPr lang="en-US" sz="2000" dirty="0" err="1"/>
              <a:t>hydatidiform</a:t>
            </a:r>
            <a:r>
              <a:rPr lang="en-US" sz="2000" dirty="0"/>
              <a:t> mole is about 1 to 1.5 per 2000 pregnancies(higher in Asian)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Most common before 20 &amp; after 40 years (maternal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</a:rPr>
              <a:t>History of Mole increases the risk for molar disease in subsequent pregnancies</a:t>
            </a:r>
            <a:r>
              <a:rPr lang="en-US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</a:rPr>
              <a:t>Presentation</a:t>
            </a:r>
            <a:r>
              <a:rPr lang="en-US" sz="2000" dirty="0"/>
              <a:t>: At 12-14 weeks of pregnancy during investigation for a </a:t>
            </a:r>
            <a:r>
              <a:rPr lang="en-US" sz="2000" dirty="0">
                <a:solidFill>
                  <a:srgbClr val="7030A0"/>
                </a:solidFill>
              </a:rPr>
              <a:t>gestation “too large for dates,”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+both moles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Hyperemesis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/>
              <a:t>elevation of </a:t>
            </a:r>
            <a:r>
              <a:rPr lang="en-US" sz="2000" dirty="0" err="1"/>
              <a:t>hCG</a:t>
            </a:r>
            <a:r>
              <a:rPr lang="en-US" sz="2000" dirty="0"/>
              <a:t> in maternal blood &amp; no  fetal heart sounds.</a:t>
            </a:r>
            <a:endParaRPr lang="en-US" sz="2000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310089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Morphology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8352" y="1082955"/>
            <a:ext cx="8121184" cy="88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600" dirty="0"/>
              <a:t>Uterine cavity is expanded by friable mass (</a:t>
            </a:r>
            <a:r>
              <a:rPr lang="en-US" sz="1600" b="1" dirty="0"/>
              <a:t>Grape-like villi</a:t>
            </a:r>
            <a:r>
              <a:rPr lang="en-US" sz="1600" dirty="0"/>
              <a:t>) composed of thin-walled, </a:t>
            </a:r>
            <a:r>
              <a:rPr lang="en-US" sz="1600" dirty="0" err="1"/>
              <a:t>cystically</a:t>
            </a:r>
            <a:r>
              <a:rPr lang="en-US" sz="1600" dirty="0"/>
              <a:t> dilated chorionic </a:t>
            </a:r>
            <a:r>
              <a:rPr lang="en-US" sz="1600" dirty="0" err="1"/>
              <a:t>villli</a:t>
            </a:r>
            <a:r>
              <a:rPr lang="en-US" sz="1600" dirty="0"/>
              <a:t> covered by varying amount of atypical chronic epithelium.</a:t>
            </a:r>
            <a:endParaRPr lang="en-US" sz="1600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2057398"/>
            <a:ext cx="3782290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0" y="2057397"/>
            <a:ext cx="4111048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79094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Ultrasound </a:t>
            </a:r>
            <a:r>
              <a:rPr lang="en-US" sz="3200" b="1" dirty="0">
                <a:solidFill>
                  <a:srgbClr val="C00000"/>
                </a:solidFill>
              </a:rPr>
              <a:t>snow storm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226128"/>
            <a:ext cx="4026188" cy="35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normal pregnancy ultras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ormal pregnancy ultras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12 Weeks Pregnant Ultras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3537" r="12225" b="4049"/>
          <a:stretch/>
        </p:blipFill>
        <p:spPr>
          <a:xfrm>
            <a:off x="841375" y="1226128"/>
            <a:ext cx="3792970" cy="35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6487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treatment &amp; prognosis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Tx</a:t>
            </a:r>
            <a:r>
              <a:rPr lang="en-US" dirty="0"/>
              <a:t>: surgical evacuation of the uterine cavity &amp; close follow up with serum </a:t>
            </a:r>
            <a:r>
              <a:rPr lang="en-US" dirty="0" err="1"/>
              <a:t>hCG</a:t>
            </a:r>
            <a:r>
              <a:rPr lang="en-US" dirty="0"/>
              <a:t>.</a:t>
            </a:r>
          </a:p>
          <a:p>
            <a:r>
              <a:rPr lang="en-US" dirty="0"/>
              <a:t>The majority of moles do not recur after thorough curettage, 10% of complete moles are invasive</a:t>
            </a:r>
          </a:p>
          <a:p>
            <a:r>
              <a:rPr lang="en-US" dirty="0"/>
              <a:t>No more than 2-3% give rise to </a:t>
            </a:r>
            <a:r>
              <a:rPr lang="en-US" dirty="0" err="1"/>
              <a:t>choriocarcinoma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(usually complete, rarely partial).</a:t>
            </a:r>
          </a:p>
          <a:p>
            <a:r>
              <a:rPr lang="en-US" b="1" dirty="0">
                <a:solidFill>
                  <a:srgbClr val="7030A0"/>
                </a:solidFill>
              </a:rPr>
              <a:t>So partial mole has much better prognosis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193529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3"/>
            <a:ext cx="9143999" cy="528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611541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Gestational </a:t>
            </a:r>
            <a:r>
              <a:rPr lang="en-US" sz="3600" b="1" dirty="0" err="1"/>
              <a:t>Choriocarcinoma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 very aggressive malignant tumor, arises from gestational chorionic epithelium or, less frequently, from </a:t>
            </a:r>
            <a:r>
              <a:rPr lang="en-US" dirty="0" err="1"/>
              <a:t>totipotential</a:t>
            </a:r>
            <a:r>
              <a:rPr lang="en-US" dirty="0"/>
              <a:t> cells within the gonads (as a germ cell tumor).</a:t>
            </a:r>
          </a:p>
          <a:p>
            <a:r>
              <a:rPr lang="en-US" dirty="0"/>
              <a:t>Rare tumor (higher in Asian)</a:t>
            </a:r>
          </a:p>
          <a:p>
            <a:r>
              <a:rPr lang="en-US" dirty="0"/>
              <a:t>Most common before 20 &amp; after 40 years (maternal age)</a:t>
            </a:r>
          </a:p>
          <a:p>
            <a:r>
              <a:rPr lang="en-US" dirty="0"/>
              <a:t>50% from complete moles; 25% after an abortion, 25% after an apparently normal pregnancy</a:t>
            </a:r>
          </a:p>
          <a:p>
            <a:endParaRPr lang="en-US" dirty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389361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Gestational </a:t>
            </a:r>
            <a:r>
              <a:rPr lang="en-US" sz="3200" b="1" dirty="0" err="1"/>
              <a:t>Choriocarcinoma</a:t>
            </a:r>
            <a:r>
              <a:rPr lang="en-US" sz="3200" b="1" dirty="0"/>
              <a:t> - </a:t>
            </a:r>
            <a:r>
              <a:rPr lang="en-US" sz="3200" b="1" dirty="0">
                <a:solidFill>
                  <a:srgbClr val="7030A0"/>
                </a:solidFill>
              </a:rPr>
              <a:t>morphology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Presentation</a:t>
            </a:r>
            <a:r>
              <a:rPr lang="en-US" dirty="0"/>
              <a:t>: a bloody, brownish discharge, very high </a:t>
            </a:r>
            <a:r>
              <a:rPr lang="en-US" dirty="0" err="1"/>
              <a:t>hCG</a:t>
            </a:r>
            <a:r>
              <a:rPr lang="en-US" dirty="0"/>
              <a:t> absence of marked uterine enlargement (not like mole)</a:t>
            </a:r>
          </a:p>
          <a:p>
            <a:r>
              <a:rPr lang="en-US" b="1" dirty="0">
                <a:solidFill>
                  <a:srgbClr val="7030A0"/>
                </a:solidFill>
              </a:rPr>
              <a:t>Gross</a:t>
            </a:r>
            <a:r>
              <a:rPr lang="en-US" dirty="0"/>
              <a:t>: hemorrhagic, necrotic uterine masses. </a:t>
            </a:r>
          </a:p>
          <a:p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b="1" dirty="0"/>
              <a:t>: </a:t>
            </a:r>
            <a:r>
              <a:rPr lang="en-US" dirty="0"/>
              <a:t>In contrast with </a:t>
            </a:r>
            <a:r>
              <a:rPr lang="en-US" dirty="0" err="1"/>
              <a:t>hydatidiform</a:t>
            </a:r>
            <a:r>
              <a:rPr lang="en-US" dirty="0"/>
              <a:t> moles </a:t>
            </a:r>
            <a:r>
              <a:rPr lang="en-US" u="sng" dirty="0"/>
              <a:t>chorionic villi are not formed</a:t>
            </a:r>
            <a:r>
              <a:rPr lang="en-US" dirty="0"/>
              <a:t>; the tumor is composed of anaplastic cuboidal </a:t>
            </a:r>
            <a:r>
              <a:rPr lang="en-US" dirty="0" err="1"/>
              <a:t>cytotrophoblasts</a:t>
            </a:r>
            <a:r>
              <a:rPr lang="en-US" dirty="0"/>
              <a:t> &amp; </a:t>
            </a:r>
            <a:r>
              <a:rPr lang="en-US" dirty="0" err="1"/>
              <a:t>syncytiotrophoblasts</a:t>
            </a:r>
            <a:endParaRPr lang="en-US" dirty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691865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 lang="en" dirty="0"/>
          </a:p>
        </p:txBody>
      </p:sp>
      <p:sp>
        <p:nvSpPr>
          <p:cNvPr id="5" name="AutoShape 2" descr="File:Choriocarcinoma - high mag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-238125"/>
            <a:ext cx="74866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76982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Gestational </a:t>
            </a:r>
            <a:r>
              <a:rPr lang="en-US" sz="3200" b="1" dirty="0" err="1"/>
              <a:t>Choriocarcinoma</a:t>
            </a:r>
            <a:r>
              <a:rPr lang="en-US" sz="3200" b="1" dirty="0"/>
              <a:t> - </a:t>
            </a:r>
            <a:r>
              <a:rPr lang="en-US" sz="3200" b="1" dirty="0">
                <a:solidFill>
                  <a:srgbClr val="7030A0"/>
                </a:solidFill>
              </a:rPr>
              <a:t>prognosis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Very aggressive disease.</a:t>
            </a:r>
          </a:p>
          <a:p>
            <a:r>
              <a:rPr lang="en-US" dirty="0"/>
              <a:t>At diagnosis widespread vascular (</a:t>
            </a:r>
            <a:r>
              <a:rPr lang="en-US" dirty="0" err="1"/>
              <a:t>hematogenous</a:t>
            </a:r>
            <a:r>
              <a:rPr lang="en-US" dirty="0"/>
              <a:t>) spread usually the lungs &amp; brain.</a:t>
            </a:r>
          </a:p>
          <a:p>
            <a:r>
              <a:rPr lang="en-US" dirty="0"/>
              <a:t>Lymphatic invasion is uncommon.</a:t>
            </a:r>
          </a:p>
          <a:p>
            <a:r>
              <a:rPr lang="en-US" dirty="0"/>
              <a:t>Despite the extremely aggressive of placental </a:t>
            </a:r>
            <a:r>
              <a:rPr lang="en-US" dirty="0" err="1"/>
              <a:t>choriocarcinoma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sensitive</a:t>
            </a:r>
            <a:r>
              <a:rPr lang="en-US" dirty="0"/>
              <a:t> to chemotherapy. </a:t>
            </a:r>
          </a:p>
          <a:p>
            <a:r>
              <a:rPr lang="en-US" dirty="0"/>
              <a:t>By contrast, response to chemotherapy in gonads </a:t>
            </a:r>
            <a:r>
              <a:rPr lang="en-US" dirty="0" err="1"/>
              <a:t>choriocarcinomas</a:t>
            </a:r>
            <a:r>
              <a:rPr lang="en-US" dirty="0"/>
              <a:t> is </a:t>
            </a:r>
            <a:r>
              <a:rPr lang="en-US" dirty="0">
                <a:solidFill>
                  <a:srgbClr val="7030A0"/>
                </a:solidFill>
              </a:rPr>
              <a:t>poor</a:t>
            </a:r>
            <a:r>
              <a:rPr lang="en-US" dirty="0"/>
              <a:t>.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04016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Fallopian Tubes - </a:t>
            </a:r>
            <a:r>
              <a:rPr lang="en-US" sz="3200" b="1" dirty="0">
                <a:solidFill>
                  <a:srgbClr val="7030A0"/>
                </a:solidFill>
              </a:rPr>
              <a:t>Ectopic pregnancy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" y="148705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allopian tube ectopic pregna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76" y="1487059"/>
            <a:ext cx="378494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14694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0" y="1887538"/>
            <a:ext cx="9331036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G</a:t>
            </a:r>
            <a:r>
              <a:rPr lang="en" sz="5400" dirty="0"/>
              <a:t>ood luck in your exams</a:t>
            </a:r>
            <a:endParaRPr sz="5400" dirty="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8123825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Tumors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50720" y="1145299"/>
            <a:ext cx="84685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Primary adenocarcinomas of fallopian tube maybe the site of origin for many of high-grade serous carcinomas long thought to arise in the ovary.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Serous tubal intraepithelial carcinoma (STIC)</a:t>
            </a:r>
            <a:r>
              <a:rPr lang="en-US" sz="2000" dirty="0"/>
              <a:t> in the </a:t>
            </a:r>
            <a:r>
              <a:rPr lang="en-US" sz="2000" dirty="0" err="1"/>
              <a:t>fimbriated</a:t>
            </a:r>
            <a:r>
              <a:rPr lang="en-US" sz="2000" dirty="0"/>
              <a:t> ends of tubes have been identified. (intimately ass with the ovary)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STICs have mutations in </a:t>
            </a:r>
            <a:r>
              <a:rPr lang="en-US" sz="2000" i="1" dirty="0"/>
              <a:t>TP53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Frequently found in fallopian tubes removed prophylactically from women with </a:t>
            </a:r>
            <a:r>
              <a:rPr lang="en-US" sz="2000" i="1" dirty="0"/>
              <a:t>BRCA1 </a:t>
            </a:r>
            <a:r>
              <a:rPr lang="en-US" sz="2000" dirty="0"/>
              <a:t>&amp; </a:t>
            </a:r>
            <a:r>
              <a:rPr lang="en-US" sz="2000" i="1" dirty="0"/>
              <a:t>BRCA2 </a:t>
            </a:r>
            <a:r>
              <a:rPr lang="en-US" sz="2000" dirty="0"/>
              <a:t>mutations.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87552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04622" y="160338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Ovaries!</a:t>
            </a:r>
            <a:endParaRPr sz="60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184000" y="2090476"/>
            <a:ext cx="33789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AutoShape 2" descr="https://ton.twitter.com/1.1/ton/data/dm/1117997704611794948/1117997691072647169/QAHdDI5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1086283"/>
            <a:ext cx="8011390" cy="36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601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Polycystic ovarian syndrome</a:t>
            </a:r>
            <a:endParaRPr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Formerly Stein-</a:t>
            </a:r>
            <a:r>
              <a:rPr lang="en-US" dirty="0" err="1"/>
              <a:t>Leventhal</a:t>
            </a:r>
            <a:r>
              <a:rPr lang="en-US" dirty="0"/>
              <a:t> syndrome.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complex endocrine disorder; </a:t>
            </a:r>
            <a:r>
              <a:rPr lang="en-US" dirty="0" err="1"/>
              <a:t>hyperandrogenism</a:t>
            </a:r>
            <a:r>
              <a:rPr lang="en-US" dirty="0"/>
              <a:t>, menstrual abnormalities, polycystic ovaries, chronic anovulation, and decreased fertility, 10%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after menarche in teenage - young adults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Symptoms: </a:t>
            </a:r>
            <a:r>
              <a:rPr lang="en-US" dirty="0" err="1"/>
              <a:t>oligomenorrhea</a:t>
            </a:r>
            <a:r>
              <a:rPr lang="en-US" dirty="0"/>
              <a:t>, </a:t>
            </a:r>
            <a:r>
              <a:rPr lang="en-US" dirty="0" err="1"/>
              <a:t>hirsutism</a:t>
            </a:r>
            <a:r>
              <a:rPr lang="en-US" dirty="0"/>
              <a:t>, infertility, &amp; sometimes obesity.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34905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Polycystic ovarian syndrome</a:t>
            </a:r>
            <a:endParaRPr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55226" y="1311554"/>
            <a:ext cx="3424492" cy="1067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Ovaries twice the normal size, a smooth outer cortex, and studded with subcortical cysts 0.5 to 1.5 cm in diameter.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2" descr="Image result for Polycystic ovarian syndrome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8" y="1450045"/>
            <a:ext cx="4745909" cy="31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28875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76FB11-9E85-4079-AEC3-0672B3EC14F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customXml/itemProps2.xml><?xml version="1.0" encoding="utf-8"?>
<ds:datastoreItem xmlns:ds="http://schemas.openxmlformats.org/officeDocument/2006/customXml" ds:itemID="{867CF5E7-D9DC-4496-A83A-59C3D9783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BBEE1-66AB-4F2A-A7ED-A0464DA2DD3F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1455</TotalTime>
  <Words>1798</Words>
  <Application>Microsoft Office PowerPoint</Application>
  <PresentationFormat>On-screen Show (16:9)</PresentationFormat>
  <Paragraphs>214</Paragraphs>
  <Slides>50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Oriel</vt:lpstr>
      <vt:lpstr>PowerPoint Presentation</vt:lpstr>
      <vt:lpstr>Fallopian Tubes Pathology</vt:lpstr>
      <vt:lpstr>Fallopian Tubes - Ectopic pregnancy</vt:lpstr>
      <vt:lpstr>Fallopian Tubes - Ectopic pregnancy</vt:lpstr>
      <vt:lpstr> Fallopian Tubes - Ectopic pregnancy</vt:lpstr>
      <vt:lpstr>Fallopian Tubes - Tumors</vt:lpstr>
      <vt:lpstr>Ovaries!</vt:lpstr>
      <vt:lpstr>Ovaries - Polycystic ovarian syndrome</vt:lpstr>
      <vt:lpstr>Ovaries - Polycystic ovarian syndrome</vt:lpstr>
      <vt:lpstr>Tumors of the ovaries</vt:lpstr>
      <vt:lpstr>PowerPoint Presentation</vt:lpstr>
      <vt:lpstr>Ovaries - Surface Epithelial Tumors</vt:lpstr>
      <vt:lpstr>Ovaries - BRCA1 or BRCA2</vt:lpstr>
      <vt:lpstr>Ovaries - Serous Tumors</vt:lpstr>
      <vt:lpstr>Serous Tumors - Benign serous tumors </vt:lpstr>
      <vt:lpstr>Serous Tumors - Benign serous tumors </vt:lpstr>
      <vt:lpstr>Serous Tumors - Serous tumors </vt:lpstr>
      <vt:lpstr>Serous Tumors - borderline serous tumors </vt:lpstr>
      <vt:lpstr>Serous Tumors - borderline serous tumors </vt:lpstr>
      <vt:lpstr>Serous Tumors - serous carcinoma</vt:lpstr>
      <vt:lpstr>Serous Tumors - serous carcinoma</vt:lpstr>
      <vt:lpstr>Ovaries - Mucinous Tumors</vt:lpstr>
      <vt:lpstr> Ovaries-  Mucinous cystadenoma</vt:lpstr>
      <vt:lpstr>Ovaries - Surface Epithelial Tumors</vt:lpstr>
      <vt:lpstr>Ovaries - Germ cell Tumors</vt:lpstr>
      <vt:lpstr>Ovaries - Germ cell Tumors</vt:lpstr>
      <vt:lpstr>benign mature cystic teratomas</vt:lpstr>
      <vt:lpstr>PowerPoint Presentation</vt:lpstr>
      <vt:lpstr>Ovaries – Sex cord Tumors</vt:lpstr>
      <vt:lpstr>Ovarian fibroma</vt:lpstr>
      <vt:lpstr>OVARIES-granulosa cell tumor.</vt:lpstr>
      <vt:lpstr>Ovaries - Tumors of the ovary - clinical</vt:lpstr>
      <vt:lpstr>Metastases to Ovary</vt:lpstr>
      <vt:lpstr>  Gestational trophoblastic disease</vt:lpstr>
      <vt:lpstr>Placental disc histology</vt:lpstr>
      <vt:lpstr>Gestational trophoblastic disease</vt:lpstr>
      <vt:lpstr>Hydatidiform Mole - Pathogenesis</vt:lpstr>
      <vt:lpstr>PowerPoint Presentation</vt:lpstr>
      <vt:lpstr>Hydatidiform Mole - Complete</vt:lpstr>
      <vt:lpstr>Hydatidiform Mole - Partial</vt:lpstr>
      <vt:lpstr>Hydatidiform Mole – Epidemiology &amp; clinical</vt:lpstr>
      <vt:lpstr>Hydatidiform Mole – Morphology</vt:lpstr>
      <vt:lpstr>Hydatidiform Mole – Ultrasound snow storm</vt:lpstr>
      <vt:lpstr>Hydatidiform Mole – treatment &amp; prognosis</vt:lpstr>
      <vt:lpstr>PowerPoint Presentation</vt:lpstr>
      <vt:lpstr>Gestational Choriocarcinoma</vt:lpstr>
      <vt:lpstr>Gestational Choriocarcinoma - morphology</vt:lpstr>
      <vt:lpstr>PowerPoint Presentation</vt:lpstr>
      <vt:lpstr>Gestational Choriocarcinoma - prognosis</vt:lpstr>
      <vt:lpstr>Good luck in your exams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Rafthijzeen@outlook.com</cp:lastModifiedBy>
  <cp:revision>150</cp:revision>
  <dcterms:modified xsi:type="dcterms:W3CDTF">2023-05-21T14:36:27Z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