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4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DBCA8-9D55-49F2-BF22-39957E9E48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D816A-D109-4845-B484-7945A99B8147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1- Eumycetoma:</a:t>
          </a:r>
          <a:r>
            <a:rPr lang="en-US" b="1" dirty="0"/>
            <a:t> </a:t>
          </a:r>
        </a:p>
        <a:p>
          <a:r>
            <a:rPr lang="en-US" b="1" dirty="0">
              <a:solidFill>
                <a:srgbClr val="002060"/>
              </a:solidFill>
            </a:rPr>
            <a:t>caused by fungi  </a:t>
          </a:r>
          <a:r>
            <a:rPr lang="en-US" b="1" i="1" dirty="0" err="1">
              <a:solidFill>
                <a:srgbClr val="002060"/>
              </a:solidFill>
            </a:rPr>
            <a:t>Madurella</a:t>
          </a:r>
          <a:r>
            <a:rPr lang="en-US" b="1" i="1" dirty="0">
              <a:solidFill>
                <a:srgbClr val="002060"/>
              </a:solidFill>
            </a:rPr>
            <a:t> </a:t>
          </a:r>
          <a:r>
            <a:rPr lang="en-US" b="1" i="1" dirty="0" err="1">
              <a:solidFill>
                <a:srgbClr val="002060"/>
              </a:solidFill>
            </a:rPr>
            <a:t>mycetomatis</a:t>
          </a:r>
          <a:r>
            <a:rPr lang="en-US" b="1" i="1" dirty="0">
              <a:solidFill>
                <a:srgbClr val="002060"/>
              </a:solidFill>
            </a:rPr>
            <a:t> </a:t>
          </a:r>
          <a:r>
            <a:rPr lang="en-US" b="1" dirty="0">
              <a:solidFill>
                <a:srgbClr val="002060"/>
              </a:solidFill>
            </a:rPr>
            <a:t>which  having true septate hyphae (divided into cells) and spores.</a:t>
          </a:r>
          <a:endParaRPr lang="en-US" dirty="0">
            <a:solidFill>
              <a:srgbClr val="002060"/>
            </a:solidFill>
          </a:endParaRPr>
        </a:p>
      </dgm:t>
    </dgm:pt>
    <dgm:pt modelId="{78D46E78-BC84-484B-960C-79A52E2690D4}" type="parTrans" cxnId="{06026B77-B1E1-4992-9D05-CC6C6DB5F635}">
      <dgm:prSet/>
      <dgm:spPr/>
      <dgm:t>
        <a:bodyPr/>
        <a:lstStyle/>
        <a:p>
          <a:endParaRPr lang="en-US"/>
        </a:p>
      </dgm:t>
    </dgm:pt>
    <dgm:pt modelId="{6B91CFFD-9A66-4D50-A268-D460A769C697}" type="sibTrans" cxnId="{06026B77-B1E1-4992-9D05-CC6C6DB5F635}">
      <dgm:prSet/>
      <dgm:spPr/>
      <dgm:t>
        <a:bodyPr/>
        <a:lstStyle/>
        <a:p>
          <a:endParaRPr lang="en-US"/>
        </a:p>
      </dgm:t>
    </dgm:pt>
    <dgm:pt modelId="{748959BC-49F4-4C82-AF14-EE2B489D9B51}">
      <dgm:prSet/>
      <dgm:spPr/>
      <dgm:t>
        <a:bodyPr/>
        <a:lstStyle/>
        <a:p>
          <a:r>
            <a:rPr lang="en-US" b="1" dirty="0">
              <a:solidFill>
                <a:srgbClr val="C00000"/>
              </a:solidFill>
            </a:rPr>
            <a:t>2-</a:t>
          </a:r>
          <a:r>
            <a:rPr lang="en-US" b="1" dirty="0"/>
            <a:t> </a:t>
          </a:r>
          <a:r>
            <a:rPr lang="en-US" b="1" dirty="0" err="1">
              <a:solidFill>
                <a:srgbClr val="C00000"/>
              </a:solidFill>
            </a:rPr>
            <a:t>Actinomycetoma</a:t>
          </a:r>
          <a:r>
            <a:rPr lang="en-US" b="1" dirty="0">
              <a:solidFill>
                <a:srgbClr val="C00000"/>
              </a:solidFill>
            </a:rPr>
            <a:t>:</a:t>
          </a:r>
          <a:r>
            <a:rPr lang="en-US" b="1" dirty="0"/>
            <a:t> </a:t>
          </a:r>
          <a:r>
            <a:rPr lang="en-US" b="1" dirty="0">
              <a:solidFill>
                <a:srgbClr val="002060"/>
              </a:solidFill>
            </a:rPr>
            <a:t>caused by species of actinomycetes (filamentous aerobic bacteria).</a:t>
          </a:r>
          <a:endParaRPr lang="en-US" dirty="0">
            <a:solidFill>
              <a:srgbClr val="002060"/>
            </a:solidFill>
          </a:endParaRPr>
        </a:p>
      </dgm:t>
    </dgm:pt>
    <dgm:pt modelId="{E3C98741-C90D-4091-9728-1BFBD849841F}" type="parTrans" cxnId="{5C957435-D9F6-4587-ABC6-48393E7AF541}">
      <dgm:prSet/>
      <dgm:spPr/>
      <dgm:t>
        <a:bodyPr/>
        <a:lstStyle/>
        <a:p>
          <a:endParaRPr lang="en-US"/>
        </a:p>
      </dgm:t>
    </dgm:pt>
    <dgm:pt modelId="{44965D80-4042-4B38-B276-9389B0A04744}" type="sibTrans" cxnId="{5C957435-D9F6-4587-ABC6-48393E7AF541}">
      <dgm:prSet/>
      <dgm:spPr/>
      <dgm:t>
        <a:bodyPr/>
        <a:lstStyle/>
        <a:p>
          <a:endParaRPr lang="en-US"/>
        </a:p>
      </dgm:t>
    </dgm:pt>
    <dgm:pt modelId="{5915265D-3211-4A33-AC44-E6675F77A1C6}" type="pres">
      <dgm:prSet presAssocID="{5CCDBCA8-9D55-49F2-BF22-39957E9E48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9FEB24D-D54F-4AC0-A49B-18DAA6D0E79C}" type="pres">
      <dgm:prSet presAssocID="{35CD816A-D109-4845-B484-7945A99B8147}" presName="hierRoot1" presStyleCnt="0"/>
      <dgm:spPr/>
    </dgm:pt>
    <dgm:pt modelId="{F289DFBC-FA30-4BD7-A65F-F8AB5FAD36BA}" type="pres">
      <dgm:prSet presAssocID="{35CD816A-D109-4845-B484-7945A99B8147}" presName="composite" presStyleCnt="0"/>
      <dgm:spPr/>
    </dgm:pt>
    <dgm:pt modelId="{085DE758-9855-4BEB-8E81-85DD54140FB1}" type="pres">
      <dgm:prSet presAssocID="{35CD816A-D109-4845-B484-7945A99B8147}" presName="background" presStyleLbl="node0" presStyleIdx="0" presStyleCnt="2"/>
      <dgm:spPr/>
    </dgm:pt>
    <dgm:pt modelId="{0C92EE9E-680E-4F25-B5CD-4CEEFF744DBD}" type="pres">
      <dgm:prSet presAssocID="{35CD816A-D109-4845-B484-7945A99B8147}" presName="text" presStyleLbl="fgAcc0" presStyleIdx="0" presStyleCnt="2">
        <dgm:presLayoutVars>
          <dgm:chPref val="3"/>
        </dgm:presLayoutVars>
      </dgm:prSet>
      <dgm:spPr/>
    </dgm:pt>
    <dgm:pt modelId="{58E9BE3E-DC39-4761-B51A-9D121CCCDD02}" type="pres">
      <dgm:prSet presAssocID="{35CD816A-D109-4845-B484-7945A99B8147}" presName="hierChild2" presStyleCnt="0"/>
      <dgm:spPr/>
    </dgm:pt>
    <dgm:pt modelId="{D15CF3CF-20EA-46BE-9453-5B9F98EE2C74}" type="pres">
      <dgm:prSet presAssocID="{748959BC-49F4-4C82-AF14-EE2B489D9B51}" presName="hierRoot1" presStyleCnt="0"/>
      <dgm:spPr/>
    </dgm:pt>
    <dgm:pt modelId="{2EC26A53-5B4C-4B66-B983-B84758C8BC09}" type="pres">
      <dgm:prSet presAssocID="{748959BC-49F4-4C82-AF14-EE2B489D9B51}" presName="composite" presStyleCnt="0"/>
      <dgm:spPr/>
    </dgm:pt>
    <dgm:pt modelId="{B3B4B596-63F1-4344-9140-A9AD616E2F65}" type="pres">
      <dgm:prSet presAssocID="{748959BC-49F4-4C82-AF14-EE2B489D9B51}" presName="background" presStyleLbl="node0" presStyleIdx="1" presStyleCnt="2"/>
      <dgm:spPr/>
    </dgm:pt>
    <dgm:pt modelId="{772DDBB6-0256-43F7-9361-AFC280CC459E}" type="pres">
      <dgm:prSet presAssocID="{748959BC-49F4-4C82-AF14-EE2B489D9B51}" presName="text" presStyleLbl="fgAcc0" presStyleIdx="1" presStyleCnt="2" custLinFactNeighborX="610" custLinFactNeighborY="2306">
        <dgm:presLayoutVars>
          <dgm:chPref val="3"/>
        </dgm:presLayoutVars>
      </dgm:prSet>
      <dgm:spPr/>
    </dgm:pt>
    <dgm:pt modelId="{53B0DE2F-AE6D-4CC4-9954-F4D20967F7A0}" type="pres">
      <dgm:prSet presAssocID="{748959BC-49F4-4C82-AF14-EE2B489D9B51}" presName="hierChild2" presStyleCnt="0"/>
      <dgm:spPr/>
    </dgm:pt>
  </dgm:ptLst>
  <dgm:cxnLst>
    <dgm:cxn modelId="{5C957435-D9F6-4587-ABC6-48393E7AF541}" srcId="{5CCDBCA8-9D55-49F2-BF22-39957E9E4859}" destId="{748959BC-49F4-4C82-AF14-EE2B489D9B51}" srcOrd="1" destOrd="0" parTransId="{E3C98741-C90D-4091-9728-1BFBD849841F}" sibTransId="{44965D80-4042-4B38-B276-9389B0A04744}"/>
    <dgm:cxn modelId="{FF6E3768-0B2E-4934-B199-9CE7D246F120}" type="presOf" srcId="{35CD816A-D109-4845-B484-7945A99B8147}" destId="{0C92EE9E-680E-4F25-B5CD-4CEEFF744DBD}" srcOrd="0" destOrd="0" presId="urn:microsoft.com/office/officeart/2005/8/layout/hierarchy1"/>
    <dgm:cxn modelId="{06026B77-B1E1-4992-9D05-CC6C6DB5F635}" srcId="{5CCDBCA8-9D55-49F2-BF22-39957E9E4859}" destId="{35CD816A-D109-4845-B484-7945A99B8147}" srcOrd="0" destOrd="0" parTransId="{78D46E78-BC84-484B-960C-79A52E2690D4}" sibTransId="{6B91CFFD-9A66-4D50-A268-D460A769C697}"/>
    <dgm:cxn modelId="{42C2BB83-1344-4B85-8162-DFF9BE0FCA87}" type="presOf" srcId="{5CCDBCA8-9D55-49F2-BF22-39957E9E4859}" destId="{5915265D-3211-4A33-AC44-E6675F77A1C6}" srcOrd="0" destOrd="0" presId="urn:microsoft.com/office/officeart/2005/8/layout/hierarchy1"/>
    <dgm:cxn modelId="{F3D819DB-7DA2-4C3F-B0DA-3B43684A7128}" type="presOf" srcId="{748959BC-49F4-4C82-AF14-EE2B489D9B51}" destId="{772DDBB6-0256-43F7-9361-AFC280CC459E}" srcOrd="0" destOrd="0" presId="urn:microsoft.com/office/officeart/2005/8/layout/hierarchy1"/>
    <dgm:cxn modelId="{A5F62CEF-6D05-43FB-ACB4-7680C7153BA5}" type="presParOf" srcId="{5915265D-3211-4A33-AC44-E6675F77A1C6}" destId="{29FEB24D-D54F-4AC0-A49B-18DAA6D0E79C}" srcOrd="0" destOrd="0" presId="urn:microsoft.com/office/officeart/2005/8/layout/hierarchy1"/>
    <dgm:cxn modelId="{8609D574-B2FA-4B28-A92D-40AB46979E60}" type="presParOf" srcId="{29FEB24D-D54F-4AC0-A49B-18DAA6D0E79C}" destId="{F289DFBC-FA30-4BD7-A65F-F8AB5FAD36BA}" srcOrd="0" destOrd="0" presId="urn:microsoft.com/office/officeart/2005/8/layout/hierarchy1"/>
    <dgm:cxn modelId="{F4C2DA1B-401C-4059-AF77-88DD0F6C8A75}" type="presParOf" srcId="{F289DFBC-FA30-4BD7-A65F-F8AB5FAD36BA}" destId="{085DE758-9855-4BEB-8E81-85DD54140FB1}" srcOrd="0" destOrd="0" presId="urn:microsoft.com/office/officeart/2005/8/layout/hierarchy1"/>
    <dgm:cxn modelId="{2BEA3D02-BCAB-4C50-BDB9-AE7D49E80979}" type="presParOf" srcId="{F289DFBC-FA30-4BD7-A65F-F8AB5FAD36BA}" destId="{0C92EE9E-680E-4F25-B5CD-4CEEFF744DBD}" srcOrd="1" destOrd="0" presId="urn:microsoft.com/office/officeart/2005/8/layout/hierarchy1"/>
    <dgm:cxn modelId="{827F2BD1-6D81-4BD8-B690-8CABF614C4DA}" type="presParOf" srcId="{29FEB24D-D54F-4AC0-A49B-18DAA6D0E79C}" destId="{58E9BE3E-DC39-4761-B51A-9D121CCCDD02}" srcOrd="1" destOrd="0" presId="urn:microsoft.com/office/officeart/2005/8/layout/hierarchy1"/>
    <dgm:cxn modelId="{183218A5-F0C5-4A3A-9F16-1A0D975EFBA4}" type="presParOf" srcId="{5915265D-3211-4A33-AC44-E6675F77A1C6}" destId="{D15CF3CF-20EA-46BE-9453-5B9F98EE2C74}" srcOrd="1" destOrd="0" presId="urn:microsoft.com/office/officeart/2005/8/layout/hierarchy1"/>
    <dgm:cxn modelId="{17FAF855-2782-46A7-BC8D-E513ECF9AE33}" type="presParOf" srcId="{D15CF3CF-20EA-46BE-9453-5B9F98EE2C74}" destId="{2EC26A53-5B4C-4B66-B983-B84758C8BC09}" srcOrd="0" destOrd="0" presId="urn:microsoft.com/office/officeart/2005/8/layout/hierarchy1"/>
    <dgm:cxn modelId="{08225CBB-331C-4A75-8103-7B90503822D2}" type="presParOf" srcId="{2EC26A53-5B4C-4B66-B983-B84758C8BC09}" destId="{B3B4B596-63F1-4344-9140-A9AD616E2F65}" srcOrd="0" destOrd="0" presId="urn:microsoft.com/office/officeart/2005/8/layout/hierarchy1"/>
    <dgm:cxn modelId="{EF7887C2-0B0B-441F-B383-69383107D910}" type="presParOf" srcId="{2EC26A53-5B4C-4B66-B983-B84758C8BC09}" destId="{772DDBB6-0256-43F7-9361-AFC280CC459E}" srcOrd="1" destOrd="0" presId="urn:microsoft.com/office/officeart/2005/8/layout/hierarchy1"/>
    <dgm:cxn modelId="{B1C4785F-E0A9-410B-9A16-43DB829C5687}" type="presParOf" srcId="{D15CF3CF-20EA-46BE-9453-5B9F98EE2C74}" destId="{53B0DE2F-AE6D-4CC4-9954-F4D20967F7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DE758-9855-4BEB-8E81-85DD54140FB1}">
      <dsp:nvSpPr>
        <dsp:cNvPr id="0" name=""/>
        <dsp:cNvSpPr/>
      </dsp:nvSpPr>
      <dsp:spPr>
        <a:xfrm>
          <a:off x="1046" y="302070"/>
          <a:ext cx="3673031" cy="233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2EE9E-680E-4F25-B5CD-4CEEFF744DBD}">
      <dsp:nvSpPr>
        <dsp:cNvPr id="0" name=""/>
        <dsp:cNvSpPr/>
      </dsp:nvSpPr>
      <dsp:spPr>
        <a:xfrm>
          <a:off x="409161" y="689779"/>
          <a:ext cx="3673031" cy="233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C00000"/>
              </a:solidFill>
            </a:rPr>
            <a:t>1- Eumycetoma:</a:t>
          </a:r>
          <a:r>
            <a:rPr lang="en-US" sz="2200" b="1" kern="1200" dirty="0"/>
            <a:t>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002060"/>
              </a:solidFill>
            </a:rPr>
            <a:t>caused by fungi  </a:t>
          </a:r>
          <a:r>
            <a:rPr lang="en-US" sz="2200" b="1" i="1" kern="1200" dirty="0" err="1">
              <a:solidFill>
                <a:srgbClr val="002060"/>
              </a:solidFill>
            </a:rPr>
            <a:t>Madurella</a:t>
          </a:r>
          <a:r>
            <a:rPr lang="en-US" sz="2200" b="1" i="1" kern="1200" dirty="0">
              <a:solidFill>
                <a:srgbClr val="002060"/>
              </a:solidFill>
            </a:rPr>
            <a:t> </a:t>
          </a:r>
          <a:r>
            <a:rPr lang="en-US" sz="2200" b="1" i="1" kern="1200" dirty="0" err="1">
              <a:solidFill>
                <a:srgbClr val="002060"/>
              </a:solidFill>
            </a:rPr>
            <a:t>mycetomatis</a:t>
          </a:r>
          <a:r>
            <a:rPr lang="en-US" sz="2200" b="1" i="1" kern="1200" dirty="0">
              <a:solidFill>
                <a:srgbClr val="002060"/>
              </a:solidFill>
            </a:rPr>
            <a:t> </a:t>
          </a:r>
          <a:r>
            <a:rPr lang="en-US" sz="2200" b="1" kern="1200" dirty="0">
              <a:solidFill>
                <a:srgbClr val="002060"/>
              </a:solidFill>
            </a:rPr>
            <a:t>which  having true septate hyphae (divided into cells) and spores.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477474" y="758092"/>
        <a:ext cx="3536405" cy="2195749"/>
      </dsp:txXfrm>
    </dsp:sp>
    <dsp:sp modelId="{B3B4B596-63F1-4344-9140-A9AD616E2F65}">
      <dsp:nvSpPr>
        <dsp:cNvPr id="0" name=""/>
        <dsp:cNvSpPr/>
      </dsp:nvSpPr>
      <dsp:spPr>
        <a:xfrm>
          <a:off x="4491353" y="355855"/>
          <a:ext cx="3673031" cy="23323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DDBB6-0256-43F7-9361-AFC280CC459E}">
      <dsp:nvSpPr>
        <dsp:cNvPr id="0" name=""/>
        <dsp:cNvSpPr/>
      </dsp:nvSpPr>
      <dsp:spPr>
        <a:xfrm>
          <a:off x="4899468" y="743563"/>
          <a:ext cx="3673031" cy="23323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rgbClr val="C00000"/>
              </a:solidFill>
            </a:rPr>
            <a:t>2-</a:t>
          </a:r>
          <a:r>
            <a:rPr lang="en-US" sz="2200" b="1" kern="1200" dirty="0"/>
            <a:t> </a:t>
          </a:r>
          <a:r>
            <a:rPr lang="en-US" sz="2200" b="1" kern="1200" dirty="0" err="1">
              <a:solidFill>
                <a:srgbClr val="C00000"/>
              </a:solidFill>
            </a:rPr>
            <a:t>Actinomycetoma</a:t>
          </a:r>
          <a:r>
            <a:rPr lang="en-US" sz="2200" b="1" kern="1200" dirty="0">
              <a:solidFill>
                <a:srgbClr val="C00000"/>
              </a:solidFill>
            </a:rPr>
            <a:t>:</a:t>
          </a:r>
          <a:r>
            <a:rPr lang="en-US" sz="2200" b="1" kern="1200" dirty="0"/>
            <a:t> </a:t>
          </a:r>
          <a:r>
            <a:rPr lang="en-US" sz="2200" b="1" kern="1200" dirty="0">
              <a:solidFill>
                <a:srgbClr val="002060"/>
              </a:solidFill>
            </a:rPr>
            <a:t>caused by species of actinomycetes (filamentous aerobic bacteria).</a:t>
          </a:r>
          <a:endParaRPr lang="en-US" sz="2200" kern="1200" dirty="0">
            <a:solidFill>
              <a:srgbClr val="002060"/>
            </a:solidFill>
          </a:endParaRPr>
        </a:p>
      </dsp:txBody>
      <dsp:txXfrm>
        <a:off x="4967781" y="811876"/>
        <a:ext cx="3536405" cy="2195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27977-E044-48CB-86C9-14D6BD5BF000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CC8D8-099C-4EC7-BE4F-FC218F671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6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970C-1FDC-4B37-9E5A-63206918E723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48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FFFF3-B213-4B47-8F10-5995D5BCE25E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2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7D9E-DCA1-4919-9254-EFB1C3D88DB6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7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067CC-5360-4E85-82C8-B2FA28120FC2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8D55-B370-4E47-8B07-6168F7C398F3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1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C014B-0F1C-4A0E-95E9-E50EDE2DE0A5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3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9ADB-AE7E-49BC-960F-88B7F8B4842C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63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EA62-48E5-4BA7-A073-81865554A42E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C5E6C-E35C-4C9A-BE47-EEDD32B602AC}" type="datetime1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8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6F38-C03F-4AFC-AC60-841F1A35C0AE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13E1-5CC1-40BC-99DD-28E5F4C36A17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50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ADBE4-5343-4A31-8F21-A232A1F4BAF8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88A3C-ED5C-43F1-8A43-1140452BF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2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3.jpeg" /><Relationship Id="rId4" Type="http://schemas.openxmlformats.org/officeDocument/2006/relationships/image" Target="../media/image1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6.jpeg" /><Relationship Id="rId5" Type="http://schemas.openxmlformats.org/officeDocument/2006/relationships/image" Target="../media/image25.jpeg" /><Relationship Id="rId4" Type="http://schemas.openxmlformats.org/officeDocument/2006/relationships/image" Target="../media/image24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0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.jpeg" /><Relationship Id="rId4" Type="http://schemas.openxmlformats.org/officeDocument/2006/relationships/image" Target="../media/image33.jpe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 /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8.jpeg" /><Relationship Id="rId4" Type="http://schemas.openxmlformats.org/officeDocument/2006/relationships/image" Target="../media/image37.jpe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 /><Relationship Id="rId2" Type="http://schemas.openxmlformats.org/officeDocument/2006/relationships/image" Target="../media/image3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3.jpeg" /><Relationship Id="rId5" Type="http://schemas.openxmlformats.org/officeDocument/2006/relationships/image" Target="../media/image42.png" /><Relationship Id="rId4" Type="http://schemas.openxmlformats.org/officeDocument/2006/relationships/image" Target="../media/image41.jpeg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EA1F-F21F-AD03-ECF9-069BA4B20C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Fungal infection of the skin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CB061-BBCD-31E4-7475-8A816A57F4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Associate Professor Dina Abou </a:t>
            </a:r>
            <a:r>
              <a:rPr lang="en-US" sz="2400" b="1" dirty="0" err="1">
                <a:solidFill>
                  <a:srgbClr val="C00000"/>
                </a:solidFill>
              </a:rPr>
              <a:t>Rayia</a:t>
            </a:r>
            <a:endParaRPr lang="en-US" sz="2400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6" descr="No photo description available.">
            <a:extLst>
              <a:ext uri="{FF2B5EF4-FFF2-40B4-BE49-F238E27FC236}">
                <a16:creationId xmlns:a16="http://schemas.microsoft.com/office/drawing/2014/main" id="{E9A55B06-9206-9EFB-F0FF-BF4E6CEDC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928" y="51225"/>
            <a:ext cx="1404983" cy="142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37E79-CD70-6D90-B27A-B23634BD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2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inea Pedis - fugal infections of the foot | Durban Skin Doctor">
            <a:extLst>
              <a:ext uri="{FF2B5EF4-FFF2-40B4-BE49-F238E27FC236}">
                <a16:creationId xmlns:a16="http://schemas.microsoft.com/office/drawing/2014/main" id="{99EDF154-5B38-9FF3-570A-441FB2F12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1" y="175847"/>
            <a:ext cx="3104558" cy="2217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Tinea corporis (Body Ringworm) — DermNet">
            <a:extLst>
              <a:ext uri="{FF2B5EF4-FFF2-40B4-BE49-F238E27FC236}">
                <a16:creationId xmlns:a16="http://schemas.microsoft.com/office/drawing/2014/main" id="{09C05230-092D-C93A-0E1A-DA6264B48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62" y="175847"/>
            <a:ext cx="2978844" cy="225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tinea_corporis_2_040214">
            <a:extLst>
              <a:ext uri="{FF2B5EF4-FFF2-40B4-BE49-F238E27FC236}">
                <a16:creationId xmlns:a16="http://schemas.microsoft.com/office/drawing/2014/main" id="{B7AC5502-D57B-9668-FB9D-B3BB23FBA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670" y="175846"/>
            <a:ext cx="2213893" cy="598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Tinea Cruris">
            <a:extLst>
              <a:ext uri="{FF2B5EF4-FFF2-40B4-BE49-F238E27FC236}">
                <a16:creationId xmlns:a16="http://schemas.microsoft.com/office/drawing/2014/main" id="{2F621A8A-9FB1-34C9-53D7-3E86D706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" y="2624925"/>
            <a:ext cx="3041292" cy="30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A45D78-E7B8-DDF0-9DBA-DF1633B0A880}"/>
              </a:ext>
            </a:extLst>
          </p:cNvPr>
          <p:cNvSpPr txBox="1"/>
          <p:nvPr/>
        </p:nvSpPr>
        <p:spPr>
          <a:xfrm>
            <a:off x="198437" y="6189418"/>
            <a:ext cx="376865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</a:rPr>
              <a:t>Different forms of tinea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8BC6A-AB18-FB11-72A4-C5FF2589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1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3C76B9-C06F-3FE4-F7F0-E8A0AC80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13" descr="candida11">
            <a:extLst>
              <a:ext uri="{FF2B5EF4-FFF2-40B4-BE49-F238E27FC236}">
                <a16:creationId xmlns:a16="http://schemas.microsoft.com/office/drawing/2014/main" id="{F7E79575-4D68-F112-D17E-14BD71BD8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25" y="3670959"/>
            <a:ext cx="2087563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inea capitis scalp, causes, symptoms, diagnosis &amp; tinea capitis treatment">
            <a:extLst>
              <a:ext uri="{FF2B5EF4-FFF2-40B4-BE49-F238E27FC236}">
                <a16:creationId xmlns:a16="http://schemas.microsoft.com/office/drawing/2014/main" id="{8A0BC44A-7BCE-03AE-2AAD-F1724D42D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3" y="187384"/>
            <a:ext cx="3274927" cy="26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inea capitis">
            <a:extLst>
              <a:ext uri="{FF2B5EF4-FFF2-40B4-BE49-F238E27FC236}">
                <a16:creationId xmlns:a16="http://schemas.microsoft.com/office/drawing/2014/main" id="{40DC7C03-E2DF-4657-91E7-CD85A89D8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20" y="136524"/>
            <a:ext cx="3892252" cy="34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nea-capitis-kerion">
            <a:extLst>
              <a:ext uri="{FF2B5EF4-FFF2-40B4-BE49-F238E27FC236}">
                <a16:creationId xmlns:a16="http://schemas.microsoft.com/office/drawing/2014/main" id="{6054EE99-4E1D-8624-8A75-77EE74E28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48" y="3334914"/>
            <a:ext cx="3335702" cy="333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79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BF9CA-8497-3CD2-7597-D12AEE615869}"/>
              </a:ext>
            </a:extLst>
          </p:cNvPr>
          <p:cNvSpPr txBox="1"/>
          <p:nvPr/>
        </p:nvSpPr>
        <p:spPr>
          <a:xfrm>
            <a:off x="3719660" y="144462"/>
            <a:ext cx="20002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097642-AB92-FF9D-4A82-7C36B66274BB}"/>
              </a:ext>
            </a:extLst>
          </p:cNvPr>
          <p:cNvCxnSpPr/>
          <p:nvPr/>
        </p:nvCxnSpPr>
        <p:spPr>
          <a:xfrm rot="5400000">
            <a:off x="4785519" y="891012"/>
            <a:ext cx="35718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AB22905-E03C-FC32-9D1E-7287C6184D4E}"/>
              </a:ext>
            </a:extLst>
          </p:cNvPr>
          <p:cNvCxnSpPr/>
          <p:nvPr/>
        </p:nvCxnSpPr>
        <p:spPr>
          <a:xfrm rot="10800000">
            <a:off x="2148035" y="1085737"/>
            <a:ext cx="25717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46B83FD-5822-CB47-8E66-BE6C29512596}"/>
              </a:ext>
            </a:extLst>
          </p:cNvPr>
          <p:cNvCxnSpPr/>
          <p:nvPr/>
        </p:nvCxnSpPr>
        <p:spPr>
          <a:xfrm>
            <a:off x="4684983" y="1087325"/>
            <a:ext cx="292893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865735-0F0F-3B3B-133D-F1532632D0C6}"/>
              </a:ext>
            </a:extLst>
          </p:cNvPr>
          <p:cNvCxnSpPr/>
          <p:nvPr/>
        </p:nvCxnSpPr>
        <p:spPr>
          <a:xfrm rot="5400000">
            <a:off x="1969441" y="1264330"/>
            <a:ext cx="357188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23509F-47A2-1B5A-4F88-E4C86DAE542B}"/>
              </a:ext>
            </a:extLst>
          </p:cNvPr>
          <p:cNvCxnSpPr>
            <a:cxnSpLocks/>
          </p:cNvCxnSpPr>
          <p:nvPr/>
        </p:nvCxnSpPr>
        <p:spPr>
          <a:xfrm>
            <a:off x="7613921" y="1088119"/>
            <a:ext cx="0" cy="34186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B90296-AFEF-C876-8C5B-3111F6A30158}"/>
              </a:ext>
            </a:extLst>
          </p:cNvPr>
          <p:cNvSpPr txBox="1"/>
          <p:nvPr/>
        </p:nvSpPr>
        <p:spPr>
          <a:xfrm>
            <a:off x="883675" y="1622182"/>
            <a:ext cx="338262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Microscopic examination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1EE8D0-C357-77AB-D83B-1507C9D2A9A1}"/>
              </a:ext>
            </a:extLst>
          </p:cNvPr>
          <p:cNvSpPr txBox="1"/>
          <p:nvPr/>
        </p:nvSpPr>
        <p:spPr>
          <a:xfrm>
            <a:off x="6843712" y="1481206"/>
            <a:ext cx="1285875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A22986-DE06-F4FA-415B-BA0E88A8BA60}"/>
              </a:ext>
            </a:extLst>
          </p:cNvPr>
          <p:cNvSpPr txBox="1"/>
          <p:nvPr/>
        </p:nvSpPr>
        <p:spPr>
          <a:xfrm>
            <a:off x="214313" y="2143125"/>
            <a:ext cx="4143375" cy="34163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scales, nail &amp; hair are examined microscopically after  digestion using 10% KOH.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Branching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hyphyae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are detected among epithelial cells of skin &amp; nails.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Hyphae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or spores are detected in the hair. Spores either detected inside the hair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endothrix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or outside the hair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ectothrix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FB9EEB-B913-4B30-8310-5ACEA414C32F}"/>
              </a:ext>
            </a:extLst>
          </p:cNvPr>
          <p:cNvSpPr txBox="1"/>
          <p:nvPr/>
        </p:nvSpPr>
        <p:spPr>
          <a:xfrm>
            <a:off x="4857749" y="1956801"/>
            <a:ext cx="4071938" cy="39703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 on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Sabouraud’s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dextrose agar (SDA)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containing: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Actidione to inhibit saprophytes except dermatophytes.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Chloramphenicol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inhibit bacteria.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agar is incubated at room temperature for 4 wks.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arising colonies are examined microscopically after staining with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lactophenol cotton blue stain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23966-462D-F328-1AE4-97B3C6653D12}"/>
              </a:ext>
            </a:extLst>
          </p:cNvPr>
          <p:cNvSpPr txBox="1"/>
          <p:nvPr/>
        </p:nvSpPr>
        <p:spPr>
          <a:xfrm>
            <a:off x="2964655" y="5711910"/>
            <a:ext cx="1643063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04408A-6281-70B6-A803-A0FAC39BFC0A}"/>
              </a:ext>
            </a:extLst>
          </p:cNvPr>
          <p:cNvSpPr txBox="1"/>
          <p:nvPr/>
        </p:nvSpPr>
        <p:spPr>
          <a:xfrm>
            <a:off x="1206233" y="6306663"/>
            <a:ext cx="6407688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</a:rPr>
              <a:t>Local antifungal cream as </a:t>
            </a:r>
            <a:r>
              <a:rPr lang="en-US" sz="2000" b="1" dirty="0" err="1">
                <a:solidFill>
                  <a:srgbClr val="002060"/>
                </a:solidFill>
              </a:rPr>
              <a:t>miconazole</a:t>
            </a:r>
            <a:r>
              <a:rPr lang="en-US" sz="2000" b="1" dirty="0">
                <a:solidFill>
                  <a:srgbClr val="002060"/>
                </a:solidFill>
              </a:rPr>
              <a:t>  or  </a:t>
            </a:r>
            <a:r>
              <a:rPr lang="en-US" sz="2000" b="1" dirty="0">
                <a:solidFill>
                  <a:srgbClr val="C00000"/>
                </a:solidFill>
              </a:rPr>
              <a:t>oral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griseofulvin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/>
              <a:t>       </a:t>
            </a:r>
            <a:endParaRPr lang="ar-EG" dirty="0"/>
          </a:p>
        </p:txBody>
      </p:sp>
      <p:pic>
        <p:nvPicPr>
          <p:cNvPr id="15" name="Picture 14" descr="No photo description available.">
            <a:extLst>
              <a:ext uri="{FF2B5EF4-FFF2-40B4-BE49-F238E27FC236}">
                <a16:creationId xmlns:a16="http://schemas.microsoft.com/office/drawing/2014/main" id="{078BD2F9-73CD-D041-8923-74EEC44FF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-46749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40.media.tumblr.com/c6124bac9830d9f181ad992e6670c0de/tumblr_mra610MXJ61rhb9f5o2_r1_500.jpg">
            <a:extLst>
              <a:ext uri="{FF2B5EF4-FFF2-40B4-BE49-F238E27FC236}">
                <a16:creationId xmlns:a16="http://schemas.microsoft.com/office/drawing/2014/main" id="{41B73183-2ABD-3B9C-DDF2-D5427867B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2" y="107682"/>
            <a:ext cx="1424710" cy="147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8CDAF9C8-1235-9BFD-40BB-4681625BE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ctokoh">
            <a:extLst>
              <a:ext uri="{FF2B5EF4-FFF2-40B4-BE49-F238E27FC236}">
                <a16:creationId xmlns:a16="http://schemas.microsoft.com/office/drawing/2014/main" id="{AC0AD1CE-11A9-5318-728A-FF1B9FAAF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357313"/>
            <a:ext cx="4140200" cy="4000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6" descr="derm36">
            <a:extLst>
              <a:ext uri="{FF2B5EF4-FFF2-40B4-BE49-F238E27FC236}">
                <a16:creationId xmlns:a16="http://schemas.microsoft.com/office/drawing/2014/main" id="{9969DF9C-24B1-60ED-175C-93F152213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357313"/>
            <a:ext cx="3929062" cy="40005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296BAE-DCFF-7A20-53E1-C51C5FAA3BC5}"/>
              </a:ext>
            </a:extLst>
          </p:cNvPr>
          <p:cNvSpPr txBox="1"/>
          <p:nvPr/>
        </p:nvSpPr>
        <p:spPr>
          <a:xfrm>
            <a:off x="1928813" y="241300"/>
            <a:ext cx="5000625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Microscopic examination of infected hair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07EF97-6A72-6636-C998-3388423032CA}"/>
              </a:ext>
            </a:extLst>
          </p:cNvPr>
          <p:cNvSpPr txBox="1"/>
          <p:nvPr/>
        </p:nvSpPr>
        <p:spPr>
          <a:xfrm>
            <a:off x="1285875" y="5786438"/>
            <a:ext cx="214312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Endothrix</a:t>
            </a:r>
            <a:endParaRPr lang="ar-EG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5A54A-AD82-D47A-C917-9D9990A1A54B}"/>
              </a:ext>
            </a:extLst>
          </p:cNvPr>
          <p:cNvSpPr txBox="1"/>
          <p:nvPr/>
        </p:nvSpPr>
        <p:spPr>
          <a:xfrm>
            <a:off x="5786438" y="5786438"/>
            <a:ext cx="200025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Ectothrix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98F918A-3C2C-2D9E-43FB-68D3DB1F5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646A4C-1E99-468A-B1D1-82951A647EDC}" type="slidenum">
              <a:rPr lang="ar-EG" altLang="ar-JO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ar-EG" altLang="ar-JO" sz="1200">
              <a:solidFill>
                <a:srgbClr val="045C75"/>
              </a:solidFill>
            </a:endParaRPr>
          </a:p>
        </p:txBody>
      </p:sp>
      <p:pic>
        <p:nvPicPr>
          <p:cNvPr id="8" name="Picture 7" descr="No photo description available.">
            <a:extLst>
              <a:ext uri="{FF2B5EF4-FFF2-40B4-BE49-F238E27FC236}">
                <a16:creationId xmlns:a16="http://schemas.microsoft.com/office/drawing/2014/main" id="{F948973E-27CE-D6ED-1498-BF7F1D79E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442" y="136525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93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CCF23C-5CCD-F254-2F48-41A7FD797803}"/>
              </a:ext>
            </a:extLst>
          </p:cNvPr>
          <p:cNvSpPr txBox="1"/>
          <p:nvPr/>
        </p:nvSpPr>
        <p:spPr>
          <a:xfrm>
            <a:off x="4286250" y="339418"/>
            <a:ext cx="2286000" cy="52387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F2ACB1-27F5-C02C-E3D5-8622358D6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143000"/>
            <a:ext cx="5214937" cy="5113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US" sz="20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albicans</a:t>
            </a:r>
            <a:r>
              <a:rPr lang="en-US" sz="2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the most important species of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 albicans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an oval gram-positive budding yeast that produces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pseudohyphae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one of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normal flora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 the mucous membranes of the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upper respiratory, GIT &amp; female genital tracts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predominates with lowering immunity causing the infection, so it is one of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opportunistic fungi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.    </a:t>
            </a:r>
          </a:p>
        </p:txBody>
      </p:sp>
      <p:sp>
        <p:nvSpPr>
          <p:cNvPr id="5" name="AutoShape 8" descr="https://upload.wikimedia.org/wikipedia/commons/f/f5/C_albicans_en.jpg">
            <a:extLst>
              <a:ext uri="{FF2B5EF4-FFF2-40B4-BE49-F238E27FC236}">
                <a16:creationId xmlns:a16="http://schemas.microsoft.com/office/drawing/2014/main" id="{C69ACA33-5869-DF12-2710-5DA922BF9C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AutoShape 10" descr="https://upload.wikimedia.org/wikipedia/commons/f/f5/C_albicans_en.jpg">
            <a:extLst>
              <a:ext uri="{FF2B5EF4-FFF2-40B4-BE49-F238E27FC236}">
                <a16:creationId xmlns:a16="http://schemas.microsoft.com/office/drawing/2014/main" id="{9DAE45F2-7E0B-CE2E-F16E-9AB7F7626C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12" descr="Image result for images of candida Chlamydospore">
            <a:extLst>
              <a:ext uri="{FF2B5EF4-FFF2-40B4-BE49-F238E27FC236}">
                <a16:creationId xmlns:a16="http://schemas.microsoft.com/office/drawing/2014/main" id="{E7A3B744-A465-E56E-FB57-D4DA4106F1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4" descr="Image result for images of candida Chlamydospore">
            <a:extLst>
              <a:ext uri="{FF2B5EF4-FFF2-40B4-BE49-F238E27FC236}">
                <a16:creationId xmlns:a16="http://schemas.microsoft.com/office/drawing/2014/main" id="{B8A139AC-2E8B-FCCA-2B01-228C328FAA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16" descr="Image result for images of candida Chlamydospore">
            <a:extLst>
              <a:ext uri="{FF2B5EF4-FFF2-40B4-BE49-F238E27FC236}">
                <a16:creationId xmlns:a16="http://schemas.microsoft.com/office/drawing/2014/main" id="{97038BBF-1729-8F8D-BBFE-25C02F448E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9360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8" descr="http://webserver.pa-ucl.com/wwwdocs/micro/Cornmeal%20Tween-80-6.gif">
            <a:extLst>
              <a:ext uri="{FF2B5EF4-FFF2-40B4-BE49-F238E27FC236}">
                <a16:creationId xmlns:a16="http://schemas.microsoft.com/office/drawing/2014/main" id="{47F3A57E-BAB8-0340-4D36-9327216553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" r="27869" b="38554"/>
          <a:stretch/>
        </p:blipFill>
        <p:spPr bwMode="auto">
          <a:xfrm>
            <a:off x="5715000" y="1241426"/>
            <a:ext cx="3214688" cy="389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No photo description available.">
            <a:extLst>
              <a:ext uri="{FF2B5EF4-FFF2-40B4-BE49-F238E27FC236}">
                <a16:creationId xmlns:a16="http://schemas.microsoft.com/office/drawing/2014/main" id="{6DAFA976-AD56-7E70-5073-2B69C72F9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54" y="130175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2288B35-2C65-9F80-7FD9-4DA50187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8BD05-1DB9-359D-1331-FF393B44828B}"/>
              </a:ext>
            </a:extLst>
          </p:cNvPr>
          <p:cNvSpPr txBox="1"/>
          <p:nvPr/>
        </p:nvSpPr>
        <p:spPr>
          <a:xfrm>
            <a:off x="207499" y="342066"/>
            <a:ext cx="37147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Mycoses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1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420EDD-56B4-EA38-F940-744E10E14979}"/>
              </a:ext>
            </a:extLst>
          </p:cNvPr>
          <p:cNvSpPr txBox="1"/>
          <p:nvPr/>
        </p:nvSpPr>
        <p:spPr>
          <a:xfrm>
            <a:off x="714346" y="738115"/>
            <a:ext cx="7858125" cy="10779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Predisposing factors  to </a:t>
            </a:r>
            <a:r>
              <a:rPr lang="en-US" sz="32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Candida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infections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95227645-8295-75A9-C6BB-A1EC71079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34" y="2000240"/>
            <a:ext cx="8286750" cy="3786187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1- Diseases such as AIDS &amp; diabetes mellitus.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2- Drugs: prolonged treatment with broad-spectrum antibiotics &amp; corticosteroids.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3- General debility.</a:t>
            </a:r>
          </a:p>
          <a:p>
            <a:pPr algn="just" eaLnBrk="1" hangingPunct="1">
              <a:lnSpc>
                <a:spcPct val="150000"/>
              </a:lnSpc>
              <a:defRPr/>
            </a:pPr>
            <a:r>
              <a:rPr lang="en-US" sz="3200" b="1" dirty="0">
                <a:solidFill>
                  <a:srgbClr val="002060"/>
                </a:solidFill>
              </a:rPr>
              <a:t>4- Indwelling urinary catheters.</a:t>
            </a: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3517B4CA-F16F-44C6-095F-E4C4C6AD5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73" y="73904"/>
            <a:ext cx="598821" cy="6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7538C-9F5B-32EB-AEB2-EA93E3541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04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455F50-3C63-B564-83F5-CD6FA1DB4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D60D7A-E98F-E086-8A24-70336B9039D2}"/>
              </a:ext>
            </a:extLst>
          </p:cNvPr>
          <p:cNvSpPr txBox="1"/>
          <p:nvPr/>
        </p:nvSpPr>
        <p:spPr>
          <a:xfrm>
            <a:off x="1714500" y="285750"/>
            <a:ext cx="60007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 &amp;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Symptomatology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746FB8-195B-5FC6-CE69-DDA2C1F80190}"/>
              </a:ext>
            </a:extLst>
          </p:cNvPr>
          <p:cNvCxnSpPr/>
          <p:nvPr/>
        </p:nvCxnSpPr>
        <p:spPr>
          <a:xfrm rot="5400000">
            <a:off x="4251325" y="1035050"/>
            <a:ext cx="35718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0D8B29-DA81-EE65-EDBB-7A3670B59C60}"/>
              </a:ext>
            </a:extLst>
          </p:cNvPr>
          <p:cNvCxnSpPr/>
          <p:nvPr/>
        </p:nvCxnSpPr>
        <p:spPr>
          <a:xfrm>
            <a:off x="4429125" y="1214438"/>
            <a:ext cx="400050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FF67B38-1208-1A46-1F0D-43D89C537BD2}"/>
              </a:ext>
            </a:extLst>
          </p:cNvPr>
          <p:cNvCxnSpPr/>
          <p:nvPr/>
        </p:nvCxnSpPr>
        <p:spPr>
          <a:xfrm rot="10800000">
            <a:off x="928688" y="1214438"/>
            <a:ext cx="350043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E9B0A72-B1ED-24D0-A985-9D8D4B36B56B}"/>
              </a:ext>
            </a:extLst>
          </p:cNvPr>
          <p:cNvCxnSpPr/>
          <p:nvPr/>
        </p:nvCxnSpPr>
        <p:spPr>
          <a:xfrm rot="5400000">
            <a:off x="78660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17FD4-2C12-28C6-C510-D6DADFAB3B5B}"/>
              </a:ext>
            </a:extLst>
          </p:cNvPr>
          <p:cNvCxnSpPr/>
          <p:nvPr/>
        </p:nvCxnSpPr>
        <p:spPr>
          <a:xfrm rot="5400000">
            <a:off x="8288338" y="1355725"/>
            <a:ext cx="28416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DF5A64-A390-B4C6-7C66-2261B02A6D25}"/>
              </a:ext>
            </a:extLst>
          </p:cNvPr>
          <p:cNvCxnSpPr/>
          <p:nvPr/>
        </p:nvCxnSpPr>
        <p:spPr>
          <a:xfrm rot="5400000">
            <a:off x="4287044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8E6DDA3-8655-CF25-18DF-2FDDD375EAC9}"/>
              </a:ext>
            </a:extLst>
          </p:cNvPr>
          <p:cNvCxnSpPr/>
          <p:nvPr/>
        </p:nvCxnSpPr>
        <p:spPr>
          <a:xfrm rot="5400000">
            <a:off x="2715419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35D8401-9A44-CB1A-3E2F-CE740D7578DB}"/>
              </a:ext>
            </a:extLst>
          </p:cNvPr>
          <p:cNvCxnSpPr/>
          <p:nvPr/>
        </p:nvCxnSpPr>
        <p:spPr>
          <a:xfrm rot="5400000">
            <a:off x="650160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619651-1FE4-F316-C530-914B62D01D04}"/>
              </a:ext>
            </a:extLst>
          </p:cNvPr>
          <p:cNvSpPr txBox="1"/>
          <p:nvPr/>
        </p:nvSpPr>
        <p:spPr>
          <a:xfrm>
            <a:off x="357188" y="1500188"/>
            <a:ext cx="121443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invasion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610F0-9748-10BC-5888-6E9C2901D45E}"/>
              </a:ext>
            </a:extLst>
          </p:cNvPr>
          <p:cNvSpPr txBox="1"/>
          <p:nvPr/>
        </p:nvSpPr>
        <p:spPr>
          <a:xfrm>
            <a:off x="185757" y="2293699"/>
            <a:ext cx="1643043" cy="406265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are red lesions (have fluid blisters) -satellite pustules.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-Mainly affect warm moist areas such as the axilla, intergluteal folds, or infra mammary folds.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-Mostly in obese &amp; diabetics.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CA8D8A-71CA-9BA5-2650-1D6C0655B2F4}"/>
              </a:ext>
            </a:extLst>
          </p:cNvPr>
          <p:cNvSpPr txBox="1"/>
          <p:nvPr/>
        </p:nvSpPr>
        <p:spPr>
          <a:xfrm>
            <a:off x="2357438" y="1500188"/>
            <a:ext cx="1143000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Mouth infection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FFD315-2119-76AA-826F-86C640560BB2}"/>
              </a:ext>
            </a:extLst>
          </p:cNvPr>
          <p:cNvSpPr txBox="1"/>
          <p:nvPr/>
        </p:nvSpPr>
        <p:spPr>
          <a:xfrm>
            <a:off x="2000250" y="2286000"/>
            <a:ext cx="1714500" cy="2032000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albicans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produces white patches in the mouth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(oral thrush or moniliasis).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7F8927-ED75-7E4A-5772-C40A9E003E63}"/>
              </a:ext>
            </a:extLst>
          </p:cNvPr>
          <p:cNvSpPr txBox="1"/>
          <p:nvPr/>
        </p:nvSpPr>
        <p:spPr>
          <a:xfrm>
            <a:off x="3786188" y="1571625"/>
            <a:ext cx="1785937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Vulvovaginitis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660896-7D9B-8FA3-6988-A9806C46DC3B}"/>
              </a:ext>
            </a:extLst>
          </p:cNvPr>
          <p:cNvSpPr txBox="1"/>
          <p:nvPr/>
        </p:nvSpPr>
        <p:spPr>
          <a:xfrm>
            <a:off x="3857625" y="2146300"/>
            <a:ext cx="1643062" cy="258532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-With itching &amp; vaginal discharge 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-Common with diabetic woman &amp; prolonged use of antibiotics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57A6F3-A4DE-A341-CD88-CDA23516EB37}"/>
              </a:ext>
            </a:extLst>
          </p:cNvPr>
          <p:cNvSpPr txBox="1"/>
          <p:nvPr/>
        </p:nvSpPr>
        <p:spPr>
          <a:xfrm>
            <a:off x="6000750" y="1500188"/>
            <a:ext cx="1214438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Nails infection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4E675-D1BA-3049-F864-77C174C4DF10}"/>
              </a:ext>
            </a:extLst>
          </p:cNvPr>
          <p:cNvSpPr txBox="1"/>
          <p:nvPr/>
        </p:nvSpPr>
        <p:spPr>
          <a:xfrm>
            <a:off x="5643563" y="2286000"/>
            <a:ext cx="1857375" cy="3416300"/>
          </a:xfrm>
          <a:prstGeom prst="rect">
            <a:avLst/>
          </a:prstGeom>
          <a:noFill/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-Occurs with repeatedly immersing in water (dish washing).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-Painful redness , swelling of nail folds , thickening  &amp; loss of nail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paronychia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AE3582-26F1-1FEA-1B70-D6536085A415}"/>
              </a:ext>
            </a:extLst>
          </p:cNvPr>
          <p:cNvSpPr txBox="1"/>
          <p:nvPr/>
        </p:nvSpPr>
        <p:spPr>
          <a:xfrm>
            <a:off x="7429500" y="1500188"/>
            <a:ext cx="1500188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Systemic </a:t>
            </a: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05D17D-1374-4E63-6A92-4A21C4CFF136}"/>
              </a:ext>
            </a:extLst>
          </p:cNvPr>
          <p:cNvSpPr txBox="1"/>
          <p:nvPr/>
        </p:nvSpPr>
        <p:spPr>
          <a:xfrm>
            <a:off x="7572376" y="2286001"/>
            <a:ext cx="1500188" cy="1477328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Occur in diabetics &amp;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Immuno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-suppressed persons. </a:t>
            </a:r>
          </a:p>
        </p:txBody>
      </p:sp>
      <p:pic>
        <p:nvPicPr>
          <p:cNvPr id="23" name="Picture 22" descr="No photo description available.">
            <a:extLst>
              <a:ext uri="{FF2B5EF4-FFF2-40B4-BE49-F238E27FC236}">
                <a16:creationId xmlns:a16="http://schemas.microsoft.com/office/drawing/2014/main" id="{F6383DCB-4A0C-B963-D366-4089F362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373" y="17634"/>
            <a:ext cx="598821" cy="60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95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12296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F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9" name="Rectangle 12298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199443492_b8e87c03dc">
            <a:extLst>
              <a:ext uri="{FF2B5EF4-FFF2-40B4-BE49-F238E27FC236}">
                <a16:creationId xmlns:a16="http://schemas.microsoft.com/office/drawing/2014/main" id="{3DA8949B-B524-1592-E35E-A46E7778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1" y="1003190"/>
            <a:ext cx="2341608" cy="175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230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998" y="487090"/>
            <a:ext cx="269113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andida infection of the skin Information | Mount Sinai - New York">
            <a:extLst>
              <a:ext uri="{FF2B5EF4-FFF2-40B4-BE49-F238E27FC236}">
                <a16:creationId xmlns:a16="http://schemas.microsoft.com/office/drawing/2014/main" id="{454E7276-3723-45BB-6224-EDBA22626A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" b="1520"/>
          <a:stretch/>
        </p:blipFill>
        <p:spPr bwMode="auto">
          <a:xfrm>
            <a:off x="6235138" y="981911"/>
            <a:ext cx="2439677" cy="180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3" name="Rectangle 12302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Matrix\Downloads\candida alb 3.jpg">
            <a:extLst>
              <a:ext uri="{FF2B5EF4-FFF2-40B4-BE49-F238E27FC236}">
                <a16:creationId xmlns:a16="http://schemas.microsoft.com/office/drawing/2014/main" id="{A445AC33-7E0E-B2E4-665E-A3ADF69A4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911" y="4110744"/>
            <a:ext cx="2328708" cy="17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5" name="Rectangle 12304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487090"/>
            <a:ext cx="2691128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1" descr="Paronychia.jpg">
            <a:extLst>
              <a:ext uri="{FF2B5EF4-FFF2-40B4-BE49-F238E27FC236}">
                <a16:creationId xmlns:a16="http://schemas.microsoft.com/office/drawing/2014/main" id="{36250BE9-36AD-240C-04C6-2F908045C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257" y="2216191"/>
            <a:ext cx="2439677" cy="243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7" name="Rectangle 12306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126" y="3603670"/>
            <a:ext cx="270087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Candidiasis around a fingernail - Stock Image - C047/3491 - Science Photo  Library">
            <a:extLst>
              <a:ext uri="{FF2B5EF4-FFF2-40B4-BE49-F238E27FC236}">
                <a16:creationId xmlns:a16="http://schemas.microsoft.com/office/drawing/2014/main" id="{4AE695C2-2CD5-A715-E4F0-EC3841D08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5138" y="4173282"/>
            <a:ext cx="2439677" cy="16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E5DEEB-B211-2D8D-3BC0-47D7AFAB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18584" y="6356350"/>
            <a:ext cx="49676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E88A3C-ED5C-43F1-8A43-1140452BF21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97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3144E-C8A3-E167-4CC5-4476A25B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4D8F47-0C67-E700-0A73-17008CFF0743}"/>
              </a:ext>
            </a:extLst>
          </p:cNvPr>
          <p:cNvSpPr txBox="1"/>
          <p:nvPr/>
        </p:nvSpPr>
        <p:spPr>
          <a:xfrm>
            <a:off x="2304464" y="184149"/>
            <a:ext cx="400050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Laboratory diagnosis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4F6664C-A2E1-9214-DA67-4AB8ADCB3E2B}"/>
              </a:ext>
            </a:extLst>
          </p:cNvPr>
          <p:cNvCxnSpPr/>
          <p:nvPr/>
        </p:nvCxnSpPr>
        <p:spPr>
          <a:xfrm rot="5400000">
            <a:off x="4035425" y="808293"/>
            <a:ext cx="214312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64A5659-1B6F-E0D1-513E-78BB226B5470}"/>
              </a:ext>
            </a:extLst>
          </p:cNvPr>
          <p:cNvCxnSpPr/>
          <p:nvPr/>
        </p:nvCxnSpPr>
        <p:spPr>
          <a:xfrm rot="10800000">
            <a:off x="1784351" y="928687"/>
            <a:ext cx="2357437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C21B2E-5D5A-3B04-007B-69254D1FDABF}"/>
              </a:ext>
            </a:extLst>
          </p:cNvPr>
          <p:cNvCxnSpPr/>
          <p:nvPr/>
        </p:nvCxnSpPr>
        <p:spPr>
          <a:xfrm>
            <a:off x="4143375" y="927099"/>
            <a:ext cx="235743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933D0DC-CB29-42C5-16D9-ADF5A0E82FF4}"/>
              </a:ext>
            </a:extLst>
          </p:cNvPr>
          <p:cNvCxnSpPr/>
          <p:nvPr/>
        </p:nvCxnSpPr>
        <p:spPr>
          <a:xfrm rot="5400000">
            <a:off x="1641476" y="1085593"/>
            <a:ext cx="28575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9B2263F-6FF3-6C43-A8B7-551731F8BB80}"/>
              </a:ext>
            </a:extLst>
          </p:cNvPr>
          <p:cNvCxnSpPr/>
          <p:nvPr/>
        </p:nvCxnSpPr>
        <p:spPr>
          <a:xfrm rot="5400000">
            <a:off x="6394450" y="1069999"/>
            <a:ext cx="214313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B5D8875-190C-C2B9-7A63-9B919AE473F9}"/>
              </a:ext>
            </a:extLst>
          </p:cNvPr>
          <p:cNvSpPr txBox="1"/>
          <p:nvPr/>
        </p:nvSpPr>
        <p:spPr>
          <a:xfrm>
            <a:off x="395765" y="1263184"/>
            <a:ext cx="4624974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Direct microscopic examination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CF170A-450E-3E17-9392-2630A5E74123}"/>
              </a:ext>
            </a:extLst>
          </p:cNvPr>
          <p:cNvSpPr txBox="1"/>
          <p:nvPr/>
        </p:nvSpPr>
        <p:spPr>
          <a:xfrm>
            <a:off x="5850730" y="1228468"/>
            <a:ext cx="2208469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Culture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8AC72-B589-AE5D-681B-648AEB7F90A0}"/>
              </a:ext>
            </a:extLst>
          </p:cNvPr>
          <p:cNvSpPr txBox="1"/>
          <p:nvPr/>
        </p:nvSpPr>
        <p:spPr>
          <a:xfrm>
            <a:off x="518526" y="1766887"/>
            <a:ext cx="3571875" cy="3324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Specimens from skin, vaginal discharge or exudates from mucous surfaces are examined.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 albicans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oval gram-positive budding yeast cell with pseudohyphyae.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DE3A78-AD45-2120-E58A-503DE7F94B67}"/>
              </a:ext>
            </a:extLst>
          </p:cNvPr>
          <p:cNvSpPr txBox="1"/>
          <p:nvPr/>
        </p:nvSpPr>
        <p:spPr>
          <a:xfrm>
            <a:off x="4304714" y="1928813"/>
            <a:ext cx="4624974" cy="47859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nutrient agar, corn meal agar &amp; SDA. Colonies are creamy in color &amp; identified by: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1- Morphology: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oval budding gram +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yeast cells.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2- Differentiation tests: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AutoNum type="alphaLcPeriod"/>
              <a:defRPr/>
            </a:pPr>
            <a:r>
              <a:rPr lang="en-US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Germ tube test : 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 tube is formed when spores incubated with human serum at 37 C for 30 min.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AutoNum type="alphaLcPeriod"/>
              <a:defRPr/>
            </a:pPr>
            <a:r>
              <a:rPr lang="en-US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Chlamydospore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thick-walled large resting spore formation on corn meal agar.</a:t>
            </a:r>
            <a:endParaRPr lang="en-US" sz="19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Tx/>
              <a:buAutoNum type="alphaLcPeriod"/>
              <a:defRPr/>
            </a:pPr>
            <a:r>
              <a:rPr lang="en-US" sz="19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Biochemical </a:t>
            </a:r>
            <a:r>
              <a:rPr lang="en-US" sz="19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reactions:</a:t>
            </a:r>
            <a:r>
              <a:rPr lang="en-US" sz="19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C.albicans</a:t>
            </a:r>
            <a:endParaRPr lang="en-US" sz="19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ferments glucose &amp; maltose with acid &amp; gas production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Slide Number Placeholder 11">
            <a:extLst>
              <a:ext uri="{FF2B5EF4-FFF2-40B4-BE49-F238E27FC236}">
                <a16:creationId xmlns:a16="http://schemas.microsoft.com/office/drawing/2014/main" id="{0DE1384B-89D4-5228-ABD6-E5E84E1915DB}"/>
              </a:ext>
            </a:extLst>
          </p:cNvPr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E5C810-DB4E-4E5B-A22B-DF81C88A0150}" type="slidenum">
              <a:rPr lang="ar-EG" altLang="ar-JO" sz="1200" smtClean="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ar-EG" altLang="ar-JO" sz="1200">
              <a:solidFill>
                <a:srgbClr val="045C75"/>
              </a:solidFill>
            </a:endParaRPr>
          </a:p>
        </p:txBody>
      </p:sp>
      <p:pic>
        <p:nvPicPr>
          <p:cNvPr id="14" name="Picture 13" descr="No photo description available.">
            <a:extLst>
              <a:ext uri="{FF2B5EF4-FFF2-40B4-BE49-F238E27FC236}">
                <a16:creationId xmlns:a16="http://schemas.microsoft.com/office/drawing/2014/main" id="{A4A6C953-7FCE-286F-C34D-890B3CC72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27" y="347494"/>
            <a:ext cx="783573" cy="7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8165B4F5-ED4C-6644-1FAA-D9C9352EB4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5" t="44300" r="5612" b="6518"/>
          <a:stretch/>
        </p:blipFill>
        <p:spPr bwMode="auto">
          <a:xfrm>
            <a:off x="620020" y="5184030"/>
            <a:ext cx="2812497" cy="15952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075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708012-8F6D-4CC1-7C86-E915B1506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19</a:t>
            </a:fld>
            <a:endParaRPr lang="en-US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4E7E79B-C6BC-364F-7A38-E23B0F9D89D7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E88A3C-ED5C-43F1-8A43-1140452BF21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CF28DC9-7772-52FD-E802-76147BE7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JO" sz="1800"/>
          </a:p>
        </p:txBody>
      </p:sp>
      <p:pic>
        <p:nvPicPr>
          <p:cNvPr id="5" name="Picture 1" descr="germ_spore">
            <a:extLst>
              <a:ext uri="{FF2B5EF4-FFF2-40B4-BE49-F238E27FC236}">
                <a16:creationId xmlns:a16="http://schemas.microsoft.com/office/drawing/2014/main" id="{4F45FC1B-3EE6-860A-5CCC-CA9326666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85750"/>
            <a:ext cx="3643313" cy="24288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97324ADF-6EED-1052-8F31-F9FBBB0BA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JO" sz="18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4D755-2097-D3F8-F9D9-CE7AEB5681F8}"/>
              </a:ext>
            </a:extLst>
          </p:cNvPr>
          <p:cNvSpPr txBox="1"/>
          <p:nvPr/>
        </p:nvSpPr>
        <p:spPr>
          <a:xfrm>
            <a:off x="1393031" y="2866232"/>
            <a:ext cx="15716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Germ tube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C31C7-9CB2-25C1-9653-5E4EE3CA748C}"/>
              </a:ext>
            </a:extLst>
          </p:cNvPr>
          <p:cNvSpPr txBox="1"/>
          <p:nvPr/>
        </p:nvSpPr>
        <p:spPr>
          <a:xfrm>
            <a:off x="5311653" y="2815766"/>
            <a:ext cx="364331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Terminal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Chlamydospore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pseudohyphyae</a:t>
            </a:r>
          </a:p>
        </p:txBody>
      </p:sp>
      <p:pic>
        <p:nvPicPr>
          <p:cNvPr id="25" name="Picture 5" descr="candida">
            <a:extLst>
              <a:ext uri="{FF2B5EF4-FFF2-40B4-BE49-F238E27FC236}">
                <a16:creationId xmlns:a16="http://schemas.microsoft.com/office/drawing/2014/main" id="{1217CCCB-9FCB-5EE5-2659-C886CBD96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1" y="247984"/>
            <a:ext cx="3786187" cy="2428875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</p:pic>
      <p:pic>
        <p:nvPicPr>
          <p:cNvPr id="26" name="Picture 2" descr="Sugar fermentation test showing reaction for Candida albicans">
            <a:extLst>
              <a:ext uri="{FF2B5EF4-FFF2-40B4-BE49-F238E27FC236}">
                <a16:creationId xmlns:a16="http://schemas.microsoft.com/office/drawing/2014/main" id="{6B01C191-042E-021A-361A-755A11851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54" y="3675398"/>
            <a:ext cx="4338363" cy="30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4A26F6-163D-42F3-63DF-0A746C30DB24}"/>
              </a:ext>
            </a:extLst>
          </p:cNvPr>
          <p:cNvSpPr txBox="1"/>
          <p:nvPr/>
        </p:nvSpPr>
        <p:spPr>
          <a:xfrm>
            <a:off x="6457950" y="4792939"/>
            <a:ext cx="1856056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Biochemical reaction of 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</a:t>
            </a:r>
          </a:p>
        </p:txBody>
      </p:sp>
    </p:spTree>
    <p:extLst>
      <p:ext uri="{BB962C8B-B14F-4D97-AF65-F5344CB8AC3E}">
        <p14:creationId xmlns:p14="http://schemas.microsoft.com/office/powerpoint/2010/main" val="414369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earn Importance of Skin Layers and How Do They Work – Derma Essentia">
            <a:extLst>
              <a:ext uri="{FF2B5EF4-FFF2-40B4-BE49-F238E27FC236}">
                <a16:creationId xmlns:a16="http://schemas.microsoft.com/office/drawing/2014/main" id="{7B7A62CF-91F0-7495-6099-19CB13E2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3" y="659828"/>
            <a:ext cx="8148308" cy="54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AF3507-275C-CCC0-7C7F-DE6B2553DF07}"/>
              </a:ext>
            </a:extLst>
          </p:cNvPr>
          <p:cNvSpPr txBox="1"/>
          <p:nvPr/>
        </p:nvSpPr>
        <p:spPr>
          <a:xfrm flipH="1">
            <a:off x="4572000" y="1750238"/>
            <a:ext cx="16089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Superficial mycoses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DB1119-26A3-D2A2-F770-6B07378FB51B}"/>
              </a:ext>
            </a:extLst>
          </p:cNvPr>
          <p:cNvSpPr txBox="1"/>
          <p:nvPr/>
        </p:nvSpPr>
        <p:spPr>
          <a:xfrm flipH="1">
            <a:off x="6250527" y="2529058"/>
            <a:ext cx="16089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Cutaneous mycoses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9CDD5-AEB6-8E79-E085-AB4904330D3C}"/>
              </a:ext>
            </a:extLst>
          </p:cNvPr>
          <p:cNvSpPr txBox="1"/>
          <p:nvPr/>
        </p:nvSpPr>
        <p:spPr>
          <a:xfrm flipH="1">
            <a:off x="5600453" y="5255186"/>
            <a:ext cx="160899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Subcutaneous mycoses</a:t>
            </a:r>
          </a:p>
        </p:txBody>
      </p:sp>
      <p:pic>
        <p:nvPicPr>
          <p:cNvPr id="7" name="Picture 6" descr="No photo description available.">
            <a:extLst>
              <a:ext uri="{FF2B5EF4-FFF2-40B4-BE49-F238E27FC236}">
                <a16:creationId xmlns:a16="http://schemas.microsoft.com/office/drawing/2014/main" id="{24307D17-2502-221A-B9B8-4C536A39D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31" y="0"/>
            <a:ext cx="895837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02C45-E3FE-56DC-4029-E9C4703ACF27}"/>
              </a:ext>
            </a:extLst>
          </p:cNvPr>
          <p:cNvSpPr txBox="1"/>
          <p:nvPr/>
        </p:nvSpPr>
        <p:spPr>
          <a:xfrm>
            <a:off x="6404949" y="1662112"/>
            <a:ext cx="2346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Stratum corneum with </a:t>
            </a:r>
            <a:r>
              <a:rPr lang="en-US" b="1" dirty="0">
                <a:solidFill>
                  <a:srgbClr val="C00000"/>
                </a:solidFill>
              </a:rPr>
              <a:t>no inflammation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2E5D33D-25CF-6D01-F5FC-A53343126C88}"/>
              </a:ext>
            </a:extLst>
          </p:cNvPr>
          <p:cNvCxnSpPr/>
          <p:nvPr/>
        </p:nvCxnSpPr>
        <p:spPr>
          <a:xfrm>
            <a:off x="6259923" y="2073403"/>
            <a:ext cx="29005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CC4539-C85B-1DE4-3D87-7709A36FCD21}"/>
              </a:ext>
            </a:extLst>
          </p:cNvPr>
          <p:cNvCxnSpPr>
            <a:cxnSpLocks/>
          </p:cNvCxnSpPr>
          <p:nvPr/>
        </p:nvCxnSpPr>
        <p:spPr>
          <a:xfrm>
            <a:off x="7162193" y="3273547"/>
            <a:ext cx="0" cy="3063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9DF271-7F9C-7BB9-9469-4125DCE36464}"/>
              </a:ext>
            </a:extLst>
          </p:cNvPr>
          <p:cNvSpPr txBox="1"/>
          <p:nvPr/>
        </p:nvSpPr>
        <p:spPr>
          <a:xfrm>
            <a:off x="6404948" y="3520661"/>
            <a:ext cx="19589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Stratum corneum </a:t>
            </a:r>
            <a:r>
              <a:rPr lang="en-US" b="1" dirty="0">
                <a:solidFill>
                  <a:srgbClr val="C00000"/>
                </a:solidFill>
              </a:rPr>
              <a:t>with inflammation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148BDE74-013F-D756-E66D-2D92A76A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33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83F8B7-BCCE-7875-AC4A-14EECA45B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EC539A0-B368-69AE-98E0-0C8021EB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JO" sz="18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34FC539-3E95-9C5F-B995-D7F8198B8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ar-JO" sz="1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6D8603-4235-8016-9BEF-C3B3280DB2FC}"/>
              </a:ext>
            </a:extLst>
          </p:cNvPr>
          <p:cNvSpPr txBox="1"/>
          <p:nvPr/>
        </p:nvSpPr>
        <p:spPr>
          <a:xfrm>
            <a:off x="3301955" y="536714"/>
            <a:ext cx="214104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10CFEC-B025-61F7-2B5B-3BA4D917DD6D}"/>
              </a:ext>
            </a:extLst>
          </p:cNvPr>
          <p:cNvCxnSpPr/>
          <p:nvPr/>
        </p:nvCxnSpPr>
        <p:spPr>
          <a:xfrm rot="5400000">
            <a:off x="4226230" y="1435198"/>
            <a:ext cx="285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29CEE6-789E-F80A-EC8D-8DDEAC061CAF}"/>
              </a:ext>
            </a:extLst>
          </p:cNvPr>
          <p:cNvCxnSpPr/>
          <p:nvPr/>
        </p:nvCxnSpPr>
        <p:spPr>
          <a:xfrm rot="5400000">
            <a:off x="1050313" y="1698512"/>
            <a:ext cx="21431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D7A0B2-62C4-E17F-E8C7-8F8D6C4924C6}"/>
              </a:ext>
            </a:extLst>
          </p:cNvPr>
          <p:cNvCxnSpPr/>
          <p:nvPr/>
        </p:nvCxnSpPr>
        <p:spPr>
          <a:xfrm rot="5400000">
            <a:off x="4226231" y="1734232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BFE193-7E42-2CC8-9937-98F5A3B220BC}"/>
              </a:ext>
            </a:extLst>
          </p:cNvPr>
          <p:cNvSpPr txBox="1"/>
          <p:nvPr/>
        </p:nvSpPr>
        <p:spPr>
          <a:xfrm>
            <a:off x="370863" y="2012986"/>
            <a:ext cx="1928813" cy="923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Oropharyngeal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oesophageal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thrush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8FCAEAB-39E7-5351-412F-3ACD2315710F}"/>
              </a:ext>
            </a:extLst>
          </p:cNvPr>
          <p:cNvCxnSpPr>
            <a:cxnSpLocks/>
          </p:cNvCxnSpPr>
          <p:nvPr/>
        </p:nvCxnSpPr>
        <p:spPr>
          <a:xfrm flipH="1">
            <a:off x="1189284" y="3040076"/>
            <a:ext cx="1587" cy="317672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F036A1D-1CDF-8247-B11C-C4BDF108F776}"/>
              </a:ext>
            </a:extLst>
          </p:cNvPr>
          <p:cNvSpPr txBox="1"/>
          <p:nvPr/>
        </p:nvSpPr>
        <p:spPr>
          <a:xfrm>
            <a:off x="549456" y="3357552"/>
            <a:ext cx="15716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Fluconazole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60F4A0-F873-4DB4-C6A0-D10F41E01489}"/>
              </a:ext>
            </a:extLst>
          </p:cNvPr>
          <p:cNvSpPr txBox="1"/>
          <p:nvPr/>
        </p:nvSpPr>
        <p:spPr>
          <a:xfrm>
            <a:off x="3353227" y="2021703"/>
            <a:ext cx="1714500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Skin lesions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FE4AFB-E664-FEA7-5E3C-56A6231EA7EE}"/>
              </a:ext>
            </a:extLst>
          </p:cNvPr>
          <p:cNvCxnSpPr/>
          <p:nvPr/>
        </p:nvCxnSpPr>
        <p:spPr>
          <a:xfrm rot="5400000">
            <a:off x="4224642" y="2706994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3FA30FF-DE55-E129-78EC-B97E91F69F1D}"/>
              </a:ext>
            </a:extLst>
          </p:cNvPr>
          <p:cNvSpPr txBox="1"/>
          <p:nvPr/>
        </p:nvSpPr>
        <p:spPr>
          <a:xfrm>
            <a:off x="3049768" y="2911932"/>
            <a:ext cx="2357438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Nystatin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ointment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2736EE-4154-0C02-C69B-B48BEC468606}"/>
              </a:ext>
            </a:extLst>
          </p:cNvPr>
          <p:cNvSpPr txBox="1"/>
          <p:nvPr/>
        </p:nvSpPr>
        <p:spPr>
          <a:xfrm>
            <a:off x="6024440" y="1979499"/>
            <a:ext cx="2786063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Systemic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candidiasis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DE5925-EC3A-0237-ED3D-9910632C6F4E}"/>
              </a:ext>
            </a:extLst>
          </p:cNvPr>
          <p:cNvCxnSpPr>
            <a:cxnSpLocks/>
          </p:cNvCxnSpPr>
          <p:nvPr/>
        </p:nvCxnSpPr>
        <p:spPr>
          <a:xfrm flipH="1">
            <a:off x="7415885" y="2474948"/>
            <a:ext cx="1586" cy="26124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841CF64-472F-2B40-DFA1-64204756EE4F}"/>
              </a:ext>
            </a:extLst>
          </p:cNvPr>
          <p:cNvSpPr txBox="1"/>
          <p:nvPr/>
        </p:nvSpPr>
        <p:spPr>
          <a:xfrm>
            <a:off x="5837286" y="2794435"/>
            <a:ext cx="28575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Ketoconazole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(orally)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Amphotericin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 (IV)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D72BFC2-050C-0885-4B2D-918B2C3F2308}"/>
              </a:ext>
            </a:extLst>
          </p:cNvPr>
          <p:cNvCxnSpPr/>
          <p:nvPr/>
        </p:nvCxnSpPr>
        <p:spPr>
          <a:xfrm rot="10800000">
            <a:off x="1156675" y="1578866"/>
            <a:ext cx="3071812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8476C9-F057-765A-9458-9D0B1D6E43A3}"/>
              </a:ext>
            </a:extLst>
          </p:cNvPr>
          <p:cNvCxnSpPr/>
          <p:nvPr/>
        </p:nvCxnSpPr>
        <p:spPr>
          <a:xfrm>
            <a:off x="4210477" y="1571272"/>
            <a:ext cx="350043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586997C-5E72-B60C-CE27-B2E3FF35709C}"/>
              </a:ext>
            </a:extLst>
          </p:cNvPr>
          <p:cNvCxnSpPr/>
          <p:nvPr/>
        </p:nvCxnSpPr>
        <p:spPr>
          <a:xfrm rot="5400000">
            <a:off x="7550082" y="1738958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No photo description available.">
            <a:extLst>
              <a:ext uri="{FF2B5EF4-FFF2-40B4-BE49-F238E27FC236}">
                <a16:creationId xmlns:a16="http://schemas.microsoft.com/office/drawing/2014/main" id="{2EECD797-1A44-304F-C5C4-0BA802BB3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227" y="291223"/>
            <a:ext cx="783573" cy="79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661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2EB75-221C-278A-6ABC-A007E02C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92A80-EC81-3E1F-346A-7945A6D6C5C6}"/>
              </a:ext>
            </a:extLst>
          </p:cNvPr>
          <p:cNvSpPr txBox="1"/>
          <p:nvPr/>
        </p:nvSpPr>
        <p:spPr>
          <a:xfrm>
            <a:off x="98474" y="552640"/>
            <a:ext cx="430471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Subcutaneous mycoses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189DDF-1B71-74A8-253E-5CC1EDAAF030}"/>
              </a:ext>
            </a:extLst>
          </p:cNvPr>
          <p:cNvSpPr txBox="1"/>
          <p:nvPr/>
        </p:nvSpPr>
        <p:spPr>
          <a:xfrm>
            <a:off x="4403188" y="600044"/>
            <a:ext cx="430471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Mycetoma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(Madura foot)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02728A21-9832-9B7A-B5F3-882233DF1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02" y="1850307"/>
            <a:ext cx="8298196" cy="39828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Mycetoma is a disease caused by certain types of bacteria and fungi found in soil and water</a:t>
            </a:r>
            <a:r>
              <a:rPr lang="en-US" altLang="ar-J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ar-J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introduced into subcutaneous tissues through trauma.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ar-J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Mycetoma is a </a:t>
            </a:r>
            <a:r>
              <a:rPr lang="en-US" altLang="ar-J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chronic granulomatous infection</a:t>
            </a:r>
            <a:r>
              <a:rPr lang="en-US" altLang="ar-J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usually affects the lower limbs.</a:t>
            </a:r>
          </a:p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US" altLang="ar-J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disease usually affects </a:t>
            </a:r>
            <a:r>
              <a:rPr lang="en-US" altLang="ar-JO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</a:t>
            </a:r>
            <a:r>
              <a:rPr lang="en-US" altLang="ar-J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ar-EG" altLang="ar-JO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30B3EA9-9FB4-2D6A-3C84-72B8C0B85E82}"/>
              </a:ext>
            </a:extLst>
          </p:cNvPr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ar-EG" altLang="ar-JO" sz="1200" dirty="0">
              <a:solidFill>
                <a:srgbClr val="045C75"/>
              </a:solidFill>
            </a:endParaRPr>
          </a:p>
        </p:txBody>
      </p:sp>
      <p:pic>
        <p:nvPicPr>
          <p:cNvPr id="9" name="Picture 8" descr="No photo description available.">
            <a:extLst>
              <a:ext uri="{FF2B5EF4-FFF2-40B4-BE49-F238E27FC236}">
                <a16:creationId xmlns:a16="http://schemas.microsoft.com/office/drawing/2014/main" id="{90ED8394-B531-980F-F1E7-13F47FE7F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53" y="45512"/>
            <a:ext cx="546213" cy="5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755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9273E-9AC3-9773-39B9-739C4198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593EBD-4AB0-CF08-740C-982D3F5653AC}"/>
              </a:ext>
            </a:extLst>
          </p:cNvPr>
          <p:cNvSpPr txBox="1"/>
          <p:nvPr/>
        </p:nvSpPr>
        <p:spPr>
          <a:xfrm>
            <a:off x="1643063" y="285750"/>
            <a:ext cx="5929312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Causative organism of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mycetoma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06A230-4A57-CD75-ED7C-9FA0D62ED6A3}"/>
              </a:ext>
            </a:extLst>
          </p:cNvPr>
          <p:cNvSpPr txBox="1"/>
          <p:nvPr/>
        </p:nvSpPr>
        <p:spPr>
          <a:xfrm>
            <a:off x="2964657" y="4056479"/>
            <a:ext cx="3071812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picture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FEF8AD0-9EE9-08B0-A543-66842DCC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" y="4610101"/>
            <a:ext cx="8643938" cy="223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just" rtl="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JO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Swelling following trauma, painless, purplish discoloration &amp; multiple sinuses drain pus containing yellow, white, red, or black granules.  Black granules are common with fungi.</a:t>
            </a:r>
            <a:endParaRPr lang="ar-EG" altLang="ar-JO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No photo description available.">
            <a:extLst>
              <a:ext uri="{FF2B5EF4-FFF2-40B4-BE49-F238E27FC236}">
                <a16:creationId xmlns:a16="http://schemas.microsoft.com/office/drawing/2014/main" id="{F6AE6D8A-90D7-F1D5-493D-1307600C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953" y="-10759"/>
            <a:ext cx="546213" cy="55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23AA8F19-C426-BD8C-CDBE-916431AA61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242441"/>
              </p:ext>
            </p:extLst>
          </p:nvPr>
        </p:nvGraphicFramePr>
        <p:xfrm>
          <a:off x="214313" y="785813"/>
          <a:ext cx="8572500" cy="3324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9299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E52537-3F6D-BD1E-D98D-E67301735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23</a:t>
            </a:fld>
            <a:endParaRPr lang="en-US"/>
          </a:p>
        </p:txBody>
      </p:sp>
      <p:pic>
        <p:nvPicPr>
          <p:cNvPr id="3" name="Picture 2" descr="C:\Users\Matrix\Downloads\230px-Madura_foot..JPG">
            <a:extLst>
              <a:ext uri="{FF2B5EF4-FFF2-40B4-BE49-F238E27FC236}">
                <a16:creationId xmlns:a16="http://schemas.microsoft.com/office/drawing/2014/main" id="{85F763FD-B7E2-E91B-858C-805773104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6434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C:\Users\Matrix\Downloads\madurella.jpg">
            <a:extLst>
              <a:ext uri="{FF2B5EF4-FFF2-40B4-BE49-F238E27FC236}">
                <a16:creationId xmlns:a16="http://schemas.microsoft.com/office/drawing/2014/main" id="{1F3C6A23-88DA-2788-37C0-CE05566D1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4651" r="1852" b="20930"/>
          <a:stretch>
            <a:fillRect/>
          </a:stretch>
        </p:blipFill>
        <p:spPr bwMode="auto">
          <a:xfrm>
            <a:off x="5000625" y="3500438"/>
            <a:ext cx="3857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>
            <a:extLst>
              <a:ext uri="{FF2B5EF4-FFF2-40B4-BE49-F238E27FC236}">
                <a16:creationId xmlns:a16="http://schemas.microsoft.com/office/drawing/2014/main" id="{77848B94-0AA8-B460-1D2A-A4D17F1C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928938"/>
            <a:ext cx="21431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2060"/>
                </a:solidFill>
              </a:rPr>
              <a:t>Madura foot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F49B1002-BBD5-0DED-5DCF-9690D7124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6072188"/>
            <a:ext cx="3357563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Actinomycetes filaments with no spores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6E797161-169A-59A1-94EB-4C1A04E75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5929313"/>
            <a:ext cx="3357562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Madurella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mycetomatis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intercalary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chlamydospores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E9BD6F28-78AE-1C7B-9D8D-996EC3089461}"/>
              </a:ext>
            </a:extLst>
          </p:cNvPr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754F1B-4CE3-453D-9944-B38B818D5468}" type="slidenum">
              <a:rPr lang="ar-EG" altLang="ar-JO" sz="1200" smtClean="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ar-EG" altLang="ar-JO" sz="1200">
              <a:solidFill>
                <a:srgbClr val="045C75"/>
              </a:solidFill>
            </a:endParaRPr>
          </a:p>
        </p:txBody>
      </p:sp>
      <p:pic>
        <p:nvPicPr>
          <p:cNvPr id="9" name="Picture 15" descr="Image result for images of actinomycetes">
            <a:extLst>
              <a:ext uri="{FF2B5EF4-FFF2-40B4-BE49-F238E27FC236}">
                <a16:creationId xmlns:a16="http://schemas.microsoft.com/office/drawing/2014/main" id="{42D08B09-AD4D-53BA-0DFB-6942751C7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3500438"/>
            <a:ext cx="4214812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No photo description available.">
            <a:extLst>
              <a:ext uri="{FF2B5EF4-FFF2-40B4-BE49-F238E27FC236}">
                <a16:creationId xmlns:a16="http://schemas.microsoft.com/office/drawing/2014/main" id="{C13EDC52-7E6A-8526-1FFA-80C6B57F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0674"/>
            <a:ext cx="863657" cy="8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ACBBFE-5B59-A575-5B78-6E3BAE9A7D61}"/>
              </a:ext>
            </a:extLst>
          </p:cNvPr>
          <p:cNvSpPr txBox="1"/>
          <p:nvPr/>
        </p:nvSpPr>
        <p:spPr>
          <a:xfrm>
            <a:off x="158702" y="1067409"/>
            <a:ext cx="1916283" cy="14773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Differentiation between actinomycetes and </a:t>
            </a:r>
            <a:r>
              <a:rPr lang="en-US" b="1" i="1" dirty="0" err="1">
                <a:solidFill>
                  <a:srgbClr val="C00000"/>
                </a:solidFill>
              </a:rPr>
              <a:t>Madurella</a:t>
            </a:r>
            <a:r>
              <a:rPr lang="en-US" b="1" dirty="0">
                <a:solidFill>
                  <a:srgbClr val="C00000"/>
                </a:solidFill>
              </a:rPr>
              <a:t> is important ????? </a:t>
            </a:r>
          </a:p>
        </p:txBody>
      </p:sp>
    </p:spTree>
    <p:extLst>
      <p:ext uri="{BB962C8B-B14F-4D97-AF65-F5344CB8AC3E}">
        <p14:creationId xmlns:p14="http://schemas.microsoft.com/office/powerpoint/2010/main" val="24381302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FBE597-DB31-C82A-1537-EA327FFB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B2AA80-8C28-2977-12B4-EE789627C445}"/>
              </a:ext>
            </a:extLst>
          </p:cNvPr>
          <p:cNvSpPr txBox="1"/>
          <p:nvPr/>
        </p:nvSpPr>
        <p:spPr>
          <a:xfrm>
            <a:off x="3500438" y="357188"/>
            <a:ext cx="214312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C066F2-176D-18B0-E5A2-E08C45C02216}"/>
              </a:ext>
            </a:extLst>
          </p:cNvPr>
          <p:cNvCxnSpPr>
            <a:stCxn id="3" idx="2"/>
          </p:cNvCxnSpPr>
          <p:nvPr/>
        </p:nvCxnSpPr>
        <p:spPr>
          <a:xfrm rot="5400000">
            <a:off x="4405313" y="1046163"/>
            <a:ext cx="333375" cy="31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79C0FD-BDB7-3771-B5E8-9E6021C196DE}"/>
              </a:ext>
            </a:extLst>
          </p:cNvPr>
          <p:cNvCxnSpPr/>
          <p:nvPr/>
        </p:nvCxnSpPr>
        <p:spPr>
          <a:xfrm rot="10800000">
            <a:off x="1214438" y="1214438"/>
            <a:ext cx="31432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8E9F62-BB03-26F0-D168-4A73AAB7DBF1}"/>
              </a:ext>
            </a:extLst>
          </p:cNvPr>
          <p:cNvCxnSpPr/>
          <p:nvPr/>
        </p:nvCxnSpPr>
        <p:spPr>
          <a:xfrm>
            <a:off x="4357688" y="1214438"/>
            <a:ext cx="37147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2D28A49-AF5F-170D-7349-FA3FF7BAB314}"/>
              </a:ext>
            </a:extLst>
          </p:cNvPr>
          <p:cNvCxnSpPr/>
          <p:nvPr/>
        </p:nvCxnSpPr>
        <p:spPr>
          <a:xfrm rot="5400000">
            <a:off x="1070769" y="13565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D26061-D6D0-2A8D-8CCD-AB293562505D}"/>
              </a:ext>
            </a:extLst>
          </p:cNvPr>
          <p:cNvCxnSpPr/>
          <p:nvPr/>
        </p:nvCxnSpPr>
        <p:spPr>
          <a:xfrm rot="5400000">
            <a:off x="4393407" y="1391444"/>
            <a:ext cx="357187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ED24E-4585-C621-91B2-E383159D7B79}"/>
              </a:ext>
            </a:extLst>
          </p:cNvPr>
          <p:cNvCxnSpPr/>
          <p:nvPr/>
        </p:nvCxnSpPr>
        <p:spPr>
          <a:xfrm rot="5400000">
            <a:off x="7930357" y="13565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772833D-292E-D802-CF9B-1B209E6E1CA9}"/>
              </a:ext>
            </a:extLst>
          </p:cNvPr>
          <p:cNvSpPr txBox="1"/>
          <p:nvPr/>
        </p:nvSpPr>
        <p:spPr>
          <a:xfrm>
            <a:off x="428596" y="1643050"/>
            <a:ext cx="185738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Macroscopic  examination</a:t>
            </a:r>
            <a:endParaRPr lang="ar-EG" sz="20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A9E67B-3013-46BB-22F3-3FC4E320EC7F}"/>
              </a:ext>
            </a:extLst>
          </p:cNvPr>
          <p:cNvSpPr txBox="1"/>
          <p:nvPr/>
        </p:nvSpPr>
        <p:spPr>
          <a:xfrm>
            <a:off x="3714744" y="1571612"/>
            <a:ext cx="185738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Microscopic examination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1500EC-6A97-924F-5037-93D339C9E0D1}"/>
              </a:ext>
            </a:extLst>
          </p:cNvPr>
          <p:cNvSpPr txBox="1"/>
          <p:nvPr/>
        </p:nvSpPr>
        <p:spPr>
          <a:xfrm>
            <a:off x="7358082" y="1714488"/>
            <a:ext cx="121444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0923F4-0C28-91E3-6FDE-A99FD5106580}"/>
              </a:ext>
            </a:extLst>
          </p:cNvPr>
          <p:cNvCxnSpPr/>
          <p:nvPr/>
        </p:nvCxnSpPr>
        <p:spPr>
          <a:xfrm rot="5400000">
            <a:off x="1070769" y="2570956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34F9704-BC4C-84EC-FB6E-17CA111291DA}"/>
              </a:ext>
            </a:extLst>
          </p:cNvPr>
          <p:cNvSpPr txBox="1"/>
          <p:nvPr/>
        </p:nvSpPr>
        <p:spPr>
          <a:xfrm>
            <a:off x="285750" y="2857500"/>
            <a:ext cx="2000250" cy="101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Depend on the color of the granules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B339D3-6C44-BA64-8C6A-2E59DD52A45C}"/>
              </a:ext>
            </a:extLst>
          </p:cNvPr>
          <p:cNvCxnSpPr/>
          <p:nvPr/>
        </p:nvCxnSpPr>
        <p:spPr>
          <a:xfrm rot="5400000">
            <a:off x="1035050" y="4179888"/>
            <a:ext cx="3571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2F873D8-71CB-DCC7-BE19-31DFA378F58F}"/>
              </a:ext>
            </a:extLst>
          </p:cNvPr>
          <p:cNvSpPr txBox="1"/>
          <p:nvPr/>
        </p:nvSpPr>
        <p:spPr>
          <a:xfrm>
            <a:off x="214313" y="4429125"/>
            <a:ext cx="2500312" cy="22463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Black granules are common with fungal infection.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White, yellow &amp; red granules are common with bacterial infection.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B4DCEB-268A-BB14-AD31-38691581062E}"/>
              </a:ext>
            </a:extLst>
          </p:cNvPr>
          <p:cNvCxnSpPr/>
          <p:nvPr/>
        </p:nvCxnSpPr>
        <p:spPr>
          <a:xfrm rot="5400000">
            <a:off x="4429126" y="2570162"/>
            <a:ext cx="285750" cy="317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77D148-477E-549C-4843-3DA2339F350B}"/>
              </a:ext>
            </a:extLst>
          </p:cNvPr>
          <p:cNvSpPr txBox="1"/>
          <p:nvPr/>
        </p:nvSpPr>
        <p:spPr>
          <a:xfrm>
            <a:off x="3071813" y="2786063"/>
            <a:ext cx="3429000" cy="25542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Septate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hyphae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with spores in fungal infection.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Filaments with no spores in bacterial infection.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(Fungi are Gram -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while bacteria are Gram +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ar-EG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8D29579-CB10-8DE0-DC94-6CBC23212B91}"/>
              </a:ext>
            </a:extLst>
          </p:cNvPr>
          <p:cNvCxnSpPr/>
          <p:nvPr/>
        </p:nvCxnSpPr>
        <p:spPr>
          <a:xfrm rot="5400000">
            <a:off x="7894637" y="2392363"/>
            <a:ext cx="214313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3F9C2B7-66BD-E1E2-1323-7CD19BEF7C62}"/>
              </a:ext>
            </a:extLst>
          </p:cNvPr>
          <p:cNvSpPr txBox="1"/>
          <p:nvPr/>
        </p:nvSpPr>
        <p:spPr>
          <a:xfrm>
            <a:off x="7072313" y="2571750"/>
            <a:ext cx="1643062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SDA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19">
            <a:extLst>
              <a:ext uri="{FF2B5EF4-FFF2-40B4-BE49-F238E27FC236}">
                <a16:creationId xmlns:a16="http://schemas.microsoft.com/office/drawing/2014/main" id="{CFB1E05B-F3C2-8389-0A38-93F44C5B02FA}"/>
              </a:ext>
            </a:extLst>
          </p:cNvPr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EF0C11-22AF-4B8A-9D5E-86F75C0A0396}" type="slidenum">
              <a:rPr lang="ar-EG" altLang="ar-JO" sz="1200" smtClean="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ar-EG" altLang="ar-JO" sz="1200">
              <a:solidFill>
                <a:srgbClr val="045C75"/>
              </a:solidFill>
            </a:endParaRPr>
          </a:p>
        </p:txBody>
      </p:sp>
      <p:pic>
        <p:nvPicPr>
          <p:cNvPr id="22" name="Picture 21" descr="No photo description available.">
            <a:extLst>
              <a:ext uri="{FF2B5EF4-FFF2-40B4-BE49-F238E27FC236}">
                <a16:creationId xmlns:a16="http://schemas.microsoft.com/office/drawing/2014/main" id="{B5284E4F-E30A-548B-EC8D-68D90E40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22334"/>
            <a:ext cx="863657" cy="8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83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52F534-2609-8D35-A926-165FEC2E5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88C48-4323-F616-BC4F-9C6B8DF05EFE}"/>
              </a:ext>
            </a:extLst>
          </p:cNvPr>
          <p:cNvSpPr txBox="1"/>
          <p:nvPr/>
        </p:nvSpPr>
        <p:spPr>
          <a:xfrm>
            <a:off x="3214688" y="428625"/>
            <a:ext cx="2071687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D7178D3-20CD-89BC-988A-CF6921F7F51B}"/>
              </a:ext>
            </a:extLst>
          </p:cNvPr>
          <p:cNvCxnSpPr/>
          <p:nvPr/>
        </p:nvCxnSpPr>
        <p:spPr>
          <a:xfrm rot="5400000">
            <a:off x="4037013" y="1177925"/>
            <a:ext cx="357188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3D5201-3B08-33DC-CF66-DC4D6112B8EF}"/>
              </a:ext>
            </a:extLst>
          </p:cNvPr>
          <p:cNvCxnSpPr/>
          <p:nvPr/>
        </p:nvCxnSpPr>
        <p:spPr>
          <a:xfrm>
            <a:off x="4214813" y="1357313"/>
            <a:ext cx="2643187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DAE064-2CB5-2EAF-2F78-54CD993D17C6}"/>
              </a:ext>
            </a:extLst>
          </p:cNvPr>
          <p:cNvCxnSpPr/>
          <p:nvPr/>
        </p:nvCxnSpPr>
        <p:spPr>
          <a:xfrm rot="10800000">
            <a:off x="1714500" y="1357313"/>
            <a:ext cx="2500313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691DAD-990A-AB7E-2FB2-411FBD2F32A0}"/>
              </a:ext>
            </a:extLst>
          </p:cNvPr>
          <p:cNvCxnSpPr/>
          <p:nvPr/>
        </p:nvCxnSpPr>
        <p:spPr>
          <a:xfrm rot="5400000">
            <a:off x="157241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2FB1C9F-C8D5-96F1-E9C5-70E75CBF5083}"/>
              </a:ext>
            </a:extLst>
          </p:cNvPr>
          <p:cNvCxnSpPr/>
          <p:nvPr/>
        </p:nvCxnSpPr>
        <p:spPr>
          <a:xfrm rot="5400000">
            <a:off x="671591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1AE09D-305D-9884-C73C-4150FF6B4F3C}"/>
              </a:ext>
            </a:extLst>
          </p:cNvPr>
          <p:cNvSpPr txBox="1"/>
          <p:nvPr/>
        </p:nvSpPr>
        <p:spPr>
          <a:xfrm>
            <a:off x="642938" y="1785938"/>
            <a:ext cx="2786062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Fungal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mycetoma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8A9B4-05D5-95DF-BFDA-2173DD7986EE}"/>
              </a:ext>
            </a:extLst>
          </p:cNvPr>
          <p:cNvSpPr txBox="1"/>
          <p:nvPr/>
        </p:nvSpPr>
        <p:spPr>
          <a:xfrm>
            <a:off x="5572125" y="1785938"/>
            <a:ext cx="2643188" cy="4619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Actinomycetoma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A8357F-DBB1-990A-DBBB-65F65B6B2536}"/>
              </a:ext>
            </a:extLst>
          </p:cNvPr>
          <p:cNvCxnSpPr/>
          <p:nvPr/>
        </p:nvCxnSpPr>
        <p:spPr>
          <a:xfrm rot="5400000">
            <a:off x="1535113" y="2535238"/>
            <a:ext cx="357187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845A26C-EAAB-415E-9F72-57321096990C}"/>
              </a:ext>
            </a:extLst>
          </p:cNvPr>
          <p:cNvSpPr txBox="1"/>
          <p:nvPr/>
        </p:nvSpPr>
        <p:spPr>
          <a:xfrm>
            <a:off x="500063" y="2928938"/>
            <a:ext cx="3071812" cy="2862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Medical: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ketoconazole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Itraconazole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Amphotericin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</a:t>
            </a:r>
          </a:p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Surgical.</a:t>
            </a:r>
            <a:endParaRPr lang="ar-EG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EFA1C50-BEAD-B8B6-C128-B5DB5A462405}"/>
              </a:ext>
            </a:extLst>
          </p:cNvPr>
          <p:cNvCxnSpPr/>
          <p:nvPr/>
        </p:nvCxnSpPr>
        <p:spPr>
          <a:xfrm rot="5400000">
            <a:off x="6680200" y="2463800"/>
            <a:ext cx="357188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6DACD5-3C8A-E6B0-621B-DA93FA56A2B2}"/>
              </a:ext>
            </a:extLst>
          </p:cNvPr>
          <p:cNvSpPr txBox="1"/>
          <p:nvPr/>
        </p:nvSpPr>
        <p:spPr>
          <a:xfrm>
            <a:off x="5143500" y="2714625"/>
            <a:ext cx="3429000" cy="34163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marL="457200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Medical: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Streptomycin 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Trimethoprim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Sulphamethoxazole</a:t>
            </a:r>
            <a:endParaRPr lang="en-US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-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Dapson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Surgical.</a:t>
            </a:r>
            <a:endParaRPr lang="ar-EG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B566F343-9D04-2D03-7A8F-7C46076264EA}"/>
              </a:ext>
            </a:extLst>
          </p:cNvPr>
          <p:cNvSpPr txBox="1">
            <a:spLocks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defTabSz="457200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defTabSz="457200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defTabSz="457200" rtl="1" eaLnBrk="1" latinLnBrk="0" hangingPunct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defTabSz="457200" rtl="1" eaLnBrk="1" latinLnBrk="0" hangingPunct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defTabSz="457200" rtl="1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249E77-ED21-4A9D-A40C-F98AAEE6528F}" type="slidenum">
              <a:rPr lang="ar-EG" altLang="ar-JO" sz="1200" smtClean="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ar-EG" altLang="ar-JO" sz="1200">
              <a:solidFill>
                <a:srgbClr val="045C75"/>
              </a:solidFill>
            </a:endParaRPr>
          </a:p>
        </p:txBody>
      </p:sp>
      <p:pic>
        <p:nvPicPr>
          <p:cNvPr id="16" name="Picture 15" descr="No photo description available.">
            <a:extLst>
              <a:ext uri="{FF2B5EF4-FFF2-40B4-BE49-F238E27FC236}">
                <a16:creationId xmlns:a16="http://schemas.microsoft.com/office/drawing/2014/main" id="{BC1A2DA0-A546-DF47-A1A9-DE9366FD9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9" y="-33936"/>
            <a:ext cx="863657" cy="8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821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E74AA4-2F35-DA71-5993-B4C43622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Quiz Time Stock Illustration - Download Image Now - Quiz Night, Time,  Megaphone - iStock">
            <a:extLst>
              <a:ext uri="{FF2B5EF4-FFF2-40B4-BE49-F238E27FC236}">
                <a16:creationId xmlns:a16="http://schemas.microsoft.com/office/drawing/2014/main" id="{D20D2742-4460-7C82-C7AC-430C403E0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576388"/>
            <a:ext cx="58293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o photo description available.">
            <a:extLst>
              <a:ext uri="{FF2B5EF4-FFF2-40B4-BE49-F238E27FC236}">
                <a16:creationId xmlns:a16="http://schemas.microsoft.com/office/drawing/2014/main" id="{4FB594D4-617F-2D84-BA15-199B993A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21" y="472501"/>
            <a:ext cx="863657" cy="87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132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Tinea Capitis: Background, Pathophysiology, Etiology">
            <a:extLst>
              <a:ext uri="{FF2B5EF4-FFF2-40B4-BE49-F238E27FC236}">
                <a16:creationId xmlns:a16="http://schemas.microsoft.com/office/drawing/2014/main" id="{309CAB66-FA58-88F4-1446-A4CB2B1F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047" y="1335151"/>
            <a:ext cx="1920240" cy="339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50DA1EB8-87CF-4588-A1FD-4756F9A28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07559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A person with a tattoo on their arm&#10;&#10;Description automatically generated with low confidence">
            <a:extLst>
              <a:ext uri="{FF2B5EF4-FFF2-40B4-BE49-F238E27FC236}">
                <a16:creationId xmlns:a16="http://schemas.microsoft.com/office/drawing/2014/main" id="{959F63FE-4086-7483-2C4E-23E418205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990" y="1794074"/>
            <a:ext cx="1920240" cy="37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D7A4E378-EA57-47B9-B1EB-58B998F6C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54446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2" name="Picture 14" descr="Tinea Versicolor - Dermatologist in Christiansted, VI | Carolyn L Merritt,  MD">
            <a:extLst>
              <a:ext uri="{FF2B5EF4-FFF2-40B4-BE49-F238E27FC236}">
                <a16:creationId xmlns:a16="http://schemas.microsoft.com/office/drawing/2014/main" id="{1A34120E-6EC6-A404-9FD4-3AA61BE20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6795" y="2153093"/>
            <a:ext cx="1920240" cy="40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73" name="Straight Connector 2072">
            <a:extLst>
              <a:ext uri="{FF2B5EF4-FFF2-40B4-BE49-F238E27FC236}">
                <a16:creationId xmlns:a16="http://schemas.microsoft.com/office/drawing/2014/main" id="{D2B31ED6-76F0-425A-9A41-C947AEF9C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17465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Tinea cruris - Wikipedia">
            <a:extLst>
              <a:ext uri="{FF2B5EF4-FFF2-40B4-BE49-F238E27FC236}">
                <a16:creationId xmlns:a16="http://schemas.microsoft.com/office/drawing/2014/main" id="{BFEC84A4-E835-D4FC-DCCC-C5EC2F75E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495" y="2696786"/>
            <a:ext cx="2098954" cy="37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3307E-13C3-D8C0-F38F-D5438135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E88A3C-ED5C-43F1-8A43-1140452BF216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EE7613-4490-2C01-D9AA-741D0E37A660}"/>
              </a:ext>
            </a:extLst>
          </p:cNvPr>
          <p:cNvSpPr txBox="1"/>
          <p:nvPr/>
        </p:nvSpPr>
        <p:spPr>
          <a:xfrm>
            <a:off x="565858" y="392110"/>
            <a:ext cx="258530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Identify ??????</a:t>
            </a:r>
          </a:p>
        </p:txBody>
      </p:sp>
    </p:spTree>
    <p:extLst>
      <p:ext uri="{BB962C8B-B14F-4D97-AF65-F5344CB8AC3E}">
        <p14:creationId xmlns:p14="http://schemas.microsoft.com/office/powerpoint/2010/main" val="1237254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Tinea Capitis - Dermatology Sydney">
            <a:extLst>
              <a:ext uri="{FF2B5EF4-FFF2-40B4-BE49-F238E27FC236}">
                <a16:creationId xmlns:a16="http://schemas.microsoft.com/office/drawing/2014/main" id="{AA9197DE-8B94-A807-1BC1-BC11B675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584" y="213303"/>
            <a:ext cx="3407042" cy="2274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view of 21 cases of mycetoma from 1991 to 2014 in Rio de Janeiro, Brazil  | PLOS Neglected Tropical Diseases">
            <a:extLst>
              <a:ext uri="{FF2B5EF4-FFF2-40B4-BE49-F238E27FC236}">
                <a16:creationId xmlns:a16="http://schemas.microsoft.com/office/drawing/2014/main" id="{9D2E1878-9E41-0E74-543C-EF6344C7D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545" y="2585454"/>
            <a:ext cx="2807654" cy="2274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JaypeeDigital | eBook Reader">
            <a:extLst>
              <a:ext uri="{FF2B5EF4-FFF2-40B4-BE49-F238E27FC236}">
                <a16:creationId xmlns:a16="http://schemas.microsoft.com/office/drawing/2014/main" id="{77D7D9BC-4E18-FF68-1AA9-21429D8A4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6693" y="115350"/>
            <a:ext cx="3225723" cy="23386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فوت فطر تينا بيدس | Dr. Abdullah Ünal Clinic">
            <a:extLst>
              <a:ext uri="{FF2B5EF4-FFF2-40B4-BE49-F238E27FC236}">
                <a16:creationId xmlns:a16="http://schemas.microsoft.com/office/drawing/2014/main" id="{A885182D-BC43-12D8-2801-045D67DD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07" y="4943257"/>
            <a:ext cx="4213576" cy="182237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andidal infection (syn. candidiasis; candidosis; moniliasis)">
            <a:extLst>
              <a:ext uri="{FF2B5EF4-FFF2-40B4-BE49-F238E27FC236}">
                <a16:creationId xmlns:a16="http://schemas.microsoft.com/office/drawing/2014/main" id="{FDAB0624-2FD0-C7AA-0E52-936BFC073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0433" y="4468451"/>
            <a:ext cx="3032266" cy="22741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2EFE1B-545A-1372-E59D-192D7DF4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8325" y="6491307"/>
            <a:ext cx="714374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E88A3C-ED5C-43F1-8A43-1140452BF216}" type="slidenum"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B299D3-F7B9-5EAD-3BEA-A519AABDE579}"/>
              </a:ext>
            </a:extLst>
          </p:cNvPr>
          <p:cNvSpPr txBox="1"/>
          <p:nvPr/>
        </p:nvSpPr>
        <p:spPr>
          <a:xfrm>
            <a:off x="130907" y="3304122"/>
            <a:ext cx="2585301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Identify ??????</a:t>
            </a:r>
          </a:p>
        </p:txBody>
      </p:sp>
    </p:spTree>
    <p:extLst>
      <p:ext uri="{BB962C8B-B14F-4D97-AF65-F5344CB8AC3E}">
        <p14:creationId xmlns:p14="http://schemas.microsoft.com/office/powerpoint/2010/main" val="59789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 Frame Images - Free Download on Freepik">
            <a:extLst>
              <a:ext uri="{FF2B5EF4-FFF2-40B4-BE49-F238E27FC236}">
                <a16:creationId xmlns:a16="http://schemas.microsoft.com/office/drawing/2014/main" id="{25FB2918-FFD0-6CEE-3A31-D46F54540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C25657-5047-E42E-539D-7FDE6B4F9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CE88A3C-ED5C-43F1-8A43-1140452BF216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2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CCF057-C60F-537A-6B6A-394AC73FE17C}"/>
              </a:ext>
            </a:extLst>
          </p:cNvPr>
          <p:cNvSpPr txBox="1"/>
          <p:nvPr/>
        </p:nvSpPr>
        <p:spPr>
          <a:xfrm>
            <a:off x="1500188" y="714375"/>
            <a:ext cx="6429375" cy="58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Skin &amp; subcutaneous  Mycoses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37D3A3-CC32-8684-B4A6-8E75649B9DC8}"/>
              </a:ext>
            </a:extLst>
          </p:cNvPr>
          <p:cNvCxnSpPr/>
          <p:nvPr/>
        </p:nvCxnSpPr>
        <p:spPr>
          <a:xfrm rot="5400000">
            <a:off x="4322763" y="1535113"/>
            <a:ext cx="357187" cy="158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89964F5-51E8-14F9-7A04-A263A7E7B8B1}"/>
              </a:ext>
            </a:extLst>
          </p:cNvPr>
          <p:cNvCxnSpPr/>
          <p:nvPr/>
        </p:nvCxnSpPr>
        <p:spPr>
          <a:xfrm>
            <a:off x="4357688" y="1714500"/>
            <a:ext cx="3214687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2C5C3D-EF08-83F7-D428-29D6FDAE3D40}"/>
              </a:ext>
            </a:extLst>
          </p:cNvPr>
          <p:cNvCxnSpPr/>
          <p:nvPr/>
        </p:nvCxnSpPr>
        <p:spPr>
          <a:xfrm rot="10800000">
            <a:off x="1857375" y="1714500"/>
            <a:ext cx="2500313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D62F8D3-D51C-0A1D-2028-88DC2639167F}"/>
              </a:ext>
            </a:extLst>
          </p:cNvPr>
          <p:cNvCxnSpPr/>
          <p:nvPr/>
        </p:nvCxnSpPr>
        <p:spPr>
          <a:xfrm rot="5400000">
            <a:off x="1715294" y="1856581"/>
            <a:ext cx="285750" cy="158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6CAECF-56BA-ACA2-6121-1FEDE522019B}"/>
              </a:ext>
            </a:extLst>
          </p:cNvPr>
          <p:cNvCxnSpPr/>
          <p:nvPr/>
        </p:nvCxnSpPr>
        <p:spPr>
          <a:xfrm rot="5400000">
            <a:off x="4394200" y="1820863"/>
            <a:ext cx="214313" cy="158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EBABA91-7784-EEA8-30D5-A79B5E0C18A6}"/>
              </a:ext>
            </a:extLst>
          </p:cNvPr>
          <p:cNvSpPr txBox="1"/>
          <p:nvPr/>
        </p:nvSpPr>
        <p:spPr>
          <a:xfrm>
            <a:off x="428625" y="2071688"/>
            <a:ext cx="292893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1-Superficial mycoses such as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1CC6F3-350A-718B-8FAF-118096BA6000}"/>
              </a:ext>
            </a:extLst>
          </p:cNvPr>
          <p:cNvCxnSpPr/>
          <p:nvPr/>
        </p:nvCxnSpPr>
        <p:spPr>
          <a:xfrm rot="5400000">
            <a:off x="1215231" y="4571207"/>
            <a:ext cx="42862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EDDBEF3-4AE2-48E2-B658-9D1F00478A7A}"/>
              </a:ext>
            </a:extLst>
          </p:cNvPr>
          <p:cNvSpPr txBox="1"/>
          <p:nvPr/>
        </p:nvSpPr>
        <p:spPr>
          <a:xfrm>
            <a:off x="714375" y="4929188"/>
            <a:ext cx="1571625" cy="4000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C04F458-01AB-3D89-09A2-629AC84573B5}"/>
              </a:ext>
            </a:extLst>
          </p:cNvPr>
          <p:cNvCxnSpPr/>
          <p:nvPr/>
        </p:nvCxnSpPr>
        <p:spPr>
          <a:xfrm rot="5400000">
            <a:off x="1250950" y="5607050"/>
            <a:ext cx="357188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D18F92-F6D8-0B99-181F-519FF8CBB676}"/>
              </a:ext>
            </a:extLst>
          </p:cNvPr>
          <p:cNvSpPr txBox="1"/>
          <p:nvPr/>
        </p:nvSpPr>
        <p:spPr>
          <a:xfrm>
            <a:off x="215106" y="5831053"/>
            <a:ext cx="2286000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Malassezia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furfur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DF32FC-8342-E7EA-4DF1-C1B889A73A8B}"/>
              </a:ext>
            </a:extLst>
          </p:cNvPr>
          <p:cNvSpPr txBox="1"/>
          <p:nvPr/>
        </p:nvSpPr>
        <p:spPr>
          <a:xfrm>
            <a:off x="3429000" y="2071688"/>
            <a:ext cx="300037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2-Cutaneous mycoses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such as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AD4210-F199-2864-BD5B-895E2CCE06E3}"/>
              </a:ext>
            </a:extLst>
          </p:cNvPr>
          <p:cNvCxnSpPr/>
          <p:nvPr/>
        </p:nvCxnSpPr>
        <p:spPr>
          <a:xfrm rot="5400000">
            <a:off x="4143375" y="2928938"/>
            <a:ext cx="428625" cy="28575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3F0BA0-1A86-0CA6-7788-80CD258566E2}"/>
              </a:ext>
            </a:extLst>
          </p:cNvPr>
          <p:cNvCxnSpPr/>
          <p:nvPr/>
        </p:nvCxnSpPr>
        <p:spPr>
          <a:xfrm rot="5400000">
            <a:off x="3894138" y="4535488"/>
            <a:ext cx="357187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4AB420D-F3EC-E4D6-B193-394BEF35DF2F}"/>
              </a:ext>
            </a:extLst>
          </p:cNvPr>
          <p:cNvSpPr txBox="1"/>
          <p:nvPr/>
        </p:nvSpPr>
        <p:spPr>
          <a:xfrm>
            <a:off x="2571750" y="5834393"/>
            <a:ext cx="214312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Dermatophytes</a:t>
            </a:r>
            <a:endParaRPr lang="ar-EG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8E962874-D066-8C2F-6D08-3ABCBDF7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2143125"/>
            <a:ext cx="2357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/>
          </a:p>
        </p:txBody>
      </p:sp>
      <p:sp>
        <p:nvSpPr>
          <p:cNvPr id="18" name="TextBox 45">
            <a:extLst>
              <a:ext uri="{FF2B5EF4-FFF2-40B4-BE49-F238E27FC236}">
                <a16:creationId xmlns:a16="http://schemas.microsoft.com/office/drawing/2014/main" id="{4F27E4FD-8FBE-92D6-3453-339902515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25" y="214312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7ADCA5-3A46-616A-E276-766B016DEC55}"/>
              </a:ext>
            </a:extLst>
          </p:cNvPr>
          <p:cNvSpPr txBox="1"/>
          <p:nvPr/>
        </p:nvSpPr>
        <p:spPr>
          <a:xfrm>
            <a:off x="5143500" y="3500438"/>
            <a:ext cx="164306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candidiasis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E12211-1B08-DA23-307E-FAEE9DCD6818}"/>
              </a:ext>
            </a:extLst>
          </p:cNvPr>
          <p:cNvCxnSpPr/>
          <p:nvPr/>
        </p:nvCxnSpPr>
        <p:spPr>
          <a:xfrm>
            <a:off x="5214938" y="2857500"/>
            <a:ext cx="427037" cy="3571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DCE8767-DAAD-1809-3D9F-4B530F84585B}"/>
              </a:ext>
            </a:extLst>
          </p:cNvPr>
          <p:cNvSpPr txBox="1"/>
          <p:nvPr/>
        </p:nvSpPr>
        <p:spPr>
          <a:xfrm>
            <a:off x="5143500" y="4929188"/>
            <a:ext cx="1571625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  <a:endParaRPr lang="ar-EG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816FEA0-802F-779C-9300-0371F8281829}"/>
              </a:ext>
            </a:extLst>
          </p:cNvPr>
          <p:cNvCxnSpPr/>
          <p:nvPr/>
        </p:nvCxnSpPr>
        <p:spPr>
          <a:xfrm rot="5400000">
            <a:off x="5644356" y="4571207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4853FCC-8314-3A57-3B28-CDCF370D232C}"/>
              </a:ext>
            </a:extLst>
          </p:cNvPr>
          <p:cNvSpPr txBox="1"/>
          <p:nvPr/>
        </p:nvSpPr>
        <p:spPr>
          <a:xfrm>
            <a:off x="4762644" y="5857875"/>
            <a:ext cx="2143125" cy="3698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Candida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albicans</a:t>
            </a:r>
            <a:endParaRPr lang="ar-EG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633540D-716C-915E-5021-EE599103B581}"/>
              </a:ext>
            </a:extLst>
          </p:cNvPr>
          <p:cNvCxnSpPr/>
          <p:nvPr/>
        </p:nvCxnSpPr>
        <p:spPr>
          <a:xfrm rot="5400000">
            <a:off x="7430294" y="1856581"/>
            <a:ext cx="28575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EBC99D3-E5D3-E0D7-A293-5A56BB4F1E68}"/>
              </a:ext>
            </a:extLst>
          </p:cNvPr>
          <p:cNvSpPr txBox="1"/>
          <p:nvPr/>
        </p:nvSpPr>
        <p:spPr>
          <a:xfrm>
            <a:off x="3214688" y="3500438"/>
            <a:ext cx="1714500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Ring worm or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2FDB0E4-A381-ED92-14FE-723C0BDEACFF}"/>
              </a:ext>
            </a:extLst>
          </p:cNvPr>
          <p:cNvSpPr txBox="1"/>
          <p:nvPr/>
        </p:nvSpPr>
        <p:spPr>
          <a:xfrm>
            <a:off x="3286125" y="4929188"/>
            <a:ext cx="1643063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Caused by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CB6D5F0-137D-FF20-4CAE-21BC9BC1A397}"/>
              </a:ext>
            </a:extLst>
          </p:cNvPr>
          <p:cNvCxnSpPr/>
          <p:nvPr/>
        </p:nvCxnSpPr>
        <p:spPr>
          <a:xfrm rot="5400000">
            <a:off x="5680076" y="5607050"/>
            <a:ext cx="500062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0CC67AD-D548-9BA2-3F89-EA192CF7B49B}"/>
              </a:ext>
            </a:extLst>
          </p:cNvPr>
          <p:cNvCxnSpPr/>
          <p:nvPr/>
        </p:nvCxnSpPr>
        <p:spPr>
          <a:xfrm rot="5400000">
            <a:off x="3751263" y="5607050"/>
            <a:ext cx="500062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70AAA44-E8FD-E7A3-2C46-E442816C84D8}"/>
              </a:ext>
            </a:extLst>
          </p:cNvPr>
          <p:cNvSpPr txBox="1"/>
          <p:nvPr/>
        </p:nvSpPr>
        <p:spPr>
          <a:xfrm>
            <a:off x="6572250" y="2071688"/>
            <a:ext cx="221456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3-Subcutaneous mycoses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4A1DAC-E512-A89D-7EB1-A35372E515BB}"/>
              </a:ext>
            </a:extLst>
          </p:cNvPr>
          <p:cNvCxnSpPr/>
          <p:nvPr/>
        </p:nvCxnSpPr>
        <p:spPr>
          <a:xfrm rot="5400000">
            <a:off x="7680325" y="3106738"/>
            <a:ext cx="357187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1E87EA1-0A65-43A6-B119-72D3BAA2CED7}"/>
              </a:ext>
            </a:extLst>
          </p:cNvPr>
          <p:cNvSpPr txBox="1"/>
          <p:nvPr/>
        </p:nvSpPr>
        <p:spPr>
          <a:xfrm>
            <a:off x="6929438" y="3500438"/>
            <a:ext cx="1785937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Mycetoma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Madura foot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9506AAE-7FBB-51B0-B4BE-D3C05A2844F3}"/>
              </a:ext>
            </a:extLst>
          </p:cNvPr>
          <p:cNvCxnSpPr/>
          <p:nvPr/>
        </p:nvCxnSpPr>
        <p:spPr>
          <a:xfrm rot="5400000">
            <a:off x="7680325" y="4537075"/>
            <a:ext cx="357188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EB11D6E-C6A8-E83A-F4C9-A50EA5925779}"/>
              </a:ext>
            </a:extLst>
          </p:cNvPr>
          <p:cNvSpPr txBox="1"/>
          <p:nvPr/>
        </p:nvSpPr>
        <p:spPr>
          <a:xfrm>
            <a:off x="7143750" y="4929188"/>
            <a:ext cx="1500188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F9FE74-E44B-6EDF-F51D-1691A27DA743}"/>
              </a:ext>
            </a:extLst>
          </p:cNvPr>
          <p:cNvSpPr txBox="1"/>
          <p:nvPr/>
        </p:nvSpPr>
        <p:spPr>
          <a:xfrm>
            <a:off x="6976413" y="5727536"/>
            <a:ext cx="1999455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Madurella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mycetomatis</a:t>
            </a:r>
            <a:endParaRPr lang="en-US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9A97F2-E0C3-4B2D-BD20-F45528A5BA5F}"/>
              </a:ext>
            </a:extLst>
          </p:cNvPr>
          <p:cNvCxnSpPr/>
          <p:nvPr/>
        </p:nvCxnSpPr>
        <p:spPr>
          <a:xfrm rot="5400000">
            <a:off x="7716044" y="5572919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DA43787-D028-3FAE-76A4-2171CDF8C7A3}"/>
              </a:ext>
            </a:extLst>
          </p:cNvPr>
          <p:cNvSpPr txBox="1"/>
          <p:nvPr/>
        </p:nvSpPr>
        <p:spPr>
          <a:xfrm>
            <a:off x="428625" y="3500438"/>
            <a:ext cx="2643188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versicolor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or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Pityriasis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versicolor</a:t>
            </a:r>
            <a:endParaRPr lang="ar-EG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2D21935-D51A-A67A-4D9F-8BDCC33D3D99}"/>
              </a:ext>
            </a:extLst>
          </p:cNvPr>
          <p:cNvCxnSpPr/>
          <p:nvPr/>
        </p:nvCxnSpPr>
        <p:spPr>
          <a:xfrm rot="5400000">
            <a:off x="1500982" y="3071019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Slide Number Placeholder 39">
            <a:extLst>
              <a:ext uri="{FF2B5EF4-FFF2-40B4-BE49-F238E27FC236}">
                <a16:creationId xmlns:a16="http://schemas.microsoft.com/office/drawing/2014/main" id="{76A25B16-0E1A-557C-C1E9-C805DE3F0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8ED336B-0E31-4043-B9EB-33DB1F3112B9}" type="slidenum">
              <a:rPr lang="ar-EG" altLang="ar-JO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ar-EG" altLang="ar-JO" sz="1200" dirty="0">
              <a:solidFill>
                <a:srgbClr val="045C75"/>
              </a:solidFill>
            </a:endParaRPr>
          </a:p>
        </p:txBody>
      </p:sp>
      <p:pic>
        <p:nvPicPr>
          <p:cNvPr id="39" name="Picture 38" descr="No photo description available.">
            <a:extLst>
              <a:ext uri="{FF2B5EF4-FFF2-40B4-BE49-F238E27FC236}">
                <a16:creationId xmlns:a16="http://schemas.microsoft.com/office/drawing/2014/main" id="{C5A41C26-A6F5-B2D4-5468-C957B4DD8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31" y="121563"/>
            <a:ext cx="895837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00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FFFCF7-4BAB-CA14-C339-E4B513A11B01}"/>
              </a:ext>
            </a:extLst>
          </p:cNvPr>
          <p:cNvSpPr txBox="1"/>
          <p:nvPr/>
        </p:nvSpPr>
        <p:spPr>
          <a:xfrm>
            <a:off x="168132" y="72955"/>
            <a:ext cx="35718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</a:rPr>
              <a:t>Superficial Mycoses</a:t>
            </a:r>
            <a:endParaRPr lang="ar-EG" sz="2800" b="1" dirty="0">
              <a:solidFill>
                <a:srgbClr val="002060"/>
              </a:solidFill>
            </a:endParaRP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F1D88D8A-7669-A7FD-2877-83A1A32A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22" y="-36272"/>
            <a:ext cx="38576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JO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Tinea versicolor </a:t>
            </a:r>
          </a:p>
          <a:p>
            <a:pPr algn="ctr" rt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JO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(Pityriasis versicolor)</a:t>
            </a:r>
            <a:endParaRPr lang="ar-EG" altLang="ar-JO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AA28CD4-B98B-05EB-EBD5-C7C868A91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14563"/>
            <a:ext cx="8143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ar-JO" altLang="ar-JO" sz="1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1A44C3-BAA7-3D0A-C522-A82F33BAE705}"/>
              </a:ext>
            </a:extLst>
          </p:cNvPr>
          <p:cNvSpPr txBox="1"/>
          <p:nvPr/>
        </p:nvSpPr>
        <p:spPr>
          <a:xfrm>
            <a:off x="122985" y="679706"/>
            <a:ext cx="5383625" cy="617829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a superficial chronic fungal skin infection of the stratum </a:t>
            </a:r>
            <a:r>
              <a:rPr lang="en-US" sz="19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corneum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 </a:t>
            </a:r>
            <a:r>
              <a:rPr lang="en-US" sz="19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Malassezia furfur </a:t>
            </a:r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yeast.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Characterized by </a:t>
            </a:r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superficial brownish scaly areas on light-skinned persons &amp; depigmented areas on dark–skinned persons</a:t>
            </a: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that affects mainly neck, shoulders, chest and back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Its growth depends upon the skin’s sebum (oily secretion by the sebaceous glands) and increase in hot humid atmosphere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Asymptomatic &amp; only has cosmetic importance.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1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 contagious</a:t>
            </a:r>
            <a:endParaRPr lang="ar-EG" sz="1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F9DA8E80-E2EA-5087-D0B3-5D9FB2B4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36B3A0-547F-4768-AF37-6F2BD3BC17AE}" type="slidenum">
              <a:rPr lang="ar-EG" altLang="ar-JO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ar-EG" altLang="ar-JO" sz="1200" dirty="0">
              <a:solidFill>
                <a:srgbClr val="045C75"/>
              </a:solidFill>
            </a:endParaRPr>
          </a:p>
        </p:txBody>
      </p:sp>
      <p:pic>
        <p:nvPicPr>
          <p:cNvPr id="8" name="Picture 7" descr="No photo description available.">
            <a:extLst>
              <a:ext uri="{FF2B5EF4-FFF2-40B4-BE49-F238E27FC236}">
                <a16:creationId xmlns:a16="http://schemas.microsoft.com/office/drawing/2014/main" id="{E03864C0-A7E3-5B35-CB35-F851FA843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031" y="-28135"/>
            <a:ext cx="895837" cy="90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ityriasis versicolor images | DermNet">
            <a:extLst>
              <a:ext uri="{FF2B5EF4-FFF2-40B4-BE49-F238E27FC236}">
                <a16:creationId xmlns:a16="http://schemas.microsoft.com/office/drawing/2014/main" id="{BAEB5022-E8E5-A61C-4B88-43E7CBEC0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076" y="1122203"/>
            <a:ext cx="3379939" cy="255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inea Versicolor Treatment, Causes, Pictures, Remedies &amp; Symptoms">
            <a:extLst>
              <a:ext uri="{FF2B5EF4-FFF2-40B4-BE49-F238E27FC236}">
                <a16:creationId xmlns:a16="http://schemas.microsoft.com/office/drawing/2014/main" id="{76FB4750-916C-43E5-5A26-FAA38FB50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34" y="4359062"/>
            <a:ext cx="3476625" cy="23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86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issinglink.ucsf.edu/lm/DermatologyGlossary/img/Dermatology%20Glossary/Glossary%20Clinical%20Images/KOHtineaversicolor.jpg">
            <a:extLst>
              <a:ext uri="{FF2B5EF4-FFF2-40B4-BE49-F238E27FC236}">
                <a16:creationId xmlns:a16="http://schemas.microsoft.com/office/drawing/2014/main" id="{29982F22-F5CA-25F2-6966-3AC1CF15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231" y="2755388"/>
            <a:ext cx="5419138" cy="250507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C5C8B7-3BCC-BFF3-7C8B-6D50E13DB98B}"/>
              </a:ext>
            </a:extLst>
          </p:cNvPr>
          <p:cNvSpPr txBox="1"/>
          <p:nvPr/>
        </p:nvSpPr>
        <p:spPr>
          <a:xfrm>
            <a:off x="714375" y="5500468"/>
            <a:ext cx="771525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Malassezia furfur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lipophilic gram-positive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yeast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showing short thick septate hyphae and clusters of budding yeast cells.  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Microscopic Fungi Malassezia Furfur Stock Illustration - Illustration of  foot, pityriasis: 167890151">
            <a:extLst>
              <a:ext uri="{FF2B5EF4-FFF2-40B4-BE49-F238E27FC236}">
                <a16:creationId xmlns:a16="http://schemas.microsoft.com/office/drawing/2014/main" id="{4CB78A1D-978E-960C-1ED5-0A6A36D54B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3"/>
          <a:stretch/>
        </p:blipFill>
        <p:spPr bwMode="auto">
          <a:xfrm>
            <a:off x="182880" y="157382"/>
            <a:ext cx="4132803" cy="2308762"/>
          </a:xfrm>
          <a:prstGeom prst="rect">
            <a:avLst/>
          </a:prstGeom>
          <a:noFill/>
          <a:ln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o photo description available.">
            <a:extLst>
              <a:ext uri="{FF2B5EF4-FFF2-40B4-BE49-F238E27FC236}">
                <a16:creationId xmlns:a16="http://schemas.microsoft.com/office/drawing/2014/main" id="{7DEC895B-E9AA-5FF2-5479-DD2662180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175" y="44841"/>
            <a:ext cx="1529408" cy="155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D8E132-714A-935C-015C-8DDB4C9C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4BE17-48A8-4E43-31DB-4F6D2261CEF6}"/>
              </a:ext>
            </a:extLst>
          </p:cNvPr>
          <p:cNvSpPr txBox="1"/>
          <p:nvPr/>
        </p:nvSpPr>
        <p:spPr>
          <a:xfrm>
            <a:off x="182697" y="3233103"/>
            <a:ext cx="2982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2060"/>
                </a:solidFill>
              </a:rPr>
              <a:t>Bottle like yeast</a:t>
            </a:r>
          </a:p>
          <a:p>
            <a:pPr algn="ctr"/>
            <a:r>
              <a:rPr lang="en-US" sz="2200" b="1" dirty="0">
                <a:solidFill>
                  <a:srgbClr val="002060"/>
                </a:solidFill>
              </a:rPr>
              <a:t>(spaghetti and meatball appearance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15907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3E104B-36F7-3443-2FEB-866D1A5B3096}"/>
              </a:ext>
            </a:extLst>
          </p:cNvPr>
          <p:cNvSpPr txBox="1"/>
          <p:nvPr/>
        </p:nvSpPr>
        <p:spPr>
          <a:xfrm>
            <a:off x="3571875" y="428625"/>
            <a:ext cx="2214563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Diagnosis</a:t>
            </a:r>
            <a:endParaRPr lang="ar-EG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C54FB4-D730-84AE-55FA-9DC88FE78308}"/>
              </a:ext>
            </a:extLst>
          </p:cNvPr>
          <p:cNvSpPr txBox="1"/>
          <p:nvPr/>
        </p:nvSpPr>
        <p:spPr>
          <a:xfrm>
            <a:off x="357188" y="1285875"/>
            <a:ext cx="8429625" cy="2246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KOH preparation of skin scales show short thick septate hyphae and clusters of budding yeast cells. </a:t>
            </a:r>
            <a:endParaRPr lang="ar-EG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AB817B-BCBE-999D-432B-871A59C896F9}"/>
              </a:ext>
            </a:extLst>
          </p:cNvPr>
          <p:cNvSpPr txBox="1"/>
          <p:nvPr/>
        </p:nvSpPr>
        <p:spPr>
          <a:xfrm>
            <a:off x="3500438" y="3643313"/>
            <a:ext cx="2500312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Treatment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endParaRPr lang="ar-EG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A6200-8116-905D-2D75-021F1C7CD083}"/>
              </a:ext>
            </a:extLst>
          </p:cNvPr>
          <p:cNvSpPr txBox="1"/>
          <p:nvPr/>
        </p:nvSpPr>
        <p:spPr>
          <a:xfrm>
            <a:off x="428625" y="4429125"/>
            <a:ext cx="8358188" cy="22170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Topical miconazole.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Lesions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tend to re-occur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a permanent cure is 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to achieve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7A0A6CD-12F8-EA60-99F9-ACD6BD512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7924800" y="6356350"/>
            <a:ext cx="7620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D43CA77-B0B2-4DE9-9BA1-6BA0A0857822}" type="slidenum">
              <a:rPr lang="ar-EG" altLang="ar-JO" sz="1200">
                <a:solidFill>
                  <a:srgbClr val="045C75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ar-EG" altLang="ar-JO" sz="1200">
              <a:solidFill>
                <a:srgbClr val="045C75"/>
              </a:solidFill>
            </a:endParaRPr>
          </a:p>
        </p:txBody>
      </p:sp>
      <p:pic>
        <p:nvPicPr>
          <p:cNvPr id="7" name="Picture 6" descr="No photo description available.">
            <a:extLst>
              <a:ext uri="{FF2B5EF4-FFF2-40B4-BE49-F238E27FC236}">
                <a16:creationId xmlns:a16="http://schemas.microsoft.com/office/drawing/2014/main" id="{0386A054-4B39-A9EF-F582-34FCEB6BB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0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01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47C71343-026D-A5B5-B073-4405735C8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70" y="1574046"/>
            <a:ext cx="4929188" cy="511364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Caused by </a:t>
            </a:r>
            <a:r>
              <a:rPr lang="en-US" sz="2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dermatophytes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(filamentous fungi)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which include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genera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Microsporum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Trichophyton</a:t>
            </a:r>
            <a:r>
              <a:rPr lang="en-US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20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Epidermophyton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These fungi affect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keratinized tissues such 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 skin, hair &amp; nails.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They spread peripherally from foci to produce ring-like lesions.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Infection does not spread to deeper tissues.</a:t>
            </a:r>
          </a:p>
          <a:p>
            <a:pPr algn="just" eaLnBrk="1" hangingPunct="1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It is 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contagious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by contact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4E5F5-8DC5-A105-E07E-AB851AAC3A6F}"/>
              </a:ext>
            </a:extLst>
          </p:cNvPr>
          <p:cNvSpPr txBox="1"/>
          <p:nvPr/>
        </p:nvSpPr>
        <p:spPr>
          <a:xfrm>
            <a:off x="207499" y="342066"/>
            <a:ext cx="37147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Cutaneous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Mycoses</a:t>
            </a:r>
            <a:endParaRPr lang="ar-EG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4A381-E4FA-9ACE-66E9-D224E610D115}"/>
              </a:ext>
            </a:extLst>
          </p:cNvPr>
          <p:cNvSpPr txBox="1"/>
          <p:nvPr/>
        </p:nvSpPr>
        <p:spPr>
          <a:xfrm>
            <a:off x="3997037" y="294977"/>
            <a:ext cx="3714750" cy="52387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Ring worm or Tinea</a:t>
            </a:r>
            <a:endParaRPr lang="ar-EG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o photo description available.">
            <a:extLst>
              <a:ext uri="{FF2B5EF4-FFF2-40B4-BE49-F238E27FC236}">
                <a16:creationId xmlns:a16="http://schemas.microsoft.com/office/drawing/2014/main" id="{9678F52E-BE4D-BF7A-EF31-BD0A401A0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0503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rmatophyte fungus Epidermophyton floccosum, illustration - Stock Image -  F035/0734 - Science Photo Library">
            <a:extLst>
              <a:ext uri="{FF2B5EF4-FFF2-40B4-BE49-F238E27FC236}">
                <a16:creationId xmlns:a16="http://schemas.microsoft.com/office/drawing/2014/main" id="{0A63D31F-79AF-2E20-D35C-DE56944C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412" y="1819255"/>
            <a:ext cx="2897249" cy="193029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ermatophyte fungus, SEM - Stock Image - C013/0246 - Science Photo Library">
            <a:extLst>
              <a:ext uri="{FF2B5EF4-FFF2-40B4-BE49-F238E27FC236}">
                <a16:creationId xmlns:a16="http://schemas.microsoft.com/office/drawing/2014/main" id="{106797E1-8BCF-A8C8-A0B5-A9212AD2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68" y="4073599"/>
            <a:ext cx="3435739" cy="257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64BD3-979D-B613-3BDA-30819B6CC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1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B5B4DE-8F7A-158E-43FF-9F7B2D36C33F}"/>
              </a:ext>
            </a:extLst>
          </p:cNvPr>
          <p:cNvSpPr txBox="1"/>
          <p:nvPr/>
        </p:nvSpPr>
        <p:spPr>
          <a:xfrm>
            <a:off x="2857500" y="214313"/>
            <a:ext cx="3571875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Source of infection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2762510E-57D8-3CF7-F036-F4C86A35A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" y="1036659"/>
            <a:ext cx="807243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  <a:ea typeface="Majalla UI"/>
                <a:cs typeface="Majalla UI"/>
              </a:defRPr>
            </a:lvl9pPr>
          </a:lstStyle>
          <a:p>
            <a:pPr algn="l" rtl="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J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 Man to man by direct contact.</a:t>
            </a:r>
          </a:p>
          <a:p>
            <a:pPr algn="l" rtl="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J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 From animals e.g., dogs and cats.</a:t>
            </a:r>
          </a:p>
          <a:p>
            <a:pPr algn="l" rtl="0"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JO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 From the soil.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F23230-8808-924E-7E45-B9D3F49FA485}"/>
              </a:ext>
            </a:extLst>
          </p:cNvPr>
          <p:cNvSpPr txBox="1"/>
          <p:nvPr/>
        </p:nvSpPr>
        <p:spPr>
          <a:xfrm>
            <a:off x="321469" y="3272036"/>
            <a:ext cx="8501062" cy="3540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N.B.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intact skin is an important barrier against infection.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Heat and humidity enhance the infection.</a:t>
            </a:r>
          </a:p>
        </p:txBody>
      </p:sp>
      <p:pic>
        <p:nvPicPr>
          <p:cNvPr id="6" name="Picture 5" descr="No photo description available.">
            <a:extLst>
              <a:ext uri="{FF2B5EF4-FFF2-40B4-BE49-F238E27FC236}">
                <a16:creationId xmlns:a16="http://schemas.microsoft.com/office/drawing/2014/main" id="{E131CECA-B48E-790C-3621-128FB063E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5793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89,211 Cat Dog Stock Photos - Free &amp; Royalty-Free Stock ...">
            <a:extLst>
              <a:ext uri="{FF2B5EF4-FFF2-40B4-BE49-F238E27FC236}">
                <a16:creationId xmlns:a16="http://schemas.microsoft.com/office/drawing/2014/main" id="{02D7BFD7-0BEA-4E27-AECD-0137AE17F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4519" cy="140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BCFB2-EA86-AA55-783C-B8A04423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6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259D45-B251-25C1-8692-F5C42DBBF9F2}"/>
              </a:ext>
            </a:extLst>
          </p:cNvPr>
          <p:cNvSpPr txBox="1"/>
          <p:nvPr/>
        </p:nvSpPr>
        <p:spPr>
          <a:xfrm>
            <a:off x="3286125" y="428625"/>
            <a:ext cx="25717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forms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49A067-0807-AD59-27E5-170E81EF3C3B}"/>
              </a:ext>
            </a:extLst>
          </p:cNvPr>
          <p:cNvCxnSpPr/>
          <p:nvPr/>
        </p:nvCxnSpPr>
        <p:spPr>
          <a:xfrm rot="5400000">
            <a:off x="4214019" y="1213644"/>
            <a:ext cx="2857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7069A53-A887-D0E0-6862-51AA2AF9B42A}"/>
              </a:ext>
            </a:extLst>
          </p:cNvPr>
          <p:cNvCxnSpPr/>
          <p:nvPr/>
        </p:nvCxnSpPr>
        <p:spPr>
          <a:xfrm rot="10800000">
            <a:off x="1143000" y="1357313"/>
            <a:ext cx="31432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D78174-F75F-5A9F-2FFC-E256B80251DE}"/>
              </a:ext>
            </a:extLst>
          </p:cNvPr>
          <p:cNvCxnSpPr/>
          <p:nvPr/>
        </p:nvCxnSpPr>
        <p:spPr>
          <a:xfrm>
            <a:off x="4286250" y="1357313"/>
            <a:ext cx="3571875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D143C97-B945-7B1C-7A3F-DC8A94A0BCED}"/>
              </a:ext>
            </a:extLst>
          </p:cNvPr>
          <p:cNvCxnSpPr/>
          <p:nvPr/>
        </p:nvCxnSpPr>
        <p:spPr>
          <a:xfrm rot="5400000">
            <a:off x="100091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3A4338-F683-27F7-7CF5-18CF718EC485}"/>
              </a:ext>
            </a:extLst>
          </p:cNvPr>
          <p:cNvCxnSpPr/>
          <p:nvPr/>
        </p:nvCxnSpPr>
        <p:spPr>
          <a:xfrm rot="5400000">
            <a:off x="3072607" y="1499394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0B9152-D87E-3BFD-9A19-388DBC4D5D82}"/>
              </a:ext>
            </a:extLst>
          </p:cNvPr>
          <p:cNvCxnSpPr/>
          <p:nvPr/>
        </p:nvCxnSpPr>
        <p:spPr>
          <a:xfrm rot="5400000">
            <a:off x="528716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DB1762-EF13-5E47-653D-5FA16661AF4C}"/>
              </a:ext>
            </a:extLst>
          </p:cNvPr>
          <p:cNvCxnSpPr/>
          <p:nvPr/>
        </p:nvCxnSpPr>
        <p:spPr>
          <a:xfrm rot="5400000">
            <a:off x="7716044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0DA86AB-A376-6AD8-0FCB-D971AA87848F}"/>
              </a:ext>
            </a:extLst>
          </p:cNvPr>
          <p:cNvSpPr txBox="1"/>
          <p:nvPr/>
        </p:nvSpPr>
        <p:spPr>
          <a:xfrm>
            <a:off x="214313" y="1714500"/>
            <a:ext cx="1928812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Athlete’s foot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F64179-0FBA-A019-9E4E-B600540FBB76}"/>
              </a:ext>
            </a:extLst>
          </p:cNvPr>
          <p:cNvSpPr txBox="1"/>
          <p:nvPr/>
        </p:nvSpPr>
        <p:spPr>
          <a:xfrm>
            <a:off x="2286000" y="1714500"/>
            <a:ext cx="20002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 corporis &amp; cruris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2DCAA-C8ED-0BC7-3257-AFE4A54BEF00}"/>
              </a:ext>
            </a:extLst>
          </p:cNvPr>
          <p:cNvSpPr txBox="1"/>
          <p:nvPr/>
        </p:nvSpPr>
        <p:spPr>
          <a:xfrm>
            <a:off x="4643438" y="1785938"/>
            <a:ext cx="1785937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 capitis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98F3BE-1601-AB8C-1CC9-F8DB7AAF7B48}"/>
              </a:ext>
            </a:extLst>
          </p:cNvPr>
          <p:cNvSpPr txBox="1"/>
          <p:nvPr/>
        </p:nvSpPr>
        <p:spPr>
          <a:xfrm>
            <a:off x="6786563" y="1785938"/>
            <a:ext cx="2143125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unguium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76CB8AB-4412-E123-008F-6E88977597B1}"/>
              </a:ext>
            </a:extLst>
          </p:cNvPr>
          <p:cNvCxnSpPr/>
          <p:nvPr/>
        </p:nvCxnSpPr>
        <p:spPr>
          <a:xfrm rot="5400000">
            <a:off x="893763" y="2749550"/>
            <a:ext cx="357188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655EC5B-9F3A-FE5A-7E31-8798AEDD7739}"/>
              </a:ext>
            </a:extLst>
          </p:cNvPr>
          <p:cNvSpPr txBox="1"/>
          <p:nvPr/>
        </p:nvSpPr>
        <p:spPr>
          <a:xfrm>
            <a:off x="428625" y="3001684"/>
            <a:ext cx="142875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Toes web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C5BEE1-CFAD-7E13-AAC9-4715FAE6176F}"/>
              </a:ext>
            </a:extLst>
          </p:cNvPr>
          <p:cNvCxnSpPr>
            <a:cxnSpLocks/>
          </p:cNvCxnSpPr>
          <p:nvPr/>
        </p:nvCxnSpPr>
        <p:spPr>
          <a:xfrm>
            <a:off x="3286125" y="2621982"/>
            <a:ext cx="0" cy="357189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E5661D9-54DF-7F49-B5AA-CD77E4350C1A}"/>
              </a:ext>
            </a:extLst>
          </p:cNvPr>
          <p:cNvSpPr txBox="1"/>
          <p:nvPr/>
        </p:nvSpPr>
        <p:spPr>
          <a:xfrm>
            <a:off x="2456589" y="3119824"/>
            <a:ext cx="2000249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Body &amp; groin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08410F7-FAF3-98AA-B021-45723B2ADA92}"/>
              </a:ext>
            </a:extLst>
          </p:cNvPr>
          <p:cNvCxnSpPr/>
          <p:nvPr/>
        </p:nvCxnSpPr>
        <p:spPr>
          <a:xfrm rot="5400000">
            <a:off x="5391943" y="2428081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8F40251-5AC6-4AA4-FD7D-8B029909E59B}"/>
              </a:ext>
            </a:extLst>
          </p:cNvPr>
          <p:cNvSpPr txBox="1"/>
          <p:nvPr/>
        </p:nvSpPr>
        <p:spPr>
          <a:xfrm>
            <a:off x="5069680" y="2636351"/>
            <a:ext cx="928687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0A5DFD3-9717-A6D5-5F11-B61F0D84399F}"/>
              </a:ext>
            </a:extLst>
          </p:cNvPr>
          <p:cNvCxnSpPr/>
          <p:nvPr/>
        </p:nvCxnSpPr>
        <p:spPr>
          <a:xfrm rot="5400000">
            <a:off x="7782718" y="2428082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D480B64-E8AA-760E-1F70-1F3620D3B2F9}"/>
              </a:ext>
            </a:extLst>
          </p:cNvPr>
          <p:cNvSpPr txBox="1"/>
          <p:nvPr/>
        </p:nvSpPr>
        <p:spPr>
          <a:xfrm>
            <a:off x="7496174" y="2693091"/>
            <a:ext cx="85725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Nail</a:t>
            </a:r>
          </a:p>
        </p:txBody>
      </p:sp>
      <p:pic>
        <p:nvPicPr>
          <p:cNvPr id="27" name="Picture 26" descr="No photo description available.">
            <a:extLst>
              <a:ext uri="{FF2B5EF4-FFF2-40B4-BE49-F238E27FC236}">
                <a16:creationId xmlns:a16="http://schemas.microsoft.com/office/drawing/2014/main" id="{EA72B4DF-7937-383E-B260-316BAB050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522"/>
            <a:ext cx="997633" cy="10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1EF841-5CE3-354E-850F-C9E595680A72}"/>
              </a:ext>
            </a:extLst>
          </p:cNvPr>
          <p:cNvSpPr txBox="1"/>
          <p:nvPr/>
        </p:nvSpPr>
        <p:spPr>
          <a:xfrm>
            <a:off x="109657" y="3508097"/>
            <a:ext cx="2277780" cy="286232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is the most common kind of athlete's foot. It usually occurs between the two smallest toes it causes itching, burning and scaling</a:t>
            </a:r>
            <a:endParaRPr lang="en-US" sz="20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1494B-86C8-8DDF-6966-5CE03F3C9DF9}"/>
              </a:ext>
            </a:extLst>
          </p:cNvPr>
          <p:cNvSpPr txBox="1"/>
          <p:nvPr/>
        </p:nvSpPr>
        <p:spPr>
          <a:xfrm>
            <a:off x="2626750" y="3709540"/>
            <a:ext cx="1659500" cy="19389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Red, itchy  scaly rash, ring-like with a raised border</a:t>
            </a:r>
            <a:endParaRPr lang="en-US" sz="20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94ECB2-536A-D195-88DC-C8049FF40E3A}"/>
              </a:ext>
            </a:extLst>
          </p:cNvPr>
          <p:cNvSpPr txBox="1"/>
          <p:nvPr/>
        </p:nvSpPr>
        <p:spPr>
          <a:xfrm>
            <a:off x="4555202" y="3237343"/>
            <a:ext cx="2316207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Loss of hair with different varieties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Scaly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Black dot</a:t>
            </a: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Kerion</a:t>
            </a:r>
            <a:endParaRPr lang="en-US" sz="20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6A3313D-2E48-70FD-99EE-300E56F69B54}"/>
              </a:ext>
            </a:extLst>
          </p:cNvPr>
          <p:cNvSpPr txBox="1"/>
          <p:nvPr/>
        </p:nvSpPr>
        <p:spPr>
          <a:xfrm>
            <a:off x="7224711" y="3237343"/>
            <a:ext cx="1400175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White and opaque, thickened &amp;broken nails</a:t>
            </a:r>
            <a:endParaRPr lang="en-US" sz="2000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25007AC-3FF1-7859-D5F1-4765CDCD3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88A3C-ED5C-43F1-8A43-1140452BF21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62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411</TotalTime>
  <Words>1180</Words>
  <Application>Microsoft Office PowerPoint</Application>
  <PresentationFormat>On-screen Show (4:3)</PresentationFormat>
  <Paragraphs>221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Fungal infection of the skin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 of the skin</dc:title>
  <dc:creator>Dina M. Abouraya</dc:creator>
  <cp:lastModifiedBy>razanemad852@gmail.com</cp:lastModifiedBy>
  <cp:revision>111</cp:revision>
  <dcterms:created xsi:type="dcterms:W3CDTF">2023-03-07T08:33:43Z</dcterms:created>
  <dcterms:modified xsi:type="dcterms:W3CDTF">2023-03-14T18:49:50Z</dcterms:modified>
</cp:coreProperties>
</file>