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7" r:id="rId2"/>
    <p:sldId id="360" r:id="rId3"/>
    <p:sldId id="260" r:id="rId4"/>
    <p:sldId id="358" r:id="rId5"/>
    <p:sldId id="256" r:id="rId6"/>
    <p:sldId id="282" r:id="rId7"/>
    <p:sldId id="259" r:id="rId8"/>
    <p:sldId id="359" r:id="rId9"/>
    <p:sldId id="279" r:id="rId10"/>
    <p:sldId id="281" r:id="rId11"/>
    <p:sldId id="284" r:id="rId12"/>
    <p:sldId id="300" r:id="rId13"/>
    <p:sldId id="293" r:id="rId14"/>
    <p:sldId id="292" r:id="rId15"/>
    <p:sldId id="299" r:id="rId16"/>
    <p:sldId id="296" r:id="rId17"/>
    <p:sldId id="285" r:id="rId18"/>
    <p:sldId id="28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57"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1DD"/>
    <a:srgbClr val="B74D73"/>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74" autoAdjust="0"/>
    <p:restoredTop sz="94660"/>
  </p:normalViewPr>
  <p:slideViewPr>
    <p:cSldViewPr snapToGrid="0">
      <p:cViewPr>
        <p:scale>
          <a:sx n="79" d="100"/>
          <a:sy n="79" d="100"/>
        </p:scale>
        <p:origin x="-786" y="54"/>
      </p:cViewPr>
      <p:guideLst>
        <p:guide orient="horz" pos="2160"/>
        <p:guide pos="3840"/>
      </p:guideLst>
    </p:cSldViewPr>
  </p:slideViewPr>
  <p:notesTextViewPr>
    <p:cViewPr>
      <p:scale>
        <a:sx n="1" d="1"/>
        <a:sy n="1" d="1"/>
      </p:scale>
      <p:origin x="0" y="0"/>
    </p:cViewPr>
  </p:notesTextViewPr>
  <p:sorterViewPr>
    <p:cViewPr>
      <p:scale>
        <a:sx n="66" d="100"/>
        <a:sy n="66" d="100"/>
      </p:scale>
      <p:origin x="0" y="-13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E5808-4AA1-448D-9F42-3DD926A00534}" type="datetimeFigureOut">
              <a:rPr lang="en-US" smtClean="0"/>
              <a:t>8/7/2020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3029C-3F5B-4789-AC11-69C5269DB5A4}" type="slidenum">
              <a:rPr lang="en-US" smtClean="0"/>
              <a:t>‹#›</a:t>
            </a:fld>
            <a:endParaRPr lang="en-US"/>
          </a:p>
        </p:txBody>
      </p:sp>
    </p:spTree>
    <p:extLst>
      <p:ext uri="{BB962C8B-B14F-4D97-AF65-F5344CB8AC3E}">
        <p14:creationId xmlns:p14="http://schemas.microsoft.com/office/powerpoint/2010/main" val="417548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CDA3EE-6EC1-43D5-98E1-B2F61AAD3E12}"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F5A7E-F4A9-4550-B732-D491182E8707}" type="slidenum">
              <a:rPr lang="en-US" smtClean="0"/>
              <a:t>‹#›</a:t>
            </a:fld>
            <a:endParaRPr lang="en-US"/>
          </a:p>
        </p:txBody>
      </p:sp>
    </p:spTree>
    <p:extLst>
      <p:ext uri="{BB962C8B-B14F-4D97-AF65-F5344CB8AC3E}">
        <p14:creationId xmlns:p14="http://schemas.microsoft.com/office/powerpoint/2010/main" val="138109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DA3EE-6EC1-43D5-98E1-B2F61AAD3E12}"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F5A7E-F4A9-4550-B732-D491182E8707}" type="slidenum">
              <a:rPr lang="en-US" smtClean="0"/>
              <a:t>‹#›</a:t>
            </a:fld>
            <a:endParaRPr lang="en-US"/>
          </a:p>
        </p:txBody>
      </p:sp>
    </p:spTree>
    <p:extLst>
      <p:ext uri="{BB962C8B-B14F-4D97-AF65-F5344CB8AC3E}">
        <p14:creationId xmlns:p14="http://schemas.microsoft.com/office/powerpoint/2010/main" val="103928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DA3EE-6EC1-43D5-98E1-B2F61AAD3E12}"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F5A7E-F4A9-4550-B732-D491182E8707}" type="slidenum">
              <a:rPr lang="en-US" smtClean="0"/>
              <a:t>‹#›</a:t>
            </a:fld>
            <a:endParaRPr lang="en-US"/>
          </a:p>
        </p:txBody>
      </p:sp>
    </p:spTree>
    <p:extLst>
      <p:ext uri="{BB962C8B-B14F-4D97-AF65-F5344CB8AC3E}">
        <p14:creationId xmlns:p14="http://schemas.microsoft.com/office/powerpoint/2010/main" val="2947615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57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20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DA3EE-6EC1-43D5-98E1-B2F61AAD3E12}"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F5A7E-F4A9-4550-B732-D491182E8707}" type="slidenum">
              <a:rPr lang="en-US" smtClean="0"/>
              <a:t>‹#›</a:t>
            </a:fld>
            <a:endParaRPr lang="en-US"/>
          </a:p>
        </p:txBody>
      </p:sp>
    </p:spTree>
    <p:extLst>
      <p:ext uri="{BB962C8B-B14F-4D97-AF65-F5344CB8AC3E}">
        <p14:creationId xmlns:p14="http://schemas.microsoft.com/office/powerpoint/2010/main" val="170820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CDA3EE-6EC1-43D5-98E1-B2F61AAD3E12}"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F5A7E-F4A9-4550-B732-D491182E8707}" type="slidenum">
              <a:rPr lang="en-US" smtClean="0"/>
              <a:t>‹#›</a:t>
            </a:fld>
            <a:endParaRPr lang="en-US"/>
          </a:p>
        </p:txBody>
      </p:sp>
    </p:spTree>
    <p:extLst>
      <p:ext uri="{BB962C8B-B14F-4D97-AF65-F5344CB8AC3E}">
        <p14:creationId xmlns:p14="http://schemas.microsoft.com/office/powerpoint/2010/main" val="143452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CDA3EE-6EC1-43D5-98E1-B2F61AAD3E12}" type="datetimeFigureOut">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F5A7E-F4A9-4550-B732-D491182E8707}" type="slidenum">
              <a:rPr lang="en-US" smtClean="0"/>
              <a:t>‹#›</a:t>
            </a:fld>
            <a:endParaRPr lang="en-US"/>
          </a:p>
        </p:txBody>
      </p:sp>
    </p:spTree>
    <p:extLst>
      <p:ext uri="{BB962C8B-B14F-4D97-AF65-F5344CB8AC3E}">
        <p14:creationId xmlns:p14="http://schemas.microsoft.com/office/powerpoint/2010/main" val="288210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CDA3EE-6EC1-43D5-98E1-B2F61AAD3E12}" type="datetimeFigureOut">
              <a:rPr lang="en-US" smtClean="0"/>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F5A7E-F4A9-4550-B732-D491182E8707}" type="slidenum">
              <a:rPr lang="en-US" smtClean="0"/>
              <a:t>‹#›</a:t>
            </a:fld>
            <a:endParaRPr lang="en-US"/>
          </a:p>
        </p:txBody>
      </p:sp>
    </p:spTree>
    <p:extLst>
      <p:ext uri="{BB962C8B-B14F-4D97-AF65-F5344CB8AC3E}">
        <p14:creationId xmlns:p14="http://schemas.microsoft.com/office/powerpoint/2010/main" val="75810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CDA3EE-6EC1-43D5-98E1-B2F61AAD3E12}" type="datetimeFigureOut">
              <a:rPr lang="en-US" smtClean="0"/>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F5A7E-F4A9-4550-B732-D491182E8707}" type="slidenum">
              <a:rPr lang="en-US" smtClean="0"/>
              <a:t>‹#›</a:t>
            </a:fld>
            <a:endParaRPr lang="en-US"/>
          </a:p>
        </p:txBody>
      </p:sp>
    </p:spTree>
    <p:extLst>
      <p:ext uri="{BB962C8B-B14F-4D97-AF65-F5344CB8AC3E}">
        <p14:creationId xmlns:p14="http://schemas.microsoft.com/office/powerpoint/2010/main" val="217458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DA3EE-6EC1-43D5-98E1-B2F61AAD3E12}" type="datetimeFigureOut">
              <a:rPr lang="en-US" smtClean="0"/>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F5A7E-F4A9-4550-B732-D491182E8707}" type="slidenum">
              <a:rPr lang="en-US" smtClean="0"/>
              <a:t>‹#›</a:t>
            </a:fld>
            <a:endParaRPr lang="en-US"/>
          </a:p>
        </p:txBody>
      </p:sp>
    </p:spTree>
    <p:extLst>
      <p:ext uri="{BB962C8B-B14F-4D97-AF65-F5344CB8AC3E}">
        <p14:creationId xmlns:p14="http://schemas.microsoft.com/office/powerpoint/2010/main" val="369460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CDA3EE-6EC1-43D5-98E1-B2F61AAD3E12}" type="datetimeFigureOut">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F5A7E-F4A9-4550-B732-D491182E8707}" type="slidenum">
              <a:rPr lang="en-US" smtClean="0"/>
              <a:t>‹#›</a:t>
            </a:fld>
            <a:endParaRPr lang="en-US"/>
          </a:p>
        </p:txBody>
      </p:sp>
    </p:spTree>
    <p:extLst>
      <p:ext uri="{BB962C8B-B14F-4D97-AF65-F5344CB8AC3E}">
        <p14:creationId xmlns:p14="http://schemas.microsoft.com/office/powerpoint/2010/main" val="114484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CDA3EE-6EC1-43D5-98E1-B2F61AAD3E12}" type="datetimeFigureOut">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F5A7E-F4A9-4550-B732-D491182E8707}" type="slidenum">
              <a:rPr lang="en-US" smtClean="0"/>
              <a:t>‹#›</a:t>
            </a:fld>
            <a:endParaRPr lang="en-US"/>
          </a:p>
        </p:txBody>
      </p:sp>
    </p:spTree>
    <p:extLst>
      <p:ext uri="{BB962C8B-B14F-4D97-AF65-F5344CB8AC3E}">
        <p14:creationId xmlns:p14="http://schemas.microsoft.com/office/powerpoint/2010/main" val="319008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DA3EE-6EC1-43D5-98E1-B2F61AAD3E12}" type="datetimeFigureOut">
              <a:rPr lang="en-US" smtClean="0"/>
              <a:t>8/7/2020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F5A7E-F4A9-4550-B732-D491182E8707}" type="slidenum">
              <a:rPr lang="en-US" smtClean="0"/>
              <a:t>‹#›</a:t>
            </a:fld>
            <a:endParaRPr lang="en-US"/>
          </a:p>
        </p:txBody>
      </p:sp>
    </p:spTree>
    <p:extLst>
      <p:ext uri="{BB962C8B-B14F-4D97-AF65-F5344CB8AC3E}">
        <p14:creationId xmlns:p14="http://schemas.microsoft.com/office/powerpoint/2010/main" val="2165127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9000" b="-9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442951"/>
            <a:ext cx="10210809" cy="1777410"/>
          </a:xfrm>
          <a:prstGeom prst="rect">
            <a:avLst/>
          </a:prstGeom>
          <a:effectLst>
            <a:outerShdw blurRad="50800" dist="38100" dir="10800000" algn="r" rotWithShape="0">
              <a:prstClr val="black">
                <a:alpha val="40000"/>
              </a:prstClr>
            </a:outerShdw>
          </a:effectLst>
        </p:spPr>
        <p:txBody>
          <a:bodyPr wrap="none">
            <a:spAutoFit/>
          </a:bodyPr>
          <a:lstStyle/>
          <a:p>
            <a:r>
              <a:rPr lang="en-GB" altLang="en-US" sz="6000" b="1" dirty="0">
                <a:solidFill>
                  <a:srgbClr val="660033"/>
                </a:solidFill>
                <a:latin typeface="Colonna MT" panose="04020805060202030203" pitchFamily="82" charset="0"/>
              </a:rPr>
              <a:t>Drug Prescribing in </a:t>
            </a:r>
            <a:r>
              <a:rPr lang="en-GB" altLang="en-US" sz="6000" b="1" dirty="0" smtClean="0">
                <a:solidFill>
                  <a:srgbClr val="660033"/>
                </a:solidFill>
                <a:latin typeface="Colonna MT" panose="04020805060202030203" pitchFamily="82" charset="0"/>
              </a:rPr>
              <a:t>Pregnancy</a:t>
            </a:r>
          </a:p>
          <a:p>
            <a:r>
              <a:rPr lang="en-GB" altLang="en-US" sz="6000" b="1" dirty="0" smtClean="0">
                <a:solidFill>
                  <a:srgbClr val="660033"/>
                </a:solidFill>
                <a:latin typeface="Colonna MT" panose="04020805060202030203" pitchFamily="82" charset="0"/>
              </a:rPr>
              <a:t>             </a:t>
            </a:r>
            <a:r>
              <a:rPr lang="en-GB" altLang="en-US" sz="6000" b="1" dirty="0">
                <a:solidFill>
                  <a:srgbClr val="660033"/>
                </a:solidFill>
                <a:latin typeface="Colonna MT" panose="04020805060202030203" pitchFamily="82" charset="0"/>
              </a:rPr>
              <a:t>and Lactation</a:t>
            </a:r>
            <a:endParaRPr lang="en-US" sz="6000" b="1" dirty="0">
              <a:solidFill>
                <a:srgbClr val="660033"/>
              </a:solidFill>
              <a:latin typeface="Colonna MT" panose="04020805060202030203" pitchFamily="82" charset="0"/>
            </a:endParaRPr>
          </a:p>
        </p:txBody>
      </p:sp>
      <p:sp>
        <p:nvSpPr>
          <p:cNvPr id="6" name="Content Placeholder 5"/>
          <p:cNvSpPr txBox="1">
            <a:spLocks noGrp="1"/>
          </p:cNvSpPr>
          <p:nvPr>
            <p:ph idx="1"/>
          </p:nvPr>
        </p:nvSpPr>
        <p:spPr>
          <a:xfrm>
            <a:off x="1921412" y="3176124"/>
            <a:ext cx="10515600" cy="5401479"/>
          </a:xfrm>
          <a:prstGeom prst="rect">
            <a:avLst/>
          </a:prstGeom>
          <a:noFill/>
        </p:spPr>
        <p:txBody>
          <a:bodyPr wrap="square" rtlCol="0">
            <a:spAutoFit/>
          </a:bodyPr>
          <a:lstStyle/>
          <a:p>
            <a:pPr marL="0" indent="0">
              <a:buNone/>
            </a:pPr>
            <a:r>
              <a:rPr lang="en-US" dirty="0" smtClean="0"/>
              <a:t>Presented by : </a:t>
            </a:r>
          </a:p>
          <a:p>
            <a:r>
              <a:rPr lang="en-US" sz="3200" dirty="0" smtClean="0">
                <a:latin typeface="Arabic Typesetting" panose="03020402040406030203" pitchFamily="66" charset="-78"/>
                <a:cs typeface="Arabic Typesetting" panose="03020402040406030203" pitchFamily="66" charset="-78"/>
              </a:rPr>
              <a:t>Tamara </a:t>
            </a:r>
            <a:r>
              <a:rPr lang="en-US" sz="3200" dirty="0" err="1">
                <a:latin typeface="Arabic Typesetting" panose="03020402040406030203" pitchFamily="66" charset="-78"/>
                <a:cs typeface="Arabic Typesetting" panose="03020402040406030203" pitchFamily="66" charset="-78"/>
              </a:rPr>
              <a:t>Z</a:t>
            </a:r>
            <a:r>
              <a:rPr lang="en-US" sz="3200" dirty="0" err="1" smtClean="0">
                <a:latin typeface="Arabic Typesetting" panose="03020402040406030203" pitchFamily="66" charset="-78"/>
                <a:cs typeface="Arabic Typesetting" panose="03020402040406030203" pitchFamily="66" charset="-78"/>
              </a:rPr>
              <a:t>youd</a:t>
            </a:r>
            <a:r>
              <a:rPr lang="en-US" sz="3200" dirty="0" smtClean="0">
                <a:latin typeface="Arabic Typesetting" panose="03020402040406030203" pitchFamily="66" charset="-78"/>
                <a:cs typeface="Arabic Typesetting" panose="03020402040406030203" pitchFamily="66" charset="-78"/>
              </a:rPr>
              <a:t> </a:t>
            </a:r>
          </a:p>
          <a:p>
            <a:r>
              <a:rPr lang="en-US" sz="3200" dirty="0" smtClean="0">
                <a:latin typeface="Arabic Typesetting" panose="03020402040406030203" pitchFamily="66" charset="-78"/>
                <a:cs typeface="Arabic Typesetting" panose="03020402040406030203" pitchFamily="66" charset="-78"/>
              </a:rPr>
              <a:t>Mohammad </a:t>
            </a:r>
            <a:r>
              <a:rPr lang="en-US" sz="3200" dirty="0" err="1">
                <a:latin typeface="Arabic Typesetting" panose="03020402040406030203" pitchFamily="66" charset="-78"/>
                <a:cs typeface="Arabic Typesetting" panose="03020402040406030203" pitchFamily="66" charset="-78"/>
              </a:rPr>
              <a:t>R</a:t>
            </a:r>
            <a:r>
              <a:rPr lang="en-US" sz="3200" dirty="0" err="1" smtClean="0">
                <a:latin typeface="Arabic Typesetting" panose="03020402040406030203" pitchFamily="66" charset="-78"/>
                <a:cs typeface="Arabic Typesetting" panose="03020402040406030203" pitchFamily="66" charset="-78"/>
              </a:rPr>
              <a:t>abai</a:t>
            </a:r>
            <a:r>
              <a:rPr lang="en-US" sz="3200" dirty="0" smtClean="0">
                <a:latin typeface="Arabic Typesetting" panose="03020402040406030203" pitchFamily="66" charset="-78"/>
                <a:cs typeface="Arabic Typesetting" panose="03020402040406030203" pitchFamily="66" charset="-78"/>
              </a:rPr>
              <a:t> </a:t>
            </a:r>
          </a:p>
          <a:p>
            <a:r>
              <a:rPr lang="en-US" sz="3200" dirty="0" err="1" smtClean="0">
                <a:latin typeface="Arabic Typesetting" panose="03020402040406030203" pitchFamily="66" charset="-78"/>
                <a:cs typeface="Arabic Typesetting" panose="03020402040406030203" pitchFamily="66" charset="-78"/>
              </a:rPr>
              <a:t>Akram</a:t>
            </a:r>
            <a:r>
              <a:rPr lang="en-US" sz="3200" dirty="0" smtClean="0">
                <a:latin typeface="Arabic Typesetting" panose="03020402040406030203" pitchFamily="66" charset="-78"/>
                <a:cs typeface="Arabic Typesetting" panose="03020402040406030203" pitchFamily="66" charset="-78"/>
              </a:rPr>
              <a:t> </a:t>
            </a:r>
            <a:r>
              <a:rPr lang="en-US" sz="3200" dirty="0">
                <a:latin typeface="Arabic Typesetting" panose="03020402040406030203" pitchFamily="66" charset="-78"/>
                <a:cs typeface="Arabic Typesetting" panose="03020402040406030203" pitchFamily="66" charset="-78"/>
              </a:rPr>
              <a:t>O</a:t>
            </a:r>
            <a:r>
              <a:rPr lang="en-US" sz="3200" dirty="0" smtClean="0">
                <a:latin typeface="Arabic Typesetting" panose="03020402040406030203" pitchFamily="66" charset="-78"/>
                <a:cs typeface="Arabic Typesetting" panose="03020402040406030203" pitchFamily="66" charset="-78"/>
              </a:rPr>
              <a:t>ran </a:t>
            </a:r>
          </a:p>
          <a:p>
            <a:r>
              <a:rPr lang="en-US" sz="3200" dirty="0" err="1" smtClean="0">
                <a:latin typeface="Arabic Typesetting" panose="03020402040406030203" pitchFamily="66" charset="-78"/>
                <a:cs typeface="Arabic Typesetting" panose="03020402040406030203" pitchFamily="66" charset="-78"/>
              </a:rPr>
              <a:t>Hadeel</a:t>
            </a:r>
            <a:r>
              <a:rPr lang="en-US" sz="3200" dirty="0" smtClean="0">
                <a:latin typeface="Arabic Typesetting" panose="03020402040406030203" pitchFamily="66" charset="-78"/>
                <a:cs typeface="Arabic Typesetting" panose="03020402040406030203" pitchFamily="66" charset="-78"/>
              </a:rPr>
              <a:t>  </a:t>
            </a:r>
            <a:r>
              <a:rPr lang="en-US" sz="3200" dirty="0" err="1" smtClean="0">
                <a:latin typeface="Arabic Typesetting" panose="03020402040406030203" pitchFamily="66" charset="-78"/>
                <a:cs typeface="Arabic Typesetting" panose="03020402040406030203" pitchFamily="66" charset="-78"/>
              </a:rPr>
              <a:t>salameen</a:t>
            </a:r>
            <a:r>
              <a:rPr lang="en-US" sz="3200" dirty="0" smtClean="0">
                <a:latin typeface="Arabic Typesetting" panose="03020402040406030203" pitchFamily="66" charset="-78"/>
                <a:cs typeface="Arabic Typesetting" panose="03020402040406030203" pitchFamily="66" charset="-78"/>
              </a:rPr>
              <a:t> </a:t>
            </a:r>
          </a:p>
          <a:p>
            <a:endParaRPr lang="en-US" sz="3200" dirty="0"/>
          </a:p>
          <a:p>
            <a:endParaRPr lang="en-US" dirty="0" smtClean="0"/>
          </a:p>
          <a:p>
            <a:endParaRPr lang="en-US" dirty="0" smtClean="0"/>
          </a:p>
          <a:p>
            <a:endParaRPr lang="en-US" dirty="0" smtClean="0"/>
          </a:p>
          <a:p>
            <a:endParaRPr lang="en-US" dirty="0"/>
          </a:p>
        </p:txBody>
      </p:sp>
      <p:sp>
        <p:nvSpPr>
          <p:cNvPr id="7" name="TextBox 6"/>
          <p:cNvSpPr txBox="1"/>
          <p:nvPr/>
        </p:nvSpPr>
        <p:spPr>
          <a:xfrm>
            <a:off x="9101797" y="5697415"/>
            <a:ext cx="4600135" cy="954107"/>
          </a:xfrm>
          <a:prstGeom prst="rect">
            <a:avLst/>
          </a:prstGeom>
          <a:noFill/>
        </p:spPr>
        <p:txBody>
          <a:bodyPr wrap="square" rtlCol="0">
            <a:spAutoFit/>
          </a:bodyPr>
          <a:lstStyle/>
          <a:p>
            <a:r>
              <a:rPr lang="en-US" sz="2800" dirty="0" smtClean="0">
                <a:solidFill>
                  <a:srgbClr val="B74D73"/>
                </a:solidFill>
              </a:rPr>
              <a:t>Supervised by :</a:t>
            </a:r>
          </a:p>
          <a:p>
            <a:r>
              <a:rPr lang="en-US" sz="2800" dirty="0" smtClean="0">
                <a:solidFill>
                  <a:srgbClr val="B74D73"/>
                </a:solidFill>
              </a:rPr>
              <a:t>Dr. </a:t>
            </a:r>
            <a:r>
              <a:rPr lang="en-US" sz="2800" dirty="0" err="1" smtClean="0">
                <a:solidFill>
                  <a:srgbClr val="B74D73"/>
                </a:solidFill>
              </a:rPr>
              <a:t>hashem</a:t>
            </a:r>
            <a:r>
              <a:rPr lang="en-US" sz="2800" dirty="0" smtClean="0">
                <a:solidFill>
                  <a:srgbClr val="B74D73"/>
                </a:solidFill>
              </a:rPr>
              <a:t> </a:t>
            </a:r>
            <a:r>
              <a:rPr lang="en-US" sz="2800" dirty="0" err="1" smtClean="0">
                <a:solidFill>
                  <a:srgbClr val="B74D73"/>
                </a:solidFill>
              </a:rPr>
              <a:t>yaseen</a:t>
            </a:r>
            <a:r>
              <a:rPr lang="en-US" sz="2800" dirty="0" smtClean="0">
                <a:solidFill>
                  <a:srgbClr val="B74D73"/>
                </a:solidFill>
              </a:rPr>
              <a:t> </a:t>
            </a:r>
            <a:endParaRPr lang="en-US" sz="2800" dirty="0">
              <a:solidFill>
                <a:srgbClr val="B74D73"/>
              </a:solidFill>
            </a:endParaRPr>
          </a:p>
        </p:txBody>
      </p:sp>
    </p:spTree>
    <p:extLst>
      <p:ext uri="{BB962C8B-B14F-4D97-AF65-F5344CB8AC3E}">
        <p14:creationId xmlns:p14="http://schemas.microsoft.com/office/powerpoint/2010/main" val="3832646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458" y="1300015"/>
            <a:ext cx="11451102" cy="5557985"/>
          </a:xfrm>
        </p:spPr>
        <p:txBody>
          <a:bodyPr>
            <a:normAutofit/>
          </a:bodyPr>
          <a:lstStyle/>
          <a:p>
            <a:r>
              <a:rPr lang="en-US" altLang="en-US" b="1" dirty="0"/>
              <a:t>Protein binding:</a:t>
            </a:r>
          </a:p>
          <a:p>
            <a:pPr lvl="1"/>
            <a:r>
              <a:rPr lang="en-US" altLang="en-US" b="1" dirty="0"/>
              <a:t>Albumin</a:t>
            </a:r>
            <a:r>
              <a:rPr lang="en-US" altLang="en-US" dirty="0"/>
              <a:t> concentration in maternal blood is </a:t>
            </a:r>
            <a:r>
              <a:rPr lang="en-US" altLang="en-US" b="1" dirty="0"/>
              <a:t>low</a:t>
            </a:r>
            <a:r>
              <a:rPr lang="en-US" altLang="en-US" dirty="0"/>
              <a:t>, so unbound drug concentration are higher during gestation, making </a:t>
            </a:r>
            <a:r>
              <a:rPr lang="en-US" altLang="en-US" b="1" dirty="0"/>
              <a:t>more drug</a:t>
            </a:r>
            <a:r>
              <a:rPr lang="en-US" altLang="en-US" dirty="0"/>
              <a:t> available to </a:t>
            </a:r>
            <a:r>
              <a:rPr lang="en-US" altLang="en-US" b="1" dirty="0"/>
              <a:t>cross the placenta</a:t>
            </a:r>
          </a:p>
          <a:p>
            <a:pPr lvl="1"/>
            <a:r>
              <a:rPr lang="en-US" altLang="en-US" dirty="0"/>
              <a:t>E.g. drugs highly protein bound are: propranolol, </a:t>
            </a:r>
            <a:r>
              <a:rPr lang="en-US" altLang="en-US" dirty="0" err="1"/>
              <a:t>salycilate</a:t>
            </a:r>
            <a:r>
              <a:rPr lang="en-US" altLang="en-US" dirty="0"/>
              <a:t>, diazepam </a:t>
            </a:r>
          </a:p>
          <a:p>
            <a:pPr marL="0" indent="0">
              <a:buNone/>
            </a:pPr>
            <a:endParaRPr lang="en-US" altLang="en-US" sz="2600" b="1" dirty="0" smtClean="0"/>
          </a:p>
          <a:p>
            <a:r>
              <a:rPr lang="en-US" altLang="en-US" sz="2600" b="1" dirty="0" smtClean="0"/>
              <a:t>Effect </a:t>
            </a:r>
            <a:r>
              <a:rPr lang="en-US" altLang="en-US" sz="2600" b="1" dirty="0"/>
              <a:t>of pH:</a:t>
            </a:r>
          </a:p>
          <a:p>
            <a:pPr lvl="1"/>
            <a:r>
              <a:rPr lang="en-US" altLang="en-US" sz="2200" dirty="0"/>
              <a:t>Fetal blood is more acid (pH=7.3) than maternal blood (pH=7.4)</a:t>
            </a:r>
          </a:p>
          <a:p>
            <a:pPr lvl="1"/>
            <a:r>
              <a:rPr lang="en-US" altLang="en-US" sz="2200" b="1" dirty="0"/>
              <a:t>Weakly acidic</a:t>
            </a:r>
            <a:r>
              <a:rPr lang="en-US" altLang="en-US" sz="2200" dirty="0"/>
              <a:t> and </a:t>
            </a:r>
            <a:r>
              <a:rPr lang="en-US" altLang="en-US" sz="2200" b="1" dirty="0"/>
              <a:t>weakly basic</a:t>
            </a:r>
            <a:r>
              <a:rPr lang="en-US" altLang="en-US" sz="2200" dirty="0"/>
              <a:t> drugs tend to </a:t>
            </a:r>
            <a:r>
              <a:rPr lang="en-US" altLang="en-US" sz="2200" b="1" dirty="0"/>
              <a:t>rapidly </a:t>
            </a:r>
            <a:r>
              <a:rPr lang="en-US" altLang="en-US" sz="2200" dirty="0"/>
              <a:t>diffuse </a:t>
            </a:r>
            <a:r>
              <a:rPr lang="en-US" altLang="en-US" sz="2200" b="1" dirty="0"/>
              <a:t>across the placental</a:t>
            </a:r>
            <a:r>
              <a:rPr lang="en-US" altLang="en-US" sz="2200" dirty="0"/>
              <a:t> membrane</a:t>
            </a:r>
          </a:p>
          <a:p>
            <a:pPr lvl="1"/>
            <a:r>
              <a:rPr lang="en-US" altLang="en-US" sz="2200" b="1" dirty="0"/>
              <a:t>Highly ionized</a:t>
            </a:r>
            <a:r>
              <a:rPr lang="en-US" altLang="en-US" sz="2200" dirty="0"/>
              <a:t> drugs e.g. succinylcholine and </a:t>
            </a:r>
            <a:r>
              <a:rPr lang="en-US" altLang="en-US" sz="2200" dirty="0" err="1"/>
              <a:t>tubocurarine</a:t>
            </a:r>
            <a:r>
              <a:rPr lang="en-US" altLang="en-US" sz="2200" dirty="0">
                <a:solidFill>
                  <a:srgbClr val="FF9900"/>
                </a:solidFill>
              </a:rPr>
              <a:t>,</a:t>
            </a:r>
            <a:r>
              <a:rPr lang="en-US" altLang="en-US" sz="2200" dirty="0"/>
              <a:t> </a:t>
            </a:r>
            <a:r>
              <a:rPr lang="en-US" altLang="en-US" sz="2200" b="1" dirty="0"/>
              <a:t>cross placenta </a:t>
            </a:r>
            <a:r>
              <a:rPr lang="en-US" altLang="en-US" sz="2200" b="1" dirty="0" smtClean="0"/>
              <a:t>slowly</a:t>
            </a:r>
            <a:r>
              <a:rPr lang="en-US" altLang="en-US" sz="2200" dirty="0" smtClean="0"/>
              <a:t>.</a:t>
            </a:r>
          </a:p>
          <a:p>
            <a:pPr>
              <a:buNone/>
            </a:pPr>
            <a:r>
              <a:rPr lang="en-US" altLang="en-US" sz="2600" dirty="0" smtClean="0"/>
              <a:t>    </a:t>
            </a:r>
          </a:p>
          <a:p>
            <a:endParaRPr lang="en-US" dirty="0"/>
          </a:p>
        </p:txBody>
      </p:sp>
    </p:spTree>
    <p:extLst>
      <p:ext uri="{BB962C8B-B14F-4D97-AF65-F5344CB8AC3E}">
        <p14:creationId xmlns:p14="http://schemas.microsoft.com/office/powerpoint/2010/main" val="2635757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0"/>
            <a:ext cx="10515600" cy="1325563"/>
          </a:xfrm>
        </p:spPr>
        <p:txBody>
          <a:bodyPr>
            <a:normAutofit/>
          </a:bodyPr>
          <a:lstStyle/>
          <a:p>
            <a:pPr algn="ctr" eaLnBrk="1" hangingPunct="1"/>
            <a:r>
              <a:rPr lang="en-GB" altLang="en-US" dirty="0" smtClean="0">
                <a:latin typeface="Colonna MT" panose="04020805060202030203" pitchFamily="82" charset="0"/>
              </a:rPr>
              <a:t>Teratogenic effect of drug : </a:t>
            </a:r>
            <a:endParaRPr lang="en-US" altLang="en-US" dirty="0" smtClean="0">
              <a:latin typeface="Colonna MT" panose="04020805060202030203" pitchFamily="82" charset="0"/>
            </a:endParaRPr>
          </a:p>
        </p:txBody>
      </p:sp>
      <p:sp>
        <p:nvSpPr>
          <p:cNvPr id="5" name="Rectangle 7"/>
          <p:cNvSpPr>
            <a:spLocks noGrp="1" noChangeArrowheads="1"/>
          </p:cNvSpPr>
          <p:nvPr>
            <p:ph idx="1"/>
          </p:nvPr>
        </p:nvSpPr>
        <p:spPr bwMode="auto">
          <a:xfrm>
            <a:off x="1038077" y="1432846"/>
            <a:ext cx="105156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884238"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357313"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828800"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324100"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781300"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3238500"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695700"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4152900"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64008" indent="0">
              <a:buNone/>
              <a:defRPr/>
            </a:pPr>
            <a:r>
              <a:rPr lang="en-US" sz="2400" b="1" u="sng" dirty="0"/>
              <a:t>Teratogen :</a:t>
            </a:r>
            <a:r>
              <a:rPr lang="en-US" sz="2400" dirty="0"/>
              <a:t> any agent that result in structural or functional abnormalities in the fetus , or in child after birth , as a consequence of maternal exposure during pregnancy</a:t>
            </a:r>
            <a:r>
              <a:rPr lang="en-US" sz="2400" dirty="0" smtClean="0"/>
              <a:t>.</a:t>
            </a:r>
          </a:p>
          <a:p>
            <a:pPr marL="64008" indent="0">
              <a:buNone/>
              <a:defRPr/>
            </a:pPr>
            <a:r>
              <a:rPr lang="en-US" sz="2000" dirty="0"/>
              <a:t>Teratogenicity </a:t>
            </a:r>
            <a:r>
              <a:rPr lang="en-US" sz="2000" dirty="0" smtClean="0"/>
              <a:t>risk </a:t>
            </a:r>
            <a:r>
              <a:rPr lang="en-US" sz="2000" dirty="0"/>
              <a:t>is determined largely by </a:t>
            </a:r>
            <a:r>
              <a:rPr lang="en-US" sz="2000" b="1" u="sng" dirty="0"/>
              <a:t>TIMING</a:t>
            </a:r>
            <a:r>
              <a:rPr lang="en-US" sz="2000" dirty="0"/>
              <a:t> of drug exposure : </a:t>
            </a:r>
          </a:p>
          <a:p>
            <a:pPr marL="64008" indent="0">
              <a:buNone/>
              <a:defRPr/>
            </a:pPr>
            <a:endParaRPr lang="en-US" sz="2400" dirty="0"/>
          </a:p>
          <a:p>
            <a:pPr lvl="1" eaLnBrk="1" hangingPunct="1"/>
            <a:r>
              <a:rPr lang="en-US" altLang="en-US" sz="2200" dirty="0" smtClean="0"/>
              <a:t>During </a:t>
            </a:r>
            <a:r>
              <a:rPr lang="en-US" altLang="en-US" sz="2200" b="1" dirty="0"/>
              <a:t>first trimester</a:t>
            </a:r>
            <a:r>
              <a:rPr lang="en-US" altLang="en-US" sz="2200" dirty="0"/>
              <a:t> (T1)drugs may produce </a:t>
            </a:r>
            <a:r>
              <a:rPr lang="en-US" altLang="en-US" sz="2200" b="1" dirty="0"/>
              <a:t>congenital abnormalities</a:t>
            </a:r>
            <a:r>
              <a:rPr lang="en-US" altLang="en-US" sz="2200" dirty="0"/>
              <a:t> (</a:t>
            </a:r>
            <a:r>
              <a:rPr lang="en-US" altLang="en-US" sz="2200" dirty="0" err="1"/>
              <a:t>teratogenesis</a:t>
            </a:r>
            <a:r>
              <a:rPr lang="en-US" altLang="en-US" sz="2200" dirty="0"/>
              <a:t>)</a:t>
            </a:r>
          </a:p>
          <a:p>
            <a:pPr marL="536575" lvl="1" indent="0" eaLnBrk="1" hangingPunct="1">
              <a:buNone/>
            </a:pPr>
            <a:r>
              <a:rPr lang="en-US" altLang="en-US" sz="2200" dirty="0" smtClean="0"/>
              <a:t>               The </a:t>
            </a:r>
            <a:r>
              <a:rPr lang="en-US" altLang="en-US" sz="2200" dirty="0"/>
              <a:t>period of </a:t>
            </a:r>
            <a:r>
              <a:rPr lang="en-US" altLang="en-US" sz="2200" b="1" dirty="0"/>
              <a:t>greatest risk</a:t>
            </a:r>
            <a:r>
              <a:rPr lang="en-US" altLang="en-US" sz="2200" dirty="0"/>
              <a:t> is from </a:t>
            </a:r>
            <a:r>
              <a:rPr lang="en-US" altLang="en-US" sz="2200" b="1" dirty="0"/>
              <a:t>3-12</a:t>
            </a:r>
            <a:r>
              <a:rPr lang="en-US" altLang="en-US" sz="2200" b="1" baseline="30000" dirty="0"/>
              <a:t>th</a:t>
            </a:r>
            <a:r>
              <a:rPr lang="en-US" altLang="en-US" sz="2200" b="1" dirty="0"/>
              <a:t> week</a:t>
            </a:r>
            <a:r>
              <a:rPr lang="en-US" altLang="en-US" sz="2200" dirty="0"/>
              <a:t> </a:t>
            </a:r>
          </a:p>
          <a:p>
            <a:pPr lvl="1" eaLnBrk="1" hangingPunct="1"/>
            <a:r>
              <a:rPr lang="en-US" altLang="en-US" sz="2200" dirty="0"/>
              <a:t>During </a:t>
            </a:r>
            <a:r>
              <a:rPr lang="en-US" altLang="en-US" sz="2200" b="1" dirty="0"/>
              <a:t>second and third trimesters</a:t>
            </a:r>
            <a:r>
              <a:rPr lang="en-US" altLang="en-US" sz="2200" dirty="0"/>
              <a:t> (T2,T3) drugs may affect </a:t>
            </a:r>
            <a:r>
              <a:rPr lang="en-US" altLang="en-US" sz="2200" b="1" dirty="0"/>
              <a:t>growth and functional development</a:t>
            </a:r>
            <a:r>
              <a:rPr lang="en-US" altLang="en-US" sz="2200" dirty="0"/>
              <a:t> of the fetus (e.g. brain development) </a:t>
            </a:r>
            <a:endParaRPr lang="en-GB" altLang="en-US" sz="2000" dirty="0"/>
          </a:p>
          <a:p>
            <a:pPr eaLnBrk="1" hangingPunct="1">
              <a:buFont typeface="Wingdings" panose="05000000000000000000" pitchFamily="2" charset="2"/>
              <a:buNone/>
            </a:pPr>
            <a:endParaRPr lang="en-GB" altLang="en-US" sz="2200" b="1" dirty="0"/>
          </a:p>
          <a:p>
            <a:pPr eaLnBrk="1" hangingPunct="1">
              <a:buFont typeface="Wingdings" panose="05000000000000000000" pitchFamily="2" charset="2"/>
              <a:buNone/>
            </a:pPr>
            <a:r>
              <a:rPr lang="en-GB" altLang="en-US" sz="2200" b="1" dirty="0">
                <a:solidFill>
                  <a:srgbClr val="CC3300"/>
                </a:solidFill>
              </a:rPr>
              <a:t>Teratogenic effects</a:t>
            </a:r>
            <a:r>
              <a:rPr lang="en-GB" altLang="en-US" sz="2200" dirty="0">
                <a:solidFill>
                  <a:srgbClr val="CC3300"/>
                </a:solidFill>
              </a:rPr>
              <a:t> include: loss of pregnancy, structural abnormalities, growth impairment, functional loss and behavioural changes.</a:t>
            </a:r>
          </a:p>
        </p:txBody>
      </p:sp>
    </p:spTree>
    <p:extLst>
      <p:ext uri="{BB962C8B-B14F-4D97-AF65-F5344CB8AC3E}">
        <p14:creationId xmlns:p14="http://schemas.microsoft.com/office/powerpoint/2010/main" val="2099885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r="129" b="15061"/>
          <a:stretch/>
        </p:blipFill>
        <p:spPr>
          <a:xfrm>
            <a:off x="759655" y="0"/>
            <a:ext cx="10902462" cy="6822831"/>
          </a:xfrm>
        </p:spPr>
      </p:pic>
    </p:spTree>
    <p:extLst>
      <p:ext uri="{BB962C8B-B14F-4D97-AF65-F5344CB8AC3E}">
        <p14:creationId xmlns:p14="http://schemas.microsoft.com/office/powerpoint/2010/main" val="1655236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775" y="815926"/>
            <a:ext cx="10777025" cy="5361037"/>
          </a:xfrm>
        </p:spPr>
        <p:txBody>
          <a:bodyPr/>
          <a:lstStyle/>
          <a:p>
            <a:r>
              <a:rPr lang="en-US" dirty="0"/>
              <a:t>The embryo is most susceptible to teratogenic agents during periods of rapid differentiation. The stage of development of the embryo determines susceptibility to teratogens. The most critical period in the development of an embryo or in the growth of a particular organ is during the time of most rapid cell division</a:t>
            </a:r>
            <a:r>
              <a:rPr lang="en-US" dirty="0" smtClean="0"/>
              <a:t>.</a:t>
            </a:r>
          </a:p>
          <a:p>
            <a:r>
              <a:rPr lang="en-US" dirty="0" smtClean="0"/>
              <a:t>the </a:t>
            </a:r>
            <a:r>
              <a:rPr lang="en-US" dirty="0"/>
              <a:t>critical period for brain growth and development is from three to 16 weeks. However the brain's differentiation continues to extend into infancy. Teratogens can produce mental retardation during both embryonic and fetal periods.</a:t>
            </a:r>
          </a:p>
        </p:txBody>
      </p:sp>
    </p:spTree>
    <p:extLst>
      <p:ext uri="{BB962C8B-B14F-4D97-AF65-F5344CB8AC3E}">
        <p14:creationId xmlns:p14="http://schemas.microsoft.com/office/powerpoint/2010/main" val="2799953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2" y="506437"/>
            <a:ext cx="10875498" cy="5670526"/>
          </a:xfrm>
        </p:spPr>
        <p:txBody>
          <a:bodyPr>
            <a:normAutofit/>
          </a:bodyPr>
          <a:lstStyle/>
          <a:p>
            <a:r>
              <a:rPr lang="en-US" dirty="0"/>
              <a:t>During the </a:t>
            </a:r>
            <a:r>
              <a:rPr lang="en-US" u="sng" dirty="0">
                <a:solidFill>
                  <a:schemeClr val="accent6">
                    <a:lumMod val="60000"/>
                    <a:lumOff val="40000"/>
                  </a:schemeClr>
                </a:solidFill>
              </a:rPr>
              <a:t>first two weeks </a:t>
            </a:r>
            <a:r>
              <a:rPr lang="en-US" dirty="0"/>
              <a:t>of gestation, teratogenic agents usually kill the embryo rather than cause congenital malformations. </a:t>
            </a:r>
            <a:endParaRPr lang="en-US" dirty="0" smtClean="0"/>
          </a:p>
          <a:p>
            <a:pPr>
              <a:defRPr/>
            </a:pPr>
            <a:r>
              <a:rPr lang="en-US" dirty="0"/>
              <a:t>Establishment of full implantation of the fertilized egg takes </a:t>
            </a:r>
            <a:r>
              <a:rPr lang="en-US" dirty="0">
                <a:solidFill>
                  <a:srgbClr val="FF0000"/>
                </a:solidFill>
              </a:rPr>
              <a:t>1 to 2 weeks . </a:t>
            </a:r>
          </a:p>
          <a:p>
            <a:pPr marL="0" indent="0">
              <a:buFont typeface="Wingdings" panose="05000000000000000000" pitchFamily="2" charset="2"/>
              <a:buNone/>
              <a:defRPr/>
            </a:pPr>
            <a:r>
              <a:rPr lang="en-US" dirty="0">
                <a:solidFill>
                  <a:srgbClr val="FF0000"/>
                </a:solidFill>
              </a:rPr>
              <a:t>Teratogenic exposure during this stage elicit an </a:t>
            </a:r>
            <a:r>
              <a:rPr lang="en-US" dirty="0" smtClean="0">
                <a:solidFill>
                  <a:srgbClr val="FF0000"/>
                </a:solidFill>
              </a:rPr>
              <a:t>“ </a:t>
            </a:r>
            <a:r>
              <a:rPr lang="en-US" dirty="0">
                <a:solidFill>
                  <a:srgbClr val="FF0000"/>
                </a:solidFill>
              </a:rPr>
              <a:t>all-or-nothing “ response , leading either to death of the embryo or completely normal development of fetus .</a:t>
            </a:r>
            <a:endParaRPr lang="en-US" dirty="0">
              <a:solidFill>
                <a:srgbClr val="00B050"/>
              </a:solidFill>
            </a:endParaRPr>
          </a:p>
          <a:p>
            <a:endParaRPr lang="en-US" dirty="0" smtClean="0"/>
          </a:p>
          <a:p>
            <a:r>
              <a:rPr lang="en-US" dirty="0" smtClean="0"/>
              <a:t>Major </a:t>
            </a:r>
            <a:r>
              <a:rPr lang="en-US" dirty="0"/>
              <a:t>malformations are more common in early embryos than in newborns; however, most severely affected embryos are spontaneously aborted during the first six to eight weeks of gestation. </a:t>
            </a:r>
            <a:endParaRPr lang="en-US" dirty="0" smtClean="0"/>
          </a:p>
        </p:txBody>
      </p:sp>
    </p:spTree>
    <p:extLst>
      <p:ext uri="{BB962C8B-B14F-4D97-AF65-F5344CB8AC3E}">
        <p14:creationId xmlns:p14="http://schemas.microsoft.com/office/powerpoint/2010/main" val="2311437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5363" name="عنصر نائب للمحتوى 2">
            <a:extLst>
              <a:ext uri="{FF2B5EF4-FFF2-40B4-BE49-F238E27FC236}">
                <a16:creationId xmlns="" xmlns:a16="http://schemas.microsoft.com/office/drawing/2014/main" id="{1E349529-CA7E-49D5-812E-3BC797E6EE14}"/>
              </a:ext>
            </a:extLst>
          </p:cNvPr>
          <p:cNvSpPr>
            <a:spLocks noGrp="1"/>
          </p:cNvSpPr>
          <p:nvPr>
            <p:ph idx="1"/>
          </p:nvPr>
        </p:nvSpPr>
        <p:spPr>
          <a:xfrm>
            <a:off x="838200" y="1336431"/>
            <a:ext cx="10515600" cy="4840532"/>
          </a:xfrm>
        </p:spPr>
        <p:txBody>
          <a:bodyPr/>
          <a:lstStyle/>
          <a:p>
            <a:pPr marL="63500" indent="0">
              <a:buNone/>
              <a:defRPr/>
            </a:pPr>
            <a:r>
              <a:rPr lang="en-US" dirty="0"/>
              <a:t>Embryonic stage </a:t>
            </a:r>
            <a:r>
              <a:rPr lang="en-US" dirty="0">
                <a:solidFill>
                  <a:schemeClr val="accent6">
                    <a:lumMod val="60000"/>
                    <a:lumOff val="40000"/>
                  </a:schemeClr>
                </a:solidFill>
              </a:rPr>
              <a:t>( </a:t>
            </a:r>
            <a:r>
              <a:rPr lang="en-US" u="sng" dirty="0">
                <a:solidFill>
                  <a:schemeClr val="accent6">
                    <a:lumMod val="60000"/>
                    <a:lumOff val="40000"/>
                  </a:schemeClr>
                </a:solidFill>
              </a:rPr>
              <a:t>weeks 3-8 post-conception </a:t>
            </a:r>
            <a:r>
              <a:rPr lang="en-US" dirty="0">
                <a:solidFill>
                  <a:schemeClr val="accent6">
                    <a:lumMod val="60000"/>
                    <a:lumOff val="40000"/>
                  </a:schemeClr>
                </a:solidFill>
              </a:rPr>
              <a:t>)</a:t>
            </a:r>
          </a:p>
          <a:p>
            <a:pPr marL="63500" indent="0">
              <a:buNone/>
              <a:defRPr/>
            </a:pPr>
            <a:r>
              <a:rPr lang="en-US" sz="2400" dirty="0"/>
              <a:t>The critical time for organogenesis is during the first 8 weeks of pregnancy .</a:t>
            </a:r>
          </a:p>
          <a:p>
            <a:pPr marL="63500" indent="0">
              <a:buNone/>
              <a:defRPr/>
            </a:pPr>
            <a:r>
              <a:rPr lang="en-US" sz="2400" dirty="0" err="1"/>
              <a:t>Organogensis</a:t>
            </a:r>
            <a:r>
              <a:rPr lang="en-US" sz="2400" dirty="0"/>
              <a:t> occurs during the embryonic stage “exception of CNS ,eye ,teeth, external genitalia and ears is complete by 10W” , so exposure in this time represents the greatest risk of </a:t>
            </a:r>
            <a:r>
              <a:rPr lang="en-US" sz="2400" b="1" dirty="0"/>
              <a:t>major birth defect </a:t>
            </a:r>
            <a:r>
              <a:rPr lang="en-US" sz="2400" dirty="0"/>
              <a:t>.</a:t>
            </a:r>
          </a:p>
        </p:txBody>
      </p:sp>
    </p:spTree>
    <p:extLst>
      <p:ext uri="{BB962C8B-B14F-4D97-AF65-F5344CB8AC3E}">
        <p14:creationId xmlns:p14="http://schemas.microsoft.com/office/powerpoint/2010/main" val="2651483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9655"/>
            <a:ext cx="10515600" cy="5417308"/>
          </a:xfrm>
        </p:spPr>
        <p:txBody>
          <a:bodyPr/>
          <a:lstStyle/>
          <a:p>
            <a:pPr>
              <a:defRPr/>
            </a:pPr>
            <a:r>
              <a:rPr lang="en-US" dirty="0"/>
              <a:t>During organogenesis between days 15 to 60, teratogenic agents are more likely to cause major congenital malformations. </a:t>
            </a:r>
            <a:endParaRPr lang="en-US" dirty="0" smtClean="0">
              <a:solidFill>
                <a:srgbClr val="0070C0"/>
              </a:solidFill>
              <a:effectLst>
                <a:outerShdw blurRad="38100" dist="38100" dir="2700000" algn="tl">
                  <a:srgbClr val="000000">
                    <a:alpha val="43137"/>
                  </a:srgbClr>
                </a:outerShdw>
              </a:effectLst>
            </a:endParaRPr>
          </a:p>
          <a:p>
            <a:pPr>
              <a:defRPr/>
            </a:pPr>
            <a:endParaRPr lang="en-US" dirty="0">
              <a:solidFill>
                <a:srgbClr val="0070C0"/>
              </a:solidFill>
              <a:effectLst>
                <a:outerShdw blurRad="38100" dist="38100" dir="2700000" algn="tl">
                  <a:srgbClr val="000000">
                    <a:alpha val="43137"/>
                  </a:srgbClr>
                </a:outerShdw>
              </a:effectLst>
            </a:endParaRPr>
          </a:p>
          <a:p>
            <a:pPr>
              <a:defRPr/>
            </a:pPr>
            <a:r>
              <a:rPr lang="en-US" dirty="0" smtClean="0">
                <a:solidFill>
                  <a:srgbClr val="0070C0"/>
                </a:solidFill>
                <a:effectLst>
                  <a:outerShdw blurRad="38100" dist="38100" dir="2700000" algn="tl">
                    <a:srgbClr val="000000">
                      <a:alpha val="43137"/>
                    </a:srgbClr>
                  </a:outerShdw>
                </a:effectLst>
              </a:rPr>
              <a:t>For </a:t>
            </a:r>
            <a:r>
              <a:rPr lang="en-US" dirty="0">
                <a:solidFill>
                  <a:srgbClr val="0070C0"/>
                </a:solidFill>
                <a:effectLst>
                  <a:outerShdw blurRad="38100" dist="38100" dir="2700000" algn="tl">
                    <a:srgbClr val="000000">
                      <a:alpha val="43137"/>
                    </a:srgbClr>
                  </a:outerShdw>
                </a:effectLst>
              </a:rPr>
              <a:t>this reason , women are often advised to avoid or minimize all drug use in the first trimester .</a:t>
            </a:r>
          </a:p>
          <a:p>
            <a:pPr>
              <a:defRPr/>
            </a:pPr>
            <a:r>
              <a:rPr lang="en-US" dirty="0"/>
              <a:t>After 8 weeks , most teratogenicity effect are related to fetal growth restrictions or </a:t>
            </a:r>
            <a:r>
              <a:rPr lang="en-US" sz="2400" dirty="0"/>
              <a:t>functions </a:t>
            </a:r>
            <a:r>
              <a:rPr lang="en-US" dirty="0"/>
              <a:t> deficits such as mental retardation </a:t>
            </a:r>
            <a:r>
              <a:rPr lang="en-US" dirty="0" smtClean="0"/>
              <a:t>.</a:t>
            </a:r>
            <a:endParaRPr lang="en-US" sz="2400" dirty="0"/>
          </a:p>
        </p:txBody>
      </p:sp>
    </p:spTree>
    <p:extLst>
      <p:ext uri="{BB962C8B-B14F-4D97-AF65-F5344CB8AC3E}">
        <p14:creationId xmlns:p14="http://schemas.microsoft.com/office/powerpoint/2010/main" val="1771968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r>
              <a:rPr lang="en-GB" altLang="en-US" dirty="0" smtClean="0"/>
              <a:t>Some drugs associated with teratogenicity</a:t>
            </a:r>
          </a:p>
        </p:txBody>
      </p:sp>
      <p:sp>
        <p:nvSpPr>
          <p:cNvPr id="5" name="Rectangle 3"/>
          <p:cNvSpPr>
            <a:spLocks noGrp="1" noChangeArrowheads="1"/>
          </p:cNvSpPr>
          <p:nvPr>
            <p:ph idx="1"/>
          </p:nvPr>
        </p:nvSpPr>
        <p:spPr/>
        <p:txBody>
          <a:bodyPr/>
          <a:lstStyle/>
          <a:p>
            <a:pPr eaLnBrk="1" hangingPunct="1"/>
            <a:r>
              <a:rPr lang="en-GB" altLang="en-US" sz="2600" dirty="0" smtClean="0"/>
              <a:t>(T1):</a:t>
            </a:r>
          </a:p>
          <a:p>
            <a:pPr lvl="1" eaLnBrk="1" hangingPunct="1"/>
            <a:r>
              <a:rPr lang="en-GB" altLang="en-US" sz="2200" dirty="0" smtClean="0"/>
              <a:t>Thalidomide: </a:t>
            </a:r>
            <a:r>
              <a:rPr lang="en-GB" altLang="en-US" sz="2200" dirty="0" err="1" smtClean="0"/>
              <a:t>phocomelia</a:t>
            </a:r>
            <a:endParaRPr lang="en-GB" altLang="en-US" sz="2200" dirty="0" smtClean="0"/>
          </a:p>
          <a:p>
            <a:pPr lvl="1" eaLnBrk="1" hangingPunct="1"/>
            <a:r>
              <a:rPr lang="en-GB" altLang="en-US" sz="2200" dirty="0" smtClean="0"/>
              <a:t>Cytotoxic drugs: multiple congenital malformations</a:t>
            </a:r>
          </a:p>
          <a:p>
            <a:pPr lvl="1" eaLnBrk="1" hangingPunct="1"/>
            <a:r>
              <a:rPr lang="en-GB" altLang="en-US" sz="2200" dirty="0" smtClean="0"/>
              <a:t>Vitamin A </a:t>
            </a:r>
            <a:r>
              <a:rPr lang="en-GB" altLang="en-US" sz="2200" dirty="0" err="1" smtClean="0"/>
              <a:t>derivates</a:t>
            </a:r>
            <a:r>
              <a:rPr lang="en-GB" altLang="en-US" sz="2200" dirty="0" smtClean="0"/>
              <a:t> (</a:t>
            </a:r>
            <a:r>
              <a:rPr lang="en-GB" altLang="en-US" sz="2200" dirty="0" err="1" smtClean="0"/>
              <a:t>isotretinoin</a:t>
            </a:r>
            <a:r>
              <a:rPr lang="en-GB" altLang="en-US" sz="2200" dirty="0" smtClean="0"/>
              <a:t>): craniofacial defects</a:t>
            </a:r>
          </a:p>
          <a:p>
            <a:pPr lvl="1" eaLnBrk="1" hangingPunct="1"/>
            <a:r>
              <a:rPr lang="en-GB" altLang="en-US" sz="2200" dirty="0" smtClean="0"/>
              <a:t>Lithium: </a:t>
            </a:r>
            <a:r>
              <a:rPr lang="en-GB" altLang="en-US" sz="2200" dirty="0" err="1" smtClean="0"/>
              <a:t>ebstein</a:t>
            </a:r>
            <a:r>
              <a:rPr lang="en-GB" altLang="en-US" sz="2200" dirty="0" smtClean="0"/>
              <a:t> anomaly of tricuspid valve</a:t>
            </a:r>
          </a:p>
          <a:p>
            <a:pPr lvl="1" eaLnBrk="1" hangingPunct="1"/>
            <a:r>
              <a:rPr lang="en-GB" altLang="en-US" sz="2200" dirty="0" smtClean="0"/>
              <a:t>Steroids: cleft lip and or cleft palate</a:t>
            </a:r>
          </a:p>
          <a:p>
            <a:pPr lvl="1" eaLnBrk="1" hangingPunct="1"/>
            <a:r>
              <a:rPr lang="en-GB" altLang="en-US" sz="2200" dirty="0" smtClean="0"/>
              <a:t>Warfarin: skeletal abnormalities    </a:t>
            </a:r>
          </a:p>
        </p:txBody>
      </p:sp>
    </p:spTree>
    <p:extLst>
      <p:ext uri="{BB962C8B-B14F-4D97-AF65-F5344CB8AC3E}">
        <p14:creationId xmlns:p14="http://schemas.microsoft.com/office/powerpoint/2010/main" val="296592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a:spLocks noGrp="1" noChangeArrowheads="1"/>
          </p:cNvSpPr>
          <p:nvPr>
            <p:ph idx="1"/>
          </p:nvPr>
        </p:nvSpPr>
        <p:spPr>
          <a:xfrm>
            <a:off x="838200" y="1851751"/>
            <a:ext cx="10515600" cy="4351338"/>
          </a:xfrm>
        </p:spPr>
        <p:txBody>
          <a:bodyPr/>
          <a:lstStyle/>
          <a:p>
            <a:pPr eaLnBrk="1" hangingPunct="1"/>
            <a:r>
              <a:rPr lang="en-US" altLang="en-US" sz="2600" dirty="0" smtClean="0"/>
              <a:t>T2 and T3:</a:t>
            </a:r>
          </a:p>
          <a:p>
            <a:pPr lvl="1" eaLnBrk="1" hangingPunct="1"/>
            <a:r>
              <a:rPr lang="en-US" altLang="en-US" sz="2200" dirty="0" smtClean="0"/>
              <a:t>Tetracycline: tooth and bone defects </a:t>
            </a:r>
          </a:p>
          <a:p>
            <a:pPr lvl="1" eaLnBrk="1" hangingPunct="1"/>
            <a:r>
              <a:rPr lang="en-US" altLang="en-US" sz="2200" dirty="0" smtClean="0"/>
              <a:t>Chloramphenicol: Grey baby syndrome, intra-uterine </a:t>
            </a:r>
            <a:r>
              <a:rPr lang="en-US" altLang="en-US" sz="2200" dirty="0" err="1" smtClean="0"/>
              <a:t>foetal</a:t>
            </a:r>
            <a:r>
              <a:rPr lang="en-US" altLang="en-US" sz="2200" dirty="0" smtClean="0"/>
              <a:t> death</a:t>
            </a:r>
          </a:p>
          <a:p>
            <a:pPr lvl="1" eaLnBrk="1" hangingPunct="1"/>
            <a:r>
              <a:rPr lang="en-US" altLang="en-US" sz="2200" dirty="0" smtClean="0"/>
              <a:t>Aminoglycoside: ototoxicity</a:t>
            </a:r>
          </a:p>
          <a:p>
            <a:pPr lvl="1" eaLnBrk="1" hangingPunct="1"/>
            <a:r>
              <a:rPr lang="en-US" altLang="en-US" sz="2200" dirty="0" smtClean="0"/>
              <a:t>Fluoroquinolone: interference with cartilage growth</a:t>
            </a:r>
          </a:p>
          <a:p>
            <a:pPr lvl="1" eaLnBrk="1" hangingPunct="1"/>
            <a:r>
              <a:rPr lang="en-US" altLang="en-US" sz="2200" dirty="0" smtClean="0"/>
              <a:t>Phenytoin: craniofacial defect, mental deficiency</a:t>
            </a:r>
          </a:p>
          <a:p>
            <a:pPr lvl="1" eaLnBrk="1" hangingPunct="1"/>
            <a:r>
              <a:rPr lang="en-US" altLang="en-US" sz="2200" dirty="0" smtClean="0"/>
              <a:t>warfarin: CNS malformations </a:t>
            </a:r>
          </a:p>
          <a:p>
            <a:pPr lvl="1" eaLnBrk="1" hangingPunct="1"/>
            <a:r>
              <a:rPr lang="en-US" altLang="en-US" sz="2200" dirty="0" smtClean="0"/>
              <a:t>ACE inhibitors: irreversible renal damage</a:t>
            </a:r>
          </a:p>
          <a:p>
            <a:pPr lvl="1" eaLnBrk="1" hangingPunct="1"/>
            <a:r>
              <a:rPr lang="en-US" altLang="en-US" sz="2200" dirty="0" smtClean="0"/>
              <a:t>Tobacco smoking: retarded fetal growth</a:t>
            </a:r>
            <a:endParaRPr lang="en-GB" altLang="en-US" sz="2200" dirty="0" smtClean="0"/>
          </a:p>
        </p:txBody>
      </p:sp>
    </p:spTree>
    <p:extLst>
      <p:ext uri="{BB962C8B-B14F-4D97-AF65-F5344CB8AC3E}">
        <p14:creationId xmlns:p14="http://schemas.microsoft.com/office/powerpoint/2010/main" val="2676168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954562"/>
          </a:xfrm>
        </p:spPr>
        <p:txBody>
          <a:bodyPr>
            <a:normAutofit/>
          </a:bodyPr>
          <a:lstStyle/>
          <a:p>
            <a:pPr algn="l"/>
            <a:r>
              <a:rPr lang="en-US" sz="5300" spc="600" dirty="0">
                <a:solidFill>
                  <a:schemeClr val="bg1"/>
                </a:solidFill>
                <a:latin typeface="Arial Rounded MT Bold" pitchFamily="34" charset="0"/>
              </a:rPr>
              <a:t> FDA Classification </a:t>
            </a:r>
            <a:r>
              <a:rPr lang="en-US" dirty="0" smtClean="0">
                <a:solidFill>
                  <a:schemeClr val="bg1"/>
                </a:solidFill>
              </a:rPr>
              <a:t/>
            </a:r>
            <a:br>
              <a:rPr lang="en-US" dirty="0" smtClean="0">
                <a:solidFill>
                  <a:schemeClr val="bg1"/>
                </a:solidFill>
              </a:rPr>
            </a:br>
            <a:r>
              <a:rPr lang="ar-JO" dirty="0" smtClean="0">
                <a:solidFill>
                  <a:schemeClr val="bg1"/>
                </a:solidFill>
              </a:rPr>
              <a:t/>
            </a:r>
            <a:br>
              <a:rPr lang="ar-JO" dirty="0" smtClean="0">
                <a:solidFill>
                  <a:schemeClr val="bg1"/>
                </a:solidFill>
              </a:rPr>
            </a:br>
            <a:r>
              <a:rPr lang="en-US" dirty="0" smtClean="0">
                <a:solidFill>
                  <a:schemeClr val="bg1"/>
                </a:solidFill>
              </a:rPr>
              <a:t>- ( Definitions and examples )</a:t>
            </a:r>
            <a:br>
              <a:rPr lang="en-US" dirty="0" smtClean="0">
                <a:solidFill>
                  <a:schemeClr val="bg1"/>
                </a:solidFill>
              </a:rPr>
            </a:br>
            <a:r>
              <a:rPr lang="en-US" dirty="0" smtClean="0">
                <a:solidFill>
                  <a:schemeClr val="bg1"/>
                </a:solidFill>
              </a:rPr>
              <a:t>- Vitamins and supplement</a:t>
            </a:r>
            <a:r>
              <a:rPr lang="en-US" dirty="0">
                <a:solidFill>
                  <a:schemeClr val="bg1"/>
                </a:solidFill>
              </a:rPr>
              <a:t/>
            </a:r>
            <a:br>
              <a:rPr lang="en-US" dirty="0">
                <a:solidFill>
                  <a:schemeClr val="bg1"/>
                </a:solidFill>
              </a:rPr>
            </a:br>
            <a:r>
              <a:rPr lang="en-US" dirty="0" smtClean="0">
                <a:solidFill>
                  <a:schemeClr val="bg1"/>
                </a:solidFill>
              </a:rPr>
              <a:t>- Alcohol and smoking</a:t>
            </a:r>
            <a:br>
              <a:rPr lang="en-US" dirty="0" smtClean="0">
                <a:solidFill>
                  <a:schemeClr val="bg1"/>
                </a:solidFill>
              </a:rPr>
            </a:br>
            <a:r>
              <a:rPr lang="en-US" dirty="0" smtClean="0">
                <a:solidFill>
                  <a:schemeClr val="bg1"/>
                </a:solidFill>
              </a:rPr>
              <a:t>- Drugs during lactation  </a:t>
            </a:r>
            <a:endParaRPr lang="ar-SA" dirty="0">
              <a:solidFill>
                <a:schemeClr val="bg1"/>
              </a:solidFill>
            </a:endParaRPr>
          </a:p>
        </p:txBody>
      </p:sp>
      <p:sp>
        <p:nvSpPr>
          <p:cNvPr id="3" name="TextBox 2"/>
          <p:cNvSpPr txBox="1"/>
          <p:nvPr/>
        </p:nvSpPr>
        <p:spPr>
          <a:xfrm>
            <a:off x="328217" y="5130994"/>
            <a:ext cx="2880320" cy="1200329"/>
          </a:xfrm>
          <a:prstGeom prst="rect">
            <a:avLst/>
          </a:prstGeom>
          <a:noFill/>
          <a:ln w="38100">
            <a:solidFill>
              <a:schemeClr val="tx1"/>
            </a:solidFill>
          </a:ln>
        </p:spPr>
        <p:txBody>
          <a:bodyPr wrap="square" rtlCol="1">
            <a:spAutoFit/>
          </a:bodyPr>
          <a:lstStyle/>
          <a:p>
            <a:pPr algn="l" rtl="0"/>
            <a:r>
              <a:rPr lang="en-US" sz="2400" b="1" dirty="0">
                <a:solidFill>
                  <a:schemeClr val="accent6">
                    <a:lumMod val="75000"/>
                  </a:schemeClr>
                </a:solidFill>
                <a:latin typeface="Arial Rounded MT Bold" pitchFamily="34" charset="0"/>
              </a:rPr>
              <a:t>Written By ; </a:t>
            </a:r>
          </a:p>
          <a:p>
            <a:pPr algn="l" rtl="0"/>
            <a:r>
              <a:rPr lang="en-US" sz="2400" b="1" dirty="0" err="1">
                <a:latin typeface="Arial Rounded MT Bold" pitchFamily="34" charset="0"/>
              </a:rPr>
              <a:t>Mohmad</a:t>
            </a:r>
            <a:r>
              <a:rPr lang="en-US" sz="2400" b="1" dirty="0">
                <a:latin typeface="Arial Rounded MT Bold" pitchFamily="34" charset="0"/>
              </a:rPr>
              <a:t> </a:t>
            </a:r>
            <a:r>
              <a:rPr lang="en-US" sz="2400" b="1" dirty="0" err="1">
                <a:latin typeface="Arial Rounded MT Bold" pitchFamily="34" charset="0"/>
              </a:rPr>
              <a:t>Rabai</a:t>
            </a:r>
            <a:r>
              <a:rPr lang="en-US" sz="2400" b="1" dirty="0">
                <a:latin typeface="Arial Rounded MT Bold" pitchFamily="34" charset="0"/>
              </a:rPr>
              <a:t> </a:t>
            </a:r>
          </a:p>
          <a:p>
            <a:pPr algn="l" rtl="0"/>
            <a:r>
              <a:rPr lang="en-US" sz="2400" b="1" dirty="0" err="1">
                <a:latin typeface="Arial Rounded MT Bold" pitchFamily="34" charset="0"/>
              </a:rPr>
              <a:t>Akram</a:t>
            </a:r>
            <a:r>
              <a:rPr lang="en-US" sz="2400" b="1" dirty="0">
                <a:latin typeface="Arial Rounded MT Bold" pitchFamily="34" charset="0"/>
              </a:rPr>
              <a:t> Oran </a:t>
            </a:r>
          </a:p>
        </p:txBody>
      </p:sp>
      <p:sp>
        <p:nvSpPr>
          <p:cNvPr id="4" name="TextBox 3"/>
          <p:cNvSpPr txBox="1"/>
          <p:nvPr/>
        </p:nvSpPr>
        <p:spPr>
          <a:xfrm>
            <a:off x="8478201" y="5500326"/>
            <a:ext cx="3240360" cy="830997"/>
          </a:xfrm>
          <a:prstGeom prst="rect">
            <a:avLst/>
          </a:prstGeom>
          <a:noFill/>
          <a:ln w="38100">
            <a:solidFill>
              <a:schemeClr val="tx1"/>
            </a:solidFill>
          </a:ln>
        </p:spPr>
        <p:txBody>
          <a:bodyPr wrap="square" rtlCol="1">
            <a:spAutoFit/>
          </a:bodyPr>
          <a:lstStyle/>
          <a:p>
            <a:pPr algn="l"/>
            <a:r>
              <a:rPr lang="en-US" sz="2400" b="1" dirty="0">
                <a:solidFill>
                  <a:schemeClr val="accent6">
                    <a:lumMod val="75000"/>
                  </a:schemeClr>
                </a:solidFill>
                <a:latin typeface="Arial Rounded MT Bold" pitchFamily="34" charset="0"/>
              </a:rPr>
              <a:t>Supervised By ; </a:t>
            </a:r>
          </a:p>
          <a:p>
            <a:pPr algn="l"/>
            <a:r>
              <a:rPr lang="en-US" sz="2400" b="1" dirty="0">
                <a:latin typeface="Arial Rounded MT Bold" pitchFamily="34" charset="0"/>
              </a:rPr>
              <a:t>Dr. </a:t>
            </a:r>
            <a:r>
              <a:rPr lang="en-US" sz="2400" b="1" dirty="0" err="1">
                <a:latin typeface="Arial Rounded MT Bold" pitchFamily="34" charset="0"/>
              </a:rPr>
              <a:t>Hashem</a:t>
            </a:r>
            <a:r>
              <a:rPr lang="en-US" sz="2400" b="1" dirty="0">
                <a:latin typeface="Arial Rounded MT Bold" pitchFamily="34" charset="0"/>
              </a:rPr>
              <a:t> </a:t>
            </a:r>
            <a:r>
              <a:rPr lang="en-US" sz="2400" b="1" dirty="0" err="1">
                <a:latin typeface="Arial Rounded MT Bold" pitchFamily="34" charset="0"/>
              </a:rPr>
              <a:t>Yaseen</a:t>
            </a:r>
            <a:r>
              <a:rPr lang="en-US" sz="2400" b="1" dirty="0">
                <a:latin typeface="Arial Rounded MT Bold" pitchFamily="34" charset="0"/>
              </a:rPr>
              <a:t>  </a:t>
            </a:r>
            <a:endParaRPr lang="ar-SA" sz="2400" b="1" dirty="0">
              <a:latin typeface="Arial Rounded MT Bold" pitchFamily="34" charset="0"/>
            </a:endParaRPr>
          </a:p>
        </p:txBody>
      </p:sp>
    </p:spTree>
    <p:extLst>
      <p:ext uri="{BB962C8B-B14F-4D97-AF65-F5344CB8AC3E}">
        <p14:creationId xmlns:p14="http://schemas.microsoft.com/office/powerpoint/2010/main" val="684671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More than 50% of pregnant women take prescribed or non prescribed (OTC) drug or use social drug ( tobacco an alcohol ) or elicit drugs at some time during pregnancy .</a:t>
            </a:r>
            <a:endParaRPr lang="en-US" dirty="0"/>
          </a:p>
          <a:p>
            <a:endParaRPr lang="en-US" dirty="0" smtClean="0"/>
          </a:p>
          <a:p>
            <a:endParaRPr lang="en-US" dirty="0"/>
          </a:p>
          <a:p>
            <a:r>
              <a:rPr lang="en-US" dirty="0" smtClean="0"/>
              <a:t>About 2-3% of birth defects result from drugs that are taken during pregnancy to treat a disorder or symptom .  </a:t>
            </a:r>
            <a:endParaRPr lang="en-US" dirty="0"/>
          </a:p>
        </p:txBody>
      </p:sp>
    </p:spTree>
    <p:extLst>
      <p:ext uri="{BB962C8B-B14F-4D97-AF65-F5344CB8AC3E}">
        <p14:creationId xmlns:p14="http://schemas.microsoft.com/office/powerpoint/2010/main" val="2749495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1544" y="332656"/>
            <a:ext cx="8229600" cy="1143000"/>
          </a:xfrm>
        </p:spPr>
        <p:txBody>
          <a:bodyPr/>
          <a:lstStyle/>
          <a:p>
            <a:r>
              <a:rPr lang="en-US" dirty="0" smtClean="0"/>
              <a:t>FDA Classification </a:t>
            </a:r>
            <a:endParaRPr lang="ar-SA" dirty="0"/>
          </a:p>
        </p:txBody>
      </p:sp>
      <p:sp>
        <p:nvSpPr>
          <p:cNvPr id="3" name="Content Placeholder 2"/>
          <p:cNvSpPr>
            <a:spLocks noGrp="1"/>
          </p:cNvSpPr>
          <p:nvPr>
            <p:ph idx="1"/>
          </p:nvPr>
        </p:nvSpPr>
        <p:spPr>
          <a:xfrm>
            <a:off x="2063551" y="1600201"/>
            <a:ext cx="8885186" cy="4525963"/>
          </a:xfrm>
        </p:spPr>
        <p:txBody>
          <a:bodyPr>
            <a:normAutofit/>
          </a:bodyPr>
          <a:lstStyle/>
          <a:p>
            <a:pPr algn="l" rtl="0">
              <a:buFont typeface="Wingdings" pitchFamily="2" charset="2"/>
              <a:buChar char="l"/>
            </a:pPr>
            <a:r>
              <a:rPr lang="en-US" dirty="0"/>
              <a:t>The Food and Drug (FDA)classifies drugs according to the </a:t>
            </a:r>
            <a:r>
              <a:rPr lang="en-US" dirty="0">
                <a:solidFill>
                  <a:srgbClr val="FF0000"/>
                </a:solidFill>
              </a:rPr>
              <a:t>degree of risk</a:t>
            </a:r>
            <a:r>
              <a:rPr lang="en-US" dirty="0"/>
              <a:t> they cause for the fetus if they </a:t>
            </a:r>
            <a:r>
              <a:rPr lang="en-US" dirty="0" smtClean="0"/>
              <a:t>are used</a:t>
            </a:r>
            <a:r>
              <a:rPr lang="en-US" dirty="0"/>
              <a:t>  during pregnancy.  </a:t>
            </a:r>
          </a:p>
          <a:p>
            <a:pPr marL="0" indent="0">
              <a:buNone/>
            </a:pPr>
            <a:endParaRPr lang="en-US" dirty="0"/>
          </a:p>
          <a:p>
            <a:pPr algn="l" rtl="0">
              <a:buFont typeface="Wingdings" pitchFamily="2" charset="2"/>
              <a:buChar char=""/>
            </a:pPr>
            <a:r>
              <a:rPr lang="en-US" dirty="0"/>
              <a:t>In general every medication is classified into  </a:t>
            </a:r>
            <a:r>
              <a:rPr lang="en-US" b="1" u="sng" dirty="0">
                <a:solidFill>
                  <a:srgbClr val="FF0000"/>
                </a:solidFill>
              </a:rPr>
              <a:t>Five</a:t>
            </a:r>
            <a:r>
              <a:rPr lang="en-US" b="1" dirty="0">
                <a:solidFill>
                  <a:srgbClr val="FF0000"/>
                </a:solidFill>
              </a:rPr>
              <a:t> </a:t>
            </a:r>
            <a:r>
              <a:rPr lang="en-US" dirty="0"/>
              <a:t>category (A,B,C,D,X)  …</a:t>
            </a:r>
          </a:p>
          <a:p>
            <a:pPr algn="l" rtl="0">
              <a:buFontTx/>
              <a:buChar char="-"/>
            </a:pPr>
            <a:r>
              <a:rPr lang="en-US" u="sng" dirty="0">
                <a:effectLst>
                  <a:outerShdw blurRad="38100" dist="38100" dir="2700000" algn="tl">
                    <a:srgbClr val="000000">
                      <a:alpha val="43137"/>
                    </a:srgbClr>
                  </a:outerShdw>
                </a:effectLst>
              </a:rPr>
              <a:t>based on</a:t>
            </a:r>
            <a:r>
              <a:rPr lang="en-US" dirty="0"/>
              <a:t> how safe or risky it is to use  during </a:t>
            </a:r>
          </a:p>
          <a:p>
            <a:pPr marL="0" indent="0">
              <a:buNone/>
            </a:pPr>
            <a:r>
              <a:rPr lang="en-US" dirty="0"/>
              <a:t>    pregnancy , And the type and adequacy of studies  </a:t>
            </a:r>
          </a:p>
          <a:p>
            <a:pPr marL="0" indent="0">
              <a:buNone/>
            </a:pPr>
            <a:r>
              <a:rPr lang="en-US" dirty="0"/>
              <a:t>    which is done .    </a:t>
            </a:r>
            <a:endParaRPr lang="ar-SA" dirty="0"/>
          </a:p>
        </p:txBody>
      </p:sp>
    </p:spTree>
    <p:extLst>
      <p:ext uri="{BB962C8B-B14F-4D97-AF65-F5344CB8AC3E}">
        <p14:creationId xmlns:p14="http://schemas.microsoft.com/office/powerpoint/2010/main" val="2850514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08721"/>
            <a:ext cx="8229600" cy="5217443"/>
          </a:xfrm>
        </p:spPr>
        <p:txBody>
          <a:bodyPr>
            <a:normAutofit fontScale="92500" lnSpcReduction="20000"/>
          </a:bodyPr>
          <a:lstStyle/>
          <a:p>
            <a:pPr algn="l" rtl="0">
              <a:buFont typeface="Wingdings" pitchFamily="2" charset="2"/>
              <a:buChar char="q"/>
            </a:pPr>
            <a:r>
              <a:rPr lang="en-US" dirty="0"/>
              <a:t> </a:t>
            </a:r>
            <a:r>
              <a:rPr lang="en-US" b="1" dirty="0" smtClean="0">
                <a:latin typeface="Arial Rounded MT Bold" pitchFamily="34" charset="0"/>
              </a:rPr>
              <a:t>Category </a:t>
            </a:r>
            <a:r>
              <a:rPr lang="en-US" b="1" dirty="0">
                <a:latin typeface="Arial Rounded MT Bold" pitchFamily="34" charset="0"/>
              </a:rPr>
              <a:t>A : </a:t>
            </a:r>
            <a:endParaRPr lang="en-US" b="1" dirty="0" smtClean="0">
              <a:latin typeface="Arial Rounded MT Bold" pitchFamily="34" charset="0"/>
            </a:endParaRPr>
          </a:p>
          <a:p>
            <a:pPr algn="l" rtl="0">
              <a:buFontTx/>
              <a:buChar char="-"/>
            </a:pPr>
            <a:r>
              <a:rPr lang="en-US" u="sng" dirty="0"/>
              <a:t>Adequate and </a:t>
            </a:r>
            <a:r>
              <a:rPr lang="en-US" u="sng" dirty="0" smtClean="0"/>
              <a:t>well-controlled</a:t>
            </a:r>
            <a:r>
              <a:rPr lang="en-US" dirty="0" smtClean="0"/>
              <a:t> studies </a:t>
            </a:r>
            <a:r>
              <a:rPr lang="en-US" dirty="0"/>
              <a:t>in </a:t>
            </a:r>
            <a:r>
              <a:rPr lang="en-US" b="1" dirty="0"/>
              <a:t>pregnant women </a:t>
            </a:r>
            <a:r>
              <a:rPr lang="en-US" dirty="0"/>
              <a:t>fail to detect risk to the fetus in the first trimester and no evidence of risk in later trimesters</a:t>
            </a:r>
            <a:r>
              <a:rPr lang="en-US" dirty="0" smtClean="0"/>
              <a:t>.</a:t>
            </a:r>
          </a:p>
          <a:p>
            <a:pPr marL="0" indent="0">
              <a:buNone/>
            </a:pPr>
            <a:r>
              <a:rPr lang="en-US" dirty="0"/>
              <a:t>- Extremely few drugs exist in this category </a:t>
            </a:r>
            <a:r>
              <a:rPr lang="en-US" dirty="0" smtClean="0"/>
              <a:t>!!</a:t>
            </a:r>
          </a:p>
          <a:p>
            <a:pPr algn="l" rtl="0">
              <a:buFont typeface="Wingdings" pitchFamily="2" charset="2"/>
              <a:buChar char="q"/>
            </a:pPr>
            <a:endParaRPr lang="en-US" b="1" dirty="0" smtClean="0">
              <a:latin typeface="Arial Rounded MT Bold" pitchFamily="34" charset="0"/>
            </a:endParaRPr>
          </a:p>
          <a:p>
            <a:pPr algn="l" rtl="0">
              <a:buFont typeface="Wingdings" pitchFamily="2" charset="2"/>
              <a:buChar char="q"/>
            </a:pPr>
            <a:r>
              <a:rPr lang="en-US" b="1" dirty="0" smtClean="0">
                <a:latin typeface="Arial Rounded MT Bold" pitchFamily="34" charset="0"/>
              </a:rPr>
              <a:t>Category </a:t>
            </a:r>
            <a:r>
              <a:rPr lang="en-US" b="1" dirty="0">
                <a:latin typeface="Arial Rounded MT Bold" pitchFamily="34" charset="0"/>
              </a:rPr>
              <a:t>B :</a:t>
            </a:r>
            <a:r>
              <a:rPr lang="en-US" dirty="0"/>
              <a:t> </a:t>
            </a:r>
            <a:endParaRPr lang="en-US" dirty="0" smtClean="0"/>
          </a:p>
          <a:p>
            <a:pPr algn="l" rtl="0">
              <a:buFontTx/>
              <a:buChar char="-"/>
            </a:pPr>
            <a:r>
              <a:rPr lang="en-US" dirty="0" smtClean="0"/>
              <a:t>Safe on </a:t>
            </a:r>
            <a:r>
              <a:rPr lang="en-US" dirty="0"/>
              <a:t>the basis of animal </a:t>
            </a:r>
            <a:r>
              <a:rPr lang="en-US" dirty="0" smtClean="0"/>
              <a:t>studies , </a:t>
            </a:r>
            <a:r>
              <a:rPr lang="en-US" dirty="0"/>
              <a:t>with no controlled study in pregnant </a:t>
            </a:r>
            <a:r>
              <a:rPr lang="en-US" dirty="0" smtClean="0"/>
              <a:t>women … </a:t>
            </a:r>
          </a:p>
          <a:p>
            <a:pPr marL="0" indent="0">
              <a:buNone/>
            </a:pPr>
            <a:r>
              <a:rPr lang="en-US" sz="4200" b="1" dirty="0">
                <a:effectLst>
                  <a:outerShdw blurRad="38100" dist="38100" dir="2700000" algn="tl">
                    <a:srgbClr val="000000">
                      <a:alpha val="43137"/>
                    </a:srgbClr>
                  </a:outerShdw>
                </a:effectLst>
              </a:rPr>
              <a:t> </a:t>
            </a:r>
            <a:r>
              <a:rPr lang="en-US" sz="4200" b="1" dirty="0">
                <a:solidFill>
                  <a:srgbClr val="FFC000"/>
                </a:solidFill>
                <a:effectLst>
                  <a:outerShdw blurRad="38100" dist="38100" dir="2700000" algn="tl">
                    <a:srgbClr val="000000">
                      <a:alpha val="43137"/>
                    </a:srgbClr>
                  </a:outerShdw>
                </a:effectLst>
              </a:rPr>
              <a:t>OR</a:t>
            </a:r>
          </a:p>
          <a:p>
            <a:pPr marL="0" indent="0">
              <a:buNone/>
            </a:pPr>
            <a:r>
              <a:rPr lang="en-US" dirty="0" smtClean="0"/>
              <a:t>-  </a:t>
            </a:r>
            <a:r>
              <a:rPr lang="en-US" dirty="0"/>
              <a:t>animal studies have shown an adverse effect which was not confirmed in controlled studies in women in the first trimester and there is no evidence of risk to the fetus in later </a:t>
            </a:r>
            <a:r>
              <a:rPr lang="en-US" dirty="0" smtClean="0"/>
              <a:t>trimesters .</a:t>
            </a:r>
          </a:p>
        </p:txBody>
      </p:sp>
    </p:spTree>
    <p:extLst>
      <p:ext uri="{BB962C8B-B14F-4D97-AF65-F5344CB8AC3E}">
        <p14:creationId xmlns:p14="http://schemas.microsoft.com/office/powerpoint/2010/main" val="1668618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48680"/>
            <a:ext cx="8291264" cy="5904656"/>
          </a:xfrm>
          <a:ln>
            <a:noFill/>
            <a:prstDash val="sysDot"/>
          </a:ln>
        </p:spPr>
        <p:txBody>
          <a:bodyPr>
            <a:normAutofit/>
          </a:bodyPr>
          <a:lstStyle/>
          <a:p>
            <a:pPr algn="l" rtl="0">
              <a:buFont typeface="Wingdings" pitchFamily="2" charset="2"/>
              <a:buChar char="q"/>
            </a:pPr>
            <a:r>
              <a:rPr lang="en-US" dirty="0" smtClean="0"/>
              <a:t> </a:t>
            </a:r>
            <a:r>
              <a:rPr lang="en-US" b="1" dirty="0">
                <a:latin typeface="Arial Rounded MT Bold" pitchFamily="34" charset="0"/>
              </a:rPr>
              <a:t>Category C : </a:t>
            </a:r>
            <a:r>
              <a:rPr lang="en-US" sz="2400" b="1" dirty="0">
                <a:latin typeface="Arial Rounded MT Bold" pitchFamily="34" charset="0"/>
              </a:rPr>
              <a:t>Risk not ruled out</a:t>
            </a:r>
          </a:p>
          <a:p>
            <a:pPr algn="l" rtl="0">
              <a:buFontTx/>
              <a:buChar char="-"/>
            </a:pPr>
            <a:r>
              <a:rPr lang="en-US" dirty="0" smtClean="0"/>
              <a:t>Studies </a:t>
            </a:r>
            <a:r>
              <a:rPr lang="en-US" dirty="0"/>
              <a:t>in women and animals are not </a:t>
            </a:r>
            <a:r>
              <a:rPr lang="en-US" dirty="0" smtClean="0"/>
              <a:t>available …</a:t>
            </a:r>
          </a:p>
          <a:p>
            <a:pPr marL="0" indent="0">
              <a:buNone/>
            </a:pPr>
            <a:r>
              <a:rPr lang="en-US" dirty="0" smtClean="0"/>
              <a:t>       </a:t>
            </a:r>
            <a:r>
              <a:rPr lang="en-US" sz="3200" b="1" dirty="0" smtClean="0">
                <a:solidFill>
                  <a:srgbClr val="FFC000"/>
                </a:solidFill>
                <a:effectLst>
                  <a:outerShdw blurRad="38100" dist="38100" dir="2700000" algn="tl">
                    <a:srgbClr val="000000">
                      <a:alpha val="43137"/>
                    </a:srgbClr>
                  </a:outerShdw>
                </a:effectLst>
              </a:rPr>
              <a:t>OR</a:t>
            </a:r>
            <a:r>
              <a:rPr lang="en-US" b="1" dirty="0" smtClean="0">
                <a:solidFill>
                  <a:srgbClr val="FFC000"/>
                </a:solidFill>
                <a:effectLst>
                  <a:outerShdw blurRad="38100" dist="38100" dir="2700000" algn="tl">
                    <a:srgbClr val="000000">
                      <a:alpha val="43137"/>
                    </a:srgbClr>
                  </a:outerShdw>
                </a:effectLst>
              </a:rPr>
              <a:t> </a:t>
            </a:r>
          </a:p>
          <a:p>
            <a:pPr algn="l" rtl="0">
              <a:buFontTx/>
              <a:buChar char="-"/>
            </a:pPr>
            <a:r>
              <a:rPr lang="en-US" dirty="0" smtClean="0"/>
              <a:t>studies </a:t>
            </a:r>
            <a:r>
              <a:rPr lang="en-US" dirty="0"/>
              <a:t>in animals have shown adverse effects on the fetus and there is no controlled study in women. </a:t>
            </a:r>
            <a:endParaRPr lang="en-US" dirty="0" smtClean="0"/>
          </a:p>
          <a:p>
            <a:pPr algn="l" rtl="0">
              <a:buFont typeface="Wingdings 2" pitchFamily="18" charset="2"/>
              <a:buChar char="P"/>
            </a:pPr>
            <a:r>
              <a:rPr lang="en-US" dirty="0" smtClean="0"/>
              <a:t>Benefits outweigh the risks </a:t>
            </a:r>
          </a:p>
          <a:p>
            <a:pPr algn="l" rtl="0">
              <a:buFont typeface="Wingdings" pitchFamily="2" charset="2"/>
              <a:buChar char="q"/>
            </a:pPr>
            <a:r>
              <a:rPr lang="en-US" dirty="0"/>
              <a:t> </a:t>
            </a:r>
            <a:r>
              <a:rPr lang="en-US" b="1" dirty="0" smtClean="0">
                <a:latin typeface="Arial Rounded MT Bold" pitchFamily="34" charset="0"/>
              </a:rPr>
              <a:t>Category </a:t>
            </a:r>
            <a:r>
              <a:rPr lang="en-US" b="1" dirty="0">
                <a:latin typeface="Arial Rounded MT Bold" pitchFamily="34" charset="0"/>
              </a:rPr>
              <a:t>D : </a:t>
            </a:r>
            <a:endParaRPr lang="en-US" b="1" dirty="0" smtClean="0">
              <a:latin typeface="Arial Rounded MT Bold" pitchFamily="34" charset="0"/>
            </a:endParaRPr>
          </a:p>
          <a:p>
            <a:pPr algn="l" rtl="0">
              <a:buFontTx/>
              <a:buChar char="-"/>
            </a:pPr>
            <a:r>
              <a:rPr lang="en-US" dirty="0" smtClean="0"/>
              <a:t>There </a:t>
            </a:r>
            <a:r>
              <a:rPr lang="en-US" dirty="0"/>
              <a:t>is positive evidence of risk to the human fetus (unsafe</a:t>
            </a:r>
            <a:r>
              <a:rPr lang="en-US" dirty="0" smtClean="0"/>
              <a:t>)  …</a:t>
            </a:r>
          </a:p>
          <a:p>
            <a:pPr algn="l" rtl="0">
              <a:buFont typeface="Wingdings 2" pitchFamily="18" charset="2"/>
              <a:buChar char="E"/>
            </a:pPr>
            <a:r>
              <a:rPr lang="en-US" dirty="0" smtClean="0"/>
              <a:t> </a:t>
            </a:r>
            <a:r>
              <a:rPr lang="en-US" dirty="0"/>
              <a:t> should  not be used </a:t>
            </a:r>
            <a:r>
              <a:rPr lang="en-US" u="sng" dirty="0"/>
              <a:t>unless</a:t>
            </a:r>
            <a:r>
              <a:rPr lang="en-US" dirty="0"/>
              <a:t> there are no better </a:t>
            </a:r>
            <a:r>
              <a:rPr lang="en-US" dirty="0" smtClean="0"/>
              <a:t>         alternatives in </a:t>
            </a:r>
            <a:r>
              <a:rPr lang="en-US" dirty="0"/>
              <a:t>a life- threatening </a:t>
            </a:r>
            <a:r>
              <a:rPr lang="en-US" dirty="0" smtClean="0"/>
              <a:t> illness !!</a:t>
            </a:r>
          </a:p>
          <a:p>
            <a:pPr marL="0" indent="0">
              <a:buNone/>
            </a:pPr>
            <a:r>
              <a:rPr lang="en-US" dirty="0"/>
              <a:t>- (Benefits May outweigh the risks in serious condition)</a:t>
            </a:r>
          </a:p>
          <a:p>
            <a:pPr marL="0" indent="0">
              <a:buNone/>
            </a:pPr>
            <a:endParaRPr lang="en-US" dirty="0" smtClean="0"/>
          </a:p>
          <a:p>
            <a:pPr marL="0" indent="0">
              <a:buNone/>
            </a:pPr>
            <a:endParaRPr lang="ar-SA" dirty="0"/>
          </a:p>
        </p:txBody>
      </p:sp>
    </p:spTree>
    <p:extLst>
      <p:ext uri="{BB962C8B-B14F-4D97-AF65-F5344CB8AC3E}">
        <p14:creationId xmlns:p14="http://schemas.microsoft.com/office/powerpoint/2010/main" val="3995976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96753"/>
            <a:ext cx="8219256" cy="4929411"/>
          </a:xfrm>
        </p:spPr>
        <p:txBody>
          <a:bodyPr/>
          <a:lstStyle/>
          <a:p>
            <a:pPr algn="l" rtl="0"/>
            <a:r>
              <a:rPr lang="en-US" b="1" dirty="0">
                <a:latin typeface="Arial Rounded MT Bold" pitchFamily="34" charset="0"/>
              </a:rPr>
              <a:t>Category X </a:t>
            </a:r>
            <a:r>
              <a:rPr lang="en-US" dirty="0"/>
              <a:t>: </a:t>
            </a:r>
            <a:r>
              <a:rPr lang="en-US" sz="2400" b="1" dirty="0">
                <a:latin typeface="Arial Rounded MT Bold" pitchFamily="34" charset="0"/>
              </a:rPr>
              <a:t>Highly unsafe </a:t>
            </a:r>
            <a:r>
              <a:rPr lang="en-US" dirty="0" smtClean="0"/>
              <a:t>:</a:t>
            </a:r>
          </a:p>
          <a:p>
            <a:pPr marL="0" indent="0">
              <a:buNone/>
            </a:pPr>
            <a:r>
              <a:rPr lang="en-US" dirty="0" smtClean="0"/>
              <a:t> - </a:t>
            </a:r>
            <a:r>
              <a:rPr lang="en-US" dirty="0"/>
              <a:t>risk of use outweighs any potential </a:t>
            </a:r>
            <a:r>
              <a:rPr lang="en-US" dirty="0" smtClean="0"/>
              <a:t>benefit  .  </a:t>
            </a:r>
          </a:p>
          <a:p>
            <a:pPr algn="l" rtl="0">
              <a:buFont typeface="Wingdings 2" pitchFamily="18" charset="2"/>
              <a:buChar char="E"/>
            </a:pPr>
            <a:r>
              <a:rPr lang="en-US" dirty="0"/>
              <a:t> </a:t>
            </a:r>
            <a:r>
              <a:rPr lang="en-US" dirty="0" smtClean="0"/>
              <a:t>Drugs </a:t>
            </a:r>
            <a:r>
              <a:rPr lang="en-US" dirty="0"/>
              <a:t>in this category are </a:t>
            </a:r>
            <a:r>
              <a:rPr lang="en-US" u="sng" dirty="0"/>
              <a:t>contraindicated</a:t>
            </a:r>
            <a:r>
              <a:rPr lang="en-US" dirty="0"/>
              <a:t> in pregnant women or in a woman who may become </a:t>
            </a:r>
            <a:r>
              <a:rPr lang="en-US" dirty="0" smtClean="0"/>
              <a:t>pregnant . </a:t>
            </a:r>
            <a:endParaRPr lang="ar-SA" dirty="0"/>
          </a:p>
        </p:txBody>
      </p:sp>
    </p:spTree>
    <p:extLst>
      <p:ext uri="{BB962C8B-B14F-4D97-AF65-F5344CB8AC3E}">
        <p14:creationId xmlns:p14="http://schemas.microsoft.com/office/powerpoint/2010/main" val="1930091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7906" y="499022"/>
            <a:ext cx="7859216" cy="706090"/>
          </a:xfrm>
        </p:spPr>
        <p:txBody>
          <a:bodyPr>
            <a:normAutofit/>
          </a:bodyPr>
          <a:lstStyle/>
          <a:p>
            <a:r>
              <a:rPr lang="en-US" dirty="0" smtClean="0"/>
              <a:t>Quick Examples ::</a:t>
            </a:r>
            <a:endParaRPr lang="ar-SA" dirty="0"/>
          </a:p>
        </p:txBody>
      </p:sp>
      <p:sp>
        <p:nvSpPr>
          <p:cNvPr id="3" name="Content Placeholder 2"/>
          <p:cNvSpPr>
            <a:spLocks noGrp="1"/>
          </p:cNvSpPr>
          <p:nvPr>
            <p:ph idx="1"/>
          </p:nvPr>
        </p:nvSpPr>
        <p:spPr>
          <a:xfrm>
            <a:off x="471621" y="1313384"/>
            <a:ext cx="9269947" cy="5544616"/>
          </a:xfrm>
        </p:spPr>
        <p:txBody>
          <a:bodyPr>
            <a:normAutofit fontScale="85000" lnSpcReduction="20000"/>
          </a:bodyPr>
          <a:lstStyle/>
          <a:p>
            <a:pPr algn="l" rtl="0">
              <a:buFont typeface="Wingdings" pitchFamily="2" charset="2"/>
              <a:buChar char="Ø"/>
            </a:pPr>
            <a:r>
              <a:rPr lang="en-US" dirty="0" smtClean="0"/>
              <a:t> </a:t>
            </a:r>
            <a:r>
              <a:rPr lang="en-US" b="1" dirty="0" smtClean="0">
                <a:effectLst>
                  <a:outerShdw blurRad="38100" dist="38100" dir="2700000" algn="tl">
                    <a:srgbClr val="000000">
                      <a:alpha val="43137"/>
                    </a:srgbClr>
                  </a:outerShdw>
                </a:effectLst>
                <a:latin typeface="Arial Black" pitchFamily="34" charset="0"/>
              </a:rPr>
              <a:t>A </a:t>
            </a:r>
            <a:r>
              <a:rPr lang="en-US" dirty="0"/>
              <a:t>: levothyroxine, folic </a:t>
            </a:r>
            <a:r>
              <a:rPr lang="en-US" dirty="0" smtClean="0"/>
              <a:t>acid</a:t>
            </a:r>
            <a:r>
              <a:rPr lang="en-US" dirty="0"/>
              <a:t> </a:t>
            </a:r>
            <a:r>
              <a:rPr lang="en-US" dirty="0" smtClean="0"/>
              <a:t>. </a:t>
            </a:r>
          </a:p>
          <a:p>
            <a:pPr marL="0" indent="0">
              <a:buNone/>
            </a:pPr>
            <a:endParaRPr lang="en-US" dirty="0" smtClean="0"/>
          </a:p>
          <a:p>
            <a:pPr algn="l" rtl="0">
              <a:buFont typeface="Wingdings" pitchFamily="2" charset="2"/>
              <a:buChar char="Ø"/>
            </a:pPr>
            <a:r>
              <a:rPr lang="en-US" b="1" dirty="0" smtClean="0">
                <a:effectLst>
                  <a:outerShdw blurRad="38100" dist="38100" dir="2700000" algn="tl">
                    <a:srgbClr val="000000">
                      <a:alpha val="43137"/>
                    </a:srgbClr>
                  </a:outerShdw>
                </a:effectLst>
                <a:latin typeface="Arial Black" pitchFamily="34" charset="0"/>
              </a:rPr>
              <a:t> B</a:t>
            </a:r>
            <a:r>
              <a:rPr lang="en-US" dirty="0" smtClean="0"/>
              <a:t> </a:t>
            </a:r>
            <a:r>
              <a:rPr lang="en-US" dirty="0"/>
              <a:t>: Most of the </a:t>
            </a:r>
            <a:r>
              <a:rPr lang="en-US" dirty="0" smtClean="0"/>
              <a:t>antibiotics ..</a:t>
            </a:r>
          </a:p>
          <a:p>
            <a:pPr marL="0" indent="0">
              <a:buNone/>
            </a:pPr>
            <a:r>
              <a:rPr lang="en-US" dirty="0" smtClean="0"/>
              <a:t>• B- lactams </a:t>
            </a:r>
            <a:r>
              <a:rPr lang="en-US" dirty="0"/>
              <a:t>: </a:t>
            </a:r>
            <a:r>
              <a:rPr lang="en-US" dirty="0" smtClean="0"/>
              <a:t>( Ampicillin     ..   Amoxicillin    ..       Cephalosporin )                 •</a:t>
            </a:r>
            <a:r>
              <a:rPr lang="en-US" dirty="0"/>
              <a:t>prenatal </a:t>
            </a:r>
            <a:r>
              <a:rPr lang="en-US" dirty="0" smtClean="0"/>
              <a:t>vitamins                     •Metronidazole</a:t>
            </a:r>
            <a:r>
              <a:rPr lang="en-US" dirty="0"/>
              <a:t> </a:t>
            </a:r>
            <a:r>
              <a:rPr lang="en-US" dirty="0" smtClean="0"/>
              <a:t>     • Macrolides                                  • acyclovir</a:t>
            </a:r>
            <a:r>
              <a:rPr lang="en-US" dirty="0"/>
              <a:t> </a:t>
            </a:r>
            <a:r>
              <a:rPr lang="en-US" dirty="0" smtClean="0"/>
              <a:t>                                  •</a:t>
            </a:r>
            <a:r>
              <a:rPr lang="en-US" dirty="0" err="1" smtClean="0"/>
              <a:t>Paracetamol</a:t>
            </a:r>
            <a:r>
              <a:rPr lang="en-US" dirty="0" smtClean="0"/>
              <a:t>           • </a:t>
            </a:r>
            <a:r>
              <a:rPr lang="en-US" dirty="0"/>
              <a:t>Metformin </a:t>
            </a:r>
            <a:r>
              <a:rPr lang="en-US" dirty="0" smtClean="0"/>
              <a:t>   •Insulin</a:t>
            </a:r>
          </a:p>
          <a:p>
            <a:pPr algn="l" rtl="0">
              <a:buFont typeface="Wingdings" pitchFamily="2" charset="2"/>
              <a:buChar char="Ø"/>
            </a:pPr>
            <a:endParaRPr lang="en-US" b="1" dirty="0" smtClean="0">
              <a:effectLst>
                <a:outerShdw blurRad="38100" dist="38100" dir="2700000" algn="tl">
                  <a:srgbClr val="000000">
                    <a:alpha val="43137"/>
                  </a:srgbClr>
                </a:outerShdw>
              </a:effectLst>
              <a:latin typeface="Arial Black" pitchFamily="34" charset="0"/>
            </a:endParaRPr>
          </a:p>
          <a:p>
            <a:pPr algn="l" rtl="0">
              <a:buFont typeface="Wingdings" pitchFamily="2" charset="2"/>
              <a:buChar char="Ø"/>
            </a:pPr>
            <a:r>
              <a:rPr lang="en-US" b="1" dirty="0" smtClean="0">
                <a:effectLst>
                  <a:outerShdw blurRad="38100" dist="38100" dir="2700000" algn="tl">
                    <a:srgbClr val="000000">
                      <a:alpha val="43137"/>
                    </a:srgbClr>
                  </a:outerShdw>
                </a:effectLst>
                <a:latin typeface="Arial Black" pitchFamily="34" charset="0"/>
              </a:rPr>
              <a:t> C</a:t>
            </a:r>
            <a:r>
              <a:rPr lang="en-US" dirty="0"/>
              <a:t> : •</a:t>
            </a:r>
            <a:r>
              <a:rPr lang="en-US" dirty="0" err="1" smtClean="0"/>
              <a:t>fluoroquinolones</a:t>
            </a:r>
            <a:r>
              <a:rPr lang="en-US" dirty="0"/>
              <a:t> </a:t>
            </a:r>
            <a:r>
              <a:rPr lang="en-US" dirty="0" smtClean="0"/>
              <a:t>• gentamicin  • </a:t>
            </a:r>
            <a:r>
              <a:rPr lang="en-US" dirty="0" err="1" smtClean="0"/>
              <a:t>Flucanazole</a:t>
            </a:r>
            <a:r>
              <a:rPr lang="en-US" dirty="0" smtClean="0"/>
              <a:t>  </a:t>
            </a:r>
          </a:p>
          <a:p>
            <a:pPr marL="0" indent="0">
              <a:buNone/>
            </a:pPr>
            <a:r>
              <a:rPr lang="en-US" dirty="0" smtClean="0"/>
              <a:t>             </a:t>
            </a:r>
          </a:p>
          <a:p>
            <a:pPr algn="l" rtl="0">
              <a:buFont typeface="Wingdings" pitchFamily="2" charset="2"/>
              <a:buChar char="Ø"/>
            </a:pPr>
            <a:endParaRPr lang="en-US" dirty="0" smtClean="0"/>
          </a:p>
          <a:p>
            <a:pPr algn="l" rtl="0">
              <a:buFont typeface="Wingdings" pitchFamily="2" charset="2"/>
              <a:buChar char="Ø"/>
            </a:pPr>
            <a:r>
              <a:rPr lang="en-US" dirty="0" smtClean="0"/>
              <a:t> </a:t>
            </a:r>
            <a:r>
              <a:rPr lang="en-US" b="1" dirty="0" smtClean="0">
                <a:effectLst>
                  <a:outerShdw blurRad="38100" dist="38100" dir="2700000" algn="tl">
                    <a:srgbClr val="000000">
                      <a:alpha val="43137"/>
                    </a:srgbClr>
                  </a:outerShdw>
                </a:effectLst>
                <a:latin typeface="Arial Black" pitchFamily="34" charset="0"/>
              </a:rPr>
              <a:t>D </a:t>
            </a:r>
            <a:r>
              <a:rPr lang="en-US" dirty="0" smtClean="0">
                <a:latin typeface="+mj-lt"/>
              </a:rPr>
              <a:t>:</a:t>
            </a:r>
            <a:r>
              <a:rPr lang="en-US" b="1" dirty="0">
                <a:effectLst>
                  <a:outerShdw blurRad="38100" dist="38100" dir="2700000" algn="tl">
                    <a:srgbClr val="000000">
                      <a:alpha val="43137"/>
                    </a:srgbClr>
                  </a:outerShdw>
                </a:effectLst>
                <a:latin typeface="+mj-lt"/>
              </a:rPr>
              <a:t> </a:t>
            </a:r>
            <a:r>
              <a:rPr lang="en-US" dirty="0" smtClean="0">
                <a:latin typeface="+mj-lt"/>
              </a:rPr>
              <a:t>•</a:t>
            </a:r>
            <a:r>
              <a:rPr lang="en-US" b="1" dirty="0" smtClean="0">
                <a:effectLst>
                  <a:outerShdw blurRad="38100" dist="38100" dir="2700000" algn="tl">
                    <a:srgbClr val="000000">
                      <a:alpha val="43137"/>
                    </a:srgbClr>
                  </a:outerShdw>
                </a:effectLst>
                <a:latin typeface="+mj-lt"/>
              </a:rPr>
              <a:t> </a:t>
            </a:r>
            <a:r>
              <a:rPr lang="en-US" dirty="0" err="1" smtClean="0">
                <a:latin typeface="+mj-lt"/>
              </a:rPr>
              <a:t>Tetracyclin</a:t>
            </a:r>
            <a:r>
              <a:rPr lang="en-US" dirty="0">
                <a:latin typeface="+mj-lt"/>
              </a:rPr>
              <a:t> </a:t>
            </a:r>
            <a:r>
              <a:rPr lang="en-US" dirty="0" smtClean="0">
                <a:latin typeface="+mj-lt"/>
              </a:rPr>
              <a:t>       • </a:t>
            </a:r>
            <a:r>
              <a:rPr lang="en-US" dirty="0" err="1" smtClean="0">
                <a:latin typeface="+mj-lt"/>
              </a:rPr>
              <a:t>ACEi</a:t>
            </a:r>
            <a:r>
              <a:rPr lang="en-US" dirty="0">
                <a:latin typeface="+mj-lt"/>
              </a:rPr>
              <a:t> </a:t>
            </a:r>
            <a:r>
              <a:rPr lang="en-US" dirty="0" smtClean="0">
                <a:latin typeface="+mj-lt"/>
              </a:rPr>
              <a:t>                       •  Losartan ( ARBs ) </a:t>
            </a:r>
          </a:p>
          <a:p>
            <a:pPr marL="0" indent="0">
              <a:buNone/>
            </a:pPr>
            <a:r>
              <a:rPr lang="en-US" b="1" dirty="0">
                <a:effectLst>
                  <a:outerShdw blurRad="38100" dist="38100" dir="2700000" algn="tl">
                    <a:srgbClr val="000000">
                      <a:alpha val="43137"/>
                    </a:srgbClr>
                  </a:outerShdw>
                </a:effectLst>
                <a:latin typeface="+mj-lt"/>
              </a:rPr>
              <a:t>           </a:t>
            </a:r>
            <a:r>
              <a:rPr lang="en-US" dirty="0" smtClean="0">
                <a:latin typeface="+mj-lt"/>
              </a:rPr>
              <a:t> </a:t>
            </a:r>
            <a:r>
              <a:rPr lang="en-US" dirty="0">
                <a:latin typeface="+mj-lt"/>
              </a:rPr>
              <a:t>• Sulfa drugs </a:t>
            </a:r>
            <a:r>
              <a:rPr lang="en-US" dirty="0" smtClean="0">
                <a:latin typeface="+mj-lt"/>
              </a:rPr>
              <a:t>      • Anticonvulsants </a:t>
            </a:r>
            <a:r>
              <a:rPr lang="en-US" dirty="0">
                <a:latin typeface="+mj-lt"/>
              </a:rPr>
              <a:t>   </a:t>
            </a:r>
            <a:r>
              <a:rPr lang="en-US" dirty="0" smtClean="0">
                <a:latin typeface="+mj-lt"/>
              </a:rPr>
              <a:t>• </a:t>
            </a:r>
            <a:r>
              <a:rPr lang="en-US" dirty="0" err="1" smtClean="0">
                <a:latin typeface="+mj-lt"/>
              </a:rPr>
              <a:t>Warfarine</a:t>
            </a:r>
            <a:r>
              <a:rPr lang="en-US" dirty="0" smtClean="0">
                <a:latin typeface="+mj-lt"/>
              </a:rPr>
              <a:t> </a:t>
            </a:r>
          </a:p>
          <a:p>
            <a:pPr marL="0" indent="0">
              <a:buNone/>
            </a:pPr>
            <a:endParaRPr lang="en-US" dirty="0" smtClean="0">
              <a:latin typeface="+mj-lt"/>
            </a:endParaRPr>
          </a:p>
          <a:p>
            <a:pPr algn="l" rtl="0">
              <a:buFont typeface="Wingdings" pitchFamily="2" charset="2"/>
              <a:buChar char="Ø"/>
            </a:pPr>
            <a:r>
              <a:rPr lang="en-US" b="1" dirty="0">
                <a:effectLst>
                  <a:outerShdw blurRad="38100" dist="38100" dir="2700000" algn="tl">
                    <a:srgbClr val="000000">
                      <a:alpha val="43137"/>
                    </a:srgbClr>
                  </a:outerShdw>
                </a:effectLst>
                <a:latin typeface="Arial Black" pitchFamily="34" charset="0"/>
              </a:rPr>
              <a:t> </a:t>
            </a:r>
            <a:r>
              <a:rPr lang="en-US" b="1" dirty="0" smtClean="0">
                <a:effectLst>
                  <a:outerShdw blurRad="38100" dist="38100" dir="2700000" algn="tl">
                    <a:srgbClr val="000000">
                      <a:alpha val="43137"/>
                    </a:srgbClr>
                  </a:outerShdw>
                </a:effectLst>
                <a:latin typeface="Arial Black" pitchFamily="34" charset="0"/>
              </a:rPr>
              <a:t>X </a:t>
            </a:r>
            <a:r>
              <a:rPr lang="en-US" dirty="0" smtClean="0">
                <a:latin typeface="+mj-lt"/>
              </a:rPr>
              <a:t>: </a:t>
            </a:r>
            <a:r>
              <a:rPr lang="en-US" dirty="0">
                <a:latin typeface="+mj-lt"/>
              </a:rPr>
              <a:t> </a:t>
            </a:r>
            <a:r>
              <a:rPr lang="en-US" dirty="0" smtClean="0">
                <a:latin typeface="+mj-lt"/>
              </a:rPr>
              <a:t> •</a:t>
            </a:r>
            <a:r>
              <a:rPr lang="en-US" dirty="0" err="1" smtClean="0">
                <a:latin typeface="+mj-lt"/>
              </a:rPr>
              <a:t>Isotretinoin</a:t>
            </a:r>
            <a:r>
              <a:rPr lang="en-US" dirty="0">
                <a:latin typeface="+mj-lt"/>
              </a:rPr>
              <a:t>  </a:t>
            </a:r>
            <a:r>
              <a:rPr lang="en-US" dirty="0" smtClean="0">
                <a:latin typeface="+mj-lt"/>
              </a:rPr>
              <a:t>   •Thalidomide      •</a:t>
            </a:r>
            <a:r>
              <a:rPr lang="en-US" dirty="0">
                <a:latin typeface="+mj-lt"/>
              </a:rPr>
              <a:t> </a:t>
            </a:r>
            <a:r>
              <a:rPr lang="en-US" dirty="0" err="1" smtClean="0">
                <a:latin typeface="+mj-lt"/>
              </a:rPr>
              <a:t>Ribaverin</a:t>
            </a:r>
            <a:r>
              <a:rPr lang="en-US" dirty="0">
                <a:latin typeface="+mj-lt"/>
              </a:rPr>
              <a:t> </a:t>
            </a:r>
            <a:r>
              <a:rPr lang="en-US" dirty="0" smtClean="0">
                <a:latin typeface="+mj-lt"/>
              </a:rPr>
              <a:t>  • statin</a:t>
            </a:r>
            <a:endParaRPr lang="ar-SA" dirty="0">
              <a:latin typeface="Arial Black"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255" y="2267330"/>
            <a:ext cx="5517826" cy="2978439"/>
          </a:xfrm>
          <a:prstGeom prst="rect">
            <a:avLst/>
          </a:prstGeom>
        </p:spPr>
      </p:pic>
    </p:spTree>
    <p:extLst>
      <p:ext uri="{BB962C8B-B14F-4D97-AF65-F5344CB8AC3E}">
        <p14:creationId xmlns:p14="http://schemas.microsoft.com/office/powerpoint/2010/main" val="3661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5560" y="188640"/>
            <a:ext cx="8136904" cy="864096"/>
          </a:xfrm>
          <a:solidFill>
            <a:srgbClr val="92D050"/>
          </a:solidFill>
          <a:ln>
            <a:noFill/>
          </a:ln>
        </p:spPr>
        <p:txBody>
          <a:bodyPr>
            <a:noAutofit/>
          </a:bodyPr>
          <a:lstStyle/>
          <a:p>
            <a:r>
              <a:rPr lang="en-US" sz="3200" dirty="0">
                <a:latin typeface="Eras Demi ITC" pitchFamily="34" charset="0"/>
              </a:rPr>
              <a:t>ANTINEOPLASTIC &amp; immunosuppressant</a:t>
            </a:r>
            <a:endParaRPr lang="ar-SA" sz="3200" dirty="0">
              <a:latin typeface="Eras Demi ITC" pitchFamily="34" charset="0"/>
            </a:endParaRPr>
          </a:p>
        </p:txBody>
      </p:sp>
      <p:sp>
        <p:nvSpPr>
          <p:cNvPr id="3" name="Content Placeholder 2"/>
          <p:cNvSpPr>
            <a:spLocks noGrp="1"/>
          </p:cNvSpPr>
          <p:nvPr>
            <p:ph idx="1"/>
          </p:nvPr>
        </p:nvSpPr>
        <p:spPr>
          <a:xfrm>
            <a:off x="1631504" y="1124744"/>
            <a:ext cx="8784976" cy="5112568"/>
          </a:xfrm>
        </p:spPr>
        <p:txBody>
          <a:bodyPr>
            <a:normAutofit fontScale="92500" lnSpcReduction="10000"/>
          </a:bodyPr>
          <a:lstStyle/>
          <a:p>
            <a:pPr algn="l" rtl="0">
              <a:buFont typeface="Wingdings" pitchFamily="2" charset="2"/>
              <a:buChar char="¡"/>
            </a:pPr>
            <a:r>
              <a:rPr lang="en-US" dirty="0" smtClean="0"/>
              <a:t> </a:t>
            </a:r>
            <a:r>
              <a:rPr lang="en-US" dirty="0" err="1" smtClean="0"/>
              <a:t>Folate</a:t>
            </a:r>
            <a:r>
              <a:rPr lang="en-US" dirty="0"/>
              <a:t> antagonist </a:t>
            </a:r>
            <a:r>
              <a:rPr lang="en-US" dirty="0" smtClean="0"/>
              <a:t>(</a:t>
            </a:r>
            <a:r>
              <a:rPr lang="en-US" dirty="0"/>
              <a:t> methotrexate) </a:t>
            </a:r>
            <a:r>
              <a:rPr lang="en-US" dirty="0" smtClean="0"/>
              <a:t> </a:t>
            </a:r>
            <a:r>
              <a:rPr lang="en-US" dirty="0"/>
              <a:t>: </a:t>
            </a:r>
            <a:r>
              <a:rPr lang="en-US" dirty="0" smtClean="0"/>
              <a:t> Category X                </a:t>
            </a:r>
          </a:p>
          <a:p>
            <a:pPr marL="0" indent="0">
              <a:buNone/>
            </a:pPr>
            <a:r>
              <a:rPr lang="en-US" dirty="0" smtClean="0"/>
              <a:t>- are</a:t>
            </a:r>
            <a:r>
              <a:rPr lang="en-US" dirty="0"/>
              <a:t>  </a:t>
            </a:r>
            <a:r>
              <a:rPr lang="en-US" dirty="0">
                <a:solidFill>
                  <a:srgbClr val="FF0000"/>
                </a:solidFill>
              </a:rPr>
              <a:t>well known human </a:t>
            </a:r>
            <a:r>
              <a:rPr lang="en-US" dirty="0" smtClean="0">
                <a:solidFill>
                  <a:srgbClr val="FF0000"/>
                </a:solidFill>
              </a:rPr>
              <a:t>teratogens .</a:t>
            </a:r>
            <a:r>
              <a:rPr lang="en-US" dirty="0"/>
              <a:t> </a:t>
            </a:r>
          </a:p>
          <a:p>
            <a:pPr marL="0" indent="0">
              <a:buNone/>
            </a:pPr>
            <a:r>
              <a:rPr lang="en-US" dirty="0" smtClean="0"/>
              <a:t>- end </a:t>
            </a:r>
            <a:r>
              <a:rPr lang="en-US" dirty="0"/>
              <a:t>your pregnancy or cause severe birth </a:t>
            </a:r>
            <a:r>
              <a:rPr lang="en-US" dirty="0" smtClean="0"/>
              <a:t>defects !</a:t>
            </a:r>
            <a:endParaRPr lang="en-US" dirty="0"/>
          </a:p>
          <a:p>
            <a:pPr algn="l" rtl="0">
              <a:buFont typeface="Wingdings" pitchFamily="2" charset="2"/>
              <a:buChar char="§"/>
            </a:pPr>
            <a:r>
              <a:rPr lang="en-US" dirty="0"/>
              <a:t>IN general, antineoplastic are better to be avoided in pregnancy as some studies consider them all to be </a:t>
            </a:r>
            <a:r>
              <a:rPr lang="en-US" dirty="0" err="1"/>
              <a:t>teratogenic</a:t>
            </a:r>
            <a:r>
              <a:rPr lang="en-US" dirty="0"/>
              <a:t> , unless the benefit overweighs the risk. </a:t>
            </a:r>
          </a:p>
          <a:p>
            <a:pPr algn="l" rtl="0">
              <a:buFont typeface="Wingdings" pitchFamily="2" charset="2"/>
              <a:buChar char="¡"/>
            </a:pPr>
            <a:r>
              <a:rPr lang="en-US" dirty="0" smtClean="0"/>
              <a:t> Cyclosporine </a:t>
            </a:r>
            <a:r>
              <a:rPr lang="en-US" dirty="0"/>
              <a:t>: Category C </a:t>
            </a:r>
          </a:p>
          <a:p>
            <a:pPr algn="l" rtl="0">
              <a:buFontTx/>
              <a:buChar char="-"/>
            </a:pPr>
            <a:r>
              <a:rPr lang="en-US" dirty="0" smtClean="0"/>
              <a:t>Widely used in organ transplantation </a:t>
            </a:r>
          </a:p>
          <a:p>
            <a:pPr algn="l" rtl="0">
              <a:buFontTx/>
              <a:buChar char="-"/>
            </a:pPr>
            <a:r>
              <a:rPr lang="en-US" dirty="0"/>
              <a:t>harmful effects on the human fetus </a:t>
            </a:r>
            <a:r>
              <a:rPr lang="en-US" dirty="0" smtClean="0"/>
              <a:t>But without </a:t>
            </a:r>
            <a:r>
              <a:rPr lang="en-US" dirty="0"/>
              <a:t>causing </a:t>
            </a:r>
            <a:r>
              <a:rPr lang="en-US" dirty="0" smtClean="0"/>
              <a:t>malformations</a:t>
            </a:r>
          </a:p>
          <a:p>
            <a:pPr algn="l" rtl="0">
              <a:buFont typeface="Wingdings" pitchFamily="2" charset="2"/>
              <a:buChar char="¡"/>
            </a:pPr>
            <a:r>
              <a:rPr lang="en-US" dirty="0" smtClean="0"/>
              <a:t> </a:t>
            </a:r>
            <a:r>
              <a:rPr lang="en-US" dirty="0" err="1" smtClean="0"/>
              <a:t>Hydroxychloroquine</a:t>
            </a:r>
            <a:r>
              <a:rPr lang="en-US" dirty="0" smtClean="0"/>
              <a:t> : safe/can be used once indicated</a:t>
            </a:r>
          </a:p>
          <a:p>
            <a:pPr marL="0" indent="0">
              <a:buNone/>
            </a:pPr>
            <a:r>
              <a:rPr lang="en-US" dirty="0"/>
              <a:t>- </a:t>
            </a:r>
            <a:r>
              <a:rPr lang="en-US" dirty="0" smtClean="0"/>
              <a:t>Used as Anti-malarial </a:t>
            </a:r>
            <a:r>
              <a:rPr lang="en-US" dirty="0"/>
              <a:t>drugs </a:t>
            </a:r>
            <a:r>
              <a:rPr lang="en-US" dirty="0" smtClean="0"/>
              <a:t>, SLE , … </a:t>
            </a:r>
            <a:endParaRPr lang="en-US" dirty="0"/>
          </a:p>
        </p:txBody>
      </p:sp>
    </p:spTree>
    <p:extLst>
      <p:ext uri="{BB962C8B-B14F-4D97-AF65-F5344CB8AC3E}">
        <p14:creationId xmlns:p14="http://schemas.microsoft.com/office/powerpoint/2010/main" val="2380048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6454624" cy="978423"/>
          </a:xfrm>
          <a:solidFill>
            <a:srgbClr val="92D050"/>
          </a:solidFill>
          <a:ln>
            <a:noFill/>
          </a:ln>
        </p:spPr>
        <p:txBody>
          <a:bodyPr/>
          <a:lstStyle/>
          <a:p>
            <a:r>
              <a:rPr lang="en-US" dirty="0" smtClean="0">
                <a:latin typeface="Eras Demi ITC" pitchFamily="34" charset="0"/>
              </a:rPr>
              <a:t> ANTICONVULSANTS</a:t>
            </a:r>
            <a:endParaRPr lang="ar-SA" dirty="0">
              <a:latin typeface="Eras Demi ITC" pitchFamily="34" charset="0"/>
            </a:endParaRPr>
          </a:p>
        </p:txBody>
      </p:sp>
      <p:sp>
        <p:nvSpPr>
          <p:cNvPr id="3" name="Content Placeholder 2"/>
          <p:cNvSpPr>
            <a:spLocks noGrp="1"/>
          </p:cNvSpPr>
          <p:nvPr>
            <p:ph idx="1"/>
          </p:nvPr>
        </p:nvSpPr>
        <p:spPr>
          <a:xfrm>
            <a:off x="1847528" y="1268761"/>
            <a:ext cx="8568952" cy="4525963"/>
          </a:xfrm>
        </p:spPr>
        <p:txBody>
          <a:bodyPr>
            <a:normAutofit/>
          </a:bodyPr>
          <a:lstStyle/>
          <a:p>
            <a:pPr algn="l" rtl="0">
              <a:buFont typeface="Wingdings" pitchFamily="2" charset="2"/>
              <a:buChar char="¡"/>
            </a:pPr>
            <a:r>
              <a:rPr lang="en-US" dirty="0" smtClean="0"/>
              <a:t> Phenytoin</a:t>
            </a:r>
            <a:r>
              <a:rPr lang="en-US" dirty="0"/>
              <a:t>, </a:t>
            </a:r>
            <a:r>
              <a:rPr lang="en-US" dirty="0" err="1"/>
              <a:t>Valproic</a:t>
            </a:r>
            <a:r>
              <a:rPr lang="en-US" dirty="0"/>
              <a:t> </a:t>
            </a:r>
            <a:r>
              <a:rPr lang="en-US" dirty="0" smtClean="0"/>
              <a:t>Acid , Carbamazepine …</a:t>
            </a:r>
          </a:p>
          <a:p>
            <a:pPr algn="l" rtl="0">
              <a:buFontTx/>
              <a:buChar char="-"/>
            </a:pPr>
            <a:r>
              <a:rPr lang="en-US" dirty="0" smtClean="0"/>
              <a:t>(Category X) </a:t>
            </a:r>
          </a:p>
          <a:p>
            <a:pPr algn="l" rtl="0">
              <a:buFontTx/>
              <a:buChar char="-"/>
            </a:pPr>
            <a:r>
              <a:rPr lang="en-US" dirty="0"/>
              <a:t>Women with epilepsy who use anticonvulsants during pregnancy have approximately double the general </a:t>
            </a:r>
            <a:r>
              <a:rPr lang="en-US" dirty="0" smtClean="0"/>
              <a:t>population risk </a:t>
            </a:r>
            <a:r>
              <a:rPr lang="en-US" dirty="0"/>
              <a:t>for </a:t>
            </a:r>
            <a:r>
              <a:rPr lang="en-US" dirty="0" smtClean="0"/>
              <a:t>malformations </a:t>
            </a:r>
            <a:r>
              <a:rPr lang="en-US" dirty="0"/>
              <a:t>, ESP; </a:t>
            </a:r>
            <a:r>
              <a:rPr lang="en-US" dirty="0">
                <a:solidFill>
                  <a:srgbClr val="FF0000"/>
                </a:solidFill>
              </a:rPr>
              <a:t>cleft lip &amp;</a:t>
            </a:r>
            <a:r>
              <a:rPr lang="en-US" dirty="0" smtClean="0">
                <a:solidFill>
                  <a:srgbClr val="FF0000"/>
                </a:solidFill>
              </a:rPr>
              <a:t> </a:t>
            </a:r>
            <a:r>
              <a:rPr lang="en-US" dirty="0">
                <a:solidFill>
                  <a:srgbClr val="FF0000"/>
                </a:solidFill>
              </a:rPr>
              <a:t>cleft palate and congenital heart </a:t>
            </a:r>
            <a:r>
              <a:rPr lang="en-US" dirty="0" smtClean="0">
                <a:solidFill>
                  <a:srgbClr val="FF0000"/>
                </a:solidFill>
              </a:rPr>
              <a:t>disease </a:t>
            </a:r>
            <a:r>
              <a:rPr lang="en-US" dirty="0" smtClean="0"/>
              <a:t>. </a:t>
            </a:r>
          </a:p>
          <a:p>
            <a:pPr marL="0" indent="0">
              <a:buNone/>
            </a:pPr>
            <a:r>
              <a:rPr lang="en-US" dirty="0" smtClean="0"/>
              <a:t>- Its better to mother to avoid seizure-provoking stimuli .</a:t>
            </a:r>
            <a:endParaRPr lang="ar-SA" dirty="0"/>
          </a:p>
        </p:txBody>
      </p:sp>
    </p:spTree>
    <p:extLst>
      <p:ext uri="{BB962C8B-B14F-4D97-AF65-F5344CB8AC3E}">
        <p14:creationId xmlns:p14="http://schemas.microsoft.com/office/powerpoint/2010/main" val="133748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7568" y="116632"/>
            <a:ext cx="6262664" cy="906052"/>
          </a:xfrm>
          <a:solidFill>
            <a:srgbClr val="92D050"/>
          </a:solidFill>
          <a:ln>
            <a:noFill/>
          </a:ln>
        </p:spPr>
        <p:txBody>
          <a:bodyPr/>
          <a:lstStyle/>
          <a:p>
            <a:r>
              <a:rPr lang="en-US" dirty="0" smtClean="0">
                <a:latin typeface="Eras Demi ITC" pitchFamily="34" charset="0"/>
              </a:rPr>
              <a:t> ANTICOAGULANTS</a:t>
            </a:r>
            <a:endParaRPr lang="ar-SA" dirty="0">
              <a:latin typeface="Eras Demi ITC" pitchFamily="34" charset="0"/>
            </a:endParaRPr>
          </a:p>
        </p:txBody>
      </p:sp>
      <p:sp>
        <p:nvSpPr>
          <p:cNvPr id="3" name="Content Placeholder 2"/>
          <p:cNvSpPr>
            <a:spLocks noGrp="1"/>
          </p:cNvSpPr>
          <p:nvPr>
            <p:ph idx="1"/>
          </p:nvPr>
        </p:nvSpPr>
        <p:spPr>
          <a:xfrm>
            <a:off x="1703512" y="1124745"/>
            <a:ext cx="8784976" cy="5001419"/>
          </a:xfrm>
        </p:spPr>
        <p:txBody>
          <a:bodyPr>
            <a:normAutofit/>
          </a:bodyPr>
          <a:lstStyle/>
          <a:p>
            <a:pPr algn="l" rtl="0">
              <a:buFont typeface="Wingdings" pitchFamily="2" charset="2"/>
              <a:buChar char="¡"/>
            </a:pPr>
            <a:r>
              <a:rPr lang="en-US" dirty="0" smtClean="0"/>
              <a:t> Warfarin </a:t>
            </a:r>
            <a:r>
              <a:rPr lang="en-US" dirty="0"/>
              <a:t>(</a:t>
            </a:r>
            <a:r>
              <a:rPr lang="en-US"/>
              <a:t>category </a:t>
            </a:r>
            <a:r>
              <a:rPr lang="en-US" smtClean="0"/>
              <a:t>D) </a:t>
            </a:r>
            <a:r>
              <a:rPr lang="en-US" dirty="0" smtClean="0"/>
              <a:t>: </a:t>
            </a:r>
            <a:r>
              <a:rPr lang="en-US" dirty="0"/>
              <a:t>it crosses the placenta and </a:t>
            </a:r>
            <a:r>
              <a:rPr lang="en-US" dirty="0" smtClean="0"/>
              <a:t>should be avoided . </a:t>
            </a:r>
          </a:p>
          <a:p>
            <a:pPr marL="0" indent="0">
              <a:buNone/>
            </a:pPr>
            <a:r>
              <a:rPr lang="en-US" dirty="0" smtClean="0"/>
              <a:t>-Fetal </a:t>
            </a:r>
            <a:r>
              <a:rPr lang="en-US" dirty="0"/>
              <a:t>warfarin </a:t>
            </a:r>
            <a:r>
              <a:rPr lang="en-US" dirty="0" smtClean="0"/>
              <a:t>syndrome(</a:t>
            </a:r>
            <a:r>
              <a:rPr lang="en-US" dirty="0" smtClean="0">
                <a:solidFill>
                  <a:srgbClr val="FF0000"/>
                </a:solidFill>
              </a:rPr>
              <a:t>warfarin </a:t>
            </a:r>
            <a:r>
              <a:rPr lang="en-US" dirty="0" err="1" smtClean="0">
                <a:solidFill>
                  <a:srgbClr val="FF0000"/>
                </a:solidFill>
              </a:rPr>
              <a:t>embryopathy</a:t>
            </a:r>
            <a:r>
              <a:rPr lang="en-US" dirty="0" smtClean="0"/>
              <a:t>) ; *Resulting </a:t>
            </a:r>
            <a:r>
              <a:rPr lang="en-US" dirty="0"/>
              <a:t>abnormalities include </a:t>
            </a:r>
            <a:r>
              <a:rPr lang="en-US" dirty="0" smtClean="0"/>
              <a:t>… low </a:t>
            </a:r>
            <a:r>
              <a:rPr lang="en-US" dirty="0"/>
              <a:t>birth </a:t>
            </a:r>
            <a:r>
              <a:rPr lang="en-US" dirty="0" smtClean="0"/>
              <a:t>weight</a:t>
            </a:r>
            <a:r>
              <a:rPr lang="en-US" dirty="0"/>
              <a:t> </a:t>
            </a:r>
            <a:r>
              <a:rPr lang="en-US" dirty="0" smtClean="0"/>
              <a:t>, </a:t>
            </a:r>
            <a:r>
              <a:rPr lang="en-US" dirty="0"/>
              <a:t>mental retardation, deafness, </a:t>
            </a:r>
            <a:r>
              <a:rPr lang="en-US" dirty="0" smtClean="0"/>
              <a:t>Microcephaly , Nasal hypoplasia , Malformed </a:t>
            </a:r>
            <a:r>
              <a:rPr lang="en-US" dirty="0"/>
              <a:t>bones, cartilage, and </a:t>
            </a:r>
            <a:r>
              <a:rPr lang="en-US" dirty="0" smtClean="0"/>
              <a:t>joints .</a:t>
            </a:r>
          </a:p>
          <a:p>
            <a:pPr marL="0" indent="0">
              <a:buNone/>
            </a:pPr>
            <a:endParaRPr lang="en-US" dirty="0" smtClean="0"/>
          </a:p>
          <a:p>
            <a:pPr algn="l" rtl="0">
              <a:buFont typeface="Wingdings" pitchFamily="2" charset="2"/>
              <a:buChar char="¡"/>
            </a:pPr>
            <a:r>
              <a:rPr lang="en-US" dirty="0" smtClean="0"/>
              <a:t> Heparin ( </a:t>
            </a:r>
            <a:r>
              <a:rPr lang="en-US" dirty="0"/>
              <a:t>does not cross the </a:t>
            </a:r>
            <a:r>
              <a:rPr lang="en-US" dirty="0" smtClean="0"/>
              <a:t>placenta , </a:t>
            </a:r>
            <a:r>
              <a:rPr lang="en-US" dirty="0"/>
              <a:t>because it is a large molecule with a strong negative </a:t>
            </a:r>
            <a:r>
              <a:rPr lang="en-US" dirty="0" smtClean="0"/>
              <a:t>charge ).</a:t>
            </a:r>
            <a:endParaRPr lang="en-US" dirty="0"/>
          </a:p>
          <a:p>
            <a:pPr marL="0" indent="0">
              <a:buNone/>
            </a:pPr>
            <a:r>
              <a:rPr lang="en-US" dirty="0"/>
              <a:t>*the drug of choice for patients requiring anticoagulation</a:t>
            </a:r>
            <a:r>
              <a:rPr lang="en-US" dirty="0" smtClean="0"/>
              <a:t>.</a:t>
            </a:r>
            <a:endParaRPr lang="en-US" dirty="0"/>
          </a:p>
          <a:p>
            <a:pPr marL="0" indent="0">
              <a:buNone/>
            </a:pPr>
            <a:r>
              <a:rPr lang="en-US" dirty="0"/>
              <a:t>*</a:t>
            </a:r>
            <a:r>
              <a:rPr lang="en-US" dirty="0" smtClean="0"/>
              <a:t>Heparin </a:t>
            </a:r>
            <a:r>
              <a:rPr lang="en-US" dirty="0"/>
              <a:t>can cause </a:t>
            </a:r>
            <a:r>
              <a:rPr lang="en-US" dirty="0" smtClean="0"/>
              <a:t>thrombocytopenia ! </a:t>
            </a:r>
            <a:endParaRPr lang="en-US" dirty="0"/>
          </a:p>
        </p:txBody>
      </p:sp>
    </p:spTree>
    <p:extLst>
      <p:ext uri="{BB962C8B-B14F-4D97-AF65-F5344CB8AC3E}">
        <p14:creationId xmlns:p14="http://schemas.microsoft.com/office/powerpoint/2010/main" val="3744625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836713"/>
            <a:ext cx="8568952" cy="5289451"/>
          </a:xfrm>
        </p:spPr>
        <p:txBody>
          <a:bodyPr>
            <a:normAutofit/>
          </a:bodyPr>
          <a:lstStyle/>
          <a:p>
            <a:pPr algn="l" rtl="0"/>
            <a:r>
              <a:rPr lang="en-US" dirty="0"/>
              <a:t>U</a:t>
            </a:r>
            <a:r>
              <a:rPr lang="en-US" dirty="0" smtClean="0"/>
              <a:t>nfractionated </a:t>
            </a:r>
            <a:r>
              <a:rPr lang="en-US" dirty="0"/>
              <a:t>heparin (UFH) and low molecular weight heparin (LMWH) do not cross the placenta and are safe for the fetus, </a:t>
            </a:r>
            <a:r>
              <a:rPr lang="en-US" dirty="0" smtClean="0"/>
              <a:t>but  </a:t>
            </a:r>
            <a:r>
              <a:rPr lang="en-US" dirty="0"/>
              <a:t>long-term treatment with UFH is problematic </a:t>
            </a:r>
            <a:r>
              <a:rPr lang="en-US" dirty="0" smtClean="0"/>
              <a:t>because the </a:t>
            </a:r>
            <a:r>
              <a:rPr lang="en-US" dirty="0"/>
              <a:t>need to monitor anticoagulant activity and because of its potential side </a:t>
            </a:r>
            <a:r>
              <a:rPr lang="en-US" dirty="0" smtClean="0"/>
              <a:t>effects .</a:t>
            </a:r>
          </a:p>
          <a:p>
            <a:pPr marL="0" indent="0">
              <a:buNone/>
            </a:pPr>
            <a:r>
              <a:rPr lang="en-US" dirty="0" smtClean="0"/>
              <a:t> </a:t>
            </a:r>
          </a:p>
          <a:p>
            <a:pPr algn="l" rtl="0"/>
            <a:r>
              <a:rPr lang="en-US" dirty="0" smtClean="0"/>
              <a:t>(LMWH) may </a:t>
            </a:r>
            <a:r>
              <a:rPr lang="en-US" dirty="0"/>
              <a:t>have benefits over standard unfractionated </a:t>
            </a:r>
            <a:r>
              <a:rPr lang="en-US" dirty="0" smtClean="0"/>
              <a:t>heparin . </a:t>
            </a:r>
            <a:r>
              <a:rPr lang="en-US" dirty="0"/>
              <a:t>The molecules still are relatively large and do not cross the </a:t>
            </a:r>
            <a:r>
              <a:rPr lang="en-US" dirty="0" smtClean="0"/>
              <a:t>placenta .</a:t>
            </a:r>
          </a:p>
          <a:p>
            <a:pPr algn="l" rtl="0"/>
            <a:r>
              <a:rPr lang="en-US" dirty="0"/>
              <a:t>less risk for heparin-induced thrombocytopenia</a:t>
            </a:r>
            <a:endParaRPr lang="ar-SA" dirty="0"/>
          </a:p>
        </p:txBody>
      </p:sp>
    </p:spTree>
    <p:extLst>
      <p:ext uri="{BB962C8B-B14F-4D97-AF65-F5344CB8AC3E}">
        <p14:creationId xmlns:p14="http://schemas.microsoft.com/office/powerpoint/2010/main" val="1649313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7568" y="116632"/>
            <a:ext cx="7754579" cy="954179"/>
          </a:xfrm>
          <a:solidFill>
            <a:srgbClr val="92D050"/>
          </a:solidFill>
        </p:spPr>
        <p:txBody>
          <a:bodyPr>
            <a:normAutofit fontScale="90000"/>
          </a:bodyPr>
          <a:lstStyle/>
          <a:p>
            <a:r>
              <a:rPr lang="en-US" dirty="0">
                <a:latin typeface="Eras Demi ITC" pitchFamily="34" charset="0"/>
              </a:rPr>
              <a:t>Thyroid and </a:t>
            </a:r>
            <a:r>
              <a:rPr lang="en-US" dirty="0" err="1">
                <a:latin typeface="Eras Demi ITC" pitchFamily="34" charset="0"/>
              </a:rPr>
              <a:t>Antithyroid</a:t>
            </a:r>
            <a:r>
              <a:rPr lang="en-US" dirty="0">
                <a:latin typeface="Eras Demi ITC" pitchFamily="34" charset="0"/>
              </a:rPr>
              <a:t> Drug </a:t>
            </a:r>
            <a:endParaRPr lang="ar-SA" dirty="0">
              <a:latin typeface="Eras Demi ITC" pitchFamily="34" charset="0"/>
            </a:endParaRPr>
          </a:p>
        </p:txBody>
      </p:sp>
      <p:sp>
        <p:nvSpPr>
          <p:cNvPr id="3" name="Content Placeholder 2"/>
          <p:cNvSpPr>
            <a:spLocks noGrp="1"/>
          </p:cNvSpPr>
          <p:nvPr>
            <p:ph idx="1"/>
          </p:nvPr>
        </p:nvSpPr>
        <p:spPr>
          <a:xfrm>
            <a:off x="1323474" y="1196934"/>
            <a:ext cx="7879282" cy="5328592"/>
          </a:xfrm>
        </p:spPr>
        <p:txBody>
          <a:bodyPr>
            <a:normAutofit fontScale="77500" lnSpcReduction="20000"/>
          </a:bodyPr>
          <a:lstStyle/>
          <a:p>
            <a:pPr algn="l" rtl="0">
              <a:buFont typeface="Wingdings" pitchFamily="2" charset="2"/>
              <a:buChar char="¡"/>
            </a:pPr>
            <a:r>
              <a:rPr lang="en-US" dirty="0" smtClean="0"/>
              <a:t> Thyroxin </a:t>
            </a:r>
            <a:r>
              <a:rPr lang="en-US" dirty="0"/>
              <a:t>( category A) : doesn’t cross the placenta to any extent, so it not associated with congenital anomalies ,(safe during pregnancy) . </a:t>
            </a:r>
          </a:p>
          <a:p>
            <a:pPr algn="l" rtl="0">
              <a:buFont typeface="Wingdings" pitchFamily="2" charset="2"/>
              <a:buChar char="¡"/>
            </a:pPr>
            <a:r>
              <a:rPr lang="en-US" dirty="0" smtClean="0"/>
              <a:t> </a:t>
            </a:r>
            <a:r>
              <a:rPr lang="en-US" dirty="0" err="1" smtClean="0"/>
              <a:t>Propylthiouracil</a:t>
            </a:r>
            <a:r>
              <a:rPr lang="en-US" dirty="0" smtClean="0"/>
              <a:t> </a:t>
            </a:r>
            <a:r>
              <a:rPr lang="en-US" dirty="0"/>
              <a:t>(PTU) and </a:t>
            </a:r>
            <a:r>
              <a:rPr lang="en-US" dirty="0" err="1" smtClean="0"/>
              <a:t>carbimazole</a:t>
            </a:r>
            <a:r>
              <a:rPr lang="en-US" dirty="0" smtClean="0"/>
              <a:t> </a:t>
            </a:r>
            <a:r>
              <a:rPr lang="en-US" dirty="0"/>
              <a:t>: ( class D )</a:t>
            </a:r>
          </a:p>
          <a:p>
            <a:pPr algn="l" rtl="0">
              <a:buFontTx/>
              <a:buChar char="-"/>
            </a:pPr>
            <a:r>
              <a:rPr lang="en-US" dirty="0"/>
              <a:t>They are used to treat Hyperthyroidism ( Anti thyroid ) </a:t>
            </a:r>
          </a:p>
          <a:p>
            <a:pPr algn="l" rtl="0">
              <a:buFontTx/>
              <a:buChar char="-"/>
            </a:pPr>
            <a:r>
              <a:rPr lang="en-US" dirty="0"/>
              <a:t>both cross the placenta and may cause fetal hypothyroidism and so some degree of fetal goiter ! </a:t>
            </a:r>
          </a:p>
          <a:p>
            <a:pPr>
              <a:buFontTx/>
              <a:buChar char="-"/>
            </a:pPr>
            <a:r>
              <a:rPr lang="en-US" dirty="0" smtClean="0"/>
              <a:t>(PTU</a:t>
            </a:r>
            <a:r>
              <a:rPr lang="en-US" dirty="0"/>
              <a:t>) is the </a:t>
            </a:r>
            <a:r>
              <a:rPr lang="en-US" b="1" dirty="0">
                <a:solidFill>
                  <a:srgbClr val="00B050"/>
                </a:solidFill>
              </a:rPr>
              <a:t>preferred </a:t>
            </a:r>
            <a:r>
              <a:rPr lang="en-US" dirty="0" err="1"/>
              <a:t>antithyroid</a:t>
            </a:r>
            <a:r>
              <a:rPr lang="en-US" dirty="0"/>
              <a:t> drug </a:t>
            </a:r>
            <a:r>
              <a:rPr lang="en-US" b="1" dirty="0" smtClean="0"/>
              <a:t>Because </a:t>
            </a:r>
            <a:r>
              <a:rPr lang="en-US" dirty="0"/>
              <a:t>treatment with </a:t>
            </a:r>
            <a:r>
              <a:rPr lang="en-US" dirty="0" err="1"/>
              <a:t>carbimazole</a:t>
            </a:r>
            <a:r>
              <a:rPr lang="en-US" dirty="0"/>
              <a:t> during the ﬁrst trimester has been associated with the occurrence of </a:t>
            </a:r>
            <a:r>
              <a:rPr lang="en-US" dirty="0" err="1">
                <a:solidFill>
                  <a:srgbClr val="FF0000"/>
                </a:solidFill>
              </a:rPr>
              <a:t>choanal</a:t>
            </a:r>
            <a:r>
              <a:rPr lang="en-US" dirty="0">
                <a:solidFill>
                  <a:srgbClr val="FF0000"/>
                </a:solidFill>
              </a:rPr>
              <a:t> atresia and </a:t>
            </a:r>
            <a:r>
              <a:rPr lang="en-US" dirty="0" smtClean="0">
                <a:solidFill>
                  <a:srgbClr val="FF0000"/>
                </a:solidFill>
              </a:rPr>
              <a:t>(aplasia cutis) </a:t>
            </a:r>
            <a:r>
              <a:rPr lang="en-US" dirty="0" smtClean="0"/>
              <a:t>.</a:t>
            </a:r>
          </a:p>
          <a:p>
            <a:pPr>
              <a:lnSpc>
                <a:spcPct val="120000"/>
              </a:lnSpc>
              <a:buFontTx/>
              <a:buChar char="-"/>
            </a:pPr>
            <a:r>
              <a:rPr lang="en-US" dirty="0" smtClean="0"/>
              <a:t> </a:t>
            </a:r>
            <a:r>
              <a:rPr lang="en-US" b="1" dirty="0" smtClean="0">
                <a:effectLst>
                  <a:outerShdw blurRad="38100" dist="38100" dir="2700000" algn="tl">
                    <a:srgbClr val="000000">
                      <a:alpha val="43137"/>
                    </a:srgbClr>
                  </a:outerShdw>
                </a:effectLst>
              </a:rPr>
              <a:t>BUT</a:t>
            </a:r>
            <a:r>
              <a:rPr lang="en-US" dirty="0" smtClean="0"/>
              <a:t> , </a:t>
            </a:r>
            <a:r>
              <a:rPr lang="en-US" u="sng" dirty="0" smtClean="0"/>
              <a:t>Hyperthyroid </a:t>
            </a:r>
            <a:r>
              <a:rPr lang="en-US" u="sng" dirty="0"/>
              <a:t>women who become pregnant while taking </a:t>
            </a:r>
            <a:r>
              <a:rPr lang="en-US" u="sng" dirty="0" err="1"/>
              <a:t>carbimazole</a:t>
            </a:r>
            <a:r>
              <a:rPr lang="en-US" u="sng" dirty="0"/>
              <a:t> or PTU</a:t>
            </a:r>
            <a:r>
              <a:rPr lang="en-US" dirty="0"/>
              <a:t> </a:t>
            </a:r>
            <a:r>
              <a:rPr lang="en-US" b="1" dirty="0">
                <a:solidFill>
                  <a:srgbClr val="00B050"/>
                </a:solidFill>
              </a:rPr>
              <a:t>should be advised to continue their current drug in pregnancy</a:t>
            </a:r>
            <a:r>
              <a:rPr lang="en-US" dirty="0"/>
              <a:t> </a:t>
            </a:r>
            <a:r>
              <a:rPr lang="en-US" dirty="0">
                <a:sym typeface="Wingdings 2"/>
              </a:rPr>
              <a:t> </a:t>
            </a:r>
            <a:endParaRPr lang="en-US" dirty="0" smtClean="0">
              <a:sym typeface="Wingdings 2"/>
            </a:endParaRPr>
          </a:p>
          <a:p>
            <a:pPr>
              <a:buFontTx/>
              <a:buChar char="-"/>
            </a:pPr>
            <a:r>
              <a:rPr lang="en-US" dirty="0" smtClean="0">
                <a:sym typeface="Wingdings 2"/>
              </a:rPr>
              <a:t>(PTU) </a:t>
            </a:r>
            <a:r>
              <a:rPr lang="en-US" dirty="0">
                <a:sym typeface="Wingdings 2"/>
              </a:rPr>
              <a:t>is the </a:t>
            </a:r>
            <a:r>
              <a:rPr lang="en-US" b="1" dirty="0">
                <a:solidFill>
                  <a:srgbClr val="00B050"/>
                </a:solidFill>
                <a:sym typeface="Wingdings 2"/>
              </a:rPr>
              <a:t>drug of choice in the breastfeeding </a:t>
            </a:r>
            <a:r>
              <a:rPr lang="en-US" b="1" dirty="0" smtClean="0">
                <a:solidFill>
                  <a:srgbClr val="00B050"/>
                </a:solidFill>
                <a:sym typeface="Wingdings 2"/>
              </a:rPr>
              <a:t>mother </a:t>
            </a:r>
            <a:r>
              <a:rPr lang="en-US" dirty="0">
                <a:sym typeface="Wingdings 2"/>
              </a:rPr>
              <a:t> , as it is excreted in the milk to a much lesser extent than </a:t>
            </a:r>
            <a:r>
              <a:rPr lang="en-US" dirty="0" err="1" smtClean="0">
                <a:sym typeface="Wingdings 2"/>
              </a:rPr>
              <a:t>carbimazole</a:t>
            </a:r>
            <a:r>
              <a:rPr lang="en-US" dirty="0" smtClean="0">
                <a:sym typeface="Wingdings 2"/>
              </a:rPr>
              <a:t> . </a:t>
            </a:r>
            <a:endParaRPr lang="en-US" dirty="0">
              <a:sym typeface="Wingdings 2"/>
            </a:endParaRPr>
          </a:p>
          <a:p>
            <a:pPr marL="0" indent="0">
              <a:buNone/>
            </a:pPr>
            <a:r>
              <a:rPr lang="en-US" dirty="0" smtClean="0">
                <a:sym typeface="Wingdings 2"/>
              </a:rPr>
              <a:t>-</a:t>
            </a:r>
            <a:r>
              <a:rPr lang="en-US" dirty="0" smtClean="0"/>
              <a:t> </a:t>
            </a:r>
            <a:r>
              <a:rPr lang="en-US" dirty="0" smtClean="0"/>
              <a:t>Radioactive </a:t>
            </a:r>
            <a:r>
              <a:rPr lang="en-US" dirty="0"/>
              <a:t>iodine-131 </a:t>
            </a:r>
            <a:r>
              <a:rPr lang="en-US" dirty="0" smtClean="0"/>
              <a:t>is </a:t>
            </a:r>
            <a:r>
              <a:rPr lang="en-US" dirty="0" err="1" smtClean="0"/>
              <a:t>absoulotly</a:t>
            </a:r>
            <a:r>
              <a:rPr lang="en-US" dirty="0" smtClean="0"/>
              <a:t> </a:t>
            </a:r>
            <a:r>
              <a:rPr lang="en-US" dirty="0"/>
              <a:t>contraindicated . </a:t>
            </a:r>
          </a:p>
          <a:p>
            <a:pPr algn="l" rtl="0"/>
            <a:endParaRPr lang="en-US" dirty="0"/>
          </a:p>
          <a:p>
            <a:pPr algn="r" rtl="0"/>
            <a:endParaRPr lang="ar-S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4632" y="4074802"/>
            <a:ext cx="2817688" cy="26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2757" y="1502266"/>
            <a:ext cx="2999563" cy="235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7676147" y="3978549"/>
            <a:ext cx="1526610" cy="481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65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ipe(down)">
                                      <p:cBhvr>
                                        <p:cTn id="25" dur="580">
                                          <p:stCondLst>
                                            <p:cond delay="0"/>
                                          </p:stCondLst>
                                        </p:cTn>
                                        <p:tgtEl>
                                          <p:spTgt spid="1027"/>
                                        </p:tgtEl>
                                      </p:cBhvr>
                                    </p:animEffect>
                                    <p:anim calcmode="lin" valueType="num">
                                      <p:cBhvr>
                                        <p:cTn id="26"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7"/>
                                        </p:tgtEl>
                                      </p:cBhvr>
                                      <p:to x="100000" y="60000"/>
                                    </p:animScale>
                                    <p:animScale>
                                      <p:cBhvr>
                                        <p:cTn id="32" dur="166" decel="50000">
                                          <p:stCondLst>
                                            <p:cond delay="676"/>
                                          </p:stCondLst>
                                        </p:cTn>
                                        <p:tgtEl>
                                          <p:spTgt spid="1027"/>
                                        </p:tgtEl>
                                      </p:cBhvr>
                                      <p:to x="100000" y="100000"/>
                                    </p:animScale>
                                    <p:animScale>
                                      <p:cBhvr>
                                        <p:cTn id="33" dur="26">
                                          <p:stCondLst>
                                            <p:cond delay="1312"/>
                                          </p:stCondLst>
                                        </p:cTn>
                                        <p:tgtEl>
                                          <p:spTgt spid="1027"/>
                                        </p:tgtEl>
                                      </p:cBhvr>
                                      <p:to x="100000" y="80000"/>
                                    </p:animScale>
                                    <p:animScale>
                                      <p:cBhvr>
                                        <p:cTn id="34" dur="166" decel="50000">
                                          <p:stCondLst>
                                            <p:cond delay="1338"/>
                                          </p:stCondLst>
                                        </p:cTn>
                                        <p:tgtEl>
                                          <p:spTgt spid="1027"/>
                                        </p:tgtEl>
                                      </p:cBhvr>
                                      <p:to x="100000" y="100000"/>
                                    </p:animScale>
                                    <p:animScale>
                                      <p:cBhvr>
                                        <p:cTn id="35" dur="26">
                                          <p:stCondLst>
                                            <p:cond delay="1642"/>
                                          </p:stCondLst>
                                        </p:cTn>
                                        <p:tgtEl>
                                          <p:spTgt spid="1027"/>
                                        </p:tgtEl>
                                      </p:cBhvr>
                                      <p:to x="100000" y="90000"/>
                                    </p:animScale>
                                    <p:animScale>
                                      <p:cBhvr>
                                        <p:cTn id="36" dur="166" decel="50000">
                                          <p:stCondLst>
                                            <p:cond delay="1668"/>
                                          </p:stCondLst>
                                        </p:cTn>
                                        <p:tgtEl>
                                          <p:spTgt spid="1027"/>
                                        </p:tgtEl>
                                      </p:cBhvr>
                                      <p:to x="100000" y="100000"/>
                                    </p:animScale>
                                    <p:animScale>
                                      <p:cBhvr>
                                        <p:cTn id="37" dur="26">
                                          <p:stCondLst>
                                            <p:cond delay="1808"/>
                                          </p:stCondLst>
                                        </p:cTn>
                                        <p:tgtEl>
                                          <p:spTgt spid="1027"/>
                                        </p:tgtEl>
                                      </p:cBhvr>
                                      <p:to x="100000" y="95000"/>
                                    </p:animScale>
                                    <p:animScale>
                                      <p:cBhvr>
                                        <p:cTn id="38"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6000"/>
          </a:schemeClr>
        </a:soli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b="1" dirty="0" smtClean="0">
                <a:solidFill>
                  <a:srgbClr val="660033"/>
                </a:solidFill>
              </a:rPr>
              <a:t>Maternal pharmacokinetic change in pregnancy:</a:t>
            </a:r>
            <a:endParaRPr lang="en-US" b="1" dirty="0">
              <a:solidFill>
                <a:srgbClr val="660033"/>
              </a:solidFill>
            </a:endParaRPr>
          </a:p>
        </p:txBody>
      </p:sp>
      <p:sp>
        <p:nvSpPr>
          <p:cNvPr id="5" name="Content Placeholder 4"/>
          <p:cNvSpPr>
            <a:spLocks noGrp="1"/>
          </p:cNvSpPr>
          <p:nvPr>
            <p:ph sz="half" idx="1"/>
          </p:nvPr>
        </p:nvSpPr>
        <p:spPr>
          <a:xfrm>
            <a:off x="-1" y="1822450"/>
            <a:ext cx="11630025" cy="5035550"/>
          </a:xfrm>
        </p:spPr>
        <p:txBody>
          <a:bodyPr>
            <a:noAutofit/>
          </a:bodyPr>
          <a:lstStyle/>
          <a:p>
            <a:pPr marL="0" indent="0" algn="ctr">
              <a:lnSpc>
                <a:spcPct val="80000"/>
              </a:lnSpc>
            </a:pPr>
            <a:r>
              <a:rPr lang="en-GB" altLang="en-US" b="1" i="1" u="sng" dirty="0" smtClean="0"/>
              <a:t>Absorption:</a:t>
            </a:r>
          </a:p>
          <a:p>
            <a:pPr marL="0" indent="0" algn="ctr">
              <a:lnSpc>
                <a:spcPct val="80000"/>
              </a:lnSpc>
            </a:pPr>
            <a:endParaRPr lang="en-GB" altLang="en-US" b="1" i="1" u="sng" dirty="0" smtClean="0"/>
          </a:p>
          <a:p>
            <a:pPr marL="427038">
              <a:lnSpc>
                <a:spcPct val="80000"/>
              </a:lnSpc>
            </a:pPr>
            <a:r>
              <a:rPr lang="en-GB" altLang="en-US" b="1" dirty="0" smtClean="0"/>
              <a:t>Decreased</a:t>
            </a:r>
            <a:r>
              <a:rPr lang="en-GB" altLang="en-US" dirty="0" smtClean="0"/>
              <a:t> gastrointestinal </a:t>
            </a:r>
            <a:r>
              <a:rPr lang="en-GB" altLang="en-US" b="1" dirty="0" smtClean="0"/>
              <a:t>motility and tone</a:t>
            </a:r>
            <a:r>
              <a:rPr lang="en-GB" altLang="en-US" dirty="0" smtClean="0"/>
              <a:t> (probably from increased progesterone </a:t>
            </a:r>
            <a:r>
              <a:rPr lang="en-GB" altLang="en-US" dirty="0"/>
              <a:t>production). So, </a:t>
            </a:r>
            <a:r>
              <a:rPr lang="en-GB" altLang="en-US" b="1" dirty="0"/>
              <a:t>delay absorption</a:t>
            </a:r>
            <a:r>
              <a:rPr lang="en-GB" altLang="en-US" dirty="0"/>
              <a:t> of drugs in the </a:t>
            </a:r>
            <a:r>
              <a:rPr lang="en-GB" altLang="en-US" b="1" dirty="0"/>
              <a:t>small intestine</a:t>
            </a:r>
            <a:r>
              <a:rPr lang="en-GB" altLang="en-US" dirty="0" smtClean="0"/>
              <a:t>.</a:t>
            </a:r>
          </a:p>
          <a:p>
            <a:pPr marL="884238" lvl="1">
              <a:lnSpc>
                <a:spcPct val="80000"/>
              </a:lnSpc>
            </a:pPr>
            <a:r>
              <a:rPr lang="en-GB" altLang="en-US" sz="2800" b="1" dirty="0" smtClean="0"/>
              <a:t>Increase HCL</a:t>
            </a:r>
            <a:r>
              <a:rPr lang="en-GB" altLang="en-US" sz="2800" dirty="0" smtClean="0"/>
              <a:t> formation, </a:t>
            </a:r>
            <a:r>
              <a:rPr lang="en-US" dirty="0" smtClean="0"/>
              <a:t>weak </a:t>
            </a:r>
            <a:r>
              <a:rPr lang="en-US" dirty="0"/>
              <a:t>acids (</a:t>
            </a:r>
            <a:r>
              <a:rPr lang="en-US" dirty="0" err="1"/>
              <a:t>eg</a:t>
            </a:r>
            <a:r>
              <a:rPr lang="en-US" dirty="0"/>
              <a:t>. aspirin) will remain highly </a:t>
            </a:r>
            <a:r>
              <a:rPr lang="en-US" dirty="0" err="1"/>
              <a:t>ionised</a:t>
            </a:r>
            <a:r>
              <a:rPr lang="en-US" dirty="0"/>
              <a:t> and will have delayed </a:t>
            </a:r>
            <a:r>
              <a:rPr lang="en-US" dirty="0" smtClean="0"/>
              <a:t>absorption.</a:t>
            </a:r>
          </a:p>
          <a:p>
            <a:r>
              <a:rPr lang="en-US" sz="2400" dirty="0">
                <a:latin typeface="LinuxLibertine"/>
              </a:rPr>
              <a:t>Increased cardiac output affects changes in skin and muscle blood flow, supposedly increasing the absorption of drugs via subcutaneous and intramuscular routes</a:t>
            </a:r>
          </a:p>
          <a:p>
            <a:r>
              <a:rPr lang="en-US" sz="2400" dirty="0">
                <a:latin typeface="LinuxLibertine"/>
              </a:rPr>
              <a:t>Increased blood flow speeds up the rate of onset of IV drugs, </a:t>
            </a:r>
            <a:r>
              <a:rPr lang="en-US" sz="2400" dirty="0" err="1">
                <a:latin typeface="LinuxLibertine"/>
              </a:rPr>
              <a:t>eg</a:t>
            </a:r>
            <a:r>
              <a:rPr lang="en-US" sz="2400" dirty="0">
                <a:latin typeface="LinuxLibertine"/>
              </a:rPr>
              <a:t>. muscle relaxants and </a:t>
            </a:r>
            <a:r>
              <a:rPr lang="en-US" sz="2400" dirty="0" err="1">
                <a:latin typeface="LinuxLibertine"/>
              </a:rPr>
              <a:t>anaesthetic</a:t>
            </a:r>
            <a:r>
              <a:rPr lang="en-US" sz="2400" dirty="0">
                <a:latin typeface="LinuxLibertine"/>
              </a:rPr>
              <a:t> agents</a:t>
            </a:r>
          </a:p>
          <a:p>
            <a:endParaRPr lang="en-US" sz="3600" dirty="0"/>
          </a:p>
        </p:txBody>
      </p:sp>
    </p:spTree>
    <p:extLst>
      <p:ext uri="{BB962C8B-B14F-4D97-AF65-F5344CB8AC3E}">
        <p14:creationId xmlns:p14="http://schemas.microsoft.com/office/powerpoint/2010/main" val="3099384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476673"/>
            <a:ext cx="8856984" cy="5649491"/>
          </a:xfrm>
        </p:spPr>
        <p:txBody>
          <a:bodyPr/>
          <a:lstStyle/>
          <a:p>
            <a:pPr algn="l" rtl="0">
              <a:buFont typeface="Wingdings" pitchFamily="2" charset="2"/>
              <a:buChar char="¡"/>
            </a:pPr>
            <a:r>
              <a:rPr lang="en-US" dirty="0">
                <a:latin typeface="Eras Demi ITC" pitchFamily="34" charset="0"/>
              </a:rPr>
              <a:t> </a:t>
            </a:r>
            <a:r>
              <a:rPr lang="en-US" dirty="0" smtClean="0">
                <a:latin typeface="Eras Demi ITC" pitchFamily="34" charset="0"/>
              </a:rPr>
              <a:t>Anti - emetic </a:t>
            </a:r>
            <a:r>
              <a:rPr lang="en-US" dirty="0" smtClean="0"/>
              <a:t>: Category B </a:t>
            </a:r>
          </a:p>
          <a:p>
            <a:pPr algn="l" rtl="0">
              <a:buFontTx/>
              <a:buChar char="-"/>
            </a:pPr>
            <a:r>
              <a:rPr lang="en-US" dirty="0" smtClean="0"/>
              <a:t>Anti Histamine ( </a:t>
            </a:r>
            <a:r>
              <a:rPr lang="en-US" dirty="0" err="1" smtClean="0"/>
              <a:t>cyclizine</a:t>
            </a:r>
            <a:r>
              <a:rPr lang="en-US" dirty="0" smtClean="0"/>
              <a:t> ) : first line</a:t>
            </a:r>
          </a:p>
          <a:p>
            <a:pPr algn="l" rtl="0">
              <a:buFontTx/>
              <a:buChar char="-"/>
            </a:pPr>
            <a:r>
              <a:rPr lang="en-US" dirty="0" smtClean="0"/>
              <a:t>Metoclopramide , </a:t>
            </a:r>
            <a:r>
              <a:rPr lang="en-US" dirty="0" err="1" smtClean="0"/>
              <a:t>Odansetron</a:t>
            </a:r>
            <a:r>
              <a:rPr lang="en-US" dirty="0" smtClean="0"/>
              <a:t> : second line </a:t>
            </a:r>
          </a:p>
          <a:p>
            <a:pPr algn="l" rtl="0">
              <a:buFont typeface="Wingdings" pitchFamily="2" charset="2"/>
              <a:buChar char="¡"/>
            </a:pPr>
            <a:endParaRPr lang="en-US" dirty="0" smtClean="0">
              <a:latin typeface="Eras Demi ITC" pitchFamily="34" charset="0"/>
            </a:endParaRPr>
          </a:p>
          <a:p>
            <a:pPr algn="l" rtl="0">
              <a:buFont typeface="Wingdings" pitchFamily="2" charset="2"/>
              <a:buChar char="¡"/>
            </a:pPr>
            <a:endParaRPr lang="en-US" dirty="0">
              <a:latin typeface="Eras Demi ITC" pitchFamily="34" charset="0"/>
            </a:endParaRPr>
          </a:p>
          <a:p>
            <a:pPr algn="l" rtl="0">
              <a:buFont typeface="Wingdings" pitchFamily="2" charset="2"/>
              <a:buChar char="¡"/>
            </a:pPr>
            <a:r>
              <a:rPr lang="en-US" dirty="0" smtClean="0">
                <a:latin typeface="Eras Demi ITC" pitchFamily="34" charset="0"/>
              </a:rPr>
              <a:t> Acid suppressing </a:t>
            </a:r>
            <a:r>
              <a:rPr lang="en-US" dirty="0" smtClean="0"/>
              <a:t>: </a:t>
            </a:r>
          </a:p>
          <a:p>
            <a:pPr algn="l" rtl="0">
              <a:buFontTx/>
              <a:buChar char="-"/>
            </a:pPr>
            <a:r>
              <a:rPr lang="en-US" dirty="0" smtClean="0"/>
              <a:t>cimetidine</a:t>
            </a:r>
            <a:r>
              <a:rPr lang="en-US" dirty="0"/>
              <a:t>, omeprazole, and ranitidine </a:t>
            </a:r>
            <a:r>
              <a:rPr lang="en-US" dirty="0" smtClean="0"/>
              <a:t>… has </a:t>
            </a:r>
            <a:r>
              <a:rPr lang="en-US" dirty="0"/>
              <a:t>not been found to be associated with any </a:t>
            </a:r>
            <a:r>
              <a:rPr lang="en-US" dirty="0" err="1" smtClean="0"/>
              <a:t>teratogenic</a:t>
            </a:r>
            <a:r>
              <a:rPr lang="en-US" dirty="0" smtClean="0"/>
              <a:t> </a:t>
            </a:r>
            <a:r>
              <a:rPr lang="en-US" dirty="0"/>
              <a:t>risk in </a:t>
            </a:r>
            <a:r>
              <a:rPr lang="en-US" dirty="0" smtClean="0"/>
              <a:t>pregnancy </a:t>
            </a:r>
            <a:r>
              <a:rPr lang="en-US" dirty="0" smtClean="0">
                <a:sym typeface="Wingdings 2"/>
              </a:rPr>
              <a:t></a:t>
            </a:r>
            <a:r>
              <a:rPr lang="en-US" dirty="0" smtClean="0"/>
              <a:t> </a:t>
            </a:r>
            <a:endParaRPr lang="ar-SA" dirty="0"/>
          </a:p>
        </p:txBody>
      </p:sp>
    </p:spTree>
    <p:extLst>
      <p:ext uri="{BB962C8B-B14F-4D97-AF65-F5344CB8AC3E}">
        <p14:creationId xmlns:p14="http://schemas.microsoft.com/office/powerpoint/2010/main" val="1453278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7"/>
            <a:ext cx="4190999" cy="940551"/>
          </a:xfrm>
          <a:solidFill>
            <a:srgbClr val="92D050"/>
          </a:solidFill>
        </p:spPr>
        <p:txBody>
          <a:bodyPr>
            <a:normAutofit fontScale="90000"/>
          </a:bodyPr>
          <a:lstStyle/>
          <a:p>
            <a:r>
              <a:rPr lang="en-US" sz="6600" dirty="0" smtClean="0">
                <a:latin typeface="Eras Demi ITC" pitchFamily="34" charset="0"/>
              </a:rPr>
              <a:t> NSAID</a:t>
            </a:r>
            <a:endParaRPr lang="ar-SA" sz="6600" dirty="0">
              <a:latin typeface="Eras Demi ITC" pitchFamily="34" charset="0"/>
            </a:endParaRPr>
          </a:p>
        </p:txBody>
      </p:sp>
      <p:sp>
        <p:nvSpPr>
          <p:cNvPr id="3" name="Content Placeholder 2"/>
          <p:cNvSpPr>
            <a:spLocks noGrp="1"/>
          </p:cNvSpPr>
          <p:nvPr>
            <p:ph idx="1"/>
          </p:nvPr>
        </p:nvSpPr>
        <p:spPr>
          <a:xfrm>
            <a:off x="1631504" y="1340769"/>
            <a:ext cx="8928992" cy="4785395"/>
          </a:xfrm>
        </p:spPr>
        <p:txBody>
          <a:bodyPr>
            <a:normAutofit fontScale="92500" lnSpcReduction="20000"/>
          </a:bodyPr>
          <a:lstStyle/>
          <a:p>
            <a:pPr algn="l" rtl="0">
              <a:buFont typeface="Wingdings" pitchFamily="2" charset="2"/>
              <a:buChar char="¡"/>
            </a:pPr>
            <a:r>
              <a:rPr lang="en-US" dirty="0" smtClean="0"/>
              <a:t> Aspirin : </a:t>
            </a:r>
            <a:endParaRPr lang="en-US" dirty="0"/>
          </a:p>
          <a:p>
            <a:pPr algn="l" rtl="0"/>
            <a:r>
              <a:rPr lang="en-US" dirty="0"/>
              <a:t>Full dose Aspirin : category D  ( avoided )</a:t>
            </a:r>
          </a:p>
          <a:p>
            <a:pPr algn="l" rtl="0"/>
            <a:r>
              <a:rPr lang="en-US" dirty="0"/>
              <a:t>Low dose aspirin 75mg : category C ( safe ) </a:t>
            </a:r>
          </a:p>
          <a:p>
            <a:pPr marL="0" indent="0">
              <a:buNone/>
            </a:pPr>
            <a:r>
              <a:rPr lang="en-US" dirty="0" smtClean="0"/>
              <a:t>- maternal </a:t>
            </a:r>
            <a:r>
              <a:rPr lang="en-US" dirty="0"/>
              <a:t>ingestion of aspirin </a:t>
            </a:r>
            <a:r>
              <a:rPr lang="en-US" dirty="0" smtClean="0"/>
              <a:t>in the Third trimester was </a:t>
            </a:r>
            <a:r>
              <a:rPr lang="en-US" dirty="0"/>
              <a:t>related to </a:t>
            </a:r>
            <a:r>
              <a:rPr lang="en-US" dirty="0">
                <a:solidFill>
                  <a:srgbClr val="FF0000"/>
                </a:solidFill>
              </a:rPr>
              <a:t>closure of the </a:t>
            </a:r>
            <a:r>
              <a:rPr lang="en-US" dirty="0" err="1">
                <a:solidFill>
                  <a:srgbClr val="FF0000"/>
                </a:solidFill>
              </a:rPr>
              <a:t>ductus</a:t>
            </a:r>
            <a:r>
              <a:rPr lang="en-US" dirty="0">
                <a:solidFill>
                  <a:srgbClr val="FF0000"/>
                </a:solidFill>
              </a:rPr>
              <a:t> </a:t>
            </a:r>
            <a:r>
              <a:rPr lang="en-US" dirty="0" err="1">
                <a:solidFill>
                  <a:srgbClr val="FF0000"/>
                </a:solidFill>
              </a:rPr>
              <a:t>arteriosus</a:t>
            </a:r>
            <a:r>
              <a:rPr lang="en-US" dirty="0">
                <a:solidFill>
                  <a:srgbClr val="FF0000"/>
                </a:solidFill>
              </a:rPr>
              <a:t> in </a:t>
            </a:r>
            <a:r>
              <a:rPr lang="en-US" dirty="0" smtClean="0">
                <a:solidFill>
                  <a:srgbClr val="FF0000"/>
                </a:solidFill>
              </a:rPr>
              <a:t>utero </a:t>
            </a:r>
            <a:r>
              <a:rPr lang="en-US" dirty="0" smtClean="0"/>
              <a:t>! </a:t>
            </a:r>
            <a:endParaRPr lang="en-US" dirty="0"/>
          </a:p>
          <a:p>
            <a:pPr algn="l" rtl="0">
              <a:buFontTx/>
              <a:buChar char="-"/>
            </a:pPr>
            <a:r>
              <a:rPr lang="en-US" dirty="0" smtClean="0"/>
              <a:t>Indication for Low Dose Aspirin in </a:t>
            </a:r>
            <a:r>
              <a:rPr lang="en-US" dirty="0" err="1" smtClean="0"/>
              <a:t>Preg</a:t>
            </a:r>
            <a:r>
              <a:rPr lang="en-US" dirty="0" smtClean="0"/>
              <a:t>.  ; </a:t>
            </a:r>
          </a:p>
          <a:p>
            <a:pPr marL="0" indent="0">
              <a:buNone/>
            </a:pPr>
            <a:r>
              <a:rPr lang="en-US" dirty="0"/>
              <a:t>( chronic HTN , Chronic DM , autoimmune dis , thrombophilia … ) </a:t>
            </a:r>
          </a:p>
          <a:p>
            <a:pPr algn="l" rtl="0">
              <a:buFont typeface="Wingdings" pitchFamily="2" charset="2"/>
              <a:buChar char=""/>
            </a:pPr>
            <a:endParaRPr lang="en-US" sz="3300" dirty="0"/>
          </a:p>
          <a:p>
            <a:pPr algn="l" rtl="0">
              <a:buFont typeface="Wingdings" pitchFamily="2" charset="2"/>
              <a:buChar char=""/>
            </a:pPr>
            <a:r>
              <a:rPr lang="en-US" sz="3300" dirty="0"/>
              <a:t>Acetaminophen : Category B</a:t>
            </a:r>
          </a:p>
          <a:p>
            <a:pPr algn="l" rtl="0">
              <a:buFontTx/>
              <a:buChar char="-"/>
            </a:pPr>
            <a:r>
              <a:rPr lang="en-US" sz="2600" dirty="0"/>
              <a:t>no evidence of teratogenicity.</a:t>
            </a:r>
          </a:p>
          <a:p>
            <a:pPr marL="0" indent="0">
              <a:buNone/>
            </a:pPr>
            <a:r>
              <a:rPr lang="en-US" sz="2600" dirty="0"/>
              <a:t>-   if a mild analgesic or antipyretic is indicated, acetaminophen is preferred.</a:t>
            </a:r>
          </a:p>
        </p:txBody>
      </p:sp>
    </p:spTree>
    <p:extLst>
      <p:ext uri="{BB962C8B-B14F-4D97-AF65-F5344CB8AC3E}">
        <p14:creationId xmlns:p14="http://schemas.microsoft.com/office/powerpoint/2010/main" val="1227604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188641"/>
            <a:ext cx="8892480" cy="5937523"/>
          </a:xfrm>
        </p:spPr>
        <p:txBody>
          <a:bodyPr>
            <a:normAutofit/>
          </a:bodyPr>
          <a:lstStyle/>
          <a:p>
            <a:pPr algn="l" rtl="0"/>
            <a:r>
              <a:rPr lang="en-US" sz="4000" dirty="0"/>
              <a:t>Other NSAIDs are considered safe (Ibuprofen , indomethacin, </a:t>
            </a:r>
            <a:r>
              <a:rPr lang="en-US" sz="4000" dirty="0" err="1"/>
              <a:t>diclofenac</a:t>
            </a:r>
            <a:r>
              <a:rPr lang="en-US" sz="4000" dirty="0"/>
              <a:t> , Naproxen) during the first trimester but generally contraindicated in late pregnancy . </a:t>
            </a:r>
          </a:p>
          <a:p>
            <a:pPr algn="l" rtl="0"/>
            <a:endParaRPr lang="en-US" sz="4000" dirty="0"/>
          </a:p>
          <a:p>
            <a:pPr algn="l" rtl="0"/>
            <a:r>
              <a:rPr lang="en-US" sz="4000" b="1" u="sng" dirty="0"/>
              <a:t>Chronic use</a:t>
            </a:r>
            <a:r>
              <a:rPr lang="en-US" sz="4000" b="1" dirty="0"/>
              <a:t> </a:t>
            </a:r>
            <a:r>
              <a:rPr lang="en-US" sz="4000" dirty="0"/>
              <a:t>may lead to </a:t>
            </a:r>
            <a:r>
              <a:rPr lang="en-US" sz="4000" dirty="0" err="1"/>
              <a:t>oligohydramnios</a:t>
            </a:r>
            <a:r>
              <a:rPr lang="en-US" sz="4000" dirty="0"/>
              <a:t>, and constriction of the fetal </a:t>
            </a:r>
            <a:r>
              <a:rPr lang="en-US" sz="4000" dirty="0" err="1"/>
              <a:t>ductus</a:t>
            </a:r>
            <a:r>
              <a:rPr lang="en-US" sz="4000" dirty="0"/>
              <a:t> </a:t>
            </a:r>
            <a:r>
              <a:rPr lang="en-US" sz="4000" dirty="0" err="1"/>
              <a:t>arteriosus</a:t>
            </a:r>
            <a:r>
              <a:rPr lang="en-US" sz="4000" dirty="0"/>
              <a:t> … </a:t>
            </a:r>
            <a:endParaRPr lang="ar-SA" sz="4800" dirty="0"/>
          </a:p>
        </p:txBody>
      </p:sp>
    </p:spTree>
    <p:extLst>
      <p:ext uri="{BB962C8B-B14F-4D97-AF65-F5344CB8AC3E}">
        <p14:creationId xmlns:p14="http://schemas.microsoft.com/office/powerpoint/2010/main" val="2396419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004" y="-18468"/>
            <a:ext cx="9144000"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059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1"/>
            <a:ext cx="5612414" cy="1158715"/>
          </a:xfrm>
          <a:solidFill>
            <a:srgbClr val="92D050"/>
          </a:solidFill>
        </p:spPr>
        <p:txBody>
          <a:bodyPr>
            <a:normAutofit/>
          </a:bodyPr>
          <a:lstStyle/>
          <a:p>
            <a:r>
              <a:rPr lang="en-US" sz="5400" dirty="0" smtClean="0">
                <a:latin typeface="Eras Demi ITC" pitchFamily="34" charset="0"/>
              </a:rPr>
              <a:t>  Anti-</a:t>
            </a:r>
            <a:r>
              <a:rPr lang="en-US" sz="5400" dirty="0" err="1" smtClean="0">
                <a:latin typeface="Eras Demi ITC" pitchFamily="34" charset="0"/>
              </a:rPr>
              <a:t>Biotics</a:t>
            </a:r>
            <a:r>
              <a:rPr lang="en-US" sz="5400" dirty="0" smtClean="0">
                <a:latin typeface="Eras Demi ITC" pitchFamily="34" charset="0"/>
              </a:rPr>
              <a:t> </a:t>
            </a:r>
            <a:endParaRPr lang="ar-SA" sz="5400" dirty="0">
              <a:latin typeface="Eras Demi ITC" pitchFamily="34" charset="0"/>
            </a:endParaRPr>
          </a:p>
        </p:txBody>
      </p:sp>
      <p:sp>
        <p:nvSpPr>
          <p:cNvPr id="3" name="Content Placeholder 2"/>
          <p:cNvSpPr>
            <a:spLocks noGrp="1"/>
          </p:cNvSpPr>
          <p:nvPr>
            <p:ph idx="1"/>
          </p:nvPr>
        </p:nvSpPr>
        <p:spPr/>
        <p:txBody>
          <a:bodyPr/>
          <a:lstStyle/>
          <a:p>
            <a:pPr algn="l" rtl="0">
              <a:buFont typeface="Wingdings" pitchFamily="2" charset="2"/>
              <a:buChar char="¡"/>
            </a:pPr>
            <a:r>
              <a:rPr lang="en-US" dirty="0" smtClean="0"/>
              <a:t> Penicillin : Category </a:t>
            </a:r>
            <a:r>
              <a:rPr lang="en-US" dirty="0"/>
              <a:t>B in </a:t>
            </a:r>
            <a:r>
              <a:rPr lang="en-US" dirty="0" smtClean="0"/>
              <a:t>pregnancy</a:t>
            </a:r>
          </a:p>
          <a:p>
            <a:pPr marL="0" indent="0">
              <a:buNone/>
            </a:pPr>
            <a:r>
              <a:rPr lang="en-US" dirty="0"/>
              <a:t>- Syphilis: the drug of choice is penicillin</a:t>
            </a:r>
          </a:p>
          <a:p>
            <a:pPr algn="l" rtl="0">
              <a:buFontTx/>
              <a:buChar char="-"/>
            </a:pPr>
            <a:r>
              <a:rPr lang="en-US" dirty="0"/>
              <a:t>There is a risk of premature </a:t>
            </a:r>
            <a:r>
              <a:rPr lang="en-US" dirty="0" err="1"/>
              <a:t>labour</a:t>
            </a:r>
            <a:r>
              <a:rPr lang="en-US" dirty="0"/>
              <a:t> &amp;/or fetal distress for women taking the drug in the 2nd half of pregnancy (due to </a:t>
            </a:r>
            <a:r>
              <a:rPr lang="en-US" b="1" dirty="0" err="1"/>
              <a:t>jarish-herixhimer</a:t>
            </a:r>
            <a:r>
              <a:rPr lang="en-US" b="1" dirty="0"/>
              <a:t> reaction</a:t>
            </a:r>
            <a:r>
              <a:rPr lang="en-US" dirty="0"/>
              <a:t> ). </a:t>
            </a:r>
          </a:p>
          <a:p>
            <a:pPr algn="l" rtl="0">
              <a:buFontTx/>
              <a:buChar char="-"/>
            </a:pPr>
            <a:r>
              <a:rPr lang="en-US" dirty="0"/>
              <a:t>Compatible with breastfeeding </a:t>
            </a:r>
            <a:r>
              <a:rPr lang="en-US" dirty="0">
                <a:sym typeface="Wingdings 2"/>
              </a:rPr>
              <a:t></a:t>
            </a:r>
          </a:p>
          <a:p>
            <a:pPr algn="l" rtl="0">
              <a:buFont typeface="Wingdings" pitchFamily="2" charset="2"/>
              <a:buChar char="¡"/>
            </a:pPr>
            <a:r>
              <a:rPr lang="en-US" dirty="0" smtClean="0"/>
              <a:t> Cephalosporin </a:t>
            </a:r>
            <a:r>
              <a:rPr lang="en-US" dirty="0"/>
              <a:t>: Category B in pregnancy</a:t>
            </a:r>
          </a:p>
          <a:p>
            <a:pPr marL="0" indent="0">
              <a:buNone/>
            </a:pPr>
            <a:r>
              <a:rPr lang="en-US" dirty="0"/>
              <a:t>- Excreted into breast milk in low concentrations</a:t>
            </a:r>
          </a:p>
          <a:p>
            <a:pPr marL="0" indent="0">
              <a:buNone/>
            </a:pPr>
            <a:r>
              <a:rPr lang="en-US" dirty="0"/>
              <a:t>   So , Considered compatible with breastfeeding </a:t>
            </a:r>
            <a:r>
              <a:rPr lang="en-US" dirty="0">
                <a:sym typeface="Wingdings 2"/>
              </a:rPr>
              <a:t></a:t>
            </a:r>
            <a:endParaRPr lang="en-US" dirty="0"/>
          </a:p>
          <a:p>
            <a:pPr marL="0" indent="0">
              <a:buNone/>
            </a:pPr>
            <a:endParaRPr lang="en-US" dirty="0"/>
          </a:p>
          <a:p>
            <a:pPr algn="l" rtl="0">
              <a:buFont typeface="Wingdings" pitchFamily="2" charset="2"/>
              <a:buChar char="¡"/>
            </a:pPr>
            <a:endParaRPr lang="en-US" dirty="0"/>
          </a:p>
          <a:p>
            <a:pPr algn="l" rtl="0">
              <a:buFont typeface="Wingdings" pitchFamily="2" charset="2"/>
              <a:buChar char="¡"/>
            </a:pPr>
            <a:endParaRPr lang="en-US" dirty="0"/>
          </a:p>
          <a:p>
            <a:pPr marL="0" indent="0">
              <a:buNone/>
            </a:pPr>
            <a:endParaRPr lang="en-US" dirty="0"/>
          </a:p>
          <a:p>
            <a:pPr marL="0" indent="0">
              <a:buNone/>
            </a:pPr>
            <a:endParaRPr lang="en-US" dirty="0"/>
          </a:p>
          <a:p>
            <a:pPr algn="l" rtl="0">
              <a:buFont typeface="Wingdings" pitchFamily="2" charset="2"/>
              <a:buChar char="¡"/>
            </a:pPr>
            <a:endParaRPr lang="ar-SA" dirty="0"/>
          </a:p>
        </p:txBody>
      </p:sp>
    </p:spTree>
    <p:extLst>
      <p:ext uri="{BB962C8B-B14F-4D97-AF65-F5344CB8AC3E}">
        <p14:creationId xmlns:p14="http://schemas.microsoft.com/office/powerpoint/2010/main" val="3795693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548680"/>
            <a:ext cx="9144000" cy="5904656"/>
          </a:xfrm>
        </p:spPr>
        <p:txBody>
          <a:bodyPr>
            <a:normAutofit fontScale="92500" lnSpcReduction="10000"/>
          </a:bodyPr>
          <a:lstStyle/>
          <a:p>
            <a:pPr algn="l" rtl="0">
              <a:buFont typeface="Wingdings" pitchFamily="2" charset="2"/>
              <a:buChar char="¡"/>
            </a:pPr>
            <a:r>
              <a:rPr lang="en-US" dirty="0" smtClean="0"/>
              <a:t> Metronidazole : Category </a:t>
            </a:r>
            <a:r>
              <a:rPr lang="en-US" dirty="0"/>
              <a:t>B</a:t>
            </a:r>
          </a:p>
          <a:p>
            <a:pPr algn="l" rtl="0">
              <a:buFontTx/>
              <a:buChar char="-"/>
            </a:pPr>
            <a:r>
              <a:rPr lang="en-US" dirty="0" smtClean="0"/>
              <a:t>no </a:t>
            </a:r>
            <a:r>
              <a:rPr lang="en-US" dirty="0" err="1"/>
              <a:t>teratogenic</a:t>
            </a:r>
            <a:r>
              <a:rPr lang="en-US" dirty="0"/>
              <a:t> </a:t>
            </a:r>
            <a:r>
              <a:rPr lang="en-US" dirty="0" smtClean="0"/>
              <a:t>risk .</a:t>
            </a:r>
          </a:p>
          <a:p>
            <a:pPr algn="l" rtl="0">
              <a:buFontTx/>
              <a:buChar char="-"/>
            </a:pPr>
            <a:endParaRPr lang="en-US" dirty="0" smtClean="0"/>
          </a:p>
          <a:p>
            <a:pPr algn="l" rtl="0">
              <a:buFont typeface="Wingdings" pitchFamily="2" charset="2"/>
              <a:buChar char="¡"/>
            </a:pPr>
            <a:r>
              <a:rPr lang="en-US" dirty="0" smtClean="0"/>
              <a:t> Macrolides </a:t>
            </a:r>
            <a:r>
              <a:rPr lang="en-US" sz="2000" dirty="0"/>
              <a:t>(Azithromycin , Clarithromycin , Erythromycin): </a:t>
            </a:r>
            <a:r>
              <a:rPr lang="en-US" dirty="0" smtClean="0"/>
              <a:t>Category </a:t>
            </a:r>
            <a:r>
              <a:rPr lang="en-US" dirty="0"/>
              <a:t>B</a:t>
            </a:r>
          </a:p>
          <a:p>
            <a:pPr algn="l" rtl="0">
              <a:buFontTx/>
              <a:buChar char="-"/>
            </a:pPr>
            <a:r>
              <a:rPr lang="en-US" dirty="0" smtClean="0"/>
              <a:t>No </a:t>
            </a:r>
            <a:r>
              <a:rPr lang="en-US" dirty="0" err="1"/>
              <a:t>teratogenic</a:t>
            </a:r>
            <a:r>
              <a:rPr lang="en-US" dirty="0"/>
              <a:t> risk </a:t>
            </a:r>
            <a:r>
              <a:rPr lang="en-US" dirty="0" smtClean="0"/>
              <a:t>.</a:t>
            </a:r>
          </a:p>
          <a:p>
            <a:pPr algn="l" rtl="0">
              <a:buFontTx/>
              <a:buChar char="-"/>
            </a:pPr>
            <a:endParaRPr lang="en-US" dirty="0" smtClean="0"/>
          </a:p>
          <a:p>
            <a:pPr algn="l" rtl="0">
              <a:buFont typeface="Wingdings" pitchFamily="2" charset="2"/>
              <a:buChar char="¡"/>
            </a:pPr>
            <a:r>
              <a:rPr lang="en-US" dirty="0" smtClean="0"/>
              <a:t> Fluor quinolones : Category C</a:t>
            </a:r>
          </a:p>
          <a:p>
            <a:pPr algn="l" rtl="0">
              <a:buFontTx/>
              <a:buChar char="-"/>
            </a:pPr>
            <a:r>
              <a:rPr lang="en-US" dirty="0" smtClean="0"/>
              <a:t>Not recommended / May be harmful </a:t>
            </a:r>
          </a:p>
          <a:p>
            <a:pPr algn="l" rtl="0">
              <a:buFontTx/>
              <a:buChar char="-"/>
            </a:pPr>
            <a:endParaRPr lang="en-US" dirty="0" smtClean="0"/>
          </a:p>
          <a:p>
            <a:pPr algn="l" rtl="0">
              <a:buFont typeface="Wingdings" pitchFamily="2" charset="2"/>
              <a:buChar char="¡"/>
            </a:pPr>
            <a:r>
              <a:rPr lang="en-US" dirty="0"/>
              <a:t> Aminoglycosides </a:t>
            </a:r>
            <a:r>
              <a:rPr lang="en-US" sz="2000" dirty="0"/>
              <a:t>(Streptomycin, </a:t>
            </a:r>
            <a:r>
              <a:rPr lang="en-US" sz="2000" dirty="0" smtClean="0"/>
              <a:t>gentamycin) </a:t>
            </a:r>
            <a:r>
              <a:rPr lang="en-US" sz="2000" dirty="0"/>
              <a:t>: </a:t>
            </a:r>
            <a:r>
              <a:rPr lang="en-US" dirty="0" smtClean="0"/>
              <a:t>Category C/D</a:t>
            </a:r>
          </a:p>
          <a:p>
            <a:pPr algn="l" rtl="0">
              <a:buFontTx/>
              <a:buChar char="-"/>
            </a:pPr>
            <a:r>
              <a:rPr lang="en-US" dirty="0" smtClean="0">
                <a:solidFill>
                  <a:srgbClr val="FF0000"/>
                </a:solidFill>
              </a:rPr>
              <a:t>congenital </a:t>
            </a:r>
            <a:r>
              <a:rPr lang="en-US" dirty="0">
                <a:solidFill>
                  <a:srgbClr val="FF0000"/>
                </a:solidFill>
              </a:rPr>
              <a:t>deafness </a:t>
            </a:r>
            <a:r>
              <a:rPr lang="en-US" dirty="0" smtClean="0"/>
              <a:t>&amp; </a:t>
            </a:r>
            <a:r>
              <a:rPr lang="en-US" dirty="0" smtClean="0">
                <a:solidFill>
                  <a:srgbClr val="FF0000"/>
                </a:solidFill>
              </a:rPr>
              <a:t>Ototoxicity</a:t>
            </a:r>
          </a:p>
          <a:p>
            <a:pPr algn="l" rtl="0">
              <a:buFontTx/>
              <a:buChar char="-"/>
            </a:pPr>
            <a:r>
              <a:rPr lang="en-US" dirty="0"/>
              <a:t> potential benefits may warrant use of the drug in pregnant women despite potential </a:t>
            </a:r>
            <a:r>
              <a:rPr lang="en-US" dirty="0" smtClean="0"/>
              <a:t>risks .</a:t>
            </a:r>
          </a:p>
          <a:p>
            <a:pPr algn="l" rtl="0">
              <a:buFont typeface="Wingdings" pitchFamily="2" charset="2"/>
              <a:buChar char="¡"/>
            </a:pPr>
            <a:endParaRPr lang="en-US" dirty="0"/>
          </a:p>
          <a:p>
            <a:pPr algn="l" rtl="0">
              <a:buFont typeface="Wingdings" pitchFamily="2" charset="2"/>
              <a:buChar char="¡"/>
            </a:pPr>
            <a:endParaRPr lang="en-US" dirty="0"/>
          </a:p>
          <a:p>
            <a:pPr algn="l" rtl="0"/>
            <a:endParaRPr lang="ar-SA" dirty="0"/>
          </a:p>
        </p:txBody>
      </p:sp>
    </p:spTree>
    <p:extLst>
      <p:ext uri="{BB962C8B-B14F-4D97-AF65-F5344CB8AC3E}">
        <p14:creationId xmlns:p14="http://schemas.microsoft.com/office/powerpoint/2010/main" val="1707160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692697"/>
            <a:ext cx="8507288" cy="5433467"/>
          </a:xfrm>
        </p:spPr>
        <p:txBody>
          <a:bodyPr>
            <a:normAutofit/>
          </a:bodyPr>
          <a:lstStyle/>
          <a:p>
            <a:pPr algn="l" rtl="0">
              <a:buFont typeface="Wingdings" pitchFamily="2" charset="2"/>
              <a:buChar char="¡"/>
            </a:pPr>
            <a:r>
              <a:rPr lang="en-US" dirty="0" smtClean="0"/>
              <a:t> </a:t>
            </a:r>
            <a:r>
              <a:rPr lang="en-US" dirty="0" err="1" smtClean="0"/>
              <a:t>Tetracyclines</a:t>
            </a:r>
            <a:r>
              <a:rPr lang="en-US" dirty="0" smtClean="0"/>
              <a:t> : Pregnancy </a:t>
            </a:r>
            <a:r>
              <a:rPr lang="en-US" dirty="0"/>
              <a:t>Category D</a:t>
            </a:r>
          </a:p>
          <a:p>
            <a:pPr algn="l" rtl="0"/>
            <a:r>
              <a:rPr lang="en-US" dirty="0"/>
              <a:t>Can cause problems with </a:t>
            </a:r>
            <a:r>
              <a:rPr lang="en-US" dirty="0">
                <a:solidFill>
                  <a:srgbClr val="FF0000"/>
                </a:solidFill>
              </a:rPr>
              <a:t>teeth and bone </a:t>
            </a:r>
            <a:r>
              <a:rPr lang="en-US" dirty="0"/>
              <a:t>and other defects/effects</a:t>
            </a:r>
          </a:p>
          <a:p>
            <a:pPr algn="l" rtl="0"/>
            <a:r>
              <a:rPr lang="en-US" dirty="0"/>
              <a:t>Have been linked to maternal liver </a:t>
            </a:r>
            <a:r>
              <a:rPr lang="en-US" dirty="0" smtClean="0"/>
              <a:t>toxicity</a:t>
            </a:r>
            <a:endParaRPr lang="en-US" dirty="0"/>
          </a:p>
          <a:p>
            <a:pPr algn="l" rtl="0"/>
            <a:r>
              <a:rPr lang="en-US" dirty="0" smtClean="0"/>
              <a:t>Not </a:t>
            </a:r>
            <a:r>
              <a:rPr lang="en-US" dirty="0"/>
              <a:t>Compatible with </a:t>
            </a:r>
            <a:r>
              <a:rPr lang="en-US" dirty="0" smtClean="0"/>
              <a:t>breastfeeding</a:t>
            </a:r>
          </a:p>
          <a:p>
            <a:pPr algn="l" rtl="0"/>
            <a:r>
              <a:rPr lang="en-US" dirty="0" smtClean="0"/>
              <a:t> Readily </a:t>
            </a:r>
            <a:r>
              <a:rPr lang="en-US" dirty="0"/>
              <a:t>cross the placenta and are firmly bound by chelation to calcium in developing bone and tooth structures. This produces brown discoloration of </a:t>
            </a:r>
            <a:r>
              <a:rPr lang="en-US" dirty="0" smtClean="0"/>
              <a:t>the teeth (</a:t>
            </a:r>
            <a:r>
              <a:rPr lang="en-US" dirty="0" err="1" smtClean="0"/>
              <a:t>Permenant</a:t>
            </a:r>
            <a:r>
              <a:rPr lang="en-US" dirty="0" smtClean="0"/>
              <a:t>*) , </a:t>
            </a:r>
            <a:r>
              <a:rPr lang="en-US" dirty="0"/>
              <a:t>and inhibition of bone growth.</a:t>
            </a:r>
          </a:p>
          <a:p>
            <a:pPr algn="l" rtl="0"/>
            <a:endParaRPr lang="en-US" dirty="0"/>
          </a:p>
          <a:p>
            <a:pPr algn="l" rtl="0"/>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187" y="1062898"/>
            <a:ext cx="6408712" cy="427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62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95" y="0"/>
            <a:ext cx="1025090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675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836713"/>
            <a:ext cx="8507288" cy="5649491"/>
          </a:xfrm>
        </p:spPr>
        <p:txBody>
          <a:bodyPr>
            <a:normAutofit fontScale="92500" lnSpcReduction="10000"/>
          </a:bodyPr>
          <a:lstStyle/>
          <a:p>
            <a:pPr algn="l" rtl="0">
              <a:buFont typeface="Wingdings" pitchFamily="2" charset="2"/>
              <a:buChar char="¡"/>
            </a:pPr>
            <a:r>
              <a:rPr lang="en-US" dirty="0" smtClean="0"/>
              <a:t> </a:t>
            </a:r>
            <a:r>
              <a:rPr lang="en-US" dirty="0" smtClean="0">
                <a:latin typeface="Eras Demi ITC" pitchFamily="34" charset="0"/>
              </a:rPr>
              <a:t>Anti fungal </a:t>
            </a:r>
            <a:r>
              <a:rPr lang="en-US" dirty="0" smtClean="0"/>
              <a:t>: </a:t>
            </a:r>
          </a:p>
          <a:p>
            <a:pPr algn="l" rtl="0">
              <a:buFont typeface="Wingdings" pitchFamily="2" charset="2"/>
              <a:buChar char="Ø"/>
            </a:pPr>
            <a:r>
              <a:rPr lang="en-US" dirty="0" smtClean="0"/>
              <a:t>Topical or Vaginal : ( </a:t>
            </a:r>
            <a:r>
              <a:rPr lang="en-US" dirty="0" err="1" smtClean="0"/>
              <a:t>Nystatin</a:t>
            </a:r>
            <a:r>
              <a:rPr lang="en-US" dirty="0"/>
              <a:t> </a:t>
            </a:r>
            <a:r>
              <a:rPr lang="en-US" dirty="0" smtClean="0"/>
              <a:t>.. ) Safe </a:t>
            </a:r>
            <a:r>
              <a:rPr lang="en-US" dirty="0" smtClean="0">
                <a:sym typeface="Wingdings 2"/>
              </a:rPr>
              <a:t></a:t>
            </a:r>
          </a:p>
          <a:p>
            <a:pPr algn="l" rtl="0">
              <a:buFont typeface="Wingdings" pitchFamily="2" charset="2"/>
              <a:buChar char="Ø"/>
            </a:pPr>
            <a:r>
              <a:rPr lang="en-US" dirty="0" smtClean="0">
                <a:sym typeface="Wingdings 2"/>
              </a:rPr>
              <a:t>Systemic : ( </a:t>
            </a:r>
            <a:r>
              <a:rPr lang="en-US" dirty="0" err="1" smtClean="0">
                <a:sym typeface="Wingdings 2"/>
              </a:rPr>
              <a:t>Flucanazole</a:t>
            </a:r>
            <a:r>
              <a:rPr lang="en-US" dirty="0" smtClean="0">
                <a:sym typeface="Wingdings 2"/>
              </a:rPr>
              <a:t> and other azole .. ) </a:t>
            </a:r>
          </a:p>
          <a:p>
            <a:pPr algn="l" rtl="0">
              <a:buFontTx/>
              <a:buChar char="-"/>
            </a:pPr>
            <a:r>
              <a:rPr lang="en-US" dirty="0" err="1" smtClean="0">
                <a:sym typeface="Wingdings 2"/>
              </a:rPr>
              <a:t>Considerd</a:t>
            </a:r>
            <a:r>
              <a:rPr lang="en-US" dirty="0" smtClean="0">
                <a:sym typeface="Wingdings 2"/>
              </a:rPr>
              <a:t> as a </a:t>
            </a:r>
            <a:r>
              <a:rPr lang="en-US" dirty="0">
                <a:solidFill>
                  <a:srgbClr val="FF0000"/>
                </a:solidFill>
                <a:sym typeface="Wingdings 2"/>
              </a:rPr>
              <a:t>toxic medications</a:t>
            </a:r>
            <a:r>
              <a:rPr lang="en-US" dirty="0">
                <a:sym typeface="Wingdings 2"/>
              </a:rPr>
              <a:t>, and their use in pregnancy has been </a:t>
            </a:r>
            <a:r>
              <a:rPr lang="en-US" b="1" dirty="0">
                <a:sym typeface="Wingdings 2"/>
              </a:rPr>
              <a:t>limited to </a:t>
            </a:r>
            <a:r>
              <a:rPr lang="en-US" dirty="0">
                <a:sym typeface="Wingdings 2"/>
              </a:rPr>
              <a:t>life-threatening fungal </a:t>
            </a:r>
            <a:r>
              <a:rPr lang="en-US" dirty="0" smtClean="0">
                <a:sym typeface="Wingdings 2"/>
              </a:rPr>
              <a:t>infections !!</a:t>
            </a:r>
          </a:p>
          <a:p>
            <a:pPr algn="l" rtl="0">
              <a:buFontTx/>
              <a:buChar char="-"/>
            </a:pPr>
            <a:endParaRPr lang="en-US" dirty="0" smtClean="0">
              <a:sym typeface="Wingdings 2"/>
            </a:endParaRPr>
          </a:p>
          <a:p>
            <a:pPr algn="l" rtl="0">
              <a:buFont typeface="Wingdings" pitchFamily="2" charset="2"/>
              <a:buChar char="¡"/>
            </a:pPr>
            <a:r>
              <a:rPr lang="en-US" dirty="0">
                <a:latin typeface="Eras Demi ITC" pitchFamily="34" charset="0"/>
              </a:rPr>
              <a:t>Tuberculosis</a:t>
            </a:r>
            <a:r>
              <a:rPr lang="en-US" dirty="0"/>
              <a:t>: </a:t>
            </a:r>
          </a:p>
          <a:p>
            <a:pPr algn="l" rtl="0">
              <a:buFontTx/>
              <a:buChar char="-"/>
            </a:pPr>
            <a:r>
              <a:rPr lang="en-US" dirty="0" smtClean="0"/>
              <a:t>Pregnant </a:t>
            </a:r>
            <a:r>
              <a:rPr lang="en-US" dirty="0"/>
              <a:t>women with active TB should be treated, even in the first stage of pregnancy </a:t>
            </a:r>
            <a:r>
              <a:rPr lang="en-US" dirty="0" smtClean="0"/>
              <a:t>.</a:t>
            </a:r>
          </a:p>
          <a:p>
            <a:pPr algn="l" rtl="0">
              <a:buFontTx/>
              <a:buChar char="-"/>
            </a:pPr>
            <a:r>
              <a:rPr lang="en-US" dirty="0" smtClean="0"/>
              <a:t>Isoniazid</a:t>
            </a:r>
            <a:r>
              <a:rPr lang="en-US" dirty="0"/>
              <a:t>, rifampin, </a:t>
            </a:r>
            <a:r>
              <a:rPr lang="en-US" dirty="0" err="1"/>
              <a:t>ethambutol</a:t>
            </a:r>
            <a:r>
              <a:rPr lang="en-US" dirty="0"/>
              <a:t> and pyrazinamide may be used.</a:t>
            </a:r>
          </a:p>
          <a:p>
            <a:pPr algn="l" rtl="0">
              <a:buFont typeface="Wingdings 2" pitchFamily="18" charset="2"/>
              <a:buChar char="E"/>
            </a:pPr>
            <a:r>
              <a:rPr lang="en-US" dirty="0" smtClean="0"/>
              <a:t> </a:t>
            </a:r>
            <a:r>
              <a:rPr lang="en-US" dirty="0"/>
              <a:t>"</a:t>
            </a:r>
            <a:r>
              <a:rPr lang="en-US" dirty="0" smtClean="0">
                <a:solidFill>
                  <a:srgbClr val="FF0000"/>
                </a:solidFill>
              </a:rPr>
              <a:t>Streptomycin” </a:t>
            </a:r>
            <a:r>
              <a:rPr lang="en-US" dirty="0">
                <a:solidFill>
                  <a:srgbClr val="FF0000"/>
                </a:solidFill>
              </a:rPr>
              <a:t>should not be used</a:t>
            </a:r>
            <a:r>
              <a:rPr lang="en-US" dirty="0"/>
              <a:t>, because it has been shown to have harmful effects on the fetus (has the </a:t>
            </a:r>
            <a:r>
              <a:rPr lang="en-US" dirty="0" err="1"/>
              <a:t>heighest</a:t>
            </a:r>
            <a:r>
              <a:rPr lang="en-US" dirty="0"/>
              <a:t> risk of ototoxicity).</a:t>
            </a:r>
          </a:p>
          <a:p>
            <a:pPr algn="l" rtl="0">
              <a:buFont typeface="Wingdings" pitchFamily="2" charset="2"/>
              <a:buChar char="¡"/>
            </a:pPr>
            <a:endParaRPr lang="ar-SA" dirty="0"/>
          </a:p>
        </p:txBody>
      </p:sp>
    </p:spTree>
    <p:extLst>
      <p:ext uri="{BB962C8B-B14F-4D97-AF65-F5344CB8AC3E}">
        <p14:creationId xmlns:p14="http://schemas.microsoft.com/office/powerpoint/2010/main" val="10643102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0963" y="133783"/>
            <a:ext cx="10515600" cy="1325563"/>
          </a:xfrm>
        </p:spPr>
        <p:txBody>
          <a:bodyPr>
            <a:normAutofit/>
          </a:bodyPr>
          <a:lstStyle/>
          <a:p>
            <a:pPr algn="ctr"/>
            <a:r>
              <a:rPr lang="en-US" sz="5400" b="1" dirty="0">
                <a:latin typeface="Eras Demi ITC" panose="020B0805030504020804" pitchFamily="34" charset="0"/>
              </a:rPr>
              <a:t>L</a:t>
            </a:r>
            <a:r>
              <a:rPr lang="en-US" sz="5400" b="1" dirty="0" smtClean="0">
                <a:latin typeface="Eras Demi ITC" panose="020B0805030504020804" pitchFamily="34" charset="0"/>
              </a:rPr>
              <a:t>ithium</a:t>
            </a:r>
            <a:endParaRPr lang="ar-JO" sz="5400" b="1" dirty="0">
              <a:latin typeface="Eras Demi ITC" panose="020B0805030504020804" pitchFamily="34" charset="0"/>
            </a:endParaRPr>
          </a:p>
        </p:txBody>
      </p:sp>
      <p:sp>
        <p:nvSpPr>
          <p:cNvPr id="5" name="Content Placeholder 4"/>
          <p:cNvSpPr>
            <a:spLocks noGrp="1"/>
          </p:cNvSpPr>
          <p:nvPr>
            <p:ph idx="1"/>
          </p:nvPr>
        </p:nvSpPr>
        <p:spPr>
          <a:xfrm>
            <a:off x="212436" y="1459346"/>
            <a:ext cx="11619346" cy="5398654"/>
          </a:xfrm>
        </p:spPr>
        <p:txBody>
          <a:bodyPr/>
          <a:lstStyle/>
          <a:p>
            <a:pPr>
              <a:buClr>
                <a:srgbClr val="003366"/>
              </a:buClr>
            </a:pPr>
            <a:r>
              <a:rPr lang="en-US" altLang="en-US" dirty="0"/>
              <a:t>FDA pregnancy category ( D )</a:t>
            </a:r>
          </a:p>
          <a:p>
            <a:pPr>
              <a:buClr>
                <a:srgbClr val="003366"/>
              </a:buClr>
            </a:pPr>
            <a:r>
              <a:rPr lang="en-US" altLang="en-US" dirty="0"/>
              <a:t>Lithium is used in primarily to treat affected mental disorders </a:t>
            </a:r>
          </a:p>
          <a:p>
            <a:pPr>
              <a:buClr>
                <a:srgbClr val="003366"/>
              </a:buClr>
            </a:pPr>
            <a:r>
              <a:rPr lang="en-US" altLang="en-US" dirty="0" smtClean="0"/>
              <a:t>If this agent is </a:t>
            </a:r>
            <a:r>
              <a:rPr lang="en-US" altLang="en-US" dirty="0"/>
              <a:t>used in early gestation is associated with </a:t>
            </a:r>
            <a:r>
              <a:rPr lang="en-US" altLang="en-US" dirty="0" smtClean="0"/>
              <a:t>increase risk </a:t>
            </a:r>
            <a:r>
              <a:rPr lang="en-US" altLang="en-US" dirty="0"/>
              <a:t>of CVS anomalies in exposed offspring .</a:t>
            </a:r>
          </a:p>
          <a:p>
            <a:r>
              <a:rPr lang="en-US" altLang="en-US" dirty="0"/>
              <a:t>Avoid if possible in first trimester and adjustment in 2</a:t>
            </a:r>
            <a:r>
              <a:rPr lang="en-US" altLang="en-US" baseline="30000" dirty="0"/>
              <a:t>nd</a:t>
            </a:r>
            <a:r>
              <a:rPr lang="en-US" altLang="en-US" dirty="0"/>
              <a:t> and 3</a:t>
            </a:r>
            <a:r>
              <a:rPr lang="en-US" altLang="en-US" baseline="30000" dirty="0"/>
              <a:t>rd</a:t>
            </a:r>
            <a:r>
              <a:rPr lang="en-US" altLang="en-US" dirty="0"/>
              <a:t> trimesters </a:t>
            </a:r>
          </a:p>
          <a:p>
            <a:r>
              <a:rPr lang="en-US" altLang="en-US" dirty="0"/>
              <a:t>Side effects in newborn include : F</a:t>
            </a:r>
            <a:r>
              <a:rPr lang="en-US" altLang="en-US" dirty="0" smtClean="0"/>
              <a:t>loppy </a:t>
            </a:r>
            <a:r>
              <a:rPr lang="en-US" altLang="en-US" dirty="0"/>
              <a:t>baby syndrome,  , hypoglycemia , cardiac arrhythmias , thyroid dysfunction , and premature delivery </a:t>
            </a:r>
          </a:p>
          <a:p>
            <a:r>
              <a:rPr lang="en-US" altLang="en-US" dirty="0"/>
              <a:t>1% of lithium exposed pregnancies may have </a:t>
            </a:r>
            <a:r>
              <a:rPr lang="en-US" altLang="en-US" dirty="0" err="1" smtClean="0"/>
              <a:t>Ebstains</a:t>
            </a:r>
            <a:r>
              <a:rPr lang="en-US" altLang="en-US" dirty="0" smtClean="0"/>
              <a:t> </a:t>
            </a:r>
            <a:r>
              <a:rPr lang="en-US" altLang="en-US" dirty="0"/>
              <a:t>anomaly .</a:t>
            </a:r>
          </a:p>
          <a:p>
            <a:r>
              <a:rPr lang="en-US" altLang="en-US" dirty="0" err="1"/>
              <a:t>Polyhydramanios</a:t>
            </a:r>
            <a:r>
              <a:rPr lang="en-US" altLang="en-US" dirty="0"/>
              <a:t> and fetal diabetes </a:t>
            </a:r>
            <a:r>
              <a:rPr lang="en-US" altLang="en-US" dirty="0" err="1"/>
              <a:t>incipedus</a:t>
            </a:r>
            <a:r>
              <a:rPr lang="en-US" altLang="en-US" dirty="0"/>
              <a:t> are possible secondary complication of lithium during 2</a:t>
            </a:r>
            <a:r>
              <a:rPr lang="en-US" altLang="en-US" sz="1600" baseline="30000" dirty="0"/>
              <a:t>nd</a:t>
            </a:r>
            <a:r>
              <a:rPr lang="en-US" altLang="en-US" sz="1600" dirty="0"/>
              <a:t> </a:t>
            </a:r>
            <a:r>
              <a:rPr lang="en-US" altLang="en-US" sz="2400" dirty="0"/>
              <a:t>and 3</a:t>
            </a:r>
            <a:r>
              <a:rPr lang="en-US" altLang="en-US" sz="2400" baseline="30000" dirty="0"/>
              <a:t>rd</a:t>
            </a:r>
            <a:r>
              <a:rPr lang="en-US" altLang="en-US" sz="2400" dirty="0"/>
              <a:t> trimester .</a:t>
            </a:r>
            <a:endParaRPr lang="en-US" altLang="en-US" dirty="0"/>
          </a:p>
          <a:p>
            <a:endParaRPr lang="ar-JO" dirty="0"/>
          </a:p>
        </p:txBody>
      </p:sp>
    </p:spTree>
    <p:extLst>
      <p:ext uri="{BB962C8B-B14F-4D97-AF65-F5344CB8AC3E}">
        <p14:creationId xmlns:p14="http://schemas.microsoft.com/office/powerpoint/2010/main" val="2063793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9000"/>
          </a:schemeClr>
        </a:solidFill>
        <a:effectLst/>
      </p:bgPr>
    </p:bg>
    <p:spTree>
      <p:nvGrpSpPr>
        <p:cNvPr id="1" name=""/>
        <p:cNvGrpSpPr/>
        <p:nvPr/>
      </p:nvGrpSpPr>
      <p:grpSpPr>
        <a:xfrm>
          <a:off x="0" y="0"/>
          <a:ext cx="0" cy="0"/>
          <a:chOff x="0" y="0"/>
          <a:chExt cx="0" cy="0"/>
        </a:xfrm>
      </p:grpSpPr>
      <p:sp>
        <p:nvSpPr>
          <p:cNvPr id="5" name="Content Placeholder 5"/>
          <p:cNvSpPr>
            <a:spLocks noGrp="1"/>
          </p:cNvSpPr>
          <p:nvPr>
            <p:ph sz="half" idx="1"/>
          </p:nvPr>
        </p:nvSpPr>
        <p:spPr>
          <a:xfrm>
            <a:off x="385762" y="571500"/>
            <a:ext cx="11353800" cy="5462588"/>
          </a:xfrm>
        </p:spPr>
        <p:txBody>
          <a:bodyPr>
            <a:normAutofit lnSpcReduction="10000"/>
          </a:bodyPr>
          <a:lstStyle/>
          <a:p>
            <a:pPr marL="0" indent="0" algn="ctr">
              <a:lnSpc>
                <a:spcPct val="80000"/>
              </a:lnSpc>
            </a:pPr>
            <a:r>
              <a:rPr lang="en-GB" altLang="en-US" sz="4000" b="1" i="1" u="sng" dirty="0" smtClean="0"/>
              <a:t>Distribution</a:t>
            </a:r>
            <a:r>
              <a:rPr lang="en-GB" altLang="en-US" sz="2400" b="1" i="1" u="sng" dirty="0" smtClean="0"/>
              <a:t>:</a:t>
            </a:r>
          </a:p>
          <a:p>
            <a:pPr marL="0" indent="0" algn="ctr">
              <a:lnSpc>
                <a:spcPct val="80000"/>
              </a:lnSpc>
            </a:pPr>
            <a:endParaRPr lang="en-GB" altLang="en-US" sz="2400" b="1" i="1" u="sng" dirty="0" smtClean="0"/>
          </a:p>
          <a:p>
            <a:pPr marL="427038">
              <a:lnSpc>
                <a:spcPct val="80000"/>
              </a:lnSpc>
            </a:pPr>
            <a:r>
              <a:rPr lang="en-GB" altLang="en-US" sz="3600" b="1" dirty="0" smtClean="0"/>
              <a:t>Increased</a:t>
            </a:r>
            <a:r>
              <a:rPr lang="en-GB" altLang="en-US" sz="3600" dirty="0" smtClean="0"/>
              <a:t> plasma </a:t>
            </a:r>
            <a:r>
              <a:rPr lang="en-GB" altLang="en-US" sz="3600" b="1" dirty="0" smtClean="0"/>
              <a:t>volume </a:t>
            </a:r>
            <a:r>
              <a:rPr lang="en-GB" altLang="en-US" sz="3600" dirty="0" smtClean="0"/>
              <a:t>and body </a:t>
            </a:r>
            <a:r>
              <a:rPr lang="en-GB" altLang="en-US" sz="3600" b="1" dirty="0" smtClean="0"/>
              <a:t>fluids</a:t>
            </a:r>
          </a:p>
          <a:p>
            <a:pPr marL="427038">
              <a:lnSpc>
                <a:spcPct val="80000"/>
              </a:lnSpc>
            </a:pPr>
            <a:r>
              <a:rPr lang="en-GB" altLang="en-US" sz="3600" b="1" dirty="0" smtClean="0"/>
              <a:t>Decreased</a:t>
            </a:r>
            <a:r>
              <a:rPr lang="en-GB" altLang="en-US" sz="3600" dirty="0" smtClean="0"/>
              <a:t> plasma albumin, resulting in reduction in the available binding sites of drugs</a:t>
            </a:r>
          </a:p>
          <a:p>
            <a:pPr marL="427038">
              <a:lnSpc>
                <a:spcPct val="80000"/>
              </a:lnSpc>
            </a:pPr>
            <a:r>
              <a:rPr lang="en-US" altLang="en-US" sz="3600" dirty="0" smtClean="0"/>
              <a:t>Increased </a:t>
            </a:r>
            <a:r>
              <a:rPr lang="en-US" altLang="en-US" sz="3600" dirty="0"/>
              <a:t>body fat </a:t>
            </a:r>
            <a:r>
              <a:rPr lang="en-US" altLang="en-US" sz="3600" dirty="0" smtClean="0"/>
              <a:t>.</a:t>
            </a:r>
            <a:endParaRPr lang="en-US" altLang="en-US" sz="3600" dirty="0"/>
          </a:p>
          <a:p>
            <a:pPr>
              <a:buFont typeface="Wingdings" panose="05000000000000000000" pitchFamily="2" charset="2"/>
              <a:buChar char="Ø"/>
            </a:pPr>
            <a:r>
              <a:rPr lang="en-US" altLang="en-US" sz="3600" u="sng" dirty="0"/>
              <a:t>This gives rise to three main pharmacokinetic differences:</a:t>
            </a:r>
          </a:p>
          <a:p>
            <a:r>
              <a:rPr lang="en-US" altLang="en-US" sz="3600" dirty="0"/>
              <a:t>Increased volume of distribution of </a:t>
            </a:r>
            <a:r>
              <a:rPr lang="en-US" altLang="en-US" sz="3600" dirty="0" smtClean="0"/>
              <a:t>drugs.</a:t>
            </a:r>
            <a:endParaRPr lang="en-US" altLang="en-US" sz="3600" dirty="0"/>
          </a:p>
          <a:p>
            <a:r>
              <a:rPr lang="en-US" altLang="en-US" sz="3600" dirty="0"/>
              <a:t>Increased tissue deposition of fat-soluble </a:t>
            </a:r>
            <a:r>
              <a:rPr lang="en-US" altLang="en-US" sz="3600" dirty="0" smtClean="0"/>
              <a:t>drugs.</a:t>
            </a:r>
            <a:endParaRPr lang="en-US" altLang="en-US" sz="3600" dirty="0"/>
          </a:p>
          <a:p>
            <a:r>
              <a:rPr lang="en-US" altLang="en-US" sz="3600" dirty="0"/>
              <a:t>Increased free fraction due to decreased protein </a:t>
            </a:r>
            <a:r>
              <a:rPr lang="en-US" altLang="en-US" sz="3600" dirty="0" smtClean="0"/>
              <a:t>binding.</a:t>
            </a:r>
            <a:endParaRPr lang="en-US" altLang="en-US" sz="3600" dirty="0"/>
          </a:p>
          <a:p>
            <a:endParaRPr lang="en-US" altLang="en-US" sz="3600" dirty="0"/>
          </a:p>
          <a:p>
            <a:endParaRPr lang="en-US" sz="3600" dirty="0"/>
          </a:p>
        </p:txBody>
      </p:sp>
    </p:spTree>
    <p:extLst>
      <p:ext uri="{BB962C8B-B14F-4D97-AF65-F5344CB8AC3E}">
        <p14:creationId xmlns:p14="http://schemas.microsoft.com/office/powerpoint/2010/main" val="964847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sz="4400" dirty="0" err="1" smtClean="0"/>
              <a:t>Ebstein’s</a:t>
            </a:r>
            <a:r>
              <a:rPr lang="en-US" sz="4400" dirty="0" smtClean="0"/>
              <a:t> anomaly</a:t>
            </a:r>
            <a:r>
              <a:rPr lang="en-US" dirty="0" smtClean="0"/>
              <a:t/>
            </a:r>
            <a:br>
              <a:rPr lang="en-US" dirty="0" smtClean="0"/>
            </a:br>
            <a:endParaRPr lang="ar-JO" dirty="0"/>
          </a:p>
        </p:txBody>
      </p:sp>
      <p:sp>
        <p:nvSpPr>
          <p:cNvPr id="10" name="Text Placeholder 9"/>
          <p:cNvSpPr>
            <a:spLocks noGrp="1"/>
          </p:cNvSpPr>
          <p:nvPr>
            <p:ph type="body" sz="half" idx="2"/>
          </p:nvPr>
        </p:nvSpPr>
        <p:spPr/>
        <p:txBody>
          <a:bodyPr>
            <a:normAutofit/>
          </a:bodyPr>
          <a:lstStyle/>
          <a:p>
            <a:r>
              <a:rPr lang="en-US" sz="2000" dirty="0" smtClean="0"/>
              <a:t>is </a:t>
            </a:r>
            <a:r>
              <a:rPr lang="en-US" sz="2000" dirty="0"/>
              <a:t>a rare heart defect in which the tricuspid valve — the valve between the upper right chamber (right atrium) and the lower right chamber (right ventricle) of the heart — isn't formed properly. As a result, blood leaks back through the valve and into the right atrium. Atrial septal defect is a hole between the two upper chambers of the heart</a:t>
            </a:r>
            <a:endParaRPr lang="ar-JO" sz="2000" dirty="0"/>
          </a:p>
        </p:txBody>
      </p:sp>
      <p:pic>
        <p:nvPicPr>
          <p:cNvPr id="14" name="Picture Placeholder 13"/>
          <p:cNvPicPr>
            <a:picLocks noGrp="1" noChangeAspect="1"/>
          </p:cNvPicPr>
          <p:nvPr>
            <p:ph type="pic" idx="1"/>
          </p:nvPr>
        </p:nvPicPr>
        <p:blipFill>
          <a:blip r:embed="rId2">
            <a:extLst>
              <a:ext uri="{28A0092B-C50C-407E-A947-70E740481C1C}">
                <a14:useLocalDpi xmlns:a14="http://schemas.microsoft.com/office/drawing/2010/main" val="0"/>
              </a:ext>
            </a:extLst>
          </a:blip>
          <a:srcRect l="15460" r="15460"/>
          <a:stretch>
            <a:fillRect/>
          </a:stretch>
        </p:blipFill>
        <p:spPr/>
      </p:pic>
    </p:spTree>
    <p:extLst>
      <p:ext uri="{BB962C8B-B14F-4D97-AF65-F5344CB8AC3E}">
        <p14:creationId xmlns:p14="http://schemas.microsoft.com/office/powerpoint/2010/main" val="2212140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ar-JO" b="1" u="sng" dirty="0"/>
              <a:t>Cardiovascular diseases </a:t>
            </a:r>
            <a:endParaRPr lang="ar-JO" u="sng" dirty="0"/>
          </a:p>
        </p:txBody>
      </p:sp>
      <p:sp>
        <p:nvSpPr>
          <p:cNvPr id="3" name="Content Placeholder 2"/>
          <p:cNvSpPr>
            <a:spLocks noGrp="1"/>
          </p:cNvSpPr>
          <p:nvPr>
            <p:ph idx="1"/>
          </p:nvPr>
        </p:nvSpPr>
        <p:spPr/>
        <p:txBody>
          <a:bodyPr/>
          <a:lstStyle/>
          <a:p>
            <a:r>
              <a:rPr lang="en-US" altLang="ar-JO" b="1" dirty="0"/>
              <a:t>HYPERTENSION </a:t>
            </a:r>
          </a:p>
          <a:p>
            <a:endParaRPr lang="en-US" altLang="ar-JO" b="1" dirty="0"/>
          </a:p>
          <a:p>
            <a:pPr lvl="1"/>
            <a:r>
              <a:rPr lang="en-US" altLang="ar-JO" sz="2800" dirty="0"/>
              <a:t>ARBs, ACE inhibitors are cat (C/D).</a:t>
            </a:r>
          </a:p>
          <a:p>
            <a:pPr lvl="1"/>
            <a:r>
              <a:rPr lang="en-US" altLang="ar-JO" sz="2800" dirty="0"/>
              <a:t> renal dysgenesis or death (if used in 2nd &amp; 3rd trimesters) </a:t>
            </a:r>
          </a:p>
          <a:p>
            <a:pPr lvl="1"/>
            <a:r>
              <a:rPr lang="en-US" altLang="ar-JO" sz="2800" dirty="0"/>
              <a:t>increased risk of cardiovascular and CNS malformations when used in the first trimester</a:t>
            </a:r>
          </a:p>
          <a:p>
            <a:pPr lvl="1"/>
            <a:r>
              <a:rPr lang="en-US" altLang="ar-JO" sz="2800" dirty="0"/>
              <a:t> Diuretics avoided in pregnancy, as they prevent the physiologic volume expansion.</a:t>
            </a:r>
            <a:endParaRPr lang="ar-JO" altLang="ar-JO" sz="2800" dirty="0"/>
          </a:p>
          <a:p>
            <a:pPr lvl="1"/>
            <a:endParaRPr lang="ar-JO" sz="2800" dirty="0"/>
          </a:p>
        </p:txBody>
      </p:sp>
    </p:spTree>
    <p:extLst>
      <p:ext uri="{BB962C8B-B14F-4D97-AF65-F5344CB8AC3E}">
        <p14:creationId xmlns:p14="http://schemas.microsoft.com/office/powerpoint/2010/main" val="1283392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65018"/>
            <a:ext cx="11490036" cy="6086764"/>
          </a:xfrm>
        </p:spPr>
        <p:txBody>
          <a:bodyPr/>
          <a:lstStyle/>
          <a:p>
            <a:r>
              <a:rPr lang="en-US" altLang="ar-JO" b="1" dirty="0" err="1"/>
              <a:t>Valvular</a:t>
            </a:r>
            <a:r>
              <a:rPr lang="en-US" altLang="ar-JO" b="1" dirty="0"/>
              <a:t> heart diseases: </a:t>
            </a:r>
          </a:p>
          <a:p>
            <a:endParaRPr lang="en-US" altLang="ar-JO" dirty="0"/>
          </a:p>
          <a:p>
            <a:pPr lvl="1"/>
            <a:r>
              <a:rPr lang="en-US" altLang="ar-JO" sz="2800" dirty="0"/>
              <a:t>hydralazine, digoxin, adenosine, and procainamide can be safely used in pregnancy </a:t>
            </a:r>
          </a:p>
          <a:p>
            <a:pPr lvl="1"/>
            <a:endParaRPr lang="en-US" altLang="ar-JO" sz="2800" dirty="0"/>
          </a:p>
          <a:p>
            <a:pPr lvl="1"/>
            <a:r>
              <a:rPr lang="en-US" altLang="ar-JO" sz="2800" dirty="0"/>
              <a:t>Amiodarone </a:t>
            </a:r>
            <a:r>
              <a:rPr lang="en-US" altLang="ar-JO" sz="2800" dirty="0" smtClean="0"/>
              <a:t>cat (D), </a:t>
            </a:r>
            <a:r>
              <a:rPr lang="en-US" altLang="ar-JO" sz="2800" dirty="0"/>
              <a:t>and nitroprusside </a:t>
            </a:r>
            <a:r>
              <a:rPr lang="en-US" altLang="ar-JO" sz="2800" dirty="0" smtClean="0"/>
              <a:t>cat (C) </a:t>
            </a:r>
            <a:r>
              <a:rPr lang="en-US" altLang="ar-JO" sz="2800" dirty="0"/>
              <a:t>are contraindicated during pregnancy regardless of the indication.</a:t>
            </a:r>
          </a:p>
          <a:p>
            <a:pPr lvl="1"/>
            <a:endParaRPr lang="en-US" altLang="ar-JO" sz="2800" dirty="0"/>
          </a:p>
          <a:p>
            <a:pPr lvl="1"/>
            <a:r>
              <a:rPr lang="en-US" altLang="ar-JO" sz="2800" dirty="0"/>
              <a:t> Most other medications carry a potential risk to the fetus and should only be used when the maternal benefit outweighs the fetal risk.</a:t>
            </a:r>
            <a:endParaRPr lang="ar-JO" altLang="ar-JO" sz="2800" dirty="0"/>
          </a:p>
          <a:p>
            <a:pPr lvl="1"/>
            <a:endParaRPr lang="ar-JO" sz="2800" dirty="0"/>
          </a:p>
        </p:txBody>
      </p:sp>
    </p:spTree>
    <p:extLst>
      <p:ext uri="{BB962C8B-B14F-4D97-AF65-F5344CB8AC3E}">
        <p14:creationId xmlns:p14="http://schemas.microsoft.com/office/powerpoint/2010/main" val="22624082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9673"/>
            <a:ext cx="10515600" cy="5447290"/>
          </a:xfrm>
        </p:spPr>
        <p:txBody>
          <a:bodyPr/>
          <a:lstStyle/>
          <a:p>
            <a:r>
              <a:rPr lang="en-US" altLang="ar-JO" b="1" dirty="0"/>
              <a:t>Coronary Artery </a:t>
            </a:r>
            <a:r>
              <a:rPr lang="en-US" altLang="ar-JO" b="1" dirty="0" smtClean="0"/>
              <a:t>Disease</a:t>
            </a:r>
          </a:p>
          <a:p>
            <a:pPr marL="0" indent="0">
              <a:buNone/>
            </a:pPr>
            <a:endParaRPr lang="en-US" altLang="ar-JO" b="1" dirty="0"/>
          </a:p>
          <a:p>
            <a:pPr lvl="1"/>
            <a:r>
              <a:rPr lang="en-US" altLang="ar-JO" sz="2800" dirty="0" smtClean="0"/>
              <a:t>Low-dose </a:t>
            </a:r>
            <a:r>
              <a:rPr lang="en-US" altLang="ar-JO" sz="2800" dirty="0"/>
              <a:t>aspirin is safe but prolonged use of 100 mg aspirin can cause increased maternal bleeding complications and low birth weight.</a:t>
            </a:r>
          </a:p>
          <a:p>
            <a:pPr lvl="1"/>
            <a:r>
              <a:rPr lang="en-US" altLang="ar-JO" sz="2800" dirty="0" smtClean="0"/>
              <a:t>Beta-blockers </a:t>
            </a:r>
            <a:r>
              <a:rPr lang="en-US" altLang="ar-JO" sz="2800" dirty="0"/>
              <a:t>are </a:t>
            </a:r>
            <a:r>
              <a:rPr lang="en-US" altLang="ar-JO" sz="2800" dirty="0" smtClean="0"/>
              <a:t>safe in pregnancy</a:t>
            </a:r>
          </a:p>
          <a:p>
            <a:pPr lvl="1"/>
            <a:r>
              <a:rPr lang="en-US" altLang="ar-JO" sz="2800" dirty="0" smtClean="0"/>
              <a:t>Nitrates </a:t>
            </a:r>
            <a:r>
              <a:rPr lang="en-US" altLang="ar-JO" sz="2800" dirty="0"/>
              <a:t>and calcium channel blockers should be used with caution to avoid maternal hypotension.</a:t>
            </a:r>
            <a:endParaRPr lang="ar-JO" altLang="ar-JO" sz="2800" dirty="0"/>
          </a:p>
          <a:p>
            <a:pPr lvl="1"/>
            <a:endParaRPr lang="ar-JO" sz="2800" dirty="0"/>
          </a:p>
        </p:txBody>
      </p:sp>
    </p:spTree>
    <p:extLst>
      <p:ext uri="{BB962C8B-B14F-4D97-AF65-F5344CB8AC3E}">
        <p14:creationId xmlns:p14="http://schemas.microsoft.com/office/powerpoint/2010/main" val="5704648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0436"/>
            <a:ext cx="10515600" cy="5456527"/>
          </a:xfrm>
        </p:spPr>
        <p:txBody>
          <a:bodyPr>
            <a:normAutofit/>
          </a:bodyPr>
          <a:lstStyle/>
          <a:p>
            <a:pPr marL="274320" indent="-274320">
              <a:buFont typeface="Wingdings 3"/>
              <a:buChar char=""/>
              <a:defRPr/>
            </a:pPr>
            <a:r>
              <a:rPr lang="en-US" b="1" dirty="0"/>
              <a:t>Thrombolytic therapy </a:t>
            </a:r>
            <a:r>
              <a:rPr lang="en-US" dirty="0"/>
              <a:t>has limited data in pregnancy. No reports of teratogenic effects exist, but an increased risk of maternal hemorrhage exists</a:t>
            </a:r>
          </a:p>
          <a:p>
            <a:pPr marL="274320" indent="-274320">
              <a:buFont typeface="Wingdings 3"/>
              <a:buChar char=""/>
              <a:defRPr/>
            </a:pPr>
            <a:endParaRPr lang="en-US" dirty="0"/>
          </a:p>
          <a:p>
            <a:pPr marL="274320" indent="-274320">
              <a:buFont typeface="Wingdings 3"/>
              <a:buChar char=""/>
              <a:defRPr/>
            </a:pPr>
            <a:r>
              <a:rPr lang="en-US" b="1" dirty="0"/>
              <a:t>Beta-blockers:</a:t>
            </a:r>
          </a:p>
          <a:p>
            <a:pPr marL="731520" lvl="1" indent="-274320">
              <a:buFont typeface="Wingdings 3"/>
              <a:buChar char=""/>
              <a:defRPr/>
            </a:pPr>
            <a:r>
              <a:rPr lang="en-US" dirty="0"/>
              <a:t> Atenolol cat D </a:t>
            </a:r>
          </a:p>
          <a:p>
            <a:pPr marL="731520" lvl="1" indent="-274320">
              <a:buFont typeface="Wingdings 3"/>
              <a:buChar char=""/>
              <a:defRPr/>
            </a:pPr>
            <a:r>
              <a:rPr lang="en-US" dirty="0"/>
              <a:t>Metoprolol cat C (D at term or prolonged use) </a:t>
            </a:r>
          </a:p>
          <a:p>
            <a:pPr marL="731520" lvl="1" indent="-274320">
              <a:buFont typeface="Wingdings 3"/>
              <a:buChar char=""/>
              <a:defRPr/>
            </a:pPr>
            <a:r>
              <a:rPr lang="en-US" dirty="0" err="1"/>
              <a:t>Nadolol</a:t>
            </a:r>
            <a:r>
              <a:rPr lang="en-US" dirty="0"/>
              <a:t> cat C (D at term or prolonged use)</a:t>
            </a:r>
          </a:p>
          <a:p>
            <a:pPr marL="731520" lvl="1" indent="-274320">
              <a:buFont typeface="Wingdings 3"/>
              <a:buChar char=""/>
              <a:defRPr/>
            </a:pPr>
            <a:r>
              <a:rPr lang="en-US" dirty="0"/>
              <a:t> Propranolol cat C (D at term or prolonged use)</a:t>
            </a:r>
          </a:p>
          <a:p>
            <a:pPr marL="731520" lvl="1" indent="-274320">
              <a:buFont typeface="Wingdings 3"/>
              <a:buChar char=""/>
              <a:defRPr/>
            </a:pPr>
            <a:r>
              <a:rPr lang="en-US" dirty="0"/>
              <a:t> </a:t>
            </a:r>
            <a:r>
              <a:rPr lang="en-US" dirty="0" err="1"/>
              <a:t>Timolol</a:t>
            </a:r>
            <a:r>
              <a:rPr lang="en-US" dirty="0"/>
              <a:t> cat C (D at term or prolonged use)</a:t>
            </a:r>
          </a:p>
          <a:p>
            <a:pPr marL="731520" lvl="1" indent="-274320">
              <a:buFont typeface="Wingdings 3"/>
              <a:buChar char=""/>
              <a:defRPr/>
            </a:pPr>
            <a:endParaRPr lang="en-US" dirty="0"/>
          </a:p>
          <a:p>
            <a:pPr marL="0" indent="0">
              <a:buNone/>
              <a:defRPr/>
            </a:pPr>
            <a:endParaRPr lang="en-US" dirty="0"/>
          </a:p>
          <a:p>
            <a:pPr marL="274320" indent="-274320">
              <a:buFont typeface="Wingdings 3"/>
              <a:buChar char=""/>
              <a:defRPr/>
            </a:pPr>
            <a:endParaRPr lang="ar-JO" dirty="0"/>
          </a:p>
          <a:p>
            <a:endParaRPr lang="ar-J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8666" y="4476523"/>
            <a:ext cx="2143125" cy="2143125"/>
          </a:xfrm>
          <a:prstGeom prst="rect">
            <a:avLst/>
          </a:prstGeom>
        </p:spPr>
      </p:pic>
    </p:spTree>
    <p:extLst>
      <p:ext uri="{BB962C8B-B14F-4D97-AF65-F5344CB8AC3E}">
        <p14:creationId xmlns:p14="http://schemas.microsoft.com/office/powerpoint/2010/main" val="1369918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073" y="281998"/>
            <a:ext cx="10515600" cy="752475"/>
          </a:xfrm>
        </p:spPr>
        <p:txBody>
          <a:bodyPr>
            <a:noAutofit/>
          </a:bodyPr>
          <a:lstStyle/>
          <a:p>
            <a:pPr algn="ctr"/>
            <a:r>
              <a:rPr lang="en-US" sz="5400" dirty="0">
                <a:latin typeface="Eras Demi ITC" panose="020B0805030504020804" pitchFamily="34" charset="0"/>
              </a:rPr>
              <a:t>HORMONES</a:t>
            </a:r>
            <a:endParaRPr lang="ar-JO" sz="5400" dirty="0">
              <a:latin typeface="Eras Demi ITC" panose="020B0805030504020804" pitchFamily="34" charset="0"/>
            </a:endParaRPr>
          </a:p>
        </p:txBody>
      </p:sp>
      <p:sp>
        <p:nvSpPr>
          <p:cNvPr id="3" name="Content Placeholder 2"/>
          <p:cNvSpPr>
            <a:spLocks noGrp="1"/>
          </p:cNvSpPr>
          <p:nvPr>
            <p:ph idx="1"/>
          </p:nvPr>
        </p:nvSpPr>
        <p:spPr>
          <a:xfrm>
            <a:off x="489527" y="1376218"/>
            <a:ext cx="10864273" cy="5615709"/>
          </a:xfrm>
        </p:spPr>
        <p:txBody>
          <a:bodyPr>
            <a:normAutofit/>
          </a:bodyPr>
          <a:lstStyle/>
          <a:p>
            <a:r>
              <a:rPr lang="en-US" sz="2400" dirty="0"/>
              <a:t>Maternal androgen therapy (</a:t>
            </a:r>
            <a:r>
              <a:rPr lang="en-US" sz="2400" dirty="0" err="1"/>
              <a:t>ie</a:t>
            </a:r>
            <a:r>
              <a:rPr lang="en-US" sz="2400" dirty="0"/>
              <a:t>. Testosterone) may result </a:t>
            </a:r>
            <a:r>
              <a:rPr lang="en-US" sz="2400" dirty="0" err="1"/>
              <a:t>virilization</a:t>
            </a:r>
            <a:r>
              <a:rPr lang="en-US" sz="2400" dirty="0"/>
              <a:t> of the external </a:t>
            </a:r>
            <a:r>
              <a:rPr lang="en-US" sz="2400" dirty="0" err="1"/>
              <a:t>genitelia</a:t>
            </a:r>
            <a:r>
              <a:rPr lang="en-US" sz="2400" dirty="0"/>
              <a:t> of female fetus, including </a:t>
            </a:r>
            <a:r>
              <a:rPr lang="en-US" sz="2400" dirty="0" err="1"/>
              <a:t>clitorial</a:t>
            </a:r>
            <a:r>
              <a:rPr lang="en-US" sz="2400" dirty="0"/>
              <a:t> enlargement and </a:t>
            </a:r>
            <a:r>
              <a:rPr lang="en-US" sz="2400" dirty="0" err="1"/>
              <a:t>labioscrotal</a:t>
            </a:r>
            <a:r>
              <a:rPr lang="en-US" sz="2400" dirty="0"/>
              <a:t> fusion</a:t>
            </a:r>
            <a:r>
              <a:rPr lang="en-US" sz="2400" dirty="0" smtClean="0"/>
              <a:t>.</a:t>
            </a:r>
          </a:p>
          <a:p>
            <a:r>
              <a:rPr lang="en-US" sz="2400" dirty="0" smtClean="0"/>
              <a:t>The </a:t>
            </a:r>
            <a:r>
              <a:rPr lang="en-US" sz="2400" dirty="0"/>
              <a:t>anti </a:t>
            </a:r>
            <a:r>
              <a:rPr lang="en-US" sz="2400" dirty="0" err="1"/>
              <a:t>emdometriosis</a:t>
            </a:r>
            <a:r>
              <a:rPr lang="en-US" sz="2400" dirty="0"/>
              <a:t> drug; </a:t>
            </a:r>
            <a:r>
              <a:rPr lang="en-US" sz="2400" dirty="0" err="1"/>
              <a:t>danazol</a:t>
            </a:r>
            <a:r>
              <a:rPr lang="en-US" sz="2400" dirty="0"/>
              <a:t> can cause same effect as </a:t>
            </a:r>
            <a:r>
              <a:rPr lang="en-US" sz="2400" dirty="0" smtClean="0"/>
              <a:t>testosterone</a:t>
            </a:r>
          </a:p>
          <a:p>
            <a:r>
              <a:rPr lang="en-US" sz="2400" dirty="0"/>
              <a:t>DES non-steroidal synthetic estrogen is associated with clear cell </a:t>
            </a:r>
            <a:r>
              <a:rPr lang="en-US" sz="2400" dirty="0" smtClean="0"/>
              <a:t>adenocarcinoma </a:t>
            </a:r>
            <a:r>
              <a:rPr lang="en-US" sz="2400" dirty="0"/>
              <a:t>of vagina, in the progeny of women exposed to it during late </a:t>
            </a:r>
            <a:r>
              <a:rPr lang="en-US" sz="2400" dirty="0" err="1"/>
              <a:t>embrogenesis</a:t>
            </a:r>
            <a:r>
              <a:rPr lang="en-US" sz="2400" dirty="0"/>
              <a:t> also can cause vaginal </a:t>
            </a:r>
            <a:r>
              <a:rPr lang="en-US" sz="2400" dirty="0" err="1"/>
              <a:t>adenosis</a:t>
            </a:r>
            <a:r>
              <a:rPr lang="en-US" sz="2400" dirty="0"/>
              <a:t>, T-shaped uterus, uterine hypoplasia, incomplete </a:t>
            </a:r>
            <a:r>
              <a:rPr lang="en-US" sz="2400" dirty="0" smtClean="0"/>
              <a:t>cervix</a:t>
            </a:r>
          </a:p>
          <a:p>
            <a:r>
              <a:rPr lang="en-US" sz="2400" dirty="0" smtClean="0"/>
              <a:t>In </a:t>
            </a:r>
            <a:r>
              <a:rPr lang="en-US" sz="2400" dirty="0"/>
              <a:t>male offspring can cause </a:t>
            </a:r>
            <a:r>
              <a:rPr lang="en-US" sz="2400" dirty="0" err="1" smtClean="0"/>
              <a:t>epididymal</a:t>
            </a:r>
            <a:r>
              <a:rPr lang="en-US" sz="2400" dirty="0" smtClean="0"/>
              <a:t> </a:t>
            </a:r>
            <a:r>
              <a:rPr lang="en-US" sz="2400" dirty="0"/>
              <a:t>cyst, </a:t>
            </a:r>
            <a:r>
              <a:rPr lang="en-US" sz="2400" dirty="0" err="1"/>
              <a:t>hypoplastic</a:t>
            </a:r>
            <a:r>
              <a:rPr lang="en-US" sz="2400" dirty="0"/>
              <a:t> </a:t>
            </a:r>
            <a:r>
              <a:rPr lang="en-US" sz="2400" dirty="0" smtClean="0"/>
              <a:t>testis</a:t>
            </a:r>
          </a:p>
          <a:p>
            <a:r>
              <a:rPr lang="en-US" sz="2400" dirty="0"/>
              <a:t>Clearly DES is contraindicated for pregnancy </a:t>
            </a:r>
            <a:endParaRPr lang="en-US" sz="2400" dirty="0" smtClean="0"/>
          </a:p>
          <a:p>
            <a:endParaRPr lang="en-US" sz="2400" dirty="0" smtClean="0"/>
          </a:p>
          <a:p>
            <a:endParaRPr lang="en-US" sz="2400" dirty="0" smtClean="0"/>
          </a:p>
          <a:p>
            <a:endParaRPr lang="ar-JO" sz="2400" dirty="0"/>
          </a:p>
        </p:txBody>
      </p:sp>
    </p:spTree>
    <p:extLst>
      <p:ext uri="{BB962C8B-B14F-4D97-AF65-F5344CB8AC3E}">
        <p14:creationId xmlns:p14="http://schemas.microsoft.com/office/powerpoint/2010/main" val="34916549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8875"/>
          </a:xfrm>
        </p:spPr>
        <p:txBody>
          <a:bodyPr>
            <a:noAutofit/>
          </a:bodyPr>
          <a:lstStyle/>
          <a:p>
            <a:pPr algn="ctr"/>
            <a:r>
              <a:rPr lang="en-US" sz="5400" b="1" dirty="0" smtClean="0">
                <a:latin typeface="Eras Demi ITC" panose="020B0805030504020804" pitchFamily="34" charset="0"/>
              </a:rPr>
              <a:t/>
            </a:r>
            <a:br>
              <a:rPr lang="en-US" sz="5400" b="1" dirty="0" smtClean="0">
                <a:latin typeface="Eras Demi ITC" panose="020B0805030504020804" pitchFamily="34" charset="0"/>
              </a:rPr>
            </a:br>
            <a:r>
              <a:rPr lang="en-US" sz="5400" dirty="0" smtClean="0">
                <a:latin typeface="Eras Demi ITC" panose="020B0805030504020804" pitchFamily="34" charset="0"/>
              </a:rPr>
              <a:t>Corticosteroids</a:t>
            </a:r>
            <a:r>
              <a:rPr lang="en-US" sz="5400" b="1" dirty="0">
                <a:latin typeface="Eras Demi ITC" panose="020B0805030504020804" pitchFamily="34" charset="0"/>
              </a:rPr>
              <a:t/>
            </a:r>
            <a:br>
              <a:rPr lang="en-US" sz="5400" b="1" dirty="0">
                <a:latin typeface="Eras Demi ITC" panose="020B0805030504020804" pitchFamily="34" charset="0"/>
              </a:rPr>
            </a:br>
            <a:endParaRPr lang="ar-JO" sz="5400" dirty="0">
              <a:latin typeface="Eras Demi ITC" panose="020B0805030504020804" pitchFamily="34" charset="0"/>
            </a:endParaRPr>
          </a:p>
        </p:txBody>
      </p:sp>
      <p:sp>
        <p:nvSpPr>
          <p:cNvPr id="3" name="Content Placeholder 2"/>
          <p:cNvSpPr>
            <a:spLocks noGrp="1"/>
          </p:cNvSpPr>
          <p:nvPr>
            <p:ph idx="1"/>
          </p:nvPr>
        </p:nvSpPr>
        <p:spPr>
          <a:xfrm>
            <a:off x="838200" y="1403926"/>
            <a:ext cx="10515600" cy="5200073"/>
          </a:xfrm>
        </p:spPr>
        <p:txBody>
          <a:bodyPr>
            <a:normAutofit/>
          </a:bodyPr>
          <a:lstStyle/>
          <a:p>
            <a:pPr>
              <a:defRPr/>
            </a:pPr>
            <a:r>
              <a:rPr lang="en-US" sz="2400" dirty="0"/>
              <a:t>Category </a:t>
            </a:r>
            <a:r>
              <a:rPr lang="en-US" sz="2400" dirty="0" smtClean="0"/>
              <a:t>c</a:t>
            </a:r>
            <a:endParaRPr lang="en-US" sz="2400" dirty="0"/>
          </a:p>
          <a:p>
            <a:pPr>
              <a:defRPr/>
            </a:pPr>
            <a:r>
              <a:rPr lang="en-US" sz="2400" dirty="0"/>
              <a:t>All steroids cross the placenta to some degree, but </a:t>
            </a:r>
            <a:r>
              <a:rPr lang="en-US" sz="2400" b="1" dirty="0"/>
              <a:t>prednisone</a:t>
            </a:r>
            <a:r>
              <a:rPr lang="en-US" sz="2400" dirty="0"/>
              <a:t> and </a:t>
            </a:r>
            <a:r>
              <a:rPr lang="en-US" sz="2400" b="1" dirty="0"/>
              <a:t>prednisolone</a:t>
            </a:r>
            <a:r>
              <a:rPr lang="en-US" sz="2400" dirty="0"/>
              <a:t> are inactivated by the placenta</a:t>
            </a:r>
            <a:r>
              <a:rPr lang="en-US" sz="2400" dirty="0" smtClean="0"/>
              <a:t>.</a:t>
            </a:r>
            <a:endParaRPr lang="en-US" sz="2400" dirty="0"/>
          </a:p>
          <a:p>
            <a:pPr>
              <a:defRPr/>
            </a:pPr>
            <a:r>
              <a:rPr lang="en-US" sz="2400" dirty="0" smtClean="0"/>
              <a:t>Therefore, these agents are the drugs of choice for treating medical diseases such as asthma. </a:t>
            </a:r>
          </a:p>
          <a:p>
            <a:pPr>
              <a:defRPr/>
            </a:pPr>
            <a:r>
              <a:rPr lang="en-US" sz="2400" dirty="0" smtClean="0"/>
              <a:t>Inhaled corticosteroids also are effective therapy, and little of the drug is absorbed. </a:t>
            </a:r>
          </a:p>
          <a:p>
            <a:pPr>
              <a:defRPr/>
            </a:pPr>
            <a:r>
              <a:rPr lang="en-US" sz="2400" dirty="0" smtClean="0"/>
              <a:t>When steroid effects are desired in the fetus, for example, to accelerate lung maturity, </a:t>
            </a:r>
            <a:r>
              <a:rPr lang="en-US" sz="2400" b="1" dirty="0" smtClean="0"/>
              <a:t>betamethasone</a:t>
            </a:r>
            <a:r>
              <a:rPr lang="en-US" sz="2400" dirty="0" smtClean="0"/>
              <a:t> and </a:t>
            </a:r>
            <a:r>
              <a:rPr lang="en-US" sz="2400" b="1" dirty="0" smtClean="0"/>
              <a:t>dexamethasone</a:t>
            </a:r>
            <a:r>
              <a:rPr lang="en-US" sz="2400" dirty="0" smtClean="0"/>
              <a:t> are preferred.</a:t>
            </a:r>
          </a:p>
          <a:p>
            <a:pPr>
              <a:defRPr/>
            </a:pPr>
            <a:r>
              <a:rPr lang="en-US" sz="2400" dirty="0"/>
              <a:t>However, a five-fold increased risk for cleft lip with or without cleft palate in the infant has been reported after exposure to steroids in the first trimester.</a:t>
            </a:r>
          </a:p>
          <a:p>
            <a:pPr>
              <a:defRPr/>
            </a:pPr>
            <a:endParaRPr lang="en-US" sz="2400" dirty="0" smtClean="0"/>
          </a:p>
          <a:p>
            <a:endParaRPr lang="ar-JO" sz="2400" dirty="0"/>
          </a:p>
        </p:txBody>
      </p:sp>
    </p:spTree>
    <p:extLst>
      <p:ext uri="{BB962C8B-B14F-4D97-AF65-F5344CB8AC3E}">
        <p14:creationId xmlns:p14="http://schemas.microsoft.com/office/powerpoint/2010/main" val="41583021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err="1" smtClean="0">
                <a:latin typeface="Eras Demi ITC" panose="020B0805030504020804" pitchFamily="34" charset="0"/>
              </a:rPr>
              <a:t>Retinoid’s</a:t>
            </a:r>
            <a:endParaRPr lang="ar-JO" sz="4800" dirty="0">
              <a:latin typeface="Eras Demi ITC" panose="020B0805030504020804" pitchFamily="34" charset="0"/>
            </a:endParaRPr>
          </a:p>
        </p:txBody>
      </p:sp>
      <p:sp>
        <p:nvSpPr>
          <p:cNvPr id="5" name="Content Placeholder 4"/>
          <p:cNvSpPr>
            <a:spLocks noGrp="1"/>
          </p:cNvSpPr>
          <p:nvPr>
            <p:ph idx="1"/>
          </p:nvPr>
        </p:nvSpPr>
        <p:spPr/>
        <p:txBody>
          <a:bodyPr/>
          <a:lstStyle/>
          <a:p>
            <a:r>
              <a:rPr lang="en-US" dirty="0" smtClean="0"/>
              <a:t>They are vitamin A related compounds </a:t>
            </a:r>
          </a:p>
          <a:p>
            <a:r>
              <a:rPr lang="en-US" dirty="0" smtClean="0"/>
              <a:t>Most important compounds are </a:t>
            </a:r>
            <a:r>
              <a:rPr lang="en-US" dirty="0" err="1" smtClean="0"/>
              <a:t>isotretinoin</a:t>
            </a:r>
            <a:r>
              <a:rPr lang="en-US" dirty="0" smtClean="0"/>
              <a:t> and </a:t>
            </a:r>
            <a:r>
              <a:rPr lang="en-US" dirty="0" err="1" smtClean="0"/>
              <a:t>etretinate</a:t>
            </a:r>
            <a:endParaRPr lang="en-US" dirty="0"/>
          </a:p>
          <a:p>
            <a:r>
              <a:rPr lang="en-US" dirty="0" err="1" smtClean="0"/>
              <a:t>Isotretinoids</a:t>
            </a:r>
            <a:r>
              <a:rPr lang="en-US" dirty="0" smtClean="0"/>
              <a:t> are first generation </a:t>
            </a:r>
            <a:r>
              <a:rPr lang="en-US" dirty="0" err="1" smtClean="0"/>
              <a:t>retinoids</a:t>
            </a:r>
            <a:r>
              <a:rPr lang="en-US" dirty="0" smtClean="0"/>
              <a:t> and they are used for cystic acne</a:t>
            </a:r>
          </a:p>
          <a:p>
            <a:r>
              <a:rPr lang="en-US" dirty="0" err="1" smtClean="0"/>
              <a:t>Etretinate</a:t>
            </a:r>
            <a:r>
              <a:rPr lang="en-US" dirty="0" smtClean="0"/>
              <a:t> are second generation </a:t>
            </a:r>
            <a:r>
              <a:rPr lang="en-US" dirty="0" err="1" smtClean="0"/>
              <a:t>retinoids</a:t>
            </a:r>
            <a:r>
              <a:rPr lang="en-US" dirty="0" smtClean="0"/>
              <a:t> and they are used for psoriasis</a:t>
            </a:r>
          </a:p>
          <a:p>
            <a:r>
              <a:rPr lang="en-US" dirty="0" smtClean="0"/>
              <a:t>They are in category x in FDA classification</a:t>
            </a:r>
            <a:endParaRPr lang="en-US" dirty="0"/>
          </a:p>
        </p:txBody>
      </p:sp>
    </p:spTree>
    <p:extLst>
      <p:ext uri="{BB962C8B-B14F-4D97-AF65-F5344CB8AC3E}">
        <p14:creationId xmlns:p14="http://schemas.microsoft.com/office/powerpoint/2010/main" val="2006769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563418" y="378113"/>
            <a:ext cx="10515600" cy="5873750"/>
          </a:xfrm>
        </p:spPr>
        <p:txBody>
          <a:bodyPr>
            <a:normAutofit fontScale="92500"/>
          </a:bodyPr>
          <a:lstStyle/>
          <a:p>
            <a:pPr marL="0" indent="0">
              <a:buNone/>
            </a:pPr>
            <a:r>
              <a:rPr lang="en-US" dirty="0" smtClean="0"/>
              <a:t>Fetal anomalies reported to be associated with maternal </a:t>
            </a:r>
            <a:r>
              <a:rPr lang="en-US" dirty="0" err="1" smtClean="0"/>
              <a:t>isotretinoin</a:t>
            </a:r>
            <a:r>
              <a:rPr lang="en-US" dirty="0" smtClean="0"/>
              <a:t> use :</a:t>
            </a:r>
          </a:p>
          <a:p>
            <a:pPr marL="0" indent="0">
              <a:buNone/>
            </a:pPr>
            <a:endParaRPr lang="en-US" dirty="0" smtClean="0"/>
          </a:p>
          <a:p>
            <a:r>
              <a:rPr lang="en-US" dirty="0" err="1" smtClean="0"/>
              <a:t>Microtia</a:t>
            </a:r>
            <a:endParaRPr lang="en-US" dirty="0" smtClean="0"/>
          </a:p>
          <a:p>
            <a:r>
              <a:rPr lang="en-US" dirty="0" err="1" smtClean="0"/>
              <a:t>Anotia</a:t>
            </a:r>
            <a:endParaRPr lang="en-US" dirty="0" smtClean="0"/>
          </a:p>
          <a:p>
            <a:r>
              <a:rPr lang="en-US" dirty="0" err="1" smtClean="0"/>
              <a:t>Micrognathia</a:t>
            </a:r>
            <a:endParaRPr lang="en-US" dirty="0" smtClean="0"/>
          </a:p>
          <a:p>
            <a:r>
              <a:rPr lang="en-US" dirty="0" smtClean="0"/>
              <a:t>Cleft palate</a:t>
            </a:r>
          </a:p>
          <a:p>
            <a:r>
              <a:rPr lang="en-US" dirty="0" smtClean="0"/>
              <a:t>Heart defects</a:t>
            </a:r>
          </a:p>
          <a:p>
            <a:r>
              <a:rPr lang="en-US" dirty="0" smtClean="0"/>
              <a:t>Eye anomalies</a:t>
            </a:r>
          </a:p>
          <a:p>
            <a:r>
              <a:rPr lang="en-US" dirty="0" smtClean="0"/>
              <a:t>Brain anomalies</a:t>
            </a:r>
          </a:p>
          <a:p>
            <a:r>
              <a:rPr lang="en-US" dirty="0" smtClean="0"/>
              <a:t>Hydrocephalus</a:t>
            </a:r>
          </a:p>
          <a:p>
            <a:r>
              <a:rPr lang="en-US" dirty="0" err="1" smtClean="0"/>
              <a:t>Thymic</a:t>
            </a:r>
            <a:r>
              <a:rPr lang="en-US" dirty="0" smtClean="0"/>
              <a:t> agenesis</a:t>
            </a:r>
          </a:p>
          <a:p>
            <a:r>
              <a:rPr lang="en-US" dirty="0" smtClean="0"/>
              <a:t>Limb reduction anomalies</a:t>
            </a:r>
            <a:endParaRPr lang="ar-JO" dirty="0"/>
          </a:p>
        </p:txBody>
      </p:sp>
    </p:spTree>
    <p:extLst>
      <p:ext uri="{BB962C8B-B14F-4D97-AF65-F5344CB8AC3E}">
        <p14:creationId xmlns:p14="http://schemas.microsoft.com/office/powerpoint/2010/main" val="22060474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867352"/>
            <a:ext cx="2710872" cy="3312968"/>
          </a:xfrm>
          <a:prstGeom prst="rect">
            <a:avLst/>
          </a:prstGeom>
          <a:solidFill>
            <a:srgbClr val="000000">
              <a:shade val="95000"/>
            </a:srgbClr>
          </a:solidFill>
          <a:ln w="19050" cap="sq">
            <a:solidFill>
              <a:schemeClr val="tx1"/>
            </a:solidFill>
            <a:miter lim="800000"/>
          </a:ln>
          <a:effectLst>
            <a:outerShdw blurRad="254000" dist="190500" dir="2700000" sy="90000" algn="bl" rotWithShape="0">
              <a:srgbClr val="000000">
                <a:alpha val="40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372" y="867352"/>
            <a:ext cx="2990390" cy="3312968"/>
          </a:xfrm>
          <a:prstGeom prst="rect">
            <a:avLst/>
          </a:prstGeom>
          <a:solidFill>
            <a:srgbClr val="000000">
              <a:shade val="95000"/>
            </a:srgbClr>
          </a:solidFill>
          <a:ln w="19050" cap="sq">
            <a:solidFill>
              <a:srgbClr val="000000"/>
            </a:solidFill>
            <a:miter lim="800000"/>
          </a:ln>
          <a:effectLst>
            <a:outerShdw blurRad="254000" dist="190500" dir="2700000" sy="90000" algn="bl" rotWithShape="0">
              <a:srgbClr val="000000">
                <a:alpha val="40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1418" y="867352"/>
            <a:ext cx="3223491" cy="331296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840509" y="4738254"/>
            <a:ext cx="2632364" cy="1077218"/>
          </a:xfrm>
          <a:prstGeom prst="rect">
            <a:avLst/>
          </a:prstGeom>
          <a:noFill/>
        </p:spPr>
        <p:txBody>
          <a:bodyPr wrap="square" rtlCol="1">
            <a:spAutoFit/>
          </a:bodyPr>
          <a:lstStyle/>
          <a:p>
            <a:pPr algn="ctr"/>
            <a:r>
              <a:rPr lang="en-US" sz="2800" b="1" u="sng" dirty="0" err="1" smtClean="0"/>
              <a:t>Microtia</a:t>
            </a:r>
            <a:endParaRPr lang="en-US" sz="2800" b="1" u="sng" dirty="0" smtClean="0"/>
          </a:p>
          <a:p>
            <a:r>
              <a:rPr lang="en-US" dirty="0" smtClean="0"/>
              <a:t>Underdeveloped external</a:t>
            </a:r>
          </a:p>
          <a:p>
            <a:r>
              <a:rPr lang="en-US" dirty="0"/>
              <a:t> </a:t>
            </a:r>
            <a:r>
              <a:rPr lang="en-US" dirty="0" smtClean="0"/>
              <a:t>                   ear</a:t>
            </a:r>
          </a:p>
        </p:txBody>
      </p:sp>
      <p:sp>
        <p:nvSpPr>
          <p:cNvPr id="12" name="TextBox 11"/>
          <p:cNvSpPr txBox="1"/>
          <p:nvPr/>
        </p:nvSpPr>
        <p:spPr>
          <a:xfrm>
            <a:off x="4839855" y="4858327"/>
            <a:ext cx="3011054" cy="800219"/>
          </a:xfrm>
          <a:prstGeom prst="rect">
            <a:avLst/>
          </a:prstGeom>
          <a:noFill/>
        </p:spPr>
        <p:txBody>
          <a:bodyPr wrap="square" rtlCol="1">
            <a:spAutoFit/>
          </a:bodyPr>
          <a:lstStyle/>
          <a:p>
            <a:pPr algn="ctr"/>
            <a:r>
              <a:rPr lang="en-US" sz="2800" b="1" u="sng" dirty="0" err="1" smtClean="0"/>
              <a:t>Anotia</a:t>
            </a:r>
            <a:endParaRPr lang="en-US" sz="2800" b="1" u="sng" dirty="0" smtClean="0"/>
          </a:p>
          <a:p>
            <a:r>
              <a:rPr lang="en-US" dirty="0" smtClean="0"/>
              <a:t>Not developed external ear</a:t>
            </a:r>
            <a:endParaRPr lang="ar-JO" dirty="0"/>
          </a:p>
        </p:txBody>
      </p:sp>
      <p:sp>
        <p:nvSpPr>
          <p:cNvPr id="13" name="TextBox 12"/>
          <p:cNvSpPr txBox="1"/>
          <p:nvPr/>
        </p:nvSpPr>
        <p:spPr>
          <a:xfrm>
            <a:off x="8940800" y="4876754"/>
            <a:ext cx="2974109" cy="1077218"/>
          </a:xfrm>
          <a:prstGeom prst="rect">
            <a:avLst/>
          </a:prstGeom>
          <a:noFill/>
        </p:spPr>
        <p:txBody>
          <a:bodyPr wrap="square" rtlCol="1">
            <a:spAutoFit/>
          </a:bodyPr>
          <a:lstStyle/>
          <a:p>
            <a:pPr algn="ctr"/>
            <a:r>
              <a:rPr lang="en-US" sz="2800" b="1" u="sng" dirty="0" err="1" smtClean="0"/>
              <a:t>Micrognathia</a:t>
            </a:r>
            <a:endParaRPr lang="en-US" sz="2800" b="1" u="sng" dirty="0" smtClean="0"/>
          </a:p>
          <a:p>
            <a:r>
              <a:rPr lang="en-US" dirty="0" smtClean="0"/>
              <a:t>Underdeveloped lower jaw</a:t>
            </a:r>
          </a:p>
          <a:p>
            <a:endParaRPr lang="ar-JO" dirty="0"/>
          </a:p>
        </p:txBody>
      </p:sp>
    </p:spTree>
    <p:extLst>
      <p:ext uri="{BB962C8B-B14F-4D97-AF65-F5344CB8AC3E}">
        <p14:creationId xmlns:p14="http://schemas.microsoft.com/office/powerpoint/2010/main" val="423487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88034" y="337625"/>
            <a:ext cx="5181600" cy="6091310"/>
          </a:xfrm>
        </p:spPr>
        <p:txBody>
          <a:bodyPr>
            <a:normAutofit/>
          </a:bodyPr>
          <a:lstStyle/>
          <a:p>
            <a:r>
              <a:rPr lang="en-GB" altLang="en-US" b="1" i="1" u="sng" dirty="0" smtClean="0"/>
              <a:t>Metabolism:</a:t>
            </a:r>
          </a:p>
          <a:p>
            <a:pPr lvl="1"/>
            <a:r>
              <a:rPr lang="en-GB" altLang="en-US" sz="2800" b="1" dirty="0" err="1" smtClean="0"/>
              <a:t>Estradiol</a:t>
            </a:r>
            <a:r>
              <a:rPr lang="en-GB" altLang="en-US" sz="2800" b="1" dirty="0" smtClean="0"/>
              <a:t> and progesterone</a:t>
            </a:r>
            <a:r>
              <a:rPr lang="en-GB" altLang="en-US" sz="2800" dirty="0" smtClean="0"/>
              <a:t> levels are </a:t>
            </a:r>
            <a:r>
              <a:rPr lang="en-GB" altLang="en-US" sz="2800" b="1" dirty="0" smtClean="0"/>
              <a:t>increased</a:t>
            </a:r>
            <a:r>
              <a:rPr lang="en-GB" altLang="en-US" sz="2800" dirty="0" smtClean="0"/>
              <a:t>, these </a:t>
            </a:r>
            <a:r>
              <a:rPr lang="en-GB" altLang="en-US" sz="2800" b="1" dirty="0" smtClean="0"/>
              <a:t>affect drugs biotransformation</a:t>
            </a:r>
            <a:r>
              <a:rPr lang="en-GB" altLang="en-US" sz="2800" dirty="0" smtClean="0"/>
              <a:t> on hepatic enzymes. They induce metabolism of some drugs and inhibition of others. </a:t>
            </a:r>
          </a:p>
          <a:p>
            <a:pPr lvl="1"/>
            <a:r>
              <a:rPr lang="en-GB" altLang="en-US" sz="2800" dirty="0" smtClean="0"/>
              <a:t>The </a:t>
            </a:r>
            <a:r>
              <a:rPr lang="en-GB" altLang="en-US" sz="2800" b="1" dirty="0" smtClean="0"/>
              <a:t>biliary excretion</a:t>
            </a:r>
            <a:r>
              <a:rPr lang="en-GB" altLang="en-US" sz="2800" dirty="0" smtClean="0"/>
              <a:t> of certain drugs is </a:t>
            </a:r>
            <a:r>
              <a:rPr lang="en-GB" altLang="en-US" sz="2800" b="1" dirty="0" smtClean="0"/>
              <a:t>slowed</a:t>
            </a:r>
            <a:r>
              <a:rPr lang="en-GB" altLang="en-US" sz="2800" dirty="0" smtClean="0"/>
              <a:t> due to </a:t>
            </a:r>
            <a:r>
              <a:rPr lang="en-GB" altLang="en-US" sz="2800" dirty="0" err="1" smtClean="0"/>
              <a:t>estrogen</a:t>
            </a:r>
            <a:r>
              <a:rPr lang="en-GB" altLang="en-US" sz="2800" dirty="0" smtClean="0"/>
              <a:t>  induced cholestasis.</a:t>
            </a:r>
          </a:p>
          <a:p>
            <a:endParaRPr lang="en-US" dirty="0"/>
          </a:p>
        </p:txBody>
      </p:sp>
      <p:sp>
        <p:nvSpPr>
          <p:cNvPr id="9" name="Content Placeholder 8"/>
          <p:cNvSpPr>
            <a:spLocks noGrp="1"/>
          </p:cNvSpPr>
          <p:nvPr>
            <p:ph sz="half" idx="2"/>
          </p:nvPr>
        </p:nvSpPr>
        <p:spPr>
          <a:xfrm>
            <a:off x="6706773" y="337625"/>
            <a:ext cx="5181600" cy="6639950"/>
          </a:xfrm>
        </p:spPr>
        <p:txBody>
          <a:bodyPr>
            <a:normAutofit/>
          </a:bodyPr>
          <a:lstStyle/>
          <a:p>
            <a:r>
              <a:rPr lang="en-GB" altLang="en-US" sz="2400" b="1" i="1" u="sng" dirty="0" smtClean="0"/>
              <a:t>Elimination:</a:t>
            </a:r>
          </a:p>
          <a:p>
            <a:pPr lvl="1"/>
            <a:r>
              <a:rPr lang="en-GB" altLang="en-US" b="1" dirty="0" smtClean="0"/>
              <a:t>Renal blood flow and glomerular filtration rate</a:t>
            </a:r>
            <a:r>
              <a:rPr lang="en-GB" altLang="en-US" dirty="0" smtClean="0"/>
              <a:t> are </a:t>
            </a:r>
            <a:r>
              <a:rPr lang="en-GB" altLang="en-US" b="1" dirty="0" smtClean="0"/>
              <a:t>increased, </a:t>
            </a:r>
            <a:r>
              <a:rPr lang="en-GB" altLang="en-US" dirty="0" smtClean="0"/>
              <a:t>so </a:t>
            </a:r>
            <a:r>
              <a:rPr lang="en-GB" altLang="en-US" b="1" dirty="0" smtClean="0"/>
              <a:t>increase the elimination</a:t>
            </a:r>
            <a:r>
              <a:rPr lang="en-GB" altLang="en-US" dirty="0" smtClean="0"/>
              <a:t> of drugs that are normall</a:t>
            </a:r>
            <a:r>
              <a:rPr lang="en-GB" altLang="en-US" dirty="0" smtClean="0">
                <a:latin typeface="+mj-lt"/>
              </a:rPr>
              <a:t>y </a:t>
            </a:r>
            <a:r>
              <a:rPr lang="en-GB" altLang="en-US" dirty="0" smtClean="0"/>
              <a:t>excreted </a:t>
            </a:r>
            <a:r>
              <a:rPr lang="en-US" dirty="0" smtClean="0"/>
              <a:t>by kidney.</a:t>
            </a:r>
            <a:endParaRPr lang="en-US" dirty="0"/>
          </a:p>
          <a:p>
            <a:pPr marL="64008" indent="0">
              <a:buFont typeface="Wingdings" panose="05000000000000000000" pitchFamily="2" charset="2"/>
              <a:buNone/>
              <a:defRPr/>
            </a:pPr>
            <a:r>
              <a:rPr lang="en-US" sz="3200" b="1" dirty="0" smtClean="0">
                <a:solidFill>
                  <a:schemeClr val="accent1">
                    <a:lumMod val="50000"/>
                  </a:schemeClr>
                </a:solidFill>
                <a:effectLst>
                  <a:outerShdw blurRad="38100" dist="38100" dir="2700000" algn="tl">
                    <a:srgbClr val="000000">
                      <a:alpha val="43137"/>
                    </a:srgbClr>
                  </a:outerShdw>
                </a:effectLst>
              </a:rPr>
              <a:t>Dose  should be doubled .</a:t>
            </a:r>
            <a:endParaRPr lang="en-US" sz="3200" dirty="0"/>
          </a:p>
        </p:txBody>
      </p:sp>
    </p:spTree>
    <p:extLst>
      <p:ext uri="{BB962C8B-B14F-4D97-AF65-F5344CB8AC3E}">
        <p14:creationId xmlns:p14="http://schemas.microsoft.com/office/powerpoint/2010/main" val="1652650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pPr algn="ctr"/>
            <a:r>
              <a:rPr lang="en-US" sz="4800" b="1" dirty="0" smtClean="0">
                <a:latin typeface="Colonna MT" panose="04020805060202030203" pitchFamily="82" charset="0"/>
              </a:rPr>
              <a:t>Social drug exposure</a:t>
            </a:r>
            <a:endParaRPr lang="ar-JO" sz="4800" b="1" dirty="0">
              <a:latin typeface="Colonna MT" panose="04020805060202030203" pitchFamily="82" charset="0"/>
            </a:endParaRPr>
          </a:p>
        </p:txBody>
      </p:sp>
      <p:sp>
        <p:nvSpPr>
          <p:cNvPr id="3" name="Content Placeholder 2"/>
          <p:cNvSpPr>
            <a:spLocks noGrp="1"/>
          </p:cNvSpPr>
          <p:nvPr>
            <p:ph idx="1"/>
          </p:nvPr>
        </p:nvSpPr>
        <p:spPr>
          <a:xfrm>
            <a:off x="209550" y="1027906"/>
            <a:ext cx="10515600" cy="5317981"/>
          </a:xfrm>
        </p:spPr>
        <p:txBody>
          <a:bodyPr>
            <a:normAutofit/>
          </a:bodyPr>
          <a:lstStyle/>
          <a:p>
            <a:pPr marL="0" indent="0">
              <a:buNone/>
            </a:pPr>
            <a:endParaRPr lang="en-US" dirty="0" smtClean="0"/>
          </a:p>
          <a:p>
            <a:pPr marL="342900" lvl="0" indent="-342900" fontAlgn="base">
              <a:lnSpc>
                <a:spcPct val="100000"/>
              </a:lnSpc>
              <a:spcBef>
                <a:spcPct val="20000"/>
              </a:spcBef>
              <a:spcAft>
                <a:spcPct val="0"/>
              </a:spcAft>
              <a:buNone/>
            </a:pPr>
            <a:r>
              <a:rPr lang="en-US" altLang="ar-JO" sz="4400" b="1" dirty="0">
                <a:solidFill>
                  <a:prstClr val="black"/>
                </a:solidFill>
              </a:rPr>
              <a:t>Smoking: </a:t>
            </a:r>
            <a:r>
              <a:rPr lang="en-US" altLang="ar-JO" sz="3200" b="1" dirty="0">
                <a:solidFill>
                  <a:prstClr val="black"/>
                </a:solidFill>
              </a:rPr>
              <a:t>Carbon monoxide and nicotine</a:t>
            </a:r>
          </a:p>
          <a:p>
            <a:pPr marL="800100" lvl="1" indent="-342900" fontAlgn="base">
              <a:lnSpc>
                <a:spcPct val="100000"/>
              </a:lnSpc>
              <a:spcBef>
                <a:spcPct val="20000"/>
              </a:spcBef>
              <a:spcAft>
                <a:spcPct val="0"/>
              </a:spcAft>
            </a:pPr>
            <a:r>
              <a:rPr lang="en-US" altLang="ar-JO" b="1" dirty="0">
                <a:solidFill>
                  <a:prstClr val="black"/>
                </a:solidFill>
              </a:rPr>
              <a:t>Spontaneous abortion </a:t>
            </a:r>
            <a:r>
              <a:rPr lang="en-US" altLang="ar-JO" dirty="0">
                <a:solidFill>
                  <a:prstClr val="black"/>
                </a:solidFill>
              </a:rPr>
              <a:t>(1.2 to 1.8 times greater in smokers than in nonsmokers)</a:t>
            </a:r>
          </a:p>
          <a:p>
            <a:pPr marL="800100" lvl="1" indent="-342900" fontAlgn="base">
              <a:lnSpc>
                <a:spcPct val="100000"/>
              </a:lnSpc>
              <a:spcBef>
                <a:spcPct val="20000"/>
              </a:spcBef>
              <a:spcAft>
                <a:spcPct val="0"/>
              </a:spcAft>
            </a:pPr>
            <a:r>
              <a:rPr lang="en-US" altLang="ar-JO" b="1" dirty="0" err="1">
                <a:solidFill>
                  <a:prstClr val="black"/>
                </a:solidFill>
              </a:rPr>
              <a:t>Abruptio</a:t>
            </a:r>
            <a:r>
              <a:rPr lang="en-US" altLang="ar-JO" b="1" dirty="0">
                <a:solidFill>
                  <a:prstClr val="black"/>
                </a:solidFill>
              </a:rPr>
              <a:t> placentae, placenta </a:t>
            </a:r>
            <a:r>
              <a:rPr lang="en-US" altLang="ar-JO" b="1" dirty="0" err="1">
                <a:solidFill>
                  <a:prstClr val="black"/>
                </a:solidFill>
              </a:rPr>
              <a:t>previa</a:t>
            </a:r>
            <a:r>
              <a:rPr lang="en-US" altLang="ar-JO" b="1" dirty="0">
                <a:solidFill>
                  <a:prstClr val="black"/>
                </a:solidFill>
              </a:rPr>
              <a:t>, and premature rupture of membranes</a:t>
            </a:r>
          </a:p>
          <a:p>
            <a:pPr marL="800100" lvl="1" indent="-342900" fontAlgn="base">
              <a:lnSpc>
                <a:spcPct val="100000"/>
              </a:lnSpc>
              <a:spcBef>
                <a:spcPct val="20000"/>
              </a:spcBef>
              <a:spcAft>
                <a:spcPct val="0"/>
              </a:spcAft>
            </a:pPr>
            <a:r>
              <a:rPr lang="en-US" altLang="ar-JO" b="1" dirty="0">
                <a:solidFill>
                  <a:prstClr val="black"/>
                </a:solidFill>
              </a:rPr>
              <a:t>Preterm birth</a:t>
            </a:r>
            <a:endParaRPr lang="en-US" altLang="ar-JO" dirty="0">
              <a:solidFill>
                <a:prstClr val="black"/>
              </a:solidFill>
            </a:endParaRPr>
          </a:p>
          <a:p>
            <a:pPr marL="800100" lvl="1" indent="-342900" fontAlgn="base">
              <a:lnSpc>
                <a:spcPct val="100000"/>
              </a:lnSpc>
              <a:spcBef>
                <a:spcPct val="20000"/>
              </a:spcBef>
              <a:spcAft>
                <a:spcPct val="0"/>
              </a:spcAft>
            </a:pPr>
            <a:r>
              <a:rPr lang="en-US" altLang="ar-JO" b="1" dirty="0">
                <a:solidFill>
                  <a:prstClr val="black"/>
                </a:solidFill>
              </a:rPr>
              <a:t>Low infant birth weight</a:t>
            </a:r>
          </a:p>
          <a:p>
            <a:pPr marL="800100" lvl="1" indent="-342900" fontAlgn="base">
              <a:lnSpc>
                <a:spcPct val="100000"/>
              </a:lnSpc>
              <a:spcBef>
                <a:spcPct val="20000"/>
              </a:spcBef>
              <a:spcAft>
                <a:spcPct val="0"/>
              </a:spcAft>
            </a:pPr>
            <a:r>
              <a:rPr lang="en-US" altLang="ar-JO" b="1" dirty="0">
                <a:solidFill>
                  <a:prstClr val="black"/>
                </a:solidFill>
              </a:rPr>
              <a:t>Sudden infant death syndrome</a:t>
            </a:r>
          </a:p>
          <a:p>
            <a:pPr marL="800100" lvl="1" indent="-342900" fontAlgn="base">
              <a:lnSpc>
                <a:spcPct val="100000"/>
              </a:lnSpc>
              <a:spcBef>
                <a:spcPct val="20000"/>
              </a:spcBef>
              <a:spcAft>
                <a:spcPct val="0"/>
              </a:spcAft>
              <a:buNone/>
            </a:pPr>
            <a:r>
              <a:rPr lang="en-US" altLang="ar-JO" b="1" dirty="0">
                <a:solidFill>
                  <a:srgbClr val="FF0000"/>
                </a:solidFill>
              </a:rPr>
              <a:t>The risks increases with the number of cigarettes smoked.</a:t>
            </a:r>
          </a:p>
          <a:p>
            <a:pPr marL="800100" lvl="1" indent="-342900" fontAlgn="base">
              <a:lnSpc>
                <a:spcPct val="100000"/>
              </a:lnSpc>
              <a:spcBef>
                <a:spcPct val="20000"/>
              </a:spcBef>
              <a:spcAft>
                <a:spcPct val="0"/>
              </a:spcAft>
              <a:buNone/>
            </a:pPr>
            <a:r>
              <a:rPr lang="en-US" altLang="ar-JO" b="1" dirty="0">
                <a:solidFill>
                  <a:prstClr val="black"/>
                </a:solidFill>
              </a:rPr>
              <a:t>Smoking cessation</a:t>
            </a:r>
            <a:r>
              <a:rPr lang="en-US" altLang="ar-JO" dirty="0">
                <a:solidFill>
                  <a:prstClr val="black"/>
                </a:solidFill>
              </a:rPr>
              <a:t> and </a:t>
            </a:r>
            <a:r>
              <a:rPr lang="en-US" altLang="ar-JO" b="1" dirty="0">
                <a:solidFill>
                  <a:prstClr val="black"/>
                </a:solidFill>
              </a:rPr>
              <a:t>Nicotine replacement therapy</a:t>
            </a:r>
            <a:endParaRPr lang="en-US" altLang="ar-JO" dirty="0">
              <a:solidFill>
                <a:prstClr val="black"/>
              </a:solidFill>
            </a:endParaRPr>
          </a:p>
          <a:p>
            <a:pPr marL="457200" lvl="1" indent="0">
              <a:buNone/>
            </a:pPr>
            <a:endParaRPr lang="en-US" sz="4000" dirty="0" smtClean="0"/>
          </a:p>
        </p:txBody>
      </p:sp>
    </p:spTree>
    <p:extLst>
      <p:ext uri="{BB962C8B-B14F-4D97-AF65-F5344CB8AC3E}">
        <p14:creationId xmlns:p14="http://schemas.microsoft.com/office/powerpoint/2010/main" val="1158956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526474"/>
            <a:ext cx="11767127" cy="6160653"/>
          </a:xfrm>
        </p:spPr>
        <p:txBody>
          <a:bodyPr>
            <a:normAutofit/>
          </a:bodyPr>
          <a:lstStyle/>
          <a:p>
            <a:pPr marL="0" lvl="0" indent="0" fontAlgn="base">
              <a:lnSpc>
                <a:spcPct val="100000"/>
              </a:lnSpc>
              <a:spcBef>
                <a:spcPts val="0"/>
              </a:spcBef>
              <a:buNone/>
              <a:defRPr/>
            </a:pPr>
            <a:r>
              <a:rPr lang="en-US" sz="4000" b="1" dirty="0" smtClean="0">
                <a:solidFill>
                  <a:prstClr val="black"/>
                </a:solidFill>
                <a:cs typeface="Arial" panose="020B0604020202020204" pitchFamily="34" charset="0"/>
              </a:rPr>
              <a:t>Alcohol:</a:t>
            </a:r>
            <a:endParaRPr lang="en-US" dirty="0" smtClean="0">
              <a:solidFill>
                <a:prstClr val="black"/>
              </a:solidFill>
              <a:cs typeface="Arial" panose="020B0604020202020204" pitchFamily="34" charset="0"/>
            </a:endParaRPr>
          </a:p>
          <a:p>
            <a:pPr marL="0" lvl="0" indent="0" fontAlgn="base">
              <a:lnSpc>
                <a:spcPct val="100000"/>
              </a:lnSpc>
              <a:spcBef>
                <a:spcPts val="0"/>
              </a:spcBef>
              <a:buNone/>
              <a:defRPr/>
            </a:pPr>
            <a:r>
              <a:rPr lang="en-US" sz="2400" dirty="0" smtClean="0">
                <a:solidFill>
                  <a:prstClr val="black"/>
                </a:solidFill>
                <a:cs typeface="Arial" panose="020B0604020202020204" pitchFamily="34" charset="0"/>
              </a:rPr>
              <a:t> </a:t>
            </a:r>
            <a:r>
              <a:rPr lang="en-US" b="1" dirty="0">
                <a:solidFill>
                  <a:prstClr val="black"/>
                </a:solidFill>
                <a:cs typeface="Arial" panose="020B0604020202020204" pitchFamily="34" charset="0"/>
              </a:rPr>
              <a:t>known teratogen. </a:t>
            </a:r>
          </a:p>
          <a:p>
            <a:pPr marL="0" lvl="0" indent="0" fontAlgn="base">
              <a:lnSpc>
                <a:spcPct val="100000"/>
              </a:lnSpc>
              <a:spcBef>
                <a:spcPts val="0"/>
              </a:spcBef>
              <a:defRPr/>
            </a:pPr>
            <a:r>
              <a:rPr lang="en-US" dirty="0" smtClean="0">
                <a:solidFill>
                  <a:prstClr val="black"/>
                </a:solidFill>
                <a:cs typeface="Arial" panose="020B0604020202020204" pitchFamily="34" charset="0"/>
              </a:rPr>
              <a:t> Ethanol </a:t>
            </a:r>
            <a:r>
              <a:rPr lang="en-US" dirty="0">
                <a:solidFill>
                  <a:prstClr val="black"/>
                </a:solidFill>
                <a:cs typeface="Arial" panose="020B0604020202020204" pitchFamily="34" charset="0"/>
              </a:rPr>
              <a:t>crosses the placenta and the fetal blood–brain </a:t>
            </a:r>
            <a:r>
              <a:rPr lang="en-US" dirty="0" smtClean="0">
                <a:solidFill>
                  <a:prstClr val="black"/>
                </a:solidFill>
                <a:cs typeface="Arial" panose="020B0604020202020204" pitchFamily="34" charset="0"/>
              </a:rPr>
              <a:t>barrier</a:t>
            </a:r>
          </a:p>
          <a:p>
            <a:pPr marL="0" lvl="0" indent="0" fontAlgn="base">
              <a:lnSpc>
                <a:spcPct val="100000"/>
              </a:lnSpc>
              <a:spcBef>
                <a:spcPts val="0"/>
              </a:spcBef>
              <a:defRPr/>
            </a:pPr>
            <a:endParaRPr lang="en-US" dirty="0">
              <a:solidFill>
                <a:prstClr val="black"/>
              </a:solidFill>
              <a:cs typeface="Arial" panose="020B0604020202020204" pitchFamily="34" charset="0"/>
            </a:endParaRPr>
          </a:p>
          <a:p>
            <a:pPr marL="0" lvl="0" indent="0" fontAlgn="base">
              <a:lnSpc>
                <a:spcPct val="100000"/>
              </a:lnSpc>
              <a:spcBef>
                <a:spcPts val="0"/>
              </a:spcBef>
              <a:defRPr/>
            </a:pPr>
            <a:r>
              <a:rPr lang="en-US" dirty="0">
                <a:solidFill>
                  <a:prstClr val="black"/>
                </a:solidFill>
                <a:cs typeface="Arial" panose="020B0604020202020204" pitchFamily="34" charset="0"/>
              </a:rPr>
              <a:t> </a:t>
            </a:r>
            <a:r>
              <a:rPr lang="en-US" dirty="0" smtClean="0">
                <a:solidFill>
                  <a:prstClr val="black"/>
                </a:solidFill>
                <a:cs typeface="Arial" panose="020B0604020202020204" pitchFamily="34" charset="0"/>
              </a:rPr>
              <a:t>ethanol </a:t>
            </a:r>
            <a:r>
              <a:rPr lang="en-US" dirty="0">
                <a:solidFill>
                  <a:prstClr val="black"/>
                </a:solidFill>
                <a:cs typeface="Arial" panose="020B0604020202020204" pitchFamily="34" charset="0"/>
              </a:rPr>
              <a:t>toxicity is dose-related but without a defined lower threshold of exposure</a:t>
            </a:r>
            <a:r>
              <a:rPr lang="en-US" dirty="0" smtClean="0">
                <a:solidFill>
                  <a:prstClr val="black"/>
                </a:solidFill>
                <a:cs typeface="Arial" panose="020B0604020202020204" pitchFamily="34" charset="0"/>
              </a:rPr>
              <a:t>.</a:t>
            </a:r>
          </a:p>
          <a:p>
            <a:pPr marL="0" lvl="0" indent="0" fontAlgn="base">
              <a:lnSpc>
                <a:spcPct val="100000"/>
              </a:lnSpc>
              <a:spcBef>
                <a:spcPts val="0"/>
              </a:spcBef>
              <a:defRPr/>
            </a:pPr>
            <a:endParaRPr lang="en-US" dirty="0">
              <a:solidFill>
                <a:prstClr val="black"/>
              </a:solidFill>
              <a:cs typeface="Arial" panose="020B0604020202020204" pitchFamily="34" charset="0"/>
            </a:endParaRPr>
          </a:p>
          <a:p>
            <a:pPr marL="0" lvl="0" indent="0" fontAlgn="base">
              <a:lnSpc>
                <a:spcPct val="100000"/>
              </a:lnSpc>
              <a:spcBef>
                <a:spcPts val="0"/>
              </a:spcBef>
              <a:defRPr/>
            </a:pPr>
            <a:r>
              <a:rPr lang="en-US" dirty="0" smtClean="0">
                <a:solidFill>
                  <a:prstClr val="black"/>
                </a:solidFill>
                <a:cs typeface="Arial" panose="020B0604020202020204" pitchFamily="34" charset="0"/>
              </a:rPr>
              <a:t> The </a:t>
            </a:r>
            <a:r>
              <a:rPr lang="en-US" dirty="0">
                <a:solidFill>
                  <a:prstClr val="black"/>
                </a:solidFill>
                <a:cs typeface="Arial" panose="020B0604020202020204" pitchFamily="34" charset="0"/>
              </a:rPr>
              <a:t>exposure time of greatest risk is the </a:t>
            </a:r>
            <a:r>
              <a:rPr lang="en-US" b="1" u="sng" dirty="0">
                <a:solidFill>
                  <a:prstClr val="black"/>
                </a:solidFill>
                <a:cs typeface="Arial" panose="020B0604020202020204" pitchFamily="34" charset="0"/>
              </a:rPr>
              <a:t>first trimester</a:t>
            </a:r>
            <a:r>
              <a:rPr lang="en-US" b="1" u="sng" dirty="0" smtClean="0">
                <a:solidFill>
                  <a:prstClr val="black"/>
                </a:solidFill>
                <a:cs typeface="Arial" panose="020B0604020202020204" pitchFamily="34" charset="0"/>
              </a:rPr>
              <a:t>.</a:t>
            </a:r>
          </a:p>
          <a:p>
            <a:pPr marL="0" lvl="0" indent="0" fontAlgn="base">
              <a:lnSpc>
                <a:spcPct val="100000"/>
              </a:lnSpc>
              <a:spcBef>
                <a:spcPts val="0"/>
              </a:spcBef>
              <a:buNone/>
              <a:defRPr/>
            </a:pPr>
            <a:endParaRPr lang="en-US" b="1" u="sng" dirty="0">
              <a:solidFill>
                <a:prstClr val="black"/>
              </a:solidFill>
              <a:cs typeface="Arial" panose="020B0604020202020204" pitchFamily="34" charset="0"/>
            </a:endParaRPr>
          </a:p>
          <a:p>
            <a:pPr marL="0" lvl="0" indent="0" fontAlgn="base">
              <a:lnSpc>
                <a:spcPct val="100000"/>
              </a:lnSpc>
              <a:spcBef>
                <a:spcPts val="0"/>
              </a:spcBef>
              <a:defRPr/>
            </a:pPr>
            <a:r>
              <a:rPr lang="en-US" dirty="0" smtClean="0">
                <a:solidFill>
                  <a:prstClr val="black"/>
                </a:solidFill>
                <a:cs typeface="Arial" panose="020B0604020202020204" pitchFamily="34" charset="0"/>
              </a:rPr>
              <a:t> fetal </a:t>
            </a:r>
            <a:r>
              <a:rPr lang="en-US" dirty="0">
                <a:solidFill>
                  <a:prstClr val="black"/>
                </a:solidFill>
                <a:cs typeface="Arial" panose="020B0604020202020204" pitchFamily="34" charset="0"/>
              </a:rPr>
              <a:t>brain development may be affected throughout gestation</a:t>
            </a:r>
            <a:r>
              <a:rPr lang="en-US" dirty="0" smtClean="0">
                <a:solidFill>
                  <a:prstClr val="black"/>
                </a:solidFill>
                <a:cs typeface="Arial" panose="020B0604020202020204" pitchFamily="34" charset="0"/>
              </a:rPr>
              <a:t>.</a:t>
            </a:r>
          </a:p>
          <a:p>
            <a:pPr marL="0" lvl="0" indent="0" fontAlgn="base">
              <a:lnSpc>
                <a:spcPct val="100000"/>
              </a:lnSpc>
              <a:spcBef>
                <a:spcPts val="0"/>
              </a:spcBef>
              <a:defRPr/>
            </a:pPr>
            <a:endParaRPr lang="en-US" dirty="0">
              <a:solidFill>
                <a:prstClr val="black"/>
              </a:solidFill>
              <a:cs typeface="Arial" panose="020B0604020202020204" pitchFamily="34" charset="0"/>
            </a:endParaRPr>
          </a:p>
          <a:p>
            <a:pPr marL="0" lvl="0" indent="0" fontAlgn="base">
              <a:lnSpc>
                <a:spcPct val="100000"/>
              </a:lnSpc>
              <a:spcBef>
                <a:spcPts val="0"/>
              </a:spcBef>
              <a:defRPr/>
            </a:pPr>
            <a:r>
              <a:rPr lang="en-US" dirty="0" smtClean="0">
                <a:solidFill>
                  <a:prstClr val="black"/>
                </a:solidFill>
                <a:cs typeface="Arial" panose="020B0604020202020204" pitchFamily="34" charset="0"/>
              </a:rPr>
              <a:t> Although </a:t>
            </a:r>
            <a:r>
              <a:rPr lang="en-US" dirty="0">
                <a:solidFill>
                  <a:prstClr val="black"/>
                </a:solidFill>
                <a:cs typeface="Arial" panose="020B0604020202020204" pitchFamily="34" charset="0"/>
              </a:rPr>
              <a:t>an occasional drink during pregnancy has not been shown to be </a:t>
            </a:r>
            <a:r>
              <a:rPr lang="en-US" dirty="0" smtClean="0">
                <a:solidFill>
                  <a:prstClr val="black"/>
                </a:solidFill>
                <a:cs typeface="Arial" panose="020B0604020202020204" pitchFamily="34" charset="0"/>
              </a:rPr>
              <a:t>harmful</a:t>
            </a:r>
          </a:p>
          <a:p>
            <a:pPr marL="0" lvl="0" indent="0" fontAlgn="base">
              <a:lnSpc>
                <a:spcPct val="100000"/>
              </a:lnSpc>
              <a:spcBef>
                <a:spcPts val="0"/>
              </a:spcBef>
              <a:defRPr/>
            </a:pPr>
            <a:endParaRPr lang="en-US" sz="2000" dirty="0">
              <a:solidFill>
                <a:prstClr val="black"/>
              </a:solidFill>
              <a:cs typeface="Arial" panose="020B0604020202020204" pitchFamily="34" charset="0"/>
            </a:endParaRPr>
          </a:p>
          <a:p>
            <a:pPr marL="0" lvl="0" indent="0" fontAlgn="base">
              <a:lnSpc>
                <a:spcPct val="100000"/>
              </a:lnSpc>
              <a:spcBef>
                <a:spcPts val="0"/>
              </a:spcBef>
              <a:buNone/>
              <a:defRPr/>
            </a:pPr>
            <a:endParaRPr lang="en-US" sz="2000" dirty="0" smtClean="0">
              <a:solidFill>
                <a:prstClr val="black"/>
              </a:solidFill>
              <a:cs typeface="Arial" panose="020B0604020202020204" pitchFamily="34" charset="0"/>
            </a:endParaRPr>
          </a:p>
        </p:txBody>
      </p:sp>
    </p:spTree>
    <p:extLst>
      <p:ext uri="{BB962C8B-B14F-4D97-AF65-F5344CB8AC3E}">
        <p14:creationId xmlns:p14="http://schemas.microsoft.com/office/powerpoint/2010/main" val="3747312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b="1" i="1" dirty="0" smtClean="0">
                <a:solidFill>
                  <a:srgbClr val="FF0000"/>
                </a:solidFill>
                <a:cs typeface="Arial" panose="020B0604020202020204" pitchFamily="34" charset="0"/>
              </a:rPr>
              <a:t/>
            </a:r>
            <a:br>
              <a:rPr lang="en-US" b="1" i="1" dirty="0" smtClean="0">
                <a:solidFill>
                  <a:srgbClr val="FF0000"/>
                </a:solidFill>
                <a:cs typeface="Arial" panose="020B0604020202020204" pitchFamily="34" charset="0"/>
              </a:rPr>
            </a:br>
            <a:r>
              <a:rPr lang="en-US" b="1" i="1" dirty="0" smtClean="0">
                <a:cs typeface="Arial" panose="020B0604020202020204" pitchFamily="34" charset="0"/>
              </a:rPr>
              <a:t>Fetal </a:t>
            </a:r>
            <a:r>
              <a:rPr lang="en-US" b="1" i="1" dirty="0">
                <a:cs typeface="Arial" panose="020B0604020202020204" pitchFamily="34" charset="0"/>
              </a:rPr>
              <a:t>alcohol syndrome</a:t>
            </a:r>
            <a:r>
              <a:rPr lang="en-US" b="1" i="1" dirty="0">
                <a:solidFill>
                  <a:srgbClr val="FF0000"/>
                </a:solidFill>
                <a:cs typeface="Arial" panose="020B0604020202020204" pitchFamily="34" charset="0"/>
              </a:rPr>
              <a:t/>
            </a:r>
            <a:br>
              <a:rPr lang="en-US" b="1" i="1" dirty="0">
                <a:solidFill>
                  <a:srgbClr val="FF0000"/>
                </a:solidFill>
                <a:cs typeface="Arial" panose="020B0604020202020204" pitchFamily="34" charset="0"/>
              </a:rPr>
            </a:br>
            <a:endParaRPr lang="ar-JO" dirty="0"/>
          </a:p>
        </p:txBody>
      </p:sp>
      <p:sp>
        <p:nvSpPr>
          <p:cNvPr id="3" name="Content Placeholder 2"/>
          <p:cNvSpPr>
            <a:spLocks noGrp="1"/>
          </p:cNvSpPr>
          <p:nvPr>
            <p:ph idx="1"/>
          </p:nvPr>
        </p:nvSpPr>
        <p:spPr>
          <a:xfrm>
            <a:off x="838200" y="1690688"/>
            <a:ext cx="10515600" cy="4486275"/>
          </a:xfrm>
        </p:spPr>
        <p:txBody>
          <a:bodyPr>
            <a:normAutofit fontScale="92500" lnSpcReduction="20000"/>
          </a:bodyPr>
          <a:lstStyle/>
          <a:p>
            <a:pPr marL="342900" lvl="0" indent="-342900" fontAlgn="base">
              <a:lnSpc>
                <a:spcPct val="100000"/>
              </a:lnSpc>
              <a:spcBef>
                <a:spcPct val="20000"/>
              </a:spcBef>
              <a:defRPr/>
            </a:pPr>
            <a:r>
              <a:rPr lang="en-US" b="1" u="sng" dirty="0">
                <a:solidFill>
                  <a:prstClr val="black"/>
                </a:solidFill>
              </a:rPr>
              <a:t>growth retardation</a:t>
            </a:r>
          </a:p>
          <a:p>
            <a:pPr marL="342900" lvl="0" indent="-342900" fontAlgn="base">
              <a:lnSpc>
                <a:spcPct val="100000"/>
              </a:lnSpc>
              <a:spcBef>
                <a:spcPct val="20000"/>
              </a:spcBef>
              <a:defRPr/>
            </a:pPr>
            <a:endParaRPr lang="en-US" b="1" u="sng" dirty="0">
              <a:solidFill>
                <a:prstClr val="black"/>
              </a:solidFill>
            </a:endParaRPr>
          </a:p>
          <a:p>
            <a:pPr marL="342900" lvl="0" indent="-342900" fontAlgn="base">
              <a:lnSpc>
                <a:spcPct val="100000"/>
              </a:lnSpc>
              <a:spcBef>
                <a:spcPct val="20000"/>
              </a:spcBef>
              <a:defRPr/>
            </a:pPr>
            <a:r>
              <a:rPr lang="en-US" b="1" dirty="0">
                <a:solidFill>
                  <a:prstClr val="black"/>
                </a:solidFill>
              </a:rPr>
              <a:t> </a:t>
            </a:r>
            <a:r>
              <a:rPr lang="en-US" b="1" u="sng" dirty="0">
                <a:solidFill>
                  <a:prstClr val="black"/>
                </a:solidFill>
              </a:rPr>
              <a:t>facial abnormalities</a:t>
            </a:r>
          </a:p>
          <a:p>
            <a:pPr marL="342900" lvl="0" indent="-342900" fontAlgn="base">
              <a:lnSpc>
                <a:spcPct val="100000"/>
              </a:lnSpc>
              <a:spcBef>
                <a:spcPct val="20000"/>
              </a:spcBef>
              <a:defRPr/>
            </a:pPr>
            <a:endParaRPr lang="en-US" b="1" u="sng" dirty="0">
              <a:solidFill>
                <a:prstClr val="black"/>
              </a:solidFill>
            </a:endParaRPr>
          </a:p>
          <a:p>
            <a:pPr marL="342900" lvl="0" indent="-342900" fontAlgn="base">
              <a:lnSpc>
                <a:spcPct val="100000"/>
              </a:lnSpc>
              <a:spcBef>
                <a:spcPct val="20000"/>
              </a:spcBef>
              <a:defRPr/>
            </a:pPr>
            <a:r>
              <a:rPr lang="en-US" b="1" u="sng" dirty="0">
                <a:solidFill>
                  <a:prstClr val="black"/>
                </a:solidFill>
              </a:rPr>
              <a:t>central nervous system (CNS) dysfunction </a:t>
            </a:r>
            <a:r>
              <a:rPr lang="en-US" b="1" dirty="0">
                <a:solidFill>
                  <a:prstClr val="black"/>
                </a:solidFill>
              </a:rPr>
              <a:t>microcephaly, mental retardation, and behavioral disorders</a:t>
            </a:r>
          </a:p>
          <a:p>
            <a:pPr marL="342900" lvl="0" indent="-342900" fontAlgn="base">
              <a:lnSpc>
                <a:spcPct val="100000"/>
              </a:lnSpc>
              <a:spcBef>
                <a:spcPct val="20000"/>
              </a:spcBef>
              <a:defRPr/>
            </a:pPr>
            <a:endParaRPr lang="en-US" b="1" dirty="0">
              <a:solidFill>
                <a:prstClr val="black"/>
              </a:solidFill>
            </a:endParaRPr>
          </a:p>
          <a:p>
            <a:pPr marL="342900" lvl="0" indent="-342900" fontAlgn="base">
              <a:lnSpc>
                <a:spcPct val="100000"/>
              </a:lnSpc>
              <a:spcBef>
                <a:spcPct val="20000"/>
              </a:spcBef>
              <a:defRPr/>
            </a:pPr>
            <a:r>
              <a:rPr lang="en-US" b="1" u="sng" dirty="0">
                <a:solidFill>
                  <a:prstClr val="black"/>
                </a:solidFill>
              </a:rPr>
              <a:t>Skeletal abnormalities </a:t>
            </a:r>
          </a:p>
          <a:p>
            <a:pPr marL="342900" lvl="0" indent="-342900" fontAlgn="base">
              <a:lnSpc>
                <a:spcPct val="100000"/>
              </a:lnSpc>
              <a:spcBef>
                <a:spcPct val="20000"/>
              </a:spcBef>
              <a:defRPr/>
            </a:pPr>
            <a:endParaRPr lang="en-US" b="1" u="sng" dirty="0">
              <a:solidFill>
                <a:prstClr val="black"/>
              </a:solidFill>
            </a:endParaRPr>
          </a:p>
          <a:p>
            <a:pPr marL="342900" lvl="0" indent="-342900" fontAlgn="base">
              <a:lnSpc>
                <a:spcPct val="100000"/>
              </a:lnSpc>
              <a:spcBef>
                <a:spcPct val="20000"/>
              </a:spcBef>
              <a:defRPr/>
            </a:pPr>
            <a:r>
              <a:rPr lang="en-US" b="1" u="sng" dirty="0">
                <a:solidFill>
                  <a:prstClr val="black"/>
                </a:solidFill>
              </a:rPr>
              <a:t>structural cardiac defects </a:t>
            </a:r>
            <a:r>
              <a:rPr lang="en-US" b="1" dirty="0">
                <a:solidFill>
                  <a:prstClr val="black"/>
                </a:solidFill>
              </a:rPr>
              <a:t>the most common cardiac structural anomaly is ventricular septal defect</a:t>
            </a:r>
          </a:p>
          <a:p>
            <a:endParaRPr lang="ar-JO" dirty="0"/>
          </a:p>
        </p:txBody>
      </p:sp>
    </p:spTree>
    <p:extLst>
      <p:ext uri="{BB962C8B-B14F-4D97-AF65-F5344CB8AC3E}">
        <p14:creationId xmlns:p14="http://schemas.microsoft.com/office/powerpoint/2010/main" val="3223966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7274"/>
          </a:xfrm>
        </p:spPr>
        <p:txBody>
          <a:bodyPr/>
          <a:lstStyle/>
          <a:p>
            <a:pPr algn="ctr"/>
            <a:r>
              <a:rPr lang="en-US" dirty="0" smtClean="0"/>
              <a:t>Fetal alcohol syndrome</a:t>
            </a:r>
            <a:endParaRPr lang="ar-JO" dirty="0"/>
          </a:p>
        </p:txBody>
      </p:sp>
      <p:pic>
        <p:nvPicPr>
          <p:cNvPr id="4" name="Content Placeholder 3" descr="نتيجة بحث الصور عن ‪indistinct philtrum‬‏"/>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596"/>
          <a:stretch/>
        </p:blipFill>
        <p:spPr bwMode="auto">
          <a:xfrm>
            <a:off x="2872509" y="1708727"/>
            <a:ext cx="6761692" cy="43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9895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286" y="360218"/>
            <a:ext cx="11086514" cy="6317673"/>
          </a:xfrm>
        </p:spPr>
        <p:txBody>
          <a:bodyPr>
            <a:normAutofit/>
          </a:bodyPr>
          <a:lstStyle/>
          <a:p>
            <a:pPr marL="0" lvl="0" indent="0" fontAlgn="base">
              <a:lnSpc>
                <a:spcPct val="100000"/>
              </a:lnSpc>
              <a:spcBef>
                <a:spcPts val="0"/>
              </a:spcBef>
              <a:buNone/>
              <a:defRPr/>
            </a:pPr>
            <a:r>
              <a:rPr lang="en-US" sz="4000" b="1" dirty="0">
                <a:cs typeface="Arial" panose="020B0604020202020204" pitchFamily="34" charset="0"/>
              </a:rPr>
              <a:t>Cocaine</a:t>
            </a:r>
            <a:r>
              <a:rPr lang="en-US" sz="3600" dirty="0" smtClean="0">
                <a:cs typeface="Arial" panose="020B0604020202020204" pitchFamily="34" charset="0"/>
              </a:rPr>
              <a:t>:</a:t>
            </a:r>
            <a:r>
              <a:rPr lang="en-US" sz="2400" dirty="0">
                <a:solidFill>
                  <a:srgbClr val="FF0000"/>
                </a:solidFill>
                <a:cs typeface="Arial" panose="020B0604020202020204" pitchFamily="34" charset="0"/>
              </a:rPr>
              <a:t> </a:t>
            </a:r>
          </a:p>
          <a:p>
            <a:pPr marL="0" lvl="0" indent="0" fontAlgn="base">
              <a:lnSpc>
                <a:spcPct val="100000"/>
              </a:lnSpc>
              <a:spcBef>
                <a:spcPts val="0"/>
              </a:spcBef>
              <a:buNone/>
              <a:defRPr/>
            </a:pPr>
            <a:r>
              <a:rPr lang="en-US" sz="2400" dirty="0">
                <a:solidFill>
                  <a:prstClr val="black"/>
                </a:solidFill>
                <a:cs typeface="Arial" panose="020B0604020202020204" pitchFamily="34" charset="0"/>
              </a:rPr>
              <a:t> maternal effects include profound vasoconstriction so malignant hypertension, cardiac ischemia, and cerebral infarction. have a direct </a:t>
            </a:r>
            <a:r>
              <a:rPr lang="en-US" sz="2400" dirty="0" err="1">
                <a:solidFill>
                  <a:prstClr val="black"/>
                </a:solidFill>
                <a:cs typeface="Arial" panose="020B0604020202020204" pitchFamily="34" charset="0"/>
              </a:rPr>
              <a:t>cardiotoxic</a:t>
            </a:r>
            <a:r>
              <a:rPr lang="en-US" sz="2400" dirty="0">
                <a:solidFill>
                  <a:prstClr val="black"/>
                </a:solidFill>
                <a:cs typeface="Arial" panose="020B0604020202020204" pitchFamily="34" charset="0"/>
              </a:rPr>
              <a:t> effect, sudden death. </a:t>
            </a:r>
          </a:p>
          <a:p>
            <a:pPr marL="0" lvl="0" indent="0" fontAlgn="base">
              <a:lnSpc>
                <a:spcPct val="100000"/>
              </a:lnSpc>
              <a:spcBef>
                <a:spcPts val="0"/>
              </a:spcBef>
              <a:buNone/>
              <a:defRPr/>
            </a:pPr>
            <a:endParaRPr lang="en-US" sz="2400" dirty="0">
              <a:solidFill>
                <a:prstClr val="black"/>
              </a:solidFill>
              <a:cs typeface="Arial" panose="020B0604020202020204" pitchFamily="34" charset="0"/>
            </a:endParaRPr>
          </a:p>
          <a:p>
            <a:pPr marL="0" lvl="0" indent="0" fontAlgn="base">
              <a:lnSpc>
                <a:spcPct val="100000"/>
              </a:lnSpc>
              <a:spcBef>
                <a:spcPts val="0"/>
              </a:spcBef>
              <a:buNone/>
              <a:defRPr/>
            </a:pPr>
            <a:r>
              <a:rPr lang="en-US" sz="2400" b="1" i="1" u="sng" dirty="0">
                <a:solidFill>
                  <a:prstClr val="black"/>
                </a:solidFill>
                <a:cs typeface="Arial" panose="020B0604020202020204" pitchFamily="34" charset="0"/>
              </a:rPr>
              <a:t>Complications in pregnancy </a:t>
            </a:r>
          </a:p>
          <a:p>
            <a:pPr marL="457200" lvl="0" indent="-457200" fontAlgn="base">
              <a:lnSpc>
                <a:spcPct val="100000"/>
              </a:lnSpc>
              <a:spcBef>
                <a:spcPts val="0"/>
              </a:spcBef>
              <a:defRPr/>
            </a:pPr>
            <a:r>
              <a:rPr lang="en-US" sz="2400" dirty="0">
                <a:solidFill>
                  <a:prstClr val="black"/>
                </a:solidFill>
                <a:cs typeface="Arial" panose="020B0604020202020204" pitchFamily="34" charset="0"/>
              </a:rPr>
              <a:t>spontaneous abortion</a:t>
            </a:r>
          </a:p>
          <a:p>
            <a:pPr marL="457200" lvl="0" indent="-457200" fontAlgn="base">
              <a:lnSpc>
                <a:spcPct val="100000"/>
              </a:lnSpc>
              <a:spcBef>
                <a:spcPts val="0"/>
              </a:spcBef>
              <a:defRPr/>
            </a:pPr>
            <a:r>
              <a:rPr lang="en-US" sz="2400" dirty="0">
                <a:solidFill>
                  <a:prstClr val="black"/>
                </a:solidFill>
                <a:cs typeface="Arial" panose="020B0604020202020204" pitchFamily="34" charset="0"/>
              </a:rPr>
              <a:t>fetal death in utero</a:t>
            </a:r>
          </a:p>
          <a:p>
            <a:pPr marL="457200" lvl="0" indent="-457200" fontAlgn="base">
              <a:lnSpc>
                <a:spcPct val="100000"/>
              </a:lnSpc>
              <a:spcBef>
                <a:spcPts val="0"/>
              </a:spcBef>
              <a:defRPr/>
            </a:pPr>
            <a:r>
              <a:rPr lang="en-US" sz="2400" dirty="0">
                <a:solidFill>
                  <a:prstClr val="black"/>
                </a:solidFill>
                <a:cs typeface="Arial" panose="020B0604020202020204" pitchFamily="34" charset="0"/>
              </a:rPr>
              <a:t> premature rupture of membranes</a:t>
            </a:r>
          </a:p>
          <a:p>
            <a:pPr marL="457200" lvl="0" indent="-457200" fontAlgn="base">
              <a:lnSpc>
                <a:spcPct val="100000"/>
              </a:lnSpc>
              <a:spcBef>
                <a:spcPts val="0"/>
              </a:spcBef>
              <a:defRPr/>
            </a:pPr>
            <a:r>
              <a:rPr lang="en-US" sz="2400" dirty="0">
                <a:solidFill>
                  <a:prstClr val="black"/>
                </a:solidFill>
                <a:cs typeface="Arial" panose="020B0604020202020204" pitchFamily="34" charset="0"/>
              </a:rPr>
              <a:t>preterm labor </a:t>
            </a:r>
          </a:p>
          <a:p>
            <a:pPr marL="457200" lvl="0" indent="-457200" fontAlgn="base">
              <a:lnSpc>
                <a:spcPct val="100000"/>
              </a:lnSpc>
              <a:spcBef>
                <a:spcPts val="0"/>
              </a:spcBef>
              <a:defRPr/>
            </a:pPr>
            <a:r>
              <a:rPr lang="en-US" sz="2400" dirty="0">
                <a:solidFill>
                  <a:prstClr val="black"/>
                </a:solidFill>
                <a:cs typeface="Arial" panose="020B0604020202020204" pitchFamily="34" charset="0"/>
              </a:rPr>
              <a:t>IUGR</a:t>
            </a:r>
          </a:p>
          <a:p>
            <a:pPr marL="457200" lvl="0" indent="-457200" fontAlgn="base">
              <a:lnSpc>
                <a:spcPct val="100000"/>
              </a:lnSpc>
              <a:spcBef>
                <a:spcPts val="0"/>
              </a:spcBef>
              <a:defRPr/>
            </a:pPr>
            <a:r>
              <a:rPr lang="en-US" sz="2400" dirty="0">
                <a:solidFill>
                  <a:prstClr val="black"/>
                </a:solidFill>
                <a:cs typeface="Arial" panose="020B0604020202020204" pitchFamily="34" charset="0"/>
              </a:rPr>
              <a:t>meconium staining</a:t>
            </a:r>
          </a:p>
          <a:p>
            <a:pPr marL="457200" lvl="0" indent="-457200" fontAlgn="base">
              <a:lnSpc>
                <a:spcPct val="100000"/>
              </a:lnSpc>
              <a:spcBef>
                <a:spcPts val="0"/>
              </a:spcBef>
              <a:defRPr/>
            </a:pPr>
            <a:r>
              <a:rPr lang="en-US" sz="2400" dirty="0" err="1">
                <a:solidFill>
                  <a:prstClr val="black"/>
                </a:solidFill>
                <a:cs typeface="Arial" panose="020B0604020202020204" pitchFamily="34" charset="0"/>
              </a:rPr>
              <a:t>abruptio</a:t>
            </a:r>
            <a:r>
              <a:rPr lang="en-US" sz="2400" dirty="0">
                <a:solidFill>
                  <a:prstClr val="black"/>
                </a:solidFill>
                <a:cs typeface="Arial" panose="020B0604020202020204" pitchFamily="34" charset="0"/>
              </a:rPr>
              <a:t> </a:t>
            </a:r>
            <a:r>
              <a:rPr lang="en-US" sz="2400" dirty="0" smtClean="0">
                <a:solidFill>
                  <a:prstClr val="black"/>
                </a:solidFill>
                <a:cs typeface="Arial" panose="020B0604020202020204" pitchFamily="34" charset="0"/>
              </a:rPr>
              <a:t>placenta. </a:t>
            </a:r>
            <a:endParaRPr lang="en-US" sz="2400" dirty="0">
              <a:solidFill>
                <a:prstClr val="black"/>
              </a:solidFill>
              <a:cs typeface="Arial" panose="020B0604020202020204" pitchFamily="34" charset="0"/>
            </a:endParaRPr>
          </a:p>
          <a:p>
            <a:pPr marL="457200" lvl="0" indent="-457200" fontAlgn="base">
              <a:lnSpc>
                <a:spcPct val="100000"/>
              </a:lnSpc>
              <a:spcBef>
                <a:spcPts val="0"/>
              </a:spcBef>
              <a:defRPr/>
            </a:pPr>
            <a:r>
              <a:rPr lang="en-US" sz="2400" dirty="0">
                <a:solidFill>
                  <a:prstClr val="black"/>
                </a:solidFill>
                <a:cs typeface="Arial" panose="020B0604020202020204" pitchFamily="34" charset="0"/>
              </a:rPr>
              <a:t>Cocaine is teratogenic, associated with in utero fetal cerebral infarction, microcephaly, and limb reduction defects. </a:t>
            </a:r>
          </a:p>
          <a:p>
            <a:pPr marL="457200" lvl="0" indent="-457200" fontAlgn="base">
              <a:lnSpc>
                <a:spcPct val="100000"/>
              </a:lnSpc>
              <a:spcBef>
                <a:spcPts val="0"/>
              </a:spcBef>
              <a:defRPr/>
            </a:pPr>
            <a:r>
              <a:rPr lang="en-US" sz="2400" dirty="0">
                <a:solidFill>
                  <a:prstClr val="black"/>
                </a:solidFill>
                <a:cs typeface="Arial" panose="020B0604020202020204" pitchFamily="34" charset="0"/>
              </a:rPr>
              <a:t>Genitourinary malformations </a:t>
            </a:r>
          </a:p>
          <a:p>
            <a:pPr marL="457200" lvl="0" indent="-457200" fontAlgn="base">
              <a:lnSpc>
                <a:spcPct val="100000"/>
              </a:lnSpc>
              <a:spcBef>
                <a:spcPts val="0"/>
              </a:spcBef>
              <a:defRPr/>
            </a:pPr>
            <a:r>
              <a:rPr lang="en-US" sz="2400" dirty="0">
                <a:solidFill>
                  <a:prstClr val="black"/>
                </a:solidFill>
                <a:cs typeface="Arial" panose="020B0604020202020204" pitchFamily="34" charset="0"/>
              </a:rPr>
              <a:t>neurobehavioral abnormalities</a:t>
            </a:r>
          </a:p>
          <a:p>
            <a:endParaRPr lang="ar-JO" dirty="0"/>
          </a:p>
        </p:txBody>
      </p:sp>
    </p:spTree>
    <p:extLst>
      <p:ext uri="{BB962C8B-B14F-4D97-AF65-F5344CB8AC3E}">
        <p14:creationId xmlns:p14="http://schemas.microsoft.com/office/powerpoint/2010/main" val="2586074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4108"/>
            <a:ext cx="10515600" cy="6262255"/>
          </a:xfrm>
        </p:spPr>
        <p:txBody>
          <a:bodyPr/>
          <a:lstStyle/>
          <a:p>
            <a:pPr marL="342900" lvl="0" indent="-342900" fontAlgn="base">
              <a:lnSpc>
                <a:spcPct val="100000"/>
              </a:lnSpc>
              <a:spcBef>
                <a:spcPct val="20000"/>
              </a:spcBef>
              <a:buNone/>
              <a:defRPr/>
            </a:pPr>
            <a:r>
              <a:rPr lang="en-US" sz="2100" b="1" dirty="0"/>
              <a:t>Marijuana:</a:t>
            </a:r>
          </a:p>
          <a:p>
            <a:pPr marL="342900" lvl="0" indent="-342900" fontAlgn="base">
              <a:lnSpc>
                <a:spcPct val="100000"/>
              </a:lnSpc>
              <a:spcBef>
                <a:spcPct val="20000"/>
              </a:spcBef>
              <a:defRPr/>
            </a:pPr>
            <a:r>
              <a:rPr lang="en-US" sz="2000" dirty="0">
                <a:solidFill>
                  <a:prstClr val="black"/>
                </a:solidFill>
              </a:rPr>
              <a:t> alter brain neurotransmitters so the brain chemistry. remain in the body for up to 30 days, thus prolonging fetal exposure. </a:t>
            </a:r>
          </a:p>
          <a:p>
            <a:pPr marL="342900" lvl="0" indent="-342900" fontAlgn="base">
              <a:lnSpc>
                <a:spcPct val="100000"/>
              </a:lnSpc>
              <a:spcBef>
                <a:spcPct val="20000"/>
              </a:spcBef>
              <a:defRPr/>
            </a:pPr>
            <a:r>
              <a:rPr lang="en-US" sz="2000" dirty="0">
                <a:solidFill>
                  <a:prstClr val="black"/>
                </a:solidFill>
              </a:rPr>
              <a:t>produces as much as five times the amount of carbon monoxide as does cigarette smoking .</a:t>
            </a:r>
          </a:p>
          <a:p>
            <a:pPr marL="342900" lvl="0" indent="-342900" fontAlgn="base">
              <a:lnSpc>
                <a:spcPct val="100000"/>
              </a:lnSpc>
              <a:spcBef>
                <a:spcPct val="20000"/>
              </a:spcBef>
              <a:defRPr/>
            </a:pPr>
            <a:endParaRPr lang="en-US" sz="1500" b="1" dirty="0">
              <a:solidFill>
                <a:prstClr val="black"/>
              </a:solidFill>
            </a:endParaRPr>
          </a:p>
          <a:p>
            <a:pPr marL="342900" lvl="0" indent="-342900" fontAlgn="base">
              <a:lnSpc>
                <a:spcPct val="100000"/>
              </a:lnSpc>
              <a:spcBef>
                <a:spcPct val="20000"/>
              </a:spcBef>
              <a:buNone/>
              <a:defRPr/>
            </a:pPr>
            <a:r>
              <a:rPr lang="en-US" sz="2400" b="1" dirty="0"/>
              <a:t>Opiates: </a:t>
            </a:r>
            <a:endParaRPr lang="en-US" sz="1500" dirty="0"/>
          </a:p>
          <a:p>
            <a:pPr marL="342900" lvl="0" indent="-342900" fontAlgn="base">
              <a:lnSpc>
                <a:spcPct val="100000"/>
              </a:lnSpc>
              <a:spcBef>
                <a:spcPct val="20000"/>
              </a:spcBef>
              <a:defRPr/>
            </a:pPr>
            <a:r>
              <a:rPr lang="en-US" sz="2000" dirty="0">
                <a:solidFill>
                  <a:prstClr val="black"/>
                </a:solidFill>
              </a:rPr>
              <a:t>increased rates of stillbirth, fetal growth restriction, prematurity, and neonatal mortality</a:t>
            </a:r>
            <a:r>
              <a:rPr lang="en-US" sz="2000" dirty="0" smtClean="0">
                <a:solidFill>
                  <a:prstClr val="black"/>
                </a:solidFill>
              </a:rPr>
              <a:t>, </a:t>
            </a:r>
          </a:p>
          <a:p>
            <a:pPr marL="0" lvl="0" indent="0" fontAlgn="base">
              <a:lnSpc>
                <a:spcPct val="100000"/>
              </a:lnSpc>
              <a:spcBef>
                <a:spcPct val="20000"/>
              </a:spcBef>
              <a:buNone/>
              <a:defRPr/>
            </a:pPr>
            <a:endParaRPr lang="en-US" sz="2000" dirty="0">
              <a:solidFill>
                <a:srgbClr val="FF0000"/>
              </a:solidFill>
            </a:endParaRPr>
          </a:p>
          <a:p>
            <a:pPr marL="342900" lvl="0" indent="-342900" fontAlgn="base">
              <a:lnSpc>
                <a:spcPct val="100000"/>
              </a:lnSpc>
              <a:spcBef>
                <a:spcPct val="20000"/>
              </a:spcBef>
              <a:buNone/>
              <a:defRPr/>
            </a:pPr>
            <a:r>
              <a:rPr lang="en-US" sz="2000" b="1" dirty="0"/>
              <a:t>Amphetamines:</a:t>
            </a:r>
            <a:r>
              <a:rPr lang="en-US" sz="2000" dirty="0"/>
              <a:t> </a:t>
            </a:r>
          </a:p>
          <a:p>
            <a:pPr marL="342900" lvl="0" indent="-342900" fontAlgn="base">
              <a:lnSpc>
                <a:spcPct val="100000"/>
              </a:lnSpc>
              <a:spcBef>
                <a:spcPct val="20000"/>
              </a:spcBef>
              <a:defRPr/>
            </a:pPr>
            <a:r>
              <a:rPr lang="en-US" sz="2000" dirty="0">
                <a:solidFill>
                  <a:prstClr val="black"/>
                </a:solidFill>
              </a:rPr>
              <a:t>a potent stimulant that is inhaled, injected, or snorted, associated with decreased fetal head circumference and increased risk of </a:t>
            </a:r>
            <a:r>
              <a:rPr lang="en-US" sz="2000" dirty="0" err="1">
                <a:solidFill>
                  <a:prstClr val="black"/>
                </a:solidFill>
              </a:rPr>
              <a:t>abruptio</a:t>
            </a:r>
            <a:r>
              <a:rPr lang="en-US" sz="2000" dirty="0">
                <a:solidFill>
                  <a:prstClr val="black"/>
                </a:solidFill>
              </a:rPr>
              <a:t> placentae, IUGR, and fetal death in utero.</a:t>
            </a:r>
          </a:p>
          <a:p>
            <a:pPr marL="342900" lvl="0" indent="-342900" fontAlgn="base">
              <a:lnSpc>
                <a:spcPct val="100000"/>
              </a:lnSpc>
              <a:spcBef>
                <a:spcPct val="20000"/>
              </a:spcBef>
              <a:defRPr/>
            </a:pPr>
            <a:r>
              <a:rPr lang="en-US" sz="2000" dirty="0">
                <a:solidFill>
                  <a:prstClr val="black"/>
                </a:solidFill>
              </a:rPr>
              <a:t> However, no proven teratogenicity exists.</a:t>
            </a:r>
          </a:p>
          <a:p>
            <a:pPr marL="342900" lvl="0" indent="-342900" fontAlgn="base">
              <a:lnSpc>
                <a:spcPct val="100000"/>
              </a:lnSpc>
              <a:spcBef>
                <a:spcPct val="20000"/>
              </a:spcBef>
              <a:defRPr/>
            </a:pPr>
            <a:endParaRPr lang="en-US" sz="1500" dirty="0">
              <a:solidFill>
                <a:prstClr val="black"/>
              </a:solidFill>
            </a:endParaRPr>
          </a:p>
          <a:p>
            <a:pPr marL="342900" lvl="0" indent="-342900" fontAlgn="base">
              <a:lnSpc>
                <a:spcPct val="100000"/>
              </a:lnSpc>
              <a:spcBef>
                <a:spcPct val="20000"/>
              </a:spcBef>
              <a:buNone/>
              <a:defRPr/>
            </a:pPr>
            <a:r>
              <a:rPr lang="en-US" sz="2000" b="1" dirty="0"/>
              <a:t>Hallucinogens: </a:t>
            </a:r>
          </a:p>
          <a:p>
            <a:pPr marL="342900" lvl="0" indent="-342900" fontAlgn="base">
              <a:lnSpc>
                <a:spcPct val="100000"/>
              </a:lnSpc>
              <a:spcBef>
                <a:spcPct val="20000"/>
              </a:spcBef>
              <a:defRPr/>
            </a:pPr>
            <a:r>
              <a:rPr lang="en-US" sz="2000" dirty="0">
                <a:solidFill>
                  <a:prstClr val="black"/>
                </a:solidFill>
              </a:rPr>
              <a:t>No evidence proves that lysergic acid diethylamide (LSD) or other hallucinogens cause chromosomal damage, No proven teratogenicity to LSD exists</a:t>
            </a:r>
          </a:p>
          <a:p>
            <a:pPr marL="0" indent="0">
              <a:buNone/>
            </a:pPr>
            <a:endParaRPr lang="ar-JO" dirty="0"/>
          </a:p>
        </p:txBody>
      </p:sp>
    </p:spTree>
    <p:extLst>
      <p:ext uri="{BB962C8B-B14F-4D97-AF65-F5344CB8AC3E}">
        <p14:creationId xmlns:p14="http://schemas.microsoft.com/office/powerpoint/2010/main" val="2419557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52000" b="-52000"/>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pPr algn="ctr"/>
            <a:r>
              <a:rPr lang="en-US" altLang="en-US" sz="5400" b="1" dirty="0">
                <a:solidFill>
                  <a:schemeClr val="tx1">
                    <a:lumMod val="95000"/>
                    <a:lumOff val="5000"/>
                  </a:schemeClr>
                </a:solidFill>
                <a:latin typeface="Colonna MT" panose="04020805060202030203" pitchFamily="82" charset="0"/>
              </a:rPr>
              <a:t>Drugs Used During Lactation</a:t>
            </a:r>
            <a:endParaRPr lang="en-GB" altLang="en-US" sz="5400" b="1" dirty="0">
              <a:solidFill>
                <a:schemeClr val="tx1">
                  <a:lumMod val="95000"/>
                  <a:lumOff val="5000"/>
                </a:schemeClr>
              </a:solidFill>
              <a:latin typeface="Colonna MT" panose="04020805060202030203" pitchFamily="82" charset="0"/>
            </a:endParaRPr>
          </a:p>
        </p:txBody>
      </p:sp>
    </p:spTree>
    <p:extLst>
      <p:ext uri="{BB962C8B-B14F-4D97-AF65-F5344CB8AC3E}">
        <p14:creationId xmlns:p14="http://schemas.microsoft.com/office/powerpoint/2010/main" val="29181661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505" y="520505"/>
            <a:ext cx="11211950" cy="5926477"/>
          </a:xfrm>
        </p:spPr>
        <p:txBody>
          <a:bodyPr>
            <a:normAutofit lnSpcReduction="10000"/>
          </a:bodyPr>
          <a:lstStyle/>
          <a:p>
            <a:pPr>
              <a:lnSpc>
                <a:spcPct val="80000"/>
              </a:lnSpc>
            </a:pPr>
            <a:r>
              <a:rPr lang="en-US" altLang="en-US" dirty="0"/>
              <a:t>The route of maternal drug administration, dose, </a:t>
            </a:r>
            <a:r>
              <a:rPr lang="en-US" altLang="en-US" dirty="0" err="1"/>
              <a:t>Pk</a:t>
            </a:r>
            <a:r>
              <a:rPr lang="en-US" altLang="en-US" dirty="0"/>
              <a:t>, the type of medication, etc…, have influence on breast milk drug </a:t>
            </a:r>
            <a:r>
              <a:rPr lang="en-US" altLang="en-US" dirty="0" smtClean="0"/>
              <a:t>concentration</a:t>
            </a:r>
          </a:p>
          <a:p>
            <a:pPr>
              <a:lnSpc>
                <a:spcPct val="80000"/>
              </a:lnSpc>
            </a:pPr>
            <a:endParaRPr lang="en-US" altLang="en-US" dirty="0"/>
          </a:p>
          <a:p>
            <a:pPr>
              <a:lnSpc>
                <a:spcPct val="80000"/>
              </a:lnSpc>
            </a:pPr>
            <a:r>
              <a:rPr lang="en-US" altLang="en-US" dirty="0"/>
              <a:t>A drug taken 30-60 minutes after breast feeding, and 3-4 hours before next feeding, reduced the amount of drug in baby blood  </a:t>
            </a:r>
            <a:endParaRPr lang="en-US" altLang="en-US" dirty="0" smtClean="0"/>
          </a:p>
          <a:p>
            <a:pPr>
              <a:lnSpc>
                <a:spcPct val="80000"/>
              </a:lnSpc>
            </a:pPr>
            <a:endParaRPr lang="en-US" altLang="en-US" dirty="0"/>
          </a:p>
          <a:p>
            <a:pPr>
              <a:lnSpc>
                <a:spcPct val="80000"/>
              </a:lnSpc>
            </a:pPr>
            <a:r>
              <a:rPr lang="en-US" altLang="en-US" dirty="0"/>
              <a:t>The baby’s age and maturity level, the frequency and volume of feeding (the baby who is nursing once or twice a day, will receive less of a drug than the baby who is totally breastfed and may nurse 10-12 times a day) </a:t>
            </a:r>
            <a:endParaRPr lang="en-US" altLang="en-US" dirty="0" smtClean="0"/>
          </a:p>
          <a:p>
            <a:pPr>
              <a:lnSpc>
                <a:spcPct val="80000"/>
              </a:lnSpc>
            </a:pPr>
            <a:endParaRPr lang="en-US" altLang="en-US" dirty="0" smtClean="0"/>
          </a:p>
          <a:p>
            <a:pPr>
              <a:lnSpc>
                <a:spcPct val="80000"/>
              </a:lnSpc>
            </a:pPr>
            <a:r>
              <a:rPr lang="en-US" altLang="en-US" dirty="0"/>
              <a:t>In deciding which drug to be prescribed, physician should always look at the situation from a risk/benefit </a:t>
            </a:r>
            <a:r>
              <a:rPr lang="en-US" altLang="en-US" dirty="0" smtClean="0"/>
              <a:t>perspective</a:t>
            </a:r>
          </a:p>
          <a:p>
            <a:pPr>
              <a:lnSpc>
                <a:spcPct val="80000"/>
              </a:lnSpc>
            </a:pPr>
            <a:endParaRPr lang="en-US" altLang="en-US" dirty="0"/>
          </a:p>
          <a:p>
            <a:pPr>
              <a:lnSpc>
                <a:spcPct val="80000"/>
              </a:lnSpc>
            </a:pPr>
            <a:r>
              <a:rPr lang="en-US" altLang="en-US" dirty="0"/>
              <a:t>The benefits of breastfeeding are well know and undisputed, so doctors should recommend a mother wean only when there is scientific documentation that a drug will be harmful to her infant</a:t>
            </a:r>
          </a:p>
          <a:p>
            <a:pPr>
              <a:lnSpc>
                <a:spcPct val="80000"/>
              </a:lnSpc>
            </a:pPr>
            <a:endParaRPr lang="en-US" altLang="en-US" dirty="0"/>
          </a:p>
          <a:p>
            <a:endParaRPr lang="ar-JO" dirty="0"/>
          </a:p>
        </p:txBody>
      </p:sp>
    </p:spTree>
    <p:extLst>
      <p:ext uri="{BB962C8B-B14F-4D97-AF65-F5344CB8AC3E}">
        <p14:creationId xmlns:p14="http://schemas.microsoft.com/office/powerpoint/2010/main" val="35651952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2620"/>
          </a:xfrm>
        </p:spPr>
        <p:txBody>
          <a:bodyPr/>
          <a:lstStyle/>
          <a:p>
            <a:r>
              <a:rPr lang="en-US" altLang="en-US" sz="3600" b="1" dirty="0">
                <a:latin typeface="Arial"/>
                <a:cs typeface="Arial"/>
              </a:rPr>
              <a:t>Factors affecting drug breastfeeding transfer</a:t>
            </a:r>
            <a:endParaRPr lang="ar-JO" dirty="0"/>
          </a:p>
        </p:txBody>
      </p:sp>
      <p:sp>
        <p:nvSpPr>
          <p:cNvPr id="3" name="Content Placeholder 2"/>
          <p:cNvSpPr>
            <a:spLocks noGrp="1"/>
          </p:cNvSpPr>
          <p:nvPr>
            <p:ph idx="1"/>
          </p:nvPr>
        </p:nvSpPr>
        <p:spPr>
          <a:xfrm>
            <a:off x="838200" y="1357746"/>
            <a:ext cx="10515600" cy="5329381"/>
          </a:xfrm>
        </p:spPr>
        <p:txBody>
          <a:bodyPr>
            <a:normAutofit lnSpcReduction="10000"/>
          </a:bodyPr>
          <a:lstStyle/>
          <a:p>
            <a:r>
              <a:rPr lang="en-US" dirty="0" smtClean="0"/>
              <a:t>Medication enters the breast mainly via passive diffusion or sometimes via active transport. The passage of drugs to milk is directly proportional to the maternal plasma concentration</a:t>
            </a:r>
          </a:p>
          <a:p>
            <a:r>
              <a:rPr lang="en-US" dirty="0" smtClean="0"/>
              <a:t>The pH of breast milk is slightly more acid (pH=7.2) than plasma (pH=7.4), therefore, basic drugs are more un-</a:t>
            </a:r>
            <a:r>
              <a:rPr lang="en-US" dirty="0" err="1" smtClean="0"/>
              <a:t>ionizable</a:t>
            </a:r>
            <a:r>
              <a:rPr lang="en-US" dirty="0" smtClean="0"/>
              <a:t> (more lipid soluble) in blood than in milk</a:t>
            </a:r>
          </a:p>
          <a:p>
            <a:r>
              <a:rPr lang="en-US" dirty="0" smtClean="0"/>
              <a:t>Lipophilic drugs that pass to breast milk get more ionized </a:t>
            </a:r>
            <a:r>
              <a:rPr lang="en-US" dirty="0" err="1" smtClean="0"/>
              <a:t>farction</a:t>
            </a:r>
            <a:r>
              <a:rPr lang="en-US" dirty="0" smtClean="0"/>
              <a:t> ( due to higher acidity of milk) and trapped in milk</a:t>
            </a:r>
          </a:p>
          <a:p>
            <a:r>
              <a:rPr lang="en-US" dirty="0" smtClean="0"/>
              <a:t>Drugs which are more lipophilic tends to concentrate in the hind-milk than in the fore-milk which has less lipid content.</a:t>
            </a:r>
          </a:p>
          <a:p>
            <a:r>
              <a:rPr lang="en-US" dirty="0" smtClean="0"/>
              <a:t>Note: Hind-milk is released in the last few minutes of nursing, fore-milk is released from beginning until the last few minutes of the nursing</a:t>
            </a:r>
          </a:p>
          <a:p>
            <a:endParaRPr lang="ar-JO" dirty="0"/>
          </a:p>
        </p:txBody>
      </p:sp>
    </p:spTree>
    <p:extLst>
      <p:ext uri="{BB962C8B-B14F-4D97-AF65-F5344CB8AC3E}">
        <p14:creationId xmlns:p14="http://schemas.microsoft.com/office/powerpoint/2010/main" val="6546352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Content Placeholder 3" descr="C:\Users\Abdallah A Bani Hani\Desktop\Untitl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8291" y="1450543"/>
            <a:ext cx="10215418" cy="427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70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1000"/>
          </a:schemeClr>
        </a:solidFill>
        <a:effectLst/>
      </p:bgPr>
    </p:bg>
    <p:spTree>
      <p:nvGrpSpPr>
        <p:cNvPr id="1" name=""/>
        <p:cNvGrpSpPr/>
        <p:nvPr/>
      </p:nvGrpSpPr>
      <p:grpSpPr>
        <a:xfrm>
          <a:off x="0" y="0"/>
          <a:ext cx="0" cy="0"/>
          <a:chOff x="0" y="0"/>
          <a:chExt cx="0" cy="0"/>
        </a:xfrm>
      </p:grpSpPr>
      <p:sp>
        <p:nvSpPr>
          <p:cNvPr id="5" name="Text Placeholder 2"/>
          <p:cNvSpPr txBox="1">
            <a:spLocks/>
          </p:cNvSpPr>
          <p:nvPr/>
        </p:nvSpPr>
        <p:spPr>
          <a:xfrm>
            <a:off x="762000" y="1338263"/>
            <a:ext cx="10668000" cy="4086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smtClean="0"/>
              <a:t>Pharmacodynamics</a:t>
            </a:r>
            <a:endParaRPr lang="en-US" altLang="en-US" dirty="0" smtClean="0"/>
          </a:p>
          <a:p>
            <a:r>
              <a:rPr lang="en-US" altLang="en-US" dirty="0" smtClean="0"/>
              <a:t>Increased sensitivity to volatile </a:t>
            </a:r>
            <a:r>
              <a:rPr lang="en-US" altLang="en-US" dirty="0" err="1" smtClean="0"/>
              <a:t>anaesthetics</a:t>
            </a:r>
            <a:r>
              <a:rPr lang="en-US" altLang="en-US" dirty="0" smtClean="0"/>
              <a:t> (decrease MAC).</a:t>
            </a:r>
          </a:p>
          <a:p>
            <a:r>
              <a:rPr lang="en-US" altLang="en-US" dirty="0" smtClean="0"/>
              <a:t>Increased sensitivity to IV </a:t>
            </a:r>
            <a:r>
              <a:rPr lang="en-US" altLang="en-US" dirty="0" err="1" smtClean="0"/>
              <a:t>anaesthetics</a:t>
            </a:r>
            <a:endParaRPr lang="en-US" altLang="en-US" dirty="0" smtClean="0"/>
          </a:p>
          <a:p>
            <a:r>
              <a:rPr lang="en-US" altLang="en-US" dirty="0" smtClean="0"/>
              <a:t>Increased sensitivity to local </a:t>
            </a:r>
            <a:r>
              <a:rPr lang="en-US" altLang="en-US" dirty="0" err="1" smtClean="0"/>
              <a:t>anaesthetics</a:t>
            </a:r>
            <a:endParaRPr lang="en-US" altLang="en-US" dirty="0" smtClean="0"/>
          </a:p>
          <a:p>
            <a:r>
              <a:rPr lang="en-US" altLang="en-US" dirty="0" smtClean="0"/>
              <a:t>Changed therapeutic indices due to concerns </a:t>
            </a:r>
            <a:r>
              <a:rPr lang="en-US" altLang="en-US" dirty="0" err="1" smtClean="0"/>
              <a:t>regardin</a:t>
            </a:r>
            <a:r>
              <a:rPr lang="en-US" altLang="en-US" dirty="0" smtClean="0"/>
              <a:t> </a:t>
            </a:r>
            <a:r>
              <a:rPr lang="en-US" altLang="en-US" dirty="0" err="1" smtClean="0"/>
              <a:t>foetal</a:t>
            </a:r>
            <a:r>
              <a:rPr lang="en-US" altLang="en-US" dirty="0" smtClean="0"/>
              <a:t> damage and teratogenicity</a:t>
            </a:r>
          </a:p>
          <a:p>
            <a:endParaRPr lang="en-US" altLang="en-US" dirty="0" smtClean="0"/>
          </a:p>
        </p:txBody>
      </p:sp>
    </p:spTree>
    <p:extLst>
      <p:ext uri="{BB962C8B-B14F-4D97-AF65-F5344CB8AC3E}">
        <p14:creationId xmlns:p14="http://schemas.microsoft.com/office/powerpoint/2010/main" val="865476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3285" y="1117775"/>
            <a:ext cx="10515600" cy="1325563"/>
          </a:xfrm>
        </p:spPr>
        <p:txBody>
          <a:bodyPr>
            <a:normAutofit/>
          </a:bodyPr>
          <a:lstStyle/>
          <a:p>
            <a:r>
              <a:rPr lang="en-US" sz="6600" b="1" dirty="0" smtClean="0">
                <a:solidFill>
                  <a:schemeClr val="bg1"/>
                </a:solidFill>
                <a:latin typeface="Bradley Hand ITC" panose="03070402050302030203" pitchFamily="66" charset="0"/>
              </a:rPr>
              <a:t>Thank you </a:t>
            </a:r>
            <a:endParaRPr lang="en-US" sz="66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39251631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7288" r="890"/>
          <a:stretch>
            <a:fillRect/>
          </a:stretch>
        </p:blipFill>
        <p:spPr>
          <a:xfrm>
            <a:off x="0" y="189"/>
            <a:ext cx="12192000" cy="6858000"/>
          </a:xfrm>
          <a:prstGeom prst="rect">
            <a:avLst/>
          </a:prstGeom>
        </p:spPr>
      </p:pic>
      <p:pic>
        <p:nvPicPr>
          <p:cNvPr id="107523" name="Picture 2"/>
          <p:cNvPicPr>
            <a:picLocks noGrp="1" noChangeAspect="1"/>
          </p:cNvPicPr>
          <p:nvPr>
            <p:ph idx="4294967295"/>
          </p:nvPr>
        </p:nvPicPr>
        <p:blipFill>
          <a:blip r:embed="rId3"/>
          <a:srcRect/>
          <a:stretch>
            <a:fillRect/>
          </a:stretch>
        </p:blipFill>
        <p:spPr>
          <a:xfrm>
            <a:off x="0" y="790"/>
            <a:ext cx="12192000" cy="6857624"/>
          </a:xfrm>
        </p:spPr>
      </p:pic>
      <p:sp>
        <p:nvSpPr>
          <p:cNvPr id="7" name="wps稻壳儿七月上设计原创链接：http://chn.docer.com/works?userid=390257647"/>
          <p:cNvSpPr txBox="1"/>
          <p:nvPr/>
        </p:nvSpPr>
        <p:spPr>
          <a:xfrm>
            <a:off x="-106571" y="253074"/>
            <a:ext cx="6825523" cy="967829"/>
          </a:xfrm>
          <a:prstGeom prst="rect">
            <a:avLst/>
          </a:prstGeom>
          <a:noFill/>
        </p:spPr>
        <p:txBody>
          <a:bodyPr wrap="none" rtlCol="0">
            <a:spAutoFit/>
          </a:bodyPr>
          <a:lstStyle/>
          <a:p>
            <a:pPr defTabSz="914504">
              <a:defRPr/>
            </a:pPr>
            <a:r>
              <a:rPr lang="en-US" sz="5689"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ea typeface="Calibri" panose="020F0502020204030204" pitchFamily="34" charset="0"/>
                <a:cs typeface="Calibri" panose="020F0502020204030204" pitchFamily="34" charset="0"/>
              </a:rPr>
              <a:t>Vaccines in pregnancy</a:t>
            </a:r>
          </a:p>
        </p:txBody>
      </p:sp>
      <p:sp>
        <p:nvSpPr>
          <p:cNvPr id="2" name="Text Box 1"/>
          <p:cNvSpPr txBox="1"/>
          <p:nvPr/>
        </p:nvSpPr>
        <p:spPr>
          <a:xfrm>
            <a:off x="523805" y="5248468"/>
            <a:ext cx="2662974" cy="909480"/>
          </a:xfrm>
          <a:prstGeom prst="rect">
            <a:avLst/>
          </a:prstGeom>
          <a:noFill/>
        </p:spPr>
        <p:txBody>
          <a:bodyPr wrap="square" rtlCol="0">
            <a:spAutoFit/>
          </a:bodyPr>
          <a:lstStyle/>
          <a:p>
            <a:r>
              <a:rPr lang="en-US" sz="2655" b="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Hadeel salalmeen</a:t>
            </a:r>
          </a:p>
        </p:txBody>
      </p:sp>
    </p:spTree>
    <p:extLst>
      <p:ext uri="{BB962C8B-B14F-4D97-AF65-F5344CB8AC3E}">
        <p14:creationId xmlns:p14="http://schemas.microsoft.com/office/powerpoint/2010/main" val="387264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2">
            <a:extLst>
              <a:ext uri="{28A0092B-C50C-407E-A947-70E740481C1C}">
                <a14:useLocalDpi xmlns:a14="http://schemas.microsoft.com/office/drawing/2010/main" val="0"/>
              </a:ext>
            </a:extLst>
          </a:blip>
          <a:srcRect l="4089" r="4089"/>
          <a:stretch>
            <a:fillRect/>
          </a:stretch>
        </p:blipFill>
        <p:spPr>
          <a:xfrm flipH="1">
            <a:off x="0" y="189"/>
            <a:ext cx="12192000" cy="6858000"/>
          </a:xfrm>
          <a:prstGeom prst="rect">
            <a:avLst/>
          </a:prstGeom>
        </p:spPr>
      </p:pic>
      <p:sp>
        <p:nvSpPr>
          <p:cNvPr id="2" name="矩形 1"/>
          <p:cNvSpPr/>
          <p:nvPr/>
        </p:nvSpPr>
        <p:spPr>
          <a:xfrm>
            <a:off x="90913" y="790"/>
            <a:ext cx="12192000" cy="6857624"/>
          </a:xfrm>
          <a:prstGeom prst="rect">
            <a:avLst/>
          </a:prstGeom>
          <a:solidFill>
            <a:schemeClr val="bg1">
              <a:alpha val="37000"/>
            </a:schemeClr>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6699" tIns="43349" rIns="86699" bIns="43349" numCol="1" spcCol="0" rtlCol="0" fromWordArt="0" anchor="ctr" anchorCtr="0" forceAA="0" compatLnSpc="1">
            <a:noAutofit/>
          </a:bodyPr>
          <a:lstStyle/>
          <a:p>
            <a:pPr algn="ctr"/>
            <a:endParaRPr lang="zh-CN" altLang="en-US" sz="1707">
              <a:solidFill>
                <a:schemeClr val="bg1"/>
              </a:solidFill>
              <a:cs typeface="Calibri" panose="020F0502020204030204" pitchFamily="34" charset="0"/>
            </a:endParaRPr>
          </a:p>
        </p:txBody>
      </p:sp>
      <p:sp>
        <p:nvSpPr>
          <p:cNvPr id="10" name="文本框 9"/>
          <p:cNvSpPr txBox="1"/>
          <p:nvPr/>
        </p:nvSpPr>
        <p:spPr>
          <a:xfrm>
            <a:off x="1521625" y="971127"/>
            <a:ext cx="2322815" cy="675891"/>
          </a:xfrm>
          <a:prstGeom prst="rect">
            <a:avLst/>
          </a:prstGeom>
          <a:noFill/>
        </p:spPr>
        <p:txBody>
          <a:bodyPr wrap="none" rtlCol="0">
            <a:spAutoFit/>
          </a:bodyPr>
          <a:lstStyle/>
          <a:p>
            <a:pPr defTabSz="914504"/>
            <a:r>
              <a:rPr lang="en-US" altLang="zh-CN" sz="3792" dirty="0">
                <a:solidFill>
                  <a:srgbClr val="F087A5"/>
                </a:solidFill>
                <a:ea typeface="Calibri" panose="020F0502020204030204" pitchFamily="34" charset="0"/>
                <a:cs typeface="Calibri" panose="020F0502020204030204" pitchFamily="34" charset="0"/>
              </a:rPr>
              <a:t>CONTENTS</a:t>
            </a:r>
          </a:p>
        </p:txBody>
      </p:sp>
      <p:sp>
        <p:nvSpPr>
          <p:cNvPr id="11" name="矩形 10"/>
          <p:cNvSpPr/>
          <p:nvPr/>
        </p:nvSpPr>
        <p:spPr>
          <a:xfrm>
            <a:off x="5474940" y="1416251"/>
            <a:ext cx="324426" cy="318065"/>
          </a:xfrm>
          <a:prstGeom prst="rect">
            <a:avLst/>
          </a:prstGeom>
          <a:noFill/>
          <a:ln>
            <a:solidFill>
              <a:srgbClr val="F9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04"/>
            <a:endParaRPr lang="zh-CN" altLang="en-US" sz="1351">
              <a:solidFill>
                <a:srgbClr val="F087A5"/>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矩形 14"/>
          <p:cNvSpPr/>
          <p:nvPr/>
        </p:nvSpPr>
        <p:spPr>
          <a:xfrm>
            <a:off x="5761055" y="1662847"/>
            <a:ext cx="130122" cy="127571"/>
          </a:xfrm>
          <a:prstGeom prst="rect">
            <a:avLst/>
          </a:prstGeom>
          <a:solidFill>
            <a:srgbClr val="F08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04"/>
            <a:endParaRPr lang="zh-CN" altLang="en-US" sz="1351">
              <a:solidFill>
                <a:srgbClr val="F087A5"/>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文本框 38"/>
          <p:cNvSpPr txBox="1"/>
          <p:nvPr/>
        </p:nvSpPr>
        <p:spPr>
          <a:xfrm>
            <a:off x="1642416" y="2178762"/>
            <a:ext cx="431528" cy="675891"/>
          </a:xfrm>
          <a:prstGeom prst="rect">
            <a:avLst/>
          </a:prstGeom>
          <a:noFill/>
        </p:spPr>
        <p:txBody>
          <a:bodyPr wrap="none" rtlCol="0">
            <a:spAutoFit/>
          </a:bodyPr>
          <a:lstStyle/>
          <a:p>
            <a:pPr defTabSz="609268">
              <a:defRPr/>
            </a:pPr>
            <a:r>
              <a:rPr kumimoji="1" lang="en-US" altLang="zh-CN" sz="3792" dirty="0">
                <a:solidFill>
                  <a:srgbClr val="F087A5"/>
                </a:solidFill>
                <a:ea typeface="Calibri" panose="020F0502020204030204" pitchFamily="34" charset="0"/>
                <a:cs typeface="Calibri" panose="020F0502020204030204" pitchFamily="34" charset="0"/>
              </a:rPr>
              <a:t>1</a:t>
            </a:r>
            <a:endParaRPr kumimoji="1" lang="zh-CN" altLang="en-US" sz="3792" dirty="0">
              <a:solidFill>
                <a:srgbClr val="F087A5"/>
              </a:solidFill>
              <a:ea typeface="Calibri" panose="020F0502020204030204" pitchFamily="34" charset="0"/>
              <a:cs typeface="Calibri" panose="020F0502020204030204" pitchFamily="34" charset="0"/>
            </a:endParaRPr>
          </a:p>
        </p:txBody>
      </p:sp>
      <p:sp>
        <p:nvSpPr>
          <p:cNvPr id="40" name="文本框 39"/>
          <p:cNvSpPr txBox="1"/>
          <p:nvPr/>
        </p:nvSpPr>
        <p:spPr>
          <a:xfrm>
            <a:off x="1642416" y="3025906"/>
            <a:ext cx="431528" cy="675891"/>
          </a:xfrm>
          <a:prstGeom prst="rect">
            <a:avLst/>
          </a:prstGeom>
          <a:noFill/>
        </p:spPr>
        <p:txBody>
          <a:bodyPr wrap="none" rtlCol="0">
            <a:spAutoFit/>
          </a:bodyPr>
          <a:lstStyle/>
          <a:p>
            <a:pPr defTabSz="609268">
              <a:defRPr/>
            </a:pPr>
            <a:r>
              <a:rPr kumimoji="1" lang="en-US" altLang="zh-CN" sz="3792" dirty="0">
                <a:solidFill>
                  <a:srgbClr val="F087A5"/>
                </a:solidFill>
                <a:ea typeface="Calibri" panose="020F0502020204030204" pitchFamily="34" charset="0"/>
                <a:cs typeface="Calibri" panose="020F0502020204030204" pitchFamily="34" charset="0"/>
              </a:rPr>
              <a:t>2</a:t>
            </a:r>
            <a:endParaRPr kumimoji="1" lang="zh-CN" altLang="en-US" sz="3792" dirty="0">
              <a:solidFill>
                <a:srgbClr val="F087A5"/>
              </a:solidFill>
              <a:ea typeface="Calibri" panose="020F0502020204030204" pitchFamily="34" charset="0"/>
              <a:cs typeface="Calibri" panose="020F0502020204030204" pitchFamily="34" charset="0"/>
            </a:endParaRPr>
          </a:p>
        </p:txBody>
      </p:sp>
      <p:sp>
        <p:nvSpPr>
          <p:cNvPr id="41" name="文本框 40"/>
          <p:cNvSpPr txBox="1"/>
          <p:nvPr/>
        </p:nvSpPr>
        <p:spPr>
          <a:xfrm>
            <a:off x="1642416" y="3824994"/>
            <a:ext cx="431528" cy="675891"/>
          </a:xfrm>
          <a:prstGeom prst="rect">
            <a:avLst/>
          </a:prstGeom>
          <a:noFill/>
        </p:spPr>
        <p:txBody>
          <a:bodyPr wrap="none" rtlCol="0">
            <a:spAutoFit/>
          </a:bodyPr>
          <a:lstStyle/>
          <a:p>
            <a:pPr defTabSz="609268">
              <a:defRPr/>
            </a:pPr>
            <a:r>
              <a:rPr kumimoji="1" lang="en-US" altLang="zh-CN" sz="3792" dirty="0">
                <a:solidFill>
                  <a:srgbClr val="F087A5"/>
                </a:solidFill>
                <a:ea typeface="Calibri" panose="020F0502020204030204" pitchFamily="34" charset="0"/>
                <a:cs typeface="Calibri" panose="020F0502020204030204" pitchFamily="34" charset="0"/>
              </a:rPr>
              <a:t>3</a:t>
            </a:r>
            <a:endParaRPr kumimoji="1" lang="zh-CN" altLang="en-US" sz="3792" dirty="0">
              <a:solidFill>
                <a:srgbClr val="F087A5"/>
              </a:solidFill>
              <a:ea typeface="Calibri" panose="020F0502020204030204" pitchFamily="34" charset="0"/>
              <a:cs typeface="Calibri" panose="020F0502020204030204" pitchFamily="34" charset="0"/>
            </a:endParaRPr>
          </a:p>
        </p:txBody>
      </p:sp>
      <p:sp>
        <p:nvSpPr>
          <p:cNvPr id="42" name="文本框 41"/>
          <p:cNvSpPr txBox="1"/>
          <p:nvPr/>
        </p:nvSpPr>
        <p:spPr>
          <a:xfrm>
            <a:off x="1642416" y="4644302"/>
            <a:ext cx="431528" cy="675891"/>
          </a:xfrm>
          <a:prstGeom prst="rect">
            <a:avLst/>
          </a:prstGeom>
          <a:noFill/>
        </p:spPr>
        <p:txBody>
          <a:bodyPr wrap="none" rtlCol="0">
            <a:spAutoFit/>
          </a:bodyPr>
          <a:lstStyle/>
          <a:p>
            <a:pPr defTabSz="609268">
              <a:defRPr/>
            </a:pPr>
            <a:r>
              <a:rPr kumimoji="1" lang="en-US" altLang="zh-CN" sz="3792" dirty="0">
                <a:solidFill>
                  <a:srgbClr val="F087A5"/>
                </a:solidFill>
                <a:ea typeface="Calibri" panose="020F0502020204030204" pitchFamily="34" charset="0"/>
                <a:cs typeface="Calibri" panose="020F0502020204030204" pitchFamily="34" charset="0"/>
              </a:rPr>
              <a:t>4</a:t>
            </a:r>
            <a:endParaRPr kumimoji="1" lang="zh-CN" altLang="en-US" sz="3792" dirty="0">
              <a:solidFill>
                <a:srgbClr val="F087A5"/>
              </a:solidFill>
              <a:ea typeface="Calibri" panose="020F0502020204030204" pitchFamily="34" charset="0"/>
              <a:cs typeface="Calibri" panose="020F0502020204030204" pitchFamily="34" charset="0"/>
            </a:endParaRPr>
          </a:p>
        </p:txBody>
      </p:sp>
      <p:sp>
        <p:nvSpPr>
          <p:cNvPr id="51" name="矩形 50"/>
          <p:cNvSpPr/>
          <p:nvPr/>
        </p:nvSpPr>
        <p:spPr>
          <a:xfrm>
            <a:off x="2723783" y="3825165"/>
            <a:ext cx="1253518" cy="775084"/>
          </a:xfrm>
          <a:prstGeom prst="rect">
            <a:avLst/>
          </a:prstGeom>
        </p:spPr>
        <p:txBody>
          <a:bodyPr wrap="square">
            <a:spAutoFit/>
          </a:bodyPr>
          <a:lstStyle/>
          <a:p>
            <a:pPr defTabSz="609268">
              <a:lnSpc>
                <a:spcPct val="130000"/>
              </a:lnSpc>
              <a:defRPr/>
            </a:pPr>
            <a:r>
              <a:rPr kumimoji="1" lang="en-US" altLang="zh-CN" sz="3413" b="1" dirty="0">
                <a:solidFill>
                  <a:srgbClr val="F087A5"/>
                </a:solidFill>
                <a:ea typeface="Calibri" panose="020F0502020204030204" pitchFamily="34" charset="0"/>
                <a:cs typeface="Calibri" panose="020F0502020204030204" pitchFamily="34" charset="0"/>
              </a:rPr>
              <a:t>After</a:t>
            </a:r>
          </a:p>
        </p:txBody>
      </p:sp>
      <p:sp>
        <p:nvSpPr>
          <p:cNvPr id="54" name="矩形 53"/>
          <p:cNvSpPr/>
          <p:nvPr/>
        </p:nvSpPr>
        <p:spPr>
          <a:xfrm>
            <a:off x="2719569" y="4595820"/>
            <a:ext cx="2792816" cy="775084"/>
          </a:xfrm>
          <a:prstGeom prst="rect">
            <a:avLst/>
          </a:prstGeom>
        </p:spPr>
        <p:txBody>
          <a:bodyPr wrap="none">
            <a:spAutoFit/>
          </a:bodyPr>
          <a:lstStyle/>
          <a:p>
            <a:pPr defTabSz="609268">
              <a:lnSpc>
                <a:spcPct val="130000"/>
              </a:lnSpc>
              <a:defRPr/>
            </a:pPr>
            <a:r>
              <a:rPr kumimoji="1" lang="en-US" altLang="zh-CN" sz="3413" b="1">
                <a:solidFill>
                  <a:srgbClr val="F087A5"/>
                </a:solidFill>
                <a:ea typeface="Calibri" panose="020F0502020204030204" pitchFamily="34" charset="0"/>
                <a:cs typeface="Calibri" panose="020F0502020204030204" pitchFamily="34" charset="0"/>
              </a:rPr>
              <a:t>Breast feeding</a:t>
            </a:r>
            <a:endParaRPr kumimoji="1" lang="en-US" altLang="zh-CN" sz="3413" b="1" dirty="0">
              <a:solidFill>
                <a:srgbClr val="F087A5"/>
              </a:solidFill>
              <a:ea typeface="Calibri" panose="020F0502020204030204" pitchFamily="34" charset="0"/>
              <a:cs typeface="Calibri" panose="020F0502020204030204" pitchFamily="34" charset="0"/>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r="4788" b="14667"/>
          <a:stretch>
            <a:fillRect/>
          </a:stretch>
        </p:blipFill>
        <p:spPr>
          <a:xfrm>
            <a:off x="5531718" y="2922032"/>
            <a:ext cx="6660282" cy="3914398"/>
          </a:xfrm>
          <a:prstGeom prst="rect">
            <a:avLst/>
          </a:prstGeom>
        </p:spPr>
      </p:pic>
      <p:sp>
        <p:nvSpPr>
          <p:cNvPr id="3" name="Text Box 2"/>
          <p:cNvSpPr txBox="1"/>
          <p:nvPr/>
        </p:nvSpPr>
        <p:spPr>
          <a:xfrm>
            <a:off x="2723783" y="2207994"/>
            <a:ext cx="2033806" cy="617541"/>
          </a:xfrm>
          <a:prstGeom prst="rect">
            <a:avLst/>
          </a:prstGeom>
          <a:noFill/>
        </p:spPr>
        <p:txBody>
          <a:bodyPr wrap="square" rtlCol="0">
            <a:spAutoFit/>
          </a:bodyPr>
          <a:lstStyle/>
          <a:p>
            <a:r>
              <a:rPr kumimoji="1" lang="en-US" altLang="zh-CN" sz="3413" b="1" dirty="0">
                <a:solidFill>
                  <a:srgbClr val="F087A5"/>
                </a:solidFill>
                <a:ea typeface="Calibri" panose="020F0502020204030204" pitchFamily="34" charset="0"/>
                <a:cs typeface="Calibri" panose="020F0502020204030204" pitchFamily="34" charset="0"/>
              </a:rPr>
              <a:t>Befor</a:t>
            </a:r>
          </a:p>
        </p:txBody>
      </p:sp>
      <p:sp>
        <p:nvSpPr>
          <p:cNvPr id="5" name="Text Box 4"/>
          <p:cNvSpPr txBox="1"/>
          <p:nvPr/>
        </p:nvSpPr>
        <p:spPr>
          <a:xfrm>
            <a:off x="2723784" y="3025611"/>
            <a:ext cx="1741800" cy="617541"/>
          </a:xfrm>
          <a:prstGeom prst="rect">
            <a:avLst/>
          </a:prstGeom>
          <a:noFill/>
        </p:spPr>
        <p:txBody>
          <a:bodyPr wrap="square" rtlCol="0">
            <a:spAutoFit/>
          </a:bodyPr>
          <a:lstStyle/>
          <a:p>
            <a:r>
              <a:rPr kumimoji="1" lang="en-US" altLang="zh-CN" sz="3413" b="1" dirty="0">
                <a:solidFill>
                  <a:srgbClr val="F087A5"/>
                </a:solidFill>
                <a:ea typeface="Calibri" panose="020F0502020204030204" pitchFamily="34" charset="0"/>
                <a:cs typeface="Calibri" panose="020F0502020204030204" pitchFamily="34" charset="0"/>
              </a:rPr>
              <a:t>During</a:t>
            </a:r>
          </a:p>
        </p:txBody>
      </p:sp>
    </p:spTree>
    <p:extLst>
      <p:ext uri="{BB962C8B-B14F-4D97-AF65-F5344CB8AC3E}">
        <p14:creationId xmlns:p14="http://schemas.microsoft.com/office/powerpoint/2010/main" val="1543389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536583" y="197669"/>
            <a:ext cx="5953911" cy="1492973"/>
          </a:xfrm>
          <a:prstGeom prst="rect">
            <a:avLst/>
          </a:prstGeom>
          <a:noFill/>
        </p:spPr>
        <p:txBody>
          <a:bodyPr wrap="square" rtlCol="0">
            <a:spAutoFit/>
          </a:bodyPr>
          <a:lstStyle/>
          <a:p>
            <a:r>
              <a:rPr lang="en-GB" sz="4551" b="1" dirty="0">
                <a:ln w="12700">
                  <a:solidFill>
                    <a:schemeClr val="accent5"/>
                  </a:solidFill>
                  <a:prstDash val="solid"/>
                </a:ln>
                <a:solidFill>
                  <a:srgbClr val="0070C0"/>
                </a:solidFill>
                <a:latin typeface="+mj-lt"/>
                <a:ea typeface="+mj-ea"/>
                <a:cs typeface="+mj-cs"/>
                <a:sym typeface="+mn-ea"/>
              </a:rPr>
              <a:t>BEFORE PREGNANCY</a:t>
            </a:r>
            <a:endParaRPr lang="en-GB" sz="4551" b="1" dirty="0">
              <a:ln w="12700">
                <a:solidFill>
                  <a:schemeClr val="accent5"/>
                </a:solidFill>
                <a:prstDash val="solid"/>
              </a:ln>
              <a:solidFill>
                <a:srgbClr val="0070C0"/>
              </a:solidFill>
              <a:latin typeface="+mj-lt"/>
              <a:ea typeface="+mj-ea"/>
              <a:cs typeface="+mj-cs"/>
            </a:endParaRPr>
          </a:p>
          <a:p>
            <a:endParaRPr lang="en-GB" sz="4551" b="1" dirty="0">
              <a:ln w="12700">
                <a:solidFill>
                  <a:schemeClr val="accent5"/>
                </a:solidFill>
                <a:prstDash val="solid"/>
              </a:ln>
              <a:solidFill>
                <a:srgbClr val="0070C0"/>
              </a:solidFill>
              <a:latin typeface="+mj-lt"/>
              <a:ea typeface="+mj-ea"/>
              <a:cs typeface="+mj-cs"/>
            </a:endParaRPr>
          </a:p>
        </p:txBody>
      </p:sp>
      <p:sp>
        <p:nvSpPr>
          <p:cNvPr id="3" name="Text Box 2"/>
          <p:cNvSpPr txBox="1"/>
          <p:nvPr/>
        </p:nvSpPr>
        <p:spPr>
          <a:xfrm>
            <a:off x="1316736" y="2361523"/>
            <a:ext cx="9337567" cy="4014561"/>
          </a:xfrm>
          <a:prstGeom prst="rect">
            <a:avLst/>
          </a:prstGeom>
          <a:noFill/>
        </p:spPr>
        <p:txBody>
          <a:bodyPr wrap="square" rtlCol="0">
            <a:spAutoFit/>
          </a:bodyPr>
          <a:lstStyle/>
          <a:p>
            <a:pPr marL="325103" indent="-325103" defTabSz="866943">
              <a:spcBef>
                <a:spcPct val="20000"/>
              </a:spcBef>
              <a:buFont typeface="Arial" panose="020B0604020202020204" pitchFamily="34" charset="0"/>
              <a:buChar char="•"/>
              <a:defRPr/>
            </a:pPr>
            <a:r>
              <a:rPr lang="en-GB" sz="2655" dirty="0">
                <a:solidFill>
                  <a:srgbClr val="00B0F0"/>
                </a:solidFill>
                <a:sym typeface="+mn-ea"/>
              </a:rPr>
              <a:t>Women should be vaccinated against preventable diseases in their environment according to the recommended adult immunization schedule</a:t>
            </a:r>
            <a:endParaRPr lang="en-GB" sz="2655" dirty="0">
              <a:solidFill>
                <a:srgbClr val="00B0F0"/>
              </a:solidFill>
            </a:endParaRPr>
          </a:p>
          <a:p>
            <a:pPr marL="325103" indent="-325103" defTabSz="866943">
              <a:spcBef>
                <a:spcPct val="20000"/>
              </a:spcBef>
              <a:buFont typeface="Arial" panose="020B0604020202020204" pitchFamily="34" charset="0"/>
              <a:buChar char="•"/>
              <a:defRPr/>
            </a:pPr>
            <a:r>
              <a:rPr lang="en-GB" sz="2655" dirty="0">
                <a:solidFill>
                  <a:srgbClr val="00B0F0"/>
                </a:solidFill>
                <a:sym typeface="+mn-ea"/>
              </a:rPr>
              <a:t>Ensuring immunity against </a:t>
            </a:r>
            <a:r>
              <a:rPr lang="en-GB" sz="2655" b="1" dirty="0">
                <a:solidFill>
                  <a:srgbClr val="7030A0"/>
                </a:solidFill>
                <a:sym typeface="+mn-ea"/>
              </a:rPr>
              <a:t>-Measles -Mumps -Rubella -</a:t>
            </a:r>
            <a:r>
              <a:rPr lang="en-GB" sz="2655" b="1" dirty="0" err="1">
                <a:solidFill>
                  <a:srgbClr val="7030A0"/>
                </a:solidFill>
                <a:sym typeface="+mn-ea"/>
              </a:rPr>
              <a:t>Varicella</a:t>
            </a:r>
            <a:r>
              <a:rPr lang="en-GB" sz="2655" dirty="0">
                <a:solidFill>
                  <a:srgbClr val="7030A0"/>
                </a:solidFill>
                <a:sym typeface="+mn-ea"/>
              </a:rPr>
              <a:t> </a:t>
            </a:r>
            <a:r>
              <a:rPr lang="en-GB" sz="2655" dirty="0">
                <a:solidFill>
                  <a:srgbClr val="00B0F0"/>
                </a:solidFill>
                <a:sym typeface="+mn-ea"/>
              </a:rPr>
              <a:t>is important</a:t>
            </a:r>
          </a:p>
          <a:p>
            <a:pPr marL="325103" indent="-325103" defTabSz="866943">
              <a:spcBef>
                <a:spcPct val="20000"/>
              </a:spcBef>
              <a:buFont typeface="Arial" panose="020B0604020202020204" pitchFamily="34" charset="0"/>
              <a:buChar char="•"/>
              <a:defRPr/>
            </a:pPr>
            <a:r>
              <a:rPr lang="en-GB" sz="2655" dirty="0">
                <a:solidFill>
                  <a:srgbClr val="00B0F0"/>
                </a:solidFill>
                <a:sym typeface="+mn-ea"/>
              </a:rPr>
              <a:t>Pregnancy should be avoided for 28 days following administration of a live vaccine.</a:t>
            </a:r>
            <a:endParaRPr lang="en-GB" sz="2655" dirty="0">
              <a:solidFill>
                <a:srgbClr val="00B0F0"/>
              </a:solidFill>
            </a:endParaRPr>
          </a:p>
          <a:p>
            <a:pPr marL="325103" indent="-325103" defTabSz="866943">
              <a:spcBef>
                <a:spcPct val="20000"/>
              </a:spcBef>
              <a:buFont typeface="Arial" panose="020B0604020202020204" pitchFamily="34" charset="0"/>
              <a:buChar char="•"/>
              <a:defRPr/>
            </a:pPr>
            <a:endParaRPr lang="en-GB" sz="2655" dirty="0">
              <a:solidFill>
                <a:srgbClr val="00B0F0"/>
              </a:solidFill>
            </a:endParaRPr>
          </a:p>
          <a:p>
            <a:endParaRPr lang="en-GB" sz="2655" dirty="0">
              <a:solidFill>
                <a:srgbClr val="00B0F0"/>
              </a:solidFill>
            </a:endParaRPr>
          </a:p>
        </p:txBody>
      </p:sp>
    </p:spTree>
    <p:extLst>
      <p:ext uri="{BB962C8B-B14F-4D97-AF65-F5344CB8AC3E}">
        <p14:creationId xmlns:p14="http://schemas.microsoft.com/office/powerpoint/2010/main" val="11850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217" y="-7639"/>
            <a:ext cx="13234190" cy="6941914"/>
          </a:xfrm>
          <a:prstGeom prst="rect">
            <a:avLst/>
          </a:prstGeom>
        </p:spPr>
      </p:pic>
      <p:sp>
        <p:nvSpPr>
          <p:cNvPr id="2" name="Text Box 1"/>
          <p:cNvSpPr txBox="1"/>
          <p:nvPr/>
        </p:nvSpPr>
        <p:spPr>
          <a:xfrm>
            <a:off x="3318030" y="-7638"/>
            <a:ext cx="5797973" cy="792653"/>
          </a:xfrm>
          <a:prstGeom prst="rect">
            <a:avLst/>
          </a:prstGeom>
          <a:noFill/>
        </p:spPr>
        <p:txBody>
          <a:bodyPr wrap="square" rtlCol="0">
            <a:spAutoFit/>
          </a:bodyPr>
          <a:lstStyle/>
          <a:p>
            <a:r>
              <a:rPr lang="en-GB" sz="4551" b="1" dirty="0">
                <a:ln w="12700">
                  <a:solidFill>
                    <a:schemeClr val="accent5"/>
                  </a:solidFill>
                  <a:prstDash val="solid"/>
                </a:ln>
                <a:solidFill>
                  <a:srgbClr val="0070C0"/>
                </a:solidFill>
                <a:latin typeface="+mj-lt"/>
                <a:ea typeface="+mj-ea"/>
                <a:cs typeface="+mj-cs"/>
                <a:sym typeface="+mn-ea"/>
              </a:rPr>
              <a:t>DURING PREGNANCY</a:t>
            </a:r>
            <a:endParaRPr lang="en-GB" sz="4551" b="1" dirty="0">
              <a:ln w="12700">
                <a:solidFill>
                  <a:schemeClr val="accent5"/>
                </a:solidFill>
                <a:prstDash val="solid"/>
              </a:ln>
              <a:solidFill>
                <a:srgbClr val="0070C0"/>
              </a:solidFill>
              <a:latin typeface="+mj-lt"/>
              <a:ea typeface="+mj-ea"/>
              <a:cs typeface="+mj-cs"/>
            </a:endParaRPr>
          </a:p>
        </p:txBody>
      </p:sp>
      <p:sp>
        <p:nvSpPr>
          <p:cNvPr id="3" name="Text Box 2"/>
          <p:cNvSpPr txBox="1"/>
          <p:nvPr/>
        </p:nvSpPr>
        <p:spPr>
          <a:xfrm>
            <a:off x="83688" y="1035154"/>
            <a:ext cx="5807607" cy="5246116"/>
          </a:xfrm>
          <a:prstGeom prst="rect">
            <a:avLst/>
          </a:prstGeom>
          <a:noFill/>
        </p:spPr>
        <p:txBody>
          <a:bodyPr wrap="square" rtlCol="0">
            <a:spAutoFit/>
          </a:bodyPr>
          <a:lstStyle/>
          <a:p>
            <a:r>
              <a:rPr lang="en-GB" sz="2655" dirty="0">
                <a:solidFill>
                  <a:srgbClr val="00B0F0"/>
                </a:solidFill>
              </a:rPr>
              <a:t>Benefits of vaccinating pregnant women usually outweigh potential risks when the likelihood of disease exposure is high, when infection would pose a risk to the mother or fetus, and when the vaccine is unlikely to cause harm.”</a:t>
            </a:r>
          </a:p>
          <a:p>
            <a:pPr marL="325103" indent="-325103" defTabSz="866943">
              <a:spcBef>
                <a:spcPct val="20000"/>
              </a:spcBef>
              <a:defRPr/>
            </a:pPr>
            <a:r>
              <a:rPr lang="en-GB" sz="3034" u="sng" dirty="0">
                <a:ln/>
                <a:solidFill>
                  <a:srgbClr val="7030A0"/>
                </a:solidFill>
                <a:effectLst>
                  <a:reflection blurRad="6350" stA="53000" endA="300" endPos="35500" dir="5400000" sy="-90000" algn="bl" rotWithShape="0"/>
                </a:effectLst>
                <a:sym typeface="+mn-ea"/>
              </a:rPr>
              <a:t>Benefits :</a:t>
            </a:r>
            <a:endParaRPr lang="en-GB" sz="2655" dirty="0">
              <a:solidFill>
                <a:srgbClr val="00B0F0"/>
              </a:solidFill>
            </a:endParaRPr>
          </a:p>
          <a:p>
            <a:pPr marL="325103" indent="-325103" defTabSz="866943">
              <a:spcBef>
                <a:spcPct val="20000"/>
              </a:spcBef>
              <a:buFont typeface="Arial" panose="020B0604020202020204" pitchFamily="34" charset="0"/>
              <a:buChar char="•"/>
              <a:defRPr/>
            </a:pPr>
            <a:r>
              <a:rPr lang="en-GB" sz="2655" dirty="0">
                <a:solidFill>
                  <a:srgbClr val="00B0F0"/>
                </a:solidFill>
                <a:sym typeface="+mn-ea"/>
              </a:rPr>
              <a:t>diminish the severity of infections</a:t>
            </a:r>
            <a:endParaRPr lang="en-GB" sz="2655" dirty="0">
              <a:solidFill>
                <a:srgbClr val="00B0F0"/>
              </a:solidFill>
            </a:endParaRPr>
          </a:p>
          <a:p>
            <a:pPr marL="325103" indent="-325103" defTabSz="866943">
              <a:spcBef>
                <a:spcPct val="20000"/>
              </a:spcBef>
              <a:buFont typeface="Arial" panose="020B0604020202020204" pitchFamily="34" charset="0"/>
              <a:buChar char="•"/>
              <a:defRPr/>
            </a:pPr>
            <a:r>
              <a:rPr lang="en-GB" sz="2655" dirty="0">
                <a:solidFill>
                  <a:srgbClr val="00B0F0"/>
                </a:solidFill>
                <a:sym typeface="+mn-ea"/>
              </a:rPr>
              <a:t>passive protection against vaccine-preventable infections</a:t>
            </a:r>
            <a:endParaRPr lang="en-GB" sz="2655" dirty="0">
              <a:solidFill>
                <a:srgbClr val="00B0F0"/>
              </a:solidFill>
            </a:endParaRPr>
          </a:p>
          <a:p>
            <a:pPr marL="325103" indent="-325103" defTabSz="866943">
              <a:spcBef>
                <a:spcPct val="20000"/>
              </a:spcBef>
              <a:buFont typeface="Arial" panose="020B0604020202020204" pitchFamily="34" charset="0"/>
              <a:buChar char="•"/>
              <a:defRPr/>
            </a:pPr>
            <a:r>
              <a:rPr lang="en-GB" sz="2655" dirty="0">
                <a:solidFill>
                  <a:srgbClr val="00B0F0"/>
                </a:solidFill>
                <a:sym typeface="+mn-ea"/>
              </a:rPr>
              <a:t>improved birth outcomes. </a:t>
            </a:r>
            <a:endParaRPr lang="en-GB" sz="2655" dirty="0">
              <a:solidFill>
                <a:srgbClr val="00B0F0"/>
              </a:solidFill>
            </a:endParaRPr>
          </a:p>
          <a:p>
            <a:endParaRPr lang="en-US" sz="1707"/>
          </a:p>
        </p:txBody>
      </p:sp>
    </p:spTree>
    <p:extLst>
      <p:ext uri="{BB962C8B-B14F-4D97-AF65-F5344CB8AC3E}">
        <p14:creationId xmlns:p14="http://schemas.microsoft.com/office/powerpoint/2010/main" val="38364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23259" y="822019"/>
            <a:ext cx="11102848" cy="5753691"/>
          </a:xfrm>
          <a:prstGeom prst="rect">
            <a:avLst/>
          </a:prstGeom>
          <a:noFill/>
        </p:spPr>
        <p:txBody>
          <a:bodyPr wrap="square" rtlCol="0">
            <a:spAutoFit/>
          </a:bodyPr>
          <a:lstStyle/>
          <a:p>
            <a:r>
              <a:rPr lang="en-US" sz="3034" b="1" u="sng">
                <a:solidFill>
                  <a:srgbClr val="7030A0"/>
                </a:solidFill>
              </a:rPr>
              <a:t>Antenatal screening during each pregnancy:</a:t>
            </a:r>
            <a:endParaRPr lang="en-US" sz="3034" b="1">
              <a:solidFill>
                <a:srgbClr val="00B0F0"/>
              </a:solidFill>
            </a:endParaRPr>
          </a:p>
          <a:p>
            <a:r>
              <a:rPr lang="en-US" sz="3034">
                <a:solidFill>
                  <a:srgbClr val="00B0F0"/>
                </a:solidFill>
              </a:rPr>
              <a:t>-Rubella</a:t>
            </a:r>
          </a:p>
          <a:p>
            <a:r>
              <a:rPr lang="en-US" sz="3034">
                <a:solidFill>
                  <a:srgbClr val="00B0F0"/>
                </a:solidFill>
              </a:rPr>
              <a:t>-HBsAg</a:t>
            </a:r>
            <a:r>
              <a:rPr lang="en-US" sz="3034" b="1">
                <a:solidFill>
                  <a:srgbClr val="00B0F0"/>
                </a:solidFill>
              </a:rPr>
              <a:t> </a:t>
            </a:r>
          </a:p>
          <a:p>
            <a:endParaRPr lang="en-US" sz="3413" b="1">
              <a:solidFill>
                <a:srgbClr val="00B0F0"/>
              </a:solidFill>
            </a:endParaRPr>
          </a:p>
          <a:p>
            <a:r>
              <a:rPr lang="en-US" sz="3034" b="1" u="sng">
                <a:solidFill>
                  <a:srgbClr val="7030A0"/>
                </a:solidFill>
                <a:sym typeface="+mn-ea"/>
              </a:rPr>
              <a:t>Timing of immunization during pregnancy :</a:t>
            </a:r>
          </a:p>
          <a:p>
            <a:r>
              <a:rPr lang="en-US" sz="3034" b="1">
                <a:solidFill>
                  <a:srgbClr val="00B0F0"/>
                </a:solidFill>
              </a:rPr>
              <a:t>-</a:t>
            </a:r>
            <a:r>
              <a:rPr lang="en-US" sz="3034" b="1" u="sng">
                <a:solidFill>
                  <a:srgbClr val="00B0F0"/>
                </a:solidFill>
              </a:rPr>
              <a:t>If its medically indicaed</a:t>
            </a:r>
            <a:r>
              <a:rPr lang="en-US" sz="3034" u="sng">
                <a:solidFill>
                  <a:srgbClr val="00B0F0"/>
                </a:solidFill>
              </a:rPr>
              <a:t>:</a:t>
            </a:r>
            <a:r>
              <a:rPr lang="en-US" sz="3034">
                <a:solidFill>
                  <a:srgbClr val="00B0F0"/>
                </a:solidFill>
              </a:rPr>
              <a:t> </a:t>
            </a:r>
            <a:r>
              <a:rPr lang="en-US" sz="3034">
                <a:solidFill>
                  <a:srgbClr val="00B0F0"/>
                </a:solidFill>
                <a:sym typeface="+mn-ea"/>
              </a:rPr>
              <a:t>toxoids, inactivated virus vaccines, and immune globulin preparations should be given </a:t>
            </a:r>
            <a:r>
              <a:rPr lang="en-US" sz="3034" b="1" u="sng">
                <a:solidFill>
                  <a:srgbClr val="00B0F0"/>
                </a:solidFill>
                <a:sym typeface="+mn-ea"/>
              </a:rPr>
              <a:t>at any gestational age.</a:t>
            </a:r>
          </a:p>
          <a:p>
            <a:endParaRPr lang="en-US" sz="3034" b="1" u="sng">
              <a:solidFill>
                <a:srgbClr val="00B0F0"/>
              </a:solidFill>
              <a:sym typeface="+mn-ea"/>
            </a:endParaRPr>
          </a:p>
          <a:p>
            <a:r>
              <a:rPr lang="en-US" sz="3034" b="1" u="sng">
                <a:solidFill>
                  <a:srgbClr val="00B0F0"/>
                </a:solidFill>
                <a:sym typeface="+mn-ea"/>
              </a:rPr>
              <a:t> -Not medically indicated: </a:t>
            </a:r>
            <a:r>
              <a:rPr lang="en-US" sz="3034">
                <a:solidFill>
                  <a:srgbClr val="00B0F0"/>
                </a:solidFill>
                <a:sym typeface="+mn-ea"/>
              </a:rPr>
              <a:t>its preferable to delay administration of these agents </a:t>
            </a:r>
            <a:r>
              <a:rPr lang="en-US" sz="3034" b="1" u="sng">
                <a:solidFill>
                  <a:srgbClr val="00B0F0"/>
                </a:solidFill>
                <a:sym typeface="+mn-ea"/>
              </a:rPr>
              <a:t>until the second trimester. why?</a:t>
            </a:r>
            <a:endParaRPr lang="en-US" sz="3034" b="1" u="sng">
              <a:solidFill>
                <a:srgbClr val="00B0F0"/>
              </a:solidFill>
            </a:endParaRPr>
          </a:p>
          <a:p>
            <a:endParaRPr lang="en-US" sz="3034" b="1" u="sng">
              <a:solidFill>
                <a:srgbClr val="00B0F0"/>
              </a:solidFill>
              <a:sym typeface="+mn-ea"/>
            </a:endParaRPr>
          </a:p>
        </p:txBody>
      </p:sp>
    </p:spTree>
    <p:extLst>
      <p:ext uri="{BB962C8B-B14F-4D97-AF65-F5344CB8AC3E}">
        <p14:creationId xmlns:p14="http://schemas.microsoft.com/office/powerpoint/2010/main" val="7131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20248" y="305440"/>
            <a:ext cx="11034212" cy="3279103"/>
          </a:xfrm>
          <a:prstGeom prst="rect">
            <a:avLst/>
          </a:prstGeom>
          <a:noFill/>
        </p:spPr>
        <p:txBody>
          <a:bodyPr wrap="square" rtlCol="0" anchor="t">
            <a:spAutoFit/>
          </a:bodyPr>
          <a:lstStyle/>
          <a:p>
            <a:pPr marL="325103" indent="-325103" defTabSz="866943">
              <a:spcBef>
                <a:spcPct val="20000"/>
              </a:spcBef>
              <a:defRPr/>
            </a:pPr>
            <a:r>
              <a:rPr lang="en-GB" sz="2655" dirty="0">
                <a:solidFill>
                  <a:srgbClr val="00B0F0"/>
                </a:solidFill>
                <a:sym typeface="+mn-ea"/>
              </a:rPr>
              <a:t>1. Possibility of risk to fetal development cannot be definitively excluded.</a:t>
            </a:r>
          </a:p>
          <a:p>
            <a:pPr marL="325103" indent="-325103" defTabSz="866943">
              <a:spcBef>
                <a:spcPct val="20000"/>
              </a:spcBef>
              <a:defRPr/>
            </a:pPr>
            <a:endParaRPr lang="en-GB" sz="2655" dirty="0">
              <a:solidFill>
                <a:srgbClr val="00B0F0"/>
              </a:solidFill>
            </a:endParaRPr>
          </a:p>
          <a:p>
            <a:pPr marL="325103" indent="-325103" defTabSz="866943">
              <a:spcBef>
                <a:spcPct val="20000"/>
              </a:spcBef>
              <a:defRPr/>
            </a:pPr>
            <a:r>
              <a:rPr lang="en-GB" sz="2655" dirty="0">
                <a:solidFill>
                  <a:srgbClr val="00B0F0"/>
                </a:solidFill>
                <a:sym typeface="+mn-ea"/>
              </a:rPr>
              <a:t> 2. Avoid false associations in the patient's mind between immunization and common adverse first trimester events (eg, miscarriage, birth defects). </a:t>
            </a:r>
          </a:p>
          <a:p>
            <a:pPr marL="325103" indent="-325103" defTabSz="866943">
              <a:spcBef>
                <a:spcPct val="20000"/>
              </a:spcBef>
              <a:defRPr/>
            </a:pPr>
            <a:endParaRPr lang="en-GB" sz="2655" dirty="0">
              <a:solidFill>
                <a:srgbClr val="00B0F0"/>
              </a:solidFill>
            </a:endParaRPr>
          </a:p>
          <a:p>
            <a:pPr marL="325103" indent="-325103" defTabSz="866943">
              <a:spcBef>
                <a:spcPct val="20000"/>
              </a:spcBef>
              <a:defRPr/>
            </a:pPr>
            <a:r>
              <a:rPr lang="en-GB" sz="2655" dirty="0">
                <a:solidFill>
                  <a:srgbClr val="00B0F0"/>
                </a:solidFill>
                <a:sym typeface="+mn-ea"/>
              </a:rPr>
              <a:t>3. Between weeks 28 to 32 of gestation may optimize the transfer of antibodies to the fetus</a:t>
            </a:r>
            <a:endParaRPr lang="en-GB" sz="2655" dirty="0">
              <a:solidFill>
                <a:srgbClr val="00B0F0"/>
              </a:solidFill>
            </a:endParaRPr>
          </a:p>
        </p:txBody>
      </p:sp>
    </p:spTree>
    <p:extLst>
      <p:ext uri="{BB962C8B-B14F-4D97-AF65-F5344CB8AC3E}">
        <p14:creationId xmlns:p14="http://schemas.microsoft.com/office/powerpoint/2010/main" val="313351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060252" y="519778"/>
            <a:ext cx="2759908" cy="880241"/>
          </a:xfrm>
          <a:prstGeom prst="rect">
            <a:avLst/>
          </a:prstGeom>
          <a:noFill/>
        </p:spPr>
        <p:txBody>
          <a:bodyPr wrap="square" rtlCol="0">
            <a:spAutoFit/>
            <a:scene3d>
              <a:camera prst="orthographicFront"/>
              <a:lightRig rig="threePt" dir="t"/>
            </a:scene3d>
          </a:bodyPr>
          <a:lstStyle/>
          <a:p>
            <a:r>
              <a:rPr lang="en-GB" sz="5120" b="1" dirty="0">
                <a:ln w="12700" cmpd="sng">
                  <a:solidFill>
                    <a:schemeClr val="accent4"/>
                  </a:solidFill>
                  <a:prstDash val="solid"/>
                </a:ln>
                <a:solidFill>
                  <a:srgbClr val="FFFF00"/>
                </a:solidFill>
                <a:sym typeface="+mn-ea"/>
              </a:rPr>
              <a:t>Tetanus</a:t>
            </a:r>
            <a:endParaRPr lang="en-GB" sz="4172" b="1" dirty="0">
              <a:ln w="12700" cmpd="sng">
                <a:solidFill>
                  <a:schemeClr val="accent4"/>
                </a:solidFill>
                <a:prstDash val="solid"/>
              </a:ln>
              <a:solidFill>
                <a:srgbClr val="FFFF00"/>
              </a:solidFill>
              <a:sym typeface="+mn-ea"/>
            </a:endParaRPr>
          </a:p>
        </p:txBody>
      </p:sp>
      <p:sp>
        <p:nvSpPr>
          <p:cNvPr id="3" name="Text Box 2"/>
          <p:cNvSpPr txBox="1"/>
          <p:nvPr/>
        </p:nvSpPr>
        <p:spPr>
          <a:xfrm>
            <a:off x="777880" y="2121295"/>
            <a:ext cx="11200986" cy="4382290"/>
          </a:xfrm>
          <a:prstGeom prst="rect">
            <a:avLst/>
          </a:prstGeom>
          <a:noFill/>
        </p:spPr>
        <p:txBody>
          <a:bodyPr wrap="square" rtlCol="0">
            <a:spAutoFit/>
          </a:bodyPr>
          <a:lstStyle/>
          <a:p>
            <a:pPr marL="270920" indent="-270920">
              <a:buFont typeface="Wingdings" panose="05000000000000000000" charset="0"/>
              <a:buChar char="ü"/>
            </a:pPr>
            <a:r>
              <a:rPr lang="en-GB" sz="2655" dirty="0">
                <a:solidFill>
                  <a:srgbClr val="00B0F0"/>
                </a:solidFill>
              </a:rPr>
              <a:t> </a:t>
            </a:r>
            <a:r>
              <a:rPr lang="en-GB" sz="2275" dirty="0">
                <a:solidFill>
                  <a:srgbClr val="00B0F0"/>
                </a:solidFill>
              </a:rPr>
              <a:t>Caused by :Clostridium tetani. This bacterium produces a toxin that affects the brain and nervous system, leading to stiffness in the muscles.</a:t>
            </a:r>
          </a:p>
          <a:p>
            <a:pPr marL="270920" indent="-270920">
              <a:buFont typeface="Wingdings" panose="05000000000000000000" charset="0"/>
              <a:buChar char="ü"/>
            </a:pPr>
            <a:r>
              <a:rPr lang="en-GB" sz="2655" dirty="0">
                <a:solidFill>
                  <a:srgbClr val="00B0F0"/>
                </a:solidFill>
                <a:sym typeface="+mn-ea"/>
              </a:rPr>
              <a:t> If a pregnant woman has </a:t>
            </a:r>
            <a:r>
              <a:rPr lang="en-US" altLang="en-GB" sz="2655" dirty="0">
                <a:solidFill>
                  <a:srgbClr val="00B0F0"/>
                </a:solidFill>
                <a:sym typeface="+mn-ea"/>
              </a:rPr>
              <a:t>NOT</a:t>
            </a:r>
            <a:r>
              <a:rPr lang="en-GB" sz="2655" dirty="0">
                <a:solidFill>
                  <a:srgbClr val="00B0F0"/>
                </a:solidFill>
                <a:sym typeface="+mn-ea"/>
              </a:rPr>
              <a:t>previously been vaccinated, or if her immunization status is unknown, she should receive</a:t>
            </a:r>
            <a:r>
              <a:rPr lang="en-GB" sz="2655" b="1" u="sng" dirty="0">
                <a:solidFill>
                  <a:srgbClr val="00B0F0"/>
                </a:solidFill>
                <a:sym typeface="+mn-ea"/>
              </a:rPr>
              <a:t> </a:t>
            </a:r>
            <a:r>
              <a:rPr lang="en-GB" sz="2655" b="1" u="sng" dirty="0">
                <a:solidFill>
                  <a:srgbClr val="7030A0"/>
                </a:solidFill>
                <a:sym typeface="+mn-ea"/>
              </a:rPr>
              <a:t>two doses of a tetanus toxoid-containing vaccine (TT-CV) one month apart.</a:t>
            </a:r>
          </a:p>
          <a:p>
            <a:pPr marL="270920" indent="-270920">
              <a:buFont typeface="Wingdings" panose="05000000000000000000" charset="0"/>
              <a:buChar char="ü"/>
            </a:pPr>
            <a:r>
              <a:rPr lang="en-GB" sz="2655" dirty="0">
                <a:solidFill>
                  <a:srgbClr val="00B0F0"/>
                </a:solidFill>
                <a:sym typeface="+mn-ea"/>
              </a:rPr>
              <a:t> second dose given at least two weeks before delivery. </a:t>
            </a:r>
          </a:p>
          <a:p>
            <a:pPr marL="270920" indent="-270920">
              <a:buFont typeface="Wingdings" panose="05000000000000000000" charset="0"/>
              <a:buChar char="ü"/>
            </a:pPr>
            <a:r>
              <a:rPr lang="en-GB" sz="2655" dirty="0">
                <a:solidFill>
                  <a:srgbClr val="00B0F0"/>
                </a:solidFill>
                <a:sym typeface="+mn-ea"/>
              </a:rPr>
              <a:t>A </a:t>
            </a:r>
            <a:r>
              <a:rPr lang="en-GB" sz="2655" b="1" u="sng" dirty="0">
                <a:solidFill>
                  <a:srgbClr val="7030A0"/>
                </a:solidFill>
                <a:sym typeface="+mn-ea"/>
              </a:rPr>
              <a:t>third dose is recommended six months after the second dose,</a:t>
            </a:r>
            <a:r>
              <a:rPr lang="en-GB" sz="2655" dirty="0">
                <a:solidFill>
                  <a:srgbClr val="00B0F0"/>
                </a:solidFill>
                <a:sym typeface="+mn-ea"/>
              </a:rPr>
              <a:t> which should extend protection to at least five years.</a:t>
            </a:r>
          </a:p>
          <a:p>
            <a:pPr marL="270920" indent="-270920">
              <a:buFont typeface="Wingdings" panose="05000000000000000000" charset="0"/>
              <a:buChar char="ü"/>
            </a:pPr>
            <a:endParaRPr lang="en-GB" sz="2655" dirty="0">
              <a:solidFill>
                <a:srgbClr val="00B0F0"/>
              </a:solidFill>
              <a:sym typeface="+mn-ea"/>
            </a:endParaRPr>
          </a:p>
          <a:p>
            <a:pPr marL="270920" indent="-270920">
              <a:buFont typeface="Wingdings" panose="05000000000000000000" charset="0"/>
              <a:buChar char="ü"/>
            </a:pPr>
            <a:r>
              <a:rPr lang="en-GB" sz="2655" b="1" u="sng" dirty="0">
                <a:solidFill>
                  <a:srgbClr val="7030A0"/>
                </a:solidFill>
                <a:sym typeface="+mn-ea"/>
              </a:rPr>
              <a:t>another dose for each subsequent pregnancy </a:t>
            </a:r>
            <a:r>
              <a:rPr lang="en-GB" sz="2655" dirty="0">
                <a:solidFill>
                  <a:srgbClr val="00B0F0"/>
                </a:solidFill>
                <a:sym typeface="+mn-ea"/>
              </a:rPr>
              <a:t>culminating in 5 total doses. </a:t>
            </a:r>
            <a:endParaRPr lang="en-GB" sz="2655" dirty="0">
              <a:solidFill>
                <a:srgbClr val="00B0F0"/>
              </a:solidFill>
            </a:endParaRPr>
          </a:p>
          <a:p>
            <a:pPr marL="270920" indent="-270920">
              <a:buFont typeface="Wingdings" panose="05000000000000000000" charset="0"/>
              <a:buChar char="ü"/>
            </a:pPr>
            <a:endParaRPr lang="en-GB" altLang="en-GB" sz="1707" dirty="0">
              <a:solidFill>
                <a:srgbClr val="7030A0"/>
              </a:solidFill>
              <a:sym typeface="+mn-ea"/>
            </a:endParaRPr>
          </a:p>
        </p:txBody>
      </p:sp>
      <p:pic>
        <p:nvPicPr>
          <p:cNvPr id="4" name="Picture 3"/>
          <p:cNvPicPr>
            <a:picLocks noChangeAspect="1"/>
          </p:cNvPicPr>
          <p:nvPr/>
        </p:nvPicPr>
        <p:blipFill>
          <a:blip r:embed="rId2"/>
          <a:stretch>
            <a:fillRect/>
          </a:stretch>
        </p:blipFill>
        <p:spPr>
          <a:xfrm>
            <a:off x="8842662" y="-48579"/>
            <a:ext cx="3386667" cy="1977813"/>
          </a:xfrm>
          <a:prstGeom prst="rect">
            <a:avLst/>
          </a:prstGeom>
        </p:spPr>
      </p:pic>
    </p:spTree>
    <p:extLst>
      <p:ext uri="{BB962C8B-B14F-4D97-AF65-F5344CB8AC3E}">
        <p14:creationId xmlns:p14="http://schemas.microsoft.com/office/powerpoint/2010/main" val="58928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946461" y="89897"/>
            <a:ext cx="9175007" cy="1376402"/>
          </a:xfrm>
          <a:prstGeom prst="rect">
            <a:avLst/>
          </a:prstGeom>
          <a:noFill/>
        </p:spPr>
        <p:txBody>
          <a:bodyPr wrap="square" rtlCol="0">
            <a:spAutoFit/>
          </a:bodyPr>
          <a:lstStyle/>
          <a:p>
            <a:r>
              <a:rPr lang="en-GB" sz="4172" b="1" dirty="0">
                <a:ln w="12700" cmpd="sng">
                  <a:solidFill>
                    <a:schemeClr val="accent4"/>
                  </a:solidFill>
                  <a:prstDash val="solid"/>
                </a:ln>
                <a:solidFill>
                  <a:srgbClr val="FFFF00"/>
                </a:solidFill>
                <a:sym typeface="+mn-ea"/>
              </a:rPr>
              <a:t>Tetanus, Diphtheria, and Pertussis (Tdap)</a:t>
            </a:r>
            <a:endParaRPr lang="en-GB" sz="4172" b="1" dirty="0">
              <a:ln w="12700" cmpd="sng">
                <a:solidFill>
                  <a:schemeClr val="accent4"/>
                </a:solidFill>
                <a:prstDash val="solid"/>
              </a:ln>
              <a:solidFill>
                <a:srgbClr val="FFFF00"/>
              </a:solidFill>
            </a:endParaRPr>
          </a:p>
          <a:p>
            <a:endParaRPr lang="en-GB" sz="4172" b="1" dirty="0">
              <a:ln w="12700" cmpd="sng">
                <a:solidFill>
                  <a:schemeClr val="accent4"/>
                </a:solidFill>
                <a:prstDash val="solid"/>
              </a:ln>
              <a:solidFill>
                <a:srgbClr val="FFFF00"/>
              </a:solidFill>
            </a:endParaRPr>
          </a:p>
        </p:txBody>
      </p:sp>
      <p:sp>
        <p:nvSpPr>
          <p:cNvPr id="4" name="Text Box 3"/>
          <p:cNvSpPr txBox="1"/>
          <p:nvPr/>
        </p:nvSpPr>
        <p:spPr>
          <a:xfrm>
            <a:off x="946461" y="1460218"/>
            <a:ext cx="10071495" cy="3611823"/>
          </a:xfrm>
          <a:prstGeom prst="rect">
            <a:avLst/>
          </a:prstGeom>
          <a:noFill/>
        </p:spPr>
        <p:txBody>
          <a:bodyPr wrap="square" rtlCol="0">
            <a:spAutoFit/>
          </a:bodyPr>
          <a:lstStyle/>
          <a:p>
            <a:pPr marL="325103" indent="-325103" defTabSz="866943">
              <a:spcBef>
                <a:spcPct val="20000"/>
              </a:spcBef>
              <a:buFont typeface="Arial" panose="020B0604020202020204" pitchFamily="34" charset="0"/>
              <a:buChar char="•"/>
              <a:defRPr/>
            </a:pPr>
            <a:r>
              <a:rPr lang="en-GB" sz="2655" dirty="0">
                <a:solidFill>
                  <a:srgbClr val="00B0F0"/>
                </a:solidFill>
                <a:sym typeface="+mn-ea"/>
              </a:rPr>
              <a:t>during each pregnancy </a:t>
            </a:r>
            <a:r>
              <a:rPr lang="en-US" altLang="en-GB" sz="2655" dirty="0">
                <a:solidFill>
                  <a:srgbClr val="00B0F0"/>
                </a:solidFill>
                <a:sym typeface="+mn-ea"/>
              </a:rPr>
              <a:t>,</a:t>
            </a:r>
            <a:r>
              <a:rPr lang="en-GB" sz="2655" dirty="0">
                <a:solidFill>
                  <a:srgbClr val="00B0F0"/>
                </a:solidFill>
                <a:sym typeface="+mn-ea"/>
              </a:rPr>
              <a:t>to all pregnant women</a:t>
            </a:r>
            <a:r>
              <a:rPr lang="en-US" altLang="en-GB" sz="2655" dirty="0">
                <a:solidFill>
                  <a:srgbClr val="00B0F0"/>
                </a:solidFill>
                <a:sym typeface="+mn-ea"/>
              </a:rPr>
              <a:t>,ir</a:t>
            </a:r>
            <a:r>
              <a:rPr lang="en-GB" sz="2655" dirty="0">
                <a:solidFill>
                  <a:srgbClr val="00B0F0"/>
                </a:solidFill>
                <a:sym typeface="+mn-ea"/>
              </a:rPr>
              <a:t>respective of the patient’s prior history of receiving </a:t>
            </a:r>
            <a:endParaRPr lang="en-GB" sz="2655" dirty="0">
              <a:solidFill>
                <a:srgbClr val="00B0F0"/>
              </a:solidFill>
            </a:endParaRPr>
          </a:p>
          <a:p>
            <a:pPr marL="325103" indent="-325103" defTabSz="866943">
              <a:spcBef>
                <a:spcPct val="20000"/>
              </a:spcBef>
              <a:defRPr/>
            </a:pPr>
            <a:r>
              <a:rPr lang="en-GB" sz="3034" b="1" u="sng" dirty="0">
                <a:solidFill>
                  <a:srgbClr val="7030A0"/>
                </a:solidFill>
                <a:sym typeface="+mn-ea"/>
              </a:rPr>
              <a:t>Timing</a:t>
            </a:r>
            <a:r>
              <a:rPr lang="en-GB" sz="2655" b="1" dirty="0">
                <a:solidFill>
                  <a:srgbClr val="7030A0"/>
                </a:solidFill>
                <a:sym typeface="+mn-ea"/>
              </a:rPr>
              <a:t>:</a:t>
            </a:r>
          </a:p>
          <a:p>
            <a:pPr marL="325103" indent="-325103" defTabSz="866943">
              <a:spcBef>
                <a:spcPct val="20000"/>
              </a:spcBef>
              <a:defRPr/>
            </a:pPr>
            <a:r>
              <a:rPr lang="en-GB" sz="2655" dirty="0">
                <a:solidFill>
                  <a:srgbClr val="00B0F0"/>
                </a:solidFill>
                <a:sym typeface="+mn-ea"/>
              </a:rPr>
              <a:t> Ideally, the vaccine should be given </a:t>
            </a:r>
            <a:r>
              <a:rPr lang="en-GB" sz="2655" b="1" u="sng" dirty="0">
                <a:solidFill>
                  <a:srgbClr val="00B0F0"/>
                </a:solidFill>
                <a:sym typeface="+mn-ea"/>
              </a:rPr>
              <a:t>between 27 and 36 weeks</a:t>
            </a:r>
            <a:r>
              <a:rPr lang="en-GB" sz="2655" dirty="0">
                <a:solidFill>
                  <a:srgbClr val="00B0F0"/>
                </a:solidFill>
                <a:sym typeface="+mn-ea"/>
              </a:rPr>
              <a:t> of pregnancy. but can be given at any time</a:t>
            </a:r>
          </a:p>
          <a:p>
            <a:pPr marL="325103" indent="-325103" defTabSz="866943">
              <a:spcBef>
                <a:spcPct val="20000"/>
              </a:spcBef>
              <a:defRPr/>
            </a:pPr>
            <a:r>
              <a:rPr lang="en-GB" sz="2655" b="1" u="sng" dirty="0">
                <a:solidFill>
                  <a:srgbClr val="7030A0"/>
                </a:solidFill>
                <a:sym typeface="+mn-ea"/>
              </a:rPr>
              <a:t>Women not previously vaccinated with Tdap: </a:t>
            </a:r>
            <a:endParaRPr lang="en-GB" sz="2655" b="1" u="sng" dirty="0">
              <a:solidFill>
                <a:srgbClr val="7030A0"/>
              </a:solidFill>
            </a:endParaRPr>
          </a:p>
          <a:p>
            <a:pPr marL="325103" indent="-325103" defTabSz="866943">
              <a:spcBef>
                <a:spcPct val="20000"/>
              </a:spcBef>
              <a:defRPr/>
            </a:pPr>
            <a:r>
              <a:rPr lang="en-GB" sz="2655" dirty="0">
                <a:solidFill>
                  <a:srgbClr val="00B0F0"/>
                </a:solidFill>
                <a:sym typeface="+mn-ea"/>
              </a:rPr>
              <a:t>Tdap should be administered immediately postpartum</a:t>
            </a:r>
          </a:p>
          <a:p>
            <a:endParaRPr lang="en-US" sz="1707"/>
          </a:p>
        </p:txBody>
      </p:sp>
    </p:spTree>
    <p:extLst>
      <p:ext uri="{BB962C8B-B14F-4D97-AF65-F5344CB8AC3E}">
        <p14:creationId xmlns:p14="http://schemas.microsoft.com/office/powerpoint/2010/main" val="251641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88662" y="471010"/>
            <a:ext cx="10141938" cy="3360792"/>
          </a:xfrm>
          <a:prstGeom prst="rect">
            <a:avLst/>
          </a:prstGeom>
          <a:noFill/>
        </p:spPr>
        <p:txBody>
          <a:bodyPr wrap="square" rtlCol="0" anchor="t">
            <a:spAutoFit/>
          </a:bodyPr>
          <a:lstStyle/>
          <a:p>
            <a:r>
              <a:rPr lang="en-GB" sz="3034" b="1" u="sng" dirty="0">
                <a:solidFill>
                  <a:srgbClr val="7030A0"/>
                </a:solidFill>
              </a:rPr>
              <a:t>Common Side Effects from Tdap Vaccination during Pregnancy</a:t>
            </a:r>
            <a:r>
              <a:rPr lang="en-US" altLang="en-GB" sz="3034" b="1" u="sng" dirty="0">
                <a:solidFill>
                  <a:srgbClr val="7030A0"/>
                </a:solidFill>
              </a:rPr>
              <a:t>:</a:t>
            </a:r>
          </a:p>
          <a:p>
            <a:endParaRPr lang="en-GB" sz="3034" b="1" u="sng" dirty="0">
              <a:solidFill>
                <a:srgbClr val="7030A0"/>
              </a:solidFill>
            </a:endParaRPr>
          </a:p>
          <a:p>
            <a:pPr marL="270920" indent="-270920">
              <a:buFont typeface="Wingdings" panose="05000000000000000000" charset="0"/>
              <a:buChar char="§"/>
            </a:pPr>
            <a:r>
              <a:rPr lang="en-GB" sz="3034" dirty="0">
                <a:solidFill>
                  <a:srgbClr val="00B0F0"/>
                </a:solidFill>
              </a:rPr>
              <a:t>Erythema, swelling, pain, and tenderness at the injection site.</a:t>
            </a:r>
          </a:p>
          <a:p>
            <a:pPr marL="270920" indent="-270920">
              <a:buFont typeface="Wingdings" panose="05000000000000000000" charset="0"/>
              <a:buChar char="§"/>
            </a:pPr>
            <a:r>
              <a:rPr lang="en-GB" sz="3034" dirty="0">
                <a:solidFill>
                  <a:srgbClr val="00B0F0"/>
                </a:solidFill>
              </a:rPr>
              <a:t>Body-ache.</a:t>
            </a:r>
          </a:p>
          <a:p>
            <a:pPr marL="270920" indent="-270920">
              <a:buFont typeface="Wingdings" panose="05000000000000000000" charset="0"/>
              <a:buChar char="§"/>
            </a:pPr>
            <a:r>
              <a:rPr lang="en-GB" sz="3034" dirty="0">
                <a:solidFill>
                  <a:srgbClr val="00B0F0"/>
                </a:solidFill>
              </a:rPr>
              <a:t>Fatigue.</a:t>
            </a:r>
          </a:p>
          <a:p>
            <a:pPr marL="270920" indent="-270920">
              <a:buFont typeface="Wingdings" panose="05000000000000000000" charset="0"/>
              <a:buChar char="§"/>
            </a:pPr>
            <a:r>
              <a:rPr lang="en-GB" sz="3034" dirty="0">
                <a:solidFill>
                  <a:srgbClr val="00B0F0"/>
                </a:solidFill>
              </a:rPr>
              <a:t>Fever.</a:t>
            </a:r>
          </a:p>
        </p:txBody>
      </p:sp>
      <p:pic>
        <p:nvPicPr>
          <p:cNvPr id="3" name="Picture 2"/>
          <p:cNvPicPr>
            <a:picLocks noChangeAspect="1"/>
          </p:cNvPicPr>
          <p:nvPr/>
        </p:nvPicPr>
        <p:blipFill>
          <a:blip r:embed="rId2"/>
          <a:stretch>
            <a:fillRect/>
          </a:stretch>
        </p:blipFill>
        <p:spPr>
          <a:xfrm>
            <a:off x="5989433" y="3456696"/>
            <a:ext cx="5433719" cy="3056730"/>
          </a:xfrm>
          <a:prstGeom prst="rect">
            <a:avLst/>
          </a:prstGeom>
        </p:spPr>
      </p:pic>
    </p:spTree>
    <p:extLst>
      <p:ext uri="{BB962C8B-B14F-4D97-AF65-F5344CB8AC3E}">
        <p14:creationId xmlns:p14="http://schemas.microsoft.com/office/powerpoint/2010/main" val="315179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600"/>
                    </a14:imgEffect>
                    <a14:imgEffect>
                      <a14:brightnessContrast contrast="1000"/>
                    </a14:imgEffect>
                  </a14:imgLayer>
                </a14:imgProps>
              </a:ext>
              <a:ext uri="{28A0092B-C50C-407E-A947-70E740481C1C}">
                <a14:useLocalDpi xmlns:a14="http://schemas.microsoft.com/office/drawing/2010/main" val="0"/>
              </a:ext>
            </a:extLst>
          </a:blip>
          <a:srcRect t="6713" r="33706" b="792"/>
          <a:stretch/>
        </p:blipFill>
        <p:spPr>
          <a:xfrm>
            <a:off x="5523914" y="0"/>
            <a:ext cx="6668086" cy="6857999"/>
          </a:xfrm>
          <a:prstGeom prst="rect">
            <a:avLst/>
          </a:prstGeom>
          <a:effectLst/>
        </p:spPr>
      </p:pic>
      <p:sp>
        <p:nvSpPr>
          <p:cNvPr id="6" name="Content Placeholder 5"/>
          <p:cNvSpPr>
            <a:spLocks noGrp="1"/>
          </p:cNvSpPr>
          <p:nvPr>
            <p:ph idx="1"/>
          </p:nvPr>
        </p:nvSpPr>
        <p:spPr>
          <a:xfrm>
            <a:off x="0" y="1519311"/>
            <a:ext cx="5397305" cy="4981209"/>
          </a:xfrm>
        </p:spPr>
        <p:txBody>
          <a:bodyPr/>
          <a:lstStyle/>
          <a:p>
            <a:r>
              <a:rPr lang="en-GB" altLang="en-US" dirty="0"/>
              <a:t>The placenta functions fully for </a:t>
            </a:r>
            <a:r>
              <a:rPr lang="en-GB" altLang="en-US" dirty="0" smtClean="0"/>
              <a:t> </a:t>
            </a:r>
            <a:r>
              <a:rPr lang="en-GB" altLang="en-US" dirty="0"/>
              <a:t>transport by the fifth week of conception </a:t>
            </a:r>
          </a:p>
          <a:p>
            <a:endParaRPr lang="en-US" dirty="0"/>
          </a:p>
        </p:txBody>
      </p:sp>
      <p:sp>
        <p:nvSpPr>
          <p:cNvPr id="9" name="Rectangle 2"/>
          <p:cNvSpPr>
            <a:spLocks noGrp="1" noChangeArrowheads="1"/>
          </p:cNvSpPr>
          <p:nvPr>
            <p:ph type="title"/>
          </p:nvPr>
        </p:nvSpPr>
        <p:spPr>
          <a:xfrm>
            <a:off x="0" y="0"/>
            <a:ext cx="6527409" cy="1519311"/>
          </a:xfrm>
        </p:spPr>
        <p:txBody>
          <a:bodyPr/>
          <a:lstStyle/>
          <a:p>
            <a:r>
              <a:rPr lang="en-GB" altLang="en-US" dirty="0">
                <a:latin typeface="Colonna MT" panose="04020805060202030203" pitchFamily="82" charset="0"/>
              </a:rPr>
              <a:t>Passage of drugs across placenta</a:t>
            </a:r>
          </a:p>
        </p:txBody>
      </p:sp>
      <p:sp>
        <p:nvSpPr>
          <p:cNvPr id="4" name="Rectangle 3"/>
          <p:cNvSpPr/>
          <p:nvPr/>
        </p:nvSpPr>
        <p:spPr>
          <a:xfrm>
            <a:off x="0" y="2743200"/>
            <a:ext cx="6020972" cy="3539430"/>
          </a:xfrm>
          <a:prstGeom prst="rect">
            <a:avLst/>
          </a:prstGeom>
        </p:spPr>
        <p:txBody>
          <a:bodyPr wrap="square">
            <a:spAutoFit/>
          </a:bodyPr>
          <a:lstStyle/>
          <a:p>
            <a:pPr fontAlgn="base">
              <a:buFont typeface="Arial" panose="020B0604020202020204" pitchFamily="34" charset="0"/>
              <a:buChar char="•"/>
            </a:pPr>
            <a:r>
              <a:rPr lang="en-US" sz="2800" dirty="0">
                <a:solidFill>
                  <a:srgbClr val="2A2A2A"/>
                </a:solidFill>
              </a:rPr>
              <a:t>Nutrient and drug transfer across the placenta are by passive diffusion, facilitated diffusion, active transport, and pinocytosis.</a:t>
            </a:r>
          </a:p>
          <a:p>
            <a:pPr fontAlgn="base">
              <a:buFont typeface="Arial" panose="020B0604020202020204" pitchFamily="34" charset="0"/>
              <a:buChar char="•"/>
            </a:pPr>
            <a:r>
              <a:rPr lang="en-US" sz="2800" dirty="0">
                <a:solidFill>
                  <a:srgbClr val="2A2A2A"/>
                </a:solidFill>
              </a:rPr>
              <a:t>Placental drug transfer is dependent on the </a:t>
            </a:r>
            <a:r>
              <a:rPr lang="en-US" sz="2800" dirty="0" smtClean="0">
                <a:solidFill>
                  <a:srgbClr val="2A2A2A"/>
                </a:solidFill>
              </a:rPr>
              <a:t>physical properties </a:t>
            </a:r>
            <a:r>
              <a:rPr lang="en-US" sz="2800" dirty="0">
                <a:solidFill>
                  <a:srgbClr val="2A2A2A"/>
                </a:solidFill>
              </a:rPr>
              <a:t>of the placental membrane and on the pharmacological properties of the drug.</a:t>
            </a:r>
            <a:endParaRPr lang="en-US" sz="2800" b="0" i="0" dirty="0">
              <a:solidFill>
                <a:srgbClr val="2A2A2A"/>
              </a:solidFill>
              <a:effectLst/>
            </a:endParaRPr>
          </a:p>
        </p:txBody>
      </p:sp>
    </p:spTree>
    <p:extLst>
      <p:ext uri="{BB962C8B-B14F-4D97-AF65-F5344CB8AC3E}">
        <p14:creationId xmlns:p14="http://schemas.microsoft.com/office/powerpoint/2010/main" val="10920027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62226" y="338554"/>
            <a:ext cx="2902599" cy="880241"/>
          </a:xfrm>
          <a:prstGeom prst="rect">
            <a:avLst/>
          </a:prstGeom>
          <a:noFill/>
        </p:spPr>
        <p:txBody>
          <a:bodyPr wrap="square" rtlCol="0" anchor="t">
            <a:spAutoFit/>
          </a:bodyPr>
          <a:lstStyle/>
          <a:p>
            <a:r>
              <a:rPr lang="en-GB" sz="5120" b="1" dirty="0">
                <a:ln w="12700" cmpd="sng">
                  <a:solidFill>
                    <a:schemeClr val="accent4"/>
                  </a:solidFill>
                  <a:prstDash val="solid"/>
                </a:ln>
                <a:solidFill>
                  <a:srgbClr val="FFFF00"/>
                </a:solidFill>
                <a:sym typeface="+mn-ea"/>
              </a:rPr>
              <a:t>Influenza</a:t>
            </a:r>
            <a:endParaRPr lang="en-US" sz="1707"/>
          </a:p>
        </p:txBody>
      </p:sp>
      <p:pic>
        <p:nvPicPr>
          <p:cNvPr id="6147" name="Picture 3"/>
          <p:cNvPicPr>
            <a:picLocks noChangeAspect="1" noChangeArrowheads="1"/>
          </p:cNvPicPr>
          <p:nvPr/>
        </p:nvPicPr>
        <p:blipFill>
          <a:blip r:embed="rId2" cstate="print"/>
          <a:srcRect/>
          <a:stretch>
            <a:fillRect/>
          </a:stretch>
        </p:blipFill>
        <p:spPr bwMode="auto">
          <a:xfrm>
            <a:off x="2873136" y="4265995"/>
            <a:ext cx="5666762" cy="2431909"/>
          </a:xfrm>
          <a:prstGeom prst="rect">
            <a:avLst/>
          </a:prstGeom>
          <a:ln>
            <a:noFill/>
          </a:ln>
          <a:effectLst>
            <a:softEdge rad="112500"/>
          </a:effectLst>
        </p:spPr>
      </p:pic>
      <p:sp>
        <p:nvSpPr>
          <p:cNvPr id="3" name="Text Box 2"/>
          <p:cNvSpPr txBox="1"/>
          <p:nvPr/>
        </p:nvSpPr>
        <p:spPr>
          <a:xfrm>
            <a:off x="1039180" y="1584246"/>
            <a:ext cx="9402591" cy="2952347"/>
          </a:xfrm>
          <a:prstGeom prst="rect">
            <a:avLst/>
          </a:prstGeom>
          <a:noFill/>
        </p:spPr>
        <p:txBody>
          <a:bodyPr wrap="square" rtlCol="0" anchor="t">
            <a:spAutoFit/>
          </a:bodyPr>
          <a:lstStyle/>
          <a:p>
            <a:pPr marL="433471" indent="-433471">
              <a:buFont typeface="Wingdings" panose="05000000000000000000" charset="0"/>
              <a:buChar char="§"/>
            </a:pPr>
            <a:r>
              <a:rPr lang="en-US" sz="2655">
                <a:solidFill>
                  <a:srgbClr val="00B0F0"/>
                </a:solidFill>
              </a:rPr>
              <a:t>The flu shot is recommended for women who are pregnant during flu season </a:t>
            </a:r>
            <a:r>
              <a:rPr lang="en-US" sz="2655" b="1" u="sng">
                <a:solidFill>
                  <a:srgbClr val="7030A0"/>
                </a:solidFill>
              </a:rPr>
              <a:t>at any trimester.</a:t>
            </a:r>
            <a:r>
              <a:rPr lang="en-US" sz="2655">
                <a:solidFill>
                  <a:srgbClr val="00B0F0"/>
                </a:solidFill>
              </a:rPr>
              <a:t> The flu shot is made from an inactivated virus, so it's safe for both mother&amp; baby.</a:t>
            </a:r>
          </a:p>
          <a:p>
            <a:pPr marL="433471" indent="-433471">
              <a:buFont typeface="Wingdings" panose="05000000000000000000" charset="0"/>
              <a:buChar char="§"/>
            </a:pPr>
            <a:r>
              <a:rPr lang="en-US" sz="2655">
                <a:solidFill>
                  <a:srgbClr val="00B0F0"/>
                </a:solidFill>
              </a:rPr>
              <a:t> </a:t>
            </a:r>
            <a:r>
              <a:rPr lang="en-US" sz="2655" b="1" u="sng">
                <a:solidFill>
                  <a:srgbClr val="7030A0"/>
                </a:solidFill>
              </a:rPr>
              <a:t>Avoid the influenza nasal spray vaccine</a:t>
            </a:r>
            <a:r>
              <a:rPr lang="en-US" sz="2655">
                <a:solidFill>
                  <a:srgbClr val="00B0F0"/>
                </a:solidFill>
              </a:rPr>
              <a:t>, which is made from a live virus.</a:t>
            </a:r>
          </a:p>
          <a:p>
            <a:pPr marL="433471" indent="-433471">
              <a:buFont typeface="Wingdings" panose="05000000000000000000" charset="0"/>
              <a:buChar char="§"/>
            </a:pPr>
            <a:r>
              <a:rPr lang="en-US" sz="2655">
                <a:solidFill>
                  <a:srgbClr val="00B0F0"/>
                </a:solidFill>
              </a:rPr>
              <a:t>pregnant women should be vaccinated even if they received an influenza vaccine during a previous pregnancy.</a:t>
            </a:r>
          </a:p>
        </p:txBody>
      </p:sp>
    </p:spTree>
    <p:extLst>
      <p:ext uri="{BB962C8B-B14F-4D97-AF65-F5344CB8AC3E}">
        <p14:creationId xmlns:p14="http://schemas.microsoft.com/office/powerpoint/2010/main" val="353368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83354" y="489674"/>
            <a:ext cx="7545192" cy="734368"/>
          </a:xfrm>
          <a:prstGeom prst="rect">
            <a:avLst/>
          </a:prstGeom>
          <a:noFill/>
        </p:spPr>
        <p:txBody>
          <a:bodyPr wrap="square" rtlCol="0" anchor="t">
            <a:spAutoFit/>
          </a:bodyPr>
          <a:lstStyle/>
          <a:p>
            <a:r>
              <a:rPr lang="en-GB" sz="4172" b="1" dirty="0">
                <a:ln w="12700" cmpd="sng">
                  <a:solidFill>
                    <a:schemeClr val="accent4"/>
                  </a:solidFill>
                  <a:prstDash val="solid"/>
                </a:ln>
                <a:solidFill>
                  <a:srgbClr val="FFFF00"/>
                </a:solidFill>
                <a:sym typeface="+mn-ea"/>
              </a:rPr>
              <a:t>Pre-exposure prophylaxis</a:t>
            </a:r>
            <a:r>
              <a:rPr lang="en-US" altLang="en-GB" sz="4172" b="1" dirty="0">
                <a:ln w="12700" cmpd="sng">
                  <a:solidFill>
                    <a:schemeClr val="accent4"/>
                  </a:solidFill>
                  <a:prstDash val="solid"/>
                </a:ln>
                <a:solidFill>
                  <a:srgbClr val="FFFF00"/>
                </a:solidFill>
                <a:sym typeface="+mn-ea"/>
              </a:rPr>
              <a:t>:</a:t>
            </a:r>
          </a:p>
        </p:txBody>
      </p:sp>
      <p:sp>
        <p:nvSpPr>
          <p:cNvPr id="3" name="Text Box 2"/>
          <p:cNvSpPr txBox="1"/>
          <p:nvPr/>
        </p:nvSpPr>
        <p:spPr>
          <a:xfrm>
            <a:off x="1159595" y="1218184"/>
            <a:ext cx="10915001" cy="5286512"/>
          </a:xfrm>
          <a:prstGeom prst="rect">
            <a:avLst/>
          </a:prstGeom>
          <a:noFill/>
        </p:spPr>
        <p:txBody>
          <a:bodyPr wrap="square" rtlCol="0" anchor="t">
            <a:spAutoFit/>
          </a:bodyPr>
          <a:lstStyle/>
          <a:p>
            <a:r>
              <a:rPr lang="en-US" altLang="en-GB" sz="3413" dirty="0">
                <a:solidFill>
                  <a:srgbClr val="00B0F0"/>
                </a:solidFill>
                <a:latin typeface="+mj-lt"/>
                <a:ea typeface="+mj-ea"/>
                <a:cs typeface="+mj-cs"/>
                <a:sym typeface="+mn-ea"/>
              </a:rPr>
              <a:t>=</a:t>
            </a:r>
            <a:r>
              <a:rPr lang="en-GB" sz="3413" dirty="0">
                <a:solidFill>
                  <a:srgbClr val="00B0F0"/>
                </a:solidFill>
                <a:latin typeface="+mj-lt"/>
                <a:ea typeface="+mj-ea"/>
                <a:cs typeface="+mj-cs"/>
                <a:sym typeface="+mn-ea"/>
              </a:rPr>
              <a:t>Vaccines for Special Circumstances</a:t>
            </a:r>
            <a:r>
              <a:rPr lang="en-US" altLang="en-GB" sz="3413" dirty="0">
                <a:solidFill>
                  <a:srgbClr val="00B0F0"/>
                </a:solidFill>
                <a:latin typeface="+mj-lt"/>
                <a:ea typeface="+mj-ea"/>
                <a:cs typeface="+mj-cs"/>
                <a:sym typeface="+mn-ea"/>
              </a:rPr>
              <a:t>.</a:t>
            </a:r>
            <a:r>
              <a:rPr lang="en-GB" sz="3413" dirty="0">
                <a:solidFill>
                  <a:srgbClr val="00B0F0"/>
                </a:solidFill>
                <a:latin typeface="+mj-lt"/>
                <a:ea typeface="+mj-ea"/>
                <a:cs typeface="+mj-cs"/>
                <a:sym typeface="+mn-ea"/>
              </a:rPr>
              <a:t> </a:t>
            </a:r>
            <a:br>
              <a:rPr lang="en-GB" sz="3413" dirty="0">
                <a:solidFill>
                  <a:srgbClr val="00B0F0"/>
                </a:solidFill>
                <a:latin typeface="+mj-lt"/>
                <a:ea typeface="+mj-ea"/>
                <a:cs typeface="+mj-cs"/>
                <a:sym typeface="+mn-ea"/>
              </a:rPr>
            </a:br>
            <a:r>
              <a:rPr lang="en-US" altLang="en-GB" sz="3413" dirty="0">
                <a:solidFill>
                  <a:srgbClr val="00B0F0"/>
                </a:solidFill>
                <a:latin typeface="+mj-lt"/>
                <a:ea typeface="+mj-ea"/>
                <a:cs typeface="+mj-cs"/>
                <a:sym typeface="+mn-ea"/>
              </a:rPr>
              <a:t>=</a:t>
            </a:r>
            <a:r>
              <a:rPr lang="en-GB" sz="3413" dirty="0">
                <a:solidFill>
                  <a:srgbClr val="00B0F0"/>
                </a:solidFill>
                <a:latin typeface="+mj-lt"/>
                <a:ea typeface="+mj-ea"/>
                <a:cs typeface="+mj-cs"/>
                <a:sym typeface="+mn-ea"/>
              </a:rPr>
              <a:t>Pregnant women with </a:t>
            </a:r>
            <a:r>
              <a:rPr lang="en-GB" sz="3413" dirty="0" err="1">
                <a:solidFill>
                  <a:srgbClr val="00B0F0"/>
                </a:solidFill>
                <a:latin typeface="+mj-lt"/>
                <a:ea typeface="+mj-ea"/>
                <a:cs typeface="+mj-cs"/>
                <a:sym typeface="+mn-ea"/>
              </a:rPr>
              <a:t>comorbidities</a:t>
            </a:r>
            <a:r>
              <a:rPr lang="en-US" altLang="en-GB" sz="3413" dirty="0" err="1">
                <a:solidFill>
                  <a:srgbClr val="00B0F0"/>
                </a:solidFill>
                <a:latin typeface="+mj-lt"/>
                <a:ea typeface="+mj-ea"/>
                <a:cs typeface="+mj-cs"/>
                <a:sym typeface="+mn-ea"/>
              </a:rPr>
              <a:t>.</a:t>
            </a:r>
            <a:r>
              <a:rPr lang="en-GB" sz="3413" dirty="0">
                <a:solidFill>
                  <a:srgbClr val="00B0F0"/>
                </a:solidFill>
                <a:latin typeface="+mj-lt"/>
                <a:ea typeface="+mj-ea"/>
                <a:cs typeface="+mj-cs"/>
                <a:sym typeface="+mn-ea"/>
              </a:rPr>
              <a:t> </a:t>
            </a:r>
            <a:br>
              <a:rPr lang="en-GB" sz="3413" dirty="0">
                <a:solidFill>
                  <a:srgbClr val="00B0F0"/>
                </a:solidFill>
                <a:latin typeface="+mj-lt"/>
                <a:ea typeface="+mj-ea"/>
                <a:cs typeface="+mj-cs"/>
                <a:sym typeface="+mn-ea"/>
              </a:rPr>
            </a:br>
            <a:r>
              <a:rPr lang="en-US" altLang="en-GB" sz="3413" dirty="0">
                <a:solidFill>
                  <a:srgbClr val="00B0F0"/>
                </a:solidFill>
                <a:latin typeface="+mj-lt"/>
                <a:ea typeface="+mj-ea"/>
                <a:cs typeface="+mj-cs"/>
                <a:sym typeface="+mn-ea"/>
              </a:rPr>
              <a:t>=</a:t>
            </a:r>
            <a:r>
              <a:rPr lang="en-GB" sz="3413" dirty="0">
                <a:solidFill>
                  <a:srgbClr val="00B0F0"/>
                </a:solidFill>
                <a:latin typeface="+mj-lt"/>
                <a:ea typeface="+mj-ea"/>
                <a:cs typeface="+mj-cs"/>
                <a:sym typeface="+mn-ea"/>
              </a:rPr>
              <a:t>exposures that place them at high risk</a:t>
            </a:r>
          </a:p>
          <a:p>
            <a:endParaRPr lang="en-GB" altLang="en-GB" sz="3792" dirty="0">
              <a:solidFill>
                <a:srgbClr val="00B0F0"/>
              </a:solidFill>
              <a:latin typeface="+mj-lt"/>
              <a:ea typeface="+mj-ea"/>
              <a:cs typeface="+mj-cs"/>
              <a:sym typeface="+mn-ea"/>
            </a:endParaRPr>
          </a:p>
          <a:p>
            <a:r>
              <a:rPr lang="en-US" altLang="en-GB" sz="3792" b="1" u="sng" dirty="0">
                <a:solidFill>
                  <a:srgbClr val="7030A0"/>
                </a:solidFill>
                <a:latin typeface="+mj-lt"/>
                <a:ea typeface="+mj-ea"/>
                <a:cs typeface="+mj-cs"/>
                <a:sym typeface="+mn-ea"/>
              </a:rPr>
              <a:t>Including:</a:t>
            </a:r>
          </a:p>
          <a:p>
            <a:pPr marL="433471" indent="-433471">
              <a:buFont typeface="Wingdings" panose="05000000000000000000" charset="0"/>
              <a:buChar char="Ø"/>
            </a:pPr>
            <a:r>
              <a:rPr lang="en-US" altLang="en-GB" sz="2655" dirty="0">
                <a:solidFill>
                  <a:srgbClr val="00B0F0"/>
                </a:solidFill>
                <a:latin typeface="+mj-lt"/>
                <a:ea typeface="+mj-ea"/>
                <a:cs typeface="+mj-cs"/>
                <a:sym typeface="+mn-ea"/>
              </a:rPr>
              <a:t>Hepatitis B Vaccine. </a:t>
            </a:r>
          </a:p>
          <a:p>
            <a:pPr marL="433471" indent="-433471">
              <a:buFont typeface="Wingdings" panose="05000000000000000000" charset="0"/>
              <a:buChar char="Ø"/>
            </a:pPr>
            <a:r>
              <a:rPr lang="en-US" altLang="en-GB" sz="2655" dirty="0">
                <a:solidFill>
                  <a:srgbClr val="00B0F0"/>
                </a:solidFill>
                <a:latin typeface="+mj-lt"/>
                <a:ea typeface="+mj-ea"/>
                <a:cs typeface="+mj-cs"/>
                <a:sym typeface="+mn-ea"/>
              </a:rPr>
              <a:t>Pneumococcal Polysaccharide Vaccine.</a:t>
            </a:r>
          </a:p>
          <a:p>
            <a:pPr marL="433471" indent="-433471">
              <a:buFont typeface="Wingdings" panose="05000000000000000000" charset="0"/>
              <a:buChar char="Ø"/>
            </a:pPr>
            <a:r>
              <a:rPr lang="en-US" altLang="en-GB" sz="2655" dirty="0">
                <a:solidFill>
                  <a:srgbClr val="00B0F0"/>
                </a:solidFill>
                <a:latin typeface="+mj-lt"/>
                <a:ea typeface="+mj-ea"/>
                <a:cs typeface="+mj-cs"/>
                <a:sym typeface="+mn-ea"/>
              </a:rPr>
              <a:t>Hepatitis A Vaccine. </a:t>
            </a:r>
          </a:p>
          <a:p>
            <a:pPr marL="433471" indent="-433471">
              <a:buFont typeface="Wingdings" panose="05000000000000000000" charset="0"/>
              <a:buChar char="Ø"/>
            </a:pPr>
            <a:r>
              <a:rPr lang="en-US" altLang="en-GB" sz="2655" dirty="0">
                <a:solidFill>
                  <a:srgbClr val="00B0F0"/>
                </a:solidFill>
                <a:latin typeface="+mj-lt"/>
                <a:ea typeface="+mj-ea"/>
                <a:cs typeface="+mj-cs"/>
                <a:sym typeface="+mn-ea"/>
              </a:rPr>
              <a:t>Inactivated Poliovirus Vaccine. </a:t>
            </a:r>
          </a:p>
          <a:p>
            <a:pPr marL="433471" indent="-433471">
              <a:buFont typeface="Wingdings" panose="05000000000000000000" charset="0"/>
              <a:buChar char="Ø"/>
            </a:pPr>
            <a:r>
              <a:rPr lang="en-US" altLang="en-GB" sz="2655" dirty="0">
                <a:solidFill>
                  <a:srgbClr val="00B0F0"/>
                </a:solidFill>
                <a:latin typeface="+mj-lt"/>
                <a:ea typeface="+mj-ea"/>
                <a:cs typeface="+mj-cs"/>
                <a:sym typeface="+mn-ea"/>
              </a:rPr>
              <a:t>Rabies Vaccine. </a:t>
            </a:r>
          </a:p>
          <a:p>
            <a:pPr marL="433471" indent="-433471">
              <a:buFont typeface="Wingdings" panose="05000000000000000000" charset="0"/>
              <a:buChar char="Ø"/>
            </a:pPr>
            <a:r>
              <a:rPr lang="en-US" altLang="en-GB" sz="2655" dirty="0">
                <a:solidFill>
                  <a:srgbClr val="00B0F0"/>
                </a:solidFill>
                <a:latin typeface="+mj-lt"/>
                <a:ea typeface="+mj-ea"/>
                <a:cs typeface="+mj-cs"/>
                <a:sym typeface="+mn-ea"/>
              </a:rPr>
              <a:t>Anthrax Vaccine.</a:t>
            </a:r>
          </a:p>
        </p:txBody>
      </p:sp>
    </p:spTree>
    <p:extLst>
      <p:ext uri="{BB962C8B-B14F-4D97-AF65-F5344CB8AC3E}">
        <p14:creationId xmlns:p14="http://schemas.microsoft.com/office/powerpoint/2010/main" val="93151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703358" y="308451"/>
            <a:ext cx="6272679" cy="792653"/>
          </a:xfrm>
          <a:prstGeom prst="rect">
            <a:avLst/>
          </a:prstGeom>
          <a:noFill/>
        </p:spPr>
        <p:txBody>
          <a:bodyPr wrap="none" rtlCol="0" anchor="t">
            <a:spAutoFit/>
          </a:bodyPr>
          <a:lstStyle/>
          <a:p>
            <a:r>
              <a:rPr lang="en-GB" sz="4551" b="1" dirty="0">
                <a:ln w="12700">
                  <a:solidFill>
                    <a:schemeClr val="accent5"/>
                  </a:solidFill>
                  <a:prstDash val="solid"/>
                </a:ln>
                <a:solidFill>
                  <a:srgbClr val="0070C0"/>
                </a:solidFill>
                <a:latin typeface="+mj-lt"/>
                <a:ea typeface="+mj-ea"/>
                <a:cs typeface="+mj-cs"/>
                <a:sym typeface="+mn-ea"/>
              </a:rPr>
              <a:t>Postpartum immunization </a:t>
            </a:r>
            <a:endParaRPr lang="en-US" sz="1707"/>
          </a:p>
        </p:txBody>
      </p:sp>
      <p:sp>
        <p:nvSpPr>
          <p:cNvPr id="3" name="Text Box 2"/>
          <p:cNvSpPr txBox="1"/>
          <p:nvPr/>
        </p:nvSpPr>
        <p:spPr>
          <a:xfrm>
            <a:off x="782697" y="1654086"/>
            <a:ext cx="9070246" cy="3453381"/>
          </a:xfrm>
          <a:prstGeom prst="rect">
            <a:avLst/>
          </a:prstGeom>
          <a:noFill/>
        </p:spPr>
        <p:txBody>
          <a:bodyPr wrap="square" rtlCol="0" anchor="t">
            <a:spAutoFit/>
          </a:bodyPr>
          <a:lstStyle/>
          <a:p>
            <a:pPr marL="325103" indent="-325103" defTabSz="866943">
              <a:spcBef>
                <a:spcPct val="20000"/>
              </a:spcBef>
              <a:buFont typeface="Arial" panose="020B0604020202020204" pitchFamily="34" charset="0"/>
              <a:buChar char="•"/>
              <a:defRPr/>
            </a:pPr>
            <a:r>
              <a:rPr lang="en-GB" sz="2275" dirty="0">
                <a:solidFill>
                  <a:srgbClr val="00B0F0"/>
                </a:solidFill>
                <a:sym typeface="+mn-ea"/>
              </a:rPr>
              <a:t>Following delivery postpartum women should receive all recommended vaccines that could not be or were not administered during pregnancy</a:t>
            </a:r>
          </a:p>
          <a:p>
            <a:pPr marL="325103" indent="-325103" defTabSz="866943">
              <a:spcBef>
                <a:spcPct val="20000"/>
              </a:spcBef>
              <a:buFont typeface="Arial" panose="020B0604020202020204" pitchFamily="34" charset="0"/>
              <a:buChar char="•"/>
              <a:defRPr/>
            </a:pPr>
            <a:r>
              <a:rPr lang="en-US" altLang="en-GB" sz="3034" b="1" u="sng" dirty="0">
                <a:solidFill>
                  <a:srgbClr val="7030A0"/>
                </a:solidFill>
                <a:sym typeface="+mn-ea"/>
              </a:rPr>
              <a:t>Including:</a:t>
            </a:r>
            <a:r>
              <a:rPr lang="en-GB" sz="3034" b="1" u="sng" dirty="0">
                <a:solidFill>
                  <a:srgbClr val="7030A0"/>
                </a:solidFill>
                <a:sym typeface="+mn-ea"/>
              </a:rPr>
              <a:t> </a:t>
            </a:r>
            <a:endParaRPr lang="en-GB" sz="2275" dirty="0">
              <a:solidFill>
                <a:srgbClr val="00B0F0"/>
              </a:solidFill>
            </a:endParaRPr>
          </a:p>
          <a:p>
            <a:pPr marL="325103" indent="-325103" defTabSz="866943">
              <a:spcBef>
                <a:spcPct val="20000"/>
              </a:spcBef>
              <a:buFont typeface="Wingdings" panose="05000000000000000000" charset="0"/>
              <a:buChar char="§"/>
              <a:defRPr/>
            </a:pPr>
            <a:r>
              <a:rPr lang="en-GB" sz="2275" dirty="0">
                <a:solidFill>
                  <a:srgbClr val="00B0F0"/>
                </a:solidFill>
                <a:sym typeface="+mn-ea"/>
              </a:rPr>
              <a:t>Measles</a:t>
            </a:r>
            <a:endParaRPr lang="en-GB" sz="2275" dirty="0">
              <a:solidFill>
                <a:srgbClr val="00B0F0"/>
              </a:solidFill>
            </a:endParaRPr>
          </a:p>
          <a:p>
            <a:pPr marL="325103" indent="-325103" defTabSz="866943">
              <a:spcBef>
                <a:spcPct val="20000"/>
              </a:spcBef>
              <a:buFont typeface="Wingdings" panose="05000000000000000000" charset="0"/>
              <a:buChar char="§"/>
              <a:defRPr/>
            </a:pPr>
            <a:r>
              <a:rPr lang="en-GB" sz="2275" dirty="0">
                <a:solidFill>
                  <a:srgbClr val="00B0F0"/>
                </a:solidFill>
                <a:sym typeface="+mn-ea"/>
              </a:rPr>
              <a:t>mumps</a:t>
            </a:r>
            <a:endParaRPr lang="en-GB" sz="2275" dirty="0">
              <a:solidFill>
                <a:srgbClr val="00B0F0"/>
              </a:solidFill>
            </a:endParaRPr>
          </a:p>
          <a:p>
            <a:pPr marL="325103" indent="-325103" defTabSz="866943">
              <a:spcBef>
                <a:spcPct val="20000"/>
              </a:spcBef>
              <a:buFont typeface="Wingdings" panose="05000000000000000000" charset="0"/>
              <a:buChar char="§"/>
              <a:defRPr/>
            </a:pPr>
            <a:r>
              <a:rPr lang="en-GB" sz="2275" dirty="0">
                <a:solidFill>
                  <a:srgbClr val="00B0F0"/>
                </a:solidFill>
                <a:sym typeface="+mn-ea"/>
              </a:rPr>
              <a:t>Rubella</a:t>
            </a:r>
            <a:endParaRPr lang="en-GB" sz="2275" dirty="0">
              <a:solidFill>
                <a:srgbClr val="00B0F0"/>
              </a:solidFill>
            </a:endParaRPr>
          </a:p>
          <a:p>
            <a:pPr marL="325103" indent="-325103" defTabSz="866943">
              <a:spcBef>
                <a:spcPct val="20000"/>
              </a:spcBef>
              <a:buFont typeface="Wingdings" panose="05000000000000000000" charset="0"/>
              <a:buChar char="§"/>
              <a:defRPr/>
            </a:pPr>
            <a:r>
              <a:rPr lang="en-GB" sz="2275" dirty="0" err="1">
                <a:solidFill>
                  <a:srgbClr val="00B0F0"/>
                </a:solidFill>
                <a:sym typeface="+mn-ea"/>
              </a:rPr>
              <a:t>Varicella</a:t>
            </a:r>
            <a:endParaRPr lang="en-GB" sz="2275" dirty="0">
              <a:solidFill>
                <a:srgbClr val="00B0F0"/>
              </a:solidFill>
            </a:endParaRPr>
          </a:p>
          <a:p>
            <a:pPr marL="325103" indent="-325103" defTabSz="866943">
              <a:spcBef>
                <a:spcPct val="20000"/>
              </a:spcBef>
              <a:buFont typeface="Wingdings" panose="05000000000000000000" charset="0"/>
              <a:buChar char="§"/>
              <a:defRPr/>
            </a:pPr>
            <a:r>
              <a:rPr lang="en-GB" sz="2275" dirty="0">
                <a:solidFill>
                  <a:srgbClr val="00B0F0"/>
                </a:solidFill>
                <a:sym typeface="+mn-ea"/>
              </a:rPr>
              <a:t> [</a:t>
            </a:r>
            <a:r>
              <a:rPr lang="en-GB" sz="2275" dirty="0" err="1">
                <a:solidFill>
                  <a:srgbClr val="00B0F0"/>
                </a:solidFill>
                <a:sym typeface="+mn-ea"/>
              </a:rPr>
              <a:t>Tdap</a:t>
            </a:r>
            <a:r>
              <a:rPr lang="en-GB" sz="2275" dirty="0">
                <a:solidFill>
                  <a:srgbClr val="00B0F0"/>
                </a:solidFill>
                <a:sym typeface="+mn-ea"/>
              </a:rPr>
              <a:t>] </a:t>
            </a:r>
          </a:p>
        </p:txBody>
      </p:sp>
    </p:spTree>
    <p:extLst>
      <p:ext uri="{BB962C8B-B14F-4D97-AF65-F5344CB8AC3E}">
        <p14:creationId xmlns:p14="http://schemas.microsoft.com/office/powerpoint/2010/main" val="163603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465494" y="323503"/>
            <a:ext cx="8590995" cy="792653"/>
          </a:xfrm>
          <a:prstGeom prst="rect">
            <a:avLst/>
          </a:prstGeom>
          <a:noFill/>
        </p:spPr>
        <p:txBody>
          <a:bodyPr wrap="square" rtlCol="0" anchor="t">
            <a:spAutoFit/>
          </a:bodyPr>
          <a:lstStyle/>
          <a:p>
            <a:pPr defTabSz="866943">
              <a:spcBef>
                <a:spcPct val="0"/>
              </a:spcBef>
              <a:defRPr/>
            </a:pPr>
            <a:r>
              <a:rPr lang="en-GB" sz="4551" b="1" dirty="0">
                <a:ln w="12700">
                  <a:solidFill>
                    <a:schemeClr val="accent5"/>
                  </a:solidFill>
                  <a:prstDash val="solid"/>
                </a:ln>
                <a:solidFill>
                  <a:srgbClr val="0070C0"/>
                </a:solidFill>
                <a:latin typeface="+mj-lt"/>
                <a:ea typeface="+mj-ea"/>
                <a:cs typeface="+mj-cs"/>
                <a:sym typeface="+mn-ea"/>
              </a:rPr>
              <a:t>Breastfeeding and vaccination</a:t>
            </a:r>
            <a:endParaRPr lang="en-US" sz="1707"/>
          </a:p>
        </p:txBody>
      </p:sp>
      <p:sp>
        <p:nvSpPr>
          <p:cNvPr id="3" name="Text Box 2"/>
          <p:cNvSpPr txBox="1"/>
          <p:nvPr/>
        </p:nvSpPr>
        <p:spPr>
          <a:xfrm>
            <a:off x="587022" y="1429512"/>
            <a:ext cx="10468864" cy="4586640"/>
          </a:xfrm>
          <a:prstGeom prst="rect">
            <a:avLst/>
          </a:prstGeom>
          <a:noFill/>
        </p:spPr>
        <p:txBody>
          <a:bodyPr wrap="square" rtlCol="0" anchor="t">
            <a:spAutoFit/>
          </a:bodyPr>
          <a:lstStyle/>
          <a:p>
            <a:pPr marL="270920" indent="-270920">
              <a:buFont typeface="Wingdings" panose="05000000000000000000" charset="0"/>
              <a:buChar char="q"/>
            </a:pPr>
            <a:r>
              <a:rPr lang="en-US" sz="2655" b="1" u="sng">
                <a:solidFill>
                  <a:srgbClr val="00B0F0"/>
                </a:solidFill>
              </a:rPr>
              <a:t> Inactivated, recombinant, subunit, polysaccharide, and conjugate vaccines</a:t>
            </a:r>
            <a:r>
              <a:rPr lang="en-US" sz="2655">
                <a:solidFill>
                  <a:srgbClr val="00B0F0"/>
                </a:solidFill>
              </a:rPr>
              <a:t>, as well as toxoids, carry no risk for mothers who are breastfeeding or for their infants.</a:t>
            </a:r>
          </a:p>
          <a:p>
            <a:pPr marL="270920" indent="-270920">
              <a:buFont typeface="Wingdings" panose="05000000000000000000" charset="0"/>
              <a:buChar char="q"/>
            </a:pPr>
            <a:r>
              <a:rPr lang="en-US" sz="2655" b="1" u="sng">
                <a:solidFill>
                  <a:srgbClr val="00B0F0"/>
                </a:solidFill>
              </a:rPr>
              <a:t>smallpox and yellow fever vaccines</a:t>
            </a:r>
            <a:r>
              <a:rPr lang="en-US" sz="2655">
                <a:solidFill>
                  <a:srgbClr val="00B0F0"/>
                </a:solidFill>
              </a:rPr>
              <a:t>, neither inactivated nor live-virus vaccines administered to a lactating woman affect the safety of breastfeeding for women or their infants. Although live viruses in vaccines can replicate in the mother, the majority of live viruses in vaccines have been demonstrated not to be excreted in human milk.</a:t>
            </a:r>
          </a:p>
          <a:p>
            <a:pPr marL="270920" indent="-270920">
              <a:buFont typeface="Wingdings" panose="05000000000000000000" charset="0"/>
              <a:buChar char="q"/>
            </a:pPr>
            <a:r>
              <a:rPr lang="en-US" sz="2655" b="1" u="sng">
                <a:solidFill>
                  <a:srgbClr val="00B0F0"/>
                </a:solidFill>
                <a:sym typeface="+mn-ea"/>
              </a:rPr>
              <a:t>Rubella </a:t>
            </a:r>
            <a:r>
              <a:rPr lang="en-US" sz="2655">
                <a:solidFill>
                  <a:srgbClr val="00B0F0"/>
                </a:solidFill>
                <a:sym typeface="+mn-ea"/>
              </a:rPr>
              <a:t>vaccine virus might be excreted in human milk, but the virus usually does not infect the infant. If  the infection  occur, it will be  tolerated because the virus is attenuated. </a:t>
            </a:r>
            <a:endParaRPr lang="en-US" sz="2655">
              <a:solidFill>
                <a:srgbClr val="00B0F0"/>
              </a:solidFill>
            </a:endParaRPr>
          </a:p>
        </p:txBody>
      </p:sp>
    </p:spTree>
    <p:extLst>
      <p:ext uri="{BB962C8B-B14F-4D97-AF65-F5344CB8AC3E}">
        <p14:creationId xmlns:p14="http://schemas.microsoft.com/office/powerpoint/2010/main" val="341443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2"/>
          <p:cNvPicPr>
            <a:picLocks noGrp="1" noChangeAspect="1"/>
          </p:cNvPicPr>
          <p:nvPr>
            <p:ph idx="4294967295"/>
          </p:nvPr>
        </p:nvPicPr>
        <p:blipFill>
          <a:blip r:embed="rId2"/>
          <a:srcRect/>
          <a:stretch>
            <a:fillRect/>
          </a:stretch>
        </p:blipFill>
        <p:spPr>
          <a:xfrm>
            <a:off x="66830" y="90499"/>
            <a:ext cx="12042686" cy="6745638"/>
          </a:xfrm>
        </p:spPr>
      </p:pic>
    </p:spTree>
    <p:extLst>
      <p:ext uri="{BB962C8B-B14F-4D97-AF65-F5344CB8AC3E}">
        <p14:creationId xmlns:p14="http://schemas.microsoft.com/office/powerpoint/2010/main" val="162193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7288" r="890"/>
          <a:stretch>
            <a:fillRect/>
          </a:stretch>
        </p:blipFill>
        <p:spPr>
          <a:xfrm>
            <a:off x="0" y="189"/>
            <a:ext cx="12192000" cy="6858000"/>
          </a:xfrm>
          <a:prstGeom prst="rect">
            <a:avLst/>
          </a:prstGeom>
        </p:spPr>
      </p:pic>
      <p:sp>
        <p:nvSpPr>
          <p:cNvPr id="7" name="wps稻壳儿七月上设计原创链接：http://chn.docer.com/works?userid=390257647"/>
          <p:cNvSpPr txBox="1"/>
          <p:nvPr/>
        </p:nvSpPr>
        <p:spPr>
          <a:xfrm>
            <a:off x="634060" y="2541435"/>
            <a:ext cx="3909275" cy="1015791"/>
          </a:xfrm>
          <a:prstGeom prst="rect">
            <a:avLst/>
          </a:prstGeom>
          <a:noFill/>
        </p:spPr>
        <p:txBody>
          <a:bodyPr wrap="none" rtlCol="0">
            <a:spAutoFit/>
          </a:bodyPr>
          <a:lstStyle/>
          <a:p>
            <a:pPr defTabSz="914504">
              <a:defRPr/>
            </a:pPr>
            <a:r>
              <a:rPr lang="en-US" altLang="zh-CN" sz="6001">
                <a:solidFill>
                  <a:srgbClr val="F087A5"/>
                </a:solidFill>
                <a:ea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217454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fontAlgn="base"/>
            <a:r>
              <a:rPr lang="en-US" dirty="0"/>
              <a:t>Three types of drug transfer across the placenta are recognized</a:t>
            </a:r>
            <a:r>
              <a:rPr lang="en-US" dirty="0" smtClean="0"/>
              <a:t>:</a:t>
            </a:r>
            <a:endParaRPr lang="en-US" dirty="0"/>
          </a:p>
          <a:p>
            <a:pPr fontAlgn="base"/>
            <a:r>
              <a:rPr lang="en-US" dirty="0"/>
              <a:t>Complete transfer (type 1 drugs): for example, thiopental</a:t>
            </a:r>
          </a:p>
          <a:p>
            <a:pPr lvl="1" fontAlgn="base"/>
            <a:r>
              <a:rPr lang="en-US" dirty="0"/>
              <a:t> Drugs exhibiting this type of transfer will rapidly cross the placenta with pharmacologically significant concentrations equilibrating in maternal and fetal blood.</a:t>
            </a:r>
          </a:p>
          <a:p>
            <a:pPr fontAlgn="base"/>
            <a:r>
              <a:rPr lang="en-US" dirty="0"/>
              <a:t>Exceeding transfer (type 2 drugs): for example, ketamine</a:t>
            </a:r>
          </a:p>
          <a:p>
            <a:pPr lvl="1" fontAlgn="base"/>
            <a:r>
              <a:rPr lang="en-US" dirty="0"/>
              <a:t> These drugs cross the placenta to reach greater concentrations in fetal compared with maternal blood.</a:t>
            </a:r>
          </a:p>
          <a:p>
            <a:pPr fontAlgn="base"/>
            <a:r>
              <a:rPr lang="en-US" dirty="0"/>
              <a:t>Incomplete transfer (type 3 drugs): for example, succinylcholine</a:t>
            </a:r>
          </a:p>
          <a:p>
            <a:pPr lvl="1" fontAlgn="base"/>
            <a:r>
              <a:rPr lang="en-US" dirty="0"/>
              <a:t> These drugs are unable to cross the placenta completely, resulting in higher concentrations in maternal compared with fetal blood</a:t>
            </a:r>
          </a:p>
          <a:p>
            <a:endParaRPr lang="en-US" dirty="0"/>
          </a:p>
        </p:txBody>
      </p:sp>
    </p:spTree>
    <p:extLst>
      <p:ext uri="{BB962C8B-B14F-4D97-AF65-F5344CB8AC3E}">
        <p14:creationId xmlns:p14="http://schemas.microsoft.com/office/powerpoint/2010/main" val="3353548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45000" b="-45000"/>
          </a:stretch>
        </a:blipFill>
        <a:effectLst/>
      </p:bgPr>
    </p:bg>
    <p:spTree>
      <p:nvGrpSpPr>
        <p:cNvPr id="1" name=""/>
        <p:cNvGrpSpPr/>
        <p:nvPr/>
      </p:nvGrpSpPr>
      <p:grpSpPr>
        <a:xfrm>
          <a:off x="0" y="0"/>
          <a:ext cx="0" cy="0"/>
          <a:chOff x="0" y="0"/>
          <a:chExt cx="0" cy="0"/>
        </a:xfrm>
      </p:grpSpPr>
      <p:sp>
        <p:nvSpPr>
          <p:cNvPr id="6" name="Content Placeholder 9"/>
          <p:cNvSpPr txBox="1">
            <a:spLocks/>
          </p:cNvSpPr>
          <p:nvPr/>
        </p:nvSpPr>
        <p:spPr>
          <a:xfrm>
            <a:off x="351692" y="1649120"/>
            <a:ext cx="11840308" cy="5499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smtClean="0"/>
              <a:t>Lipid solubility:</a:t>
            </a:r>
          </a:p>
          <a:p>
            <a:pPr lvl="1"/>
            <a:r>
              <a:rPr lang="en-US" altLang="en-US" b="1" dirty="0" smtClean="0"/>
              <a:t>Lipid soluble drugs</a:t>
            </a:r>
            <a:r>
              <a:rPr lang="en-US" altLang="en-US" dirty="0" smtClean="0"/>
              <a:t> diffuse readily and </a:t>
            </a:r>
            <a:r>
              <a:rPr lang="en-US" altLang="en-US" b="1" dirty="0" smtClean="0"/>
              <a:t>enter the fetal</a:t>
            </a:r>
            <a:r>
              <a:rPr lang="en-US" altLang="en-US" dirty="0" smtClean="0"/>
              <a:t> circulation, e.g. thiopental</a:t>
            </a:r>
          </a:p>
          <a:p>
            <a:pPr marL="457200" lvl="1" indent="0">
              <a:buNone/>
            </a:pPr>
            <a:endParaRPr lang="en-US" altLang="en-US" dirty="0" smtClean="0"/>
          </a:p>
          <a:p>
            <a:r>
              <a:rPr lang="en-US" altLang="en-US" b="1" dirty="0" smtClean="0"/>
              <a:t>Molecular size:</a:t>
            </a:r>
            <a:endParaRPr lang="en-US" altLang="en-US" dirty="0" smtClean="0"/>
          </a:p>
          <a:p>
            <a:pPr lvl="1"/>
            <a:r>
              <a:rPr lang="en-US" altLang="en-US" dirty="0" smtClean="0"/>
              <a:t> Molecular weight (M.W) </a:t>
            </a:r>
            <a:r>
              <a:rPr lang="en-US" altLang="en-US" b="1" dirty="0" smtClean="0"/>
              <a:t>influences</a:t>
            </a:r>
            <a:r>
              <a:rPr lang="en-US" altLang="en-US" dirty="0" smtClean="0"/>
              <a:t> rate of transfer and amount of drug transferred across placenta</a:t>
            </a:r>
          </a:p>
          <a:p>
            <a:pPr lvl="2"/>
            <a:r>
              <a:rPr lang="en-US" altLang="en-US" dirty="0" smtClean="0"/>
              <a:t>Drugs with M.W of &lt;500 D cross easily</a:t>
            </a:r>
          </a:p>
          <a:p>
            <a:pPr lvl="2"/>
            <a:r>
              <a:rPr lang="en-US" altLang="en-US" dirty="0" smtClean="0"/>
              <a:t>Those with M.W &gt;1000 D not cross (e.g.: heparin, insulin)</a:t>
            </a:r>
          </a:p>
          <a:p>
            <a:r>
              <a:rPr lang="en-US" altLang="en-US" b="1" dirty="0" smtClean="0"/>
              <a:t>Blood flow:</a:t>
            </a:r>
          </a:p>
          <a:p>
            <a:pPr lvl="1"/>
            <a:r>
              <a:rPr lang="en-US" altLang="en-US" b="1" dirty="0" smtClean="0"/>
              <a:t>Increased</a:t>
            </a:r>
            <a:r>
              <a:rPr lang="en-US" altLang="en-US" dirty="0" smtClean="0"/>
              <a:t> during gestation</a:t>
            </a:r>
          </a:p>
          <a:p>
            <a:pPr lvl="1"/>
            <a:r>
              <a:rPr lang="en-US" altLang="en-US" dirty="0" smtClean="0"/>
              <a:t>Placental rate of drugs transfer is determined by blood flow for most </a:t>
            </a:r>
            <a:r>
              <a:rPr lang="en-US" altLang="en-US" dirty="0" err="1" smtClean="0"/>
              <a:t>lipophylic</a:t>
            </a:r>
            <a:r>
              <a:rPr lang="en-US" altLang="en-US" dirty="0" smtClean="0"/>
              <a:t> compounds</a:t>
            </a:r>
          </a:p>
          <a:p>
            <a:endParaRPr lang="en-US" dirty="0"/>
          </a:p>
        </p:txBody>
      </p:sp>
      <p:sp>
        <p:nvSpPr>
          <p:cNvPr id="7" name="Rectangle 2"/>
          <p:cNvSpPr txBox="1">
            <a:spLocks noChangeArrowheads="1"/>
          </p:cNvSpPr>
          <p:nvPr/>
        </p:nvSpPr>
        <p:spPr>
          <a:xfrm>
            <a:off x="781930" y="2110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800" b="1" dirty="0" smtClean="0">
                <a:latin typeface="Colonna MT" panose="04020805060202030203" pitchFamily="82" charset="0"/>
              </a:rPr>
              <a:t>Factors affecting placental drug transfer</a:t>
            </a:r>
            <a:endParaRPr lang="en-US" altLang="en-US" sz="4800" b="1" dirty="0">
              <a:latin typeface="Colonna MT" panose="04020805060202030203" pitchFamily="82" charset="0"/>
            </a:endParaRPr>
          </a:p>
        </p:txBody>
      </p:sp>
    </p:spTree>
    <p:extLst>
      <p:ext uri="{BB962C8B-B14F-4D97-AF65-F5344CB8AC3E}">
        <p14:creationId xmlns:p14="http://schemas.microsoft.com/office/powerpoint/2010/main" val="166182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3932</Words>
  <Application>Microsoft Office PowerPoint</Application>
  <PresentationFormat>Custom</PresentationFormat>
  <Paragraphs>489</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Drug Prescribing in Pregnancy              and Lactation</vt:lpstr>
      <vt:lpstr>PowerPoint Presentation</vt:lpstr>
      <vt:lpstr>Maternal pharmacokinetic change in pregnancy:</vt:lpstr>
      <vt:lpstr>PowerPoint Presentation</vt:lpstr>
      <vt:lpstr>PowerPoint Presentation</vt:lpstr>
      <vt:lpstr>PowerPoint Presentation</vt:lpstr>
      <vt:lpstr>Passage of drugs across placenta</vt:lpstr>
      <vt:lpstr>PowerPoint Presentation</vt:lpstr>
      <vt:lpstr>PowerPoint Presentation</vt:lpstr>
      <vt:lpstr>PowerPoint Presentation</vt:lpstr>
      <vt:lpstr>Teratogenic effect of drug : </vt:lpstr>
      <vt:lpstr>PowerPoint Presentation</vt:lpstr>
      <vt:lpstr>PowerPoint Presentation</vt:lpstr>
      <vt:lpstr>PowerPoint Presentation</vt:lpstr>
      <vt:lpstr>PowerPoint Presentation</vt:lpstr>
      <vt:lpstr>PowerPoint Presentation</vt:lpstr>
      <vt:lpstr>Some drugs associated with teratogenicity</vt:lpstr>
      <vt:lpstr>PowerPoint Presentation</vt:lpstr>
      <vt:lpstr> FDA Classification   - ( Definitions and examples ) - Vitamins and supplement - Alcohol and smoking - Drugs during lactation  </vt:lpstr>
      <vt:lpstr>FDA Classification </vt:lpstr>
      <vt:lpstr>PowerPoint Presentation</vt:lpstr>
      <vt:lpstr>PowerPoint Presentation</vt:lpstr>
      <vt:lpstr>PowerPoint Presentation</vt:lpstr>
      <vt:lpstr>Quick Examples ::</vt:lpstr>
      <vt:lpstr>ANTINEOPLASTIC &amp; immunosuppressant</vt:lpstr>
      <vt:lpstr> ANTICONVULSANTS</vt:lpstr>
      <vt:lpstr> ANTICOAGULANTS</vt:lpstr>
      <vt:lpstr>PowerPoint Presentation</vt:lpstr>
      <vt:lpstr>Thyroid and Antithyroid Drug </vt:lpstr>
      <vt:lpstr>PowerPoint Presentation</vt:lpstr>
      <vt:lpstr> NSAID</vt:lpstr>
      <vt:lpstr>PowerPoint Presentation</vt:lpstr>
      <vt:lpstr>PowerPoint Presentation</vt:lpstr>
      <vt:lpstr>  Anti-Biotics </vt:lpstr>
      <vt:lpstr>PowerPoint Presentation</vt:lpstr>
      <vt:lpstr>PowerPoint Presentation</vt:lpstr>
      <vt:lpstr>PowerPoint Presentation</vt:lpstr>
      <vt:lpstr>PowerPoint Presentation</vt:lpstr>
      <vt:lpstr>Lithium</vt:lpstr>
      <vt:lpstr>Ebstein’s anomaly </vt:lpstr>
      <vt:lpstr>Cardiovascular diseases </vt:lpstr>
      <vt:lpstr>PowerPoint Presentation</vt:lpstr>
      <vt:lpstr>PowerPoint Presentation</vt:lpstr>
      <vt:lpstr>PowerPoint Presentation</vt:lpstr>
      <vt:lpstr>HORMONES</vt:lpstr>
      <vt:lpstr> Corticosteroids </vt:lpstr>
      <vt:lpstr>Retinoid’s</vt:lpstr>
      <vt:lpstr>PowerPoint Presentation</vt:lpstr>
      <vt:lpstr>PowerPoint Presentation</vt:lpstr>
      <vt:lpstr>Social drug exposure</vt:lpstr>
      <vt:lpstr>PowerPoint Presentation</vt:lpstr>
      <vt:lpstr> Fetal alcohol syndrome </vt:lpstr>
      <vt:lpstr>Fetal alcohol syndrome</vt:lpstr>
      <vt:lpstr>PowerPoint Presentation</vt:lpstr>
      <vt:lpstr>PowerPoint Presentation</vt:lpstr>
      <vt:lpstr>Drugs Used During Lactation</vt:lpstr>
      <vt:lpstr>PowerPoint Presentation</vt:lpstr>
      <vt:lpstr>Factors affecting drug breastfeeding transfer</vt:lpstr>
      <vt:lpstr>PowerPoint Presentation</vt:lpstr>
      <vt:lpstr>Thank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tmara</dc:creator>
  <cp:lastModifiedBy>Rabai </cp:lastModifiedBy>
  <cp:revision>55</cp:revision>
  <dcterms:created xsi:type="dcterms:W3CDTF">2020-08-03T17:43:51Z</dcterms:created>
  <dcterms:modified xsi:type="dcterms:W3CDTF">2020-08-07T07:34:46Z</dcterms:modified>
</cp:coreProperties>
</file>