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732" r:id="rId1"/>
  </p:sldMasterIdLst>
  <p:notesMasterIdLst>
    <p:notesMasterId r:id="rId49"/>
  </p:notesMasterIdLst>
  <p:sldIdLst>
    <p:sldId id="344" r:id="rId2"/>
    <p:sldId id="265" r:id="rId3"/>
    <p:sldId id="375" r:id="rId4"/>
    <p:sldId id="376" r:id="rId5"/>
    <p:sldId id="267" r:id="rId6"/>
    <p:sldId id="379" r:id="rId7"/>
    <p:sldId id="268" r:id="rId8"/>
    <p:sldId id="269" r:id="rId9"/>
    <p:sldId id="377" r:id="rId10"/>
    <p:sldId id="270" r:id="rId11"/>
    <p:sldId id="271" r:id="rId12"/>
    <p:sldId id="378" r:id="rId13"/>
    <p:sldId id="275" r:id="rId14"/>
    <p:sldId id="272" r:id="rId15"/>
    <p:sldId id="273" r:id="rId16"/>
    <p:sldId id="274" r:id="rId17"/>
    <p:sldId id="266" r:id="rId18"/>
    <p:sldId id="277" r:id="rId19"/>
    <p:sldId id="346" r:id="rId20"/>
    <p:sldId id="347" r:id="rId21"/>
    <p:sldId id="348" r:id="rId22"/>
    <p:sldId id="349" r:id="rId23"/>
    <p:sldId id="350" r:id="rId24"/>
    <p:sldId id="351" r:id="rId25"/>
    <p:sldId id="352" r:id="rId26"/>
    <p:sldId id="353" r:id="rId27"/>
    <p:sldId id="354" r:id="rId28"/>
    <p:sldId id="355" r:id="rId29"/>
    <p:sldId id="356" r:id="rId30"/>
    <p:sldId id="357" r:id="rId31"/>
    <p:sldId id="358" r:id="rId32"/>
    <p:sldId id="359" r:id="rId33"/>
    <p:sldId id="360" r:id="rId34"/>
    <p:sldId id="361" r:id="rId35"/>
    <p:sldId id="362" r:id="rId36"/>
    <p:sldId id="363" r:id="rId37"/>
    <p:sldId id="364" r:id="rId38"/>
    <p:sldId id="365" r:id="rId39"/>
    <p:sldId id="366" r:id="rId40"/>
    <p:sldId id="367" r:id="rId41"/>
    <p:sldId id="368" r:id="rId42"/>
    <p:sldId id="369" r:id="rId43"/>
    <p:sldId id="370" r:id="rId44"/>
    <p:sldId id="371" r:id="rId45"/>
    <p:sldId id="372" r:id="rId46"/>
    <p:sldId id="373" r:id="rId47"/>
    <p:sldId id="374" r:id="rId48"/>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p15:clr>
            <a:srgbClr val="000000"/>
          </p15:clr>
        </p15:guide>
        <p15:guide id="2" pos="2880">
          <p15:clr>
            <a:srgbClr val="000000"/>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3824" autoAdjust="0"/>
    <p:restoredTop sz="94660"/>
  </p:normalViewPr>
  <p:slideViewPr>
    <p:cSldViewPr snapToGrid="0">
      <p:cViewPr>
        <p:scale>
          <a:sx n="70" d="100"/>
          <a:sy n="70" d="100"/>
        </p:scale>
        <p:origin x="-1446" y="-180"/>
      </p:cViewPr>
      <p:guideLst>
        <p:guide orient="horz" pos="2160"/>
        <p:guide pos="2880"/>
      </p:guideLst>
    </p:cSldViewPr>
  </p:slideViewPr>
  <p:notesTextViewPr>
    <p:cViewPr>
      <p:scale>
        <a:sx n="1" d="1"/>
        <a:sy n="1" d="1"/>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A2DA7E08-D89B-420B-8E4C-19E63FCD8505}" type="datetimeFigureOut">
              <a:rPr lang="en-US" smtClean="0"/>
              <a:pPr/>
              <a:t>2/22/2021</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EA6E01D-274D-43C1-8136-9F270E508833}" type="slidenum">
              <a:rPr lang="en-US" smtClean="0"/>
              <a:pPr/>
              <a:t>‹#›</a:t>
            </a:fld>
            <a:endParaRPr lang="en-US"/>
          </a:p>
        </p:txBody>
      </p:sp>
    </p:spTree>
    <p:extLst>
      <p:ext uri="{BB962C8B-B14F-4D97-AF65-F5344CB8AC3E}">
        <p14:creationId xmlns:p14="http://schemas.microsoft.com/office/powerpoint/2010/main" val="87581714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Mural</a:t>
            </a:r>
            <a:r>
              <a:rPr lang="en-US" baseline="0" dirty="0"/>
              <a:t> = within walls</a:t>
            </a:r>
            <a:endParaRPr lang="en-US" dirty="0"/>
          </a:p>
        </p:txBody>
      </p:sp>
      <p:sp>
        <p:nvSpPr>
          <p:cNvPr id="4" name="Slide Number Placeholder 3"/>
          <p:cNvSpPr>
            <a:spLocks noGrp="1"/>
          </p:cNvSpPr>
          <p:nvPr>
            <p:ph type="sldNum" sz="quarter" idx="10"/>
          </p:nvPr>
        </p:nvSpPr>
        <p:spPr/>
        <p:txBody>
          <a:bodyPr/>
          <a:lstStyle/>
          <a:p>
            <a:fld id="{AEA6E01D-274D-43C1-8136-9F270E508833}" type="slidenum">
              <a:rPr lang="en-US" smtClean="0"/>
              <a:pPr/>
              <a:t>19</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Operator dependent / 6mm normal // &gt;9 dilated</a:t>
            </a:r>
          </a:p>
        </p:txBody>
      </p:sp>
      <p:sp>
        <p:nvSpPr>
          <p:cNvPr id="4" name="Slide Number Placeholder 3"/>
          <p:cNvSpPr>
            <a:spLocks noGrp="1"/>
          </p:cNvSpPr>
          <p:nvPr>
            <p:ph type="sldNum" sz="quarter" idx="10"/>
          </p:nvPr>
        </p:nvSpPr>
        <p:spPr/>
        <p:txBody>
          <a:bodyPr/>
          <a:lstStyle/>
          <a:p>
            <a:fld id="{14F7CBC0-78ED-4CC5-A7E4-72424DA241BD}" type="slidenum">
              <a:rPr lang="en-US" smtClean="0"/>
              <a:pPr/>
              <a:t>21</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a:xfrm>
            <a:off x="1143000" y="685800"/>
            <a:ext cx="4572000" cy="3429000"/>
          </a:xfrm>
        </p:spPr>
      </p:sp>
      <p:sp>
        <p:nvSpPr>
          <p:cNvPr id="3" name="عنصر نائب للملاحظات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t>Stones </a:t>
            </a:r>
            <a:r>
              <a:rPr lang="en-US" dirty="0">
                <a:sym typeface="Wingdings" pitchFamily="2" charset="2"/>
              </a:rPr>
              <a:t></a:t>
            </a:r>
            <a:r>
              <a:rPr lang="en-US" dirty="0"/>
              <a:t>produce an acoustic shadow.</a:t>
            </a:r>
          </a:p>
          <a:p>
            <a:pPr marL="0" marR="0" indent="0" algn="l" defTabSz="914400" rtl="0" eaLnBrk="1" fontAlgn="auto" latinLnBrk="0" hangingPunct="1">
              <a:lnSpc>
                <a:spcPct val="100000"/>
              </a:lnSpc>
              <a:spcBef>
                <a:spcPts val="0"/>
              </a:spcBef>
              <a:spcAft>
                <a:spcPts val="0"/>
              </a:spcAft>
              <a:buClrTx/>
              <a:buSzTx/>
              <a:buFontTx/>
              <a:buNone/>
              <a:tabLst/>
              <a:defRPr/>
            </a:pPr>
            <a:r>
              <a:rPr lang="en-US" dirty="0"/>
              <a:t> A thickened gallbladder wall and local tenderness indicate </a:t>
            </a:r>
            <a:r>
              <a:rPr lang="en-US" dirty="0" err="1"/>
              <a:t>cholecystitis</a:t>
            </a:r>
            <a:r>
              <a:rPr lang="en-US" dirty="0"/>
              <a:t>. </a:t>
            </a:r>
          </a:p>
          <a:p>
            <a:endParaRPr lang="en-US" dirty="0"/>
          </a:p>
        </p:txBody>
      </p:sp>
      <p:sp>
        <p:nvSpPr>
          <p:cNvPr id="4" name="عنصر نائب لرقم الشريحة 3"/>
          <p:cNvSpPr>
            <a:spLocks noGrp="1"/>
          </p:cNvSpPr>
          <p:nvPr>
            <p:ph type="sldNum" sz="quarter" idx="10"/>
          </p:nvPr>
        </p:nvSpPr>
        <p:spPr/>
        <p:txBody>
          <a:bodyPr/>
          <a:lstStyle/>
          <a:p>
            <a:fld id="{25F2C40D-826B-46E0-8C2B-17F656887141}" type="slidenum">
              <a:rPr lang="en-US" smtClean="0">
                <a:solidFill>
                  <a:prstClr val="black"/>
                </a:solidFill>
              </a:rPr>
              <a:pPr/>
              <a:t>22</a:t>
            </a:fld>
            <a:endParaRPr lang="en-US">
              <a:solidFill>
                <a:prstClr val="black"/>
              </a:solidFill>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Advanced, for suspected malignancies</a:t>
            </a:r>
          </a:p>
        </p:txBody>
      </p:sp>
      <p:sp>
        <p:nvSpPr>
          <p:cNvPr id="4" name="Slide Number Placeholder 3"/>
          <p:cNvSpPr>
            <a:spLocks noGrp="1"/>
          </p:cNvSpPr>
          <p:nvPr>
            <p:ph type="sldNum" sz="quarter" idx="10"/>
          </p:nvPr>
        </p:nvSpPr>
        <p:spPr/>
        <p:txBody>
          <a:bodyPr/>
          <a:lstStyle/>
          <a:p>
            <a:fld id="{AEA6E01D-274D-43C1-8136-9F270E508833}" type="slidenum">
              <a:rPr lang="en-US" smtClean="0"/>
              <a:pPr/>
              <a:t>23</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ar-JO" dirty="0"/>
          </a:p>
        </p:txBody>
      </p:sp>
      <p:sp>
        <p:nvSpPr>
          <p:cNvPr id="4" name="Slide Number Placeholder 3"/>
          <p:cNvSpPr>
            <a:spLocks noGrp="1"/>
          </p:cNvSpPr>
          <p:nvPr>
            <p:ph type="sldNum" sz="quarter" idx="10"/>
          </p:nvPr>
        </p:nvSpPr>
        <p:spPr/>
        <p:txBody>
          <a:bodyPr/>
          <a:lstStyle/>
          <a:p>
            <a:fld id="{AEA6E01D-274D-43C1-8136-9F270E508833}" type="slidenum">
              <a:rPr lang="en-US" smtClean="0"/>
              <a:pPr/>
              <a:t>24</a:t>
            </a:fld>
            <a:endParaRPr lang="en-US"/>
          </a:p>
        </p:txBody>
      </p:sp>
    </p:spTree>
    <p:extLst>
      <p:ext uri="{BB962C8B-B14F-4D97-AF65-F5344CB8AC3E}">
        <p14:creationId xmlns:p14="http://schemas.microsoft.com/office/powerpoint/2010/main" val="366082999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Bile leak&gt; </a:t>
            </a:r>
            <a:r>
              <a:rPr lang="en-US" dirty="0" err="1"/>
              <a:t>peotinitis</a:t>
            </a:r>
            <a:endParaRPr lang="en-US" dirty="0"/>
          </a:p>
        </p:txBody>
      </p:sp>
      <p:sp>
        <p:nvSpPr>
          <p:cNvPr id="4" name="Slide Number Placeholder 3"/>
          <p:cNvSpPr>
            <a:spLocks noGrp="1"/>
          </p:cNvSpPr>
          <p:nvPr>
            <p:ph type="sldNum" sz="quarter" idx="10"/>
          </p:nvPr>
        </p:nvSpPr>
        <p:spPr/>
        <p:txBody>
          <a:bodyPr/>
          <a:lstStyle/>
          <a:p>
            <a:fld id="{14F7CBC0-78ED-4CC5-A7E4-72424DA241BD}" type="slidenum">
              <a:rPr lang="en-US" smtClean="0"/>
              <a:pPr/>
              <a:t>34</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شريحة عنوان">
    <p:bg>
      <p:bgRef idx="1002">
        <a:schemeClr val="bg1"/>
      </p:bgRef>
    </p:bg>
    <p:spTree>
      <p:nvGrpSpPr>
        <p:cNvPr id="1" name=""/>
        <p:cNvGrpSpPr/>
        <p:nvPr/>
      </p:nvGrpSpPr>
      <p:grpSpPr>
        <a:xfrm>
          <a:off x="0" y="0"/>
          <a:ext cx="0" cy="0"/>
          <a:chOff x="0" y="0"/>
          <a:chExt cx="0" cy="0"/>
        </a:xfrm>
      </p:grpSpPr>
      <p:sp>
        <p:nvSpPr>
          <p:cNvPr id="8" name="مستطيل 7"/>
          <p:cNvSpPr/>
          <p:nvPr/>
        </p:nvSpPr>
        <p:spPr>
          <a:xfrm flipH="1">
            <a:off x="2667000" y="0"/>
            <a:ext cx="6477000" cy="6858000"/>
          </a:xfrm>
          <a:prstGeom prst="rect">
            <a:avLst/>
          </a:prstGeom>
          <a:blipFill>
            <a:blip r:embed="rId2">
              <a:alphaModFix amt="43000"/>
            </a:blip>
            <a:tile tx="0" ty="0" sx="50000" sy="50000" flip="none" algn="tl"/>
          </a:blipFill>
          <a:ln w="0" cap="flat" cmpd="sng" algn="ctr">
            <a:noFill/>
            <a:prstDash val="solid"/>
          </a:ln>
          <a:effectLst>
            <a:fillOverlay blend="mult">
              <a:gradFill rotWithShape="1">
                <a:gsLst>
                  <a:gs pos="0">
                    <a:schemeClr val="tx2">
                      <a:tint val="62000"/>
                      <a:satMod val="420000"/>
                    </a:schemeClr>
                  </a:gs>
                  <a:gs pos="100000">
                    <a:schemeClr val="tx2">
                      <a:shade val="20000"/>
                      <a:satMod val="170000"/>
                    </a:schemeClr>
                  </a:gs>
                </a:gsLst>
                <a:path path="circle">
                  <a:fillToRect l="50000" t="100000" r="50000"/>
                </a:path>
                <a:tileRect/>
              </a:gradFill>
            </a:fillOverlay>
            <a:innerShdw blurRad="63500" dist="44450" dir="10800000">
              <a:srgbClr val="000000">
                <a:alpha val="50000"/>
              </a:srgbClr>
            </a:inn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9" name="رابط مستقيم 8"/>
          <p:cNvSpPr>
            <a:spLocks noChangeShapeType="1"/>
          </p:cNvSpPr>
          <p:nvPr/>
        </p:nvSpPr>
        <p:spPr bwMode="auto">
          <a:xfrm rot="16200000">
            <a:off x="-762000" y="3429000"/>
            <a:ext cx="6858000" cy="0"/>
          </a:xfrm>
          <a:prstGeom prst="line">
            <a:avLst/>
          </a:prstGeom>
          <a:noFill/>
          <a:ln w="11430" cap="flat" cmpd="sng" algn="ctr">
            <a:solidFill>
              <a:schemeClr val="bg1">
                <a:shade val="95000"/>
              </a:schemeClr>
            </a:solidFill>
            <a:prstDash val="solid"/>
            <a:miter lim="800000"/>
            <a:headEnd type="none" w="med" len="med"/>
            <a:tailEnd type="none" w="med" len="med"/>
          </a:ln>
          <a:effectLst/>
        </p:spPr>
        <p:txBody>
          <a:bodyPr vert="horz" wrap="square" lIns="91440" tIns="45720" rIns="91440" bIns="45720" anchor="t" compatLnSpc="1"/>
          <a:lstStyle>
            <a:extLst/>
          </a:lstStyle>
          <a:p>
            <a:endParaRPr kumimoji="0" lang="en-US"/>
          </a:p>
        </p:txBody>
      </p:sp>
      <p:sp>
        <p:nvSpPr>
          <p:cNvPr id="12" name="عنوان 11"/>
          <p:cNvSpPr>
            <a:spLocks noGrp="1"/>
          </p:cNvSpPr>
          <p:nvPr>
            <p:ph type="ctrTitle"/>
          </p:nvPr>
        </p:nvSpPr>
        <p:spPr>
          <a:xfrm>
            <a:off x="3366868" y="533400"/>
            <a:ext cx="5105400" cy="2868168"/>
          </a:xfrm>
        </p:spPr>
        <p:txBody>
          <a:bodyPr lIns="45720" tIns="0" rIns="45720">
            <a:noAutofit/>
          </a:bodyPr>
          <a:lstStyle>
            <a:lvl1pPr algn="r">
              <a:defRPr sz="4200" b="1"/>
            </a:lvl1pPr>
            <a:extLst/>
          </a:lstStyle>
          <a:p>
            <a:r>
              <a:rPr kumimoji="0" lang="ar-SA" smtClean="0"/>
              <a:t>انقر لتحرير نمط العنوان الرئيسي</a:t>
            </a:r>
            <a:endParaRPr kumimoji="0" lang="en-US"/>
          </a:p>
        </p:txBody>
      </p:sp>
      <p:sp>
        <p:nvSpPr>
          <p:cNvPr id="25" name="عنوان فرعي 24"/>
          <p:cNvSpPr>
            <a:spLocks noGrp="1"/>
          </p:cNvSpPr>
          <p:nvPr>
            <p:ph type="subTitle" idx="1"/>
          </p:nvPr>
        </p:nvSpPr>
        <p:spPr>
          <a:xfrm>
            <a:off x="3354442" y="3539864"/>
            <a:ext cx="5114778" cy="1101248"/>
          </a:xfrm>
        </p:spPr>
        <p:txBody>
          <a:bodyPr lIns="45720" tIns="0" rIns="45720" bIns="0"/>
          <a:lstStyle>
            <a:lvl1pPr marL="0" indent="0" algn="r">
              <a:buNone/>
              <a:defRPr sz="2200">
                <a:solidFill>
                  <a:srgbClr val="FFFFFF"/>
                </a:solidFill>
                <a:effectLst/>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ar-SA" smtClean="0"/>
              <a:t>انقر لتحرير نمط العنوان الثانوي الرئيسي</a:t>
            </a:r>
            <a:endParaRPr kumimoji="0" lang="en-US"/>
          </a:p>
        </p:txBody>
      </p:sp>
      <p:sp>
        <p:nvSpPr>
          <p:cNvPr id="31" name="عنصر نائب للتاريخ 30"/>
          <p:cNvSpPr>
            <a:spLocks noGrp="1"/>
          </p:cNvSpPr>
          <p:nvPr>
            <p:ph type="dt" sz="half" idx="10"/>
          </p:nvPr>
        </p:nvSpPr>
        <p:spPr>
          <a:xfrm>
            <a:off x="5871224" y="6557946"/>
            <a:ext cx="2002464" cy="226902"/>
          </a:xfrm>
        </p:spPr>
        <p:txBody>
          <a:bodyPr/>
          <a:lstStyle>
            <a:lvl1pPr>
              <a:defRPr lang="en-US" smtClean="0">
                <a:solidFill>
                  <a:srgbClr val="FFFFFF"/>
                </a:solidFill>
              </a:defRPr>
            </a:lvl1pPr>
            <a:extLst/>
          </a:lstStyle>
          <a:p>
            <a:fld id="{0606A8B0-2CD7-400F-BD94-23438DAC4C3B}" type="datetimeFigureOut">
              <a:rPr lang="en-US" smtClean="0"/>
              <a:pPr/>
              <a:t>2/22/2021</a:t>
            </a:fld>
            <a:endParaRPr lang="en-US"/>
          </a:p>
        </p:txBody>
      </p:sp>
      <p:sp>
        <p:nvSpPr>
          <p:cNvPr id="18" name="عنصر نائب للتذييل 17"/>
          <p:cNvSpPr>
            <a:spLocks noGrp="1"/>
          </p:cNvSpPr>
          <p:nvPr>
            <p:ph type="ftr" sz="quarter" idx="11"/>
          </p:nvPr>
        </p:nvSpPr>
        <p:spPr>
          <a:xfrm>
            <a:off x="2819400" y="6557946"/>
            <a:ext cx="2927722" cy="228600"/>
          </a:xfrm>
        </p:spPr>
        <p:txBody>
          <a:bodyPr/>
          <a:lstStyle>
            <a:lvl1pPr>
              <a:defRPr lang="en-US" dirty="0">
                <a:solidFill>
                  <a:srgbClr val="FFFFFF"/>
                </a:solidFill>
              </a:defRPr>
            </a:lvl1pPr>
            <a:extLst/>
          </a:lstStyle>
          <a:p>
            <a:endParaRPr lang="en-US"/>
          </a:p>
        </p:txBody>
      </p:sp>
      <p:sp>
        <p:nvSpPr>
          <p:cNvPr id="29" name="عنصر نائب لرقم الشريحة 28"/>
          <p:cNvSpPr>
            <a:spLocks noGrp="1"/>
          </p:cNvSpPr>
          <p:nvPr>
            <p:ph type="sldNum" sz="quarter" idx="12"/>
          </p:nvPr>
        </p:nvSpPr>
        <p:spPr>
          <a:xfrm>
            <a:off x="7880884" y="6556248"/>
            <a:ext cx="588336" cy="228600"/>
          </a:xfrm>
        </p:spPr>
        <p:txBody>
          <a:bodyPr/>
          <a:lstStyle>
            <a:lvl1pPr>
              <a:defRPr lang="en-US" smtClean="0">
                <a:solidFill>
                  <a:srgbClr val="FFFFFF"/>
                </a:solidFill>
              </a:defRPr>
            </a:lvl1pPr>
            <a:extLst/>
          </a:lstStyle>
          <a:p>
            <a:fld id="{6F676A38-806E-4676-99DE-93960E050F0E}" type="slidenum">
              <a:rPr lang="en-US" smtClean="0"/>
              <a:pPr/>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عنوان ونص عمودي">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extLst/>
          </a:lstStyle>
          <a:p>
            <a:r>
              <a:rPr kumimoji="0" lang="ar-SA" smtClean="0"/>
              <a:t>انقر لتحرير نمط العنوان الرئيسي</a:t>
            </a:r>
            <a:endParaRPr kumimoji="0" lang="en-US"/>
          </a:p>
        </p:txBody>
      </p:sp>
      <p:sp>
        <p:nvSpPr>
          <p:cNvPr id="3" name="عنصر نائب للعنوان العمودي 2"/>
          <p:cNvSpPr>
            <a:spLocks noGrp="1"/>
          </p:cNvSpPr>
          <p:nvPr>
            <p:ph type="body" orient="vert" idx="1"/>
          </p:nvPr>
        </p:nvSpPr>
        <p:spPr/>
        <p:txBody>
          <a:bodyPr vert="eaVert"/>
          <a:lstStyle>
            <a:extLst/>
          </a:lstStyle>
          <a:p>
            <a:pPr lvl="0" eaLnBrk="1" latinLnBrk="0" hangingPunct="1"/>
            <a:r>
              <a:rPr lang="ar-SA" smtClean="0"/>
              <a:t>انقر لتحرير أنماط النص الرئيسي</a:t>
            </a:r>
          </a:p>
          <a:p>
            <a:pPr lvl="1" eaLnBrk="1" latinLnBrk="0" hangingPunct="1"/>
            <a:r>
              <a:rPr lang="ar-SA" smtClean="0"/>
              <a:t>المستوى الثاني</a:t>
            </a:r>
          </a:p>
          <a:p>
            <a:pPr lvl="2" eaLnBrk="1" latinLnBrk="0" hangingPunct="1"/>
            <a:r>
              <a:rPr lang="ar-SA" smtClean="0"/>
              <a:t>المستوى الثالث</a:t>
            </a:r>
          </a:p>
          <a:p>
            <a:pPr lvl="3" eaLnBrk="1" latinLnBrk="0" hangingPunct="1"/>
            <a:r>
              <a:rPr lang="ar-SA" smtClean="0"/>
              <a:t>المستوى الرابع</a:t>
            </a:r>
          </a:p>
          <a:p>
            <a:pPr lvl="4" eaLnBrk="1" latinLnBrk="0" hangingPunct="1"/>
            <a:r>
              <a:rPr lang="ar-SA" smtClean="0"/>
              <a:t>المستوى الخامس</a:t>
            </a:r>
            <a:endParaRPr kumimoji="0" lang="en-US"/>
          </a:p>
        </p:txBody>
      </p:sp>
      <p:sp>
        <p:nvSpPr>
          <p:cNvPr id="4" name="عنصر نائب للتاريخ 3"/>
          <p:cNvSpPr>
            <a:spLocks noGrp="1"/>
          </p:cNvSpPr>
          <p:nvPr>
            <p:ph type="dt" sz="half" idx="10"/>
          </p:nvPr>
        </p:nvSpPr>
        <p:spPr/>
        <p:txBody>
          <a:bodyPr/>
          <a:lstStyle>
            <a:extLst/>
          </a:lstStyle>
          <a:p>
            <a:fld id="{0606A8B0-2CD7-400F-BD94-23438DAC4C3B}" type="datetimeFigureOut">
              <a:rPr lang="en-US" smtClean="0"/>
              <a:pPr/>
              <a:t>2/22/2021</a:t>
            </a:fld>
            <a:endParaRPr lang="en-US"/>
          </a:p>
        </p:txBody>
      </p:sp>
      <p:sp>
        <p:nvSpPr>
          <p:cNvPr id="5" name="عنصر نائب للتذييل 4"/>
          <p:cNvSpPr>
            <a:spLocks noGrp="1"/>
          </p:cNvSpPr>
          <p:nvPr>
            <p:ph type="ftr" sz="quarter" idx="11"/>
          </p:nvPr>
        </p:nvSpPr>
        <p:spPr/>
        <p:txBody>
          <a:bodyPr/>
          <a:lstStyle>
            <a:extLst/>
          </a:lstStyle>
          <a:p>
            <a:endParaRPr lang="en-US"/>
          </a:p>
        </p:txBody>
      </p:sp>
      <p:sp>
        <p:nvSpPr>
          <p:cNvPr id="6" name="عنصر نائب لرقم الشريحة 5"/>
          <p:cNvSpPr>
            <a:spLocks noGrp="1"/>
          </p:cNvSpPr>
          <p:nvPr>
            <p:ph type="sldNum" sz="quarter" idx="12"/>
          </p:nvPr>
        </p:nvSpPr>
        <p:spPr/>
        <p:txBody>
          <a:bodyPr/>
          <a:lstStyle>
            <a:extLst/>
          </a:lstStyle>
          <a:p>
            <a:fld id="{6F676A38-806E-4676-99DE-93960E050F0E}"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عنوان ونص عموديان">
    <p:spTree>
      <p:nvGrpSpPr>
        <p:cNvPr id="1" name=""/>
        <p:cNvGrpSpPr/>
        <p:nvPr/>
      </p:nvGrpSpPr>
      <p:grpSpPr>
        <a:xfrm>
          <a:off x="0" y="0"/>
          <a:ext cx="0" cy="0"/>
          <a:chOff x="0" y="0"/>
          <a:chExt cx="0" cy="0"/>
        </a:xfrm>
      </p:grpSpPr>
      <p:sp>
        <p:nvSpPr>
          <p:cNvPr id="2" name="عنوان عمودي 1"/>
          <p:cNvSpPr>
            <a:spLocks noGrp="1"/>
          </p:cNvSpPr>
          <p:nvPr>
            <p:ph type="title" orient="vert"/>
          </p:nvPr>
        </p:nvSpPr>
        <p:spPr>
          <a:xfrm>
            <a:off x="6553200" y="274955"/>
            <a:ext cx="1524000" cy="5851525"/>
          </a:xfrm>
        </p:spPr>
        <p:txBody>
          <a:bodyPr vert="eaVert" anchor="t"/>
          <a:lstStyle>
            <a:extLst/>
          </a:lstStyle>
          <a:p>
            <a:r>
              <a:rPr kumimoji="0" lang="ar-SA" smtClean="0"/>
              <a:t>انقر لتحرير نمط العنوان الرئيسي</a:t>
            </a:r>
            <a:endParaRPr kumimoji="0" lang="en-US"/>
          </a:p>
        </p:txBody>
      </p:sp>
      <p:sp>
        <p:nvSpPr>
          <p:cNvPr id="3" name="عنصر نائب للعنوان العمودي 2"/>
          <p:cNvSpPr>
            <a:spLocks noGrp="1"/>
          </p:cNvSpPr>
          <p:nvPr>
            <p:ph type="body" orient="vert" idx="1"/>
          </p:nvPr>
        </p:nvSpPr>
        <p:spPr>
          <a:xfrm>
            <a:off x="457200" y="274642"/>
            <a:ext cx="6019800" cy="5851525"/>
          </a:xfrm>
        </p:spPr>
        <p:txBody>
          <a:bodyPr vert="eaVert"/>
          <a:lstStyle>
            <a:extLst/>
          </a:lstStyle>
          <a:p>
            <a:pPr lvl="0" eaLnBrk="1" latinLnBrk="0" hangingPunct="1"/>
            <a:r>
              <a:rPr lang="ar-SA" smtClean="0"/>
              <a:t>انقر لتحرير أنماط النص الرئيسي</a:t>
            </a:r>
          </a:p>
          <a:p>
            <a:pPr lvl="1" eaLnBrk="1" latinLnBrk="0" hangingPunct="1"/>
            <a:r>
              <a:rPr lang="ar-SA" smtClean="0"/>
              <a:t>المستوى الثاني</a:t>
            </a:r>
          </a:p>
          <a:p>
            <a:pPr lvl="2" eaLnBrk="1" latinLnBrk="0" hangingPunct="1"/>
            <a:r>
              <a:rPr lang="ar-SA" smtClean="0"/>
              <a:t>المستوى الثالث</a:t>
            </a:r>
          </a:p>
          <a:p>
            <a:pPr lvl="3" eaLnBrk="1" latinLnBrk="0" hangingPunct="1"/>
            <a:r>
              <a:rPr lang="ar-SA" smtClean="0"/>
              <a:t>المستوى الرابع</a:t>
            </a:r>
          </a:p>
          <a:p>
            <a:pPr lvl="4" eaLnBrk="1" latinLnBrk="0" hangingPunct="1"/>
            <a:r>
              <a:rPr lang="ar-SA" smtClean="0"/>
              <a:t>المستوى الخامس</a:t>
            </a:r>
            <a:endParaRPr kumimoji="0" lang="en-US"/>
          </a:p>
        </p:txBody>
      </p:sp>
      <p:sp>
        <p:nvSpPr>
          <p:cNvPr id="4" name="عنصر نائب للتاريخ 3"/>
          <p:cNvSpPr>
            <a:spLocks noGrp="1"/>
          </p:cNvSpPr>
          <p:nvPr>
            <p:ph type="dt" sz="half" idx="10"/>
          </p:nvPr>
        </p:nvSpPr>
        <p:spPr>
          <a:xfrm>
            <a:off x="4242816" y="6557946"/>
            <a:ext cx="2002464" cy="226902"/>
          </a:xfrm>
        </p:spPr>
        <p:txBody>
          <a:bodyPr/>
          <a:lstStyle>
            <a:extLst/>
          </a:lstStyle>
          <a:p>
            <a:fld id="{0606A8B0-2CD7-400F-BD94-23438DAC4C3B}" type="datetimeFigureOut">
              <a:rPr lang="en-US" smtClean="0"/>
              <a:pPr/>
              <a:t>2/22/2021</a:t>
            </a:fld>
            <a:endParaRPr lang="en-US"/>
          </a:p>
        </p:txBody>
      </p:sp>
      <p:sp>
        <p:nvSpPr>
          <p:cNvPr id="5" name="عنصر نائب للتذييل 4"/>
          <p:cNvSpPr>
            <a:spLocks noGrp="1"/>
          </p:cNvSpPr>
          <p:nvPr>
            <p:ph type="ftr" sz="quarter" idx="11"/>
          </p:nvPr>
        </p:nvSpPr>
        <p:spPr>
          <a:xfrm>
            <a:off x="457200" y="6556248"/>
            <a:ext cx="3657600" cy="228600"/>
          </a:xfrm>
        </p:spPr>
        <p:txBody>
          <a:bodyPr/>
          <a:lstStyle>
            <a:extLst/>
          </a:lstStyle>
          <a:p>
            <a:endParaRPr lang="en-US"/>
          </a:p>
        </p:txBody>
      </p:sp>
      <p:sp>
        <p:nvSpPr>
          <p:cNvPr id="6" name="عنصر نائب لرقم الشريحة 5"/>
          <p:cNvSpPr>
            <a:spLocks noGrp="1"/>
          </p:cNvSpPr>
          <p:nvPr>
            <p:ph type="sldNum" sz="quarter" idx="12"/>
          </p:nvPr>
        </p:nvSpPr>
        <p:spPr>
          <a:xfrm>
            <a:off x="6254496" y="6553200"/>
            <a:ext cx="588336" cy="228600"/>
          </a:xfrm>
        </p:spPr>
        <p:txBody>
          <a:bodyPr/>
          <a:lstStyle>
            <a:lvl1pPr>
              <a:defRPr>
                <a:solidFill>
                  <a:schemeClr val="tx2"/>
                </a:solidFill>
              </a:defRPr>
            </a:lvl1pPr>
            <a:extLst/>
          </a:lstStyle>
          <a:p>
            <a:fld id="{6F676A38-806E-4676-99DE-93960E050F0E}"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عنوان ومحتوى">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extLst/>
          </a:lstStyle>
          <a:p>
            <a:r>
              <a:rPr kumimoji="0" lang="ar-SA" smtClean="0"/>
              <a:t>انقر لتحرير نمط العنوان الرئيسي</a:t>
            </a:r>
            <a:endParaRPr kumimoji="0" lang="en-US"/>
          </a:p>
        </p:txBody>
      </p:sp>
      <p:sp>
        <p:nvSpPr>
          <p:cNvPr id="3" name="عنصر نائب للمحتوى 2"/>
          <p:cNvSpPr>
            <a:spLocks noGrp="1"/>
          </p:cNvSpPr>
          <p:nvPr>
            <p:ph idx="1"/>
          </p:nvPr>
        </p:nvSpPr>
        <p:spPr/>
        <p:txBody>
          <a:bodyPr/>
          <a:lstStyle>
            <a:extLst/>
          </a:lstStyle>
          <a:p>
            <a:pPr lvl="0" eaLnBrk="1" latinLnBrk="0" hangingPunct="1"/>
            <a:r>
              <a:rPr lang="ar-SA" smtClean="0"/>
              <a:t>انقر لتحرير أنماط النص الرئيسي</a:t>
            </a:r>
          </a:p>
          <a:p>
            <a:pPr lvl="1" eaLnBrk="1" latinLnBrk="0" hangingPunct="1"/>
            <a:r>
              <a:rPr lang="ar-SA" smtClean="0"/>
              <a:t>المستوى الثاني</a:t>
            </a:r>
          </a:p>
          <a:p>
            <a:pPr lvl="2" eaLnBrk="1" latinLnBrk="0" hangingPunct="1"/>
            <a:r>
              <a:rPr lang="ar-SA" smtClean="0"/>
              <a:t>المستوى الثالث</a:t>
            </a:r>
          </a:p>
          <a:p>
            <a:pPr lvl="3" eaLnBrk="1" latinLnBrk="0" hangingPunct="1"/>
            <a:r>
              <a:rPr lang="ar-SA" smtClean="0"/>
              <a:t>المستوى الرابع</a:t>
            </a:r>
          </a:p>
          <a:p>
            <a:pPr lvl="4" eaLnBrk="1" latinLnBrk="0" hangingPunct="1"/>
            <a:r>
              <a:rPr lang="ar-SA" smtClean="0"/>
              <a:t>المستوى الخامس</a:t>
            </a:r>
            <a:endParaRPr kumimoji="0" lang="en-US"/>
          </a:p>
        </p:txBody>
      </p:sp>
      <p:sp>
        <p:nvSpPr>
          <p:cNvPr id="4" name="عنصر نائب للتاريخ 3"/>
          <p:cNvSpPr>
            <a:spLocks noGrp="1"/>
          </p:cNvSpPr>
          <p:nvPr>
            <p:ph type="dt" sz="half" idx="10"/>
          </p:nvPr>
        </p:nvSpPr>
        <p:spPr/>
        <p:txBody>
          <a:bodyPr/>
          <a:lstStyle>
            <a:extLst/>
          </a:lstStyle>
          <a:p>
            <a:fld id="{0606A8B0-2CD7-400F-BD94-23438DAC4C3B}" type="datetimeFigureOut">
              <a:rPr lang="en-US" smtClean="0"/>
              <a:pPr/>
              <a:t>2/22/2021</a:t>
            </a:fld>
            <a:endParaRPr lang="en-US"/>
          </a:p>
        </p:txBody>
      </p:sp>
      <p:sp>
        <p:nvSpPr>
          <p:cNvPr id="5" name="عنصر نائب للتذييل 4"/>
          <p:cNvSpPr>
            <a:spLocks noGrp="1"/>
          </p:cNvSpPr>
          <p:nvPr>
            <p:ph type="ftr" sz="quarter" idx="11"/>
          </p:nvPr>
        </p:nvSpPr>
        <p:spPr/>
        <p:txBody>
          <a:bodyPr/>
          <a:lstStyle>
            <a:extLst/>
          </a:lstStyle>
          <a:p>
            <a:endParaRPr lang="en-US"/>
          </a:p>
        </p:txBody>
      </p:sp>
      <p:sp>
        <p:nvSpPr>
          <p:cNvPr id="6" name="عنصر نائب لرقم الشريحة 5"/>
          <p:cNvSpPr>
            <a:spLocks noGrp="1"/>
          </p:cNvSpPr>
          <p:nvPr>
            <p:ph type="sldNum" sz="quarter" idx="12"/>
          </p:nvPr>
        </p:nvSpPr>
        <p:spPr/>
        <p:txBody>
          <a:bodyPr/>
          <a:lstStyle>
            <a:extLst/>
          </a:lstStyle>
          <a:p>
            <a:fld id="{6F676A38-806E-4676-99DE-93960E050F0E}"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عنوان المقطع">
    <p:bg>
      <p:bgRef idx="1001">
        <a:schemeClr val="bg1"/>
      </p:bgRef>
    </p:bg>
    <p:spTree>
      <p:nvGrpSpPr>
        <p:cNvPr id="1" name=""/>
        <p:cNvGrpSpPr/>
        <p:nvPr/>
      </p:nvGrpSpPr>
      <p:grpSpPr>
        <a:xfrm>
          <a:off x="0" y="0"/>
          <a:ext cx="0" cy="0"/>
          <a:chOff x="0" y="0"/>
          <a:chExt cx="0" cy="0"/>
        </a:xfrm>
      </p:grpSpPr>
      <p:sp>
        <p:nvSpPr>
          <p:cNvPr id="2" name="عنوان 1"/>
          <p:cNvSpPr>
            <a:spLocks noGrp="1"/>
          </p:cNvSpPr>
          <p:nvPr>
            <p:ph type="title"/>
          </p:nvPr>
        </p:nvSpPr>
        <p:spPr>
          <a:xfrm>
            <a:off x="1066800" y="2821837"/>
            <a:ext cx="6255488" cy="1362075"/>
          </a:xfrm>
        </p:spPr>
        <p:txBody>
          <a:bodyPr tIns="0" anchor="t"/>
          <a:lstStyle>
            <a:lvl1pPr algn="r">
              <a:buNone/>
              <a:defRPr sz="4200" b="1" cap="all"/>
            </a:lvl1pPr>
            <a:extLst/>
          </a:lstStyle>
          <a:p>
            <a:r>
              <a:rPr kumimoji="0" lang="ar-SA" smtClean="0"/>
              <a:t>انقر لتحرير نمط العنوان الرئيسي</a:t>
            </a:r>
            <a:endParaRPr kumimoji="0" lang="en-US"/>
          </a:p>
        </p:txBody>
      </p:sp>
      <p:sp>
        <p:nvSpPr>
          <p:cNvPr id="3" name="عنصر نائب للنص 2"/>
          <p:cNvSpPr>
            <a:spLocks noGrp="1"/>
          </p:cNvSpPr>
          <p:nvPr>
            <p:ph type="body" idx="1"/>
          </p:nvPr>
        </p:nvSpPr>
        <p:spPr>
          <a:xfrm>
            <a:off x="1066800" y="1905000"/>
            <a:ext cx="6255488" cy="743507"/>
          </a:xfrm>
        </p:spPr>
        <p:txBody>
          <a:bodyPr anchor="b"/>
          <a:lstStyle>
            <a:lvl1pPr marL="0" indent="0" algn="r">
              <a:buNone/>
              <a:defRPr sz="2000">
                <a:solidFill>
                  <a:schemeClr val="tx1"/>
                </a:solidFill>
                <a:effectLst/>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ar-SA" smtClean="0"/>
              <a:t>انقر لتحرير أنماط النص الرئيسي</a:t>
            </a:r>
          </a:p>
        </p:txBody>
      </p:sp>
      <p:sp>
        <p:nvSpPr>
          <p:cNvPr id="4" name="عنصر نائب للتاريخ 3"/>
          <p:cNvSpPr>
            <a:spLocks noGrp="1"/>
          </p:cNvSpPr>
          <p:nvPr>
            <p:ph type="dt" sz="half" idx="10"/>
          </p:nvPr>
        </p:nvSpPr>
        <p:spPr>
          <a:xfrm>
            <a:off x="4724238" y="6556810"/>
            <a:ext cx="2002464" cy="226902"/>
          </a:xfrm>
        </p:spPr>
        <p:txBody>
          <a:bodyPr bIns="0" anchor="b"/>
          <a:lstStyle>
            <a:lvl1pPr>
              <a:defRPr>
                <a:solidFill>
                  <a:schemeClr val="tx2"/>
                </a:solidFill>
              </a:defRPr>
            </a:lvl1pPr>
            <a:extLst/>
          </a:lstStyle>
          <a:p>
            <a:fld id="{0606A8B0-2CD7-400F-BD94-23438DAC4C3B}" type="datetimeFigureOut">
              <a:rPr lang="en-US" smtClean="0"/>
              <a:pPr/>
              <a:t>2/22/2021</a:t>
            </a:fld>
            <a:endParaRPr lang="en-US"/>
          </a:p>
        </p:txBody>
      </p:sp>
      <p:sp>
        <p:nvSpPr>
          <p:cNvPr id="5" name="عنصر نائب للتذييل 4"/>
          <p:cNvSpPr>
            <a:spLocks noGrp="1"/>
          </p:cNvSpPr>
          <p:nvPr>
            <p:ph type="ftr" sz="quarter" idx="11"/>
          </p:nvPr>
        </p:nvSpPr>
        <p:spPr>
          <a:xfrm>
            <a:off x="1735358" y="6556810"/>
            <a:ext cx="2895600" cy="228600"/>
          </a:xfrm>
        </p:spPr>
        <p:txBody>
          <a:bodyPr bIns="0" anchor="b"/>
          <a:lstStyle>
            <a:lvl1pPr>
              <a:defRPr>
                <a:solidFill>
                  <a:schemeClr val="tx2"/>
                </a:solidFill>
              </a:defRPr>
            </a:lvl1pPr>
            <a:extLst/>
          </a:lstStyle>
          <a:p>
            <a:endParaRPr lang="en-US"/>
          </a:p>
        </p:txBody>
      </p:sp>
      <p:sp>
        <p:nvSpPr>
          <p:cNvPr id="6" name="عنصر نائب لرقم الشريحة 5"/>
          <p:cNvSpPr>
            <a:spLocks noGrp="1"/>
          </p:cNvSpPr>
          <p:nvPr>
            <p:ph type="sldNum" sz="quarter" idx="12"/>
          </p:nvPr>
        </p:nvSpPr>
        <p:spPr>
          <a:xfrm>
            <a:off x="6733952" y="6555112"/>
            <a:ext cx="588336" cy="228600"/>
          </a:xfrm>
        </p:spPr>
        <p:txBody>
          <a:bodyPr/>
          <a:lstStyle>
            <a:extLst/>
          </a:lstStyle>
          <a:p>
            <a:fld id="{6F676A38-806E-4676-99DE-93960E050F0E}" type="slidenum">
              <a:rPr lang="en-US" smtClean="0"/>
              <a:pPr/>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محتويين">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320040"/>
            <a:ext cx="7242048" cy="1143000"/>
          </a:xfrm>
        </p:spPr>
        <p:txBody>
          <a:bodyPr/>
          <a:lstStyle>
            <a:extLst/>
          </a:lstStyle>
          <a:p>
            <a:r>
              <a:rPr kumimoji="0" lang="ar-SA" smtClean="0"/>
              <a:t>انقر لتحرير نمط العنوان الرئيسي</a:t>
            </a:r>
            <a:endParaRPr kumimoji="0" lang="en-US"/>
          </a:p>
        </p:txBody>
      </p:sp>
      <p:sp>
        <p:nvSpPr>
          <p:cNvPr id="3" name="عنصر نائب للمحتوى 2"/>
          <p:cNvSpPr>
            <a:spLocks noGrp="1"/>
          </p:cNvSpPr>
          <p:nvPr>
            <p:ph sz="half" idx="1"/>
          </p:nvPr>
        </p:nvSpPr>
        <p:spPr>
          <a:xfrm>
            <a:off x="457200" y="1600200"/>
            <a:ext cx="3520440" cy="4525963"/>
          </a:xfrm>
        </p:spPr>
        <p:txBody>
          <a:bodyPr anchor="t"/>
          <a:lstStyle>
            <a:lvl1pPr>
              <a:defRPr sz="2800"/>
            </a:lvl1pPr>
            <a:lvl2pPr>
              <a:defRPr sz="2400"/>
            </a:lvl2pPr>
            <a:lvl3pPr>
              <a:defRPr sz="2000"/>
            </a:lvl3pPr>
            <a:lvl4pPr>
              <a:defRPr sz="1800"/>
            </a:lvl4pPr>
            <a:lvl5pPr>
              <a:defRPr sz="1800"/>
            </a:lvl5pPr>
            <a:extLst/>
          </a:lstStyle>
          <a:p>
            <a:pPr lvl="0" eaLnBrk="1" latinLnBrk="0" hangingPunct="1"/>
            <a:r>
              <a:rPr lang="ar-SA" smtClean="0"/>
              <a:t>انقر لتحرير أنماط النص الرئيسي</a:t>
            </a:r>
          </a:p>
          <a:p>
            <a:pPr lvl="1" eaLnBrk="1" latinLnBrk="0" hangingPunct="1"/>
            <a:r>
              <a:rPr lang="ar-SA" smtClean="0"/>
              <a:t>المستوى الثاني</a:t>
            </a:r>
          </a:p>
          <a:p>
            <a:pPr lvl="2" eaLnBrk="1" latinLnBrk="0" hangingPunct="1"/>
            <a:r>
              <a:rPr lang="ar-SA" smtClean="0"/>
              <a:t>المستوى الثالث</a:t>
            </a:r>
          </a:p>
          <a:p>
            <a:pPr lvl="3" eaLnBrk="1" latinLnBrk="0" hangingPunct="1"/>
            <a:r>
              <a:rPr lang="ar-SA" smtClean="0"/>
              <a:t>المستوى الرابع</a:t>
            </a:r>
          </a:p>
          <a:p>
            <a:pPr lvl="4" eaLnBrk="1" latinLnBrk="0" hangingPunct="1"/>
            <a:r>
              <a:rPr lang="ar-SA" smtClean="0"/>
              <a:t>المستوى الخامس</a:t>
            </a:r>
            <a:endParaRPr kumimoji="0" lang="en-US"/>
          </a:p>
        </p:txBody>
      </p:sp>
      <p:sp>
        <p:nvSpPr>
          <p:cNvPr id="4" name="عنصر نائب للمحتوى 3"/>
          <p:cNvSpPr>
            <a:spLocks noGrp="1"/>
          </p:cNvSpPr>
          <p:nvPr>
            <p:ph sz="half" idx="2"/>
          </p:nvPr>
        </p:nvSpPr>
        <p:spPr>
          <a:xfrm>
            <a:off x="4178808" y="1600200"/>
            <a:ext cx="3520440" cy="4525963"/>
          </a:xfrm>
        </p:spPr>
        <p:txBody>
          <a:bodyPr anchor="t"/>
          <a:lstStyle>
            <a:lvl1pPr>
              <a:defRPr sz="2800"/>
            </a:lvl1pPr>
            <a:lvl2pPr>
              <a:defRPr sz="2400"/>
            </a:lvl2pPr>
            <a:lvl3pPr>
              <a:defRPr sz="2000"/>
            </a:lvl3pPr>
            <a:lvl4pPr>
              <a:defRPr sz="1800"/>
            </a:lvl4pPr>
            <a:lvl5pPr>
              <a:defRPr sz="1800"/>
            </a:lvl5pPr>
            <a:extLst/>
          </a:lstStyle>
          <a:p>
            <a:pPr lvl="0" eaLnBrk="1" latinLnBrk="0" hangingPunct="1"/>
            <a:r>
              <a:rPr lang="ar-SA" smtClean="0"/>
              <a:t>انقر لتحرير أنماط النص الرئيسي</a:t>
            </a:r>
          </a:p>
          <a:p>
            <a:pPr lvl="1" eaLnBrk="1" latinLnBrk="0" hangingPunct="1"/>
            <a:r>
              <a:rPr lang="ar-SA" smtClean="0"/>
              <a:t>المستوى الثاني</a:t>
            </a:r>
          </a:p>
          <a:p>
            <a:pPr lvl="2" eaLnBrk="1" latinLnBrk="0" hangingPunct="1"/>
            <a:r>
              <a:rPr lang="ar-SA" smtClean="0"/>
              <a:t>المستوى الثالث</a:t>
            </a:r>
          </a:p>
          <a:p>
            <a:pPr lvl="3" eaLnBrk="1" latinLnBrk="0" hangingPunct="1"/>
            <a:r>
              <a:rPr lang="ar-SA" smtClean="0"/>
              <a:t>المستوى الرابع</a:t>
            </a:r>
          </a:p>
          <a:p>
            <a:pPr lvl="4" eaLnBrk="1" latinLnBrk="0" hangingPunct="1"/>
            <a:r>
              <a:rPr lang="ar-SA" smtClean="0"/>
              <a:t>المستوى الخامس</a:t>
            </a:r>
            <a:endParaRPr kumimoji="0" lang="en-US"/>
          </a:p>
        </p:txBody>
      </p:sp>
      <p:sp>
        <p:nvSpPr>
          <p:cNvPr id="5" name="عنصر نائب للتاريخ 4"/>
          <p:cNvSpPr>
            <a:spLocks noGrp="1"/>
          </p:cNvSpPr>
          <p:nvPr>
            <p:ph type="dt" sz="half" idx="10"/>
          </p:nvPr>
        </p:nvSpPr>
        <p:spPr/>
        <p:txBody>
          <a:bodyPr/>
          <a:lstStyle>
            <a:extLst/>
          </a:lstStyle>
          <a:p>
            <a:fld id="{0606A8B0-2CD7-400F-BD94-23438DAC4C3B}" type="datetimeFigureOut">
              <a:rPr lang="en-US" smtClean="0"/>
              <a:pPr/>
              <a:t>2/22/2021</a:t>
            </a:fld>
            <a:endParaRPr lang="en-US"/>
          </a:p>
        </p:txBody>
      </p:sp>
      <p:sp>
        <p:nvSpPr>
          <p:cNvPr id="6" name="عنصر نائب للتذييل 5"/>
          <p:cNvSpPr>
            <a:spLocks noGrp="1"/>
          </p:cNvSpPr>
          <p:nvPr>
            <p:ph type="ftr" sz="quarter" idx="11"/>
          </p:nvPr>
        </p:nvSpPr>
        <p:spPr/>
        <p:txBody>
          <a:bodyPr/>
          <a:lstStyle>
            <a:extLst/>
          </a:lstStyle>
          <a:p>
            <a:endParaRPr lang="en-US"/>
          </a:p>
        </p:txBody>
      </p:sp>
      <p:sp>
        <p:nvSpPr>
          <p:cNvPr id="7" name="عنصر نائب لرقم الشريحة 6"/>
          <p:cNvSpPr>
            <a:spLocks noGrp="1"/>
          </p:cNvSpPr>
          <p:nvPr>
            <p:ph type="sldNum" sz="quarter" idx="12"/>
          </p:nvPr>
        </p:nvSpPr>
        <p:spPr/>
        <p:txBody>
          <a:bodyPr/>
          <a:lstStyle>
            <a:extLst/>
          </a:lstStyle>
          <a:p>
            <a:fld id="{6F676A38-806E-4676-99DE-93960E050F0E}"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مقارنة">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320040"/>
            <a:ext cx="7242048" cy="1143000"/>
          </a:xfrm>
        </p:spPr>
        <p:txBody>
          <a:bodyPr anchor="b"/>
          <a:lstStyle>
            <a:lvl1pPr>
              <a:defRPr/>
            </a:lvl1pPr>
            <a:extLst/>
          </a:lstStyle>
          <a:p>
            <a:r>
              <a:rPr kumimoji="0" lang="ar-SA" smtClean="0"/>
              <a:t>انقر لتحرير نمط العنوان الرئيسي</a:t>
            </a:r>
            <a:endParaRPr kumimoji="0" lang="en-US"/>
          </a:p>
        </p:txBody>
      </p:sp>
      <p:sp>
        <p:nvSpPr>
          <p:cNvPr id="3" name="عنصر نائب للنص 2"/>
          <p:cNvSpPr>
            <a:spLocks noGrp="1"/>
          </p:cNvSpPr>
          <p:nvPr>
            <p:ph type="body" idx="1"/>
          </p:nvPr>
        </p:nvSpPr>
        <p:spPr>
          <a:xfrm>
            <a:off x="457200" y="5867400"/>
            <a:ext cx="3520440" cy="457200"/>
          </a:xfrm>
          <a:noFill/>
          <a:ln w="12700" cap="flat" cmpd="sng" algn="ctr">
            <a:solidFill>
              <a:schemeClr val="tx2"/>
            </a:solidFill>
            <a:prstDash val="solid"/>
          </a:ln>
          <a:effectLst/>
        </p:spPr>
        <p:style>
          <a:lnRef idx="1">
            <a:schemeClr val="accent1"/>
          </a:lnRef>
          <a:fillRef idx="3">
            <a:schemeClr val="accent1"/>
          </a:fillRef>
          <a:effectRef idx="2">
            <a:schemeClr val="accent1"/>
          </a:effectRef>
          <a:fontRef idx="minor">
            <a:schemeClr val="lt1"/>
          </a:fontRef>
        </p:style>
        <p:txBody>
          <a:bodyPr anchor="ctr"/>
          <a:lstStyle>
            <a:lvl1pPr marL="0" indent="0" algn="ctr">
              <a:buNone/>
              <a:defRPr sz="1800" b="1">
                <a:solidFill>
                  <a:schemeClr val="tx2"/>
                </a:solidFill>
                <a:effectLst/>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ar-SA" smtClean="0"/>
              <a:t>انقر لتحرير أنماط النص الرئيسي</a:t>
            </a:r>
          </a:p>
        </p:txBody>
      </p:sp>
      <p:sp>
        <p:nvSpPr>
          <p:cNvPr id="4" name="عنصر نائب للنص 3"/>
          <p:cNvSpPr>
            <a:spLocks noGrp="1"/>
          </p:cNvSpPr>
          <p:nvPr>
            <p:ph type="body" sz="half" idx="3"/>
          </p:nvPr>
        </p:nvSpPr>
        <p:spPr>
          <a:xfrm>
            <a:off x="4178808" y="5867400"/>
            <a:ext cx="3520440" cy="457200"/>
          </a:xfrm>
          <a:noFill/>
          <a:ln w="12700" cap="flat" cmpd="sng" algn="ctr">
            <a:solidFill>
              <a:schemeClr val="tx2"/>
            </a:solidFill>
            <a:prstDash val="solid"/>
          </a:ln>
          <a:effectLst/>
        </p:spPr>
        <p:style>
          <a:lnRef idx="1">
            <a:schemeClr val="accent2"/>
          </a:lnRef>
          <a:fillRef idx="3">
            <a:schemeClr val="accent2"/>
          </a:fillRef>
          <a:effectRef idx="2">
            <a:schemeClr val="accent2"/>
          </a:effectRef>
          <a:fontRef idx="minor">
            <a:schemeClr val="lt1"/>
          </a:fontRef>
        </p:style>
        <p:txBody>
          <a:bodyPr anchor="ctr"/>
          <a:lstStyle>
            <a:lvl1pPr marL="0" indent="0" algn="ctr">
              <a:buNone/>
              <a:defRPr sz="1800" b="1">
                <a:solidFill>
                  <a:schemeClr val="tx2"/>
                </a:solidFill>
                <a:effectLst/>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ar-SA" smtClean="0"/>
              <a:t>انقر لتحرير أنماط النص الرئيسي</a:t>
            </a:r>
          </a:p>
        </p:txBody>
      </p:sp>
      <p:sp>
        <p:nvSpPr>
          <p:cNvPr id="5" name="عنصر نائب للمحتوى 4"/>
          <p:cNvSpPr>
            <a:spLocks noGrp="1"/>
          </p:cNvSpPr>
          <p:nvPr>
            <p:ph sz="quarter" idx="2"/>
          </p:nvPr>
        </p:nvSpPr>
        <p:spPr>
          <a:xfrm>
            <a:off x="457200" y="1711840"/>
            <a:ext cx="3520440" cy="4114800"/>
          </a:xfrm>
        </p:spPr>
        <p:txBody>
          <a:bodyPr/>
          <a:lstStyle>
            <a:lvl1pPr>
              <a:defRPr sz="2400"/>
            </a:lvl1pPr>
            <a:lvl2pPr>
              <a:defRPr sz="2000"/>
            </a:lvl2pPr>
            <a:lvl3pPr>
              <a:defRPr sz="1800"/>
            </a:lvl3pPr>
            <a:lvl4pPr>
              <a:defRPr sz="1600"/>
            </a:lvl4pPr>
            <a:lvl5pPr>
              <a:defRPr sz="1600"/>
            </a:lvl5pPr>
            <a:extLst/>
          </a:lstStyle>
          <a:p>
            <a:pPr lvl="0" eaLnBrk="1" latinLnBrk="0" hangingPunct="1"/>
            <a:r>
              <a:rPr lang="ar-SA" smtClean="0"/>
              <a:t>انقر لتحرير أنماط النص الرئيسي</a:t>
            </a:r>
          </a:p>
          <a:p>
            <a:pPr lvl="1" eaLnBrk="1" latinLnBrk="0" hangingPunct="1"/>
            <a:r>
              <a:rPr lang="ar-SA" smtClean="0"/>
              <a:t>المستوى الثاني</a:t>
            </a:r>
          </a:p>
          <a:p>
            <a:pPr lvl="2" eaLnBrk="1" latinLnBrk="0" hangingPunct="1"/>
            <a:r>
              <a:rPr lang="ar-SA" smtClean="0"/>
              <a:t>المستوى الثالث</a:t>
            </a:r>
          </a:p>
          <a:p>
            <a:pPr lvl="3" eaLnBrk="1" latinLnBrk="0" hangingPunct="1"/>
            <a:r>
              <a:rPr lang="ar-SA" smtClean="0"/>
              <a:t>المستوى الرابع</a:t>
            </a:r>
          </a:p>
          <a:p>
            <a:pPr lvl="4" eaLnBrk="1" latinLnBrk="0" hangingPunct="1"/>
            <a:r>
              <a:rPr lang="ar-SA" smtClean="0"/>
              <a:t>المستوى الخامس</a:t>
            </a:r>
            <a:endParaRPr kumimoji="0" lang="en-US"/>
          </a:p>
        </p:txBody>
      </p:sp>
      <p:sp>
        <p:nvSpPr>
          <p:cNvPr id="6" name="عنصر نائب للمحتوى 5"/>
          <p:cNvSpPr>
            <a:spLocks noGrp="1"/>
          </p:cNvSpPr>
          <p:nvPr>
            <p:ph sz="quarter" idx="4"/>
          </p:nvPr>
        </p:nvSpPr>
        <p:spPr>
          <a:xfrm>
            <a:off x="4178808" y="1711840"/>
            <a:ext cx="3520440" cy="4114800"/>
          </a:xfrm>
        </p:spPr>
        <p:txBody>
          <a:bodyPr/>
          <a:lstStyle>
            <a:lvl1pPr>
              <a:defRPr sz="2400"/>
            </a:lvl1pPr>
            <a:lvl2pPr>
              <a:defRPr sz="2000"/>
            </a:lvl2pPr>
            <a:lvl3pPr>
              <a:defRPr sz="1800"/>
            </a:lvl3pPr>
            <a:lvl4pPr>
              <a:defRPr sz="1600"/>
            </a:lvl4pPr>
            <a:lvl5pPr>
              <a:defRPr sz="1600"/>
            </a:lvl5pPr>
            <a:extLst/>
          </a:lstStyle>
          <a:p>
            <a:pPr lvl="0" eaLnBrk="1" latinLnBrk="0" hangingPunct="1"/>
            <a:r>
              <a:rPr lang="ar-SA" smtClean="0"/>
              <a:t>انقر لتحرير أنماط النص الرئيسي</a:t>
            </a:r>
          </a:p>
          <a:p>
            <a:pPr lvl="1" eaLnBrk="1" latinLnBrk="0" hangingPunct="1"/>
            <a:r>
              <a:rPr lang="ar-SA" smtClean="0"/>
              <a:t>المستوى الثاني</a:t>
            </a:r>
          </a:p>
          <a:p>
            <a:pPr lvl="2" eaLnBrk="1" latinLnBrk="0" hangingPunct="1"/>
            <a:r>
              <a:rPr lang="ar-SA" smtClean="0"/>
              <a:t>المستوى الثالث</a:t>
            </a:r>
          </a:p>
          <a:p>
            <a:pPr lvl="3" eaLnBrk="1" latinLnBrk="0" hangingPunct="1"/>
            <a:r>
              <a:rPr lang="ar-SA" smtClean="0"/>
              <a:t>المستوى الرابع</a:t>
            </a:r>
          </a:p>
          <a:p>
            <a:pPr lvl="4" eaLnBrk="1" latinLnBrk="0" hangingPunct="1"/>
            <a:r>
              <a:rPr lang="ar-SA" smtClean="0"/>
              <a:t>المستوى الخامس</a:t>
            </a:r>
            <a:endParaRPr kumimoji="0" lang="en-US"/>
          </a:p>
        </p:txBody>
      </p:sp>
      <p:sp>
        <p:nvSpPr>
          <p:cNvPr id="7" name="عنصر نائب للتاريخ 6"/>
          <p:cNvSpPr>
            <a:spLocks noGrp="1"/>
          </p:cNvSpPr>
          <p:nvPr>
            <p:ph type="dt" sz="half" idx="10"/>
          </p:nvPr>
        </p:nvSpPr>
        <p:spPr/>
        <p:txBody>
          <a:bodyPr/>
          <a:lstStyle>
            <a:extLst/>
          </a:lstStyle>
          <a:p>
            <a:fld id="{0606A8B0-2CD7-400F-BD94-23438DAC4C3B}" type="datetimeFigureOut">
              <a:rPr lang="en-US" smtClean="0"/>
              <a:pPr/>
              <a:t>2/22/2021</a:t>
            </a:fld>
            <a:endParaRPr lang="en-US"/>
          </a:p>
        </p:txBody>
      </p:sp>
      <p:sp>
        <p:nvSpPr>
          <p:cNvPr id="8" name="عنصر نائب للتذييل 7"/>
          <p:cNvSpPr>
            <a:spLocks noGrp="1"/>
          </p:cNvSpPr>
          <p:nvPr>
            <p:ph type="ftr" sz="quarter" idx="11"/>
          </p:nvPr>
        </p:nvSpPr>
        <p:spPr/>
        <p:txBody>
          <a:bodyPr/>
          <a:lstStyle>
            <a:extLst/>
          </a:lstStyle>
          <a:p>
            <a:endParaRPr lang="en-US"/>
          </a:p>
        </p:txBody>
      </p:sp>
      <p:sp>
        <p:nvSpPr>
          <p:cNvPr id="9" name="عنصر نائب لرقم الشريحة 8"/>
          <p:cNvSpPr>
            <a:spLocks noGrp="1"/>
          </p:cNvSpPr>
          <p:nvPr>
            <p:ph type="sldNum" sz="quarter" idx="12"/>
          </p:nvPr>
        </p:nvSpPr>
        <p:spPr/>
        <p:txBody>
          <a:bodyPr/>
          <a:lstStyle>
            <a:extLst/>
          </a:lstStyle>
          <a:p>
            <a:fld id="{6F676A38-806E-4676-99DE-93960E050F0E}"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عنوان فقط">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320040"/>
            <a:ext cx="7242048" cy="1143000"/>
          </a:xfrm>
        </p:spPr>
        <p:txBody>
          <a:bodyPr/>
          <a:lstStyle>
            <a:extLst/>
          </a:lstStyle>
          <a:p>
            <a:r>
              <a:rPr kumimoji="0" lang="ar-SA" smtClean="0"/>
              <a:t>انقر لتحرير نمط العنوان الرئيسي</a:t>
            </a:r>
            <a:endParaRPr kumimoji="0" lang="en-US"/>
          </a:p>
        </p:txBody>
      </p:sp>
      <p:sp>
        <p:nvSpPr>
          <p:cNvPr id="3" name="عنصر نائب للتاريخ 2"/>
          <p:cNvSpPr>
            <a:spLocks noGrp="1"/>
          </p:cNvSpPr>
          <p:nvPr>
            <p:ph type="dt" sz="half" idx="10"/>
          </p:nvPr>
        </p:nvSpPr>
        <p:spPr/>
        <p:txBody>
          <a:bodyPr/>
          <a:lstStyle>
            <a:extLst/>
          </a:lstStyle>
          <a:p>
            <a:fld id="{0606A8B0-2CD7-400F-BD94-23438DAC4C3B}" type="datetimeFigureOut">
              <a:rPr lang="en-US" smtClean="0"/>
              <a:pPr/>
              <a:t>2/22/2021</a:t>
            </a:fld>
            <a:endParaRPr lang="en-US"/>
          </a:p>
        </p:txBody>
      </p:sp>
      <p:sp>
        <p:nvSpPr>
          <p:cNvPr id="4" name="عنصر نائب للتذييل 3"/>
          <p:cNvSpPr>
            <a:spLocks noGrp="1"/>
          </p:cNvSpPr>
          <p:nvPr>
            <p:ph type="ftr" sz="quarter" idx="11"/>
          </p:nvPr>
        </p:nvSpPr>
        <p:spPr/>
        <p:txBody>
          <a:bodyPr/>
          <a:lstStyle>
            <a:extLst/>
          </a:lstStyle>
          <a:p>
            <a:endParaRPr lang="en-US"/>
          </a:p>
        </p:txBody>
      </p:sp>
      <p:sp>
        <p:nvSpPr>
          <p:cNvPr id="5" name="عنصر نائب لرقم الشريحة 4"/>
          <p:cNvSpPr>
            <a:spLocks noGrp="1"/>
          </p:cNvSpPr>
          <p:nvPr>
            <p:ph type="sldNum" sz="quarter" idx="12"/>
          </p:nvPr>
        </p:nvSpPr>
        <p:spPr/>
        <p:txBody>
          <a:bodyPr/>
          <a:lstStyle>
            <a:extLst/>
          </a:lstStyle>
          <a:p>
            <a:fld id="{6F676A38-806E-4676-99DE-93960E050F0E}"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فارغ">
    <p:spTree>
      <p:nvGrpSpPr>
        <p:cNvPr id="1" name=""/>
        <p:cNvGrpSpPr/>
        <p:nvPr/>
      </p:nvGrpSpPr>
      <p:grpSpPr>
        <a:xfrm>
          <a:off x="0" y="0"/>
          <a:ext cx="0" cy="0"/>
          <a:chOff x="0" y="0"/>
          <a:chExt cx="0" cy="0"/>
        </a:xfrm>
      </p:grpSpPr>
      <p:sp>
        <p:nvSpPr>
          <p:cNvPr id="2" name="عنصر نائب للتاريخ 1"/>
          <p:cNvSpPr>
            <a:spLocks noGrp="1"/>
          </p:cNvSpPr>
          <p:nvPr>
            <p:ph type="dt" sz="half" idx="10"/>
          </p:nvPr>
        </p:nvSpPr>
        <p:spPr/>
        <p:txBody>
          <a:bodyPr/>
          <a:lstStyle>
            <a:lvl1pPr>
              <a:defRPr>
                <a:solidFill>
                  <a:schemeClr val="tx2"/>
                </a:solidFill>
              </a:defRPr>
            </a:lvl1pPr>
            <a:extLst/>
          </a:lstStyle>
          <a:p>
            <a:fld id="{0606A8B0-2CD7-400F-BD94-23438DAC4C3B}" type="datetimeFigureOut">
              <a:rPr lang="en-US" smtClean="0"/>
              <a:pPr/>
              <a:t>2/22/2021</a:t>
            </a:fld>
            <a:endParaRPr lang="en-US"/>
          </a:p>
        </p:txBody>
      </p:sp>
      <p:sp>
        <p:nvSpPr>
          <p:cNvPr id="3" name="عنصر نائب للتذييل 2"/>
          <p:cNvSpPr>
            <a:spLocks noGrp="1"/>
          </p:cNvSpPr>
          <p:nvPr>
            <p:ph type="ftr" sz="quarter" idx="11"/>
          </p:nvPr>
        </p:nvSpPr>
        <p:spPr/>
        <p:txBody>
          <a:bodyPr/>
          <a:lstStyle>
            <a:lvl1pPr>
              <a:defRPr>
                <a:solidFill>
                  <a:schemeClr val="tx2"/>
                </a:solidFill>
              </a:defRPr>
            </a:lvl1pPr>
            <a:extLst/>
          </a:lstStyle>
          <a:p>
            <a:endParaRPr lang="en-US"/>
          </a:p>
        </p:txBody>
      </p:sp>
      <p:sp>
        <p:nvSpPr>
          <p:cNvPr id="4" name="عنصر نائب لرقم الشريحة 3"/>
          <p:cNvSpPr>
            <a:spLocks noGrp="1"/>
          </p:cNvSpPr>
          <p:nvPr>
            <p:ph type="sldNum" sz="quarter" idx="12"/>
          </p:nvPr>
        </p:nvSpPr>
        <p:spPr/>
        <p:txBody>
          <a:bodyPr/>
          <a:lstStyle>
            <a:extLst/>
          </a:lstStyle>
          <a:p>
            <a:fld id="{6F676A38-806E-4676-99DE-93960E050F0E}"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محتوى ذو تسمية توضيحية">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228600"/>
            <a:ext cx="5897880" cy="1173480"/>
          </a:xfrm>
        </p:spPr>
        <p:txBody>
          <a:bodyPr wrap="square" anchor="b"/>
          <a:lstStyle>
            <a:lvl1pPr algn="l">
              <a:buNone/>
              <a:defRPr lang="en-US" sz="2400" baseline="0" smtClean="0"/>
            </a:lvl1pPr>
            <a:extLst/>
          </a:lstStyle>
          <a:p>
            <a:r>
              <a:rPr kumimoji="0" lang="ar-SA" smtClean="0"/>
              <a:t>انقر لتحرير نمط العنوان الرئيسي</a:t>
            </a:r>
            <a:endParaRPr kumimoji="0" lang="en-US"/>
          </a:p>
        </p:txBody>
      </p:sp>
      <p:sp>
        <p:nvSpPr>
          <p:cNvPr id="3" name="عنصر نائب للنص 2"/>
          <p:cNvSpPr>
            <a:spLocks noGrp="1"/>
          </p:cNvSpPr>
          <p:nvPr>
            <p:ph type="body" idx="2"/>
          </p:nvPr>
        </p:nvSpPr>
        <p:spPr>
          <a:xfrm>
            <a:off x="457200" y="1497416"/>
            <a:ext cx="5897880" cy="602512"/>
          </a:xfrm>
        </p:spPr>
        <p:txBody>
          <a:bodyPr rot="0" spcFirstLastPara="0" vertOverflow="overflow" horzOverflow="overflow" vert="horz" wrap="square" lIns="45720" tIns="0" rIns="0" bIns="0" numCol="1" spcCol="0" rtlCol="0" fromWordArt="0" anchor="t" anchorCtr="0" forceAA="0" compatLnSpc="1">
            <a:normAutofit/>
          </a:bodyPr>
          <a:lstStyle>
            <a:lvl1pPr marL="0" indent="0">
              <a:spcBef>
                <a:spcPts val="0"/>
              </a:spcBef>
              <a:spcAft>
                <a:spcPts val="0"/>
              </a:spcAft>
              <a:buNone/>
              <a:defRPr sz="1400"/>
            </a:lvl1pPr>
            <a:lvl2pPr>
              <a:buNone/>
              <a:defRPr sz="1200"/>
            </a:lvl2pPr>
            <a:lvl3pPr>
              <a:buNone/>
              <a:defRPr sz="1000"/>
            </a:lvl3pPr>
            <a:lvl4pPr>
              <a:buNone/>
              <a:defRPr sz="900"/>
            </a:lvl4pPr>
            <a:lvl5pPr>
              <a:buNone/>
              <a:defRPr sz="900"/>
            </a:lvl5pPr>
            <a:extLst/>
          </a:lstStyle>
          <a:p>
            <a:pPr lvl="0" eaLnBrk="1" latinLnBrk="0" hangingPunct="1"/>
            <a:r>
              <a:rPr kumimoji="0" lang="ar-SA" smtClean="0"/>
              <a:t>انقر لتحرير أنماط النص الرئيسي</a:t>
            </a:r>
          </a:p>
        </p:txBody>
      </p:sp>
      <p:sp>
        <p:nvSpPr>
          <p:cNvPr id="4" name="عنصر نائب للمحتوى 3"/>
          <p:cNvSpPr>
            <a:spLocks noGrp="1"/>
          </p:cNvSpPr>
          <p:nvPr>
            <p:ph sz="half" idx="1"/>
          </p:nvPr>
        </p:nvSpPr>
        <p:spPr>
          <a:xfrm>
            <a:off x="457200" y="2133600"/>
            <a:ext cx="7239000" cy="4371752"/>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ar-SA" smtClean="0"/>
              <a:t>انقر لتحرير أنماط النص الرئيسي</a:t>
            </a:r>
          </a:p>
          <a:p>
            <a:pPr lvl="1" eaLnBrk="1" latinLnBrk="0" hangingPunct="1"/>
            <a:r>
              <a:rPr lang="ar-SA" smtClean="0"/>
              <a:t>المستوى الثاني</a:t>
            </a:r>
          </a:p>
          <a:p>
            <a:pPr lvl="2" eaLnBrk="1" latinLnBrk="0" hangingPunct="1"/>
            <a:r>
              <a:rPr lang="ar-SA" smtClean="0"/>
              <a:t>المستوى الثالث</a:t>
            </a:r>
          </a:p>
          <a:p>
            <a:pPr lvl="3" eaLnBrk="1" latinLnBrk="0" hangingPunct="1"/>
            <a:r>
              <a:rPr lang="ar-SA" smtClean="0"/>
              <a:t>المستوى الرابع</a:t>
            </a:r>
          </a:p>
          <a:p>
            <a:pPr lvl="4" eaLnBrk="1" latinLnBrk="0" hangingPunct="1"/>
            <a:r>
              <a:rPr lang="ar-SA" smtClean="0"/>
              <a:t>المستوى الخامس</a:t>
            </a:r>
            <a:endParaRPr kumimoji="0" lang="en-US"/>
          </a:p>
        </p:txBody>
      </p:sp>
      <p:sp>
        <p:nvSpPr>
          <p:cNvPr id="5" name="عنصر نائب للتاريخ 4"/>
          <p:cNvSpPr>
            <a:spLocks noGrp="1"/>
          </p:cNvSpPr>
          <p:nvPr>
            <p:ph type="dt" sz="half" idx="10"/>
          </p:nvPr>
        </p:nvSpPr>
        <p:spPr/>
        <p:txBody>
          <a:bodyPr/>
          <a:lstStyle>
            <a:extLst/>
          </a:lstStyle>
          <a:p>
            <a:fld id="{0606A8B0-2CD7-400F-BD94-23438DAC4C3B}" type="datetimeFigureOut">
              <a:rPr lang="en-US" smtClean="0"/>
              <a:pPr/>
              <a:t>2/22/2021</a:t>
            </a:fld>
            <a:endParaRPr lang="en-US"/>
          </a:p>
        </p:txBody>
      </p:sp>
      <p:sp>
        <p:nvSpPr>
          <p:cNvPr id="6" name="عنصر نائب للتذييل 5"/>
          <p:cNvSpPr>
            <a:spLocks noGrp="1"/>
          </p:cNvSpPr>
          <p:nvPr>
            <p:ph type="ftr" sz="quarter" idx="11"/>
          </p:nvPr>
        </p:nvSpPr>
        <p:spPr/>
        <p:txBody>
          <a:bodyPr/>
          <a:lstStyle>
            <a:extLst/>
          </a:lstStyle>
          <a:p>
            <a:endParaRPr lang="en-US"/>
          </a:p>
        </p:txBody>
      </p:sp>
      <p:sp>
        <p:nvSpPr>
          <p:cNvPr id="7" name="عنصر نائب لرقم الشريحة 6"/>
          <p:cNvSpPr>
            <a:spLocks noGrp="1"/>
          </p:cNvSpPr>
          <p:nvPr>
            <p:ph type="sldNum" sz="quarter" idx="12"/>
          </p:nvPr>
        </p:nvSpPr>
        <p:spPr/>
        <p:txBody>
          <a:bodyPr/>
          <a:lstStyle>
            <a:extLst/>
          </a:lstStyle>
          <a:p>
            <a:fld id="{6F676A38-806E-4676-99DE-93960E050F0E}"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صورة ذو تسمية توضيحية">
    <p:bg>
      <p:bgRef idx="1002">
        <a:schemeClr val="bg2"/>
      </p:bgRef>
    </p:bg>
    <p:spTree>
      <p:nvGrpSpPr>
        <p:cNvPr id="1" name=""/>
        <p:cNvGrpSpPr/>
        <p:nvPr/>
      </p:nvGrpSpPr>
      <p:grpSpPr>
        <a:xfrm>
          <a:off x="0" y="0"/>
          <a:ext cx="0" cy="0"/>
          <a:chOff x="0" y="0"/>
          <a:chExt cx="0" cy="0"/>
        </a:xfrm>
      </p:grpSpPr>
      <p:sp>
        <p:nvSpPr>
          <p:cNvPr id="8" name="مستطيل 7"/>
          <p:cNvSpPr/>
          <p:nvPr/>
        </p:nvSpPr>
        <p:spPr>
          <a:xfrm rot="21240000">
            <a:off x="597968" y="1004668"/>
            <a:ext cx="4319527" cy="4312573"/>
          </a:xfrm>
          <a:prstGeom prst="rect">
            <a:avLst/>
          </a:prstGeom>
          <a:solidFill>
            <a:srgbClr val="FAFAFA"/>
          </a:solidFill>
          <a:ln w="1270" cap="rnd" cmpd="sng" algn="ctr">
            <a:solidFill>
              <a:srgbClr val="EAEAEA"/>
            </a:solidFill>
            <a:prstDash val="solid"/>
          </a:ln>
          <a:effectLst>
            <a:outerShdw blurRad="25000" dist="12700" dir="5400000" algn="t" rotWithShape="0">
              <a:srgbClr val="000000">
                <a:alpha val="4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9" name="مستطيل 8"/>
          <p:cNvSpPr/>
          <p:nvPr/>
        </p:nvSpPr>
        <p:spPr>
          <a:xfrm rot="21420000">
            <a:off x="596706" y="998816"/>
            <a:ext cx="4319527" cy="4312573"/>
          </a:xfrm>
          <a:prstGeom prst="rect">
            <a:avLst/>
          </a:prstGeom>
          <a:solidFill>
            <a:srgbClr val="FAFAFA"/>
          </a:solidFill>
          <a:ln w="1270" cap="rnd" cmpd="sng" algn="ctr">
            <a:solidFill>
              <a:srgbClr val="EAEAEA"/>
            </a:solidFill>
            <a:prstDash val="solid"/>
          </a:ln>
          <a:effectLst>
            <a:outerShdw blurRad="28000" dist="12700" dir="5400000" algn="tl" rotWithShape="0">
              <a:srgbClr val="000000">
                <a:alpha val="4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2" name="عنوان 1"/>
          <p:cNvSpPr>
            <a:spLocks noGrp="1"/>
          </p:cNvSpPr>
          <p:nvPr>
            <p:ph type="title"/>
          </p:nvPr>
        </p:nvSpPr>
        <p:spPr>
          <a:xfrm>
            <a:off x="5389098" y="1143000"/>
            <a:ext cx="3429000" cy="2057400"/>
          </a:xfrm>
        </p:spPr>
        <p:txBody>
          <a:bodyPr vert="horz" anchor="b"/>
          <a:lstStyle>
            <a:lvl1pPr algn="l">
              <a:buNone/>
              <a:defRPr sz="3000" b="1" baseline="0">
                <a:ln w="500">
                  <a:solidFill>
                    <a:schemeClr val="tx2">
                      <a:shade val="10000"/>
                      <a:satMod val="135000"/>
                    </a:schemeClr>
                  </a:solidFill>
                </a:ln>
                <a:gradFill>
                  <a:gsLst>
                    <a:gs pos="0">
                      <a:schemeClr val="accent4">
                        <a:tint val="13000"/>
                      </a:schemeClr>
                    </a:gs>
                    <a:gs pos="10000">
                      <a:schemeClr val="accent4">
                        <a:tint val="20000"/>
                      </a:schemeClr>
                    </a:gs>
                    <a:gs pos="49000">
                      <a:schemeClr val="accent4">
                        <a:tint val="70000"/>
                      </a:schemeClr>
                    </a:gs>
                    <a:gs pos="50000">
                      <a:schemeClr val="accent4">
                        <a:tint val="97000"/>
                      </a:schemeClr>
                    </a:gs>
                    <a:gs pos="100000">
                      <a:schemeClr val="accent4">
                        <a:tint val="20000"/>
                      </a:schemeClr>
                    </a:gs>
                  </a:gsLst>
                  <a:lin ang="5400000" scaled="1"/>
                </a:gradFill>
                <a:effectLst/>
              </a:defRPr>
            </a:lvl1pPr>
            <a:extLst/>
          </a:lstStyle>
          <a:p>
            <a:r>
              <a:rPr kumimoji="0" lang="ar-SA" smtClean="0"/>
              <a:t>انقر لتحرير نمط العنوان الرئيسي</a:t>
            </a:r>
            <a:endParaRPr kumimoji="0" lang="en-US" dirty="0"/>
          </a:p>
        </p:txBody>
      </p:sp>
      <p:sp>
        <p:nvSpPr>
          <p:cNvPr id="4" name="عنصر نائب للنص 3"/>
          <p:cNvSpPr>
            <a:spLocks noGrp="1"/>
          </p:cNvSpPr>
          <p:nvPr>
            <p:ph type="body" sz="half" idx="2"/>
          </p:nvPr>
        </p:nvSpPr>
        <p:spPr>
          <a:xfrm>
            <a:off x="5389098" y="3283634"/>
            <a:ext cx="3429000" cy="1920240"/>
          </a:xfrm>
        </p:spPr>
        <p:txBody>
          <a:bodyPr rot="0" spcFirstLastPara="0" vertOverflow="overflow" horzOverflow="overflow" vert="horz" wrap="square" lIns="82296" tIns="0" rIns="0" bIns="0" numCol="1" spcCol="0" rtlCol="0" fromWordArt="0" anchor="t" anchorCtr="0" forceAA="0" compatLnSpc="1">
            <a:normAutofit/>
          </a:bodyPr>
          <a:lstStyle>
            <a:lvl1pPr marL="0" indent="0">
              <a:lnSpc>
                <a:spcPct val="100000"/>
              </a:lnSpc>
              <a:spcBef>
                <a:spcPts val="0"/>
              </a:spcBef>
              <a:buFontTx/>
              <a:buNone/>
              <a:defRPr sz="1400" baseline="0">
                <a:solidFill>
                  <a:schemeClr val="tx1"/>
                </a:solidFill>
              </a:defRPr>
            </a:lvl1pPr>
            <a:lvl2pPr>
              <a:defRPr sz="1200"/>
            </a:lvl2pPr>
            <a:lvl3pPr>
              <a:defRPr sz="1000"/>
            </a:lvl3pPr>
            <a:lvl4pPr>
              <a:defRPr sz="900"/>
            </a:lvl4pPr>
            <a:lvl5pPr>
              <a:defRPr sz="900"/>
            </a:lvl5pPr>
            <a:extLst/>
          </a:lstStyle>
          <a:p>
            <a:pPr marL="0" marR="0" lvl="0" indent="0" algn="l" defTabSz="0" rtl="0" eaLnBrk="1" fontAlgn="auto" latinLnBrk="0" hangingPunct="1">
              <a:lnSpc>
                <a:spcPct val="100000"/>
              </a:lnSpc>
              <a:spcBef>
                <a:spcPts val="0"/>
              </a:spcBef>
              <a:spcAft>
                <a:spcPts val="0"/>
              </a:spcAft>
              <a:buClr>
                <a:schemeClr val="tx2"/>
              </a:buClr>
              <a:buSzPct val="73000"/>
              <a:buFontTx/>
              <a:buNone/>
              <a:tabLst/>
              <a:defRPr/>
            </a:pPr>
            <a:r>
              <a:rPr kumimoji="0" lang="ar-SA" smtClean="0"/>
              <a:t>انقر لتحرير أنماط النص الرئيسي</a:t>
            </a:r>
          </a:p>
        </p:txBody>
      </p:sp>
      <p:sp>
        <p:nvSpPr>
          <p:cNvPr id="5" name="عنصر نائب للتاريخ 4"/>
          <p:cNvSpPr>
            <a:spLocks noGrp="1"/>
          </p:cNvSpPr>
          <p:nvPr>
            <p:ph type="dt" sz="half" idx="10"/>
          </p:nvPr>
        </p:nvSpPr>
        <p:spPr/>
        <p:txBody>
          <a:bodyPr/>
          <a:lstStyle>
            <a:extLst/>
          </a:lstStyle>
          <a:p>
            <a:fld id="{0606A8B0-2CD7-400F-BD94-23438DAC4C3B}" type="datetimeFigureOut">
              <a:rPr lang="en-US" smtClean="0"/>
              <a:pPr/>
              <a:t>2/22/2021</a:t>
            </a:fld>
            <a:endParaRPr lang="en-US"/>
          </a:p>
        </p:txBody>
      </p:sp>
      <p:sp>
        <p:nvSpPr>
          <p:cNvPr id="6" name="عنصر نائب للتذييل 5"/>
          <p:cNvSpPr>
            <a:spLocks noGrp="1"/>
          </p:cNvSpPr>
          <p:nvPr>
            <p:ph type="ftr" sz="quarter" idx="11"/>
          </p:nvPr>
        </p:nvSpPr>
        <p:spPr/>
        <p:txBody>
          <a:bodyPr/>
          <a:lstStyle>
            <a:extLst/>
          </a:lstStyle>
          <a:p>
            <a:endParaRPr lang="en-US"/>
          </a:p>
        </p:txBody>
      </p:sp>
      <p:sp>
        <p:nvSpPr>
          <p:cNvPr id="7" name="عنصر نائب لرقم الشريحة 6"/>
          <p:cNvSpPr>
            <a:spLocks noGrp="1"/>
          </p:cNvSpPr>
          <p:nvPr>
            <p:ph type="sldNum" sz="quarter" idx="12"/>
          </p:nvPr>
        </p:nvSpPr>
        <p:spPr/>
        <p:txBody>
          <a:bodyPr/>
          <a:lstStyle>
            <a:extLst/>
          </a:lstStyle>
          <a:p>
            <a:fld id="{6F676A38-806E-4676-99DE-93960E050F0E}" type="slidenum">
              <a:rPr lang="en-US" smtClean="0"/>
              <a:pPr/>
              <a:t>‹#›</a:t>
            </a:fld>
            <a:endParaRPr lang="en-US"/>
          </a:p>
        </p:txBody>
      </p:sp>
      <p:sp>
        <p:nvSpPr>
          <p:cNvPr id="10" name="عنصر نائب للصورة 9"/>
          <p:cNvSpPr>
            <a:spLocks noGrp="1"/>
          </p:cNvSpPr>
          <p:nvPr>
            <p:ph type="pic" idx="1"/>
          </p:nvPr>
        </p:nvSpPr>
        <p:spPr>
          <a:xfrm>
            <a:off x="663682" y="1041002"/>
            <a:ext cx="4206240" cy="4206240"/>
          </a:xfrm>
          <a:solidFill>
            <a:schemeClr val="bg2">
              <a:shade val="50000"/>
            </a:schemeClr>
          </a:solidFill>
          <a:ln w="107950">
            <a:solidFill>
              <a:srgbClr val="FFFFFF"/>
            </a:solidFill>
            <a:miter lim="800000"/>
          </a:ln>
          <a:effectLst>
            <a:outerShdw blurRad="44450" dist="3810" dir="5400000" algn="tl" rotWithShape="0">
              <a:srgbClr val="000000">
                <a:alpha val="60000"/>
              </a:srgbClr>
            </a:outerShdw>
          </a:effectLst>
          <a:scene3d>
            <a:camera prst="orthographicFront"/>
            <a:lightRig rig="threePt" dir="t"/>
          </a:scene3d>
          <a:sp3d contourW="3810">
            <a:contourClr>
              <a:srgbClr val="969696"/>
            </a:contourClr>
          </a:sp3d>
        </p:spPr>
        <p:txBody>
          <a:bodyPr/>
          <a:lstStyle>
            <a:lvl1pPr marL="0" indent="0">
              <a:buNone/>
              <a:defRPr sz="3200"/>
            </a:lvl1pPr>
            <a:extLst/>
          </a:lstStyle>
          <a:p>
            <a:r>
              <a:rPr kumimoji="0" lang="ar-SA" smtClean="0"/>
              <a:t>انقر فوق الرمز لإضافة صورة</a:t>
            </a:r>
            <a:endParaRPr kumimoji="0" lang="en-US" dirty="0"/>
          </a:p>
        </p:txBody>
      </p:sp>
    </p:spTree>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9" name="مستطيل 8"/>
          <p:cNvSpPr/>
          <p:nvPr/>
        </p:nvSpPr>
        <p:spPr>
          <a:xfrm flipH="1">
            <a:off x="8153400" y="0"/>
            <a:ext cx="990600" cy="6858000"/>
          </a:xfrm>
          <a:prstGeom prst="rect">
            <a:avLst/>
          </a:prstGeom>
          <a:blipFill>
            <a:blip r:embed="rId13">
              <a:alphaModFix amt="43000"/>
            </a:blip>
            <a:tile tx="0" ty="0" sx="50000" sy="50000" flip="none" algn="tl"/>
          </a:blipFill>
          <a:ln w="0" cap="flat" cmpd="sng" algn="ctr">
            <a:noFill/>
            <a:prstDash val="solid"/>
          </a:ln>
          <a:effectLst>
            <a:fillOverlay blend="mult">
              <a:gradFill rotWithShape="1">
                <a:gsLst>
                  <a:gs pos="0">
                    <a:schemeClr val="tx2">
                      <a:tint val="62000"/>
                      <a:satMod val="420000"/>
                    </a:schemeClr>
                  </a:gs>
                  <a:gs pos="100000">
                    <a:schemeClr val="tx2">
                      <a:shade val="20000"/>
                      <a:satMod val="170000"/>
                    </a:schemeClr>
                  </a:gs>
                </a:gsLst>
                <a:path path="circle">
                  <a:fillToRect l="50000" t="110000" r="50000" b="-10000"/>
                </a:path>
                <a:tileRect/>
              </a:gradFill>
            </a:fillOverlay>
            <a:innerShdw blurRad="63500" dist="44450" dir="10800000">
              <a:srgbClr val="000000">
                <a:alpha val="45000"/>
              </a:srgbClr>
            </a:inn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3" name="عنصر نائب للعنوان 2"/>
          <p:cNvSpPr>
            <a:spLocks noGrp="1"/>
          </p:cNvSpPr>
          <p:nvPr>
            <p:ph type="title"/>
          </p:nvPr>
        </p:nvSpPr>
        <p:spPr>
          <a:xfrm>
            <a:off x="457200" y="320040"/>
            <a:ext cx="7239000" cy="1143000"/>
          </a:xfrm>
          <a:prstGeom prst="rect">
            <a:avLst/>
          </a:prstGeom>
        </p:spPr>
        <p:txBody>
          <a:bodyPr vert="horz" lIns="45720" tIns="0" rIns="45720" bIns="0" anchor="b" anchorCtr="0">
            <a:normAutofit/>
          </a:bodyPr>
          <a:lstStyle>
            <a:extLst/>
          </a:lstStyle>
          <a:p>
            <a:r>
              <a:rPr kumimoji="0" lang="ar-SA" smtClean="0"/>
              <a:t>انقر لتحرير نمط العنوان الرئيسي</a:t>
            </a:r>
            <a:endParaRPr kumimoji="0" lang="en-US"/>
          </a:p>
        </p:txBody>
      </p:sp>
      <p:sp>
        <p:nvSpPr>
          <p:cNvPr id="31" name="عنصر نائب للنص 30"/>
          <p:cNvSpPr>
            <a:spLocks noGrp="1"/>
          </p:cNvSpPr>
          <p:nvPr>
            <p:ph type="body" idx="1"/>
          </p:nvPr>
        </p:nvSpPr>
        <p:spPr>
          <a:xfrm>
            <a:off x="457200" y="1609416"/>
            <a:ext cx="7239000" cy="4846320"/>
          </a:xfrm>
          <a:prstGeom prst="rect">
            <a:avLst/>
          </a:prstGeom>
        </p:spPr>
        <p:txBody>
          <a:bodyPr vert="horz">
            <a:normAutofit/>
          </a:bodyPr>
          <a:lstStyle>
            <a:extLst/>
          </a:lstStyle>
          <a:p>
            <a:pPr lvl="0" eaLnBrk="1" latinLnBrk="0" hangingPunct="1"/>
            <a:r>
              <a:rPr kumimoji="0" lang="ar-SA" smtClean="0"/>
              <a:t>انقر لتحرير أنماط النص الرئيسي</a:t>
            </a:r>
          </a:p>
          <a:p>
            <a:pPr lvl="1" eaLnBrk="1" latinLnBrk="0" hangingPunct="1"/>
            <a:r>
              <a:rPr kumimoji="0" lang="ar-SA" smtClean="0"/>
              <a:t>المستوى الثاني</a:t>
            </a:r>
          </a:p>
          <a:p>
            <a:pPr lvl="2" eaLnBrk="1" latinLnBrk="0" hangingPunct="1"/>
            <a:r>
              <a:rPr kumimoji="0" lang="ar-SA" smtClean="0"/>
              <a:t>المستوى الثالث</a:t>
            </a:r>
          </a:p>
          <a:p>
            <a:pPr lvl="3" eaLnBrk="1" latinLnBrk="0" hangingPunct="1"/>
            <a:r>
              <a:rPr kumimoji="0" lang="ar-SA" smtClean="0"/>
              <a:t>المستوى الرابع</a:t>
            </a:r>
          </a:p>
          <a:p>
            <a:pPr lvl="4" eaLnBrk="1" latinLnBrk="0" hangingPunct="1"/>
            <a:r>
              <a:rPr kumimoji="0" lang="ar-SA" smtClean="0"/>
              <a:t>المستوى الخامس</a:t>
            </a:r>
            <a:endParaRPr kumimoji="0" lang="en-US"/>
          </a:p>
        </p:txBody>
      </p:sp>
      <p:sp>
        <p:nvSpPr>
          <p:cNvPr id="27" name="عنصر نائب للتاريخ 26"/>
          <p:cNvSpPr>
            <a:spLocks noGrp="1"/>
          </p:cNvSpPr>
          <p:nvPr>
            <p:ph type="dt" sz="half" idx="2"/>
          </p:nvPr>
        </p:nvSpPr>
        <p:spPr>
          <a:xfrm>
            <a:off x="4245936" y="6557946"/>
            <a:ext cx="2002464" cy="226902"/>
          </a:xfrm>
          <a:prstGeom prst="rect">
            <a:avLst/>
          </a:prstGeom>
        </p:spPr>
        <p:txBody>
          <a:bodyPr vert="horz" tIns="0" bIns="0" anchor="b"/>
          <a:lstStyle>
            <a:lvl1pPr algn="l" eaLnBrk="1" latinLnBrk="0" hangingPunct="1">
              <a:defRPr kumimoji="0" sz="1000">
                <a:solidFill>
                  <a:schemeClr val="tx2"/>
                </a:solidFill>
              </a:defRPr>
            </a:lvl1pPr>
            <a:extLst/>
          </a:lstStyle>
          <a:p>
            <a:fld id="{0606A8B0-2CD7-400F-BD94-23438DAC4C3B}" type="datetimeFigureOut">
              <a:rPr lang="en-US" smtClean="0"/>
              <a:pPr/>
              <a:t>2/22/2021</a:t>
            </a:fld>
            <a:endParaRPr lang="en-US"/>
          </a:p>
        </p:txBody>
      </p:sp>
      <p:sp>
        <p:nvSpPr>
          <p:cNvPr id="4" name="عنصر نائب للتذييل 3"/>
          <p:cNvSpPr>
            <a:spLocks noGrp="1"/>
          </p:cNvSpPr>
          <p:nvPr>
            <p:ph type="ftr" sz="quarter" idx="3"/>
          </p:nvPr>
        </p:nvSpPr>
        <p:spPr>
          <a:xfrm>
            <a:off x="457200" y="6557946"/>
            <a:ext cx="3657600" cy="228600"/>
          </a:xfrm>
          <a:prstGeom prst="rect">
            <a:avLst/>
          </a:prstGeom>
        </p:spPr>
        <p:txBody>
          <a:bodyPr vert="horz" tIns="0" bIns="0" anchor="b"/>
          <a:lstStyle>
            <a:lvl1pPr algn="r" eaLnBrk="1" latinLnBrk="0" hangingPunct="1">
              <a:defRPr kumimoji="0" sz="1000">
                <a:solidFill>
                  <a:schemeClr val="tx2"/>
                </a:solidFill>
              </a:defRPr>
            </a:lvl1pPr>
            <a:extLst/>
          </a:lstStyle>
          <a:p>
            <a:endParaRPr lang="en-US"/>
          </a:p>
        </p:txBody>
      </p:sp>
      <p:sp>
        <p:nvSpPr>
          <p:cNvPr id="16" name="عنصر نائب لرقم الشريحة 15"/>
          <p:cNvSpPr>
            <a:spLocks noGrp="1"/>
          </p:cNvSpPr>
          <p:nvPr>
            <p:ph type="sldNum" sz="quarter" idx="4"/>
          </p:nvPr>
        </p:nvSpPr>
        <p:spPr>
          <a:xfrm>
            <a:off x="6251448" y="6556248"/>
            <a:ext cx="588336" cy="228600"/>
          </a:xfrm>
          <a:prstGeom prst="rect">
            <a:avLst/>
          </a:prstGeom>
        </p:spPr>
        <p:txBody>
          <a:bodyPr vert="horz" lIns="0" tIns="0" rIns="0" bIns="0" anchor="b"/>
          <a:lstStyle>
            <a:lvl1pPr algn="r" eaLnBrk="1" latinLnBrk="0" hangingPunct="1">
              <a:defRPr kumimoji="0" sz="1100">
                <a:solidFill>
                  <a:schemeClr val="tx2"/>
                </a:solidFill>
              </a:defRPr>
            </a:lvl1pPr>
            <a:extLst/>
          </a:lstStyle>
          <a:p>
            <a:fld id="{6F676A38-806E-4676-99DE-93960E050F0E}"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733" r:id="rId1"/>
    <p:sldLayoutId id="2147483734" r:id="rId2"/>
    <p:sldLayoutId id="2147483735" r:id="rId3"/>
    <p:sldLayoutId id="2147483736" r:id="rId4"/>
    <p:sldLayoutId id="2147483737" r:id="rId5"/>
    <p:sldLayoutId id="2147483738" r:id="rId6"/>
    <p:sldLayoutId id="2147483739" r:id="rId7"/>
    <p:sldLayoutId id="2147483740" r:id="rId8"/>
    <p:sldLayoutId id="2147483741" r:id="rId9"/>
    <p:sldLayoutId id="2147483742" r:id="rId10"/>
    <p:sldLayoutId id="2147483743" r:id="rId11"/>
  </p:sldLayoutIdLst>
  <p:txStyles>
    <p:titleStyle>
      <a:lvl1pPr algn="l" rtl="1" eaLnBrk="1" latinLnBrk="0" hangingPunct="1">
        <a:spcBef>
          <a:spcPct val="0"/>
        </a:spcBef>
        <a:buNone/>
        <a:defRPr kumimoji="0" sz="3800" b="1" kern="1200" cap="all" baseline="0">
          <a:ln w="500">
            <a:solidFill>
              <a:schemeClr val="tx2">
                <a:shade val="20000"/>
                <a:satMod val="120000"/>
              </a:schemeClr>
            </a:solidFill>
          </a:ln>
          <a:gradFill>
            <a:gsLst>
              <a:gs pos="0">
                <a:schemeClr val="accent4">
                  <a:tint val="13000"/>
                </a:schemeClr>
              </a:gs>
              <a:gs pos="10000">
                <a:schemeClr val="accent4">
                  <a:tint val="20000"/>
                </a:schemeClr>
              </a:gs>
              <a:gs pos="49000">
                <a:schemeClr val="accent4">
                  <a:tint val="70000"/>
                </a:schemeClr>
              </a:gs>
              <a:gs pos="50000">
                <a:schemeClr val="accent4">
                  <a:tint val="97000"/>
                </a:schemeClr>
              </a:gs>
              <a:gs pos="100000">
                <a:schemeClr val="accent4">
                  <a:tint val="20000"/>
                </a:schemeClr>
              </a:gs>
            </a:gsLst>
            <a:lin ang="5400000" scaled="1"/>
          </a:gradFill>
          <a:effectLst/>
          <a:latin typeface="+mj-lt"/>
          <a:ea typeface="+mj-ea"/>
          <a:cs typeface="+mj-cs"/>
        </a:defRPr>
      </a:lvl1pPr>
      <a:extLst/>
    </p:titleStyle>
    <p:bodyStyle>
      <a:lvl1pPr marL="274320" indent="-274320" algn="r" rtl="1" eaLnBrk="1" latinLnBrk="0" hangingPunct="1">
        <a:spcBef>
          <a:spcPts val="600"/>
        </a:spcBef>
        <a:buClr>
          <a:schemeClr val="tx2"/>
        </a:buClr>
        <a:buSzPct val="73000"/>
        <a:buFont typeface="Wingdings 2"/>
        <a:buChar char=""/>
        <a:defRPr kumimoji="0" sz="2600" kern="1200" baseline="0">
          <a:solidFill>
            <a:schemeClr val="tx1"/>
          </a:solidFill>
          <a:latin typeface="+mn-lt"/>
          <a:ea typeface="+mn-ea"/>
          <a:cs typeface="+mn-cs"/>
        </a:defRPr>
      </a:lvl1pPr>
      <a:lvl2pPr marL="521208" indent="-228600" algn="r" rtl="1" eaLnBrk="1" latinLnBrk="0" hangingPunct="1">
        <a:spcBef>
          <a:spcPts val="500"/>
        </a:spcBef>
        <a:buClr>
          <a:schemeClr val="accent4"/>
        </a:buClr>
        <a:buSzPct val="80000"/>
        <a:buFont typeface="Wingdings 2"/>
        <a:buChar char=""/>
        <a:defRPr kumimoji="0" sz="2300" kern="1200">
          <a:solidFill>
            <a:schemeClr val="tx1">
              <a:tint val="85000"/>
            </a:schemeClr>
          </a:solidFill>
          <a:latin typeface="+mn-lt"/>
          <a:ea typeface="+mn-ea"/>
          <a:cs typeface="+mn-cs"/>
        </a:defRPr>
      </a:lvl2pPr>
      <a:lvl3pPr marL="758952" indent="-228600" algn="r" rtl="1" eaLnBrk="1" latinLnBrk="0" hangingPunct="1">
        <a:spcBef>
          <a:spcPts val="400"/>
        </a:spcBef>
        <a:buClr>
          <a:schemeClr val="accent4"/>
        </a:buClr>
        <a:buSzPct val="60000"/>
        <a:buFont typeface="Wingdings"/>
        <a:buChar char=""/>
        <a:defRPr kumimoji="0" sz="2000" kern="1200">
          <a:solidFill>
            <a:schemeClr val="tx1"/>
          </a:solidFill>
          <a:latin typeface="+mn-lt"/>
          <a:ea typeface="+mn-ea"/>
          <a:cs typeface="+mn-cs"/>
        </a:defRPr>
      </a:lvl3pPr>
      <a:lvl4pPr marL="1005840" indent="-228600" algn="r" rtl="1" eaLnBrk="1" latinLnBrk="0" hangingPunct="1">
        <a:spcBef>
          <a:spcPct val="20000"/>
        </a:spcBef>
        <a:buClr>
          <a:schemeClr val="accent4"/>
        </a:buClr>
        <a:buSzPct val="80000"/>
        <a:buFont typeface="Wingdings 2"/>
        <a:buChar char=""/>
        <a:defRPr kumimoji="0" sz="2000" kern="1200">
          <a:solidFill>
            <a:schemeClr val="tx1">
              <a:tint val="85000"/>
            </a:schemeClr>
          </a:solidFill>
          <a:latin typeface="+mn-lt"/>
          <a:ea typeface="+mn-ea"/>
          <a:cs typeface="+mn-cs"/>
        </a:defRPr>
      </a:lvl4pPr>
      <a:lvl5pPr marL="1280160" indent="-228600" algn="r" rtl="1" eaLnBrk="1" latinLnBrk="0" hangingPunct="1">
        <a:spcBef>
          <a:spcPts val="400"/>
        </a:spcBef>
        <a:buClr>
          <a:schemeClr val="accent4"/>
        </a:buClr>
        <a:buSzPct val="70000"/>
        <a:buFont typeface="Wingdings"/>
        <a:buChar char=""/>
        <a:defRPr kumimoji="0" sz="1800" kern="1200">
          <a:solidFill>
            <a:schemeClr val="tx1"/>
          </a:solidFill>
          <a:latin typeface="+mn-lt"/>
          <a:ea typeface="+mn-ea"/>
          <a:cs typeface="+mn-cs"/>
        </a:defRPr>
      </a:lvl5pPr>
      <a:lvl6pPr marL="1472184" indent="-182880" algn="r" rtl="1" eaLnBrk="1" latinLnBrk="0" hangingPunct="1">
        <a:spcBef>
          <a:spcPts val="400"/>
        </a:spcBef>
        <a:buClr>
          <a:schemeClr val="accent4"/>
        </a:buClr>
        <a:buSzPct val="80000"/>
        <a:buFont typeface="Wingdings 2"/>
        <a:buChar char=""/>
        <a:defRPr kumimoji="0" sz="1800" kern="1200">
          <a:solidFill>
            <a:schemeClr val="tx1">
              <a:tint val="85000"/>
            </a:schemeClr>
          </a:solidFill>
          <a:latin typeface="+mn-lt"/>
          <a:ea typeface="+mn-ea"/>
          <a:cs typeface="+mn-cs"/>
        </a:defRPr>
      </a:lvl6pPr>
      <a:lvl7pPr marL="1673352" indent="-182880" algn="r" rtl="1" eaLnBrk="1" latinLnBrk="0" hangingPunct="1">
        <a:spcBef>
          <a:spcPct val="20000"/>
        </a:spcBef>
        <a:buClr>
          <a:schemeClr val="accent4"/>
        </a:buClr>
        <a:buSzPct val="80000"/>
        <a:buFont typeface="Wingdings 2"/>
        <a:buChar char=""/>
        <a:defRPr kumimoji="0" sz="1600" kern="1200" baseline="0">
          <a:solidFill>
            <a:schemeClr val="tx1"/>
          </a:solidFill>
          <a:latin typeface="+mn-lt"/>
          <a:ea typeface="+mn-ea"/>
          <a:cs typeface="+mn-cs"/>
        </a:defRPr>
      </a:lvl7pPr>
      <a:lvl8pPr marL="1847088" indent="-182880" algn="r" rtl="1" eaLnBrk="1" latinLnBrk="0" hangingPunct="1">
        <a:spcBef>
          <a:spcPts val="300"/>
        </a:spcBef>
        <a:buClr>
          <a:schemeClr val="accent4"/>
        </a:buClr>
        <a:buSzPct val="100000"/>
        <a:buChar char="•"/>
        <a:defRPr kumimoji="0" sz="1600" kern="1200" baseline="0">
          <a:solidFill>
            <a:schemeClr val="tx1">
              <a:tint val="85000"/>
            </a:schemeClr>
          </a:solidFill>
          <a:latin typeface="+mn-lt"/>
          <a:ea typeface="+mn-ea"/>
          <a:cs typeface="+mn-cs"/>
        </a:defRPr>
      </a:lvl8pPr>
      <a:lvl9pPr marL="2057400" indent="-182880" algn="r" rtl="1" eaLnBrk="1" latinLnBrk="0" hangingPunct="1">
        <a:spcBef>
          <a:spcPct val="20000"/>
        </a:spcBef>
        <a:buClr>
          <a:schemeClr val="accent4"/>
        </a:buClr>
        <a:buSzPct val="100000"/>
        <a:buFont typeface="Wingdings"/>
        <a:buChar char="§"/>
        <a:defRPr kumimoji="0" sz="1400" kern="1200" baseline="0">
          <a:solidFill>
            <a:schemeClr val="tx1"/>
          </a:solidFill>
          <a:latin typeface="+mn-lt"/>
          <a:ea typeface="+mn-ea"/>
          <a:cs typeface="+mn-cs"/>
        </a:defRPr>
      </a:lvl9pPr>
      <a:extLst/>
    </p:bodyStyle>
    <p:otherStyle>
      <a:lvl1pPr marL="0" algn="r" rtl="1" eaLnBrk="1" latinLnBrk="0" hangingPunct="1">
        <a:defRPr kumimoji="0" kern="1200">
          <a:solidFill>
            <a:schemeClr val="tx1"/>
          </a:solidFill>
          <a:latin typeface="+mn-lt"/>
          <a:ea typeface="+mn-ea"/>
          <a:cs typeface="+mn-cs"/>
        </a:defRPr>
      </a:lvl1pPr>
      <a:lvl2pPr marL="457200" algn="r" rtl="1" eaLnBrk="1" latinLnBrk="0" hangingPunct="1">
        <a:defRPr kumimoji="0" kern="1200">
          <a:solidFill>
            <a:schemeClr val="tx1"/>
          </a:solidFill>
          <a:latin typeface="+mn-lt"/>
          <a:ea typeface="+mn-ea"/>
          <a:cs typeface="+mn-cs"/>
        </a:defRPr>
      </a:lvl2pPr>
      <a:lvl3pPr marL="914400" algn="r" rtl="1" eaLnBrk="1" latinLnBrk="0" hangingPunct="1">
        <a:defRPr kumimoji="0" kern="1200">
          <a:solidFill>
            <a:schemeClr val="tx1"/>
          </a:solidFill>
          <a:latin typeface="+mn-lt"/>
          <a:ea typeface="+mn-ea"/>
          <a:cs typeface="+mn-cs"/>
        </a:defRPr>
      </a:lvl3pPr>
      <a:lvl4pPr marL="1371600" algn="r" rtl="1" eaLnBrk="1" latinLnBrk="0" hangingPunct="1">
        <a:defRPr kumimoji="0" kern="1200">
          <a:solidFill>
            <a:schemeClr val="tx1"/>
          </a:solidFill>
          <a:latin typeface="+mn-lt"/>
          <a:ea typeface="+mn-ea"/>
          <a:cs typeface="+mn-cs"/>
        </a:defRPr>
      </a:lvl4pPr>
      <a:lvl5pPr marL="1828800" algn="r" rtl="1" eaLnBrk="1" latinLnBrk="0" hangingPunct="1">
        <a:defRPr kumimoji="0" kern="1200">
          <a:solidFill>
            <a:schemeClr val="tx1"/>
          </a:solidFill>
          <a:latin typeface="+mn-lt"/>
          <a:ea typeface="+mn-ea"/>
          <a:cs typeface="+mn-cs"/>
        </a:defRPr>
      </a:lvl5pPr>
      <a:lvl6pPr marL="2286000" algn="r" rtl="1" eaLnBrk="1" latinLnBrk="0" hangingPunct="1">
        <a:defRPr kumimoji="0" kern="1200">
          <a:solidFill>
            <a:schemeClr val="tx1"/>
          </a:solidFill>
          <a:latin typeface="+mn-lt"/>
          <a:ea typeface="+mn-ea"/>
          <a:cs typeface="+mn-cs"/>
        </a:defRPr>
      </a:lvl6pPr>
      <a:lvl7pPr marL="2743200" algn="r" rtl="1" eaLnBrk="1" latinLnBrk="0" hangingPunct="1">
        <a:defRPr kumimoji="0" kern="1200">
          <a:solidFill>
            <a:schemeClr val="tx1"/>
          </a:solidFill>
          <a:latin typeface="+mn-lt"/>
          <a:ea typeface="+mn-ea"/>
          <a:cs typeface="+mn-cs"/>
        </a:defRPr>
      </a:lvl7pPr>
      <a:lvl8pPr marL="3200400" algn="r" rtl="1" eaLnBrk="1" latinLnBrk="0" hangingPunct="1">
        <a:defRPr kumimoji="0" kern="1200">
          <a:solidFill>
            <a:schemeClr val="tx1"/>
          </a:solidFill>
          <a:latin typeface="+mn-lt"/>
          <a:ea typeface="+mn-ea"/>
          <a:cs typeface="+mn-cs"/>
        </a:defRPr>
      </a:lvl8pPr>
      <a:lvl9pPr marL="3657600" algn="r" rtl="1"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2.xml"/><Relationship Id="rId4" Type="http://schemas.openxmlformats.org/officeDocument/2006/relationships/image" Target="../media/image9.jpeg"/></Relationships>
</file>

<file path=ppt/slides/_rels/slide1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14.jpeg"/></Relationships>
</file>

<file path=ppt/slides/_rels/slide23.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17.jpeg"/></Relationships>
</file>

<file path=ppt/slides/_rels/slide25.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DF0D08E9-57A3-4F37-889F-6F51A505A611}"/>
              </a:ext>
            </a:extLst>
          </p:cNvPr>
          <p:cNvSpPr>
            <a:spLocks noGrp="1"/>
          </p:cNvSpPr>
          <p:nvPr>
            <p:ph type="title"/>
          </p:nvPr>
        </p:nvSpPr>
        <p:spPr/>
        <p:txBody>
          <a:bodyPr>
            <a:normAutofit/>
          </a:bodyPr>
          <a:lstStyle/>
          <a:p>
            <a:pPr algn="ctr"/>
            <a:r>
              <a:rPr lang="en-US" sz="4400" dirty="0"/>
              <a:t>Surgical jaundice</a:t>
            </a:r>
          </a:p>
        </p:txBody>
      </p:sp>
      <p:sp>
        <p:nvSpPr>
          <p:cNvPr id="3" name="Content Placeholder 2">
            <a:extLst>
              <a:ext uri="{FF2B5EF4-FFF2-40B4-BE49-F238E27FC236}">
                <a16:creationId xmlns="" xmlns:a16="http://schemas.microsoft.com/office/drawing/2014/main" id="{5C250743-2D53-4E0D-935B-D3238FD80813}"/>
              </a:ext>
            </a:extLst>
          </p:cNvPr>
          <p:cNvSpPr>
            <a:spLocks noGrp="1"/>
          </p:cNvSpPr>
          <p:nvPr>
            <p:ph idx="1"/>
          </p:nvPr>
        </p:nvSpPr>
        <p:spPr/>
        <p:txBody>
          <a:bodyPr/>
          <a:lstStyle/>
          <a:p>
            <a:pPr algn="l"/>
            <a:r>
              <a:rPr lang="en-US" dirty="0"/>
              <a:t>Supervised by : </a:t>
            </a:r>
            <a:r>
              <a:rPr lang="en-US" dirty="0" err="1"/>
              <a:t>Dr.Emad</a:t>
            </a:r>
            <a:r>
              <a:rPr lang="en-US" dirty="0"/>
              <a:t> </a:t>
            </a:r>
            <a:r>
              <a:rPr lang="en-US" dirty="0" err="1"/>
              <a:t>Aborajoh</a:t>
            </a:r>
            <a:endParaRPr lang="en-US" dirty="0"/>
          </a:p>
          <a:p>
            <a:pPr algn="l"/>
            <a:r>
              <a:rPr lang="en-US" dirty="0"/>
              <a:t>Presented by :</a:t>
            </a:r>
          </a:p>
          <a:p>
            <a:pPr algn="l"/>
            <a:r>
              <a:rPr lang="en-US" dirty="0" err="1" smtClean="0"/>
              <a:t>Aya</a:t>
            </a:r>
            <a:r>
              <a:rPr lang="en-US" dirty="0" smtClean="0"/>
              <a:t> </a:t>
            </a:r>
            <a:r>
              <a:rPr lang="en-US" dirty="0" err="1" smtClean="0"/>
              <a:t>Deeb</a:t>
            </a:r>
            <a:r>
              <a:rPr lang="en-US" dirty="0" smtClean="0"/>
              <a:t> </a:t>
            </a:r>
            <a:r>
              <a:rPr lang="en-US" dirty="0" err="1" smtClean="0"/>
              <a:t>Ma’aitah</a:t>
            </a:r>
            <a:endParaRPr lang="en-US" dirty="0"/>
          </a:p>
          <a:p>
            <a:pPr algn="l"/>
            <a:r>
              <a:rPr lang="en-US" dirty="0" smtClean="0"/>
              <a:t>Diana Al </a:t>
            </a:r>
            <a:r>
              <a:rPr lang="en-US" dirty="0" err="1" smtClean="0"/>
              <a:t>Shalami</a:t>
            </a:r>
            <a:endParaRPr lang="en-US" dirty="0"/>
          </a:p>
          <a:p>
            <a:pPr algn="l"/>
            <a:r>
              <a:rPr lang="en-US" dirty="0" err="1" smtClean="0"/>
              <a:t>Razan</a:t>
            </a:r>
            <a:r>
              <a:rPr lang="en-US" dirty="0" smtClean="0"/>
              <a:t> </a:t>
            </a:r>
            <a:r>
              <a:rPr lang="en-US" dirty="0" err="1" smtClean="0"/>
              <a:t>Awad</a:t>
            </a:r>
            <a:endParaRPr lang="en-US" dirty="0"/>
          </a:p>
        </p:txBody>
      </p:sp>
    </p:spTree>
    <p:extLst>
      <p:ext uri="{BB962C8B-B14F-4D97-AF65-F5344CB8AC3E}">
        <p14:creationId xmlns:p14="http://schemas.microsoft.com/office/powerpoint/2010/main" val="51939852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20040"/>
            <a:ext cx="7239000" cy="662599"/>
          </a:xfrm>
        </p:spPr>
        <p:txBody>
          <a:bodyPr/>
          <a:lstStyle/>
          <a:p>
            <a:pPr algn="ctr"/>
            <a:r>
              <a:rPr lang="en-US" dirty="0"/>
              <a:t>PHYSICAL EXAMINATION</a:t>
            </a:r>
          </a:p>
        </p:txBody>
      </p:sp>
      <p:sp>
        <p:nvSpPr>
          <p:cNvPr id="3" name="Content Placeholder 2"/>
          <p:cNvSpPr>
            <a:spLocks noGrp="1"/>
          </p:cNvSpPr>
          <p:nvPr>
            <p:ph idx="1"/>
          </p:nvPr>
        </p:nvSpPr>
        <p:spPr>
          <a:xfrm>
            <a:off x="197892" y="1186334"/>
            <a:ext cx="7826991" cy="5671665"/>
          </a:xfrm>
        </p:spPr>
        <p:txBody>
          <a:bodyPr>
            <a:normAutofit/>
          </a:bodyPr>
          <a:lstStyle/>
          <a:p>
            <a:pPr algn="l"/>
            <a:r>
              <a:rPr lang="en-GB" dirty="0"/>
              <a:t>A thorough but focused physical exam can also help narrow the possible causes of jaundice. </a:t>
            </a:r>
          </a:p>
          <a:p>
            <a:pPr algn="l"/>
            <a:endParaRPr lang="ar-JO" dirty="0" smtClean="0"/>
          </a:p>
          <a:p>
            <a:pPr algn="l"/>
            <a:r>
              <a:rPr lang="en-GB" dirty="0" smtClean="0"/>
              <a:t>This </a:t>
            </a:r>
            <a:r>
              <a:rPr lang="en-GB" dirty="0"/>
              <a:t>should include a </a:t>
            </a:r>
            <a:r>
              <a:rPr lang="en-GB" b="1" dirty="0"/>
              <a:t>general, abdominal, and rectal exam.</a:t>
            </a:r>
            <a:r>
              <a:rPr lang="en-GB" dirty="0"/>
              <a:t>  The overall general exam allows the clinician to determine the severity of the illness, and the </a:t>
            </a:r>
            <a:r>
              <a:rPr lang="en-GB" b="1" dirty="0"/>
              <a:t>urgency of intervention </a:t>
            </a:r>
            <a:r>
              <a:rPr lang="en-GB" dirty="0"/>
              <a:t>and level of care required.  Also noted on the general exam is jaundice (or </a:t>
            </a:r>
            <a:r>
              <a:rPr lang="en-GB" dirty="0" err="1"/>
              <a:t>icterus</a:t>
            </a:r>
            <a:r>
              <a:rPr lang="en-GB" dirty="0"/>
              <a:t>) itself.  This is defined as the yellowing of skin and whites of the eye (</a:t>
            </a:r>
            <a:r>
              <a:rPr lang="en-GB" b="1" dirty="0"/>
              <a:t>scleral icterus</a:t>
            </a:r>
            <a:r>
              <a:rPr lang="en-GB" dirty="0"/>
              <a:t>) that accompanies high levels of bilirubin and is typically seen when the levels are </a:t>
            </a:r>
            <a:r>
              <a:rPr lang="en-GB" dirty="0">
                <a:solidFill>
                  <a:srgbClr val="FF0066"/>
                </a:solidFill>
              </a:rPr>
              <a:t>greater than 3 mg/DL. </a:t>
            </a:r>
            <a:endParaRPr lang="en-US" dirty="0">
              <a:solidFill>
                <a:srgbClr val="FF0066"/>
              </a:solidFill>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25187" y="640424"/>
            <a:ext cx="7840639" cy="6217575"/>
          </a:xfrm>
        </p:spPr>
        <p:txBody>
          <a:bodyPr>
            <a:normAutofit/>
          </a:bodyPr>
          <a:lstStyle/>
          <a:p>
            <a:pPr algn="l"/>
            <a:r>
              <a:rPr lang="en-GB" dirty="0"/>
              <a:t>A palpable gallbladder, mass in the abdomen or lymph nodes in the </a:t>
            </a:r>
            <a:r>
              <a:rPr lang="en-GB" dirty="0" err="1"/>
              <a:t>supraclavicular</a:t>
            </a:r>
            <a:r>
              <a:rPr lang="en-GB" dirty="0"/>
              <a:t> area (Virchow’s node) are suggestive of a </a:t>
            </a:r>
            <a:r>
              <a:rPr lang="en-GB" b="1" dirty="0"/>
              <a:t>malignancy</a:t>
            </a:r>
            <a:r>
              <a:rPr lang="en-GB" dirty="0"/>
              <a:t> causing obstructive jaundice. </a:t>
            </a:r>
          </a:p>
          <a:p>
            <a:pPr algn="l"/>
            <a:endParaRPr lang="ar-JO" dirty="0" smtClean="0"/>
          </a:p>
          <a:p>
            <a:pPr algn="l"/>
            <a:r>
              <a:rPr lang="en-GB" dirty="0" smtClean="0"/>
              <a:t>Stigmata </a:t>
            </a:r>
            <a:r>
              <a:rPr lang="en-GB" dirty="0"/>
              <a:t>of liver failure </a:t>
            </a:r>
            <a:r>
              <a:rPr lang="en-GB" dirty="0" smtClean="0"/>
              <a:t>or </a:t>
            </a:r>
            <a:r>
              <a:rPr lang="en-GB" dirty="0"/>
              <a:t>portal hypertension </a:t>
            </a:r>
            <a:r>
              <a:rPr lang="en-GB" dirty="0" smtClean="0"/>
              <a:t>such </a:t>
            </a:r>
            <a:r>
              <a:rPr lang="en-GB" dirty="0"/>
              <a:t>as caput medusa, </a:t>
            </a:r>
            <a:r>
              <a:rPr lang="en-GB" dirty="0" smtClean="0"/>
              <a:t>spider </a:t>
            </a:r>
            <a:r>
              <a:rPr lang="en-GB" dirty="0"/>
              <a:t>nevi, and </a:t>
            </a:r>
            <a:r>
              <a:rPr lang="en-GB" dirty="0" err="1"/>
              <a:t>ascites</a:t>
            </a:r>
            <a:r>
              <a:rPr lang="en-GB" dirty="0"/>
              <a:t> </a:t>
            </a:r>
            <a:r>
              <a:rPr lang="en-GB" dirty="0" smtClean="0"/>
              <a:t>are </a:t>
            </a:r>
            <a:r>
              <a:rPr lang="en-GB" dirty="0"/>
              <a:t>suggestive of a </a:t>
            </a:r>
            <a:r>
              <a:rPr lang="en-GB" dirty="0" smtClean="0"/>
              <a:t>chronic </a:t>
            </a:r>
            <a:r>
              <a:rPr lang="en-GB" dirty="0" err="1"/>
              <a:t>parenchymal</a:t>
            </a:r>
            <a:r>
              <a:rPr lang="en-GB" dirty="0"/>
              <a:t> liver disease and an </a:t>
            </a:r>
            <a:r>
              <a:rPr lang="en-GB" b="1" dirty="0"/>
              <a:t>intra-hepatic cause of jaundice.</a:t>
            </a:r>
            <a:endParaRPr lang="en-US" b="1"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عنصر نائب للمحتوى 3" descr="vir.jpeg"/>
          <p:cNvPicPr>
            <a:picLocks noGrp="1" noChangeAspect="1"/>
          </p:cNvPicPr>
          <p:nvPr>
            <p:ph idx="1"/>
          </p:nvPr>
        </p:nvPicPr>
        <p:blipFill>
          <a:blip r:embed="rId2"/>
          <a:srcRect t="13798" r="4258" b="10454"/>
          <a:stretch>
            <a:fillRect/>
          </a:stretch>
        </p:blipFill>
        <p:spPr>
          <a:xfrm>
            <a:off x="0" y="0"/>
            <a:ext cx="5189701" cy="3998794"/>
          </a:xfrm>
        </p:spPr>
      </p:pic>
      <p:pic>
        <p:nvPicPr>
          <p:cNvPr id="5" name="صورة 4" descr="liver.jpg"/>
          <p:cNvPicPr>
            <a:picLocks noChangeAspect="1"/>
          </p:cNvPicPr>
          <p:nvPr/>
        </p:nvPicPr>
        <p:blipFill>
          <a:blip r:embed="rId3"/>
          <a:srcRect t="60813"/>
          <a:stretch>
            <a:fillRect/>
          </a:stretch>
        </p:blipFill>
        <p:spPr>
          <a:xfrm>
            <a:off x="0" y="4221423"/>
            <a:ext cx="9144000" cy="2636577"/>
          </a:xfrm>
          <a:prstGeom prst="rect">
            <a:avLst/>
          </a:prstGeom>
        </p:spPr>
      </p:pic>
      <p:pic>
        <p:nvPicPr>
          <p:cNvPr id="6" name="صورة 5" descr="caput.jpg"/>
          <p:cNvPicPr>
            <a:picLocks noChangeAspect="1"/>
          </p:cNvPicPr>
          <p:nvPr/>
        </p:nvPicPr>
        <p:blipFill>
          <a:blip r:embed="rId4"/>
          <a:stretch>
            <a:fillRect/>
          </a:stretch>
        </p:blipFill>
        <p:spPr>
          <a:xfrm>
            <a:off x="5177050" y="0"/>
            <a:ext cx="3966950" cy="4026090"/>
          </a:xfrm>
          <a:prstGeom prst="rect">
            <a:avLst/>
          </a:prstGeom>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20040"/>
            <a:ext cx="7239000" cy="826372"/>
          </a:xfrm>
        </p:spPr>
        <p:txBody>
          <a:bodyPr/>
          <a:lstStyle/>
          <a:p>
            <a:pPr algn="ctr"/>
            <a:r>
              <a:rPr lang="en-US" dirty="0"/>
              <a:t>Murphy’s sign</a:t>
            </a:r>
          </a:p>
        </p:txBody>
      </p:sp>
      <p:sp>
        <p:nvSpPr>
          <p:cNvPr id="3" name="Content Placeholder 2"/>
          <p:cNvSpPr>
            <a:spLocks noGrp="1"/>
          </p:cNvSpPr>
          <p:nvPr>
            <p:ph idx="1"/>
          </p:nvPr>
        </p:nvSpPr>
        <p:spPr>
          <a:xfrm>
            <a:off x="184245" y="1186336"/>
            <a:ext cx="7526740" cy="5248584"/>
          </a:xfrm>
        </p:spPr>
        <p:txBody>
          <a:bodyPr/>
          <a:lstStyle/>
          <a:p>
            <a:pPr algn="l"/>
            <a:r>
              <a:rPr lang="en-GB" dirty="0"/>
              <a:t>Positive if patient experiences RUQ tenderness and stops breathing </a:t>
            </a:r>
            <a:r>
              <a:rPr lang="en-GB" dirty="0">
                <a:solidFill>
                  <a:srgbClr val="FF0066"/>
                </a:solidFill>
              </a:rPr>
              <a:t>upon inspiration </a:t>
            </a:r>
            <a:r>
              <a:rPr lang="en-GB" dirty="0"/>
              <a:t>as the gallbladder moves down in contact with the examiner’s hand </a:t>
            </a:r>
          </a:p>
          <a:p>
            <a:pPr algn="l">
              <a:buNone/>
            </a:pPr>
            <a:r>
              <a:rPr lang="en-GB" dirty="0"/>
              <a:t>=Suggestive </a:t>
            </a:r>
            <a:r>
              <a:rPr lang="en-GB" dirty="0" smtClean="0"/>
              <a:t>of </a:t>
            </a:r>
          </a:p>
          <a:p>
            <a:pPr algn="l"/>
            <a:r>
              <a:rPr lang="en-GB" b="1" dirty="0" smtClean="0"/>
              <a:t>acute </a:t>
            </a:r>
            <a:r>
              <a:rPr lang="en-GB" b="1" dirty="0" err="1"/>
              <a:t>cholecystitis</a:t>
            </a:r>
            <a:endParaRPr lang="en-US" b="1" dirty="0"/>
          </a:p>
        </p:txBody>
      </p:sp>
      <p:pic>
        <p:nvPicPr>
          <p:cNvPr id="4" name="صورة 3" descr="mur.png"/>
          <p:cNvPicPr>
            <a:picLocks noChangeAspect="1"/>
          </p:cNvPicPr>
          <p:nvPr/>
        </p:nvPicPr>
        <p:blipFill>
          <a:blip r:embed="rId2"/>
          <a:srcRect r="2054" b="16639"/>
          <a:stretch>
            <a:fillRect/>
          </a:stretch>
        </p:blipFill>
        <p:spPr>
          <a:xfrm>
            <a:off x="3797489" y="2777120"/>
            <a:ext cx="5346511" cy="4080880"/>
          </a:xfrm>
          <a:prstGeom prst="rect">
            <a:avLst/>
          </a:prstGeom>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20040"/>
            <a:ext cx="7239000" cy="635303"/>
          </a:xfrm>
        </p:spPr>
        <p:txBody>
          <a:bodyPr>
            <a:normAutofit fontScale="90000"/>
          </a:bodyPr>
          <a:lstStyle/>
          <a:p>
            <a:pPr algn="ctr"/>
            <a:r>
              <a:rPr lang="en-US" dirty="0"/>
              <a:t>Charcot’s </a:t>
            </a:r>
            <a:r>
              <a:rPr lang="en-US" dirty="0">
                <a:solidFill>
                  <a:srgbClr val="FF0066"/>
                </a:solidFill>
              </a:rPr>
              <a:t>cholangitis</a:t>
            </a:r>
            <a:r>
              <a:rPr lang="en-US" dirty="0"/>
              <a:t> Triad </a:t>
            </a:r>
          </a:p>
        </p:txBody>
      </p:sp>
      <p:sp>
        <p:nvSpPr>
          <p:cNvPr id="3" name="Content Placeholder 2"/>
          <p:cNvSpPr>
            <a:spLocks noGrp="1"/>
          </p:cNvSpPr>
          <p:nvPr>
            <p:ph idx="1"/>
          </p:nvPr>
        </p:nvSpPr>
        <p:spPr/>
        <p:txBody>
          <a:bodyPr/>
          <a:lstStyle/>
          <a:p>
            <a:pPr algn="l"/>
            <a:r>
              <a:rPr lang="en-US" dirty="0"/>
              <a:t>Right upper quadrant pain</a:t>
            </a:r>
          </a:p>
          <a:p>
            <a:pPr algn="l"/>
            <a:r>
              <a:rPr lang="en-US" dirty="0"/>
              <a:t>Jaundice</a:t>
            </a:r>
          </a:p>
          <a:p>
            <a:pPr algn="l"/>
            <a:r>
              <a:rPr lang="en-US" dirty="0"/>
              <a:t>Fever</a:t>
            </a:r>
          </a:p>
          <a:p>
            <a:pPr algn="l"/>
            <a:r>
              <a:rPr lang="en-US" dirty="0"/>
              <a:t>= </a:t>
            </a:r>
            <a:r>
              <a:rPr lang="en-US" b="1" dirty="0"/>
              <a:t>Ascending cholangitis </a:t>
            </a:r>
            <a:r>
              <a:rPr lang="en-US" dirty="0"/>
              <a:t>usually</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20040"/>
            <a:ext cx="7239000" cy="880963"/>
          </a:xfrm>
        </p:spPr>
        <p:txBody>
          <a:bodyPr/>
          <a:lstStyle/>
          <a:p>
            <a:pPr algn="ctr"/>
            <a:r>
              <a:rPr lang="en-US" dirty="0"/>
              <a:t>Reynold’s Pentad </a:t>
            </a:r>
          </a:p>
        </p:txBody>
      </p:sp>
      <p:sp>
        <p:nvSpPr>
          <p:cNvPr id="3" name="Content Placeholder 2"/>
          <p:cNvSpPr>
            <a:spLocks noGrp="1"/>
          </p:cNvSpPr>
          <p:nvPr>
            <p:ph idx="1"/>
          </p:nvPr>
        </p:nvSpPr>
        <p:spPr/>
        <p:txBody>
          <a:bodyPr/>
          <a:lstStyle/>
          <a:p>
            <a:pPr algn="l"/>
            <a:r>
              <a:rPr lang="en-US" dirty="0"/>
              <a:t>Right upper quadrant pain</a:t>
            </a:r>
          </a:p>
          <a:p>
            <a:pPr algn="l"/>
            <a:r>
              <a:rPr lang="en-US" dirty="0"/>
              <a:t>Jaundice</a:t>
            </a:r>
          </a:p>
          <a:p>
            <a:pPr algn="l"/>
            <a:r>
              <a:rPr lang="en-US" dirty="0"/>
              <a:t>Fever</a:t>
            </a:r>
          </a:p>
          <a:p>
            <a:pPr algn="l"/>
            <a:r>
              <a:rPr lang="en-US" dirty="0"/>
              <a:t>Hypotension</a:t>
            </a:r>
          </a:p>
          <a:p>
            <a:pPr algn="l"/>
            <a:r>
              <a:rPr lang="en-US" dirty="0"/>
              <a:t>Altered mental status</a:t>
            </a:r>
          </a:p>
          <a:p>
            <a:pPr algn="l"/>
            <a:r>
              <a:rPr lang="en-US" dirty="0"/>
              <a:t>=</a:t>
            </a:r>
            <a:r>
              <a:rPr lang="en-US" b="1" dirty="0"/>
              <a:t>Ascending cholangitis + shock</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20040"/>
            <a:ext cx="7239000" cy="785429"/>
          </a:xfrm>
        </p:spPr>
        <p:txBody>
          <a:bodyPr/>
          <a:lstStyle/>
          <a:p>
            <a:pPr algn="ctr"/>
            <a:r>
              <a:rPr lang="en-GB" dirty="0"/>
              <a:t>Courvoisier’s sign/law </a:t>
            </a:r>
            <a:endParaRPr lang="en-US" dirty="0"/>
          </a:p>
        </p:txBody>
      </p:sp>
      <p:sp>
        <p:nvSpPr>
          <p:cNvPr id="3" name="Content Placeholder 2"/>
          <p:cNvSpPr>
            <a:spLocks noGrp="1"/>
          </p:cNvSpPr>
          <p:nvPr>
            <p:ph idx="1"/>
          </p:nvPr>
        </p:nvSpPr>
        <p:spPr>
          <a:xfrm>
            <a:off x="279779" y="1309166"/>
            <a:ext cx="7239000" cy="4846320"/>
          </a:xfrm>
        </p:spPr>
        <p:txBody>
          <a:bodyPr/>
          <a:lstStyle/>
          <a:p>
            <a:pPr algn="l"/>
            <a:r>
              <a:rPr lang="en-GB" dirty="0"/>
              <a:t>Enlarged, non-tender, and palpable gallbladder in patients with obstructive jaundice due to </a:t>
            </a:r>
            <a:r>
              <a:rPr lang="en-GB" b="1" dirty="0" err="1"/>
              <a:t>tumors</a:t>
            </a:r>
            <a:r>
              <a:rPr lang="en-GB" b="1" dirty="0"/>
              <a:t> of the </a:t>
            </a:r>
            <a:r>
              <a:rPr lang="en-GB" b="1" dirty="0" err="1"/>
              <a:t>biliary</a:t>
            </a:r>
            <a:r>
              <a:rPr lang="en-GB" b="1" dirty="0"/>
              <a:t> tree or pancreatic head </a:t>
            </a:r>
            <a:endParaRPr lang="en-US" b="1" dirty="0"/>
          </a:p>
        </p:txBody>
      </p:sp>
      <p:pic>
        <p:nvPicPr>
          <p:cNvPr id="4" name="صورة 3" descr="cour.jpg"/>
          <p:cNvPicPr>
            <a:picLocks noChangeAspect="1"/>
          </p:cNvPicPr>
          <p:nvPr/>
        </p:nvPicPr>
        <p:blipFill>
          <a:blip r:embed="rId2"/>
          <a:srcRect t="25068" r="19232" b="16602"/>
          <a:stretch>
            <a:fillRect/>
          </a:stretch>
        </p:blipFill>
        <p:spPr>
          <a:xfrm>
            <a:off x="600501" y="3152633"/>
            <a:ext cx="7560860" cy="3705367"/>
          </a:xfrm>
          <a:prstGeom prst="rect">
            <a:avLst/>
          </a:prstGeom>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pic>
        <p:nvPicPr>
          <p:cNvPr id="4" name="Content Placeholder 3" descr="Screenshot (109).png"/>
          <p:cNvPicPr>
            <a:picLocks noGrp="1" noChangeAspect="1"/>
          </p:cNvPicPr>
          <p:nvPr>
            <p:ph idx="1"/>
          </p:nvPr>
        </p:nvPicPr>
        <p:blipFill>
          <a:blip r:embed="rId2"/>
          <a:stretch>
            <a:fillRect/>
          </a:stretch>
        </p:blipFill>
        <p:spPr>
          <a:xfrm>
            <a:off x="-56908" y="0"/>
            <a:ext cx="9200908" cy="6857999"/>
          </a:xfrm>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320040"/>
            <a:ext cx="7239000" cy="758133"/>
          </a:xfrm>
        </p:spPr>
        <p:txBody>
          <a:bodyPr>
            <a:normAutofit fontScale="90000"/>
          </a:bodyPr>
          <a:lstStyle/>
          <a:p>
            <a:pPr algn="ctr"/>
            <a:r>
              <a:t>Surgical VS. medical Juandice </a:t>
            </a:r>
            <a:endParaRPr lang="en-US" dirty="0"/>
          </a:p>
        </p:txBody>
      </p:sp>
      <p:sp>
        <p:nvSpPr>
          <p:cNvPr id="2" name="Content Placeholder 1"/>
          <p:cNvSpPr>
            <a:spLocks noGrp="1"/>
          </p:cNvSpPr>
          <p:nvPr>
            <p:ph idx="1"/>
          </p:nvPr>
        </p:nvSpPr>
        <p:spPr>
          <a:xfrm>
            <a:off x="238835" y="1240926"/>
            <a:ext cx="7922525" cy="5617074"/>
          </a:xfrm>
        </p:spPr>
        <p:txBody>
          <a:bodyPr>
            <a:normAutofit/>
          </a:bodyPr>
          <a:lstStyle/>
          <a:p>
            <a:pPr algn="l"/>
            <a:r>
              <a:rPr lang="en-US" dirty="0"/>
              <a:t>Obstructive (Surgical) Jaundice Surgical jaundice is suspected over medical jaundice in the following scenarios: </a:t>
            </a:r>
          </a:p>
          <a:p>
            <a:pPr algn="l"/>
            <a:endParaRPr lang="en-US" dirty="0" smtClean="0"/>
          </a:p>
          <a:p>
            <a:pPr algn="l"/>
            <a:r>
              <a:rPr lang="en-US" dirty="0" smtClean="0"/>
              <a:t>History </a:t>
            </a:r>
            <a:r>
              <a:rPr lang="en-US" dirty="0"/>
              <a:t>of </a:t>
            </a:r>
            <a:r>
              <a:rPr lang="en-US" u="sng" dirty="0"/>
              <a:t>abdominal pain and fevers</a:t>
            </a:r>
          </a:p>
          <a:p>
            <a:pPr algn="l"/>
            <a:endParaRPr lang="ar-JO" dirty="0" smtClean="0"/>
          </a:p>
          <a:p>
            <a:pPr algn="l"/>
            <a:r>
              <a:rPr lang="en-US" dirty="0" smtClean="0"/>
              <a:t>Painless </a:t>
            </a:r>
            <a:r>
              <a:rPr lang="en-US" dirty="0"/>
              <a:t>jaundice with </a:t>
            </a:r>
            <a:r>
              <a:rPr lang="en-US" u="sng" dirty="0"/>
              <a:t>weight loss, pruritus, and clay colored stools </a:t>
            </a:r>
          </a:p>
          <a:p>
            <a:pPr algn="l"/>
            <a:endParaRPr lang="ar-JO" dirty="0" smtClean="0"/>
          </a:p>
          <a:p>
            <a:pPr algn="l"/>
            <a:r>
              <a:rPr lang="en-US" dirty="0" smtClean="0"/>
              <a:t>An </a:t>
            </a:r>
            <a:r>
              <a:rPr lang="en-US" dirty="0"/>
              <a:t>enlarged gallbladder</a:t>
            </a:r>
            <a:r>
              <a:rPr lang="en-US" u="sng" dirty="0"/>
              <a:t>, abdominal mass</a:t>
            </a:r>
            <a:r>
              <a:rPr lang="en-US" dirty="0"/>
              <a:t>, and/or </a:t>
            </a:r>
            <a:r>
              <a:rPr lang="en-US" u="sng" dirty="0"/>
              <a:t>lymph node</a:t>
            </a:r>
            <a:r>
              <a:rPr lang="en-US" dirty="0"/>
              <a:t> in left supraclavicular area is considered advanced disease</a:t>
            </a: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76859" y="0"/>
            <a:ext cx="8229600" cy="649859"/>
          </a:xfrm>
        </p:spPr>
        <p:txBody>
          <a:bodyPr/>
          <a:lstStyle/>
          <a:p>
            <a:pPr algn="ctr"/>
            <a:r>
              <a:rPr lang="en-US" dirty="0"/>
              <a:t>According to location</a:t>
            </a:r>
          </a:p>
        </p:txBody>
      </p:sp>
      <p:sp>
        <p:nvSpPr>
          <p:cNvPr id="3" name="Content Placeholder 2"/>
          <p:cNvSpPr>
            <a:spLocks noGrp="1"/>
          </p:cNvSpPr>
          <p:nvPr>
            <p:ph idx="1"/>
          </p:nvPr>
        </p:nvSpPr>
        <p:spPr>
          <a:xfrm>
            <a:off x="0" y="941696"/>
            <a:ext cx="8120418" cy="5916304"/>
          </a:xfrm>
        </p:spPr>
        <p:txBody>
          <a:bodyPr>
            <a:normAutofit fontScale="85000" lnSpcReduction="20000"/>
          </a:bodyPr>
          <a:lstStyle/>
          <a:p>
            <a:pPr algn="l"/>
            <a:r>
              <a:rPr lang="en-US" b="1" u="sng" dirty="0">
                <a:solidFill>
                  <a:schemeClr val="accent1">
                    <a:lumMod val="75000"/>
                  </a:schemeClr>
                </a:solidFill>
              </a:rPr>
              <a:t>Extramural </a:t>
            </a:r>
          </a:p>
          <a:p>
            <a:pPr algn="l">
              <a:buNone/>
            </a:pPr>
            <a:r>
              <a:rPr lang="en-US" dirty="0"/>
              <a:t>CA pancreas </a:t>
            </a:r>
          </a:p>
          <a:p>
            <a:pPr algn="l">
              <a:buNone/>
            </a:pPr>
            <a:r>
              <a:rPr lang="en-US" dirty="0"/>
              <a:t>Periampullary tumors</a:t>
            </a:r>
          </a:p>
          <a:p>
            <a:pPr algn="l">
              <a:buNone/>
            </a:pPr>
            <a:r>
              <a:rPr lang="en-US" dirty="0"/>
              <a:t>Enlarged lymph nodes</a:t>
            </a:r>
          </a:p>
          <a:p>
            <a:pPr algn="l">
              <a:buNone/>
            </a:pPr>
            <a:r>
              <a:rPr lang="en-US" dirty="0" err="1"/>
              <a:t>Merizzi</a:t>
            </a:r>
            <a:r>
              <a:rPr lang="en-US" dirty="0"/>
              <a:t> syndrome</a:t>
            </a:r>
          </a:p>
          <a:p>
            <a:pPr algn="l"/>
            <a:endParaRPr lang="en-US" u="sng" dirty="0" smtClean="0"/>
          </a:p>
          <a:p>
            <a:pPr algn="l"/>
            <a:r>
              <a:rPr lang="en-US" b="1" u="sng" dirty="0" smtClean="0">
                <a:solidFill>
                  <a:schemeClr val="accent1">
                    <a:lumMod val="75000"/>
                  </a:schemeClr>
                </a:solidFill>
              </a:rPr>
              <a:t>Intramural </a:t>
            </a:r>
            <a:endParaRPr lang="en-US" b="1" u="sng" dirty="0">
              <a:solidFill>
                <a:schemeClr val="accent1">
                  <a:lumMod val="75000"/>
                </a:schemeClr>
              </a:solidFill>
            </a:endParaRPr>
          </a:p>
          <a:p>
            <a:pPr algn="l">
              <a:buNone/>
            </a:pPr>
            <a:r>
              <a:rPr lang="en-US" dirty="0"/>
              <a:t>Billiary atresia </a:t>
            </a:r>
          </a:p>
          <a:p>
            <a:pPr algn="l">
              <a:buNone/>
            </a:pPr>
            <a:r>
              <a:rPr lang="en-US" dirty="0"/>
              <a:t>Iatrogenic stricture</a:t>
            </a:r>
          </a:p>
          <a:p>
            <a:pPr algn="l">
              <a:buNone/>
            </a:pPr>
            <a:r>
              <a:rPr lang="en-US" dirty="0" err="1"/>
              <a:t>Inflamatory</a:t>
            </a:r>
            <a:endParaRPr lang="en-US" dirty="0"/>
          </a:p>
          <a:p>
            <a:pPr algn="l">
              <a:buNone/>
            </a:pPr>
            <a:r>
              <a:rPr lang="en-US" dirty="0"/>
              <a:t>Trauma</a:t>
            </a:r>
          </a:p>
          <a:p>
            <a:pPr algn="l">
              <a:buNone/>
            </a:pPr>
            <a:r>
              <a:rPr lang="en-US" dirty="0"/>
              <a:t>Idiopathic</a:t>
            </a:r>
          </a:p>
          <a:p>
            <a:pPr algn="l"/>
            <a:endParaRPr lang="en-US" u="sng" dirty="0" smtClean="0"/>
          </a:p>
          <a:p>
            <a:pPr algn="l"/>
            <a:r>
              <a:rPr lang="en-US" b="1" u="sng" dirty="0" err="1" smtClean="0">
                <a:solidFill>
                  <a:schemeClr val="accent1">
                    <a:lumMod val="75000"/>
                  </a:schemeClr>
                </a:solidFill>
              </a:rPr>
              <a:t>Intraluminal</a:t>
            </a:r>
            <a:endParaRPr lang="en-US" b="1" u="sng" dirty="0">
              <a:solidFill>
                <a:schemeClr val="accent1">
                  <a:lumMod val="75000"/>
                </a:schemeClr>
              </a:solidFill>
            </a:endParaRPr>
          </a:p>
          <a:p>
            <a:pPr algn="l">
              <a:buNone/>
            </a:pPr>
            <a:r>
              <a:rPr lang="en-US" dirty="0"/>
              <a:t>Bile duct stones</a:t>
            </a:r>
          </a:p>
          <a:p>
            <a:pPr algn="l">
              <a:buNone/>
            </a:pPr>
            <a:r>
              <a:rPr lang="en-US" dirty="0"/>
              <a:t>Parasitic infection : </a:t>
            </a:r>
            <a:r>
              <a:rPr lang="en-US" dirty="0" err="1"/>
              <a:t>ascaris</a:t>
            </a:r>
            <a:r>
              <a:rPr lang="en-US" dirty="0"/>
              <a:t> </a:t>
            </a:r>
            <a:r>
              <a:rPr lang="en-US" dirty="0" err="1"/>
              <a:t>lumbricoides</a:t>
            </a:r>
            <a:r>
              <a:rPr lang="en-US" dirty="0"/>
              <a:t> , hydatid cyst</a:t>
            </a:r>
          </a:p>
          <a:p>
            <a:pPr algn="l">
              <a:buNone/>
            </a:pPr>
            <a:r>
              <a:rPr lang="en-US" dirty="0"/>
              <a:t>Billiary tree tumors : </a:t>
            </a:r>
            <a:r>
              <a:rPr lang="en-US" dirty="0" err="1"/>
              <a:t>cholangiocarcinoma</a:t>
            </a:r>
            <a:r>
              <a:rPr lang="en-US" dirty="0"/>
              <a:t> – </a:t>
            </a:r>
            <a:r>
              <a:rPr lang="en-US" dirty="0" err="1"/>
              <a:t>papillomatosis</a:t>
            </a:r>
            <a:r>
              <a:rPr lang="en-US" dirty="0"/>
              <a:t> </a:t>
            </a:r>
          </a:p>
        </p:txBody>
      </p:sp>
    </p:spTree>
    <p:extLst>
      <p:ext uri="{BB962C8B-B14F-4D97-AF65-F5344CB8AC3E}">
        <p14:creationId xmlns:p14="http://schemas.microsoft.com/office/powerpoint/2010/main" val="77968301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Introduction </a:t>
            </a:r>
          </a:p>
        </p:txBody>
      </p:sp>
      <p:sp>
        <p:nvSpPr>
          <p:cNvPr id="3" name="Content Placeholder 2"/>
          <p:cNvSpPr>
            <a:spLocks noGrp="1"/>
          </p:cNvSpPr>
          <p:nvPr>
            <p:ph idx="1"/>
          </p:nvPr>
        </p:nvSpPr>
        <p:spPr/>
        <p:txBody>
          <a:bodyPr/>
          <a:lstStyle/>
          <a:p>
            <a:pPr algn="l"/>
            <a:r>
              <a:rPr lang="en-GB" dirty="0"/>
              <a:t>In post-hepatic jaundice or </a:t>
            </a:r>
            <a:r>
              <a:rPr lang="en-GB" b="1" dirty="0"/>
              <a:t>obstructive jaundice</a:t>
            </a:r>
            <a:r>
              <a:rPr lang="en-GB" dirty="0"/>
              <a:t>, there is an impediment to the flow of bile due to a partial or complete obstruction of the extrahepatic biliary passage between the liver and duodenum.  Obstruction can occur within the biliary ducts themselves or more distal within the pancreas.  This is predominantly a </a:t>
            </a:r>
            <a:r>
              <a:rPr lang="en-GB" b="1" dirty="0"/>
              <a:t>conjugated hyperbilirubinemia. </a:t>
            </a:r>
            <a:endParaRPr lang="en-US" b="1"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20040"/>
            <a:ext cx="7239000" cy="703542"/>
          </a:xfrm>
        </p:spPr>
        <p:txBody>
          <a:bodyPr/>
          <a:lstStyle/>
          <a:p>
            <a:pPr algn="ctr"/>
            <a:r>
              <a:rPr lang="en-US" dirty="0" err="1"/>
              <a:t>Labratory</a:t>
            </a:r>
            <a:r>
              <a:rPr lang="en-US" dirty="0"/>
              <a:t> tests</a:t>
            </a:r>
          </a:p>
        </p:txBody>
      </p:sp>
      <p:sp>
        <p:nvSpPr>
          <p:cNvPr id="3" name="Content Placeholder 2"/>
          <p:cNvSpPr>
            <a:spLocks noGrp="1"/>
          </p:cNvSpPr>
          <p:nvPr>
            <p:ph idx="1"/>
          </p:nvPr>
        </p:nvSpPr>
        <p:spPr>
          <a:xfrm>
            <a:off x="-1" y="1091626"/>
            <a:ext cx="8147713" cy="5766374"/>
          </a:xfrm>
        </p:spPr>
        <p:txBody>
          <a:bodyPr>
            <a:normAutofit fontScale="92500" lnSpcReduction="10000"/>
          </a:bodyPr>
          <a:lstStyle/>
          <a:p>
            <a:pPr marL="0" indent="0" algn="l">
              <a:buNone/>
            </a:pPr>
            <a:endParaRPr lang="en-GB" dirty="0" smtClean="0"/>
          </a:p>
          <a:p>
            <a:pPr marL="0" indent="0" algn="l">
              <a:buNone/>
            </a:pPr>
            <a:r>
              <a:rPr lang="en-GB" dirty="0" smtClean="0"/>
              <a:t>1-CBC : </a:t>
            </a:r>
            <a:r>
              <a:rPr lang="en-GB" dirty="0" err="1" smtClean="0"/>
              <a:t>Hb</a:t>
            </a:r>
            <a:r>
              <a:rPr lang="en-GB" dirty="0" smtClean="0"/>
              <a:t> (for </a:t>
            </a:r>
            <a:r>
              <a:rPr lang="en-GB" dirty="0" err="1" smtClean="0"/>
              <a:t>hemloytic</a:t>
            </a:r>
            <a:r>
              <a:rPr lang="en-GB" dirty="0" smtClean="0"/>
              <a:t> </a:t>
            </a:r>
            <a:r>
              <a:rPr lang="en-GB" dirty="0" err="1" smtClean="0"/>
              <a:t>anemia</a:t>
            </a:r>
            <a:r>
              <a:rPr lang="en-GB" dirty="0" smtClean="0"/>
              <a:t> ) / </a:t>
            </a:r>
            <a:r>
              <a:rPr lang="en-GB" dirty="0" err="1" smtClean="0"/>
              <a:t>wbc</a:t>
            </a:r>
            <a:r>
              <a:rPr lang="en-GB" dirty="0" smtClean="0"/>
              <a:t> (high in cholangitis and </a:t>
            </a:r>
            <a:r>
              <a:rPr lang="en-GB" dirty="0" err="1" smtClean="0"/>
              <a:t>cholecystitis</a:t>
            </a:r>
            <a:r>
              <a:rPr lang="en-GB" dirty="0" smtClean="0"/>
              <a:t> )</a:t>
            </a:r>
            <a:endParaRPr lang="en-GB" dirty="0"/>
          </a:p>
          <a:p>
            <a:pPr marL="0" indent="0" algn="l">
              <a:buNone/>
            </a:pPr>
            <a:endParaRPr lang="en-GB" dirty="0" smtClean="0"/>
          </a:p>
          <a:p>
            <a:pPr marL="0" indent="0" algn="l">
              <a:buNone/>
            </a:pPr>
            <a:r>
              <a:rPr lang="en-GB" dirty="0" smtClean="0"/>
              <a:t>2- Obstructive </a:t>
            </a:r>
            <a:r>
              <a:rPr lang="en-GB" dirty="0"/>
              <a:t>jaundice has hallmark findings on the biochemistry profile.</a:t>
            </a:r>
          </a:p>
          <a:p>
            <a:pPr algn="l"/>
            <a:r>
              <a:rPr lang="en-GB" dirty="0"/>
              <a:t>It is primarily a </a:t>
            </a:r>
            <a:r>
              <a:rPr lang="en-GB" b="1" dirty="0"/>
              <a:t>conjugated </a:t>
            </a:r>
            <a:r>
              <a:rPr lang="en-GB" b="1" dirty="0" err="1"/>
              <a:t>hyperbilirubinemia</a:t>
            </a:r>
            <a:r>
              <a:rPr lang="en-GB" b="1" dirty="0"/>
              <a:t> </a:t>
            </a:r>
            <a:r>
              <a:rPr lang="en-GB" dirty="0"/>
              <a:t>with the direct </a:t>
            </a:r>
            <a:r>
              <a:rPr lang="en-GB" dirty="0" err="1"/>
              <a:t>bilirubin</a:t>
            </a:r>
            <a:r>
              <a:rPr lang="en-GB" dirty="0"/>
              <a:t> &gt; 50% of the total </a:t>
            </a:r>
            <a:r>
              <a:rPr lang="en-GB" dirty="0" err="1"/>
              <a:t>bilirubin</a:t>
            </a:r>
            <a:r>
              <a:rPr lang="en-GB" dirty="0"/>
              <a:t>.  </a:t>
            </a:r>
          </a:p>
          <a:p>
            <a:pPr algn="l"/>
            <a:r>
              <a:rPr lang="en-GB" dirty="0"/>
              <a:t>There is also an associated </a:t>
            </a:r>
            <a:r>
              <a:rPr lang="en-GB" b="1" dirty="0"/>
              <a:t>elevation of alkaline </a:t>
            </a:r>
            <a:r>
              <a:rPr lang="en-GB" b="1" dirty="0" err="1"/>
              <a:t>phosphatase</a:t>
            </a:r>
            <a:r>
              <a:rPr lang="en-GB" b="1" dirty="0"/>
              <a:t> </a:t>
            </a:r>
            <a:r>
              <a:rPr lang="en-GB" b="1" dirty="0" smtClean="0"/>
              <a:t>\</a:t>
            </a:r>
            <a:r>
              <a:rPr lang="en-US" dirty="0" smtClean="0"/>
              <a:t>GGT</a:t>
            </a:r>
            <a:r>
              <a:rPr lang="en-GB" b="1" dirty="0"/>
              <a:t>.</a:t>
            </a:r>
          </a:p>
          <a:p>
            <a:pPr algn="l"/>
            <a:r>
              <a:rPr lang="en-GB" dirty="0"/>
              <a:t>Depending on the duration of symptoms and severity of obstruction, </a:t>
            </a:r>
            <a:r>
              <a:rPr lang="en-GB" b="1" dirty="0"/>
              <a:t>coagulation can be altered</a:t>
            </a:r>
            <a:r>
              <a:rPr lang="en-GB" dirty="0"/>
              <a:t> </a:t>
            </a:r>
            <a:r>
              <a:rPr lang="en-GB" dirty="0" smtClean="0"/>
              <a:t>(</a:t>
            </a:r>
            <a:r>
              <a:rPr lang="en-GB" dirty="0" err="1" smtClean="0"/>
              <a:t>Prothrombin</a:t>
            </a:r>
            <a:r>
              <a:rPr lang="en-GB" dirty="0" smtClean="0"/>
              <a:t> time and INR  may be elevated in prolonged jaundice due to </a:t>
            </a:r>
            <a:r>
              <a:rPr lang="en-GB" dirty="0" err="1" smtClean="0"/>
              <a:t>malabsorption</a:t>
            </a:r>
            <a:r>
              <a:rPr lang="en-GB" dirty="0" smtClean="0"/>
              <a:t> of vitamin k )</a:t>
            </a:r>
          </a:p>
          <a:p>
            <a:pPr marL="0" indent="0" algn="l">
              <a:buNone/>
            </a:pPr>
            <a:r>
              <a:rPr lang="en-GB" dirty="0" smtClean="0"/>
              <a:t>3-  liver function test ( to exclude hepatic causes)</a:t>
            </a:r>
          </a:p>
          <a:p>
            <a:pPr algn="l"/>
            <a:endParaRPr lang="en-GB" dirty="0"/>
          </a:p>
          <a:p>
            <a:pPr algn="l"/>
            <a:endParaRPr lang="en-GB" dirty="0"/>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14350" y="0"/>
            <a:ext cx="8229600" cy="941696"/>
          </a:xfrm>
        </p:spPr>
        <p:txBody>
          <a:bodyPr>
            <a:normAutofit/>
          </a:bodyPr>
          <a:lstStyle/>
          <a:p>
            <a:pPr algn="ctr"/>
            <a:r>
              <a:rPr lang="en-US" dirty="0"/>
              <a:t>Imaging Studies </a:t>
            </a:r>
          </a:p>
        </p:txBody>
      </p:sp>
      <p:sp>
        <p:nvSpPr>
          <p:cNvPr id="3" name="Content Placeholder 2"/>
          <p:cNvSpPr>
            <a:spLocks noGrp="1"/>
          </p:cNvSpPr>
          <p:nvPr>
            <p:ph idx="1"/>
          </p:nvPr>
        </p:nvSpPr>
        <p:spPr>
          <a:xfrm>
            <a:off x="238835" y="1159039"/>
            <a:ext cx="7908878" cy="5514715"/>
          </a:xfrm>
        </p:spPr>
        <p:txBody>
          <a:bodyPr>
            <a:normAutofit/>
          </a:bodyPr>
          <a:lstStyle/>
          <a:p>
            <a:pPr algn="l"/>
            <a:r>
              <a:rPr lang="en-US" dirty="0"/>
              <a:t>Ultrasound is the </a:t>
            </a:r>
            <a:r>
              <a:rPr lang="en-US" b="1" dirty="0"/>
              <a:t>gold standard </a:t>
            </a:r>
            <a:r>
              <a:rPr lang="en-US" dirty="0"/>
              <a:t>imaging study for evaluation of the gallbladder. It is able to identify </a:t>
            </a:r>
            <a:r>
              <a:rPr lang="en-US" b="1" dirty="0"/>
              <a:t>dilated intrahepatic and proximal </a:t>
            </a:r>
            <a:r>
              <a:rPr lang="en-US" b="1" dirty="0" err="1"/>
              <a:t>extrahepatic</a:t>
            </a:r>
            <a:r>
              <a:rPr lang="en-US" b="1" dirty="0"/>
              <a:t> bile ducts</a:t>
            </a:r>
            <a:r>
              <a:rPr lang="en-US" dirty="0"/>
              <a:t> (including CBD) in addition to </a:t>
            </a:r>
            <a:r>
              <a:rPr lang="en-US" b="1" dirty="0"/>
              <a:t>gallstones</a:t>
            </a:r>
            <a:r>
              <a:rPr lang="en-US" dirty="0"/>
              <a:t>. Unfortunately, ultrasound is not optimal for visualization of the distal </a:t>
            </a:r>
            <a:r>
              <a:rPr lang="en-US" dirty="0" err="1"/>
              <a:t>extrahepatic</a:t>
            </a:r>
            <a:r>
              <a:rPr lang="en-US" dirty="0"/>
              <a:t> biliary tree and pancreas due to overlying gas in the duodenum. Therefore, further imaging needs to be obtained</a:t>
            </a: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endParaRPr lang="en-US"/>
          </a:p>
        </p:txBody>
      </p:sp>
      <p:pic>
        <p:nvPicPr>
          <p:cNvPr id="4" name="عنصر نائب للمحتوى 3" descr="1.JPG"/>
          <p:cNvPicPr>
            <a:picLocks noGrp="1" noChangeAspect="1"/>
          </p:cNvPicPr>
          <p:nvPr>
            <p:ph idx="1"/>
          </p:nvPr>
        </p:nvPicPr>
        <p:blipFill>
          <a:blip r:embed="rId3" cstate="print"/>
          <a:stretch>
            <a:fillRect/>
          </a:stretch>
        </p:blipFill>
        <p:spPr>
          <a:xfrm>
            <a:off x="0" y="0"/>
            <a:ext cx="4572000" cy="6858000"/>
          </a:xfrm>
        </p:spPr>
      </p:pic>
      <p:pic>
        <p:nvPicPr>
          <p:cNvPr id="5" name="صورة 4" descr="Capture.JPG"/>
          <p:cNvPicPr>
            <a:picLocks noChangeAspect="1"/>
          </p:cNvPicPr>
          <p:nvPr/>
        </p:nvPicPr>
        <p:blipFill>
          <a:blip r:embed="rId4" cstate="print"/>
          <a:stretch>
            <a:fillRect/>
          </a:stretch>
        </p:blipFill>
        <p:spPr>
          <a:xfrm>
            <a:off x="4572001" y="0"/>
            <a:ext cx="4572000" cy="6858000"/>
          </a:xfrm>
          <a:prstGeom prst="rect">
            <a:avLst/>
          </a:prstGeom>
        </p:spPr>
      </p:pic>
    </p:spTree>
    <p:extLst>
      <p:ext uri="{BB962C8B-B14F-4D97-AF65-F5344CB8AC3E}">
        <p14:creationId xmlns:p14="http://schemas.microsoft.com/office/powerpoint/2010/main" val="290306726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عنوان 3"/>
          <p:cNvSpPr>
            <a:spLocks noGrp="1"/>
          </p:cNvSpPr>
          <p:nvPr>
            <p:ph type="title"/>
          </p:nvPr>
        </p:nvSpPr>
        <p:spPr>
          <a:xfrm>
            <a:off x="797256" y="358253"/>
            <a:ext cx="7024744" cy="838200"/>
          </a:xfrm>
        </p:spPr>
        <p:txBody>
          <a:bodyPr>
            <a:normAutofit fontScale="90000"/>
          </a:bodyPr>
          <a:lstStyle/>
          <a:p>
            <a:pPr algn="ctr"/>
            <a:r>
              <a:rPr lang="en-US" b="1" u="sng" dirty="0">
                <a:solidFill>
                  <a:srgbClr val="0070C0"/>
                </a:solidFill>
                <a:effectLst>
                  <a:outerShdw blurRad="38100" dist="38100" dir="2700000" algn="tl">
                    <a:srgbClr val="000000">
                      <a:alpha val="43137"/>
                    </a:srgbClr>
                  </a:outerShdw>
                </a:effectLst>
              </a:rPr>
              <a:t>Endoscopic ultrasound (EUS)</a:t>
            </a:r>
          </a:p>
        </p:txBody>
      </p:sp>
      <p:sp>
        <p:nvSpPr>
          <p:cNvPr id="9" name="عنصر نائب للمحتوى 8"/>
          <p:cNvSpPr>
            <a:spLocks noGrp="1"/>
          </p:cNvSpPr>
          <p:nvPr>
            <p:ph sz="half" idx="1"/>
          </p:nvPr>
        </p:nvSpPr>
        <p:spPr>
          <a:xfrm>
            <a:off x="192205" y="1501253"/>
            <a:ext cx="4816523" cy="5186150"/>
          </a:xfrm>
          <a:prstGeom prst="rect">
            <a:avLst/>
          </a:prstGeom>
        </p:spPr>
        <p:txBody>
          <a:bodyPr>
            <a:normAutofit fontScale="77500" lnSpcReduction="20000"/>
          </a:bodyPr>
          <a:lstStyle/>
          <a:p>
            <a:pPr algn="l"/>
            <a:r>
              <a:rPr lang="en-US" dirty="0">
                <a:solidFill>
                  <a:srgbClr val="002060"/>
                </a:solidFill>
              </a:rPr>
              <a:t>allows </a:t>
            </a:r>
            <a:r>
              <a:rPr lang="en-US" dirty="0" err="1">
                <a:solidFill>
                  <a:srgbClr val="002060"/>
                </a:solidFill>
              </a:rPr>
              <a:t>visualise</a:t>
            </a:r>
            <a:r>
              <a:rPr lang="en-US" dirty="0">
                <a:solidFill>
                  <a:srgbClr val="002060"/>
                </a:solidFill>
              </a:rPr>
              <a:t> the liver and biliary tree from </a:t>
            </a:r>
            <a:r>
              <a:rPr lang="en-US" u="sng" dirty="0">
                <a:solidFill>
                  <a:srgbClr val="FF6600"/>
                </a:solidFill>
              </a:rPr>
              <a:t>within the stomach and duodenum </a:t>
            </a:r>
          </a:p>
          <a:p>
            <a:pPr algn="l"/>
            <a:r>
              <a:rPr lang="en-US" dirty="0">
                <a:solidFill>
                  <a:srgbClr val="002060"/>
                </a:solidFill>
              </a:rPr>
              <a:t>It is accurate in imaging the bile duct and detecting the presence of choledocholithiasis. </a:t>
            </a:r>
            <a:r>
              <a:rPr lang="en-US" dirty="0" smtClean="0">
                <a:solidFill>
                  <a:srgbClr val="002060"/>
                </a:solidFill>
              </a:rPr>
              <a:t>(equal sensitivity to ERCP and MRCO in detection of CBD stones )</a:t>
            </a:r>
            <a:endParaRPr lang="en-US" dirty="0">
              <a:solidFill>
                <a:srgbClr val="002060"/>
              </a:solidFill>
            </a:endParaRPr>
          </a:p>
          <a:p>
            <a:pPr algn="l"/>
            <a:r>
              <a:rPr lang="en-GB" dirty="0">
                <a:solidFill>
                  <a:srgbClr val="002060"/>
                </a:solidFill>
              </a:rPr>
              <a:t>EUS is sensitive for detecting small lesions in the head of pancreas and surrounding lymphadenopathy. It also allows for a needle biopsy of the lesion when appropriate</a:t>
            </a:r>
            <a:r>
              <a:rPr lang="en-GB" dirty="0" smtClean="0">
                <a:solidFill>
                  <a:srgbClr val="002060"/>
                </a:solidFill>
              </a:rPr>
              <a:t>.</a:t>
            </a:r>
          </a:p>
          <a:p>
            <a:pPr algn="l"/>
            <a:r>
              <a:rPr lang="en-GB" dirty="0" smtClean="0">
                <a:solidFill>
                  <a:srgbClr val="002060"/>
                </a:solidFill>
              </a:rPr>
              <a:t>Sensitive in diagnosing and staging </a:t>
            </a:r>
            <a:r>
              <a:rPr lang="en-GB" dirty="0" err="1" smtClean="0">
                <a:solidFill>
                  <a:srgbClr val="002060"/>
                </a:solidFill>
              </a:rPr>
              <a:t>malignacny</a:t>
            </a:r>
            <a:r>
              <a:rPr lang="en-GB" dirty="0" smtClean="0">
                <a:solidFill>
                  <a:srgbClr val="002060"/>
                </a:solidFill>
              </a:rPr>
              <a:t> </a:t>
            </a:r>
          </a:p>
          <a:p>
            <a:pPr algn="l"/>
            <a:r>
              <a:rPr lang="en-GB" dirty="0" smtClean="0">
                <a:solidFill>
                  <a:srgbClr val="002060"/>
                </a:solidFill>
              </a:rPr>
              <a:t>Helps in dx of strictures</a:t>
            </a:r>
            <a:endParaRPr lang="en-US" dirty="0">
              <a:solidFill>
                <a:srgbClr val="002060"/>
              </a:solidFill>
            </a:endParaRPr>
          </a:p>
        </p:txBody>
      </p:sp>
      <p:pic>
        <p:nvPicPr>
          <p:cNvPr id="11" name="عنصر نائب للمحتوى 10" descr="Capture.JPG"/>
          <p:cNvPicPr>
            <a:picLocks noGrp="1" noChangeAspect="1"/>
          </p:cNvPicPr>
          <p:nvPr>
            <p:ph sz="half" idx="2"/>
          </p:nvPr>
        </p:nvPicPr>
        <p:blipFill>
          <a:blip r:embed="rId3" cstate="print"/>
          <a:stretch>
            <a:fillRect/>
          </a:stretch>
        </p:blipFill>
        <p:spPr>
          <a:xfrm>
            <a:off x="4954136" y="1666959"/>
            <a:ext cx="4189863" cy="4203206"/>
          </a:xfrm>
          <a:prstGeom prst="rect">
            <a:avLst/>
          </a:prstGeom>
        </p:spPr>
      </p:pic>
    </p:spTree>
    <p:extLst>
      <p:ext uri="{BB962C8B-B14F-4D97-AF65-F5344CB8AC3E}">
        <p14:creationId xmlns:p14="http://schemas.microsoft.com/office/powerpoint/2010/main" val="414002902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29904" y="0"/>
            <a:ext cx="8229600" cy="846161"/>
          </a:xfrm>
        </p:spPr>
        <p:txBody>
          <a:bodyPr>
            <a:normAutofit/>
          </a:bodyPr>
          <a:lstStyle/>
          <a:p>
            <a:r>
              <a:rPr lang="en-US" sz="5400" b="1" dirty="0">
                <a:solidFill>
                  <a:srgbClr val="002060"/>
                </a:solidFill>
                <a:effectLst>
                  <a:outerShdw blurRad="38100" dist="38100" dir="2700000" algn="tl">
                    <a:srgbClr val="000000">
                      <a:alpha val="43137"/>
                    </a:srgbClr>
                  </a:outerShdw>
                </a:effectLst>
              </a:rPr>
              <a:t>PLAIN ABDOMINAL FILM</a:t>
            </a:r>
            <a:endParaRPr lang="en-US" b="1" dirty="0">
              <a:solidFill>
                <a:srgbClr val="002060"/>
              </a:solidFill>
            </a:endParaRPr>
          </a:p>
        </p:txBody>
      </p:sp>
      <p:sp>
        <p:nvSpPr>
          <p:cNvPr id="3" name="Content Placeholder 2"/>
          <p:cNvSpPr>
            <a:spLocks noGrp="1"/>
          </p:cNvSpPr>
          <p:nvPr>
            <p:ph idx="1"/>
          </p:nvPr>
        </p:nvSpPr>
        <p:spPr>
          <a:xfrm>
            <a:off x="0" y="868941"/>
            <a:ext cx="5976530" cy="2119920"/>
          </a:xfrm>
        </p:spPr>
        <p:txBody>
          <a:bodyPr>
            <a:normAutofit fontScale="85000" lnSpcReduction="20000"/>
          </a:bodyPr>
          <a:lstStyle/>
          <a:p>
            <a:pPr algn="l" rtl="0"/>
            <a:r>
              <a:rPr lang="en-US" sz="2400" dirty="0">
                <a:solidFill>
                  <a:srgbClr val="0070C0"/>
                </a:solidFill>
              </a:rPr>
              <a:t> It will show </a:t>
            </a:r>
            <a:r>
              <a:rPr lang="en-US" sz="2400" dirty="0">
                <a:solidFill>
                  <a:srgbClr val="FF6600"/>
                </a:solidFill>
              </a:rPr>
              <a:t>gallstones</a:t>
            </a:r>
            <a:r>
              <a:rPr lang="en-US" sz="2400" dirty="0">
                <a:solidFill>
                  <a:srgbClr val="0070C0"/>
                </a:solidFill>
              </a:rPr>
              <a:t> in the 10%-15% of cases when they are </a:t>
            </a:r>
            <a:r>
              <a:rPr lang="en-US" sz="2400" dirty="0" smtClean="0">
                <a:solidFill>
                  <a:srgbClr val="FF6600"/>
                </a:solidFill>
              </a:rPr>
              <a:t>radiopaque</a:t>
            </a:r>
            <a:endParaRPr lang="en-US" sz="2400" dirty="0">
              <a:solidFill>
                <a:srgbClr val="0070C0"/>
              </a:solidFill>
            </a:endParaRPr>
          </a:p>
          <a:p>
            <a:pPr algn="l" rtl="0"/>
            <a:r>
              <a:rPr lang="en-US" sz="2400" dirty="0">
                <a:solidFill>
                  <a:srgbClr val="0070C0"/>
                </a:solidFill>
              </a:rPr>
              <a:t>In several types of biliary disease, the diagnosis may be suggested by air seen in the bile ducts on a plain film (pneumobilia). </a:t>
            </a:r>
          </a:p>
          <a:p>
            <a:pPr rtl="0"/>
            <a:r>
              <a:rPr lang="en-US" sz="2400" dirty="0">
                <a:solidFill>
                  <a:srgbClr val="0070C0"/>
                </a:solidFill>
              </a:rPr>
              <a:t>This usually signifies the presence of a biliary-intestinal fistula (from disease or surgery</a:t>
            </a:r>
            <a:r>
              <a:rPr lang="en-US" sz="2400" dirty="0" smtClean="0">
                <a:solidFill>
                  <a:srgbClr val="0070C0"/>
                </a:solidFill>
              </a:rPr>
              <a:t>)</a:t>
            </a:r>
            <a:endParaRPr lang="en-US" sz="2400" dirty="0">
              <a:solidFill>
                <a:srgbClr val="0070C0"/>
              </a:solidFill>
            </a:endParaRPr>
          </a:p>
        </p:txBody>
      </p:sp>
      <p:pic>
        <p:nvPicPr>
          <p:cNvPr id="1026" name="Picture 2" descr="C:\Users\owner\Desktop\New folder (3)\Screenshot_٢٠١٩٠٧٢٨-٢٢٣٢٢٠_WhatsApp.jpg"/>
          <p:cNvPicPr>
            <a:picLocks noChangeAspect="1" noChangeArrowheads="1"/>
          </p:cNvPicPr>
          <p:nvPr/>
        </p:nvPicPr>
        <p:blipFill>
          <a:blip r:embed="rId3"/>
          <a:srcRect/>
          <a:stretch>
            <a:fillRect/>
          </a:stretch>
        </p:blipFill>
        <p:spPr bwMode="auto">
          <a:xfrm>
            <a:off x="6196084" y="1298844"/>
            <a:ext cx="2947916" cy="5559156"/>
          </a:xfrm>
          <a:prstGeom prst="rect">
            <a:avLst/>
          </a:prstGeom>
          <a:noFill/>
        </p:spPr>
      </p:pic>
      <p:pic>
        <p:nvPicPr>
          <p:cNvPr id="6" name="Picture 2" descr="نتيجة بحث الصور عن rigler triad"/>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 y="2982351"/>
            <a:ext cx="6212058" cy="387564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7804510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ar-JO"/>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0"/>
            <a:ext cx="9144000" cy="6858000"/>
          </a:xfrm>
        </p:spPr>
      </p:pic>
    </p:spTree>
    <p:extLst>
      <p:ext uri="{BB962C8B-B14F-4D97-AF65-F5344CB8AC3E}">
        <p14:creationId xmlns:p14="http://schemas.microsoft.com/office/powerpoint/2010/main" val="166529223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sz="half" idx="1"/>
          </p:nvPr>
        </p:nvSpPr>
        <p:spPr>
          <a:xfrm>
            <a:off x="228600" y="1447800"/>
            <a:ext cx="4191000" cy="3493008"/>
          </a:xfrm>
          <a:prstGeom prst="rect">
            <a:avLst/>
          </a:prstGeom>
        </p:spPr>
        <p:txBody>
          <a:bodyPr>
            <a:noAutofit/>
          </a:bodyPr>
          <a:lstStyle/>
          <a:p>
            <a:pPr algn="l">
              <a:buFont typeface="Arial" panose="020B0604020202020204" pitchFamily="34" charset="0"/>
              <a:buChar char="•"/>
            </a:pPr>
            <a:r>
              <a:rPr lang="en-US" sz="3200" dirty="0">
                <a:solidFill>
                  <a:srgbClr val="002060"/>
                </a:solidFill>
              </a:rPr>
              <a:t>A plain x-ray may also show the rare cases of calcification of the gallbladder, a so-called ‘porcelain’ gallbladder </a:t>
            </a:r>
            <a:r>
              <a:rPr lang="en-US" sz="3200" b="1" dirty="0">
                <a:solidFill>
                  <a:srgbClr val="002060"/>
                </a:solidFill>
              </a:rPr>
              <a:t>.</a:t>
            </a:r>
            <a:endParaRPr lang="en-US" sz="3200" dirty="0">
              <a:solidFill>
                <a:srgbClr val="002060"/>
              </a:solidFill>
            </a:endParaRPr>
          </a:p>
          <a:p>
            <a:endParaRPr lang="en-US" sz="3200" dirty="0">
              <a:solidFill>
                <a:srgbClr val="002060"/>
              </a:solidFill>
            </a:endParaRPr>
          </a:p>
        </p:txBody>
      </p:sp>
      <p:pic>
        <p:nvPicPr>
          <p:cNvPr id="8"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443484" y="885966"/>
            <a:ext cx="4700516" cy="536581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64386898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98437"/>
            <a:ext cx="8229600" cy="1066800"/>
          </a:xfrm>
        </p:spPr>
        <p:txBody>
          <a:bodyPr>
            <a:normAutofit fontScale="90000"/>
          </a:bodyPr>
          <a:lstStyle/>
          <a:p>
            <a:pPr algn="ctr"/>
            <a:r>
              <a:rPr lang="en-US" sz="4900" b="1" dirty="0">
                <a:solidFill>
                  <a:srgbClr val="002060"/>
                </a:solidFill>
                <a:effectLst>
                  <a:outerShdw blurRad="38100" dist="38100" dir="2700000" algn="tl">
                    <a:srgbClr val="000000">
                      <a:alpha val="43137"/>
                    </a:srgbClr>
                  </a:outerShdw>
                </a:effectLst>
              </a:rPr>
              <a:t>Contrast enhanced CT abdomen</a:t>
            </a:r>
          </a:p>
        </p:txBody>
      </p:sp>
      <p:sp>
        <p:nvSpPr>
          <p:cNvPr id="3" name="Content Placeholder 2"/>
          <p:cNvSpPr>
            <a:spLocks noGrp="1"/>
          </p:cNvSpPr>
          <p:nvPr>
            <p:ph idx="1"/>
          </p:nvPr>
        </p:nvSpPr>
        <p:spPr>
          <a:xfrm>
            <a:off x="-1" y="1463722"/>
            <a:ext cx="5227093" cy="5114499"/>
          </a:xfrm>
        </p:spPr>
        <p:txBody>
          <a:bodyPr>
            <a:noAutofit/>
          </a:bodyPr>
          <a:lstStyle/>
          <a:p>
            <a:pPr algn="l"/>
            <a:r>
              <a:rPr lang="en-GB" sz="2100" dirty="0">
                <a:solidFill>
                  <a:srgbClr val="002060"/>
                </a:solidFill>
              </a:rPr>
              <a:t>This allows for a global assessment of the abdomen.  </a:t>
            </a:r>
          </a:p>
          <a:p>
            <a:pPr algn="l"/>
            <a:r>
              <a:rPr lang="en-GB" sz="2100" dirty="0">
                <a:solidFill>
                  <a:srgbClr val="002060"/>
                </a:solidFill>
              </a:rPr>
              <a:t>Attention should be focused towards </a:t>
            </a:r>
            <a:r>
              <a:rPr lang="en-GB" sz="2100" b="1" dirty="0">
                <a:solidFill>
                  <a:srgbClr val="002060"/>
                </a:solidFill>
              </a:rPr>
              <a:t>mass lesions </a:t>
            </a:r>
            <a:r>
              <a:rPr lang="en-GB" sz="2100" dirty="0">
                <a:solidFill>
                  <a:srgbClr val="002060"/>
                </a:solidFill>
              </a:rPr>
              <a:t>in the liver, </a:t>
            </a:r>
            <a:r>
              <a:rPr lang="en-GB" sz="2100" dirty="0" err="1">
                <a:solidFill>
                  <a:srgbClr val="002060"/>
                </a:solidFill>
              </a:rPr>
              <a:t>biliary</a:t>
            </a:r>
            <a:r>
              <a:rPr lang="en-GB" sz="2100" dirty="0">
                <a:solidFill>
                  <a:srgbClr val="002060"/>
                </a:solidFill>
              </a:rPr>
              <a:t> tract, and/or pancreas.  </a:t>
            </a:r>
          </a:p>
          <a:p>
            <a:pPr algn="l"/>
            <a:r>
              <a:rPr lang="en-GB" sz="2100" dirty="0">
                <a:solidFill>
                  <a:srgbClr val="002060"/>
                </a:solidFill>
              </a:rPr>
              <a:t>CT also allows for </a:t>
            </a:r>
            <a:r>
              <a:rPr lang="en-GB" sz="2100" dirty="0">
                <a:solidFill>
                  <a:srgbClr val="FF0066"/>
                </a:solidFill>
              </a:rPr>
              <a:t>staging of a malignancy </a:t>
            </a:r>
            <a:r>
              <a:rPr lang="en-GB" sz="2100" dirty="0">
                <a:solidFill>
                  <a:srgbClr val="002060"/>
                </a:solidFill>
              </a:rPr>
              <a:t>by identifying lymph nodes and metastasis</a:t>
            </a:r>
            <a:r>
              <a:rPr lang="en-GB" sz="2100" dirty="0" smtClean="0">
                <a:solidFill>
                  <a:srgbClr val="002060"/>
                </a:solidFill>
              </a:rPr>
              <a:t>.</a:t>
            </a:r>
          </a:p>
          <a:p>
            <a:pPr algn="l"/>
            <a:r>
              <a:rPr lang="en-GB" sz="2100" dirty="0" smtClean="0">
                <a:solidFill>
                  <a:srgbClr val="002060"/>
                </a:solidFill>
              </a:rPr>
              <a:t>Highly sensitive for tumours </a:t>
            </a:r>
          </a:p>
          <a:p>
            <a:pPr algn="l"/>
            <a:r>
              <a:rPr lang="en-GB" sz="2100" dirty="0" smtClean="0">
                <a:solidFill>
                  <a:srgbClr val="002060"/>
                </a:solidFill>
              </a:rPr>
              <a:t>Detect cause and site of obstruction </a:t>
            </a:r>
          </a:p>
          <a:p>
            <a:pPr algn="l"/>
            <a:r>
              <a:rPr lang="en-GB" sz="2100" dirty="0" smtClean="0">
                <a:solidFill>
                  <a:srgbClr val="002060"/>
                </a:solidFill>
              </a:rPr>
              <a:t>Low sensitivity for detection of stones</a:t>
            </a:r>
            <a:endParaRPr lang="en-US" sz="2100" dirty="0">
              <a:solidFill>
                <a:srgbClr val="002060"/>
              </a:solidFill>
            </a:endParaRPr>
          </a:p>
        </p:txBody>
      </p:sp>
      <p:pic>
        <p:nvPicPr>
          <p:cNvPr id="2050" name="Picture 2" descr="C:\Users\owner\Desktop\New folder (3)\Screenshot_٢٠١٩٠٧٢٨-٢٢٣٢١٨_WhatsApp.jpg"/>
          <p:cNvPicPr>
            <a:picLocks noChangeAspect="1" noChangeArrowheads="1"/>
          </p:cNvPicPr>
          <p:nvPr/>
        </p:nvPicPr>
        <p:blipFill>
          <a:blip r:embed="rId2"/>
          <a:srcRect/>
          <a:stretch>
            <a:fillRect/>
          </a:stretch>
        </p:blipFill>
        <p:spPr bwMode="auto">
          <a:xfrm>
            <a:off x="5342466" y="1752600"/>
            <a:ext cx="3801534" cy="4495800"/>
          </a:xfrm>
          <a:prstGeom prst="rect">
            <a:avLst/>
          </a:prstGeom>
          <a:noFill/>
        </p:spPr>
      </p:pic>
    </p:spTree>
    <p:extLst>
      <p:ext uri="{BB962C8B-B14F-4D97-AF65-F5344CB8AC3E}">
        <p14:creationId xmlns:p14="http://schemas.microsoft.com/office/powerpoint/2010/main" val="18429582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955343"/>
          </a:xfrm>
        </p:spPr>
        <p:txBody>
          <a:bodyPr/>
          <a:lstStyle/>
          <a:p>
            <a:pPr algn="ctr"/>
            <a:r>
              <a:rPr lang="en-US" dirty="0" err="1"/>
              <a:t>Cholangiography</a:t>
            </a:r>
            <a:endParaRPr lang="en-US" dirty="0"/>
          </a:p>
        </p:txBody>
      </p:sp>
      <p:sp>
        <p:nvSpPr>
          <p:cNvPr id="3" name="Content Placeholder 2"/>
          <p:cNvSpPr>
            <a:spLocks noGrp="1"/>
          </p:cNvSpPr>
          <p:nvPr>
            <p:ph idx="1"/>
          </p:nvPr>
        </p:nvSpPr>
        <p:spPr>
          <a:xfrm>
            <a:off x="0" y="1022932"/>
            <a:ext cx="8229600" cy="5442422"/>
          </a:xfrm>
        </p:spPr>
        <p:txBody>
          <a:bodyPr>
            <a:noAutofit/>
          </a:bodyPr>
          <a:lstStyle/>
          <a:p>
            <a:pPr algn="l"/>
            <a:r>
              <a:rPr lang="en-US" sz="2400" b="1" dirty="0"/>
              <a:t>MRCP: </a:t>
            </a:r>
            <a:r>
              <a:rPr lang="en-US" sz="2400" dirty="0">
                <a:cs typeface="Andalus" pitchFamily="18" charset="-78"/>
              </a:rPr>
              <a:t> Magnetic resonance cholangiopancreatography</a:t>
            </a:r>
          </a:p>
          <a:p>
            <a:pPr algn="l">
              <a:buFontTx/>
              <a:buChar char="-"/>
            </a:pPr>
            <a:r>
              <a:rPr lang="en-US" sz="2400" dirty="0">
                <a:cs typeface="Andalus" pitchFamily="18" charset="-78"/>
              </a:rPr>
              <a:t>Allows for evaluation of the ducts and surrounding liver parenchyma </a:t>
            </a:r>
            <a:r>
              <a:rPr lang="en-US" sz="2400" dirty="0" smtClean="0">
                <a:cs typeface="Andalus" pitchFamily="18" charset="-78"/>
              </a:rPr>
              <a:t>(highly sensitive for detection of strictures and stones ) and can distinguish between malignancy and </a:t>
            </a:r>
            <a:r>
              <a:rPr lang="en-US" sz="2400" dirty="0" err="1" smtClean="0">
                <a:cs typeface="Andalus" pitchFamily="18" charset="-78"/>
              </a:rPr>
              <a:t>calculous</a:t>
            </a:r>
            <a:r>
              <a:rPr lang="en-US" sz="2400" dirty="0" smtClean="0">
                <a:cs typeface="Andalus" pitchFamily="18" charset="-78"/>
              </a:rPr>
              <a:t> obstruction .</a:t>
            </a:r>
            <a:endParaRPr lang="en-US" sz="2400" dirty="0">
              <a:cs typeface="Andalus" pitchFamily="18" charset="-78"/>
            </a:endParaRPr>
          </a:p>
          <a:p>
            <a:pPr algn="l">
              <a:buFontTx/>
              <a:buChar char="-"/>
            </a:pPr>
            <a:r>
              <a:rPr lang="en-US" sz="2400" dirty="0">
                <a:cs typeface="Andalus" pitchFamily="18" charset="-78"/>
              </a:rPr>
              <a:t>No radiation exposure , no contrast needed</a:t>
            </a:r>
            <a:r>
              <a:rPr lang="en-US" sz="2400" dirty="0" smtClean="0">
                <a:cs typeface="Andalus" pitchFamily="18" charset="-78"/>
              </a:rPr>
              <a:t>, non invasive </a:t>
            </a:r>
            <a:r>
              <a:rPr lang="en-US" sz="2400" dirty="0">
                <a:cs typeface="Andalus" pitchFamily="18" charset="-78"/>
              </a:rPr>
              <a:t>expensive.</a:t>
            </a:r>
          </a:p>
          <a:p>
            <a:pPr algn="l">
              <a:buFontTx/>
              <a:buChar char="-"/>
            </a:pPr>
            <a:r>
              <a:rPr lang="en-US" sz="2400" dirty="0">
                <a:cs typeface="Andalus" pitchFamily="18" charset="-78"/>
              </a:rPr>
              <a:t>Diagnostic </a:t>
            </a:r>
            <a:r>
              <a:rPr lang="en-US" sz="2400" dirty="0">
                <a:solidFill>
                  <a:srgbClr val="FF6600"/>
                </a:solidFill>
                <a:cs typeface="Andalus" pitchFamily="18" charset="-78"/>
              </a:rPr>
              <a:t>not</a:t>
            </a:r>
            <a:r>
              <a:rPr lang="en-US" sz="2400" dirty="0">
                <a:cs typeface="Andalus" pitchFamily="18" charset="-78"/>
              </a:rPr>
              <a:t> therapeutic </a:t>
            </a:r>
            <a:endParaRPr lang="en-US" sz="2400" dirty="0" smtClean="0">
              <a:cs typeface="Andalus" pitchFamily="18" charset="-78"/>
            </a:endParaRPr>
          </a:p>
          <a:p>
            <a:pPr algn="l">
              <a:buFontTx/>
              <a:buChar char="-"/>
            </a:pPr>
            <a:r>
              <a:rPr lang="en-US" sz="2400" b="1" u="sng" dirty="0" smtClean="0">
                <a:solidFill>
                  <a:schemeClr val="accent6">
                    <a:lumMod val="75000"/>
                  </a:schemeClr>
                </a:solidFill>
                <a:cs typeface="Andalus" pitchFamily="18" charset="-78"/>
              </a:rPr>
              <a:t>Contraindications</a:t>
            </a:r>
            <a:r>
              <a:rPr lang="en-US" sz="2400" dirty="0" smtClean="0">
                <a:cs typeface="Andalus" pitchFamily="18" charset="-78"/>
              </a:rPr>
              <a:t> : cardiac pacemaker / cerebral aneurysm clips / cochlear implants.</a:t>
            </a:r>
            <a:endParaRPr lang="en-US" sz="2400" dirty="0">
              <a:cs typeface="Andalus" pitchFamily="18" charset="-78"/>
            </a:endParaRPr>
          </a:p>
          <a:p>
            <a:pPr algn="l">
              <a:buFontTx/>
              <a:buChar char="-"/>
            </a:pPr>
            <a:endParaRPr lang="en-US" sz="2400" dirty="0">
              <a:cs typeface="Andalus" pitchFamily="18" charset="-78"/>
            </a:endParaRPr>
          </a:p>
          <a:p>
            <a:pPr algn="l">
              <a:buFontTx/>
              <a:buChar char="-"/>
            </a:pPr>
            <a:endParaRPr lang="en-US" sz="2400" dirty="0"/>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C:\Users\owner\Desktop\New folder (3)\Screenshot_٢٠١٩٠٧٢٨-٢٢٣٢١٥_WhatsApp.jpg"/>
          <p:cNvPicPr>
            <a:picLocks noChangeAspect="1" noChangeArrowheads="1"/>
          </p:cNvPicPr>
          <p:nvPr/>
        </p:nvPicPr>
        <p:blipFill>
          <a:blip r:embed="rId2"/>
          <a:srcRect/>
          <a:stretch>
            <a:fillRect/>
          </a:stretch>
        </p:blipFill>
        <p:spPr bwMode="auto">
          <a:xfrm>
            <a:off x="0" y="0"/>
            <a:ext cx="9144000" cy="3474721"/>
          </a:xfrm>
          <a:prstGeom prst="rect">
            <a:avLst/>
          </a:prstGeom>
          <a:noFill/>
        </p:spPr>
      </p:pic>
      <p:pic>
        <p:nvPicPr>
          <p:cNvPr id="2" name="Picture 2" descr="نتيجة بحث الصور عن stones on mrcp"/>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3315214"/>
            <a:ext cx="9144000" cy="354278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5200333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endParaRPr lang="ar-JO"/>
          </a:p>
        </p:txBody>
      </p:sp>
      <p:pic>
        <p:nvPicPr>
          <p:cNvPr id="4" name="عنصر نائب للمحتوى 3" descr="anatomy.jpg"/>
          <p:cNvPicPr>
            <a:picLocks noGrp="1" noChangeAspect="1"/>
          </p:cNvPicPr>
          <p:nvPr>
            <p:ph idx="1"/>
          </p:nvPr>
        </p:nvPicPr>
        <p:blipFill>
          <a:blip r:embed="rId2"/>
          <a:stretch>
            <a:fillRect/>
          </a:stretch>
        </p:blipFill>
        <p:spPr>
          <a:xfrm>
            <a:off x="-1" y="0"/>
            <a:ext cx="8570795" cy="6858000"/>
          </a:xfrm>
        </p:spPr>
      </p:pic>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81000" y="304800"/>
            <a:ext cx="8839200" cy="4325112"/>
          </a:xfrm>
        </p:spPr>
        <p:txBody>
          <a:bodyPr>
            <a:normAutofit/>
          </a:bodyPr>
          <a:lstStyle/>
          <a:p>
            <a:pPr algn="l"/>
            <a:r>
              <a:rPr lang="en-US" b="1" dirty="0">
                <a:solidFill>
                  <a:schemeClr val="accent6">
                    <a:lumMod val="75000"/>
                  </a:schemeClr>
                </a:solidFill>
              </a:rPr>
              <a:t> ERCP </a:t>
            </a:r>
            <a:r>
              <a:rPr lang="en-US" dirty="0"/>
              <a:t>- Endoscopic retrograde cholangiopancreatography </a:t>
            </a:r>
          </a:p>
          <a:p>
            <a:pPr algn="l">
              <a:buNone/>
            </a:pPr>
            <a:r>
              <a:rPr lang="en-US" dirty="0"/>
              <a:t>- </a:t>
            </a:r>
            <a:r>
              <a:rPr lang="en-US" sz="2600" dirty="0"/>
              <a:t>Upper endoscopic camera is placed through the mouth down into stomach and subsequently the duodenum</a:t>
            </a:r>
          </a:p>
          <a:p>
            <a:pPr algn="l">
              <a:buNone/>
            </a:pPr>
            <a:r>
              <a:rPr lang="en-US" sz="2600" dirty="0"/>
              <a:t> - </a:t>
            </a:r>
            <a:r>
              <a:rPr lang="en-US" sz="2600" u="sng" dirty="0" err="1"/>
              <a:t>Cannula</a:t>
            </a:r>
            <a:r>
              <a:rPr lang="en-US" sz="2600" dirty="0"/>
              <a:t> is placed through ampulla of </a:t>
            </a:r>
            <a:r>
              <a:rPr lang="en-US" sz="2600" dirty="0" err="1"/>
              <a:t>Vater</a:t>
            </a:r>
            <a:endParaRPr lang="en-US" sz="2600" dirty="0"/>
          </a:p>
          <a:p>
            <a:pPr algn="l">
              <a:buNone/>
            </a:pPr>
            <a:r>
              <a:rPr lang="en-US" sz="2600" dirty="0"/>
              <a:t> - </a:t>
            </a:r>
            <a:r>
              <a:rPr lang="en-US" sz="2600" dirty="0">
                <a:solidFill>
                  <a:srgbClr val="FF6600"/>
                </a:solidFill>
              </a:rPr>
              <a:t>Contrast</a:t>
            </a:r>
            <a:r>
              <a:rPr lang="en-US" sz="2600" dirty="0"/>
              <a:t> is injected and </a:t>
            </a:r>
            <a:r>
              <a:rPr lang="en-US" sz="2600" dirty="0">
                <a:solidFill>
                  <a:srgbClr val="FF6600"/>
                </a:solidFill>
              </a:rPr>
              <a:t>x-rays</a:t>
            </a:r>
            <a:r>
              <a:rPr lang="en-US" sz="2600" dirty="0"/>
              <a:t> taken to evaluate patency of the ducts</a:t>
            </a:r>
          </a:p>
          <a:p>
            <a:pPr algn="l">
              <a:buNone/>
            </a:pPr>
            <a:endParaRPr lang="en-US" sz="2600" dirty="0"/>
          </a:p>
          <a:p>
            <a:pPr algn="l">
              <a:buNone/>
            </a:pPr>
            <a:r>
              <a:rPr lang="en-US" sz="2600" dirty="0"/>
              <a:t> </a:t>
            </a:r>
            <a:endParaRPr lang="en-US" dirty="0"/>
          </a:p>
        </p:txBody>
      </p:sp>
      <p:sp>
        <p:nvSpPr>
          <p:cNvPr id="4" name="Round Same Side Corner Rectangle 3"/>
          <p:cNvSpPr/>
          <p:nvPr/>
        </p:nvSpPr>
        <p:spPr>
          <a:xfrm>
            <a:off x="152400" y="3581400"/>
            <a:ext cx="8610600" cy="2971800"/>
          </a:xfrm>
          <a:prstGeom prst="round2Same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buNone/>
            </a:pPr>
            <a:r>
              <a:rPr lang="en-US" sz="2000" dirty="0"/>
              <a:t>-Diagnostic and therapeutic</a:t>
            </a:r>
          </a:p>
          <a:p>
            <a:pPr>
              <a:buNone/>
            </a:pPr>
            <a:r>
              <a:rPr lang="en-US" sz="2000" dirty="0"/>
              <a:t> -Allow sphicterotomy, removal of stones, placement of stents, brushings and biopsies.</a:t>
            </a:r>
          </a:p>
          <a:p>
            <a:pPr>
              <a:buNone/>
            </a:pPr>
            <a:r>
              <a:rPr lang="en-US" sz="2000" dirty="0"/>
              <a:t>-Limited view of biliary tree proximal to obstruction.</a:t>
            </a:r>
          </a:p>
          <a:p>
            <a:pPr>
              <a:buNone/>
            </a:pPr>
            <a:r>
              <a:rPr lang="en-US" sz="2000" dirty="0"/>
              <a:t>-Needs sedation.</a:t>
            </a:r>
          </a:p>
          <a:p>
            <a:pPr>
              <a:buNone/>
            </a:pPr>
            <a:r>
              <a:rPr lang="en-US" sz="2000" dirty="0"/>
              <a:t>-</a:t>
            </a:r>
            <a:r>
              <a:rPr lang="en-US" sz="2000" i="1" u="sng" dirty="0"/>
              <a:t>Complications</a:t>
            </a:r>
            <a:r>
              <a:rPr lang="en-US" sz="2000" dirty="0"/>
              <a:t>: pancreatitis, bleeding, cholangitis, perforation.</a:t>
            </a:r>
          </a:p>
          <a:p>
            <a:pPr>
              <a:buNone/>
            </a:pPr>
            <a:r>
              <a:rPr lang="en-US" sz="2000" dirty="0"/>
              <a:t>-Can’t be used with previous gastric bypass surgery.</a:t>
            </a:r>
            <a:endParaRPr lang="ar-JO" sz="2000" dirty="0"/>
          </a:p>
          <a:p>
            <a:pPr>
              <a:buNone/>
            </a:pPr>
            <a:endParaRPr lang="en-US" sz="2000" dirty="0"/>
          </a:p>
          <a:p>
            <a:pPr>
              <a:buNone/>
            </a:pPr>
            <a:r>
              <a:rPr lang="en-US" sz="2000" dirty="0"/>
              <a:t>*All patient should be </a:t>
            </a:r>
            <a:r>
              <a:rPr lang="en-US" sz="2000" dirty="0" err="1"/>
              <a:t>premedicated</a:t>
            </a:r>
            <a:r>
              <a:rPr lang="en-US" sz="2000" dirty="0"/>
              <a:t>  with </a:t>
            </a:r>
            <a:r>
              <a:rPr lang="en-US" sz="2000" u="sng" dirty="0"/>
              <a:t>antibiotic</a:t>
            </a: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9" name="Picture 3" descr="C:\Users\owner\Desktop\New folder (3)\Screenshot_٢٠١٩٠٧٢٨-٢٢٣٢١٣_WhatsApp.jpg"/>
          <p:cNvPicPr>
            <a:picLocks noChangeAspect="1" noChangeArrowheads="1"/>
          </p:cNvPicPr>
          <p:nvPr/>
        </p:nvPicPr>
        <p:blipFill>
          <a:blip r:embed="rId2"/>
          <a:srcRect/>
          <a:stretch>
            <a:fillRect/>
          </a:stretch>
        </p:blipFill>
        <p:spPr bwMode="auto">
          <a:xfrm>
            <a:off x="0" y="0"/>
            <a:ext cx="9166795" cy="6858000"/>
          </a:xfrm>
          <a:prstGeom prst="rect">
            <a:avLst/>
          </a:prstGeom>
          <a:noFill/>
        </p:spPr>
      </p:pic>
    </p:spTree>
    <p:extLst>
      <p:ext uri="{BB962C8B-B14F-4D97-AF65-F5344CB8AC3E}">
        <p14:creationId xmlns:p14="http://schemas.microsoft.com/office/powerpoint/2010/main" val="238836586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endParaRPr lang="ar-JO" dirty="0"/>
          </a:p>
        </p:txBody>
      </p:sp>
      <p:pic>
        <p:nvPicPr>
          <p:cNvPr id="4098" name="Picture 2" descr="ENDOSCOPIC ULTRASOUND&#10; Detailed imaging of organs in close&#10;proximity to the digestive tract.&#10; Sensitivity (94%) and spec..."/>
          <p:cNvPicPr>
            <a:picLocks noChangeAspect="1" noChangeArrowheads="1"/>
          </p:cNvPicPr>
          <p:nvPr/>
        </p:nvPicPr>
        <p:blipFill>
          <a:blip r:embed="rId2">
            <a:extLst>
              <a:ext uri="{28A0092B-C50C-407E-A947-70E740481C1C}">
                <a14:useLocalDpi xmlns:a14="http://schemas.microsoft.com/office/drawing/2010/main" val="0"/>
              </a:ext>
            </a:extLst>
          </a:blip>
          <a:srcRect t="19502" r="6312" b="16020"/>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6100231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97892" y="471985"/>
            <a:ext cx="8018060" cy="6215418"/>
          </a:xfrm>
        </p:spPr>
        <p:txBody>
          <a:bodyPr>
            <a:normAutofit lnSpcReduction="10000"/>
          </a:bodyPr>
          <a:lstStyle/>
          <a:p>
            <a:pPr algn="l"/>
            <a:r>
              <a:rPr lang="en-US" b="1" dirty="0"/>
              <a:t>PTC</a:t>
            </a:r>
            <a:r>
              <a:rPr lang="en-US" dirty="0"/>
              <a:t> - Percutaneous </a:t>
            </a:r>
            <a:r>
              <a:rPr lang="en-US" dirty="0" err="1"/>
              <a:t>transhepatic</a:t>
            </a:r>
            <a:r>
              <a:rPr lang="en-US" dirty="0"/>
              <a:t> </a:t>
            </a:r>
            <a:r>
              <a:rPr lang="en-US" dirty="0" err="1"/>
              <a:t>cholangiography</a:t>
            </a:r>
            <a:r>
              <a:rPr lang="en-US" dirty="0"/>
              <a:t> </a:t>
            </a:r>
          </a:p>
          <a:p>
            <a:pPr algn="l">
              <a:buNone/>
            </a:pPr>
            <a:r>
              <a:rPr lang="en-US" dirty="0"/>
              <a:t>- Under </a:t>
            </a:r>
            <a:r>
              <a:rPr lang="en-US" dirty="0">
                <a:solidFill>
                  <a:srgbClr val="FF6600"/>
                </a:solidFill>
              </a:rPr>
              <a:t>ultrasound guidance </a:t>
            </a:r>
            <a:r>
              <a:rPr lang="en-US" dirty="0"/>
              <a:t>the intrahepatic biliary tree is punctured utilizing a needle with subsequent </a:t>
            </a:r>
            <a:r>
              <a:rPr lang="en-US" dirty="0" err="1"/>
              <a:t>guidewire</a:t>
            </a:r>
            <a:r>
              <a:rPr lang="en-US" dirty="0"/>
              <a:t> placement (L hepatic duct via </a:t>
            </a:r>
            <a:r>
              <a:rPr lang="en-US" dirty="0" err="1"/>
              <a:t>subcostal</a:t>
            </a:r>
            <a:r>
              <a:rPr lang="en-US" dirty="0"/>
              <a:t> location is most common) </a:t>
            </a:r>
          </a:p>
          <a:p>
            <a:pPr algn="l">
              <a:buFontTx/>
              <a:buChar char="-"/>
            </a:pPr>
            <a:r>
              <a:rPr lang="en-US" dirty="0"/>
              <a:t>After catheter placement, </a:t>
            </a:r>
            <a:r>
              <a:rPr lang="en-US" dirty="0">
                <a:solidFill>
                  <a:srgbClr val="FF6600"/>
                </a:solidFill>
              </a:rPr>
              <a:t>contrast</a:t>
            </a:r>
            <a:r>
              <a:rPr lang="en-US" dirty="0"/>
              <a:t> can be injected for visualization of the biliary tree </a:t>
            </a:r>
            <a:endParaRPr lang="en-US" dirty="0" smtClean="0"/>
          </a:p>
          <a:p>
            <a:pPr algn="l">
              <a:buFontTx/>
              <a:buChar char="-"/>
            </a:pPr>
            <a:r>
              <a:rPr lang="en-US" dirty="0" smtClean="0"/>
              <a:t>Invasive / higher complications than ERCP therefore used in situations  where ERCP is unavailable or unsuccessful .</a:t>
            </a:r>
            <a:endParaRPr lang="en-US" dirty="0"/>
          </a:p>
          <a:p>
            <a:pPr algn="l">
              <a:buNone/>
            </a:pPr>
            <a:r>
              <a:rPr lang="en-US" dirty="0"/>
              <a:t>- Interventions can be performed after crossing the obstruction with a guide wire including </a:t>
            </a:r>
            <a:r>
              <a:rPr lang="en-US" u="sng" dirty="0"/>
              <a:t>dilation, biopsy, and stent placement </a:t>
            </a:r>
          </a:p>
          <a:p>
            <a:pPr algn="l">
              <a:buNone/>
            </a:pPr>
            <a:r>
              <a:rPr lang="en-US" dirty="0"/>
              <a:t>- If the obstruction cannot be passed, a </a:t>
            </a:r>
            <a:r>
              <a:rPr lang="en-US" dirty="0">
                <a:solidFill>
                  <a:srgbClr val="FF6600"/>
                </a:solidFill>
              </a:rPr>
              <a:t>drain</a:t>
            </a:r>
            <a:r>
              <a:rPr lang="en-US" dirty="0"/>
              <a:t> can be left in place for drainage/decompression</a:t>
            </a:r>
          </a:p>
          <a:p>
            <a:pPr algn="l"/>
            <a:endParaRPr lang="en-US" dirty="0"/>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164910"/>
            <a:ext cx="3733800" cy="6693090"/>
          </a:xfrm>
        </p:spPr>
        <p:txBody>
          <a:bodyPr/>
          <a:lstStyle/>
          <a:p>
            <a:pPr algn="l"/>
            <a:r>
              <a:rPr lang="en-US" sz="2400" dirty="0"/>
              <a:t>The technique is not easy and requires considerable experience. More than 25% of attempts fail.</a:t>
            </a:r>
          </a:p>
          <a:p>
            <a:pPr algn="l"/>
            <a:endParaRPr lang="en-US" sz="2400" dirty="0"/>
          </a:p>
          <a:p>
            <a:pPr algn="l"/>
            <a:r>
              <a:rPr lang="en-US" sz="2400" b="1" dirty="0">
                <a:solidFill>
                  <a:schemeClr val="accent4">
                    <a:lumMod val="75000"/>
                  </a:schemeClr>
                </a:solidFill>
              </a:rPr>
              <a:t>Complications</a:t>
            </a:r>
            <a:r>
              <a:rPr lang="en-US" sz="2400" dirty="0"/>
              <a:t>: more than ERCP</a:t>
            </a:r>
          </a:p>
          <a:p>
            <a:pPr lvl="2" algn="l"/>
            <a:r>
              <a:rPr lang="en-US" dirty="0"/>
              <a:t>Bleeding</a:t>
            </a:r>
          </a:p>
          <a:p>
            <a:pPr lvl="2" algn="l"/>
            <a:r>
              <a:rPr lang="en-US" dirty="0"/>
              <a:t>Bile leak</a:t>
            </a:r>
          </a:p>
          <a:p>
            <a:pPr lvl="2" algn="l"/>
            <a:r>
              <a:rPr lang="en-US" dirty="0"/>
              <a:t>Allergy to contrast</a:t>
            </a:r>
            <a:endParaRPr lang="ar-JO" dirty="0"/>
          </a:p>
          <a:p>
            <a:pPr algn="l"/>
            <a:endParaRPr lang="en-US" dirty="0"/>
          </a:p>
        </p:txBody>
      </p:sp>
      <p:pic>
        <p:nvPicPr>
          <p:cNvPr id="4"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657600" y="0"/>
            <a:ext cx="5486400" cy="6858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pPr algn="ctr"/>
            <a:r>
              <a:t>Manag</a:t>
            </a:r>
            <a:r>
              <a:rPr lang="en-US" dirty="0"/>
              <a:t>e</a:t>
            </a:r>
            <a:r>
              <a:t>ment- General</a:t>
            </a:r>
            <a:endParaRPr lang="en-US" dirty="0"/>
          </a:p>
        </p:txBody>
      </p:sp>
      <p:sp>
        <p:nvSpPr>
          <p:cNvPr id="2" name="Content Placeholder 1"/>
          <p:cNvSpPr>
            <a:spLocks noGrp="1"/>
          </p:cNvSpPr>
          <p:nvPr>
            <p:ph idx="1"/>
          </p:nvPr>
        </p:nvSpPr>
        <p:spPr/>
        <p:txBody>
          <a:bodyPr>
            <a:normAutofit/>
          </a:bodyPr>
          <a:lstStyle/>
          <a:p>
            <a:pPr algn="l"/>
            <a:r>
              <a:rPr lang="en-US" dirty="0"/>
              <a:t>. Patients with hemodynamic instability, coagulopathy, and/or renal dysfunction need to be quickly resuscitated prior to managing the specific etiology of the obstruction. In the presence of cholangitis, often it is difficult to stabilize the patient until the </a:t>
            </a:r>
            <a:r>
              <a:rPr lang="en-US" dirty="0">
                <a:solidFill>
                  <a:srgbClr val="FF6600"/>
                </a:solidFill>
              </a:rPr>
              <a:t>obstruction is relieved</a:t>
            </a:r>
            <a:r>
              <a:rPr lang="en-US" dirty="0"/>
              <a:t> and source control of the infection achieved. The following algorithms should be considered.</a:t>
            </a: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238836" y="708663"/>
            <a:ext cx="7239000" cy="4846320"/>
          </a:xfrm>
        </p:spPr>
        <p:txBody>
          <a:bodyPr>
            <a:normAutofit lnSpcReduction="10000"/>
          </a:bodyPr>
          <a:lstStyle/>
          <a:p>
            <a:pPr algn="l"/>
            <a:r>
              <a:rPr lang="en-US" sz="2800" b="1" dirty="0"/>
              <a:t>Presents with cholangitis Goal = resuscitation </a:t>
            </a:r>
          </a:p>
          <a:p>
            <a:pPr algn="l"/>
            <a:r>
              <a:rPr lang="en-US" dirty="0"/>
              <a:t>1) </a:t>
            </a:r>
            <a:r>
              <a:rPr lang="en-US" u="sng" dirty="0"/>
              <a:t>Intravenous fluids </a:t>
            </a:r>
            <a:r>
              <a:rPr lang="en-US" dirty="0"/>
              <a:t>to correct dehydration and pre-renal failure </a:t>
            </a:r>
          </a:p>
          <a:p>
            <a:pPr algn="l"/>
            <a:r>
              <a:rPr lang="en-US" dirty="0"/>
              <a:t>2) Broad spectrum </a:t>
            </a:r>
            <a:r>
              <a:rPr lang="en-US" u="sng" dirty="0"/>
              <a:t>antibiotics</a:t>
            </a:r>
            <a:r>
              <a:rPr lang="en-US" dirty="0"/>
              <a:t> - Gram negative coverage is essential </a:t>
            </a:r>
          </a:p>
          <a:p>
            <a:pPr algn="l"/>
            <a:r>
              <a:rPr lang="en-US" dirty="0"/>
              <a:t>3) </a:t>
            </a:r>
            <a:r>
              <a:rPr lang="en-US" u="sng" dirty="0"/>
              <a:t>Correct coagulopathy</a:t>
            </a:r>
            <a:r>
              <a:rPr lang="en-US" dirty="0"/>
              <a:t>, if present </a:t>
            </a:r>
          </a:p>
          <a:p>
            <a:pPr algn="l"/>
            <a:r>
              <a:rPr lang="en-US" dirty="0"/>
              <a:t>4) Upon stabilization, decompress biliary obstruction without surgical intervention (ERCP or PTC as described above) </a:t>
            </a:r>
          </a:p>
          <a:p>
            <a:pPr algn="l"/>
            <a:r>
              <a:rPr lang="en-US" dirty="0"/>
              <a:t>5) Further treatment of obstruction based on etiology</a:t>
            </a: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84245" y="735959"/>
            <a:ext cx="7239000" cy="4846320"/>
          </a:xfrm>
        </p:spPr>
        <p:txBody>
          <a:bodyPr/>
          <a:lstStyle/>
          <a:p>
            <a:pPr algn="l"/>
            <a:r>
              <a:rPr lang="en-US" dirty="0"/>
              <a:t>Presents with jaundice in </a:t>
            </a:r>
            <a:r>
              <a:rPr lang="en-US" dirty="0">
                <a:solidFill>
                  <a:srgbClr val="FF3300"/>
                </a:solidFill>
              </a:rPr>
              <a:t>the absence of cholangitis</a:t>
            </a:r>
            <a:r>
              <a:rPr lang="en-US" dirty="0"/>
              <a:t> Goal = diagnosis and management of obstruction</a:t>
            </a:r>
          </a:p>
          <a:p>
            <a:pPr algn="l"/>
            <a:r>
              <a:rPr lang="en-US" dirty="0"/>
              <a:t> 1) </a:t>
            </a:r>
            <a:r>
              <a:rPr lang="en-US" dirty="0">
                <a:solidFill>
                  <a:srgbClr val="FF0066"/>
                </a:solidFill>
              </a:rPr>
              <a:t>US and blood work </a:t>
            </a:r>
            <a:r>
              <a:rPr lang="en-US" dirty="0"/>
              <a:t>to confirm biliary obstruction</a:t>
            </a:r>
          </a:p>
          <a:p>
            <a:pPr algn="l"/>
            <a:r>
              <a:rPr lang="en-US" dirty="0"/>
              <a:t> 2) Advanced imaging to identify site and etiology of obstruction if remains unclear</a:t>
            </a:r>
          </a:p>
          <a:p>
            <a:pPr algn="l"/>
            <a:endParaRPr lang="en-US" dirty="0"/>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626885" y="396097"/>
            <a:ext cx="5825202" cy="1234727"/>
          </a:xfrm>
        </p:spPr>
        <p:txBody>
          <a:bodyPr/>
          <a:lstStyle/>
          <a:p>
            <a:pPr algn="ctr"/>
            <a:r>
              <a:rPr lang="en-US" dirty="0"/>
              <a:t>ERCP</a:t>
            </a:r>
            <a:endParaRPr lang="ar-QA" dirty="0"/>
          </a:p>
        </p:txBody>
      </p:sp>
      <p:sp>
        <p:nvSpPr>
          <p:cNvPr id="3" name="Subtitle 2"/>
          <p:cNvSpPr>
            <a:spLocks noGrp="1"/>
          </p:cNvSpPr>
          <p:nvPr>
            <p:ph type="subTitle" idx="1"/>
          </p:nvPr>
        </p:nvSpPr>
        <p:spPr>
          <a:xfrm>
            <a:off x="1685081" y="1617177"/>
            <a:ext cx="5825202" cy="822674"/>
          </a:xfrm>
        </p:spPr>
        <p:txBody>
          <a:bodyPr>
            <a:normAutofit/>
          </a:bodyPr>
          <a:lstStyle/>
          <a:p>
            <a:pPr algn="ctr"/>
            <a:r>
              <a:rPr lang="en-US" dirty="0" err="1"/>
              <a:t>Edoscopic</a:t>
            </a:r>
            <a:r>
              <a:rPr lang="en-US" dirty="0"/>
              <a:t> </a:t>
            </a:r>
            <a:r>
              <a:rPr lang="en-US" dirty="0" err="1"/>
              <a:t>Rerograd</a:t>
            </a:r>
            <a:r>
              <a:rPr lang="en-US" dirty="0"/>
              <a:t> </a:t>
            </a:r>
            <a:r>
              <a:rPr lang="en-US" dirty="0" err="1"/>
              <a:t>Cholagiopacreatography</a:t>
            </a:r>
            <a:endParaRPr lang="ar-QA"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55594" y="2290600"/>
            <a:ext cx="6769289" cy="4567400"/>
          </a:xfrm>
          <a:prstGeom prst="rect">
            <a:avLst/>
          </a:prstGeom>
        </p:spPr>
      </p:pic>
    </p:spTree>
    <p:extLst>
      <p:ext uri="{BB962C8B-B14F-4D97-AF65-F5344CB8AC3E}">
        <p14:creationId xmlns:p14="http://schemas.microsoft.com/office/powerpoint/2010/main" val="1858984908"/>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 xmlns:a16="http://schemas.microsoft.com/office/drawing/2014/main" id="{7819DD69-ABDF-44C0-9FD5-938FC8765F2E}"/>
              </a:ext>
            </a:extLst>
          </p:cNvPr>
          <p:cNvSpPr>
            <a:spLocks noGrp="1"/>
          </p:cNvSpPr>
          <p:nvPr>
            <p:ph type="title"/>
          </p:nvPr>
        </p:nvSpPr>
        <p:spPr>
          <a:xfrm>
            <a:off x="0" y="0"/>
            <a:ext cx="8079474" cy="5889008"/>
          </a:xfrm>
        </p:spPr>
        <p:txBody>
          <a:bodyPr>
            <a:normAutofit/>
          </a:bodyPr>
          <a:lstStyle/>
          <a:p>
            <a:r>
              <a:rPr lang="en-US" dirty="0" smtClean="0"/>
              <a:t>Patient </a:t>
            </a:r>
            <a:r>
              <a:rPr lang="en-US" dirty="0"/>
              <a:t>preparation :</a:t>
            </a:r>
            <a:r>
              <a:rPr lang="en-US" sz="2000" dirty="0">
                <a:solidFill>
                  <a:schemeClr val="tx1">
                    <a:lumMod val="75000"/>
                    <a:lumOff val="25000"/>
                  </a:schemeClr>
                </a:solidFill>
              </a:rPr>
              <a:t/>
            </a:r>
            <a:br>
              <a:rPr lang="en-US" sz="2000" dirty="0">
                <a:solidFill>
                  <a:schemeClr val="tx1">
                    <a:lumMod val="75000"/>
                    <a:lumOff val="25000"/>
                  </a:schemeClr>
                </a:solidFill>
              </a:rPr>
            </a:br>
            <a:r>
              <a:rPr lang="en-US" sz="2000" dirty="0">
                <a:solidFill>
                  <a:schemeClr val="tx1">
                    <a:lumMod val="75000"/>
                    <a:lumOff val="25000"/>
                  </a:schemeClr>
                </a:solidFill>
              </a:rPr>
              <a:t>-</a:t>
            </a:r>
            <a:r>
              <a:rPr lang="en-US" sz="2000" b="0" dirty="0">
                <a:solidFill>
                  <a:schemeClr val="tx1">
                    <a:lumMod val="75000"/>
                    <a:lumOff val="25000"/>
                  </a:schemeClr>
                </a:solidFill>
              </a:rPr>
              <a:t>NPO from midnight or at least 6 hours before procedure. With adequate hydration. </a:t>
            </a:r>
            <a:br>
              <a:rPr lang="en-US" sz="2000" b="0" dirty="0">
                <a:solidFill>
                  <a:schemeClr val="tx1">
                    <a:lumMod val="75000"/>
                    <a:lumOff val="25000"/>
                  </a:schemeClr>
                </a:solidFill>
              </a:rPr>
            </a:br>
            <a:r>
              <a:rPr lang="en-US" sz="2000" b="0" dirty="0">
                <a:solidFill>
                  <a:schemeClr val="tx1">
                    <a:lumMod val="75000"/>
                    <a:lumOff val="25000"/>
                  </a:schemeClr>
                </a:solidFill>
              </a:rPr>
              <a:t> </a:t>
            </a:r>
            <a:br>
              <a:rPr lang="en-US" sz="2000" b="0" dirty="0">
                <a:solidFill>
                  <a:schemeClr val="tx1">
                    <a:lumMod val="75000"/>
                    <a:lumOff val="25000"/>
                  </a:schemeClr>
                </a:solidFill>
              </a:rPr>
            </a:br>
            <a:r>
              <a:rPr lang="en-US" sz="2000" b="0" dirty="0">
                <a:solidFill>
                  <a:schemeClr val="tx1">
                    <a:lumMod val="75000"/>
                    <a:lumOff val="25000"/>
                  </a:schemeClr>
                </a:solidFill>
              </a:rPr>
              <a:t>-information about any medications (warfarin ,anticoagulants).Ask about any major illnesses, pregnancy ,allergy. </a:t>
            </a:r>
            <a:br>
              <a:rPr lang="en-US" sz="2000" b="0" dirty="0">
                <a:solidFill>
                  <a:schemeClr val="tx1">
                    <a:lumMod val="75000"/>
                    <a:lumOff val="25000"/>
                  </a:schemeClr>
                </a:solidFill>
              </a:rPr>
            </a:br>
            <a:r>
              <a:rPr lang="en-US" sz="2000" b="0" dirty="0">
                <a:solidFill>
                  <a:schemeClr val="tx1">
                    <a:lumMod val="75000"/>
                    <a:lumOff val="25000"/>
                  </a:schemeClr>
                </a:solidFill>
              </a:rPr>
              <a:t>Recent blood test reports :PT,PTT,INR-</a:t>
            </a:r>
            <a:br>
              <a:rPr lang="en-US" sz="2000" b="0" dirty="0">
                <a:solidFill>
                  <a:schemeClr val="tx1">
                    <a:lumMod val="75000"/>
                    <a:lumOff val="25000"/>
                  </a:schemeClr>
                </a:solidFill>
              </a:rPr>
            </a:br>
            <a:r>
              <a:rPr lang="en-US" sz="2000" b="0" dirty="0">
                <a:solidFill>
                  <a:schemeClr val="tx1">
                    <a:lumMod val="75000"/>
                    <a:lumOff val="25000"/>
                  </a:schemeClr>
                </a:solidFill>
              </a:rPr>
              <a:t>,</a:t>
            </a:r>
            <a:r>
              <a:rPr lang="en-US" sz="2000" b="0" dirty="0" err="1">
                <a:solidFill>
                  <a:schemeClr val="tx1">
                    <a:lumMod val="75000"/>
                    <a:lumOff val="25000"/>
                  </a:schemeClr>
                </a:solidFill>
              </a:rPr>
              <a:t>Bilirubin,LFT,KFT,CBC</a:t>
            </a:r>
            <a:r>
              <a:rPr lang="en-US" sz="2000" b="0" dirty="0">
                <a:solidFill>
                  <a:schemeClr val="tx1">
                    <a:lumMod val="75000"/>
                    <a:lumOff val="25000"/>
                  </a:schemeClr>
                </a:solidFill>
              </a:rPr>
              <a:t>.</a:t>
            </a:r>
            <a:br>
              <a:rPr lang="en-US" sz="2000" b="0" dirty="0">
                <a:solidFill>
                  <a:schemeClr val="tx1">
                    <a:lumMod val="75000"/>
                    <a:lumOff val="25000"/>
                  </a:schemeClr>
                </a:solidFill>
              </a:rPr>
            </a:br>
            <a:r>
              <a:rPr lang="en-US" sz="2000" b="0" dirty="0">
                <a:solidFill>
                  <a:schemeClr val="tx1">
                    <a:lumMod val="75000"/>
                    <a:lumOff val="25000"/>
                  </a:schemeClr>
                </a:solidFill>
              </a:rPr>
              <a:t>Respiratory and cardiovascular assessment.-</a:t>
            </a:r>
            <a:br>
              <a:rPr lang="en-US" sz="2000" b="0" dirty="0">
                <a:solidFill>
                  <a:schemeClr val="tx1">
                    <a:lumMod val="75000"/>
                    <a:lumOff val="25000"/>
                  </a:schemeClr>
                </a:solidFill>
              </a:rPr>
            </a:br>
            <a:r>
              <a:rPr lang="en-US" sz="2000" b="0" dirty="0">
                <a:solidFill>
                  <a:schemeClr val="tx1">
                    <a:lumMod val="75000"/>
                    <a:lumOff val="25000"/>
                  </a:schemeClr>
                </a:solidFill>
              </a:rPr>
              <a:t>-Antibiotic prophylaxis.</a:t>
            </a:r>
            <a:br>
              <a:rPr lang="en-US" sz="2000" b="0" dirty="0">
                <a:solidFill>
                  <a:schemeClr val="tx1">
                    <a:lumMod val="75000"/>
                    <a:lumOff val="25000"/>
                  </a:schemeClr>
                </a:solidFill>
              </a:rPr>
            </a:br>
            <a:r>
              <a:rPr lang="en-US" sz="2000" b="0" dirty="0">
                <a:solidFill>
                  <a:schemeClr val="tx1">
                    <a:lumMod val="75000"/>
                    <a:lumOff val="25000"/>
                  </a:schemeClr>
                </a:solidFill>
              </a:rPr>
              <a:t>Vit k prophylaxis.-</a:t>
            </a:r>
            <a:br>
              <a:rPr lang="en-US" sz="2000" b="0" dirty="0">
                <a:solidFill>
                  <a:schemeClr val="tx1">
                    <a:lumMod val="75000"/>
                    <a:lumOff val="25000"/>
                  </a:schemeClr>
                </a:solidFill>
              </a:rPr>
            </a:br>
            <a:r>
              <a:rPr lang="en-US" sz="2000" b="0" dirty="0">
                <a:solidFill>
                  <a:schemeClr val="tx1">
                    <a:lumMod val="75000"/>
                    <a:lumOff val="25000"/>
                  </a:schemeClr>
                </a:solidFill>
              </a:rPr>
              <a:t>-Supplementary oxygen .</a:t>
            </a:r>
            <a:br>
              <a:rPr lang="en-US" sz="2000" b="0" dirty="0">
                <a:solidFill>
                  <a:schemeClr val="tx1">
                    <a:lumMod val="75000"/>
                    <a:lumOff val="25000"/>
                  </a:schemeClr>
                </a:solidFill>
              </a:rPr>
            </a:br>
            <a:r>
              <a:rPr lang="en-US" sz="2000" b="0" dirty="0">
                <a:solidFill>
                  <a:schemeClr val="tx1">
                    <a:lumMod val="75000"/>
                    <a:lumOff val="25000"/>
                  </a:schemeClr>
                </a:solidFill>
              </a:rPr>
              <a:t>Monitor cardiac and oxygen sat.  </a:t>
            </a:r>
            <a:br>
              <a:rPr lang="en-US" sz="2000" b="0" dirty="0">
                <a:solidFill>
                  <a:schemeClr val="tx1">
                    <a:lumMod val="75000"/>
                    <a:lumOff val="25000"/>
                  </a:schemeClr>
                </a:solidFill>
              </a:rPr>
            </a:br>
            <a:r>
              <a:rPr lang="en-US" sz="2000" b="0" dirty="0">
                <a:solidFill>
                  <a:schemeClr val="tx1">
                    <a:lumMod val="75000"/>
                    <a:lumOff val="25000"/>
                  </a:schemeClr>
                </a:solidFill>
              </a:rPr>
              <a:t>-Removal of denatures ,jewelry contact lenses before procedure .</a:t>
            </a:r>
            <a:br>
              <a:rPr lang="en-US" sz="2000" b="0" dirty="0">
                <a:solidFill>
                  <a:schemeClr val="tx1">
                    <a:lumMod val="75000"/>
                    <a:lumOff val="25000"/>
                  </a:schemeClr>
                </a:solidFill>
              </a:rPr>
            </a:br>
            <a:r>
              <a:rPr lang="en-US" sz="2000" b="0" dirty="0">
                <a:solidFill>
                  <a:schemeClr val="tx1">
                    <a:lumMod val="75000"/>
                    <a:lumOff val="25000"/>
                  </a:schemeClr>
                </a:solidFill>
              </a:rPr>
              <a:t>-reviewing all previous imaging finding before ERCP</a:t>
            </a:r>
            <a:br>
              <a:rPr lang="en-US" sz="2000" b="0" dirty="0">
                <a:solidFill>
                  <a:schemeClr val="tx1">
                    <a:lumMod val="75000"/>
                    <a:lumOff val="25000"/>
                  </a:schemeClr>
                </a:solidFill>
              </a:rPr>
            </a:br>
            <a:r>
              <a:rPr lang="en-US" sz="2000" b="0" dirty="0">
                <a:solidFill>
                  <a:schemeClr val="tx1">
                    <a:lumMod val="75000"/>
                    <a:lumOff val="25000"/>
                  </a:schemeClr>
                </a:solidFill>
              </a:rPr>
              <a:t>-may require deep sedation</a:t>
            </a:r>
            <a:r>
              <a:rPr lang="en-US" sz="2000" dirty="0">
                <a:solidFill>
                  <a:schemeClr val="tx1">
                    <a:lumMod val="75000"/>
                    <a:lumOff val="25000"/>
                  </a:schemeClr>
                </a:solidFill>
              </a:rPr>
              <a:t> .</a:t>
            </a:r>
            <a:endParaRPr lang="en-GB" sz="2000" dirty="0">
              <a:solidFill>
                <a:schemeClr val="tx1">
                  <a:lumMod val="75000"/>
                  <a:lumOff val="25000"/>
                </a:schemeClr>
              </a:solidFill>
            </a:endParaRPr>
          </a:p>
        </p:txBody>
      </p:sp>
      <p:sp>
        <p:nvSpPr>
          <p:cNvPr id="3" name="Content Placeholder 2"/>
          <p:cNvSpPr>
            <a:spLocks noGrp="1"/>
          </p:cNvSpPr>
          <p:nvPr>
            <p:ph idx="1"/>
          </p:nvPr>
        </p:nvSpPr>
        <p:spPr>
          <a:xfrm flipV="1">
            <a:off x="508001" y="7339262"/>
            <a:ext cx="7283994" cy="1320797"/>
          </a:xfrm>
        </p:spPr>
        <p:txBody>
          <a:bodyPr>
            <a:normAutofit/>
          </a:bodyPr>
          <a:lstStyle/>
          <a:p>
            <a:pPr algn="l" rtl="0"/>
            <a:endParaRPr lang="en-US" dirty="0"/>
          </a:p>
          <a:p>
            <a:pPr algn="l" rtl="0"/>
            <a:endParaRPr lang="en-US" dirty="0"/>
          </a:p>
          <a:p>
            <a:pPr algn="l" rtl="0"/>
            <a:endParaRPr lang="en-US" dirty="0"/>
          </a:p>
          <a:p>
            <a:pPr algn="l" rtl="0"/>
            <a:endParaRPr lang="en-US" dirty="0"/>
          </a:p>
          <a:p>
            <a:pPr algn="l" rtl="0"/>
            <a:endParaRPr lang="en-US" dirty="0"/>
          </a:p>
          <a:p>
            <a:pPr algn="l" rtl="0"/>
            <a:endParaRPr lang="en-US" dirty="0"/>
          </a:p>
          <a:p>
            <a:pPr algn="l" rtl="0"/>
            <a:endParaRPr lang="en-US" dirty="0"/>
          </a:p>
          <a:p>
            <a:pPr algn="l" rtl="0"/>
            <a:endParaRPr lang="en-US" dirty="0"/>
          </a:p>
          <a:p>
            <a:pPr algn="l" rtl="0"/>
            <a:endParaRPr lang="en-US" dirty="0"/>
          </a:p>
          <a:p>
            <a:pPr algn="l" rtl="0"/>
            <a:endParaRPr lang="en-US" dirty="0"/>
          </a:p>
          <a:p>
            <a:pPr algn="l" rtl="0"/>
            <a:endParaRPr lang="en-US" dirty="0"/>
          </a:p>
          <a:p>
            <a:pPr algn="l" rtl="0"/>
            <a:endParaRPr lang="en-US" dirty="0"/>
          </a:p>
          <a:p>
            <a:pPr algn="l" rtl="0"/>
            <a:endParaRPr lang="en-US" dirty="0"/>
          </a:p>
          <a:p>
            <a:pPr algn="l" rtl="0"/>
            <a:endParaRPr lang="en-US" dirty="0"/>
          </a:p>
          <a:p>
            <a:pPr algn="l" rtl="0"/>
            <a:endParaRPr lang="en-US" dirty="0"/>
          </a:p>
          <a:p>
            <a:pPr algn="l" rtl="0"/>
            <a:endParaRPr lang="en-US" dirty="0"/>
          </a:p>
          <a:p>
            <a:pPr algn="l" rtl="0"/>
            <a:endParaRPr lang="en-US" dirty="0"/>
          </a:p>
          <a:p>
            <a:pPr algn="l" rtl="0"/>
            <a:endParaRPr lang="en-US" dirty="0"/>
          </a:p>
          <a:p>
            <a:pPr algn="l" rtl="0"/>
            <a:endParaRPr lang="en-US" dirty="0"/>
          </a:p>
          <a:p>
            <a:pPr algn="l" rtl="0"/>
            <a:endParaRPr lang="en-US" dirty="0"/>
          </a:p>
          <a:p>
            <a:pPr algn="l" rtl="0"/>
            <a:endParaRPr lang="en-US" dirty="0"/>
          </a:p>
          <a:p>
            <a:pPr marL="0" indent="0" algn="l" rtl="0">
              <a:buNone/>
            </a:pPr>
            <a:endParaRPr lang="en-US" dirty="0"/>
          </a:p>
        </p:txBody>
      </p:sp>
      <p:cxnSp>
        <p:nvCxnSpPr>
          <p:cNvPr id="5" name="Straight Arrow Connector 4"/>
          <p:cNvCxnSpPr>
            <a:cxnSpLocks/>
          </p:cNvCxnSpPr>
          <p:nvPr/>
        </p:nvCxnSpPr>
        <p:spPr>
          <a:xfrm>
            <a:off x="2566852" y="6136105"/>
            <a:ext cx="0"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7" name="Straight Arrow Connector 6"/>
          <p:cNvCxnSpPr>
            <a:cxnSpLocks/>
          </p:cNvCxnSpPr>
          <p:nvPr/>
        </p:nvCxnSpPr>
        <p:spPr>
          <a:xfrm flipV="1">
            <a:off x="2779295" y="8783053"/>
            <a:ext cx="1600200" cy="9625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4727773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endParaRPr lang="ar-JO"/>
          </a:p>
        </p:txBody>
      </p:sp>
      <p:pic>
        <p:nvPicPr>
          <p:cNvPr id="4" name="عنصر نائب للمحتوى 3" descr="history.jpg"/>
          <p:cNvPicPr>
            <a:picLocks noGrp="1" noChangeAspect="1"/>
          </p:cNvPicPr>
          <p:nvPr>
            <p:ph idx="1"/>
          </p:nvPr>
        </p:nvPicPr>
        <p:blipFill>
          <a:blip r:embed="rId2"/>
          <a:stretch>
            <a:fillRect/>
          </a:stretch>
        </p:blipFill>
        <p:spPr>
          <a:xfrm>
            <a:off x="0" y="0"/>
            <a:ext cx="8764378" cy="6858000"/>
          </a:xfrm>
        </p:spPr>
      </p:pic>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5774D5B4-4364-473F-8AC2-B3F6F198B7DA}"/>
              </a:ext>
            </a:extLst>
          </p:cNvPr>
          <p:cNvSpPr>
            <a:spLocks noGrp="1"/>
          </p:cNvSpPr>
          <p:nvPr>
            <p:ph type="title"/>
          </p:nvPr>
        </p:nvSpPr>
        <p:spPr/>
        <p:txBody>
          <a:bodyPr/>
          <a:lstStyle/>
          <a:p>
            <a:endParaRPr lang="en-GB"/>
          </a:p>
        </p:txBody>
      </p:sp>
      <p:pic>
        <p:nvPicPr>
          <p:cNvPr id="4" name="Content Placeholder 3">
            <a:extLst>
              <a:ext uri="{FF2B5EF4-FFF2-40B4-BE49-F238E27FC236}">
                <a16:creationId xmlns="" xmlns:a16="http://schemas.microsoft.com/office/drawing/2014/main" id="{09C2C52D-D162-4537-BDA9-270BFDDB2D1E}"/>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00788" y="-1"/>
            <a:ext cx="8734927" cy="6761747"/>
          </a:xfrm>
          <a:prstGeom prst="rect">
            <a:avLst/>
          </a:prstGeom>
        </p:spPr>
      </p:pic>
    </p:spTree>
    <p:extLst>
      <p:ext uri="{BB962C8B-B14F-4D97-AF65-F5344CB8AC3E}">
        <p14:creationId xmlns:p14="http://schemas.microsoft.com/office/powerpoint/2010/main" val="3590039052"/>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996287" y="927795"/>
            <a:ext cx="6447501" cy="2910580"/>
          </a:xfrm>
        </p:spPr>
        <p:txBody>
          <a:bodyPr>
            <a:normAutofit fontScale="70000" lnSpcReduction="20000"/>
          </a:bodyPr>
          <a:lstStyle/>
          <a:p>
            <a:pPr marL="0" indent="0" algn="l" rtl="0">
              <a:buNone/>
            </a:pPr>
            <a:r>
              <a:rPr lang="en-US" dirty="0"/>
              <a:t>   </a:t>
            </a:r>
            <a:r>
              <a:rPr lang="en-US" dirty="0" err="1"/>
              <a:t>Duodeoscop</a:t>
            </a:r>
            <a:r>
              <a:rPr lang="en-US" dirty="0"/>
              <a:t>                  pylorus                   2</a:t>
            </a:r>
            <a:r>
              <a:rPr lang="en-US" baseline="30000" dirty="0"/>
              <a:t>nd</a:t>
            </a:r>
            <a:r>
              <a:rPr lang="en-US" dirty="0"/>
              <a:t> part of the duodenum</a:t>
            </a:r>
          </a:p>
          <a:p>
            <a:pPr algn="l" rtl="0"/>
            <a:endParaRPr lang="en-US" dirty="0"/>
          </a:p>
          <a:p>
            <a:pPr marL="0" indent="0" algn="l" rtl="0">
              <a:buNone/>
            </a:pPr>
            <a:r>
              <a:rPr lang="en-US" dirty="0"/>
              <a:t>              altering angle                cannulated                   papilla</a:t>
            </a:r>
          </a:p>
          <a:p>
            <a:pPr marL="0" indent="0" algn="l" rtl="0">
              <a:buNone/>
            </a:pPr>
            <a:r>
              <a:rPr lang="en-US" dirty="0"/>
              <a:t>           pancreatic  biliary         catheter    guidewire</a:t>
            </a:r>
          </a:p>
          <a:p>
            <a:pPr marL="0" indent="0" algn="l" rtl="0">
              <a:buNone/>
            </a:pPr>
            <a:r>
              <a:rPr lang="en-US" dirty="0"/>
              <a:t>               duct         tree</a:t>
            </a:r>
          </a:p>
          <a:p>
            <a:pPr marL="0" indent="0" algn="l" rtl="0">
              <a:buNone/>
            </a:pPr>
            <a:endParaRPr lang="en-US" dirty="0"/>
          </a:p>
          <a:p>
            <a:pPr marL="0" indent="0" algn="l" rtl="0">
              <a:buNone/>
            </a:pPr>
            <a:r>
              <a:rPr lang="en-US" dirty="0"/>
              <a:t>            contrast injection         visualized under fluoroscopy </a:t>
            </a:r>
            <a:endParaRPr lang="ar-QA" dirty="0"/>
          </a:p>
        </p:txBody>
      </p:sp>
      <p:cxnSp>
        <p:nvCxnSpPr>
          <p:cNvPr id="5" name="Straight Arrow Connector 4"/>
          <p:cNvCxnSpPr/>
          <p:nvPr/>
        </p:nvCxnSpPr>
        <p:spPr>
          <a:xfrm>
            <a:off x="2791260" y="1091601"/>
            <a:ext cx="751115" cy="1959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0" name="Straight Arrow Connector 9"/>
          <p:cNvCxnSpPr/>
          <p:nvPr/>
        </p:nvCxnSpPr>
        <p:spPr>
          <a:xfrm>
            <a:off x="4722516" y="1132544"/>
            <a:ext cx="829491"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5" name="Straight Arrow Connector 14"/>
          <p:cNvCxnSpPr/>
          <p:nvPr/>
        </p:nvCxnSpPr>
        <p:spPr>
          <a:xfrm>
            <a:off x="5798934" y="1343890"/>
            <a:ext cx="13063" cy="222069"/>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7" name="Straight Arrow Connector 16"/>
          <p:cNvCxnSpPr/>
          <p:nvPr/>
        </p:nvCxnSpPr>
        <p:spPr>
          <a:xfrm flipH="1">
            <a:off x="3726229" y="2319705"/>
            <a:ext cx="613954"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9" name="Straight Arrow Connector 18"/>
          <p:cNvCxnSpPr/>
          <p:nvPr/>
        </p:nvCxnSpPr>
        <p:spPr>
          <a:xfrm flipH="1">
            <a:off x="4895843" y="2046166"/>
            <a:ext cx="132934" cy="18288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1" name="Straight Arrow Connector 20"/>
          <p:cNvCxnSpPr/>
          <p:nvPr/>
        </p:nvCxnSpPr>
        <p:spPr>
          <a:xfrm>
            <a:off x="5562536" y="2078822"/>
            <a:ext cx="111035" cy="169817"/>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5" name="Straight Arrow Connector 24"/>
          <p:cNvCxnSpPr/>
          <p:nvPr/>
        </p:nvCxnSpPr>
        <p:spPr>
          <a:xfrm flipH="1">
            <a:off x="3747092" y="1910272"/>
            <a:ext cx="574765" cy="13063"/>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7" name="Straight Arrow Connector 26"/>
          <p:cNvCxnSpPr/>
          <p:nvPr/>
        </p:nvCxnSpPr>
        <p:spPr>
          <a:xfrm flipH="1">
            <a:off x="2299940" y="2474606"/>
            <a:ext cx="124097" cy="15022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9" name="Straight Arrow Connector 28"/>
          <p:cNvCxnSpPr/>
          <p:nvPr/>
        </p:nvCxnSpPr>
        <p:spPr>
          <a:xfrm>
            <a:off x="3298761" y="2474606"/>
            <a:ext cx="118474" cy="15022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2" name="Straight Arrow Connector 31"/>
          <p:cNvCxnSpPr/>
          <p:nvPr/>
        </p:nvCxnSpPr>
        <p:spPr>
          <a:xfrm>
            <a:off x="2847118" y="2692679"/>
            <a:ext cx="0" cy="48332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7" name="Straight Arrow Connector 36"/>
          <p:cNvCxnSpPr/>
          <p:nvPr/>
        </p:nvCxnSpPr>
        <p:spPr>
          <a:xfrm flipV="1">
            <a:off x="3913886" y="3379648"/>
            <a:ext cx="352697" cy="1306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87527886"/>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Indication</a:t>
            </a:r>
            <a:endParaRPr lang="ar-QA" dirty="0"/>
          </a:p>
        </p:txBody>
      </p:sp>
      <p:sp>
        <p:nvSpPr>
          <p:cNvPr id="3" name="Content Placeholder 2"/>
          <p:cNvSpPr>
            <a:spLocks noGrp="1"/>
          </p:cNvSpPr>
          <p:nvPr>
            <p:ph idx="1"/>
          </p:nvPr>
        </p:nvSpPr>
        <p:spPr/>
        <p:txBody>
          <a:bodyPr>
            <a:normAutofit fontScale="92500"/>
          </a:bodyPr>
          <a:lstStyle/>
          <a:p>
            <a:pPr algn="l" rtl="0"/>
            <a:r>
              <a:rPr lang="en-US" dirty="0"/>
              <a:t>Therapeutic &gt; Diagnostic</a:t>
            </a:r>
          </a:p>
          <a:p>
            <a:pPr algn="l" rtl="0"/>
            <a:r>
              <a:rPr lang="en-US" dirty="0"/>
              <a:t>Most common relief of biliary obstruction due to ; gallstone ,benign or malignant biliary strictures . The pre-procedural diagnosis can confirmed by contrast injection. ( filling defects or luminal narrowing ) </a:t>
            </a:r>
            <a:r>
              <a:rPr lang="en-US" dirty="0" err="1"/>
              <a:t>delayin</a:t>
            </a:r>
            <a:r>
              <a:rPr lang="en-US" dirty="0"/>
              <a:t> relieving may require percutaneous drainage.</a:t>
            </a:r>
          </a:p>
          <a:p>
            <a:pPr algn="l" rtl="0"/>
            <a:r>
              <a:rPr lang="en-US" dirty="0"/>
              <a:t>Assessment of biliary </a:t>
            </a:r>
            <a:r>
              <a:rPr lang="en-US" dirty="0" err="1"/>
              <a:t>dysmotility</a:t>
            </a:r>
            <a:r>
              <a:rPr lang="en-US" dirty="0"/>
              <a:t>( using </a:t>
            </a:r>
            <a:r>
              <a:rPr lang="en-US" dirty="0" err="1"/>
              <a:t>manometry</a:t>
            </a:r>
            <a:r>
              <a:rPr lang="en-US" dirty="0"/>
              <a:t>)</a:t>
            </a:r>
          </a:p>
          <a:p>
            <a:pPr algn="l" rtl="0"/>
            <a:r>
              <a:rPr lang="en-US" dirty="0"/>
              <a:t>Pancreatic stone extraction and strictures dilatation</a:t>
            </a:r>
          </a:p>
          <a:p>
            <a:pPr algn="l" rtl="0"/>
            <a:r>
              <a:rPr lang="en-US" dirty="0" err="1"/>
              <a:t>Transgastric</a:t>
            </a:r>
            <a:r>
              <a:rPr lang="en-US" dirty="0"/>
              <a:t> drainage of pancreatic </a:t>
            </a:r>
            <a:r>
              <a:rPr lang="en-US" dirty="0" err="1"/>
              <a:t>pseudocysts</a:t>
            </a:r>
            <a:endParaRPr lang="en-US" dirty="0"/>
          </a:p>
          <a:p>
            <a:pPr algn="l" rtl="0"/>
            <a:endParaRPr lang="en-US" dirty="0"/>
          </a:p>
          <a:p>
            <a:pPr algn="l" rtl="0"/>
            <a:endParaRPr lang="en-US" dirty="0"/>
          </a:p>
          <a:p>
            <a:pPr algn="l" rtl="0"/>
            <a:endParaRPr lang="en-US" sz="2100" dirty="0"/>
          </a:p>
          <a:p>
            <a:pPr algn="l" rtl="0"/>
            <a:endParaRPr lang="en-US" sz="2100" dirty="0"/>
          </a:p>
          <a:p>
            <a:pPr algn="l" rtl="0"/>
            <a:endParaRPr lang="en-US" dirty="0"/>
          </a:p>
        </p:txBody>
      </p:sp>
    </p:spTree>
    <p:extLst>
      <p:ext uri="{BB962C8B-B14F-4D97-AF65-F5344CB8AC3E}">
        <p14:creationId xmlns:p14="http://schemas.microsoft.com/office/powerpoint/2010/main" val="4016432706"/>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20040"/>
            <a:ext cx="7239000" cy="457882"/>
          </a:xfrm>
        </p:spPr>
        <p:txBody>
          <a:bodyPr>
            <a:normAutofit fontScale="90000"/>
          </a:bodyPr>
          <a:lstStyle/>
          <a:p>
            <a:pPr algn="ctr"/>
            <a:r>
              <a:rPr lang="en-US" dirty="0"/>
              <a:t>Gallstone </a:t>
            </a:r>
            <a:endParaRPr lang="ar-QA" dirty="0"/>
          </a:p>
        </p:txBody>
      </p:sp>
      <p:sp>
        <p:nvSpPr>
          <p:cNvPr id="3" name="Content Placeholder 2"/>
          <p:cNvSpPr>
            <a:spLocks noGrp="1"/>
          </p:cNvSpPr>
          <p:nvPr>
            <p:ph idx="1"/>
          </p:nvPr>
        </p:nvSpPr>
        <p:spPr>
          <a:xfrm>
            <a:off x="1" y="1165556"/>
            <a:ext cx="6414448" cy="5692443"/>
          </a:xfrm>
        </p:spPr>
        <p:txBody>
          <a:bodyPr>
            <a:normAutofit fontScale="92500" lnSpcReduction="10000"/>
          </a:bodyPr>
          <a:lstStyle/>
          <a:p>
            <a:pPr algn="l" rtl="0"/>
            <a:r>
              <a:rPr lang="en-US" dirty="0"/>
              <a:t>Adequate biliary </a:t>
            </a:r>
            <a:r>
              <a:rPr lang="en-US" dirty="0" err="1"/>
              <a:t>sphincterotomy</a:t>
            </a:r>
            <a:r>
              <a:rPr lang="en-US" dirty="0"/>
              <a:t> (performed over a well positioned guidewire using a </a:t>
            </a:r>
            <a:r>
              <a:rPr lang="en-US" dirty="0" err="1"/>
              <a:t>sphincterotome</a:t>
            </a:r>
            <a:r>
              <a:rPr lang="en-US" dirty="0"/>
              <a:t>).</a:t>
            </a:r>
          </a:p>
          <a:p>
            <a:pPr algn="l" rtl="0"/>
            <a:r>
              <a:rPr lang="en-US" dirty="0"/>
              <a:t>Most of gallstone less than 1cm in diameter will pass spontaneously but preferred to ensure duct clearance at initial procedure to reduce the risk of inflammation.</a:t>
            </a:r>
          </a:p>
          <a:p>
            <a:pPr algn="l" rtl="0"/>
            <a:r>
              <a:rPr lang="en-US" dirty="0"/>
              <a:t>This can be achieved by using a balloon catheter or by extraction using a wire basket</a:t>
            </a:r>
          </a:p>
          <a:p>
            <a:pPr algn="l" rtl="0"/>
            <a:r>
              <a:rPr lang="en-US" dirty="0"/>
              <a:t>If failed can be crushed using mechanical lithotripsy </a:t>
            </a:r>
          </a:p>
          <a:p>
            <a:pPr algn="l" rtl="0"/>
            <a:r>
              <a:rPr lang="en-US" dirty="0"/>
              <a:t>If failed </a:t>
            </a:r>
            <a:r>
              <a:rPr lang="en-US" dirty="0" err="1"/>
              <a:t>conseder</a:t>
            </a:r>
            <a:r>
              <a:rPr lang="en-US" dirty="0"/>
              <a:t> alternative options include surgery , </a:t>
            </a:r>
            <a:r>
              <a:rPr lang="en-US" dirty="0" err="1"/>
              <a:t>endoscopically</a:t>
            </a:r>
            <a:r>
              <a:rPr lang="en-US" dirty="0"/>
              <a:t> shockwaves </a:t>
            </a:r>
          </a:p>
          <a:p>
            <a:pPr algn="l" rtl="0"/>
            <a:endParaRPr lang="ar-QA"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890453" y="0"/>
            <a:ext cx="3253547" cy="3038796"/>
          </a:xfrm>
          <a:prstGeom prst="rect">
            <a:avLst/>
          </a:prstGeom>
        </p:spPr>
      </p:pic>
    </p:spTree>
    <p:extLst>
      <p:ext uri="{BB962C8B-B14F-4D97-AF65-F5344CB8AC3E}">
        <p14:creationId xmlns:p14="http://schemas.microsoft.com/office/powerpoint/2010/main" val="3178469239"/>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20040"/>
            <a:ext cx="7239000" cy="799076"/>
          </a:xfrm>
        </p:spPr>
        <p:txBody>
          <a:bodyPr/>
          <a:lstStyle/>
          <a:p>
            <a:pPr algn="ctr"/>
            <a:r>
              <a:rPr lang="en-US" dirty="0"/>
              <a:t>Strictures </a:t>
            </a:r>
            <a:endParaRPr lang="ar-QA" dirty="0"/>
          </a:p>
        </p:txBody>
      </p:sp>
      <p:sp>
        <p:nvSpPr>
          <p:cNvPr id="3" name="Content Placeholder 2"/>
          <p:cNvSpPr>
            <a:spLocks noGrp="1"/>
          </p:cNvSpPr>
          <p:nvPr>
            <p:ph idx="1"/>
          </p:nvPr>
        </p:nvSpPr>
        <p:spPr>
          <a:xfrm>
            <a:off x="0" y="1063917"/>
            <a:ext cx="7915701" cy="3671856"/>
          </a:xfrm>
        </p:spPr>
        <p:txBody>
          <a:bodyPr>
            <a:normAutofit/>
          </a:bodyPr>
          <a:lstStyle/>
          <a:p>
            <a:pPr algn="l" rtl="0"/>
            <a:r>
              <a:rPr lang="en-US" dirty="0"/>
              <a:t>Used catheters similar to those used in angioplasty </a:t>
            </a:r>
          </a:p>
          <a:p>
            <a:pPr algn="l" rtl="0"/>
            <a:r>
              <a:rPr lang="en-US" dirty="0"/>
              <a:t>Insert temporary plastic stent in benign strictures ( self expanding metal stents are most commonly used for palliation of malignant biliary obstruction)</a:t>
            </a:r>
          </a:p>
          <a:p>
            <a:pPr algn="l" rtl="0"/>
            <a:endParaRPr lang="en-US" dirty="0"/>
          </a:p>
          <a:p>
            <a:pPr algn="l" rtl="0"/>
            <a:endParaRPr lang="en-US" dirty="0"/>
          </a:p>
          <a:p>
            <a:pPr algn="l" rtl="0"/>
            <a:endParaRPr lang="en-US" dirty="0"/>
          </a:p>
          <a:p>
            <a:pPr algn="l" rtl="0"/>
            <a:endParaRPr lang="en-US" dirty="0"/>
          </a:p>
          <a:p>
            <a:pPr algn="l" rtl="0"/>
            <a:endParaRPr lang="en-US" dirty="0"/>
          </a:p>
          <a:p>
            <a:pPr algn="l" rtl="0"/>
            <a:endParaRPr lang="ar-QA"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0184" y="3971498"/>
            <a:ext cx="8074008" cy="2687669"/>
          </a:xfrm>
          <a:prstGeom prst="rect">
            <a:avLst/>
          </a:prstGeom>
        </p:spPr>
      </p:pic>
    </p:spTree>
    <p:extLst>
      <p:ext uri="{BB962C8B-B14F-4D97-AF65-F5344CB8AC3E}">
        <p14:creationId xmlns:p14="http://schemas.microsoft.com/office/powerpoint/2010/main" val="82689134"/>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Complications </a:t>
            </a:r>
            <a:endParaRPr lang="ar-QA" dirty="0"/>
          </a:p>
        </p:txBody>
      </p:sp>
      <p:sp>
        <p:nvSpPr>
          <p:cNvPr id="3" name="Content Placeholder 2"/>
          <p:cNvSpPr>
            <a:spLocks noGrp="1"/>
          </p:cNvSpPr>
          <p:nvPr>
            <p:ph idx="1"/>
          </p:nvPr>
        </p:nvSpPr>
        <p:spPr/>
        <p:txBody>
          <a:bodyPr/>
          <a:lstStyle/>
          <a:p>
            <a:pPr algn="l" rtl="0"/>
            <a:r>
              <a:rPr lang="en-US" dirty="0"/>
              <a:t>Pancreatitis (</a:t>
            </a:r>
            <a:r>
              <a:rPr lang="en-US" dirty="0" err="1"/>
              <a:t>m.c</a:t>
            </a:r>
            <a:r>
              <a:rPr lang="en-US" dirty="0"/>
              <a:t>) depends on the pressure used to pump the contrast .</a:t>
            </a:r>
          </a:p>
          <a:p>
            <a:pPr algn="l" rtl="0"/>
            <a:r>
              <a:rPr lang="en-US" dirty="0" err="1"/>
              <a:t>Haemorrhage</a:t>
            </a:r>
            <a:r>
              <a:rPr lang="en-US" dirty="0"/>
              <a:t> after insertion or sphincterotomy</a:t>
            </a:r>
          </a:p>
          <a:p>
            <a:pPr algn="l" rtl="0"/>
            <a:r>
              <a:rPr lang="en-US" dirty="0"/>
              <a:t> Duodenal perforation</a:t>
            </a:r>
          </a:p>
          <a:p>
            <a:pPr algn="l" rtl="0"/>
            <a:r>
              <a:rPr lang="en-US" dirty="0"/>
              <a:t>sepsis</a:t>
            </a:r>
            <a:endParaRPr lang="ar-QA" dirty="0"/>
          </a:p>
        </p:txBody>
      </p:sp>
    </p:spTree>
    <p:extLst>
      <p:ext uri="{BB962C8B-B14F-4D97-AF65-F5344CB8AC3E}">
        <p14:creationId xmlns:p14="http://schemas.microsoft.com/office/powerpoint/2010/main" val="2348091336"/>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ar-QA"/>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0"/>
            <a:ext cx="9144000" cy="6858000"/>
          </a:xfrm>
        </p:spPr>
      </p:pic>
    </p:spTree>
    <p:extLst>
      <p:ext uri="{BB962C8B-B14F-4D97-AF65-F5344CB8AC3E}">
        <p14:creationId xmlns:p14="http://schemas.microsoft.com/office/powerpoint/2010/main" val="4023075358"/>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ar-QA"/>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0"/>
            <a:ext cx="9144000" cy="6858000"/>
          </a:xfrm>
        </p:spPr>
      </p:pic>
    </p:spTree>
    <p:extLst>
      <p:ext uri="{BB962C8B-B14F-4D97-AF65-F5344CB8AC3E}">
        <p14:creationId xmlns:p14="http://schemas.microsoft.com/office/powerpoint/2010/main" val="291164945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20040"/>
            <a:ext cx="7239000" cy="648951"/>
          </a:xfrm>
        </p:spPr>
        <p:txBody>
          <a:bodyPr/>
          <a:lstStyle/>
          <a:p>
            <a:pPr algn="ctr"/>
            <a:r>
              <a:rPr lang="en-US" dirty="0"/>
              <a:t>HISTORY</a:t>
            </a:r>
          </a:p>
        </p:txBody>
      </p:sp>
      <p:sp>
        <p:nvSpPr>
          <p:cNvPr id="3" name="Content Placeholder 2"/>
          <p:cNvSpPr>
            <a:spLocks noGrp="1"/>
          </p:cNvSpPr>
          <p:nvPr>
            <p:ph idx="1"/>
          </p:nvPr>
        </p:nvSpPr>
        <p:spPr>
          <a:xfrm>
            <a:off x="225187" y="1213630"/>
            <a:ext cx="7704161" cy="5432829"/>
          </a:xfrm>
        </p:spPr>
        <p:txBody>
          <a:bodyPr>
            <a:normAutofit lnSpcReduction="10000"/>
          </a:bodyPr>
          <a:lstStyle/>
          <a:p>
            <a:pPr marL="514350" indent="-514350" algn="l"/>
            <a:r>
              <a:rPr lang="en-GB" dirty="0"/>
              <a:t>The history of present illness should elicit a wide range of possible </a:t>
            </a:r>
            <a:r>
              <a:rPr lang="en-GB" b="1" dirty="0"/>
              <a:t>symptoms associated with jaundice</a:t>
            </a:r>
            <a:r>
              <a:rPr lang="en-GB" dirty="0"/>
              <a:t>.  Obstructive jaundice often produces pruritus, pale stools, and dark </a:t>
            </a:r>
            <a:r>
              <a:rPr lang="en-GB" dirty="0" err="1" smtClean="0"/>
              <a:t>colored</a:t>
            </a:r>
            <a:r>
              <a:rPr lang="en-GB" dirty="0" smtClean="0"/>
              <a:t> </a:t>
            </a:r>
            <a:r>
              <a:rPr lang="en-GB" dirty="0"/>
              <a:t>urine.</a:t>
            </a:r>
          </a:p>
          <a:p>
            <a:pPr marL="514350" indent="-514350" algn="l"/>
            <a:endParaRPr lang="ar-JO" dirty="0" smtClean="0"/>
          </a:p>
          <a:p>
            <a:pPr marL="514350" indent="-514350" algn="l"/>
            <a:r>
              <a:rPr lang="en-GB" dirty="0" smtClean="0"/>
              <a:t>Abdominal </a:t>
            </a:r>
            <a:r>
              <a:rPr lang="en-GB" dirty="0"/>
              <a:t>pain along with fevers and jaundice is suggestive of </a:t>
            </a:r>
            <a:r>
              <a:rPr lang="en-GB" b="1" u="sng" dirty="0"/>
              <a:t>obstruction with an associated infection (</a:t>
            </a:r>
            <a:r>
              <a:rPr lang="en-GB" b="1" u="sng" dirty="0" err="1"/>
              <a:t>cholangitis</a:t>
            </a:r>
            <a:r>
              <a:rPr lang="en-GB" b="1" u="sng" dirty="0"/>
              <a:t>). </a:t>
            </a:r>
          </a:p>
          <a:p>
            <a:pPr marL="514350" indent="-514350" algn="l"/>
            <a:endParaRPr lang="ar-JO" dirty="0" smtClean="0"/>
          </a:p>
          <a:p>
            <a:pPr marL="514350" indent="-514350" algn="l"/>
            <a:r>
              <a:rPr lang="en-GB" dirty="0" smtClean="0"/>
              <a:t>A </a:t>
            </a:r>
            <a:r>
              <a:rPr lang="en-GB" b="1" u="sng" dirty="0"/>
              <a:t>malignant source of obstruction </a:t>
            </a:r>
            <a:r>
              <a:rPr lang="en-GB" dirty="0"/>
              <a:t>more often presents with painless jaundice and weight loss. </a:t>
            </a:r>
            <a:endParaRPr lang="en-US"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endParaRPr lang="ar-JO"/>
          </a:p>
        </p:txBody>
      </p:sp>
      <p:pic>
        <p:nvPicPr>
          <p:cNvPr id="4" name="عنصر نائب للمحتوى 3" descr="urine.jpg"/>
          <p:cNvPicPr>
            <a:picLocks noGrp="1" noChangeAspect="1"/>
          </p:cNvPicPr>
          <p:nvPr>
            <p:ph idx="1"/>
          </p:nvPr>
        </p:nvPicPr>
        <p:blipFill>
          <a:blip r:embed="rId2"/>
          <a:stretch>
            <a:fillRect/>
          </a:stretch>
        </p:blipFill>
        <p:spPr>
          <a:xfrm>
            <a:off x="-1" y="0"/>
            <a:ext cx="9134455" cy="6858000"/>
          </a:xfrm>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77421" y="914400"/>
            <a:ext cx="7485797" cy="5943600"/>
          </a:xfrm>
        </p:spPr>
        <p:txBody>
          <a:bodyPr>
            <a:normAutofit/>
          </a:bodyPr>
          <a:lstStyle/>
          <a:p>
            <a:pPr algn="l"/>
            <a:r>
              <a:rPr lang="en-GB" b="1" dirty="0"/>
              <a:t>Risk factors for gallstones </a:t>
            </a:r>
            <a:r>
              <a:rPr lang="en-GB" dirty="0"/>
              <a:t>and possible choledocholithiasis are important to obtain.  This includes </a:t>
            </a:r>
            <a:r>
              <a:rPr lang="en-GB" dirty="0" smtClean="0">
                <a:solidFill>
                  <a:srgbClr val="FF0066"/>
                </a:solidFill>
              </a:rPr>
              <a:t>the 5 F’s : F</a:t>
            </a:r>
            <a:r>
              <a:rPr lang="en-GB" dirty="0" smtClean="0"/>
              <a:t>air</a:t>
            </a:r>
            <a:r>
              <a:rPr lang="en-GB" dirty="0" smtClean="0">
                <a:solidFill>
                  <a:srgbClr val="FF0066"/>
                </a:solidFill>
              </a:rPr>
              <a:t>, F</a:t>
            </a:r>
            <a:r>
              <a:rPr lang="en-GB" dirty="0" smtClean="0"/>
              <a:t>at</a:t>
            </a:r>
            <a:r>
              <a:rPr lang="en-GB" dirty="0" smtClean="0">
                <a:solidFill>
                  <a:srgbClr val="FF0066"/>
                </a:solidFill>
              </a:rPr>
              <a:t>, F</a:t>
            </a:r>
            <a:r>
              <a:rPr lang="en-GB" dirty="0" smtClean="0"/>
              <a:t>emale</a:t>
            </a:r>
            <a:r>
              <a:rPr lang="en-GB" dirty="0" smtClean="0">
                <a:solidFill>
                  <a:srgbClr val="FF0066"/>
                </a:solidFill>
              </a:rPr>
              <a:t>, F</a:t>
            </a:r>
            <a:r>
              <a:rPr lang="en-GB" dirty="0" smtClean="0"/>
              <a:t>orty</a:t>
            </a:r>
            <a:r>
              <a:rPr lang="en-GB" dirty="0" smtClean="0">
                <a:solidFill>
                  <a:srgbClr val="FF0066"/>
                </a:solidFill>
              </a:rPr>
              <a:t>, F</a:t>
            </a:r>
            <a:r>
              <a:rPr lang="en-GB" dirty="0" smtClean="0"/>
              <a:t>ertile</a:t>
            </a:r>
            <a:r>
              <a:rPr lang="en-GB" dirty="0" smtClean="0">
                <a:solidFill>
                  <a:srgbClr val="FF0066"/>
                </a:solidFill>
              </a:rPr>
              <a:t>.</a:t>
            </a:r>
            <a:endParaRPr lang="en-GB" dirty="0">
              <a:solidFill>
                <a:srgbClr val="FF0066"/>
              </a:solidFill>
            </a:endParaRPr>
          </a:p>
          <a:p>
            <a:pPr algn="l"/>
            <a:endParaRPr lang="ar-JO" dirty="0" smtClean="0"/>
          </a:p>
          <a:p>
            <a:pPr algn="l"/>
            <a:r>
              <a:rPr lang="en-GB" dirty="0" smtClean="0"/>
              <a:t>Prior </a:t>
            </a:r>
            <a:r>
              <a:rPr lang="en-GB" dirty="0" err="1"/>
              <a:t>intraabdominal</a:t>
            </a:r>
            <a:r>
              <a:rPr lang="en-GB" dirty="0"/>
              <a:t> pathology should be identified, including a history of inflammatory bowel disease, which can have associated </a:t>
            </a:r>
            <a:r>
              <a:rPr lang="en-GB" u="sng" dirty="0"/>
              <a:t>hepatic </a:t>
            </a:r>
            <a:r>
              <a:rPr lang="en-GB" u="sng" dirty="0" err="1"/>
              <a:t>steatosis</a:t>
            </a:r>
            <a:r>
              <a:rPr lang="en-GB" u="sng" dirty="0"/>
              <a:t>, </a:t>
            </a:r>
            <a:r>
              <a:rPr lang="en-GB" u="sng" dirty="0" err="1"/>
              <a:t>cholelithiasis</a:t>
            </a:r>
            <a:r>
              <a:rPr lang="en-GB" u="sng" dirty="0"/>
              <a:t>, or primary </a:t>
            </a:r>
            <a:r>
              <a:rPr lang="en-GB" u="sng" dirty="0" err="1"/>
              <a:t>sclerosing</a:t>
            </a:r>
            <a:r>
              <a:rPr lang="en-GB" u="sng" dirty="0"/>
              <a:t> </a:t>
            </a:r>
            <a:r>
              <a:rPr lang="en-GB" u="sng" dirty="0" err="1"/>
              <a:t>cholangitis</a:t>
            </a:r>
            <a:r>
              <a:rPr lang="en-GB" u="sng" dirty="0"/>
              <a:t>. </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11540" y="845141"/>
            <a:ext cx="7922526" cy="5091635"/>
          </a:xfrm>
        </p:spPr>
        <p:txBody>
          <a:bodyPr>
            <a:normAutofit/>
          </a:bodyPr>
          <a:lstStyle/>
          <a:p>
            <a:pPr algn="l"/>
            <a:r>
              <a:rPr lang="en-GB" dirty="0"/>
              <a:t> A history of </a:t>
            </a:r>
            <a:r>
              <a:rPr lang="en-GB" b="1" dirty="0">
                <a:solidFill>
                  <a:srgbClr val="0070C0"/>
                </a:solidFill>
              </a:rPr>
              <a:t>pancreatitis</a:t>
            </a:r>
            <a:r>
              <a:rPr lang="en-GB" b="1" dirty="0"/>
              <a:t> </a:t>
            </a:r>
            <a:r>
              <a:rPr lang="en-GB" dirty="0"/>
              <a:t>should be noted as this can lead to </a:t>
            </a:r>
            <a:r>
              <a:rPr lang="en-GB" dirty="0" err="1">
                <a:solidFill>
                  <a:srgbClr val="FF0066"/>
                </a:solidFill>
              </a:rPr>
              <a:t>biliary</a:t>
            </a:r>
            <a:r>
              <a:rPr lang="en-GB" dirty="0">
                <a:solidFill>
                  <a:srgbClr val="FF0066"/>
                </a:solidFill>
              </a:rPr>
              <a:t> strictures</a:t>
            </a:r>
            <a:r>
              <a:rPr lang="en-GB" dirty="0"/>
              <a:t>.</a:t>
            </a:r>
          </a:p>
          <a:p>
            <a:pPr algn="l"/>
            <a:endParaRPr lang="ar-JO" dirty="0" smtClean="0"/>
          </a:p>
          <a:p>
            <a:pPr algn="l"/>
            <a:r>
              <a:rPr lang="en-GB" dirty="0" smtClean="0"/>
              <a:t> </a:t>
            </a:r>
            <a:r>
              <a:rPr lang="en-GB" dirty="0"/>
              <a:t>Any </a:t>
            </a:r>
            <a:r>
              <a:rPr lang="en-GB" dirty="0">
                <a:solidFill>
                  <a:srgbClr val="0070C0"/>
                </a:solidFill>
              </a:rPr>
              <a:t>iatrogenic </a:t>
            </a:r>
            <a:r>
              <a:rPr lang="en-GB" dirty="0"/>
              <a:t>interventions such as </a:t>
            </a:r>
            <a:r>
              <a:rPr lang="en-GB" dirty="0">
                <a:solidFill>
                  <a:srgbClr val="FF0066"/>
                </a:solidFill>
              </a:rPr>
              <a:t>surgery or endoscopy</a:t>
            </a:r>
            <a:r>
              <a:rPr lang="en-GB" dirty="0"/>
              <a:t> are critical to obtain. </a:t>
            </a:r>
            <a:endParaRPr lang="en-US" dirty="0"/>
          </a:p>
          <a:p>
            <a:pPr algn="l"/>
            <a:endParaRPr lang="ar-JO" dirty="0" smtClean="0"/>
          </a:p>
          <a:p>
            <a:pPr algn="l"/>
            <a:r>
              <a:rPr lang="en-GB" dirty="0" smtClean="0"/>
              <a:t>A </a:t>
            </a:r>
            <a:r>
              <a:rPr lang="en-GB" b="1" dirty="0">
                <a:solidFill>
                  <a:srgbClr val="0070C0"/>
                </a:solidFill>
              </a:rPr>
              <a:t>social history </a:t>
            </a:r>
            <a:r>
              <a:rPr lang="en-GB" dirty="0"/>
              <a:t>should include current and past </a:t>
            </a:r>
            <a:r>
              <a:rPr lang="en-GB" dirty="0">
                <a:solidFill>
                  <a:srgbClr val="FF0066"/>
                </a:solidFill>
              </a:rPr>
              <a:t>alcohol consumption </a:t>
            </a:r>
            <a:r>
              <a:rPr lang="en-GB" dirty="0"/>
              <a:t>as well as risk factors for transmission of </a:t>
            </a:r>
            <a:r>
              <a:rPr lang="en-GB" dirty="0">
                <a:solidFill>
                  <a:srgbClr val="0070C0"/>
                </a:solidFill>
              </a:rPr>
              <a:t>viral hepatitis </a:t>
            </a:r>
            <a:r>
              <a:rPr lang="en-GB" dirty="0"/>
              <a:t>such as </a:t>
            </a:r>
            <a:r>
              <a:rPr lang="en-GB" dirty="0">
                <a:solidFill>
                  <a:srgbClr val="FF0066"/>
                </a:solidFill>
              </a:rPr>
              <a:t>intravenous drug abuse and tattoos , </a:t>
            </a:r>
            <a:r>
              <a:rPr lang="en-GB" dirty="0" err="1">
                <a:solidFill>
                  <a:srgbClr val="FF0066"/>
                </a:solidFill>
              </a:rPr>
              <a:t>lood</a:t>
            </a:r>
            <a:r>
              <a:rPr lang="en-GB" dirty="0">
                <a:solidFill>
                  <a:srgbClr val="FF0066"/>
                </a:solidFill>
              </a:rPr>
              <a:t> transfusion .</a:t>
            </a:r>
            <a:endParaRPr lang="en-US"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endParaRPr lang="ar-JO"/>
          </a:p>
        </p:txBody>
      </p:sp>
      <p:pic>
        <p:nvPicPr>
          <p:cNvPr id="4" name="عنصر نائب للمحتوى 3" descr="symp.jpg"/>
          <p:cNvPicPr>
            <a:picLocks noGrp="1" noChangeAspect="1"/>
          </p:cNvPicPr>
          <p:nvPr>
            <p:ph idx="1"/>
          </p:nvPr>
        </p:nvPicPr>
        <p:blipFill>
          <a:blip r:embed="rId2"/>
          <a:stretch>
            <a:fillRect/>
          </a:stretch>
        </p:blipFill>
        <p:spPr>
          <a:xfrm>
            <a:off x="0" y="0"/>
            <a:ext cx="5418161" cy="6858000"/>
          </a:xfrm>
        </p:spPr>
      </p:pic>
      <p:pic>
        <p:nvPicPr>
          <p:cNvPr id="5" name="صورة 4" descr="signs.jpg"/>
          <p:cNvPicPr>
            <a:picLocks noChangeAspect="1"/>
          </p:cNvPicPr>
          <p:nvPr/>
        </p:nvPicPr>
        <p:blipFill>
          <a:blip r:embed="rId3"/>
          <a:stretch>
            <a:fillRect/>
          </a:stretch>
        </p:blipFill>
        <p:spPr>
          <a:xfrm>
            <a:off x="4067032" y="0"/>
            <a:ext cx="5076967" cy="6858000"/>
          </a:xfrm>
          <a:prstGeom prst="rect">
            <a:avLst/>
          </a:prstGeom>
        </p:spPr>
      </p:pic>
    </p:spTree>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وافر">
  <a:themeElements>
    <a:clrScheme name="وافر">
      <a:dk1>
        <a:sysClr val="windowText" lastClr="000000"/>
      </a:dk1>
      <a:lt1>
        <a:sysClr val="window" lastClr="FFFFFF"/>
      </a:lt1>
      <a:dk2>
        <a:srgbClr val="B13F9A"/>
      </a:dk2>
      <a:lt2>
        <a:srgbClr val="F4E7ED"/>
      </a:lt2>
      <a:accent1>
        <a:srgbClr val="B83D68"/>
      </a:accent1>
      <a:accent2>
        <a:srgbClr val="AC66BB"/>
      </a:accent2>
      <a:accent3>
        <a:srgbClr val="DE6C36"/>
      </a:accent3>
      <a:accent4>
        <a:srgbClr val="F9B639"/>
      </a:accent4>
      <a:accent5>
        <a:srgbClr val="CF6DA4"/>
      </a:accent5>
      <a:accent6>
        <a:srgbClr val="FA8D3D"/>
      </a:accent6>
      <a:hlink>
        <a:srgbClr val="FFDE66"/>
      </a:hlink>
      <a:folHlink>
        <a:srgbClr val="D490C5"/>
      </a:folHlink>
    </a:clrScheme>
    <a:fontScheme name="وافر">
      <a:majorFont>
        <a:latin typeface="Trebuchet MS"/>
        <a:ea typeface=""/>
        <a:cs typeface=""/>
        <a:font script="Jpan" typeface="HG丸ｺﾞｼｯｸM-PRO"/>
        <a:font script="Hang" typeface="HY그래픽M"/>
        <a:font script="Hans" typeface="黑体"/>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Trebuchet MS"/>
        <a:ea typeface=""/>
        <a:cs typeface=""/>
        <a:font script="Jpan" typeface="HG丸ｺﾞｼｯｸM-PRO"/>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وافر">
      <a:fillStyleLst>
        <a:solidFill>
          <a:schemeClr val="phClr"/>
        </a:solidFill>
        <a:gradFill rotWithShape="1">
          <a:gsLst>
            <a:gs pos="0">
              <a:schemeClr val="phClr">
                <a:tint val="15000"/>
                <a:satMod val="250000"/>
              </a:schemeClr>
            </a:gs>
            <a:gs pos="49000">
              <a:schemeClr val="phClr">
                <a:tint val="50000"/>
                <a:satMod val="200000"/>
              </a:schemeClr>
            </a:gs>
            <a:gs pos="49100">
              <a:schemeClr val="phClr">
                <a:tint val="64000"/>
                <a:satMod val="160000"/>
              </a:schemeClr>
            </a:gs>
            <a:gs pos="92000">
              <a:schemeClr val="phClr">
                <a:tint val="50000"/>
                <a:satMod val="200000"/>
              </a:schemeClr>
            </a:gs>
            <a:gs pos="100000">
              <a:schemeClr val="phClr">
                <a:tint val="43000"/>
                <a:satMod val="190000"/>
              </a:schemeClr>
            </a:gs>
          </a:gsLst>
          <a:lin ang="5400000" scaled="1"/>
        </a:gradFill>
        <a:gradFill rotWithShape="1">
          <a:gsLst>
            <a:gs pos="0">
              <a:schemeClr val="phClr">
                <a:tint val="74000"/>
              </a:schemeClr>
            </a:gs>
            <a:gs pos="49000">
              <a:schemeClr val="phClr">
                <a:tint val="96000"/>
                <a:shade val="84000"/>
                <a:satMod val="110000"/>
              </a:schemeClr>
            </a:gs>
            <a:gs pos="49100">
              <a:schemeClr val="phClr">
                <a:shade val="55000"/>
                <a:satMod val="150000"/>
              </a:schemeClr>
            </a:gs>
            <a:gs pos="92000">
              <a:schemeClr val="phClr">
                <a:tint val="98000"/>
                <a:shade val="90000"/>
                <a:satMod val="128000"/>
              </a:schemeClr>
            </a:gs>
            <a:gs pos="100000">
              <a:schemeClr val="phClr">
                <a:tint val="90000"/>
                <a:shade val="97000"/>
                <a:satMod val="128000"/>
              </a:schemeClr>
            </a:gs>
          </a:gsLst>
          <a:lin ang="5400000" scaled="1"/>
        </a:gradFill>
      </a:fillStyleLst>
      <a:lnStyleLst>
        <a:ln w="11430" cap="flat" cmpd="sng" algn="ctr">
          <a:solidFill>
            <a:schemeClr val="phClr"/>
          </a:solidFill>
          <a:prstDash val="solid"/>
        </a:ln>
        <a:ln w="40000" cap="flat" cmpd="sng" algn="ctr">
          <a:solidFill>
            <a:schemeClr val="phClr"/>
          </a:solidFill>
          <a:prstDash val="solid"/>
        </a:ln>
        <a:ln w="31800" cap="flat" cmpd="sng" algn="ctr">
          <a:solidFill>
            <a:schemeClr val="phClr"/>
          </a:solidFill>
          <a:prstDash val="solid"/>
        </a:ln>
      </a:lnStyleLst>
      <a:effectStyleLst>
        <a:effectStyle>
          <a:effectLst>
            <a:outerShdw blurRad="50800" dist="25000" dir="5400000" rotWithShape="0">
              <a:schemeClr val="phClr">
                <a:shade val="30000"/>
                <a:satMod val="150000"/>
                <a:alpha val="38000"/>
              </a:schemeClr>
            </a:outerShdw>
          </a:effectLst>
        </a:effectStyle>
        <a:effectStyle>
          <a:effectLst>
            <a:outerShdw blurRad="39000" dist="25400" dir="5400000" rotWithShape="0">
              <a:schemeClr val="phClr">
                <a:shade val="33000"/>
                <a:alpha val="83000"/>
              </a:schemeClr>
            </a:outerShdw>
          </a:effectLst>
        </a:effectStyle>
        <a:effectStyle>
          <a:effectLst>
            <a:outerShdw blurRad="39000" dist="25400" dir="5400000" rotWithShape="0">
              <a:schemeClr val="phClr">
                <a:shade val="33000"/>
                <a:alpha val="83000"/>
              </a:schemeClr>
            </a:outerShdw>
          </a:effectLst>
          <a:scene3d>
            <a:camera prst="orthographicFront" fov="0">
              <a:rot lat="0" lon="0" rev="0"/>
            </a:camera>
            <a:lightRig rig="contrasting" dir="t">
              <a:rot lat="0" lon="0" rev="1500000"/>
            </a:lightRig>
          </a:scene3d>
          <a:sp3d extrusionH="127000" prstMaterial="powder">
            <a:bevelT w="50800" h="63500"/>
          </a:sp3d>
        </a:effectStyle>
      </a:effectStyleLst>
      <a:bgFillStyleLst>
        <a:solidFill>
          <a:schemeClr val="phClr"/>
        </a:solidFill>
        <a:gradFill rotWithShape="1">
          <a:gsLst>
            <a:gs pos="0">
              <a:schemeClr val="phClr">
                <a:tint val="78000"/>
                <a:satMod val="220000"/>
              </a:schemeClr>
            </a:gs>
            <a:gs pos="100000">
              <a:schemeClr val="phClr">
                <a:shade val="35000"/>
                <a:satMod val="155000"/>
              </a:schemeClr>
            </a:gs>
          </a:gsLst>
          <a:path path="circle">
            <a:fillToRect l="50000" t="50000" r="50000" b="50000"/>
          </a:path>
        </a:gradFill>
        <a:blipFill>
          <a:blip xmlns:r="http://schemas.openxmlformats.org/officeDocument/2006/relationships" r:embed="rId1">
            <a:duotone>
              <a:schemeClr val="phClr">
                <a:shade val="60000"/>
                <a:satMod val="180000"/>
              </a:schemeClr>
              <a:schemeClr val="phClr">
                <a:tint val="500"/>
                <a:satMod val="150000"/>
              </a:schemeClr>
            </a:duotone>
          </a:blip>
          <a:tile tx="0" ty="0" sx="50000" sy="5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Opulent</Template>
  <TotalTime>1998</TotalTime>
  <Words>1752</Words>
  <Application>Microsoft Office PowerPoint</Application>
  <PresentationFormat>On-screen Show (4:3)</PresentationFormat>
  <Paragraphs>214</Paragraphs>
  <Slides>47</Slides>
  <Notes>6</Notes>
  <HiddenSlides>0</HiddenSlides>
  <MMClips>0</MMClips>
  <ScaleCrop>false</ScaleCrop>
  <HeadingPairs>
    <vt:vector size="4" baseType="variant">
      <vt:variant>
        <vt:lpstr>Theme</vt:lpstr>
      </vt:variant>
      <vt:variant>
        <vt:i4>1</vt:i4>
      </vt:variant>
      <vt:variant>
        <vt:lpstr>Slide Titles</vt:lpstr>
      </vt:variant>
      <vt:variant>
        <vt:i4>47</vt:i4>
      </vt:variant>
    </vt:vector>
  </HeadingPairs>
  <TitlesOfParts>
    <vt:vector size="48" baseType="lpstr">
      <vt:lpstr>وافر</vt:lpstr>
      <vt:lpstr>Surgical jaundice</vt:lpstr>
      <vt:lpstr>Introduction </vt:lpstr>
      <vt:lpstr>PowerPoint Presentation</vt:lpstr>
      <vt:lpstr>PowerPoint Presentation</vt:lpstr>
      <vt:lpstr>HISTORY</vt:lpstr>
      <vt:lpstr>PowerPoint Presentation</vt:lpstr>
      <vt:lpstr>PowerPoint Presentation</vt:lpstr>
      <vt:lpstr>PowerPoint Presentation</vt:lpstr>
      <vt:lpstr>PowerPoint Presentation</vt:lpstr>
      <vt:lpstr>PHYSICAL EXAMINATION</vt:lpstr>
      <vt:lpstr>PowerPoint Presentation</vt:lpstr>
      <vt:lpstr>PowerPoint Presentation</vt:lpstr>
      <vt:lpstr>Murphy’s sign</vt:lpstr>
      <vt:lpstr>Charcot’s cholangitis Triad </vt:lpstr>
      <vt:lpstr>Reynold’s Pentad </vt:lpstr>
      <vt:lpstr>Courvoisier’s sign/law </vt:lpstr>
      <vt:lpstr>PowerPoint Presentation</vt:lpstr>
      <vt:lpstr>Surgical VS. medical Juandice </vt:lpstr>
      <vt:lpstr>According to location</vt:lpstr>
      <vt:lpstr>Labratory tests</vt:lpstr>
      <vt:lpstr>Imaging Studies </vt:lpstr>
      <vt:lpstr>PowerPoint Presentation</vt:lpstr>
      <vt:lpstr>Endoscopic ultrasound (EUS)</vt:lpstr>
      <vt:lpstr>PLAIN ABDOMINAL FILM</vt:lpstr>
      <vt:lpstr>PowerPoint Presentation</vt:lpstr>
      <vt:lpstr>PowerPoint Presentation</vt:lpstr>
      <vt:lpstr>Contrast enhanced CT abdomen</vt:lpstr>
      <vt:lpstr>Cholangiography</vt:lpstr>
      <vt:lpstr>PowerPoint Presentation</vt:lpstr>
      <vt:lpstr>PowerPoint Presentation</vt:lpstr>
      <vt:lpstr>PowerPoint Presentation</vt:lpstr>
      <vt:lpstr>PowerPoint Presentation</vt:lpstr>
      <vt:lpstr>PowerPoint Presentation</vt:lpstr>
      <vt:lpstr>PowerPoint Presentation</vt:lpstr>
      <vt:lpstr>Management- General</vt:lpstr>
      <vt:lpstr>PowerPoint Presentation</vt:lpstr>
      <vt:lpstr>PowerPoint Presentation</vt:lpstr>
      <vt:lpstr>ERCP</vt:lpstr>
      <vt:lpstr>Patient preparation : -NPO from midnight or at least 6 hours before procedure. With adequate hydration.    -information about any medications (warfarin ,anticoagulants).Ask about any major illnesses, pregnancy ,allergy.  Recent blood test reports :PT,PTT,INR- ,Bilirubin,LFT,KFT,CBC. Respiratory and cardiovascular assessment.- -Antibiotic prophylaxis. Vit k prophylaxis.- -Supplementary oxygen . Monitor cardiac and oxygen sat.   -Removal of denatures ,jewelry contact lenses before procedure . -reviewing all previous imaging finding before ERCP -may require deep sedation .</vt:lpstr>
      <vt:lpstr>PowerPoint Presentation</vt:lpstr>
      <vt:lpstr>PowerPoint Presentation</vt:lpstr>
      <vt:lpstr>Indication</vt:lpstr>
      <vt:lpstr>Gallstone </vt:lpstr>
      <vt:lpstr>Strictures </vt:lpstr>
      <vt:lpstr>Complications </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POST-HEPATIC</dc:title>
  <dc:creator>Ibrahim Ghayyadah</dc:creator>
  <cp:lastModifiedBy>lenovo e550</cp:lastModifiedBy>
  <cp:revision>21</cp:revision>
  <dcterms:modified xsi:type="dcterms:W3CDTF">2021-02-22T23:49:53Z</dcterms:modified>
</cp:coreProperties>
</file>