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70" r:id="rId7"/>
    <p:sldId id="262" r:id="rId8"/>
    <p:sldId id="266" r:id="rId9"/>
    <p:sldId id="268" r:id="rId10"/>
    <p:sldId id="269" r:id="rId11"/>
  </p:sldIdLst>
  <p:sldSz cx="9144000" cy="6858000" type="screen4x3"/>
  <p:notesSz cx="9144000" cy="6858000"/>
  <p:defaultTextStyle>
    <a:defPPr>
      <a:defRPr lang="en-J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5"/>
  </p:normalViewPr>
  <p:slideViewPr>
    <p:cSldViewPr>
      <p:cViewPr varScale="1">
        <p:scale>
          <a:sx n="122" d="100"/>
          <a:sy n="122" d="100"/>
        </p:scale>
        <p:origin x="1360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5940" y="457581"/>
            <a:ext cx="8072119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FFFFC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FF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FFFFC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FFFFC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FF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64540" y="1406398"/>
            <a:ext cx="3596004" cy="383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FFC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803775" y="1479550"/>
            <a:ext cx="3645534" cy="441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FFC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FFFFC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FF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FFFFC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FFFFC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50825" y="333438"/>
            <a:ext cx="8666226" cy="7191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52412" y="319087"/>
            <a:ext cx="8660130" cy="6267450"/>
          </a:xfrm>
          <a:custGeom>
            <a:avLst/>
            <a:gdLst/>
            <a:ahLst/>
            <a:cxnLst/>
            <a:rect l="l" t="t" r="r" b="b"/>
            <a:pathLst>
              <a:path w="8660130" h="6267450">
                <a:moveTo>
                  <a:pt x="0" y="6267450"/>
                </a:moveTo>
                <a:lnTo>
                  <a:pt x="8659749" y="6267450"/>
                </a:lnTo>
                <a:lnTo>
                  <a:pt x="8659749" y="0"/>
                </a:lnTo>
                <a:lnTo>
                  <a:pt x="0" y="0"/>
                </a:lnTo>
                <a:lnTo>
                  <a:pt x="0" y="6267450"/>
                </a:lnTo>
                <a:close/>
              </a:path>
            </a:pathLst>
          </a:custGeom>
          <a:ln w="12700">
            <a:solidFill>
              <a:srgbClr val="FFFF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50825" y="1052575"/>
            <a:ext cx="8642350" cy="0"/>
          </a:xfrm>
          <a:custGeom>
            <a:avLst/>
            <a:gdLst/>
            <a:ahLst/>
            <a:cxnLst/>
            <a:rect l="l" t="t" r="r" b="b"/>
            <a:pathLst>
              <a:path w="8642350">
                <a:moveTo>
                  <a:pt x="0" y="0"/>
                </a:moveTo>
                <a:lnTo>
                  <a:pt x="8642350" y="0"/>
                </a:lnTo>
              </a:path>
            </a:pathLst>
          </a:custGeom>
          <a:ln w="12700">
            <a:solidFill>
              <a:srgbClr val="FFFF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786751" y="100012"/>
            <a:ext cx="1116012" cy="9604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6046" y="363728"/>
            <a:ext cx="2311907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FF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9129" y="1479549"/>
            <a:ext cx="7825740" cy="4415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FFFFC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539741" y="6639349"/>
            <a:ext cx="216535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FFFFC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0825" y="188976"/>
            <a:ext cx="8660130" cy="6409055"/>
          </a:xfrm>
          <a:custGeom>
            <a:avLst/>
            <a:gdLst/>
            <a:ahLst/>
            <a:cxnLst/>
            <a:rect l="l" t="t" r="r" b="b"/>
            <a:pathLst>
              <a:path w="8660130" h="6409055">
                <a:moveTo>
                  <a:pt x="0" y="6408674"/>
                </a:moveTo>
                <a:lnTo>
                  <a:pt x="8659876" y="6408674"/>
                </a:lnTo>
                <a:lnTo>
                  <a:pt x="8659876" y="0"/>
                </a:lnTo>
                <a:lnTo>
                  <a:pt x="0" y="0"/>
                </a:lnTo>
                <a:lnTo>
                  <a:pt x="0" y="6408674"/>
                </a:lnTo>
                <a:close/>
              </a:path>
            </a:pathLst>
          </a:custGeom>
          <a:ln w="12700">
            <a:solidFill>
              <a:srgbClr val="FFFF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0" y="1399743"/>
            <a:ext cx="473392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Wernicke  Ence</a:t>
            </a:r>
            <a:r>
              <a:rPr sz="4800" spc="-20" dirty="0"/>
              <a:t>p</a:t>
            </a:r>
            <a:r>
              <a:rPr sz="4800" spc="-5" dirty="0"/>
              <a:t>halopa</a:t>
            </a:r>
            <a:r>
              <a:rPr sz="4800" spc="5" dirty="0"/>
              <a:t>t</a:t>
            </a:r>
            <a:r>
              <a:rPr sz="4800" spc="-5" dirty="0"/>
              <a:t>hy</a:t>
            </a:r>
            <a:endParaRPr sz="4800"/>
          </a:p>
        </p:txBody>
      </p:sp>
      <p:sp>
        <p:nvSpPr>
          <p:cNvPr id="6" name="object 6"/>
          <p:cNvSpPr txBox="1"/>
          <p:nvPr/>
        </p:nvSpPr>
        <p:spPr>
          <a:xfrm>
            <a:off x="535940" y="5207965"/>
            <a:ext cx="12439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Ama</a:t>
            </a:r>
            <a:r>
              <a:rPr lang="en-US" sz="24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01633" y="6630416"/>
            <a:ext cx="1060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155121"/>
                </a:solidFill>
                <a:latin typeface="Verdana"/>
                <a:cs typeface="Verdana"/>
              </a:rPr>
              <a:t>1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50825" y="188976"/>
            <a:ext cx="8660130" cy="6409055"/>
          </a:xfrm>
          <a:custGeom>
            <a:avLst/>
            <a:gdLst/>
            <a:ahLst/>
            <a:cxnLst/>
            <a:rect l="l" t="t" r="r" b="b"/>
            <a:pathLst>
              <a:path w="8660130" h="6409055">
                <a:moveTo>
                  <a:pt x="0" y="6408674"/>
                </a:moveTo>
                <a:lnTo>
                  <a:pt x="8659876" y="6408674"/>
                </a:lnTo>
                <a:lnTo>
                  <a:pt x="8659876" y="0"/>
                </a:lnTo>
                <a:lnTo>
                  <a:pt x="0" y="0"/>
                </a:lnTo>
                <a:lnTo>
                  <a:pt x="0" y="6408674"/>
                </a:lnTo>
                <a:close/>
              </a:path>
            </a:pathLst>
          </a:custGeom>
          <a:ln w="12700">
            <a:solidFill>
              <a:srgbClr val="FFFF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671322" y="1661922"/>
            <a:ext cx="4970780" cy="703580"/>
            <a:chOff x="671322" y="1661922"/>
            <a:chExt cx="4970780" cy="703580"/>
          </a:xfrm>
        </p:grpSpPr>
        <p:sp>
          <p:nvSpPr>
            <p:cNvPr id="6" name="object 6"/>
            <p:cNvSpPr/>
            <p:nvPr/>
          </p:nvSpPr>
          <p:spPr>
            <a:xfrm>
              <a:off x="733044" y="1723644"/>
              <a:ext cx="4908804" cy="6416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5800" y="1676400"/>
              <a:ext cx="4876800" cy="609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3120" y="2171445"/>
              <a:ext cx="147320" cy="101600"/>
            </a:xfrm>
            <a:custGeom>
              <a:avLst/>
              <a:gdLst/>
              <a:ahLst/>
              <a:cxnLst/>
              <a:rect l="l" t="t" r="r" b="b"/>
              <a:pathLst>
                <a:path w="147320" h="101600">
                  <a:moveTo>
                    <a:pt x="0" y="0"/>
                  </a:moveTo>
                  <a:lnTo>
                    <a:pt x="36746" y="0"/>
                  </a:lnTo>
                  <a:lnTo>
                    <a:pt x="73469" y="0"/>
                  </a:lnTo>
                  <a:lnTo>
                    <a:pt x="110192" y="0"/>
                  </a:lnTo>
                  <a:lnTo>
                    <a:pt x="146938" y="0"/>
                  </a:lnTo>
                  <a:lnTo>
                    <a:pt x="146938" y="25261"/>
                  </a:lnTo>
                  <a:lnTo>
                    <a:pt x="146938" y="50545"/>
                  </a:lnTo>
                  <a:lnTo>
                    <a:pt x="146938" y="75830"/>
                  </a:lnTo>
                  <a:lnTo>
                    <a:pt x="146938" y="101091"/>
                  </a:lnTo>
                  <a:lnTo>
                    <a:pt x="110192" y="101091"/>
                  </a:lnTo>
                  <a:lnTo>
                    <a:pt x="73469" y="101091"/>
                  </a:lnTo>
                  <a:lnTo>
                    <a:pt x="36746" y="101091"/>
                  </a:lnTo>
                  <a:lnTo>
                    <a:pt x="0" y="101091"/>
                  </a:lnTo>
                  <a:lnTo>
                    <a:pt x="0" y="75830"/>
                  </a:lnTo>
                  <a:lnTo>
                    <a:pt x="0" y="50546"/>
                  </a:lnTo>
                  <a:lnTo>
                    <a:pt x="0" y="25261"/>
                  </a:lnTo>
                  <a:lnTo>
                    <a:pt x="0" y="0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59788" y="2056130"/>
              <a:ext cx="173735" cy="1489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85800" y="1676400"/>
              <a:ext cx="4876800" cy="609600"/>
            </a:xfrm>
            <a:custGeom>
              <a:avLst/>
              <a:gdLst/>
              <a:ahLst/>
              <a:cxnLst/>
              <a:rect l="l" t="t" r="r" b="b"/>
              <a:pathLst>
                <a:path w="4876800" h="609600">
                  <a:moveTo>
                    <a:pt x="3609466" y="248665"/>
                  </a:moveTo>
                  <a:lnTo>
                    <a:pt x="3568549" y="257353"/>
                  </a:lnTo>
                  <a:lnTo>
                    <a:pt x="3536854" y="293211"/>
                  </a:lnTo>
                  <a:lnTo>
                    <a:pt x="3525420" y="330366"/>
                  </a:lnTo>
                  <a:lnTo>
                    <a:pt x="3521455" y="382015"/>
                  </a:lnTo>
                  <a:lnTo>
                    <a:pt x="3521837" y="399043"/>
                  </a:lnTo>
                  <a:lnTo>
                    <a:pt x="3527552" y="443102"/>
                  </a:lnTo>
                  <a:lnTo>
                    <a:pt x="3545840" y="484632"/>
                  </a:lnTo>
                  <a:lnTo>
                    <a:pt x="3582015" y="509549"/>
                  </a:lnTo>
                  <a:lnTo>
                    <a:pt x="3610483" y="513461"/>
                  </a:lnTo>
                  <a:lnTo>
                    <a:pt x="3619319" y="513058"/>
                  </a:lnTo>
                  <a:lnTo>
                    <a:pt x="3659473" y="498649"/>
                  </a:lnTo>
                  <a:lnTo>
                    <a:pt x="3683095" y="467693"/>
                  </a:lnTo>
                  <a:lnTo>
                    <a:pt x="3695795" y="418560"/>
                  </a:lnTo>
                  <a:lnTo>
                    <a:pt x="3697351" y="382015"/>
                  </a:lnTo>
                  <a:lnTo>
                    <a:pt x="3696946" y="363823"/>
                  </a:lnTo>
                  <a:lnTo>
                    <a:pt x="3690874" y="318388"/>
                  </a:lnTo>
                  <a:lnTo>
                    <a:pt x="3672713" y="277367"/>
                  </a:lnTo>
                  <a:lnTo>
                    <a:pt x="3636309" y="252309"/>
                  </a:lnTo>
                  <a:lnTo>
                    <a:pt x="3609466" y="248665"/>
                  </a:lnTo>
                  <a:close/>
                </a:path>
                <a:path w="4876800" h="609600">
                  <a:moveTo>
                    <a:pt x="3923665" y="165862"/>
                  </a:moveTo>
                  <a:lnTo>
                    <a:pt x="3956450" y="165862"/>
                  </a:lnTo>
                  <a:lnTo>
                    <a:pt x="3989260" y="165862"/>
                  </a:lnTo>
                  <a:lnTo>
                    <a:pt x="4022070" y="165862"/>
                  </a:lnTo>
                  <a:lnTo>
                    <a:pt x="4054855" y="165862"/>
                  </a:lnTo>
                  <a:lnTo>
                    <a:pt x="4054855" y="219221"/>
                  </a:lnTo>
                  <a:lnTo>
                    <a:pt x="4054855" y="272605"/>
                  </a:lnTo>
                  <a:lnTo>
                    <a:pt x="4054855" y="325989"/>
                  </a:lnTo>
                  <a:lnTo>
                    <a:pt x="4054855" y="379349"/>
                  </a:lnTo>
                  <a:lnTo>
                    <a:pt x="4054977" y="394948"/>
                  </a:lnTo>
                  <a:lnTo>
                    <a:pt x="4056888" y="433577"/>
                  </a:lnTo>
                  <a:lnTo>
                    <a:pt x="4070040" y="475984"/>
                  </a:lnTo>
                  <a:lnTo>
                    <a:pt x="4103846" y="494950"/>
                  </a:lnTo>
                  <a:lnTo>
                    <a:pt x="4126103" y="496570"/>
                  </a:lnTo>
                  <a:lnTo>
                    <a:pt x="4134701" y="496165"/>
                  </a:lnTo>
                  <a:lnTo>
                    <a:pt x="4173283" y="486453"/>
                  </a:lnTo>
                  <a:lnTo>
                    <a:pt x="4202430" y="470915"/>
                  </a:lnTo>
                  <a:lnTo>
                    <a:pt x="4202430" y="420061"/>
                  </a:lnTo>
                  <a:lnTo>
                    <a:pt x="4202430" y="369221"/>
                  </a:lnTo>
                  <a:lnTo>
                    <a:pt x="4202430" y="318388"/>
                  </a:lnTo>
                  <a:lnTo>
                    <a:pt x="4202430" y="267556"/>
                  </a:lnTo>
                  <a:lnTo>
                    <a:pt x="4202430" y="216716"/>
                  </a:lnTo>
                  <a:lnTo>
                    <a:pt x="4202430" y="165862"/>
                  </a:lnTo>
                  <a:lnTo>
                    <a:pt x="4235271" y="165862"/>
                  </a:lnTo>
                  <a:lnTo>
                    <a:pt x="4268089" y="165862"/>
                  </a:lnTo>
                  <a:lnTo>
                    <a:pt x="4300906" y="165862"/>
                  </a:lnTo>
                  <a:lnTo>
                    <a:pt x="4333748" y="165862"/>
                  </a:lnTo>
                  <a:lnTo>
                    <a:pt x="4333748" y="219672"/>
                  </a:lnTo>
                  <a:lnTo>
                    <a:pt x="4333748" y="596138"/>
                  </a:lnTo>
                  <a:lnTo>
                    <a:pt x="4300906" y="596138"/>
                  </a:lnTo>
                  <a:lnTo>
                    <a:pt x="4268089" y="596138"/>
                  </a:lnTo>
                  <a:lnTo>
                    <a:pt x="4235271" y="596138"/>
                  </a:lnTo>
                  <a:lnTo>
                    <a:pt x="4202430" y="596138"/>
                  </a:lnTo>
                  <a:lnTo>
                    <a:pt x="4202430" y="584305"/>
                  </a:lnTo>
                  <a:lnTo>
                    <a:pt x="4202430" y="572436"/>
                  </a:lnTo>
                  <a:lnTo>
                    <a:pt x="4202430" y="560544"/>
                  </a:lnTo>
                  <a:lnTo>
                    <a:pt x="4202430" y="548639"/>
                  </a:lnTo>
                  <a:lnTo>
                    <a:pt x="4184693" y="562334"/>
                  </a:lnTo>
                  <a:lnTo>
                    <a:pt x="4151459" y="584483"/>
                  </a:lnTo>
                  <a:lnTo>
                    <a:pt x="4102973" y="604281"/>
                  </a:lnTo>
                  <a:lnTo>
                    <a:pt x="4064127" y="608076"/>
                  </a:lnTo>
                  <a:lnTo>
                    <a:pt x="4032337" y="605506"/>
                  </a:lnTo>
                  <a:lnTo>
                    <a:pt x="3980330" y="584983"/>
                  </a:lnTo>
                  <a:lnTo>
                    <a:pt x="3944185" y="544125"/>
                  </a:lnTo>
                  <a:lnTo>
                    <a:pt x="3925949" y="483598"/>
                  </a:lnTo>
                  <a:lnTo>
                    <a:pt x="3923665" y="446024"/>
                  </a:lnTo>
                  <a:lnTo>
                    <a:pt x="3923665" y="399342"/>
                  </a:lnTo>
                  <a:lnTo>
                    <a:pt x="3923665" y="352646"/>
                  </a:lnTo>
                  <a:lnTo>
                    <a:pt x="3923665" y="305942"/>
                  </a:lnTo>
                  <a:lnTo>
                    <a:pt x="3923665" y="259239"/>
                  </a:lnTo>
                  <a:lnTo>
                    <a:pt x="3923665" y="212543"/>
                  </a:lnTo>
                  <a:lnTo>
                    <a:pt x="3923665" y="165862"/>
                  </a:lnTo>
                  <a:close/>
                </a:path>
                <a:path w="4876800" h="609600">
                  <a:moveTo>
                    <a:pt x="1853564" y="154050"/>
                  </a:moveTo>
                  <a:lnTo>
                    <a:pt x="1912445" y="164179"/>
                  </a:lnTo>
                  <a:lnTo>
                    <a:pt x="1956943" y="194690"/>
                  </a:lnTo>
                  <a:lnTo>
                    <a:pt x="1984835" y="245348"/>
                  </a:lnTo>
                  <a:lnTo>
                    <a:pt x="1994154" y="316102"/>
                  </a:lnTo>
                  <a:lnTo>
                    <a:pt x="1994154" y="362775"/>
                  </a:lnTo>
                  <a:lnTo>
                    <a:pt x="1994154" y="409448"/>
                  </a:lnTo>
                  <a:lnTo>
                    <a:pt x="1994154" y="456120"/>
                  </a:lnTo>
                  <a:lnTo>
                    <a:pt x="1994154" y="502793"/>
                  </a:lnTo>
                  <a:lnTo>
                    <a:pt x="1994154" y="549465"/>
                  </a:lnTo>
                  <a:lnTo>
                    <a:pt x="1994154" y="596138"/>
                  </a:lnTo>
                  <a:lnTo>
                    <a:pt x="1961312" y="596138"/>
                  </a:lnTo>
                  <a:lnTo>
                    <a:pt x="1928495" y="596138"/>
                  </a:lnTo>
                  <a:lnTo>
                    <a:pt x="1895677" y="596138"/>
                  </a:lnTo>
                  <a:lnTo>
                    <a:pt x="1862836" y="596138"/>
                  </a:lnTo>
                  <a:lnTo>
                    <a:pt x="1862836" y="542798"/>
                  </a:lnTo>
                  <a:lnTo>
                    <a:pt x="1862836" y="489458"/>
                  </a:lnTo>
                  <a:lnTo>
                    <a:pt x="1862836" y="436118"/>
                  </a:lnTo>
                  <a:lnTo>
                    <a:pt x="1862836" y="382777"/>
                  </a:lnTo>
                  <a:lnTo>
                    <a:pt x="1862689" y="369750"/>
                  </a:lnTo>
                  <a:lnTo>
                    <a:pt x="1860295" y="330835"/>
                  </a:lnTo>
                  <a:lnTo>
                    <a:pt x="1851533" y="292735"/>
                  </a:lnTo>
                  <a:lnTo>
                    <a:pt x="1813528" y="267176"/>
                  </a:lnTo>
                  <a:lnTo>
                    <a:pt x="1791208" y="265557"/>
                  </a:lnTo>
                  <a:lnTo>
                    <a:pt x="1782302" y="265938"/>
                  </a:lnTo>
                  <a:lnTo>
                    <a:pt x="1735947" y="279622"/>
                  </a:lnTo>
                  <a:lnTo>
                    <a:pt x="1715262" y="291211"/>
                  </a:lnTo>
                  <a:lnTo>
                    <a:pt x="1715262" y="342020"/>
                  </a:lnTo>
                  <a:lnTo>
                    <a:pt x="1715262" y="392843"/>
                  </a:lnTo>
                  <a:lnTo>
                    <a:pt x="1715262" y="443674"/>
                  </a:lnTo>
                  <a:lnTo>
                    <a:pt x="1715262" y="494505"/>
                  </a:lnTo>
                  <a:lnTo>
                    <a:pt x="1715262" y="545328"/>
                  </a:lnTo>
                  <a:lnTo>
                    <a:pt x="1715262" y="596138"/>
                  </a:lnTo>
                  <a:lnTo>
                    <a:pt x="1682422" y="596138"/>
                  </a:lnTo>
                  <a:lnTo>
                    <a:pt x="1649618" y="596138"/>
                  </a:lnTo>
                  <a:lnTo>
                    <a:pt x="1616838" y="596138"/>
                  </a:lnTo>
                  <a:lnTo>
                    <a:pt x="1584070" y="596138"/>
                  </a:lnTo>
                  <a:lnTo>
                    <a:pt x="1584070" y="542369"/>
                  </a:lnTo>
                  <a:lnTo>
                    <a:pt x="1584070" y="165862"/>
                  </a:lnTo>
                  <a:lnTo>
                    <a:pt x="1616838" y="165862"/>
                  </a:lnTo>
                  <a:lnTo>
                    <a:pt x="1649618" y="165862"/>
                  </a:lnTo>
                  <a:lnTo>
                    <a:pt x="1682422" y="165862"/>
                  </a:lnTo>
                  <a:lnTo>
                    <a:pt x="1715262" y="165862"/>
                  </a:lnTo>
                  <a:lnTo>
                    <a:pt x="1715262" y="177766"/>
                  </a:lnTo>
                  <a:lnTo>
                    <a:pt x="1715262" y="189658"/>
                  </a:lnTo>
                  <a:lnTo>
                    <a:pt x="1715262" y="201527"/>
                  </a:lnTo>
                  <a:lnTo>
                    <a:pt x="1715262" y="213360"/>
                  </a:lnTo>
                  <a:lnTo>
                    <a:pt x="1732524" y="199884"/>
                  </a:lnTo>
                  <a:lnTo>
                    <a:pt x="1766000" y="177837"/>
                  </a:lnTo>
                  <a:lnTo>
                    <a:pt x="1816115" y="157861"/>
                  </a:lnTo>
                  <a:lnTo>
                    <a:pt x="1834393" y="155003"/>
                  </a:lnTo>
                  <a:lnTo>
                    <a:pt x="1853564" y="154050"/>
                  </a:lnTo>
                  <a:close/>
                </a:path>
                <a:path w="4876800" h="609600">
                  <a:moveTo>
                    <a:pt x="1252093" y="153670"/>
                  </a:moveTo>
                  <a:lnTo>
                    <a:pt x="1304030" y="155932"/>
                  </a:lnTo>
                  <a:lnTo>
                    <a:pt x="1348216" y="162718"/>
                  </a:lnTo>
                  <a:lnTo>
                    <a:pt x="1384663" y="174029"/>
                  </a:lnTo>
                  <a:lnTo>
                    <a:pt x="1435072" y="210534"/>
                  </a:lnTo>
                  <a:lnTo>
                    <a:pt x="1459924" y="267303"/>
                  </a:lnTo>
                  <a:lnTo>
                    <a:pt x="1463039" y="303402"/>
                  </a:lnTo>
                  <a:lnTo>
                    <a:pt x="1463039" y="352224"/>
                  </a:lnTo>
                  <a:lnTo>
                    <a:pt x="1463039" y="401028"/>
                  </a:lnTo>
                  <a:lnTo>
                    <a:pt x="1463039" y="449818"/>
                  </a:lnTo>
                  <a:lnTo>
                    <a:pt x="1463039" y="498597"/>
                  </a:lnTo>
                  <a:lnTo>
                    <a:pt x="1463039" y="547369"/>
                  </a:lnTo>
                  <a:lnTo>
                    <a:pt x="1463039" y="596138"/>
                  </a:lnTo>
                  <a:lnTo>
                    <a:pt x="1430561" y="596138"/>
                  </a:lnTo>
                  <a:lnTo>
                    <a:pt x="1398095" y="596138"/>
                  </a:lnTo>
                  <a:lnTo>
                    <a:pt x="1365652" y="596138"/>
                  </a:lnTo>
                  <a:lnTo>
                    <a:pt x="1333245" y="596138"/>
                  </a:lnTo>
                  <a:lnTo>
                    <a:pt x="1333245" y="584781"/>
                  </a:lnTo>
                  <a:lnTo>
                    <a:pt x="1333245" y="573389"/>
                  </a:lnTo>
                  <a:lnTo>
                    <a:pt x="1333245" y="561973"/>
                  </a:lnTo>
                  <a:lnTo>
                    <a:pt x="1333245" y="550545"/>
                  </a:lnTo>
                  <a:lnTo>
                    <a:pt x="1327622" y="555023"/>
                  </a:lnTo>
                  <a:lnTo>
                    <a:pt x="1291828" y="581548"/>
                  </a:lnTo>
                  <a:lnTo>
                    <a:pt x="1247884" y="600751"/>
                  </a:lnTo>
                  <a:lnTo>
                    <a:pt x="1204271" y="607411"/>
                  </a:lnTo>
                  <a:lnTo>
                    <a:pt x="1192149" y="607695"/>
                  </a:lnTo>
                  <a:lnTo>
                    <a:pt x="1164266" y="605315"/>
                  </a:lnTo>
                  <a:lnTo>
                    <a:pt x="1115550" y="586317"/>
                  </a:lnTo>
                  <a:lnTo>
                    <a:pt x="1077571" y="549455"/>
                  </a:lnTo>
                  <a:lnTo>
                    <a:pt x="1057949" y="501016"/>
                  </a:lnTo>
                  <a:lnTo>
                    <a:pt x="1055497" y="472821"/>
                  </a:lnTo>
                  <a:lnTo>
                    <a:pt x="1056737" y="450347"/>
                  </a:lnTo>
                  <a:lnTo>
                    <a:pt x="1066694" y="411831"/>
                  </a:lnTo>
                  <a:lnTo>
                    <a:pt x="1099629" y="369093"/>
                  </a:lnTo>
                  <a:lnTo>
                    <a:pt x="1132205" y="348614"/>
                  </a:lnTo>
                  <a:lnTo>
                    <a:pt x="1172860" y="333930"/>
                  </a:lnTo>
                  <a:lnTo>
                    <a:pt x="1222375" y="324103"/>
                  </a:lnTo>
                  <a:lnTo>
                    <a:pt x="1277127" y="317817"/>
                  </a:lnTo>
                  <a:lnTo>
                    <a:pt x="1333881" y="313436"/>
                  </a:lnTo>
                  <a:lnTo>
                    <a:pt x="1333881" y="312674"/>
                  </a:lnTo>
                  <a:lnTo>
                    <a:pt x="1333881" y="311912"/>
                  </a:lnTo>
                  <a:lnTo>
                    <a:pt x="1333881" y="311150"/>
                  </a:lnTo>
                  <a:lnTo>
                    <a:pt x="1332164" y="294699"/>
                  </a:lnTo>
                  <a:lnTo>
                    <a:pt x="1306322" y="261874"/>
                  </a:lnTo>
                  <a:lnTo>
                    <a:pt x="1250154" y="249140"/>
                  </a:lnTo>
                  <a:lnTo>
                    <a:pt x="1224914" y="248285"/>
                  </a:lnTo>
                  <a:lnTo>
                    <a:pt x="1208440" y="249045"/>
                  </a:lnTo>
                  <a:lnTo>
                    <a:pt x="1155827" y="260350"/>
                  </a:lnTo>
                  <a:lnTo>
                    <a:pt x="1112410" y="275298"/>
                  </a:lnTo>
                  <a:lnTo>
                    <a:pt x="1103122" y="278891"/>
                  </a:lnTo>
                  <a:lnTo>
                    <a:pt x="1099058" y="278891"/>
                  </a:lnTo>
                  <a:lnTo>
                    <a:pt x="1095120" y="278891"/>
                  </a:lnTo>
                  <a:lnTo>
                    <a:pt x="1091057" y="278891"/>
                  </a:lnTo>
                  <a:lnTo>
                    <a:pt x="1091057" y="252964"/>
                  </a:lnTo>
                  <a:lnTo>
                    <a:pt x="1091057" y="227012"/>
                  </a:lnTo>
                  <a:lnTo>
                    <a:pt x="1091057" y="201060"/>
                  </a:lnTo>
                  <a:lnTo>
                    <a:pt x="1091057" y="175133"/>
                  </a:lnTo>
                  <a:lnTo>
                    <a:pt x="1103058" y="172134"/>
                  </a:lnTo>
                  <a:lnTo>
                    <a:pt x="1158494" y="161544"/>
                  </a:lnTo>
                  <a:lnTo>
                    <a:pt x="1205245" y="155606"/>
                  </a:lnTo>
                  <a:lnTo>
                    <a:pt x="1228663" y="154150"/>
                  </a:lnTo>
                  <a:lnTo>
                    <a:pt x="1252093" y="153670"/>
                  </a:lnTo>
                  <a:close/>
                </a:path>
                <a:path w="4876800" h="609600">
                  <a:moveTo>
                    <a:pt x="3609466" y="152526"/>
                  </a:moveTo>
                  <a:lnTo>
                    <a:pt x="3659858" y="156358"/>
                  </a:lnTo>
                  <a:lnTo>
                    <a:pt x="3704177" y="167846"/>
                  </a:lnTo>
                  <a:lnTo>
                    <a:pt x="3742447" y="186977"/>
                  </a:lnTo>
                  <a:lnTo>
                    <a:pt x="3774694" y="213740"/>
                  </a:lnTo>
                  <a:lnTo>
                    <a:pt x="3800197" y="247219"/>
                  </a:lnTo>
                  <a:lnTo>
                    <a:pt x="3818413" y="286305"/>
                  </a:lnTo>
                  <a:lnTo>
                    <a:pt x="3829343" y="330987"/>
                  </a:lnTo>
                  <a:lnTo>
                    <a:pt x="3832987" y="381253"/>
                  </a:lnTo>
                  <a:lnTo>
                    <a:pt x="3829319" y="431498"/>
                  </a:lnTo>
                  <a:lnTo>
                    <a:pt x="3818318" y="476123"/>
                  </a:lnTo>
                  <a:lnTo>
                    <a:pt x="3799982" y="515127"/>
                  </a:lnTo>
                  <a:lnTo>
                    <a:pt x="3774313" y="548513"/>
                  </a:lnTo>
                  <a:lnTo>
                    <a:pt x="3742001" y="575256"/>
                  </a:lnTo>
                  <a:lnTo>
                    <a:pt x="3703748" y="594344"/>
                  </a:lnTo>
                  <a:lnTo>
                    <a:pt x="3659566" y="605788"/>
                  </a:lnTo>
                  <a:lnTo>
                    <a:pt x="3609466" y="609600"/>
                  </a:lnTo>
                  <a:lnTo>
                    <a:pt x="3559311" y="605788"/>
                  </a:lnTo>
                  <a:lnTo>
                    <a:pt x="3515121" y="594344"/>
                  </a:lnTo>
                  <a:lnTo>
                    <a:pt x="3476861" y="575256"/>
                  </a:lnTo>
                  <a:lnTo>
                    <a:pt x="3444494" y="548513"/>
                  </a:lnTo>
                  <a:lnTo>
                    <a:pt x="3418824" y="515127"/>
                  </a:lnTo>
                  <a:lnTo>
                    <a:pt x="3400488" y="476123"/>
                  </a:lnTo>
                  <a:lnTo>
                    <a:pt x="3389487" y="431498"/>
                  </a:lnTo>
                  <a:lnTo>
                    <a:pt x="3385820" y="381253"/>
                  </a:lnTo>
                  <a:lnTo>
                    <a:pt x="3389510" y="330678"/>
                  </a:lnTo>
                  <a:lnTo>
                    <a:pt x="3400583" y="285829"/>
                  </a:lnTo>
                  <a:lnTo>
                    <a:pt x="3419038" y="246719"/>
                  </a:lnTo>
                  <a:lnTo>
                    <a:pt x="3444875" y="213360"/>
                  </a:lnTo>
                  <a:lnTo>
                    <a:pt x="3477307" y="186763"/>
                  </a:lnTo>
                  <a:lnTo>
                    <a:pt x="3515550" y="167751"/>
                  </a:lnTo>
                  <a:lnTo>
                    <a:pt x="3559603" y="156335"/>
                  </a:lnTo>
                  <a:lnTo>
                    <a:pt x="3609466" y="152526"/>
                  </a:lnTo>
                  <a:close/>
                </a:path>
                <a:path w="4876800" h="609600">
                  <a:moveTo>
                    <a:pt x="4724781" y="25653"/>
                  </a:moveTo>
                  <a:lnTo>
                    <a:pt x="4762785" y="25653"/>
                  </a:lnTo>
                  <a:lnTo>
                    <a:pt x="4800790" y="25653"/>
                  </a:lnTo>
                  <a:lnTo>
                    <a:pt x="4838795" y="25653"/>
                  </a:lnTo>
                  <a:lnTo>
                    <a:pt x="4876800" y="25653"/>
                  </a:lnTo>
                  <a:lnTo>
                    <a:pt x="4874704" y="76422"/>
                  </a:lnTo>
                  <a:lnTo>
                    <a:pt x="4862131" y="381031"/>
                  </a:lnTo>
                  <a:lnTo>
                    <a:pt x="4860036" y="431800"/>
                  </a:lnTo>
                  <a:lnTo>
                    <a:pt x="4830413" y="431800"/>
                  </a:lnTo>
                  <a:lnTo>
                    <a:pt x="4800790" y="431800"/>
                  </a:lnTo>
                  <a:lnTo>
                    <a:pt x="4771167" y="431800"/>
                  </a:lnTo>
                  <a:lnTo>
                    <a:pt x="4741545" y="431800"/>
                  </a:lnTo>
                  <a:lnTo>
                    <a:pt x="4739449" y="381031"/>
                  </a:lnTo>
                  <a:lnTo>
                    <a:pt x="4726876" y="76422"/>
                  </a:lnTo>
                  <a:lnTo>
                    <a:pt x="4724781" y="25653"/>
                  </a:lnTo>
                  <a:close/>
                </a:path>
                <a:path w="4876800" h="609600">
                  <a:moveTo>
                    <a:pt x="2807842" y="25653"/>
                  </a:moveTo>
                  <a:lnTo>
                    <a:pt x="2847562" y="25653"/>
                  </a:lnTo>
                  <a:lnTo>
                    <a:pt x="2887281" y="25653"/>
                  </a:lnTo>
                  <a:lnTo>
                    <a:pt x="2927000" y="25653"/>
                  </a:lnTo>
                  <a:lnTo>
                    <a:pt x="2966720" y="25653"/>
                  </a:lnTo>
                  <a:lnTo>
                    <a:pt x="2990050" y="69684"/>
                  </a:lnTo>
                  <a:lnTo>
                    <a:pt x="3013399" y="113696"/>
                  </a:lnTo>
                  <a:lnTo>
                    <a:pt x="3036753" y="157702"/>
                  </a:lnTo>
                  <a:lnTo>
                    <a:pt x="3060102" y="201714"/>
                  </a:lnTo>
                  <a:lnTo>
                    <a:pt x="3083433" y="245745"/>
                  </a:lnTo>
                  <a:lnTo>
                    <a:pt x="3105989" y="201714"/>
                  </a:lnTo>
                  <a:lnTo>
                    <a:pt x="3128551" y="157702"/>
                  </a:lnTo>
                  <a:lnTo>
                    <a:pt x="3151126" y="113696"/>
                  </a:lnTo>
                  <a:lnTo>
                    <a:pt x="3173718" y="69684"/>
                  </a:lnTo>
                  <a:lnTo>
                    <a:pt x="3196336" y="25653"/>
                  </a:lnTo>
                  <a:lnTo>
                    <a:pt x="3234721" y="25653"/>
                  </a:lnTo>
                  <a:lnTo>
                    <a:pt x="3273107" y="25653"/>
                  </a:lnTo>
                  <a:lnTo>
                    <a:pt x="3311493" y="25653"/>
                  </a:lnTo>
                  <a:lnTo>
                    <a:pt x="3349879" y="25653"/>
                  </a:lnTo>
                  <a:lnTo>
                    <a:pt x="3324923" y="69373"/>
                  </a:lnTo>
                  <a:lnTo>
                    <a:pt x="3299968" y="113095"/>
                  </a:lnTo>
                  <a:lnTo>
                    <a:pt x="3275012" y="156819"/>
                  </a:lnTo>
                  <a:lnTo>
                    <a:pt x="3250057" y="200548"/>
                  </a:lnTo>
                  <a:lnTo>
                    <a:pt x="3225101" y="244283"/>
                  </a:lnTo>
                  <a:lnTo>
                    <a:pt x="3200146" y="288026"/>
                  </a:lnTo>
                  <a:lnTo>
                    <a:pt x="3175190" y="331777"/>
                  </a:lnTo>
                  <a:lnTo>
                    <a:pt x="3150235" y="375538"/>
                  </a:lnTo>
                  <a:lnTo>
                    <a:pt x="3150235" y="430688"/>
                  </a:lnTo>
                  <a:lnTo>
                    <a:pt x="3150235" y="485838"/>
                  </a:lnTo>
                  <a:lnTo>
                    <a:pt x="3150235" y="540988"/>
                  </a:lnTo>
                  <a:lnTo>
                    <a:pt x="3150235" y="596138"/>
                  </a:lnTo>
                  <a:lnTo>
                    <a:pt x="3115353" y="596138"/>
                  </a:lnTo>
                  <a:lnTo>
                    <a:pt x="3080448" y="596138"/>
                  </a:lnTo>
                  <a:lnTo>
                    <a:pt x="3045543" y="596138"/>
                  </a:lnTo>
                  <a:lnTo>
                    <a:pt x="3010662" y="596138"/>
                  </a:lnTo>
                  <a:lnTo>
                    <a:pt x="3010662" y="542702"/>
                  </a:lnTo>
                  <a:lnTo>
                    <a:pt x="3010662" y="489267"/>
                  </a:lnTo>
                  <a:lnTo>
                    <a:pt x="3010662" y="435832"/>
                  </a:lnTo>
                  <a:lnTo>
                    <a:pt x="3010662" y="382397"/>
                  </a:lnTo>
                  <a:lnTo>
                    <a:pt x="2985283" y="337814"/>
                  </a:lnTo>
                  <a:lnTo>
                    <a:pt x="2959915" y="293223"/>
                  </a:lnTo>
                  <a:lnTo>
                    <a:pt x="2934556" y="248625"/>
                  </a:lnTo>
                  <a:lnTo>
                    <a:pt x="2909204" y="204025"/>
                  </a:lnTo>
                  <a:lnTo>
                    <a:pt x="2883859" y="159425"/>
                  </a:lnTo>
                  <a:lnTo>
                    <a:pt x="2858517" y="114827"/>
                  </a:lnTo>
                  <a:lnTo>
                    <a:pt x="2833179" y="70236"/>
                  </a:lnTo>
                  <a:lnTo>
                    <a:pt x="2807842" y="25653"/>
                  </a:lnTo>
                  <a:close/>
                </a:path>
                <a:path w="4876800" h="609600">
                  <a:moveTo>
                    <a:pt x="0" y="25653"/>
                  </a:moveTo>
                  <a:lnTo>
                    <a:pt x="0" y="25653"/>
                  </a:lnTo>
                  <a:lnTo>
                    <a:pt x="477710" y="25653"/>
                  </a:lnTo>
                  <a:lnTo>
                    <a:pt x="477710" y="53256"/>
                  </a:lnTo>
                  <a:lnTo>
                    <a:pt x="477710" y="80835"/>
                  </a:lnTo>
                  <a:lnTo>
                    <a:pt x="477710" y="108414"/>
                  </a:lnTo>
                  <a:lnTo>
                    <a:pt x="477710" y="136016"/>
                  </a:lnTo>
                  <a:lnTo>
                    <a:pt x="435448" y="136016"/>
                  </a:lnTo>
                  <a:lnTo>
                    <a:pt x="393185" y="136016"/>
                  </a:lnTo>
                  <a:lnTo>
                    <a:pt x="350923" y="136016"/>
                  </a:lnTo>
                  <a:lnTo>
                    <a:pt x="308660" y="136016"/>
                  </a:lnTo>
                  <a:lnTo>
                    <a:pt x="308660" y="187155"/>
                  </a:lnTo>
                  <a:lnTo>
                    <a:pt x="308660" y="596138"/>
                  </a:lnTo>
                  <a:lnTo>
                    <a:pt x="273761" y="596138"/>
                  </a:lnTo>
                  <a:lnTo>
                    <a:pt x="238860" y="596138"/>
                  </a:lnTo>
                  <a:lnTo>
                    <a:pt x="203956" y="596138"/>
                  </a:lnTo>
                  <a:lnTo>
                    <a:pt x="169049" y="596138"/>
                  </a:lnTo>
                  <a:lnTo>
                    <a:pt x="169049" y="545037"/>
                  </a:lnTo>
                  <a:lnTo>
                    <a:pt x="169049" y="136016"/>
                  </a:lnTo>
                  <a:lnTo>
                    <a:pt x="126787" y="136016"/>
                  </a:lnTo>
                  <a:lnTo>
                    <a:pt x="84524" y="136016"/>
                  </a:lnTo>
                  <a:lnTo>
                    <a:pt x="42262" y="136016"/>
                  </a:lnTo>
                  <a:lnTo>
                    <a:pt x="0" y="136016"/>
                  </a:lnTo>
                  <a:lnTo>
                    <a:pt x="0" y="108414"/>
                  </a:lnTo>
                  <a:lnTo>
                    <a:pt x="0" y="80835"/>
                  </a:lnTo>
                  <a:lnTo>
                    <a:pt x="0" y="53256"/>
                  </a:lnTo>
                  <a:lnTo>
                    <a:pt x="0" y="25653"/>
                  </a:lnTo>
                  <a:close/>
                </a:path>
                <a:path w="4876800" h="609600">
                  <a:moveTo>
                    <a:pt x="2115185" y="0"/>
                  </a:moveTo>
                  <a:lnTo>
                    <a:pt x="2147970" y="0"/>
                  </a:lnTo>
                  <a:lnTo>
                    <a:pt x="2180780" y="0"/>
                  </a:lnTo>
                  <a:lnTo>
                    <a:pt x="2213590" y="0"/>
                  </a:lnTo>
                  <a:lnTo>
                    <a:pt x="2246376" y="0"/>
                  </a:lnTo>
                  <a:lnTo>
                    <a:pt x="2246376" y="50788"/>
                  </a:lnTo>
                  <a:lnTo>
                    <a:pt x="2246376" y="355600"/>
                  </a:lnTo>
                  <a:lnTo>
                    <a:pt x="2274493" y="317652"/>
                  </a:lnTo>
                  <a:lnTo>
                    <a:pt x="2302611" y="279704"/>
                  </a:lnTo>
                  <a:lnTo>
                    <a:pt x="2330729" y="241757"/>
                  </a:lnTo>
                  <a:lnTo>
                    <a:pt x="2358847" y="203809"/>
                  </a:lnTo>
                  <a:lnTo>
                    <a:pt x="2386965" y="165862"/>
                  </a:lnTo>
                  <a:lnTo>
                    <a:pt x="2424703" y="165862"/>
                  </a:lnTo>
                  <a:lnTo>
                    <a:pt x="2462466" y="165862"/>
                  </a:lnTo>
                  <a:lnTo>
                    <a:pt x="2500229" y="165862"/>
                  </a:lnTo>
                  <a:lnTo>
                    <a:pt x="2537968" y="165862"/>
                  </a:lnTo>
                  <a:lnTo>
                    <a:pt x="2508631" y="202971"/>
                  </a:lnTo>
                  <a:lnTo>
                    <a:pt x="2479294" y="240080"/>
                  </a:lnTo>
                  <a:lnTo>
                    <a:pt x="2449957" y="277190"/>
                  </a:lnTo>
                  <a:lnTo>
                    <a:pt x="2420620" y="314299"/>
                  </a:lnTo>
                  <a:lnTo>
                    <a:pt x="2391283" y="351409"/>
                  </a:lnTo>
                  <a:lnTo>
                    <a:pt x="2417499" y="392185"/>
                  </a:lnTo>
                  <a:lnTo>
                    <a:pt x="2443701" y="432975"/>
                  </a:lnTo>
                  <a:lnTo>
                    <a:pt x="2469895" y="473773"/>
                  </a:lnTo>
                  <a:lnTo>
                    <a:pt x="2496090" y="514571"/>
                  </a:lnTo>
                  <a:lnTo>
                    <a:pt x="2522292" y="555361"/>
                  </a:lnTo>
                  <a:lnTo>
                    <a:pt x="2548509" y="596138"/>
                  </a:lnTo>
                  <a:lnTo>
                    <a:pt x="2510409" y="596138"/>
                  </a:lnTo>
                  <a:lnTo>
                    <a:pt x="2472309" y="596138"/>
                  </a:lnTo>
                  <a:lnTo>
                    <a:pt x="2434209" y="596138"/>
                  </a:lnTo>
                  <a:lnTo>
                    <a:pt x="2396109" y="596138"/>
                  </a:lnTo>
                  <a:lnTo>
                    <a:pt x="2367532" y="549370"/>
                  </a:lnTo>
                  <a:lnTo>
                    <a:pt x="2338943" y="502602"/>
                  </a:lnTo>
                  <a:lnTo>
                    <a:pt x="2310330" y="455834"/>
                  </a:lnTo>
                  <a:lnTo>
                    <a:pt x="2281682" y="409066"/>
                  </a:lnTo>
                  <a:lnTo>
                    <a:pt x="2272843" y="420516"/>
                  </a:lnTo>
                  <a:lnTo>
                    <a:pt x="2264029" y="431990"/>
                  </a:lnTo>
                  <a:lnTo>
                    <a:pt x="2255214" y="443464"/>
                  </a:lnTo>
                  <a:lnTo>
                    <a:pt x="2246376" y="454913"/>
                  </a:lnTo>
                  <a:lnTo>
                    <a:pt x="2246376" y="490249"/>
                  </a:lnTo>
                  <a:lnTo>
                    <a:pt x="2246376" y="525573"/>
                  </a:lnTo>
                  <a:lnTo>
                    <a:pt x="2246376" y="560873"/>
                  </a:lnTo>
                  <a:lnTo>
                    <a:pt x="2246376" y="596138"/>
                  </a:lnTo>
                  <a:lnTo>
                    <a:pt x="2213590" y="596138"/>
                  </a:lnTo>
                  <a:lnTo>
                    <a:pt x="2180780" y="596138"/>
                  </a:lnTo>
                  <a:lnTo>
                    <a:pt x="2147970" y="596138"/>
                  </a:lnTo>
                  <a:lnTo>
                    <a:pt x="2115185" y="596138"/>
                  </a:lnTo>
                  <a:lnTo>
                    <a:pt x="2115185" y="546478"/>
                  </a:lnTo>
                  <a:lnTo>
                    <a:pt x="2115185" y="49688"/>
                  </a:lnTo>
                  <a:lnTo>
                    <a:pt x="2115185" y="0"/>
                  </a:lnTo>
                  <a:close/>
                </a:path>
                <a:path w="4876800" h="609600">
                  <a:moveTo>
                    <a:pt x="554863" y="0"/>
                  </a:moveTo>
                  <a:lnTo>
                    <a:pt x="587648" y="0"/>
                  </a:lnTo>
                  <a:lnTo>
                    <a:pt x="620458" y="0"/>
                  </a:lnTo>
                  <a:lnTo>
                    <a:pt x="653268" y="0"/>
                  </a:lnTo>
                  <a:lnTo>
                    <a:pt x="686054" y="0"/>
                  </a:lnTo>
                  <a:lnTo>
                    <a:pt x="686054" y="53339"/>
                  </a:lnTo>
                  <a:lnTo>
                    <a:pt x="686054" y="106679"/>
                  </a:lnTo>
                  <a:lnTo>
                    <a:pt x="686054" y="160019"/>
                  </a:lnTo>
                  <a:lnTo>
                    <a:pt x="686054" y="213360"/>
                  </a:lnTo>
                  <a:lnTo>
                    <a:pt x="703318" y="199884"/>
                  </a:lnTo>
                  <a:lnTo>
                    <a:pt x="736846" y="177837"/>
                  </a:lnTo>
                  <a:lnTo>
                    <a:pt x="787034" y="157861"/>
                  </a:lnTo>
                  <a:lnTo>
                    <a:pt x="824484" y="154050"/>
                  </a:lnTo>
                  <a:lnTo>
                    <a:pt x="855672" y="156579"/>
                  </a:lnTo>
                  <a:lnTo>
                    <a:pt x="907333" y="176875"/>
                  </a:lnTo>
                  <a:lnTo>
                    <a:pt x="943996" y="217501"/>
                  </a:lnTo>
                  <a:lnTo>
                    <a:pt x="962614" y="278219"/>
                  </a:lnTo>
                  <a:lnTo>
                    <a:pt x="964945" y="316102"/>
                  </a:lnTo>
                  <a:lnTo>
                    <a:pt x="964945" y="362775"/>
                  </a:lnTo>
                  <a:lnTo>
                    <a:pt x="964945" y="409448"/>
                  </a:lnTo>
                  <a:lnTo>
                    <a:pt x="964945" y="456120"/>
                  </a:lnTo>
                  <a:lnTo>
                    <a:pt x="964945" y="502793"/>
                  </a:lnTo>
                  <a:lnTo>
                    <a:pt x="964945" y="549465"/>
                  </a:lnTo>
                  <a:lnTo>
                    <a:pt x="964945" y="596138"/>
                  </a:lnTo>
                  <a:lnTo>
                    <a:pt x="932160" y="596138"/>
                  </a:lnTo>
                  <a:lnTo>
                    <a:pt x="899350" y="596138"/>
                  </a:lnTo>
                  <a:lnTo>
                    <a:pt x="866540" y="596138"/>
                  </a:lnTo>
                  <a:lnTo>
                    <a:pt x="833755" y="596138"/>
                  </a:lnTo>
                  <a:lnTo>
                    <a:pt x="833755" y="542798"/>
                  </a:lnTo>
                  <a:lnTo>
                    <a:pt x="833755" y="489458"/>
                  </a:lnTo>
                  <a:lnTo>
                    <a:pt x="833755" y="436118"/>
                  </a:lnTo>
                  <a:lnTo>
                    <a:pt x="833755" y="382777"/>
                  </a:lnTo>
                  <a:lnTo>
                    <a:pt x="833590" y="369750"/>
                  </a:lnTo>
                  <a:lnTo>
                    <a:pt x="831215" y="330835"/>
                  </a:lnTo>
                  <a:lnTo>
                    <a:pt x="822452" y="292735"/>
                  </a:lnTo>
                  <a:lnTo>
                    <a:pt x="784383" y="267176"/>
                  </a:lnTo>
                  <a:lnTo>
                    <a:pt x="762127" y="265557"/>
                  </a:lnTo>
                  <a:lnTo>
                    <a:pt x="753149" y="265938"/>
                  </a:lnTo>
                  <a:lnTo>
                    <a:pt x="706754" y="279622"/>
                  </a:lnTo>
                  <a:lnTo>
                    <a:pt x="686054" y="291211"/>
                  </a:lnTo>
                  <a:lnTo>
                    <a:pt x="686054" y="342020"/>
                  </a:lnTo>
                  <a:lnTo>
                    <a:pt x="686054" y="392843"/>
                  </a:lnTo>
                  <a:lnTo>
                    <a:pt x="686054" y="443674"/>
                  </a:lnTo>
                  <a:lnTo>
                    <a:pt x="686054" y="494505"/>
                  </a:lnTo>
                  <a:lnTo>
                    <a:pt x="686054" y="545328"/>
                  </a:lnTo>
                  <a:lnTo>
                    <a:pt x="686054" y="596138"/>
                  </a:lnTo>
                  <a:lnTo>
                    <a:pt x="653268" y="596138"/>
                  </a:lnTo>
                  <a:lnTo>
                    <a:pt x="620458" y="596138"/>
                  </a:lnTo>
                  <a:lnTo>
                    <a:pt x="587648" y="596138"/>
                  </a:lnTo>
                  <a:lnTo>
                    <a:pt x="554863" y="596138"/>
                  </a:lnTo>
                  <a:lnTo>
                    <a:pt x="554863" y="546478"/>
                  </a:lnTo>
                  <a:lnTo>
                    <a:pt x="554863" y="49688"/>
                  </a:lnTo>
                  <a:lnTo>
                    <a:pt x="554863" y="0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420861" y="6629736"/>
            <a:ext cx="18732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155121"/>
                </a:solidFill>
                <a:latin typeface="Verdana"/>
                <a:cs typeface="Verdana"/>
              </a:rPr>
              <a:t>14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0261" y="363728"/>
            <a:ext cx="1827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Etio</a:t>
            </a:r>
            <a:r>
              <a:rPr spc="-15" dirty="0"/>
              <a:t>l</a:t>
            </a:r>
            <a:r>
              <a:rPr dirty="0"/>
              <a:t>ogy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2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764540" y="1478026"/>
            <a:ext cx="7513320" cy="48173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07950" indent="-343535">
              <a:lnSpc>
                <a:spcPct val="100000"/>
              </a:lnSpc>
              <a:spcBef>
                <a:spcPts val="105"/>
              </a:spcBef>
              <a:buClr>
                <a:srgbClr val="EBA84E"/>
              </a:buClr>
              <a:buFont typeface="Wingdings"/>
              <a:buChar char=""/>
              <a:tabLst>
                <a:tab pos="356235" algn="l"/>
              </a:tabLst>
            </a:pPr>
            <a:r>
              <a:rPr sz="2800" b="1" dirty="0">
                <a:solidFill>
                  <a:srgbClr val="FFFFCC"/>
                </a:solidFill>
                <a:latin typeface="Verdana"/>
                <a:cs typeface="Verdana"/>
              </a:rPr>
              <a:t>Thiamine plays a vital </a:t>
            </a:r>
            <a:r>
              <a:rPr sz="2800" b="1" spc="-5" dirty="0">
                <a:solidFill>
                  <a:srgbClr val="FFFFCC"/>
                </a:solidFill>
                <a:latin typeface="Verdana"/>
                <a:cs typeface="Verdana"/>
              </a:rPr>
              <a:t>role </a:t>
            </a:r>
            <a:r>
              <a:rPr sz="2800" b="1" dirty="0">
                <a:solidFill>
                  <a:srgbClr val="FFFFCC"/>
                </a:solidFill>
                <a:latin typeface="Verdana"/>
                <a:cs typeface="Verdana"/>
              </a:rPr>
              <a:t>in the metabolism of  carbohydrates </a:t>
            </a:r>
            <a:r>
              <a:rPr sz="2800" b="1" dirty="0">
                <a:solidFill>
                  <a:srgbClr val="FFFFCC"/>
                </a:solidFill>
                <a:latin typeface="Wingdings"/>
                <a:cs typeface="Wingdings"/>
              </a:rPr>
              <a:t></a:t>
            </a:r>
            <a:r>
              <a:rPr sz="2800" b="1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FFCC"/>
                </a:solidFill>
                <a:latin typeface="Verdana"/>
                <a:cs typeface="Verdana"/>
              </a:rPr>
              <a:t>as cofactor for several </a:t>
            </a:r>
            <a:r>
              <a:rPr sz="2800" b="1" spc="-5" dirty="0">
                <a:solidFill>
                  <a:srgbClr val="FFFFCC"/>
                </a:solidFill>
                <a:latin typeface="Verdana"/>
                <a:cs typeface="Verdana"/>
              </a:rPr>
              <a:t>essential  </a:t>
            </a:r>
            <a:r>
              <a:rPr sz="2800" b="1" dirty="0">
                <a:solidFill>
                  <a:srgbClr val="FFFFCC"/>
                </a:solidFill>
                <a:latin typeface="Verdana"/>
                <a:cs typeface="Verdana"/>
              </a:rPr>
              <a:t>enzymes </a:t>
            </a:r>
            <a:r>
              <a:rPr sz="2800" b="1" spc="-5" dirty="0">
                <a:solidFill>
                  <a:srgbClr val="FFFFCC"/>
                </a:solidFill>
                <a:latin typeface="Verdana"/>
                <a:cs typeface="Verdana"/>
              </a:rPr>
              <a:t>(include </a:t>
            </a:r>
            <a:r>
              <a:rPr sz="2800" b="1" dirty="0">
                <a:solidFill>
                  <a:srgbClr val="FFFFCC"/>
                </a:solidFill>
                <a:latin typeface="Verdana"/>
                <a:cs typeface="Verdana"/>
              </a:rPr>
              <a:t>alpha-ketoglutarate  </a:t>
            </a:r>
            <a:r>
              <a:rPr sz="2800" b="1" spc="-5" dirty="0">
                <a:solidFill>
                  <a:srgbClr val="FFFFCC"/>
                </a:solidFill>
                <a:latin typeface="Verdana"/>
                <a:cs typeface="Verdana"/>
              </a:rPr>
              <a:t>dehydrogenase, </a:t>
            </a:r>
            <a:r>
              <a:rPr sz="2800" b="1" dirty="0">
                <a:solidFill>
                  <a:srgbClr val="FFFFCC"/>
                </a:solidFill>
                <a:latin typeface="Verdana"/>
                <a:cs typeface="Verdana"/>
              </a:rPr>
              <a:t>pyruvate </a:t>
            </a:r>
            <a:r>
              <a:rPr sz="2800" b="1" spc="-5" dirty="0">
                <a:solidFill>
                  <a:srgbClr val="FFFFCC"/>
                </a:solidFill>
                <a:latin typeface="Verdana"/>
                <a:cs typeface="Verdana"/>
              </a:rPr>
              <a:t>dehydrogenase, </a:t>
            </a:r>
            <a:r>
              <a:rPr sz="2800" b="1" dirty="0">
                <a:solidFill>
                  <a:srgbClr val="FFFFCC"/>
                </a:solidFill>
                <a:latin typeface="Verdana"/>
                <a:cs typeface="Verdana"/>
              </a:rPr>
              <a:t>&amp;  transketolase).</a:t>
            </a:r>
            <a:endParaRPr sz="2800" dirty="0">
              <a:latin typeface="Verdana"/>
              <a:cs typeface="Verdana"/>
            </a:endParaRPr>
          </a:p>
          <a:p>
            <a:pPr marL="355600" marR="5080" indent="-343535">
              <a:lnSpc>
                <a:spcPct val="100000"/>
              </a:lnSpc>
              <a:spcBef>
                <a:spcPts val="475"/>
              </a:spcBef>
              <a:buClr>
                <a:srgbClr val="EBA84E"/>
              </a:buClr>
              <a:buFont typeface="Wingdings"/>
              <a:buChar char=""/>
              <a:tabLst>
                <a:tab pos="356235" algn="l"/>
              </a:tabLst>
            </a:pPr>
            <a:r>
              <a:rPr sz="2800" b="1" dirty="0">
                <a:solidFill>
                  <a:srgbClr val="FFFFCC"/>
                </a:solidFill>
                <a:latin typeface="Verdana"/>
                <a:cs typeface="Verdana"/>
              </a:rPr>
              <a:t>At thiamine deficiency, thiamine-dependent  cellular </a:t>
            </a:r>
            <a:r>
              <a:rPr sz="2800" b="1" spc="-5" dirty="0">
                <a:solidFill>
                  <a:srgbClr val="FFFFCC"/>
                </a:solidFill>
                <a:latin typeface="Verdana"/>
                <a:cs typeface="Verdana"/>
              </a:rPr>
              <a:t>systems </a:t>
            </a:r>
            <a:r>
              <a:rPr sz="2800" b="1" dirty="0">
                <a:solidFill>
                  <a:srgbClr val="FFFFCC"/>
                </a:solidFill>
                <a:latin typeface="Verdana"/>
                <a:cs typeface="Verdana"/>
              </a:rPr>
              <a:t>begin to </a:t>
            </a:r>
            <a:r>
              <a:rPr sz="2800" b="1" spc="-5" dirty="0">
                <a:solidFill>
                  <a:srgbClr val="FFFFCC"/>
                </a:solidFill>
                <a:latin typeface="Verdana"/>
                <a:cs typeface="Verdana"/>
              </a:rPr>
              <a:t>fail, resulting eventually  </a:t>
            </a:r>
            <a:r>
              <a:rPr sz="2800" b="1" dirty="0">
                <a:solidFill>
                  <a:srgbClr val="FFFFCC"/>
                </a:solidFill>
                <a:latin typeface="Verdana"/>
                <a:cs typeface="Verdana"/>
              </a:rPr>
              <a:t>in </a:t>
            </a:r>
            <a:r>
              <a:rPr sz="2800" b="1" spc="-5" dirty="0">
                <a:solidFill>
                  <a:srgbClr val="FFFFCC"/>
                </a:solidFill>
                <a:latin typeface="Verdana"/>
                <a:cs typeface="Verdana"/>
              </a:rPr>
              <a:t>cell</a:t>
            </a:r>
            <a:r>
              <a:rPr sz="2800" b="1" spc="-20" dirty="0">
                <a:solidFill>
                  <a:srgbClr val="FFFFCC"/>
                </a:solidFill>
                <a:latin typeface="Verdana"/>
                <a:cs typeface="Verdana"/>
              </a:rPr>
              <a:t> </a:t>
            </a:r>
            <a:r>
              <a:rPr sz="2800" b="1" dirty="0">
                <a:solidFill>
                  <a:srgbClr val="FFFFCC"/>
                </a:solidFill>
                <a:latin typeface="Verdana"/>
                <a:cs typeface="Verdana"/>
              </a:rPr>
              <a:t>death.</a:t>
            </a:r>
            <a:endParaRPr sz="2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7129" y="363728"/>
            <a:ext cx="1652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Causes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20900" y="1892300"/>
            <a:ext cx="4820920" cy="756920"/>
            <a:chOff x="2120900" y="1892300"/>
            <a:chExt cx="4820920" cy="756920"/>
          </a:xfrm>
        </p:grpSpPr>
        <p:sp>
          <p:nvSpPr>
            <p:cNvPr id="4" name="object 4"/>
            <p:cNvSpPr/>
            <p:nvPr/>
          </p:nvSpPr>
          <p:spPr>
            <a:xfrm>
              <a:off x="2583180" y="2080260"/>
              <a:ext cx="4358640" cy="472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14600" y="2024126"/>
              <a:ext cx="4343400" cy="457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14600" y="2024126"/>
              <a:ext cx="4343400" cy="457200"/>
            </a:xfrm>
            <a:custGeom>
              <a:avLst/>
              <a:gdLst/>
              <a:ahLst/>
              <a:cxnLst/>
              <a:rect l="l" t="t" r="r" b="b"/>
              <a:pathLst>
                <a:path w="4343400" h="457200">
                  <a:moveTo>
                    <a:pt x="0" y="76200"/>
                  </a:moveTo>
                  <a:lnTo>
                    <a:pt x="5994" y="46505"/>
                  </a:lnTo>
                  <a:lnTo>
                    <a:pt x="22336" y="22288"/>
                  </a:lnTo>
                  <a:lnTo>
                    <a:pt x="46559" y="5976"/>
                  </a:lnTo>
                  <a:lnTo>
                    <a:pt x="76200" y="0"/>
                  </a:lnTo>
                  <a:lnTo>
                    <a:pt x="4267200" y="0"/>
                  </a:lnTo>
                  <a:lnTo>
                    <a:pt x="4296840" y="5976"/>
                  </a:lnTo>
                  <a:lnTo>
                    <a:pt x="4321063" y="22288"/>
                  </a:lnTo>
                  <a:lnTo>
                    <a:pt x="4337405" y="46505"/>
                  </a:lnTo>
                  <a:lnTo>
                    <a:pt x="4343400" y="76200"/>
                  </a:lnTo>
                  <a:lnTo>
                    <a:pt x="4343400" y="381000"/>
                  </a:lnTo>
                  <a:lnTo>
                    <a:pt x="4337405" y="410640"/>
                  </a:lnTo>
                  <a:lnTo>
                    <a:pt x="4321063" y="434863"/>
                  </a:lnTo>
                  <a:lnTo>
                    <a:pt x="4296840" y="451205"/>
                  </a:lnTo>
                  <a:lnTo>
                    <a:pt x="4267200" y="457200"/>
                  </a:lnTo>
                  <a:lnTo>
                    <a:pt x="76200" y="457200"/>
                  </a:lnTo>
                  <a:lnTo>
                    <a:pt x="46559" y="451205"/>
                  </a:lnTo>
                  <a:lnTo>
                    <a:pt x="22336" y="434863"/>
                  </a:lnTo>
                  <a:lnTo>
                    <a:pt x="5994" y="410640"/>
                  </a:lnTo>
                  <a:lnTo>
                    <a:pt x="0" y="381000"/>
                  </a:lnTo>
                  <a:lnTo>
                    <a:pt x="0" y="76200"/>
                  </a:lnTo>
                  <a:close/>
                </a:path>
              </a:pathLst>
            </a:custGeom>
            <a:ln w="12700">
              <a:solidFill>
                <a:srgbClr val="155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65603" y="1923288"/>
              <a:ext cx="723900" cy="7254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33600" y="1905000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342900" y="0"/>
                  </a:moveTo>
                  <a:lnTo>
                    <a:pt x="0" y="342900"/>
                  </a:lnTo>
                  <a:lnTo>
                    <a:pt x="342900" y="685800"/>
                  </a:lnTo>
                  <a:lnTo>
                    <a:pt x="685800" y="34290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CC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33600" y="1905000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42900"/>
                  </a:moveTo>
                  <a:lnTo>
                    <a:pt x="342900" y="0"/>
                  </a:lnTo>
                  <a:lnTo>
                    <a:pt x="685800" y="342900"/>
                  </a:lnTo>
                  <a:lnTo>
                    <a:pt x="342900" y="685800"/>
                  </a:lnTo>
                  <a:lnTo>
                    <a:pt x="0" y="3429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013710" y="2108453"/>
            <a:ext cx="28873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Chronic </a:t>
            </a:r>
            <a:r>
              <a:rPr sz="1200" b="1" dirty="0">
                <a:latin typeface="Arial"/>
                <a:cs typeface="Arial"/>
              </a:rPr>
              <a:t>alcoholism, because it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affects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thiamine uptake &amp;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utilization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67152" y="2029205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155121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120900" y="2730500"/>
            <a:ext cx="4820920" cy="756920"/>
            <a:chOff x="2120900" y="2730500"/>
            <a:chExt cx="4820920" cy="756920"/>
          </a:xfrm>
        </p:grpSpPr>
        <p:sp>
          <p:nvSpPr>
            <p:cNvPr id="13" name="object 13"/>
            <p:cNvSpPr/>
            <p:nvPr/>
          </p:nvSpPr>
          <p:spPr>
            <a:xfrm>
              <a:off x="2583180" y="2918460"/>
              <a:ext cx="4358640" cy="472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14600" y="2862198"/>
              <a:ext cx="4343400" cy="4573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14600" y="2862198"/>
              <a:ext cx="4343400" cy="457834"/>
            </a:xfrm>
            <a:custGeom>
              <a:avLst/>
              <a:gdLst/>
              <a:ahLst/>
              <a:cxnLst/>
              <a:rect l="l" t="t" r="r" b="b"/>
              <a:pathLst>
                <a:path w="4343400" h="457835">
                  <a:moveTo>
                    <a:pt x="0" y="76326"/>
                  </a:moveTo>
                  <a:lnTo>
                    <a:pt x="5994" y="46612"/>
                  </a:lnTo>
                  <a:lnTo>
                    <a:pt x="22336" y="22352"/>
                  </a:lnTo>
                  <a:lnTo>
                    <a:pt x="46559" y="5996"/>
                  </a:lnTo>
                  <a:lnTo>
                    <a:pt x="76200" y="0"/>
                  </a:lnTo>
                  <a:lnTo>
                    <a:pt x="4267200" y="0"/>
                  </a:lnTo>
                  <a:lnTo>
                    <a:pt x="4296840" y="5996"/>
                  </a:lnTo>
                  <a:lnTo>
                    <a:pt x="4321063" y="22351"/>
                  </a:lnTo>
                  <a:lnTo>
                    <a:pt x="4337405" y="46612"/>
                  </a:lnTo>
                  <a:lnTo>
                    <a:pt x="4343400" y="76326"/>
                  </a:lnTo>
                  <a:lnTo>
                    <a:pt x="4343400" y="381000"/>
                  </a:lnTo>
                  <a:lnTo>
                    <a:pt x="4337405" y="410714"/>
                  </a:lnTo>
                  <a:lnTo>
                    <a:pt x="4321063" y="434974"/>
                  </a:lnTo>
                  <a:lnTo>
                    <a:pt x="4296840" y="451330"/>
                  </a:lnTo>
                  <a:lnTo>
                    <a:pt x="4267200" y="457326"/>
                  </a:lnTo>
                  <a:lnTo>
                    <a:pt x="76200" y="457326"/>
                  </a:lnTo>
                  <a:lnTo>
                    <a:pt x="46559" y="451330"/>
                  </a:lnTo>
                  <a:lnTo>
                    <a:pt x="22336" y="434975"/>
                  </a:lnTo>
                  <a:lnTo>
                    <a:pt x="5994" y="410714"/>
                  </a:lnTo>
                  <a:lnTo>
                    <a:pt x="0" y="381000"/>
                  </a:lnTo>
                  <a:lnTo>
                    <a:pt x="0" y="76326"/>
                  </a:lnTo>
                  <a:close/>
                </a:path>
              </a:pathLst>
            </a:custGeom>
            <a:ln w="12699">
              <a:solidFill>
                <a:srgbClr val="155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65603" y="2761488"/>
              <a:ext cx="723900" cy="7254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33600" y="2743200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342900" y="0"/>
                  </a:moveTo>
                  <a:lnTo>
                    <a:pt x="0" y="342900"/>
                  </a:lnTo>
                  <a:lnTo>
                    <a:pt x="342900" y="685800"/>
                  </a:lnTo>
                  <a:lnTo>
                    <a:pt x="685800" y="34290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4AB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33600" y="2743200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42900"/>
                  </a:moveTo>
                  <a:lnTo>
                    <a:pt x="342900" y="0"/>
                  </a:lnTo>
                  <a:lnTo>
                    <a:pt x="685800" y="342900"/>
                  </a:lnTo>
                  <a:lnTo>
                    <a:pt x="342900" y="685800"/>
                  </a:lnTo>
                  <a:lnTo>
                    <a:pt x="0" y="3429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304794" y="2945384"/>
            <a:ext cx="2305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Prolonged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starvation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67152" y="2867659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155121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120900" y="3568700"/>
            <a:ext cx="4820920" cy="756920"/>
            <a:chOff x="2120900" y="3568700"/>
            <a:chExt cx="4820920" cy="756920"/>
          </a:xfrm>
        </p:grpSpPr>
        <p:sp>
          <p:nvSpPr>
            <p:cNvPr id="22" name="object 22"/>
            <p:cNvSpPr/>
            <p:nvPr/>
          </p:nvSpPr>
          <p:spPr>
            <a:xfrm>
              <a:off x="2583180" y="3756660"/>
              <a:ext cx="4358640" cy="472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14600" y="3700526"/>
              <a:ext cx="4343400" cy="45707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514600" y="3700526"/>
              <a:ext cx="4343400" cy="457200"/>
            </a:xfrm>
            <a:custGeom>
              <a:avLst/>
              <a:gdLst/>
              <a:ahLst/>
              <a:cxnLst/>
              <a:rect l="l" t="t" r="r" b="b"/>
              <a:pathLst>
                <a:path w="4343400" h="457200">
                  <a:moveTo>
                    <a:pt x="0" y="76200"/>
                  </a:moveTo>
                  <a:lnTo>
                    <a:pt x="5994" y="46505"/>
                  </a:lnTo>
                  <a:lnTo>
                    <a:pt x="22336" y="22288"/>
                  </a:lnTo>
                  <a:lnTo>
                    <a:pt x="46559" y="5976"/>
                  </a:lnTo>
                  <a:lnTo>
                    <a:pt x="76200" y="0"/>
                  </a:lnTo>
                  <a:lnTo>
                    <a:pt x="4267200" y="0"/>
                  </a:lnTo>
                  <a:lnTo>
                    <a:pt x="4296840" y="5976"/>
                  </a:lnTo>
                  <a:lnTo>
                    <a:pt x="4321063" y="22288"/>
                  </a:lnTo>
                  <a:lnTo>
                    <a:pt x="4337405" y="46505"/>
                  </a:lnTo>
                  <a:lnTo>
                    <a:pt x="4343400" y="76200"/>
                  </a:lnTo>
                  <a:lnTo>
                    <a:pt x="4343400" y="380873"/>
                  </a:lnTo>
                  <a:lnTo>
                    <a:pt x="4337405" y="410567"/>
                  </a:lnTo>
                  <a:lnTo>
                    <a:pt x="4321063" y="434784"/>
                  </a:lnTo>
                  <a:lnTo>
                    <a:pt x="4296840" y="451096"/>
                  </a:lnTo>
                  <a:lnTo>
                    <a:pt x="4267200" y="457073"/>
                  </a:lnTo>
                  <a:lnTo>
                    <a:pt x="76200" y="457073"/>
                  </a:lnTo>
                  <a:lnTo>
                    <a:pt x="46559" y="451096"/>
                  </a:lnTo>
                  <a:lnTo>
                    <a:pt x="22336" y="434784"/>
                  </a:lnTo>
                  <a:lnTo>
                    <a:pt x="5994" y="410567"/>
                  </a:lnTo>
                  <a:lnTo>
                    <a:pt x="0" y="380873"/>
                  </a:lnTo>
                  <a:lnTo>
                    <a:pt x="0" y="76200"/>
                  </a:lnTo>
                  <a:close/>
                </a:path>
              </a:pathLst>
            </a:custGeom>
            <a:ln w="12700">
              <a:solidFill>
                <a:srgbClr val="155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165603" y="3599688"/>
              <a:ext cx="723900" cy="7254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33600" y="3581400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342900" y="0"/>
                  </a:moveTo>
                  <a:lnTo>
                    <a:pt x="0" y="342900"/>
                  </a:lnTo>
                  <a:lnTo>
                    <a:pt x="342900" y="685800"/>
                  </a:lnTo>
                  <a:lnTo>
                    <a:pt x="685800" y="34290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EBA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33600" y="3581400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42900"/>
                  </a:moveTo>
                  <a:lnTo>
                    <a:pt x="342900" y="0"/>
                  </a:lnTo>
                  <a:lnTo>
                    <a:pt x="685800" y="342900"/>
                  </a:lnTo>
                  <a:lnTo>
                    <a:pt x="342900" y="685800"/>
                  </a:lnTo>
                  <a:lnTo>
                    <a:pt x="0" y="3429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083814" y="3783533"/>
            <a:ext cx="27514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Hyperemesis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gravidarum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367152" y="3705809"/>
            <a:ext cx="1955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55121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120900" y="4483100"/>
            <a:ext cx="4820920" cy="756920"/>
            <a:chOff x="2120900" y="4483100"/>
            <a:chExt cx="4820920" cy="756920"/>
          </a:xfrm>
        </p:grpSpPr>
        <p:sp>
          <p:nvSpPr>
            <p:cNvPr id="31" name="object 31"/>
            <p:cNvSpPr/>
            <p:nvPr/>
          </p:nvSpPr>
          <p:spPr>
            <a:xfrm>
              <a:off x="2583180" y="4671060"/>
              <a:ext cx="4358640" cy="472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514600" y="4614798"/>
              <a:ext cx="4343400" cy="4572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514600" y="4614798"/>
              <a:ext cx="4343400" cy="457200"/>
            </a:xfrm>
            <a:custGeom>
              <a:avLst/>
              <a:gdLst/>
              <a:ahLst/>
              <a:cxnLst/>
              <a:rect l="l" t="t" r="r" b="b"/>
              <a:pathLst>
                <a:path w="4343400" h="457200">
                  <a:moveTo>
                    <a:pt x="0" y="76326"/>
                  </a:moveTo>
                  <a:lnTo>
                    <a:pt x="5994" y="46612"/>
                  </a:lnTo>
                  <a:lnTo>
                    <a:pt x="22336" y="22351"/>
                  </a:lnTo>
                  <a:lnTo>
                    <a:pt x="46559" y="5996"/>
                  </a:lnTo>
                  <a:lnTo>
                    <a:pt x="76200" y="0"/>
                  </a:lnTo>
                  <a:lnTo>
                    <a:pt x="4267200" y="0"/>
                  </a:lnTo>
                  <a:lnTo>
                    <a:pt x="4296840" y="5996"/>
                  </a:lnTo>
                  <a:lnTo>
                    <a:pt x="4321063" y="22351"/>
                  </a:lnTo>
                  <a:lnTo>
                    <a:pt x="4337405" y="46612"/>
                  </a:lnTo>
                  <a:lnTo>
                    <a:pt x="4343400" y="76326"/>
                  </a:lnTo>
                  <a:lnTo>
                    <a:pt x="4343400" y="381000"/>
                  </a:lnTo>
                  <a:lnTo>
                    <a:pt x="4337405" y="410694"/>
                  </a:lnTo>
                  <a:lnTo>
                    <a:pt x="4321063" y="434911"/>
                  </a:lnTo>
                  <a:lnTo>
                    <a:pt x="4296840" y="451223"/>
                  </a:lnTo>
                  <a:lnTo>
                    <a:pt x="4267200" y="457200"/>
                  </a:lnTo>
                  <a:lnTo>
                    <a:pt x="76200" y="457200"/>
                  </a:lnTo>
                  <a:lnTo>
                    <a:pt x="46559" y="451223"/>
                  </a:lnTo>
                  <a:lnTo>
                    <a:pt x="22336" y="434911"/>
                  </a:lnTo>
                  <a:lnTo>
                    <a:pt x="5994" y="410694"/>
                  </a:lnTo>
                  <a:lnTo>
                    <a:pt x="0" y="381000"/>
                  </a:lnTo>
                  <a:lnTo>
                    <a:pt x="0" y="76326"/>
                  </a:lnTo>
                  <a:close/>
                </a:path>
              </a:pathLst>
            </a:custGeom>
            <a:ln w="12700">
              <a:solidFill>
                <a:srgbClr val="155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165603" y="4514088"/>
              <a:ext cx="723900" cy="7254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133600" y="4495800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342900" y="0"/>
                  </a:moveTo>
                  <a:lnTo>
                    <a:pt x="0" y="342900"/>
                  </a:lnTo>
                  <a:lnTo>
                    <a:pt x="342900" y="685800"/>
                  </a:lnTo>
                  <a:lnTo>
                    <a:pt x="685800" y="34290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82A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133600" y="4495800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42900"/>
                  </a:moveTo>
                  <a:lnTo>
                    <a:pt x="342900" y="0"/>
                  </a:lnTo>
                  <a:lnTo>
                    <a:pt x="685800" y="342900"/>
                  </a:lnTo>
                  <a:lnTo>
                    <a:pt x="342900" y="685800"/>
                  </a:lnTo>
                  <a:lnTo>
                    <a:pt x="0" y="342900"/>
                  </a:lnTo>
                  <a:close/>
                </a:path>
              </a:pathLst>
            </a:custGeom>
            <a:ln w="25400">
              <a:solidFill>
                <a:srgbClr val="155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3533394" y="4698238"/>
            <a:ext cx="1852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Bariatric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surgery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367152" y="4620514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155121"/>
                </a:solidFill>
                <a:latin typeface="Arial"/>
                <a:cs typeface="Arial"/>
              </a:rPr>
              <a:t>4</a:t>
            </a:r>
            <a:endParaRPr sz="2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09600" y="1295387"/>
            <a:ext cx="3288029" cy="36957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5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Thiamine deficiency cause of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: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2120900" y="5397500"/>
            <a:ext cx="4820920" cy="756920"/>
            <a:chOff x="2120900" y="5397500"/>
            <a:chExt cx="4820920" cy="756920"/>
          </a:xfrm>
        </p:grpSpPr>
        <p:sp>
          <p:nvSpPr>
            <p:cNvPr id="41" name="object 41"/>
            <p:cNvSpPr/>
            <p:nvPr/>
          </p:nvSpPr>
          <p:spPr>
            <a:xfrm>
              <a:off x="2583180" y="5585460"/>
              <a:ext cx="4358640" cy="4724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514600" y="5529326"/>
              <a:ext cx="4343400" cy="457200"/>
            </a:xfrm>
            <a:custGeom>
              <a:avLst/>
              <a:gdLst/>
              <a:ahLst/>
              <a:cxnLst/>
              <a:rect l="l" t="t" r="r" b="b"/>
              <a:pathLst>
                <a:path w="4343400" h="457200">
                  <a:moveTo>
                    <a:pt x="4267200" y="0"/>
                  </a:moveTo>
                  <a:lnTo>
                    <a:pt x="76200" y="0"/>
                  </a:lnTo>
                  <a:lnTo>
                    <a:pt x="46559" y="5976"/>
                  </a:lnTo>
                  <a:lnTo>
                    <a:pt x="22336" y="22282"/>
                  </a:lnTo>
                  <a:lnTo>
                    <a:pt x="5994" y="46484"/>
                  </a:lnTo>
                  <a:lnTo>
                    <a:pt x="0" y="76149"/>
                  </a:lnTo>
                  <a:lnTo>
                    <a:pt x="0" y="380936"/>
                  </a:lnTo>
                  <a:lnTo>
                    <a:pt x="5994" y="410598"/>
                  </a:lnTo>
                  <a:lnTo>
                    <a:pt x="22336" y="434819"/>
                  </a:lnTo>
                  <a:lnTo>
                    <a:pt x="46559" y="451148"/>
                  </a:lnTo>
                  <a:lnTo>
                    <a:pt x="76200" y="457136"/>
                  </a:lnTo>
                  <a:lnTo>
                    <a:pt x="4267200" y="457136"/>
                  </a:lnTo>
                  <a:lnTo>
                    <a:pt x="4296840" y="451148"/>
                  </a:lnTo>
                  <a:lnTo>
                    <a:pt x="4321063" y="434819"/>
                  </a:lnTo>
                  <a:lnTo>
                    <a:pt x="4337405" y="410598"/>
                  </a:lnTo>
                  <a:lnTo>
                    <a:pt x="4343400" y="380936"/>
                  </a:lnTo>
                  <a:lnTo>
                    <a:pt x="4343400" y="76149"/>
                  </a:lnTo>
                  <a:lnTo>
                    <a:pt x="4337405" y="46484"/>
                  </a:lnTo>
                  <a:lnTo>
                    <a:pt x="4321063" y="22282"/>
                  </a:lnTo>
                  <a:lnTo>
                    <a:pt x="4296840" y="5976"/>
                  </a:lnTo>
                  <a:lnTo>
                    <a:pt x="4267200" y="0"/>
                  </a:lnTo>
                  <a:close/>
                </a:path>
              </a:pathLst>
            </a:custGeom>
            <a:solidFill>
              <a:srgbClr val="FFF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514600" y="5529326"/>
              <a:ext cx="4343400" cy="457200"/>
            </a:xfrm>
            <a:custGeom>
              <a:avLst/>
              <a:gdLst/>
              <a:ahLst/>
              <a:cxnLst/>
              <a:rect l="l" t="t" r="r" b="b"/>
              <a:pathLst>
                <a:path w="4343400" h="457200">
                  <a:moveTo>
                    <a:pt x="0" y="76149"/>
                  </a:moveTo>
                  <a:lnTo>
                    <a:pt x="5994" y="46484"/>
                  </a:lnTo>
                  <a:lnTo>
                    <a:pt x="22336" y="22282"/>
                  </a:lnTo>
                  <a:lnTo>
                    <a:pt x="46559" y="5976"/>
                  </a:lnTo>
                  <a:lnTo>
                    <a:pt x="76200" y="0"/>
                  </a:lnTo>
                  <a:lnTo>
                    <a:pt x="4267200" y="0"/>
                  </a:lnTo>
                  <a:lnTo>
                    <a:pt x="4296840" y="5976"/>
                  </a:lnTo>
                  <a:lnTo>
                    <a:pt x="4321063" y="22282"/>
                  </a:lnTo>
                  <a:lnTo>
                    <a:pt x="4337405" y="46484"/>
                  </a:lnTo>
                  <a:lnTo>
                    <a:pt x="4343400" y="76149"/>
                  </a:lnTo>
                  <a:lnTo>
                    <a:pt x="4343400" y="380936"/>
                  </a:lnTo>
                  <a:lnTo>
                    <a:pt x="4337405" y="410598"/>
                  </a:lnTo>
                  <a:lnTo>
                    <a:pt x="4321063" y="434819"/>
                  </a:lnTo>
                  <a:lnTo>
                    <a:pt x="4296840" y="451148"/>
                  </a:lnTo>
                  <a:lnTo>
                    <a:pt x="4267200" y="457136"/>
                  </a:lnTo>
                  <a:lnTo>
                    <a:pt x="76200" y="457136"/>
                  </a:lnTo>
                  <a:lnTo>
                    <a:pt x="46559" y="451148"/>
                  </a:lnTo>
                  <a:lnTo>
                    <a:pt x="22336" y="434819"/>
                  </a:lnTo>
                  <a:lnTo>
                    <a:pt x="5994" y="410598"/>
                  </a:lnTo>
                  <a:lnTo>
                    <a:pt x="0" y="380936"/>
                  </a:lnTo>
                  <a:lnTo>
                    <a:pt x="0" y="76149"/>
                  </a:lnTo>
                  <a:close/>
                </a:path>
              </a:pathLst>
            </a:custGeom>
            <a:ln w="12700">
              <a:solidFill>
                <a:srgbClr val="155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165603" y="5428488"/>
              <a:ext cx="723900" cy="7254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133600" y="5410200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342900" y="0"/>
                  </a:moveTo>
                  <a:lnTo>
                    <a:pt x="0" y="342900"/>
                  </a:lnTo>
                  <a:lnTo>
                    <a:pt x="342900" y="685800"/>
                  </a:lnTo>
                  <a:lnTo>
                    <a:pt x="685800" y="34290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737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133600" y="5410200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42900"/>
                  </a:moveTo>
                  <a:lnTo>
                    <a:pt x="342900" y="0"/>
                  </a:lnTo>
                  <a:lnTo>
                    <a:pt x="685800" y="342900"/>
                  </a:lnTo>
                  <a:lnTo>
                    <a:pt x="342900" y="685800"/>
                  </a:lnTo>
                  <a:lnTo>
                    <a:pt x="0" y="3429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2865882" y="5614517"/>
            <a:ext cx="3181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0" marR="5080" indent="-413384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Hemodialysis-induce thiamine </a:t>
            </a:r>
            <a:r>
              <a:rPr sz="1200" b="1" dirty="0">
                <a:latin typeface="Arial"/>
                <a:cs typeface="Arial"/>
              </a:rPr>
              <a:t>deficiency in  </a:t>
            </a:r>
            <a:r>
              <a:rPr sz="1200" b="1" spc="-5" dirty="0">
                <a:latin typeface="Arial"/>
                <a:cs typeface="Arial"/>
              </a:rPr>
              <a:t>px </a:t>
            </a:r>
            <a:r>
              <a:rPr sz="1200" b="1" spc="5" dirty="0">
                <a:latin typeface="Arial"/>
                <a:cs typeface="Arial"/>
              </a:rPr>
              <a:t>with </a:t>
            </a:r>
            <a:r>
              <a:rPr sz="1200" b="1" spc="-5" dirty="0">
                <a:latin typeface="Arial"/>
                <a:cs typeface="Arial"/>
              </a:rPr>
              <a:t>end stage renal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disease.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  <p:sp>
        <p:nvSpPr>
          <p:cNvPr id="48" name="object 48"/>
          <p:cNvSpPr txBox="1"/>
          <p:nvPr/>
        </p:nvSpPr>
        <p:spPr>
          <a:xfrm>
            <a:off x="2369057" y="5535269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155121"/>
                </a:solidFill>
                <a:latin typeface="Arial"/>
                <a:cs typeface="Arial"/>
              </a:rPr>
              <a:t>5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4377" y="363728"/>
            <a:ext cx="30200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Epidemiology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4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764540" y="1479550"/>
            <a:ext cx="7573645" cy="30444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575"/>
              </a:spcBef>
              <a:buClr>
                <a:srgbClr val="EBA84E"/>
              </a:buClr>
              <a:buFont typeface="Wingdings"/>
              <a:buChar char=""/>
              <a:tabLst>
                <a:tab pos="356235" algn="l"/>
              </a:tabLst>
            </a:pPr>
            <a:r>
              <a:rPr sz="2400" b="1" spc="-5" dirty="0">
                <a:solidFill>
                  <a:srgbClr val="FFFFCC"/>
                </a:solidFill>
                <a:latin typeface="Verdana"/>
                <a:cs typeface="Verdana"/>
              </a:rPr>
              <a:t>Average </a:t>
            </a:r>
            <a:r>
              <a:rPr sz="2400" b="1" dirty="0">
                <a:solidFill>
                  <a:srgbClr val="FFFFCC"/>
                </a:solidFill>
                <a:latin typeface="Verdana"/>
                <a:cs typeface="Verdana"/>
              </a:rPr>
              <a:t>age at </a:t>
            </a:r>
            <a:r>
              <a:rPr sz="2400" b="1" spc="-5" dirty="0">
                <a:solidFill>
                  <a:srgbClr val="FFFFCC"/>
                </a:solidFill>
                <a:latin typeface="Verdana"/>
                <a:cs typeface="Verdana"/>
              </a:rPr>
              <a:t>onset </a:t>
            </a:r>
            <a:r>
              <a:rPr sz="2400" b="1" dirty="0">
                <a:solidFill>
                  <a:srgbClr val="FFFFCC"/>
                </a:solidFill>
                <a:latin typeface="Verdana"/>
                <a:cs typeface="Verdana"/>
              </a:rPr>
              <a:t>is 50 years.</a:t>
            </a:r>
            <a:endParaRPr sz="2400" dirty="0">
              <a:latin typeface="Verdana"/>
              <a:cs typeface="Verdana"/>
            </a:endParaRPr>
          </a:p>
          <a:p>
            <a:pPr marL="355600" marR="5080" indent="-343535">
              <a:lnSpc>
                <a:spcPct val="100000"/>
              </a:lnSpc>
              <a:spcBef>
                <a:spcPts val="575"/>
              </a:spcBef>
              <a:buClr>
                <a:srgbClr val="EBA84E"/>
              </a:buClr>
              <a:buFont typeface="Wingdings"/>
              <a:buChar char=""/>
              <a:tabLst>
                <a:tab pos="356235" algn="l"/>
              </a:tabLst>
            </a:pPr>
            <a:r>
              <a:rPr sz="2400" b="1" spc="-5" dirty="0">
                <a:solidFill>
                  <a:srgbClr val="FFFFCC"/>
                </a:solidFill>
                <a:latin typeface="Verdana"/>
                <a:cs typeface="Verdana"/>
              </a:rPr>
              <a:t>Wernicke encephalopathy</a:t>
            </a:r>
            <a:r>
              <a:rPr lang="en-US" sz="2400" b="1" spc="-5" dirty="0">
                <a:solidFill>
                  <a:srgbClr val="FFFFCC"/>
                </a:solidFill>
                <a:latin typeface="Verdana"/>
                <a:cs typeface="Verdana"/>
              </a:rPr>
              <a:t> is </a:t>
            </a:r>
            <a:r>
              <a:rPr lang="en-US" sz="2400" b="1" spc="-5" dirty="0" err="1">
                <a:solidFill>
                  <a:srgbClr val="FFFFCC"/>
                </a:solidFill>
                <a:latin typeface="Verdana"/>
                <a:cs typeface="Verdana"/>
              </a:rPr>
              <a:t>acute,reversible</a:t>
            </a:r>
            <a:r>
              <a:rPr lang="en-US" sz="2400" b="1" spc="-5" dirty="0">
                <a:solidFill>
                  <a:srgbClr val="FFFFCC"/>
                </a:solidFill>
                <a:latin typeface="Verdana"/>
                <a:cs typeface="Verdana"/>
              </a:rPr>
              <a:t> condition</a:t>
            </a:r>
            <a:r>
              <a:rPr sz="2400" b="1" spc="-5" dirty="0">
                <a:solidFill>
                  <a:srgbClr val="FFFFCC"/>
                </a:solidFill>
                <a:latin typeface="Verdana"/>
                <a:cs typeface="Verdana"/>
              </a:rPr>
              <a:t> typically </a:t>
            </a:r>
            <a:r>
              <a:rPr sz="2400" b="1" dirty="0">
                <a:solidFill>
                  <a:srgbClr val="FFFFCC"/>
                </a:solidFill>
                <a:latin typeface="Verdana"/>
                <a:cs typeface="Verdana"/>
              </a:rPr>
              <a:t>occurs  in </a:t>
            </a:r>
            <a:r>
              <a:rPr sz="2400" b="1" spc="-5" dirty="0">
                <a:solidFill>
                  <a:srgbClr val="FFFFCC"/>
                </a:solidFill>
                <a:latin typeface="Verdana"/>
                <a:cs typeface="Verdana"/>
              </a:rPr>
              <a:t>adults with risk factors (alcoholism,  post bariatric surgery, malnutrition), but  </a:t>
            </a:r>
            <a:r>
              <a:rPr sz="2400" b="1" dirty="0">
                <a:solidFill>
                  <a:srgbClr val="FFFFCC"/>
                </a:solidFill>
                <a:latin typeface="Verdana"/>
                <a:cs typeface="Verdana"/>
              </a:rPr>
              <a:t>can occur </a:t>
            </a:r>
            <a:r>
              <a:rPr sz="2400" b="1" spc="-5" dirty="0">
                <a:solidFill>
                  <a:srgbClr val="FFFFCC"/>
                </a:solidFill>
                <a:latin typeface="Verdana"/>
                <a:cs typeface="Verdana"/>
              </a:rPr>
              <a:t>even </a:t>
            </a:r>
            <a:r>
              <a:rPr sz="2400" b="1" dirty="0">
                <a:solidFill>
                  <a:srgbClr val="FFFFCC"/>
                </a:solidFill>
                <a:latin typeface="Verdana"/>
                <a:cs typeface="Verdana"/>
              </a:rPr>
              <a:t>in </a:t>
            </a:r>
            <a:r>
              <a:rPr sz="2400" b="1" spc="-5" dirty="0">
                <a:solidFill>
                  <a:srgbClr val="FFFFCC"/>
                </a:solidFill>
                <a:latin typeface="Verdana"/>
                <a:cs typeface="Verdana"/>
              </a:rPr>
              <a:t>formula-fed infants </a:t>
            </a:r>
            <a:r>
              <a:rPr sz="2400" b="1" dirty="0">
                <a:solidFill>
                  <a:srgbClr val="FFFFCC"/>
                </a:solidFill>
                <a:latin typeface="Verdana"/>
                <a:cs typeface="Verdana"/>
              </a:rPr>
              <a:t>if  </a:t>
            </a:r>
            <a:r>
              <a:rPr sz="2400" b="1" spc="-5" dirty="0">
                <a:solidFill>
                  <a:srgbClr val="FFFFCC"/>
                </a:solidFill>
                <a:latin typeface="Verdana"/>
                <a:cs typeface="Verdana"/>
              </a:rPr>
              <a:t>their </a:t>
            </a:r>
            <a:r>
              <a:rPr sz="2400" b="1" spc="-10" dirty="0">
                <a:solidFill>
                  <a:srgbClr val="FFFFCC"/>
                </a:solidFill>
                <a:latin typeface="Verdana"/>
                <a:cs typeface="Verdana"/>
              </a:rPr>
              <a:t>formula </a:t>
            </a:r>
            <a:r>
              <a:rPr sz="2400" b="1" dirty="0">
                <a:solidFill>
                  <a:srgbClr val="FFFFCC"/>
                </a:solidFill>
                <a:latin typeface="Verdana"/>
                <a:cs typeface="Verdana"/>
              </a:rPr>
              <a:t>lacks </a:t>
            </a:r>
            <a:r>
              <a:rPr sz="2400" b="1" spc="-5" dirty="0">
                <a:solidFill>
                  <a:srgbClr val="FFFFCC"/>
                </a:solidFill>
                <a:latin typeface="Verdana"/>
                <a:cs typeface="Verdana"/>
              </a:rPr>
              <a:t>thiamine  supplementation.</a:t>
            </a:r>
            <a:endParaRPr sz="24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3853" y="363728"/>
            <a:ext cx="2259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Prognosis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833246" y="1758991"/>
            <a:ext cx="7846060" cy="1257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47320" indent="-343535">
              <a:lnSpc>
                <a:spcPct val="100000"/>
              </a:lnSpc>
              <a:spcBef>
                <a:spcPts val="105"/>
              </a:spcBef>
              <a:buClr>
                <a:srgbClr val="EBA84E"/>
              </a:buClr>
              <a:buFont typeface="Wingdings"/>
              <a:buChar char=""/>
              <a:tabLst>
                <a:tab pos="356235" algn="l"/>
              </a:tabLst>
            </a:pPr>
            <a:r>
              <a:rPr sz="2000" b="1" spc="-5" dirty="0">
                <a:solidFill>
                  <a:srgbClr val="FFFFCC"/>
                </a:solidFill>
                <a:latin typeface="Verdana"/>
                <a:cs typeface="Verdana"/>
              </a:rPr>
              <a:t>Wernicke </a:t>
            </a:r>
            <a:r>
              <a:rPr sz="2000" b="1" dirty="0">
                <a:solidFill>
                  <a:srgbClr val="FFFFCC"/>
                </a:solidFill>
                <a:latin typeface="Verdana"/>
                <a:cs typeface="Verdana"/>
              </a:rPr>
              <a:t>encephalopathy is a </a:t>
            </a:r>
            <a:r>
              <a:rPr sz="2000" b="1" spc="-5" dirty="0">
                <a:solidFill>
                  <a:srgbClr val="FFFFCC"/>
                </a:solidFill>
                <a:latin typeface="Verdana"/>
                <a:cs typeface="Verdana"/>
              </a:rPr>
              <a:t>significantly  disabling </a:t>
            </a:r>
            <a:r>
              <a:rPr sz="2000" b="1" dirty="0">
                <a:solidFill>
                  <a:srgbClr val="FFFFCC"/>
                </a:solidFill>
                <a:latin typeface="Verdana"/>
                <a:cs typeface="Verdana"/>
              </a:rPr>
              <a:t>&amp; potentially lethal </a:t>
            </a:r>
            <a:r>
              <a:rPr sz="2000" b="1" spc="-5" dirty="0">
                <a:solidFill>
                  <a:srgbClr val="FFFFCC"/>
                </a:solidFill>
                <a:latin typeface="Verdana"/>
                <a:cs typeface="Verdana"/>
              </a:rPr>
              <a:t>condition </a:t>
            </a:r>
            <a:r>
              <a:rPr sz="2000" b="1" dirty="0">
                <a:solidFill>
                  <a:srgbClr val="FFFFCC"/>
                </a:solidFill>
                <a:latin typeface="Verdana"/>
                <a:cs typeface="Verdana"/>
              </a:rPr>
              <a:t>that </a:t>
            </a:r>
            <a:r>
              <a:rPr sz="2000" b="1" spc="-5" dirty="0">
                <a:solidFill>
                  <a:srgbClr val="FFFFCC"/>
                </a:solidFill>
                <a:latin typeface="Verdana"/>
                <a:cs typeface="Verdana"/>
              </a:rPr>
              <a:t>can be  prevented </a:t>
            </a:r>
            <a:r>
              <a:rPr sz="2000" b="1" dirty="0">
                <a:solidFill>
                  <a:srgbClr val="FFFFCC"/>
                </a:solidFill>
                <a:latin typeface="Verdana"/>
                <a:cs typeface="Verdana"/>
              </a:rPr>
              <a:t>or </a:t>
            </a:r>
            <a:r>
              <a:rPr sz="2000" b="1" spc="-5" dirty="0">
                <a:solidFill>
                  <a:srgbClr val="FFFFCC"/>
                </a:solidFill>
                <a:latin typeface="Verdana"/>
                <a:cs typeface="Verdana"/>
              </a:rPr>
              <a:t>reserved </a:t>
            </a:r>
            <a:r>
              <a:rPr sz="2000" b="1" dirty="0">
                <a:solidFill>
                  <a:srgbClr val="FFFFCC"/>
                </a:solidFill>
                <a:latin typeface="Verdana"/>
                <a:cs typeface="Verdana"/>
              </a:rPr>
              <a:t>if treated</a:t>
            </a:r>
            <a:r>
              <a:rPr sz="2000" b="1" spc="-65" dirty="0">
                <a:solidFill>
                  <a:srgbClr val="FFFFCC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FFFFCC"/>
                </a:solidFill>
                <a:latin typeface="Verdana"/>
                <a:cs typeface="Verdana"/>
              </a:rPr>
              <a:t>early.</a:t>
            </a:r>
            <a:endParaRPr lang="en-US" sz="2000" b="1" spc="-5" dirty="0">
              <a:solidFill>
                <a:srgbClr val="FFFFCC"/>
              </a:solidFill>
              <a:latin typeface="Verdana"/>
              <a:cs typeface="Verdana"/>
            </a:endParaRPr>
          </a:p>
          <a:p>
            <a:pPr marL="355600" marR="147320" indent="-343535">
              <a:lnSpc>
                <a:spcPct val="100000"/>
              </a:lnSpc>
              <a:spcBef>
                <a:spcPts val="105"/>
              </a:spcBef>
              <a:buClr>
                <a:srgbClr val="EBA84E"/>
              </a:buClr>
              <a:buFont typeface="Wingdings"/>
              <a:buChar char=""/>
              <a:tabLst>
                <a:tab pos="356235" algn="l"/>
              </a:tabLst>
            </a:pPr>
            <a:endParaRPr lang="en-US" sz="2000" b="1" spc="-5" dirty="0">
              <a:solidFill>
                <a:srgbClr val="FFFFCC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19226-E5FD-AA44-98C8-9FADD8C7F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O" dirty="0"/>
              <a:t>symptoms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6A975-4707-1944-B986-42712C0B7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057400"/>
            <a:ext cx="7825740" cy="3634328"/>
          </a:xfrm>
        </p:spPr>
        <p:txBody>
          <a:bodyPr/>
          <a:lstStyle/>
          <a:p>
            <a:pPr marL="355600" marR="147320" indent="-343535">
              <a:lnSpc>
                <a:spcPct val="100000"/>
              </a:lnSpc>
              <a:spcBef>
                <a:spcPts val="105"/>
              </a:spcBef>
              <a:buClr>
                <a:srgbClr val="EBA84E"/>
              </a:buClr>
              <a:buFont typeface="Wingdings"/>
              <a:buChar char=""/>
              <a:tabLst>
                <a:tab pos="356235" algn="l"/>
              </a:tabLst>
            </a:pPr>
            <a:r>
              <a:rPr lang="en-US" sz="2400" spc="-5" dirty="0"/>
              <a:t>I</a:t>
            </a:r>
            <a:r>
              <a:rPr lang="en-JO" sz="2400" spc="-5" dirty="0"/>
              <a:t>t has a triad of symptoms </a:t>
            </a:r>
            <a:r>
              <a:rPr lang="en-JO" sz="2400" spc="-5" dirty="0">
                <a:sym typeface="Wingdings" pitchFamily="2" charset="2"/>
              </a:rPr>
              <a:t>(CAN):</a:t>
            </a:r>
          </a:p>
          <a:p>
            <a:pPr marL="355600" marR="147320" indent="-343535">
              <a:lnSpc>
                <a:spcPct val="100000"/>
              </a:lnSpc>
              <a:spcBef>
                <a:spcPts val="105"/>
              </a:spcBef>
              <a:buClr>
                <a:srgbClr val="EBA84E"/>
              </a:buClr>
              <a:buFont typeface="Wingdings"/>
              <a:buChar char=""/>
              <a:tabLst>
                <a:tab pos="356235" algn="l"/>
              </a:tabLst>
            </a:pPr>
            <a:r>
              <a:rPr lang="en-US" sz="2400" spc="-5" dirty="0">
                <a:sym typeface="Wingdings" pitchFamily="2" charset="2"/>
              </a:rPr>
              <a:t>C</a:t>
            </a:r>
            <a:r>
              <a:rPr lang="en-JO" sz="2400" spc="-5" dirty="0">
                <a:sym typeface="Wingdings" pitchFamily="2" charset="2"/>
              </a:rPr>
              <a:t>onfusion (encephalopathy):profround disorientation,indiffernce,inattendance</a:t>
            </a:r>
          </a:p>
          <a:p>
            <a:pPr marL="355600" marR="147320" indent="-343535">
              <a:lnSpc>
                <a:spcPct val="100000"/>
              </a:lnSpc>
              <a:spcBef>
                <a:spcPts val="105"/>
              </a:spcBef>
              <a:buClr>
                <a:srgbClr val="EBA84E"/>
              </a:buClr>
              <a:buFont typeface="Wingdings"/>
              <a:buChar char=""/>
              <a:tabLst>
                <a:tab pos="356235" algn="l"/>
              </a:tabLst>
            </a:pPr>
            <a:r>
              <a:rPr lang="en-US" sz="2400" spc="-5" dirty="0">
                <a:sym typeface="Wingdings" pitchFamily="2" charset="2"/>
              </a:rPr>
              <a:t>A</a:t>
            </a:r>
            <a:r>
              <a:rPr lang="en-JO" sz="2400" spc="-5" dirty="0">
                <a:sym typeface="Wingdings" pitchFamily="2" charset="2"/>
              </a:rPr>
              <a:t>taxia:wide base gait,slow short spaced steps</a:t>
            </a:r>
          </a:p>
          <a:p>
            <a:pPr marL="355600" marR="147320" indent="-343535">
              <a:lnSpc>
                <a:spcPct val="100000"/>
              </a:lnSpc>
              <a:spcBef>
                <a:spcPts val="105"/>
              </a:spcBef>
              <a:buClr>
                <a:srgbClr val="EBA84E"/>
              </a:buClr>
              <a:buFont typeface="Wingdings"/>
              <a:buChar char=""/>
              <a:tabLst>
                <a:tab pos="356235" algn="l"/>
              </a:tabLst>
            </a:pPr>
            <a:r>
              <a:rPr lang="en-US" sz="2400" spc="-5" dirty="0">
                <a:sym typeface="Wingdings" pitchFamily="2" charset="2"/>
              </a:rPr>
              <a:t>Ocular dysfunction: N</a:t>
            </a:r>
            <a:r>
              <a:rPr lang="en-JO" sz="2400" spc="-5" dirty="0">
                <a:sym typeface="Wingdings" pitchFamily="2" charset="2"/>
              </a:rPr>
              <a:t>ystagmus,lateral rectal palsy(bilateral),ptosis etc..</a:t>
            </a:r>
          </a:p>
          <a:p>
            <a:pPr marL="355600" marR="147320" indent="-343535">
              <a:lnSpc>
                <a:spcPct val="100000"/>
              </a:lnSpc>
              <a:spcBef>
                <a:spcPts val="105"/>
              </a:spcBef>
              <a:buClr>
                <a:srgbClr val="EBA84E"/>
              </a:buClr>
              <a:buFont typeface="Wingdings"/>
              <a:buChar char=""/>
              <a:tabLst>
                <a:tab pos="356235" algn="l"/>
              </a:tabLst>
            </a:pPr>
            <a:endParaRPr lang="en-JO" sz="2400" spc="-5" dirty="0">
              <a:sym typeface="Wingdings" pitchFamily="2" charset="2"/>
            </a:endParaRPr>
          </a:p>
          <a:p>
            <a:pPr marL="355600" marR="147320" indent="-343535">
              <a:lnSpc>
                <a:spcPct val="100000"/>
              </a:lnSpc>
              <a:spcBef>
                <a:spcPts val="105"/>
              </a:spcBef>
              <a:buClr>
                <a:srgbClr val="EBA84E"/>
              </a:buClr>
              <a:buFont typeface="Wingdings"/>
              <a:buChar char=""/>
              <a:tabLst>
                <a:tab pos="356235" algn="l"/>
              </a:tabLst>
            </a:pPr>
            <a:r>
              <a:rPr lang="en-US" sz="2400" spc="-5" dirty="0">
                <a:sym typeface="Wingdings" pitchFamily="2" charset="2"/>
              </a:rPr>
              <a:t>O</a:t>
            </a:r>
            <a:r>
              <a:rPr lang="en-JO" sz="2400" spc="-5" dirty="0">
                <a:sym typeface="Wingdings" pitchFamily="2" charset="2"/>
              </a:rPr>
              <a:t>thers:coma,hypotension,hypothermia</a:t>
            </a:r>
          </a:p>
          <a:p>
            <a:pPr marL="0" algn="l" rtl="0"/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3828514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1746" y="363728"/>
            <a:ext cx="246570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spc="-5" dirty="0"/>
              <a:t>complications</a:t>
            </a:r>
            <a:endParaRPr sz="2800" spc="-5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7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764540" y="1479550"/>
            <a:ext cx="7733665" cy="3541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430"/>
              </a:spcBef>
              <a:buClr>
                <a:srgbClr val="EBA84E"/>
              </a:buClr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sz="1800" b="1" spc="-5" dirty="0">
                <a:solidFill>
                  <a:srgbClr val="FFFFCC"/>
                </a:solidFill>
                <a:latin typeface="Verdana"/>
                <a:cs typeface="Verdana"/>
              </a:rPr>
              <a:t>Korsakoff syndrome </a:t>
            </a:r>
            <a:r>
              <a:rPr sz="1800" b="1" dirty="0">
                <a:solidFill>
                  <a:srgbClr val="FFFFCC"/>
                </a:solidFill>
                <a:latin typeface="Verdana"/>
                <a:cs typeface="Verdana"/>
              </a:rPr>
              <a:t>: </a:t>
            </a:r>
            <a:r>
              <a:rPr lang="en-US" sz="1800" b="1" spc="-5" dirty="0">
                <a:solidFill>
                  <a:srgbClr val="FFFFCC"/>
                </a:solidFill>
                <a:latin typeface="Verdana"/>
                <a:cs typeface="Verdana"/>
              </a:rPr>
              <a:t>chronic</a:t>
            </a:r>
            <a:r>
              <a:rPr sz="1800" b="1" spc="-5" dirty="0">
                <a:solidFill>
                  <a:srgbClr val="FFFFCC"/>
                </a:solidFill>
                <a:latin typeface="Verdana"/>
                <a:cs typeface="Verdana"/>
              </a:rPr>
              <a:t> irreversible </a:t>
            </a:r>
            <a:r>
              <a:rPr sz="1800" b="1" dirty="0">
                <a:solidFill>
                  <a:srgbClr val="FFFFCC"/>
                </a:solidFill>
                <a:latin typeface="Verdana"/>
                <a:cs typeface="Verdana"/>
              </a:rPr>
              <a:t>retrograde  amnesia </a:t>
            </a:r>
            <a:r>
              <a:rPr sz="1800" b="1" spc="-5" dirty="0">
                <a:solidFill>
                  <a:srgbClr val="FFFFCC"/>
                </a:solidFill>
                <a:latin typeface="Verdana"/>
                <a:cs typeface="Verdana"/>
              </a:rPr>
              <a:t>(inability to recall information) </a:t>
            </a:r>
            <a:r>
              <a:rPr sz="1800" b="1" dirty="0">
                <a:solidFill>
                  <a:srgbClr val="FFFFCC"/>
                </a:solidFill>
                <a:latin typeface="Verdana"/>
                <a:cs typeface="Verdana"/>
              </a:rPr>
              <a:t>and anterograde  </a:t>
            </a:r>
            <a:r>
              <a:rPr sz="1800" b="1" spc="-5" dirty="0">
                <a:solidFill>
                  <a:srgbClr val="FFFFCC"/>
                </a:solidFill>
                <a:latin typeface="Verdana"/>
                <a:cs typeface="Verdana"/>
              </a:rPr>
              <a:t>amnesia (inability </a:t>
            </a:r>
            <a:r>
              <a:rPr sz="1800" b="1" dirty="0">
                <a:solidFill>
                  <a:srgbClr val="FFFFCC"/>
                </a:solidFill>
                <a:latin typeface="Verdana"/>
                <a:cs typeface="Verdana"/>
              </a:rPr>
              <a:t>to </a:t>
            </a:r>
            <a:r>
              <a:rPr sz="1800" b="1" spc="-5" dirty="0">
                <a:solidFill>
                  <a:srgbClr val="FFFFCC"/>
                </a:solidFill>
                <a:latin typeface="Verdana"/>
                <a:cs typeface="Verdana"/>
              </a:rPr>
              <a:t>assimilate new information), with  varying degrees </a:t>
            </a:r>
            <a:r>
              <a:rPr sz="1800" b="1" dirty="0">
                <a:solidFill>
                  <a:srgbClr val="FFFFCC"/>
                </a:solidFill>
                <a:latin typeface="Verdana"/>
                <a:cs typeface="Verdana"/>
              </a:rPr>
              <a:t>of </a:t>
            </a:r>
            <a:r>
              <a:rPr sz="1800" b="1" spc="-5" dirty="0">
                <a:solidFill>
                  <a:srgbClr val="FFFFCC"/>
                </a:solidFill>
                <a:latin typeface="Verdana"/>
                <a:cs typeface="Verdana"/>
              </a:rPr>
              <a:t>other cognitive</a:t>
            </a:r>
            <a:r>
              <a:rPr sz="1800" b="1" spc="55" dirty="0">
                <a:solidFill>
                  <a:srgbClr val="FFFFCC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FFFFCC"/>
                </a:solidFill>
                <a:latin typeface="Verdana"/>
                <a:cs typeface="Verdana"/>
              </a:rPr>
              <a:t>deficits</a:t>
            </a:r>
            <a:r>
              <a:rPr lang="en-US" b="1" spc="-5" dirty="0">
                <a:solidFill>
                  <a:srgbClr val="FFFFCC"/>
                </a:solidFill>
                <a:latin typeface="Verdana"/>
                <a:cs typeface="Verdana"/>
              </a:rPr>
              <a:t> caused by untreated Wernicke encephalopathy</a:t>
            </a:r>
          </a:p>
          <a:p>
            <a:pPr marL="355600" marR="5080" indent="-343535">
              <a:lnSpc>
                <a:spcPct val="100000"/>
              </a:lnSpc>
              <a:spcBef>
                <a:spcPts val="430"/>
              </a:spcBef>
              <a:buClr>
                <a:srgbClr val="EBA84E"/>
              </a:buClr>
              <a:buFont typeface="Wingdings"/>
              <a:buChar char=""/>
              <a:tabLst>
                <a:tab pos="355600" algn="l"/>
                <a:tab pos="356235" algn="l"/>
              </a:tabLst>
            </a:pPr>
            <a:endParaRPr lang="en-US" sz="1800" b="1" spc="-5" dirty="0">
              <a:solidFill>
                <a:srgbClr val="FFFFCC"/>
              </a:solidFill>
              <a:latin typeface="Verdana"/>
              <a:cs typeface="Verdana"/>
            </a:endParaRPr>
          </a:p>
          <a:p>
            <a:pPr marL="355600" marR="5080" indent="-343535">
              <a:lnSpc>
                <a:spcPct val="100000"/>
              </a:lnSpc>
              <a:spcBef>
                <a:spcPts val="430"/>
              </a:spcBef>
              <a:buClr>
                <a:srgbClr val="EBA84E"/>
              </a:buClr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lang="en-US" b="1" spc="-5" dirty="0">
                <a:solidFill>
                  <a:srgbClr val="FFFFCC"/>
                </a:solidFill>
                <a:latin typeface="Verdana"/>
                <a:cs typeface="Verdana"/>
              </a:rPr>
              <a:t>The cause of amnesia is that it affects the mamillary body which is part from the limbic system that is connected to the hippocampus which is responsible for memory.</a:t>
            </a:r>
          </a:p>
          <a:p>
            <a:pPr marL="355600" marR="5080" indent="-343535">
              <a:lnSpc>
                <a:spcPct val="100000"/>
              </a:lnSpc>
              <a:spcBef>
                <a:spcPts val="430"/>
              </a:spcBef>
              <a:buClr>
                <a:srgbClr val="EBA84E"/>
              </a:buClr>
              <a:buFont typeface="Wingdings"/>
              <a:buChar char=""/>
              <a:tabLst>
                <a:tab pos="355600" algn="l"/>
                <a:tab pos="356235" algn="l"/>
              </a:tabLst>
            </a:pPr>
            <a:endParaRPr lang="en-US" sz="1800" b="1" spc="-5" dirty="0">
              <a:solidFill>
                <a:srgbClr val="FFFFCC"/>
              </a:solidFill>
              <a:latin typeface="Verdana"/>
              <a:cs typeface="Verdana"/>
            </a:endParaRPr>
          </a:p>
          <a:p>
            <a:pPr marL="355600" marR="5080" indent="-343535">
              <a:lnSpc>
                <a:spcPct val="100000"/>
              </a:lnSpc>
              <a:spcBef>
                <a:spcPts val="430"/>
              </a:spcBef>
              <a:buClr>
                <a:srgbClr val="EBA84E"/>
              </a:buClr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lang="en-US" b="1" spc="-5" dirty="0">
                <a:solidFill>
                  <a:srgbClr val="FFFFCC"/>
                </a:solidFill>
                <a:latin typeface="Verdana"/>
                <a:cs typeface="Verdana"/>
              </a:rPr>
              <a:t>So we notice that these patients start confabulation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2161" y="363728"/>
            <a:ext cx="190373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spc="-5" dirty="0"/>
              <a:t>diagnosis</a:t>
            </a:r>
            <a:endParaRPr sz="2800" spc="-5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8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764540" y="1479549"/>
            <a:ext cx="7570470" cy="33874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733425" indent="-343535">
              <a:lnSpc>
                <a:spcPct val="100000"/>
              </a:lnSpc>
              <a:spcBef>
                <a:spcPts val="675"/>
              </a:spcBef>
              <a:buClr>
                <a:srgbClr val="EBA84E"/>
              </a:buClr>
              <a:buFont typeface="Wingdings"/>
              <a:buChar char=""/>
              <a:tabLst>
                <a:tab pos="356235" algn="l"/>
              </a:tabLst>
            </a:pPr>
            <a:r>
              <a:rPr lang="en-US" sz="2800" b="1" spc="-5" dirty="0">
                <a:solidFill>
                  <a:srgbClr val="FFFFCC"/>
                </a:solidFill>
                <a:latin typeface="Verdana"/>
                <a:cs typeface="Verdana"/>
              </a:rPr>
              <a:t>Mainly clinical</a:t>
            </a:r>
          </a:p>
          <a:p>
            <a:pPr marL="355600" marR="733425" indent="-343535">
              <a:lnSpc>
                <a:spcPct val="100000"/>
              </a:lnSpc>
              <a:spcBef>
                <a:spcPts val="675"/>
              </a:spcBef>
              <a:buClr>
                <a:srgbClr val="EBA84E"/>
              </a:buClr>
              <a:buFont typeface="Wingdings"/>
              <a:buChar char=""/>
              <a:tabLst>
                <a:tab pos="356235" algn="l"/>
              </a:tabLst>
            </a:pPr>
            <a:r>
              <a:rPr sz="2800" b="1" spc="-5" dirty="0">
                <a:solidFill>
                  <a:srgbClr val="FFFFCC"/>
                </a:solidFill>
                <a:latin typeface="Verdana"/>
                <a:cs typeface="Verdana"/>
              </a:rPr>
              <a:t>Blood pyruvate &amp; lactate  measurements. Not </a:t>
            </a:r>
            <a:r>
              <a:rPr lang="en-US" sz="2800" b="1" spc="-10" dirty="0">
                <a:solidFill>
                  <a:srgbClr val="FFFFCC"/>
                </a:solidFill>
                <a:latin typeface="Verdana"/>
                <a:cs typeface="Verdana"/>
              </a:rPr>
              <a:t>specific</a:t>
            </a:r>
            <a:r>
              <a:rPr sz="2800" b="1" spc="-10" dirty="0">
                <a:solidFill>
                  <a:srgbClr val="FFFFCC"/>
                </a:solidFill>
                <a:latin typeface="Verdana"/>
                <a:cs typeface="Verdana"/>
              </a:rPr>
              <a:t>, but  sensitive.</a:t>
            </a:r>
            <a:endParaRPr sz="2800" dirty="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Clr>
                <a:srgbClr val="EBA84E"/>
              </a:buClr>
              <a:buFont typeface="Wingdings"/>
              <a:buChar char=""/>
              <a:tabLst>
                <a:tab pos="356235" algn="l"/>
              </a:tabLst>
            </a:pPr>
            <a:r>
              <a:rPr sz="2800" b="1" spc="-10" dirty="0">
                <a:solidFill>
                  <a:srgbClr val="FFFFCC"/>
                </a:solidFill>
                <a:latin typeface="Verdana"/>
                <a:cs typeface="Verdana"/>
              </a:rPr>
              <a:t>EEG.</a:t>
            </a:r>
            <a:endParaRPr lang="en-US" sz="2800" b="1" spc="-10" dirty="0">
              <a:solidFill>
                <a:srgbClr val="FFFFCC"/>
              </a:solidFill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Clr>
                <a:srgbClr val="EBA84E"/>
              </a:buClr>
              <a:buFont typeface="Wingdings"/>
              <a:buChar char=""/>
              <a:tabLst>
                <a:tab pos="356235" algn="l"/>
              </a:tabLst>
            </a:pPr>
            <a:r>
              <a:rPr lang="en-US" sz="2800" b="1" spc="-10" dirty="0">
                <a:solidFill>
                  <a:srgbClr val="FFFFCC"/>
                </a:solidFill>
                <a:latin typeface="Verdana"/>
                <a:cs typeface="Verdana"/>
              </a:rPr>
              <a:t>C</a:t>
            </a:r>
            <a:r>
              <a:rPr lang="en-JO" sz="2800" b="1" spc="-10" dirty="0">
                <a:solidFill>
                  <a:srgbClr val="FFFFCC"/>
                </a:solidFill>
                <a:latin typeface="Verdana"/>
                <a:cs typeface="Verdana"/>
              </a:rPr>
              <a:t>T</a:t>
            </a: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Clr>
                <a:srgbClr val="EBA84E"/>
              </a:buClr>
              <a:buFont typeface="Wingdings"/>
              <a:buChar char=""/>
              <a:tabLst>
                <a:tab pos="356235" algn="l"/>
              </a:tabLst>
            </a:pPr>
            <a:r>
              <a:rPr lang="en-JO" sz="2800" b="1" spc="-10" dirty="0">
                <a:solidFill>
                  <a:srgbClr val="FFFFCC"/>
                </a:solidFill>
                <a:latin typeface="Verdana"/>
                <a:cs typeface="Verdana"/>
              </a:rPr>
              <a:t>MRI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6046" y="363728"/>
            <a:ext cx="2237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Treat</a:t>
            </a:r>
            <a:r>
              <a:rPr dirty="0"/>
              <a:t>m</a:t>
            </a:r>
            <a:r>
              <a:rPr spc="-5" dirty="0"/>
              <a:t>ent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764540" y="1479549"/>
            <a:ext cx="7371080" cy="45903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Clr>
                <a:srgbClr val="EBA84E"/>
              </a:buClr>
              <a:buFont typeface="Wingdings"/>
              <a:buChar char=""/>
              <a:tabLst>
                <a:tab pos="356235" algn="l"/>
              </a:tabLst>
            </a:pPr>
            <a:r>
              <a:rPr sz="2800" b="1" spc="-5" dirty="0">
                <a:solidFill>
                  <a:srgbClr val="FFFFCC"/>
                </a:solidFill>
                <a:latin typeface="Verdana"/>
                <a:cs typeface="Verdana"/>
              </a:rPr>
              <a:t>Administration of thiamine</a:t>
            </a:r>
            <a:r>
              <a:rPr sz="2800" b="1" spc="75" dirty="0">
                <a:solidFill>
                  <a:srgbClr val="FFFFCC"/>
                </a:solidFill>
                <a:latin typeface="Verdana"/>
                <a:cs typeface="Verdana"/>
              </a:rPr>
              <a:t> </a:t>
            </a:r>
            <a:r>
              <a:rPr sz="2800" b="1" spc="-10" dirty="0">
                <a:solidFill>
                  <a:srgbClr val="FFFFCC"/>
                </a:solidFill>
                <a:latin typeface="Verdana"/>
                <a:cs typeface="Verdana"/>
              </a:rPr>
              <a:t>can</a:t>
            </a:r>
            <a:endParaRPr sz="2800" dirty="0">
              <a:latin typeface="Verdana"/>
              <a:cs typeface="Verdana"/>
            </a:endParaRPr>
          </a:p>
          <a:p>
            <a:pPr marL="355600" marR="5080">
              <a:lnSpc>
                <a:spcPct val="100000"/>
              </a:lnSpc>
            </a:pPr>
            <a:r>
              <a:rPr sz="2800" b="1" spc="-10" dirty="0">
                <a:solidFill>
                  <a:srgbClr val="FFFFCC"/>
                </a:solidFill>
                <a:latin typeface="Verdana"/>
                <a:cs typeface="Verdana"/>
              </a:rPr>
              <a:t>improves </a:t>
            </a:r>
            <a:r>
              <a:rPr sz="2800" b="1" spc="-5" dirty="0">
                <a:solidFill>
                  <a:srgbClr val="FFFFCC"/>
                </a:solidFill>
                <a:latin typeface="Verdana"/>
                <a:cs typeface="Verdana"/>
              </a:rPr>
              <a:t>the </a:t>
            </a:r>
            <a:r>
              <a:rPr sz="2800" b="1" spc="-10" dirty="0">
                <a:solidFill>
                  <a:srgbClr val="FFFFCC"/>
                </a:solidFill>
                <a:latin typeface="Verdana"/>
                <a:cs typeface="Verdana"/>
              </a:rPr>
              <a:t>patient’s condition </a:t>
            </a:r>
            <a:r>
              <a:rPr sz="2800" b="1" spc="-5" dirty="0">
                <a:solidFill>
                  <a:srgbClr val="FFFFCC"/>
                </a:solidFill>
                <a:latin typeface="Verdana"/>
                <a:cs typeface="Verdana"/>
              </a:rPr>
              <a:t>to  </a:t>
            </a:r>
            <a:r>
              <a:rPr sz="2800" b="1" spc="-10" dirty="0">
                <a:solidFill>
                  <a:srgbClr val="FFFFCC"/>
                </a:solidFill>
                <a:latin typeface="Verdana"/>
                <a:cs typeface="Verdana"/>
              </a:rPr>
              <a:t>some degree </a:t>
            </a:r>
            <a:r>
              <a:rPr sz="2800" b="1" spc="-5" dirty="0">
                <a:solidFill>
                  <a:srgbClr val="FFFFCC"/>
                </a:solidFill>
                <a:latin typeface="Verdana"/>
                <a:cs typeface="Verdana"/>
              </a:rPr>
              <a:t>in almost all </a:t>
            </a:r>
            <a:r>
              <a:rPr sz="2800" b="1" spc="-10" dirty="0">
                <a:solidFill>
                  <a:srgbClr val="FFFFCC"/>
                </a:solidFill>
                <a:latin typeface="Verdana"/>
                <a:cs typeface="Verdana"/>
              </a:rPr>
              <a:t>cases;  h</a:t>
            </a:r>
            <a:r>
              <a:rPr lang="en-US" sz="2800" b="1" spc="-10" dirty="0">
                <a:solidFill>
                  <a:srgbClr val="FFFFCC"/>
                </a:solidFill>
                <a:latin typeface="Verdana"/>
                <a:cs typeface="Verdana"/>
              </a:rPr>
              <a:t>o</a:t>
            </a:r>
            <a:r>
              <a:rPr sz="2800" b="1" spc="-10" dirty="0">
                <a:solidFill>
                  <a:srgbClr val="FFFFCC"/>
                </a:solidFill>
                <a:latin typeface="Verdana"/>
                <a:cs typeface="Verdana"/>
              </a:rPr>
              <a:t>wever, persistent </a:t>
            </a:r>
            <a:r>
              <a:rPr sz="2800" b="1" spc="-5" dirty="0">
                <a:solidFill>
                  <a:srgbClr val="FFFFCC"/>
                </a:solidFill>
                <a:latin typeface="Verdana"/>
                <a:cs typeface="Verdana"/>
              </a:rPr>
              <a:t>neurologic  </a:t>
            </a:r>
            <a:r>
              <a:rPr sz="2800" b="1" spc="-10" dirty="0">
                <a:solidFill>
                  <a:srgbClr val="FFFFCC"/>
                </a:solidFill>
                <a:latin typeface="Verdana"/>
                <a:cs typeface="Verdana"/>
              </a:rPr>
              <a:t>dysfunction </a:t>
            </a:r>
            <a:r>
              <a:rPr sz="2800" b="1" spc="-5" dirty="0">
                <a:solidFill>
                  <a:srgbClr val="FFFFCC"/>
                </a:solidFill>
                <a:latin typeface="Verdana"/>
                <a:cs typeface="Verdana"/>
              </a:rPr>
              <a:t>is</a:t>
            </a:r>
            <a:r>
              <a:rPr sz="2800" b="1" spc="60" dirty="0">
                <a:solidFill>
                  <a:srgbClr val="FFFFCC"/>
                </a:solidFill>
                <a:latin typeface="Verdana"/>
                <a:cs typeface="Verdana"/>
              </a:rPr>
              <a:t> </a:t>
            </a:r>
            <a:r>
              <a:rPr sz="2800" b="1" spc="-5" dirty="0">
                <a:solidFill>
                  <a:srgbClr val="FFFFCC"/>
                </a:solidFill>
                <a:latin typeface="Verdana"/>
                <a:cs typeface="Verdana"/>
              </a:rPr>
              <a:t>common.</a:t>
            </a:r>
            <a:endParaRPr sz="2800" dirty="0">
              <a:latin typeface="Verdana"/>
              <a:cs typeface="Verdana"/>
            </a:endParaRPr>
          </a:p>
          <a:p>
            <a:pPr marL="355600" marR="54610" indent="-343535">
              <a:lnSpc>
                <a:spcPct val="100000"/>
              </a:lnSpc>
              <a:spcBef>
                <a:spcPts val="675"/>
              </a:spcBef>
              <a:buClr>
                <a:srgbClr val="EBA84E"/>
              </a:buClr>
              <a:buFont typeface="Wingdings"/>
              <a:buChar char=""/>
              <a:tabLst>
                <a:tab pos="356235" algn="l"/>
              </a:tabLst>
            </a:pPr>
            <a:r>
              <a:rPr lang="en-US" sz="2800" b="1" spc="-10" dirty="0">
                <a:solidFill>
                  <a:srgbClr val="FFFFCC"/>
                </a:solidFill>
                <a:latin typeface="Verdana"/>
                <a:cs typeface="Verdana"/>
              </a:rPr>
              <a:t>Never administer glucose before thiamine!!!! You are going to kill the patient </a:t>
            </a:r>
          </a:p>
          <a:p>
            <a:pPr marL="355600" marR="54610" indent="-343535">
              <a:lnSpc>
                <a:spcPct val="100000"/>
              </a:lnSpc>
              <a:spcBef>
                <a:spcPts val="675"/>
              </a:spcBef>
              <a:buClr>
                <a:srgbClr val="EBA84E"/>
              </a:buClr>
              <a:buFont typeface="Wingdings"/>
              <a:buChar char=""/>
              <a:tabLst>
                <a:tab pos="356235" algn="l"/>
              </a:tabLst>
            </a:pPr>
            <a:endParaRPr lang="en-US" sz="2800" b="1" spc="-10" dirty="0">
              <a:solidFill>
                <a:srgbClr val="FFFFCC"/>
              </a:solidFill>
              <a:latin typeface="Verdana"/>
              <a:cs typeface="Verdana"/>
            </a:endParaRPr>
          </a:p>
          <a:p>
            <a:pPr marL="355600" marR="54610" indent="-343535">
              <a:lnSpc>
                <a:spcPct val="100000"/>
              </a:lnSpc>
              <a:spcBef>
                <a:spcPts val="675"/>
              </a:spcBef>
              <a:buClr>
                <a:srgbClr val="EBA84E"/>
              </a:buClr>
              <a:buFont typeface="Wingdings"/>
              <a:buChar char=""/>
              <a:tabLst>
                <a:tab pos="356235" algn="l"/>
              </a:tabLst>
            </a:pPr>
            <a:endParaRPr sz="2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1682</TotalTime>
  <Words>355</Words>
  <Application>Microsoft Macintosh PowerPoint</Application>
  <PresentationFormat>On-screen Show (4:3)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Verdana</vt:lpstr>
      <vt:lpstr>Wingdings</vt:lpstr>
      <vt:lpstr>Office Theme</vt:lpstr>
      <vt:lpstr>Wernicke  Encephalopathy</vt:lpstr>
      <vt:lpstr>Etiology</vt:lpstr>
      <vt:lpstr>Causes</vt:lpstr>
      <vt:lpstr>Epidemiology</vt:lpstr>
      <vt:lpstr>Prognosis</vt:lpstr>
      <vt:lpstr>symptoms</vt:lpstr>
      <vt:lpstr>complications</vt:lpstr>
      <vt:lpstr>diagnosis</vt:lpstr>
      <vt:lpstr>Treatment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Wernicke  Encephalopathy</dc:title>
  <cp:lastModifiedBy>Amal Ibrahim</cp:lastModifiedBy>
  <cp:revision>9</cp:revision>
  <dcterms:created xsi:type="dcterms:W3CDTF">2021-07-27T17:59:06Z</dcterms:created>
  <dcterms:modified xsi:type="dcterms:W3CDTF">2021-07-29T05:41:12Z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2013-08-26T00:00:00Z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2021-07-27T00:00:00Z</vt:filetime>
  </property>
</Properties>
</file>