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7" r:id="rId2"/>
    <p:sldId id="258" r:id="rId3"/>
    <p:sldId id="261" r:id="rId4"/>
    <p:sldId id="293" r:id="rId5"/>
    <p:sldId id="259" r:id="rId6"/>
    <p:sldId id="263" r:id="rId7"/>
    <p:sldId id="274" r:id="rId8"/>
    <p:sldId id="271" r:id="rId9"/>
    <p:sldId id="275" r:id="rId10"/>
    <p:sldId id="276" r:id="rId11"/>
    <p:sldId id="273" r:id="rId12"/>
    <p:sldId id="272" r:id="rId13"/>
    <p:sldId id="277" r:id="rId14"/>
    <p:sldId id="278" r:id="rId15"/>
    <p:sldId id="279" r:id="rId16"/>
    <p:sldId id="270" r:id="rId17"/>
    <p:sldId id="280" r:id="rId18"/>
    <p:sldId id="282" r:id="rId19"/>
    <p:sldId id="283" r:id="rId20"/>
    <p:sldId id="284" r:id="rId21"/>
    <p:sldId id="289" r:id="rId22"/>
    <p:sldId id="317" r:id="rId23"/>
    <p:sldId id="291" r:id="rId24"/>
    <p:sldId id="286" r:id="rId25"/>
    <p:sldId id="287" r:id="rId26"/>
    <p:sldId id="295" r:id="rId27"/>
    <p:sldId id="288" r:id="rId28"/>
    <p:sldId id="285" r:id="rId29"/>
    <p:sldId id="296" r:id="rId30"/>
    <p:sldId id="297" r:id="rId31"/>
    <p:sldId id="298" r:id="rId32"/>
    <p:sldId id="299" r:id="rId33"/>
    <p:sldId id="302" r:id="rId34"/>
    <p:sldId id="300" r:id="rId35"/>
    <p:sldId id="301" r:id="rId36"/>
    <p:sldId id="304" r:id="rId37"/>
    <p:sldId id="303" r:id="rId38"/>
    <p:sldId id="318" r:id="rId39"/>
    <p:sldId id="319" r:id="rId40"/>
    <p:sldId id="320" r:id="rId41"/>
    <p:sldId id="321" r:id="rId42"/>
    <p:sldId id="305" r:id="rId43"/>
    <p:sldId id="306" r:id="rId44"/>
    <p:sldId id="308" r:id="rId45"/>
    <p:sldId id="309" r:id="rId46"/>
    <p:sldId id="310" r:id="rId47"/>
    <p:sldId id="311" r:id="rId48"/>
    <p:sldId id="313" r:id="rId49"/>
    <p:sldId id="312" r:id="rId50"/>
    <p:sldId id="314" r:id="rId51"/>
    <p:sldId id="316" r:id="rId52"/>
    <p:sldId id="315" r:id="rId53"/>
    <p:sldId id="264" r:id="rId54"/>
    <p:sldId id="268" r:id="rId55"/>
    <p:sldId id="265" r:id="rId56"/>
    <p:sldId id="267"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7" Type="http://schemas.openxmlformats.org/officeDocument/2006/relationships/slide" Target="slides/slide6.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tableStyles" Target="tableStyle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notesMaster" Target="notesMasters/notesMaster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61" Type="http://schemas.openxmlformats.org/officeDocument/2006/relationships/theme" Target="theme/theme1.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viewProps" Target="viewProp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8" Type="http://schemas.openxmlformats.org/officeDocument/2006/relationships/slide" Target="slides/slide7.xml" /><Relationship Id="rId51" Type="http://schemas.openxmlformats.org/officeDocument/2006/relationships/slide" Target="slides/slide50.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presProps" Target="pres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9CD0D-7746-4136-B63F-CAD7A5184A78}" type="datetimeFigureOut">
              <a:rPr lang="en-US" smtClean="0"/>
              <a:t>3/12/2023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AF90A9-5183-46BD-B025-FFE20C1C02FE}" type="slidenum">
              <a:rPr lang="en-US" smtClean="0"/>
              <a:t>‹#›</a:t>
            </a:fld>
            <a:endParaRPr lang="en-US"/>
          </a:p>
        </p:txBody>
      </p:sp>
    </p:spTree>
    <p:extLst>
      <p:ext uri="{BB962C8B-B14F-4D97-AF65-F5344CB8AC3E}">
        <p14:creationId xmlns:p14="http://schemas.microsoft.com/office/powerpoint/2010/main" val="3555903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2ECE6D8-39BA-4E79-ABC5-1DEF7679CE64}" type="slidenum">
              <a:rPr lang="en-GB" altLang="en-US"/>
              <a:pPr/>
              <a:t>3</a:t>
            </a:fld>
            <a:endParaRPr lang="en-GB" alt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8240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AF90A9-5183-46BD-B025-FFE20C1C02FE}" type="slidenum">
              <a:rPr lang="en-US" smtClean="0"/>
              <a:t>40</a:t>
            </a:fld>
            <a:endParaRPr lang="en-US"/>
          </a:p>
        </p:txBody>
      </p:sp>
    </p:spTree>
    <p:extLst>
      <p:ext uri="{BB962C8B-B14F-4D97-AF65-F5344CB8AC3E}">
        <p14:creationId xmlns:p14="http://schemas.microsoft.com/office/powerpoint/2010/main" val="2462585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AF90A9-5183-46BD-B025-FFE20C1C02FE}" type="slidenum">
              <a:rPr lang="en-US" smtClean="0"/>
              <a:t>41</a:t>
            </a:fld>
            <a:endParaRPr lang="en-US"/>
          </a:p>
        </p:txBody>
      </p:sp>
    </p:spTree>
    <p:extLst>
      <p:ext uri="{BB962C8B-B14F-4D97-AF65-F5344CB8AC3E}">
        <p14:creationId xmlns:p14="http://schemas.microsoft.com/office/powerpoint/2010/main" val="3903566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40DD8CA-BB08-45FA-88FB-027DB9CD48AE}" type="slidenum">
              <a:rPr lang="en-GB" altLang="en-US"/>
              <a:pPr/>
              <a:t>56</a:t>
            </a:fld>
            <a:endParaRPr lang="en-GB" altLang="en-US"/>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3270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6F07FE3-86BC-4ADB-8B88-50B405CB7907}" type="slidenum">
              <a:rPr lang="en-GB" altLang="en-US"/>
              <a:pPr/>
              <a:t>4</a:t>
            </a:fld>
            <a:endParaRPr lang="en-GB" alt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4493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7EA6417-1066-473D-B638-42D5D96AE30E}" type="slidenum">
              <a:rPr lang="en-GB" altLang="en-US"/>
              <a:pPr/>
              <a:t>7</a:t>
            </a:fld>
            <a:endParaRPr lang="en-GB" alt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9988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9ADDB4F-18DA-456C-B64A-79C6C3DAD455}" type="slidenum">
              <a:rPr lang="en-GB" altLang="en-US"/>
              <a:pPr/>
              <a:t>11</a:t>
            </a:fld>
            <a:endParaRPr lang="en-GB" alt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7384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AAC17E8-C982-41E6-8FC1-92768001410C}" type="slidenum">
              <a:rPr lang="en-GB" altLang="en-US"/>
              <a:pPr/>
              <a:t>12</a:t>
            </a:fld>
            <a:endParaRPr lang="en-GB" alt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5507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04108B-A8B4-47E0-88C8-54BEEEB1B764}" type="slidenum">
              <a:rPr lang="en-GB" altLang="en-US"/>
              <a:pPr/>
              <a:t>16</a:t>
            </a:fld>
            <a:endParaRPr lang="en-GB" alt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6989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2BCD864-428F-409B-A7A7-E511201A62CD}" type="slidenum">
              <a:rPr lang="en-GB" altLang="en-US"/>
              <a:pPr/>
              <a:t>24</a:t>
            </a:fld>
            <a:endParaRPr lang="en-GB" alt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1019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2B5A23-74A9-475F-881E-107EB07F7231}" type="slidenum">
              <a:rPr lang="en-GB" altLang="en-US"/>
              <a:pPr/>
              <a:t>25</a:t>
            </a:fld>
            <a:endParaRPr lang="en-GB" alt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5316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95E6E9-E7CA-49D2-9D99-B42285AF2B9A}" type="slidenum">
              <a:rPr lang="en-GB" altLang="en-US"/>
              <a:pPr/>
              <a:t>26</a:t>
            </a:fld>
            <a:endParaRPr lang="en-GB" alt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4796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A18F5E-444A-4DA1-B0A0-13A3A5070101}"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59AE0-EC14-4C29-B06A-D7FBB0C6C78C}" type="slidenum">
              <a:rPr lang="en-US" smtClean="0"/>
              <a:t>‹#›</a:t>
            </a:fld>
            <a:endParaRPr lang="en-US"/>
          </a:p>
        </p:txBody>
      </p:sp>
    </p:spTree>
    <p:extLst>
      <p:ext uri="{BB962C8B-B14F-4D97-AF65-F5344CB8AC3E}">
        <p14:creationId xmlns:p14="http://schemas.microsoft.com/office/powerpoint/2010/main" val="490341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A18F5E-444A-4DA1-B0A0-13A3A5070101}"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59AE0-EC14-4C29-B06A-D7FBB0C6C78C}" type="slidenum">
              <a:rPr lang="en-US" smtClean="0"/>
              <a:t>‹#›</a:t>
            </a:fld>
            <a:endParaRPr lang="en-US"/>
          </a:p>
        </p:txBody>
      </p:sp>
    </p:spTree>
    <p:extLst>
      <p:ext uri="{BB962C8B-B14F-4D97-AF65-F5344CB8AC3E}">
        <p14:creationId xmlns:p14="http://schemas.microsoft.com/office/powerpoint/2010/main" val="2558399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A18F5E-444A-4DA1-B0A0-13A3A5070101}"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59AE0-EC14-4C29-B06A-D7FBB0C6C78C}" type="slidenum">
              <a:rPr lang="en-US" smtClean="0"/>
              <a:t>‹#›</a:t>
            </a:fld>
            <a:endParaRPr lang="en-US"/>
          </a:p>
        </p:txBody>
      </p:sp>
    </p:spTree>
    <p:extLst>
      <p:ext uri="{BB962C8B-B14F-4D97-AF65-F5344CB8AC3E}">
        <p14:creationId xmlns:p14="http://schemas.microsoft.com/office/powerpoint/2010/main" val="1881858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A18F5E-444A-4DA1-B0A0-13A3A5070101}"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59AE0-EC14-4C29-B06A-D7FBB0C6C78C}" type="slidenum">
              <a:rPr lang="en-US" smtClean="0"/>
              <a:t>‹#›</a:t>
            </a:fld>
            <a:endParaRPr lang="en-US"/>
          </a:p>
        </p:txBody>
      </p:sp>
    </p:spTree>
    <p:extLst>
      <p:ext uri="{BB962C8B-B14F-4D97-AF65-F5344CB8AC3E}">
        <p14:creationId xmlns:p14="http://schemas.microsoft.com/office/powerpoint/2010/main" val="3241893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A18F5E-444A-4DA1-B0A0-13A3A5070101}" type="datetimeFigureOut">
              <a:rPr lang="en-US" smtClean="0"/>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59AE0-EC14-4C29-B06A-D7FBB0C6C78C}" type="slidenum">
              <a:rPr lang="en-US" smtClean="0"/>
              <a:t>‹#›</a:t>
            </a:fld>
            <a:endParaRPr lang="en-US"/>
          </a:p>
        </p:txBody>
      </p:sp>
    </p:spTree>
    <p:extLst>
      <p:ext uri="{BB962C8B-B14F-4D97-AF65-F5344CB8AC3E}">
        <p14:creationId xmlns:p14="http://schemas.microsoft.com/office/powerpoint/2010/main" val="1153884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A18F5E-444A-4DA1-B0A0-13A3A5070101}"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059AE0-EC14-4C29-B06A-D7FBB0C6C78C}" type="slidenum">
              <a:rPr lang="en-US" smtClean="0"/>
              <a:t>‹#›</a:t>
            </a:fld>
            <a:endParaRPr lang="en-US"/>
          </a:p>
        </p:txBody>
      </p:sp>
    </p:spTree>
    <p:extLst>
      <p:ext uri="{BB962C8B-B14F-4D97-AF65-F5344CB8AC3E}">
        <p14:creationId xmlns:p14="http://schemas.microsoft.com/office/powerpoint/2010/main" val="272784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A18F5E-444A-4DA1-B0A0-13A3A5070101}" type="datetimeFigureOut">
              <a:rPr lang="en-US" smtClean="0"/>
              <a:t>3/12/2023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059AE0-EC14-4C29-B06A-D7FBB0C6C78C}" type="slidenum">
              <a:rPr lang="en-US" smtClean="0"/>
              <a:t>‹#›</a:t>
            </a:fld>
            <a:endParaRPr lang="en-US"/>
          </a:p>
        </p:txBody>
      </p:sp>
    </p:spTree>
    <p:extLst>
      <p:ext uri="{BB962C8B-B14F-4D97-AF65-F5344CB8AC3E}">
        <p14:creationId xmlns:p14="http://schemas.microsoft.com/office/powerpoint/2010/main" val="3277525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A18F5E-444A-4DA1-B0A0-13A3A5070101}" type="datetimeFigureOut">
              <a:rPr lang="en-US" smtClean="0"/>
              <a:t>3/12/2023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059AE0-EC14-4C29-B06A-D7FBB0C6C78C}" type="slidenum">
              <a:rPr lang="en-US" smtClean="0"/>
              <a:t>‹#›</a:t>
            </a:fld>
            <a:endParaRPr lang="en-US"/>
          </a:p>
        </p:txBody>
      </p:sp>
    </p:spTree>
    <p:extLst>
      <p:ext uri="{BB962C8B-B14F-4D97-AF65-F5344CB8AC3E}">
        <p14:creationId xmlns:p14="http://schemas.microsoft.com/office/powerpoint/2010/main" val="4265124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A18F5E-444A-4DA1-B0A0-13A3A5070101}" type="datetimeFigureOut">
              <a:rPr lang="en-US" smtClean="0"/>
              <a:t>3/12/2023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059AE0-EC14-4C29-B06A-D7FBB0C6C78C}" type="slidenum">
              <a:rPr lang="en-US" smtClean="0"/>
              <a:t>‹#›</a:t>
            </a:fld>
            <a:endParaRPr lang="en-US"/>
          </a:p>
        </p:txBody>
      </p:sp>
    </p:spTree>
    <p:extLst>
      <p:ext uri="{BB962C8B-B14F-4D97-AF65-F5344CB8AC3E}">
        <p14:creationId xmlns:p14="http://schemas.microsoft.com/office/powerpoint/2010/main" val="4096897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A18F5E-444A-4DA1-B0A0-13A3A5070101}"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059AE0-EC14-4C29-B06A-D7FBB0C6C78C}" type="slidenum">
              <a:rPr lang="en-US" smtClean="0"/>
              <a:t>‹#›</a:t>
            </a:fld>
            <a:endParaRPr lang="en-US"/>
          </a:p>
        </p:txBody>
      </p:sp>
    </p:spTree>
    <p:extLst>
      <p:ext uri="{BB962C8B-B14F-4D97-AF65-F5344CB8AC3E}">
        <p14:creationId xmlns:p14="http://schemas.microsoft.com/office/powerpoint/2010/main" val="3887638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A18F5E-444A-4DA1-B0A0-13A3A5070101}" type="datetimeFigureOut">
              <a:rPr lang="en-US" smtClean="0"/>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059AE0-EC14-4C29-B06A-D7FBB0C6C78C}" type="slidenum">
              <a:rPr lang="en-US" smtClean="0"/>
              <a:t>‹#›</a:t>
            </a:fld>
            <a:endParaRPr lang="en-US"/>
          </a:p>
        </p:txBody>
      </p:sp>
    </p:spTree>
    <p:extLst>
      <p:ext uri="{BB962C8B-B14F-4D97-AF65-F5344CB8AC3E}">
        <p14:creationId xmlns:p14="http://schemas.microsoft.com/office/powerpoint/2010/main" val="3094145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A18F5E-444A-4DA1-B0A0-13A3A5070101}" type="datetimeFigureOut">
              <a:rPr lang="en-US" smtClean="0"/>
              <a:t>3/12/2023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59AE0-EC14-4C29-B06A-D7FBB0C6C78C}" type="slidenum">
              <a:rPr lang="en-US" smtClean="0"/>
              <a:t>‹#›</a:t>
            </a:fld>
            <a:endParaRPr lang="en-US"/>
          </a:p>
        </p:txBody>
      </p:sp>
    </p:spTree>
    <p:extLst>
      <p:ext uri="{BB962C8B-B14F-4D97-AF65-F5344CB8AC3E}">
        <p14:creationId xmlns:p14="http://schemas.microsoft.com/office/powerpoint/2010/main" val="2302423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3.emf"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5.xml"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5.jpeg" /><Relationship Id="rId2" Type="http://schemas.openxmlformats.org/officeDocument/2006/relationships/notesSlide" Target="../notesSlides/notesSlide6.xml" /><Relationship Id="rId1" Type="http://schemas.openxmlformats.org/officeDocument/2006/relationships/slideLayout" Target="../slideLayouts/slideLayout6.xml" /></Relationships>
</file>

<file path=ppt/slides/_rels/slide17.xml.rels><?xml version="1.0" encoding="UTF-8" standalone="yes"?>
<Relationships xmlns="http://schemas.openxmlformats.org/package/2006/relationships"><Relationship Id="rId2" Type="http://schemas.openxmlformats.org/officeDocument/2006/relationships/image" Target="../media/image6.emf"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2" Type="http://schemas.openxmlformats.org/officeDocument/2006/relationships/image" Target="../media/image7.emf"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notesSlide" Target="../notesSlides/notesSlide7.xml"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8.xml" /><Relationship Id="rId1" Type="http://schemas.openxmlformats.org/officeDocument/2006/relationships/slideLayout" Target="../slideLayouts/slideLayout4.xml" /><Relationship Id="rId4" Type="http://schemas.openxmlformats.org/officeDocument/2006/relationships/image" Target="../media/image11.png" /></Relationships>
</file>

<file path=ppt/slides/_rels/slide26.xml.rels><?xml version="1.0" encoding="UTF-8" standalone="yes"?>
<Relationships xmlns="http://schemas.openxmlformats.org/package/2006/relationships"><Relationship Id="rId3" Type="http://schemas.openxmlformats.org/officeDocument/2006/relationships/image" Target="../media/image12.jpeg" /><Relationship Id="rId2" Type="http://schemas.openxmlformats.org/officeDocument/2006/relationships/notesSlide" Target="../notesSlides/notesSlide9.xml" /><Relationship Id="rId1" Type="http://schemas.openxmlformats.org/officeDocument/2006/relationships/slideLayout" Target="../slideLayouts/slideLayout7.xml" /></Relationships>
</file>

<file path=ppt/slides/_rels/slide27.xml.rels><?xml version="1.0" encoding="UTF-8" standalone="yes"?>
<Relationships xmlns="http://schemas.openxmlformats.org/package/2006/relationships"><Relationship Id="rId3" Type="http://schemas.openxmlformats.org/officeDocument/2006/relationships/image" Target="../media/image14.emf" /><Relationship Id="rId2" Type="http://schemas.openxmlformats.org/officeDocument/2006/relationships/image" Target="../media/image13.emf" /><Relationship Id="rId1" Type="http://schemas.openxmlformats.org/officeDocument/2006/relationships/slideLayout" Target="../slideLayouts/slideLayout4.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2" Type="http://schemas.openxmlformats.org/officeDocument/2006/relationships/image" Target="../media/image15.emf" /><Relationship Id="rId1" Type="http://schemas.openxmlformats.org/officeDocument/2006/relationships/slideLayout" Target="../slideLayouts/slideLayout7.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16.emf" /><Relationship Id="rId1" Type="http://schemas.openxmlformats.org/officeDocument/2006/relationships/slideLayout" Target="../slideLayouts/slideLayout7.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image" Target="../media/image17.png" /><Relationship Id="rId1" Type="http://schemas.openxmlformats.org/officeDocument/2006/relationships/slideLayout" Target="../slideLayouts/slideLayout7.xml" /></Relationships>
</file>

<file path=ppt/slides/_rels/slide39.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4.xml" /></Relationships>
</file>

<file path=ppt/slides/_rels/slide40.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notesSlide" Target="../notesSlides/notesSlide10.xml" /><Relationship Id="rId1" Type="http://schemas.openxmlformats.org/officeDocument/2006/relationships/slideLayout" Target="../slideLayouts/slideLayout7.xml" /><Relationship Id="rId4" Type="http://schemas.openxmlformats.org/officeDocument/2006/relationships/image" Target="../media/image21.png" /></Relationships>
</file>

<file path=ppt/slides/_rels/slide41.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notesSlide" Target="../notesSlides/notesSlide11.xml" /><Relationship Id="rId1" Type="http://schemas.openxmlformats.org/officeDocument/2006/relationships/slideLayout" Target="../slideLayouts/slideLayout7.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23.emf" /><Relationship Id="rId1" Type="http://schemas.openxmlformats.org/officeDocument/2006/relationships/slideLayout" Target="../slideLayouts/slideLayout7.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7.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2" Type="http://schemas.openxmlformats.org/officeDocument/2006/relationships/image" Target="../media/image25.emf" /><Relationship Id="rId1" Type="http://schemas.openxmlformats.org/officeDocument/2006/relationships/slideLayout" Target="../slideLayouts/slideLayout7.xml"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2" Type="http://schemas.openxmlformats.org/officeDocument/2006/relationships/image" Target="../media/image26.jpeg" /><Relationship Id="rId1" Type="http://schemas.openxmlformats.org/officeDocument/2006/relationships/slideLayout" Target="../slideLayouts/slideLayout7.xml" /></Relationships>
</file>

<file path=ppt/slides/_rels/slide56.xml.rels><?xml version="1.0" encoding="UTF-8" standalone="yes"?>
<Relationships xmlns="http://schemas.openxmlformats.org/package/2006/relationships"><Relationship Id="rId3" Type="http://schemas.openxmlformats.org/officeDocument/2006/relationships/image" Target="../media/image27.jpeg" /><Relationship Id="rId2" Type="http://schemas.openxmlformats.org/officeDocument/2006/relationships/notesSlide" Target="../notesSlides/notesSlide12.xml"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Bone tumor</a:t>
            </a:r>
          </a:p>
        </p:txBody>
      </p:sp>
      <p:sp>
        <p:nvSpPr>
          <p:cNvPr id="3" name="Subtitle 2"/>
          <p:cNvSpPr>
            <a:spLocks noGrp="1"/>
          </p:cNvSpPr>
          <p:nvPr>
            <p:ph type="subTitle" idx="1"/>
          </p:nvPr>
        </p:nvSpPr>
        <p:spPr>
          <a:xfrm>
            <a:off x="11580720" y="8142543"/>
            <a:ext cx="9144000" cy="1655762"/>
          </a:xfrm>
        </p:spPr>
        <p:txBody>
          <a:bodyPr/>
          <a:lstStyle/>
          <a:p>
            <a:endParaRPr lang="en-US" dirty="0"/>
          </a:p>
        </p:txBody>
      </p:sp>
      <p:pic>
        <p:nvPicPr>
          <p:cNvPr id="5" name="Picture 4"/>
          <p:cNvPicPr>
            <a:picLocks noChangeAspect="1"/>
          </p:cNvPicPr>
          <p:nvPr/>
        </p:nvPicPr>
        <p:blipFill rotWithShape="1">
          <a:blip r:embed="rId2"/>
          <a:srcRect l="53620" t="35615" r="19515" b="22573"/>
          <a:stretch/>
        </p:blipFill>
        <p:spPr>
          <a:xfrm>
            <a:off x="9627358" y="4100521"/>
            <a:ext cx="2081284" cy="2149523"/>
          </a:xfrm>
          <a:prstGeom prst="rect">
            <a:avLst/>
          </a:prstGeom>
        </p:spPr>
      </p:pic>
      <p:sp>
        <p:nvSpPr>
          <p:cNvPr id="4" name="Rectangle 3"/>
          <p:cNvSpPr/>
          <p:nvPr/>
        </p:nvSpPr>
        <p:spPr>
          <a:xfrm>
            <a:off x="3048000" y="3973912"/>
            <a:ext cx="6096000" cy="2215991"/>
          </a:xfrm>
          <a:prstGeom prst="rect">
            <a:avLst/>
          </a:prstGeom>
        </p:spPr>
        <p:txBody>
          <a:bodyPr>
            <a:spAutoFit/>
          </a:bodyPr>
          <a:lstStyle/>
          <a:p>
            <a:pPr algn="ctr"/>
            <a:r>
              <a:rPr lang="en-US" sz="2400" b="1" dirty="0"/>
              <a:t>Dr. Omar Hamdan MD</a:t>
            </a:r>
          </a:p>
          <a:p>
            <a:pPr algn="ctr"/>
            <a:r>
              <a:rPr lang="en-US" sz="2400" b="1" dirty="0"/>
              <a:t>Gastrointestinal and liver pathologist</a:t>
            </a:r>
            <a:br>
              <a:rPr lang="en-US" sz="2400" b="1" dirty="0"/>
            </a:br>
            <a:r>
              <a:rPr lang="en-US" sz="2400" b="1" dirty="0"/>
              <a:t>Mutah University</a:t>
            </a:r>
            <a:br>
              <a:rPr lang="en-US" sz="2400" b="1" dirty="0"/>
            </a:br>
            <a:r>
              <a:rPr lang="en-US" sz="2400" b="1" dirty="0"/>
              <a:t>School of Medicine- Department of Laboratory medicine &amp; Pathology</a:t>
            </a:r>
            <a:br>
              <a:rPr lang="en-US" dirty="0"/>
            </a:br>
            <a:r>
              <a:rPr lang="en-US" b="1" dirty="0"/>
              <a:t>MSS lectures 2023</a:t>
            </a:r>
          </a:p>
        </p:txBody>
      </p:sp>
    </p:spTree>
    <p:extLst>
      <p:ext uri="{BB962C8B-B14F-4D97-AF65-F5344CB8AC3E}">
        <p14:creationId xmlns:p14="http://schemas.microsoft.com/office/powerpoint/2010/main" val="2448905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7355" y="559558"/>
            <a:ext cx="9853684" cy="5923128"/>
          </a:xfrm>
          <a:prstGeom prst="rect">
            <a:avLst/>
          </a:prstGeom>
        </p:spPr>
      </p:pic>
    </p:spTree>
    <p:extLst>
      <p:ext uri="{BB962C8B-B14F-4D97-AF65-F5344CB8AC3E}">
        <p14:creationId xmlns:p14="http://schemas.microsoft.com/office/powerpoint/2010/main" val="1436557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lstStyle/>
          <a:p>
            <a:pPr algn="ctr" eaLnBrk="1" hangingPunct="1"/>
            <a:r>
              <a:rPr lang="en-CA" altLang="en-US"/>
              <a:t>Osteosarcoma</a:t>
            </a:r>
          </a:p>
        </p:txBody>
      </p:sp>
      <p:sp>
        <p:nvSpPr>
          <p:cNvPr id="45059" name="Rectangle 3"/>
          <p:cNvSpPr>
            <a:spLocks noGrp="1" noChangeArrowheads="1"/>
          </p:cNvSpPr>
          <p:nvPr>
            <p:ph type="body" idx="1"/>
          </p:nvPr>
        </p:nvSpPr>
        <p:spPr>
          <a:xfrm>
            <a:off x="838200" y="2208237"/>
            <a:ext cx="9982200" cy="3155334"/>
          </a:xfrm>
        </p:spPr>
        <p:txBody>
          <a:bodyPr>
            <a:normAutofit fontScale="70000" lnSpcReduction="20000"/>
          </a:bodyPr>
          <a:lstStyle/>
          <a:p>
            <a:r>
              <a:rPr lang="en-US" b="1" dirty="0"/>
              <a:t>Osteosarcoma is a malignant tumor that produces osteoid matrix or mineralized bone</a:t>
            </a:r>
            <a:r>
              <a:rPr lang="en-US" dirty="0"/>
              <a:t>. </a:t>
            </a:r>
          </a:p>
          <a:p>
            <a:r>
              <a:rPr lang="en-US" dirty="0"/>
              <a:t>Excluding hematopoietic tumors (myeloma and lymphoma), osteosarcoma is the most common primary malignant tumor of bone. </a:t>
            </a:r>
          </a:p>
          <a:p>
            <a:r>
              <a:rPr lang="en-US" dirty="0"/>
              <a:t>Osteosarcoma has a bimodal age distribution; 75% of osteosarcomas occur in persons younger than 20 years of age. The smaller second peak occurs in older adults, who frequently suffer from conditions known to predispose to osteosarcoma, such as Paget disease, bone infarcts, and previous radiation. These are referred to as secondary osteosarcomas. </a:t>
            </a:r>
          </a:p>
          <a:p>
            <a:r>
              <a:rPr lang="en-US" dirty="0"/>
              <a:t>Overall, men are more commonly affected than women (1.6:1). </a:t>
            </a:r>
          </a:p>
          <a:p>
            <a:r>
              <a:rPr lang="en-US" dirty="0"/>
              <a:t>The most common sites in adolescents are the metaphyseal regions of the distal femur and proximal tibia.</a:t>
            </a:r>
            <a:endParaRPr lang="en-GB" b="1" i="1" dirty="0">
              <a:effectLst>
                <a:outerShdw blurRad="38100" dist="38100" dir="2700000" algn="tl">
                  <a:srgbClr val="C0C0C0"/>
                </a:outerShdw>
              </a:effectLst>
            </a:endParaRPr>
          </a:p>
        </p:txBody>
      </p:sp>
    </p:spTree>
    <p:extLst>
      <p:ext uri="{BB962C8B-B14F-4D97-AF65-F5344CB8AC3E}">
        <p14:creationId xmlns:p14="http://schemas.microsoft.com/office/powerpoint/2010/main" val="406635954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1847851" y="609600"/>
            <a:ext cx="4391025" cy="1143000"/>
          </a:xfrm>
        </p:spPr>
        <p:txBody>
          <a:bodyPr/>
          <a:lstStyle/>
          <a:p>
            <a:pPr eaLnBrk="1" hangingPunct="1"/>
            <a:r>
              <a:rPr lang="en-CA" altLang="en-US" sz="3800"/>
              <a:t>Osteosarcoma</a:t>
            </a:r>
            <a:br>
              <a:rPr lang="en-CA" altLang="en-US" sz="3800"/>
            </a:br>
            <a:r>
              <a:rPr lang="en-CA" altLang="en-US" sz="3800"/>
              <a:t> </a:t>
            </a:r>
            <a:r>
              <a:rPr lang="en-CA" altLang="en-US" sz="2900"/>
              <a:t>Distribution </a:t>
            </a:r>
          </a:p>
        </p:txBody>
      </p:sp>
      <p:pic>
        <p:nvPicPr>
          <p:cNvPr id="41986" name="Picture 3" descr="f02802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880101" y="188914"/>
            <a:ext cx="4176713" cy="6453187"/>
          </a:xfrm>
        </p:spPr>
      </p:pic>
    </p:spTree>
    <p:extLst>
      <p:ext uri="{BB962C8B-B14F-4D97-AF65-F5344CB8AC3E}">
        <p14:creationId xmlns:p14="http://schemas.microsoft.com/office/powerpoint/2010/main" val="376699511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dirty="0"/>
              <a:t>Osteosarcomas present as painful, progressively enlarging masses. Sometimes a pathologic fracture is the first indication.</a:t>
            </a:r>
          </a:p>
          <a:p>
            <a:r>
              <a:rPr lang="en-US" dirty="0"/>
              <a:t> Radiographs usually show a large, destructive, mixed lytic and sclerotic mass with infiltrative margins. The tumor frequently breaks through the cortex and lifts the periosteum, resulting in reactive </a:t>
            </a:r>
            <a:r>
              <a:rPr lang="en-US" dirty="0" err="1"/>
              <a:t>subperiosteal</a:t>
            </a:r>
            <a:r>
              <a:rPr lang="en-US" dirty="0"/>
              <a:t> bone formation. The triangular shadow between the cortex and raised ends of periosteum, known radiographically as </a:t>
            </a:r>
            <a:r>
              <a:rPr lang="en-US" i="1" dirty="0"/>
              <a:t>Codman triangle</a:t>
            </a:r>
            <a:r>
              <a:rPr lang="en-US" dirty="0"/>
              <a:t>, is indicative of an aggressive tumor, but is not pathognomonic of osteosarcoma.</a:t>
            </a:r>
          </a:p>
        </p:txBody>
      </p:sp>
    </p:spTree>
    <p:extLst>
      <p:ext uri="{BB962C8B-B14F-4D97-AF65-F5344CB8AC3E}">
        <p14:creationId xmlns:p14="http://schemas.microsoft.com/office/powerpoint/2010/main" val="631207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a:t>
            </a:r>
          </a:p>
        </p:txBody>
      </p:sp>
      <p:sp>
        <p:nvSpPr>
          <p:cNvPr id="3" name="Content Placeholder 2"/>
          <p:cNvSpPr>
            <a:spLocks noGrp="1"/>
          </p:cNvSpPr>
          <p:nvPr>
            <p:ph idx="1"/>
          </p:nvPr>
        </p:nvSpPr>
        <p:spPr/>
        <p:txBody>
          <a:bodyPr>
            <a:normAutofit fontScale="92500"/>
          </a:bodyPr>
          <a:lstStyle/>
          <a:p>
            <a:r>
              <a:rPr lang="en-US" dirty="0"/>
              <a:t>Approximately 70% of osteosarcomas have acquired genetic abnormalities such as complex structural and numerical chromosomal aberrations. </a:t>
            </a:r>
          </a:p>
          <a:p>
            <a:r>
              <a:rPr lang="en-US" i="1" dirty="0">
                <a:solidFill>
                  <a:srgbClr val="FF0000"/>
                </a:solidFill>
              </a:rPr>
              <a:t>RB </a:t>
            </a:r>
            <a:r>
              <a:rPr lang="en-US" dirty="0"/>
              <a:t>is a critical negative regulator of the cell cycle. Patients with germline mutations in </a:t>
            </a:r>
            <a:r>
              <a:rPr lang="en-US" i="1" dirty="0"/>
              <a:t>RB </a:t>
            </a:r>
            <a:r>
              <a:rPr lang="en-US" dirty="0"/>
              <a:t>have a 1000-fold mutations are present in up to 70% of sporadic osteosarcomas.</a:t>
            </a:r>
          </a:p>
          <a:p>
            <a:r>
              <a:rPr lang="en-US" dirty="0">
                <a:solidFill>
                  <a:srgbClr val="FF0000"/>
                </a:solidFill>
              </a:rPr>
              <a:t> </a:t>
            </a:r>
            <a:r>
              <a:rPr lang="en-US" i="1" dirty="0">
                <a:solidFill>
                  <a:srgbClr val="FF0000"/>
                </a:solidFill>
              </a:rPr>
              <a:t>TP53</a:t>
            </a:r>
            <a:r>
              <a:rPr lang="en-US" i="1" dirty="0"/>
              <a:t> </a:t>
            </a:r>
            <a:r>
              <a:rPr lang="en-US" dirty="0"/>
              <a:t>is a gene whose product functions as the guardian of genomic integrity by promoting DNA repair and apoptosis of irreversibly damaged cells. Patients with </a:t>
            </a:r>
            <a:r>
              <a:rPr lang="it-IT" dirty="0"/>
              <a:t>Li-Fraumeni syndrome, who have germline </a:t>
            </a:r>
            <a:r>
              <a:rPr lang="it-IT" i="1" dirty="0"/>
              <a:t>TP53 </a:t>
            </a:r>
            <a:r>
              <a:rPr lang="it-IT" dirty="0"/>
              <a:t>gene </a:t>
            </a:r>
            <a:r>
              <a:rPr lang="en-US" dirty="0"/>
              <a:t>mutations, have a greatly elevated incidence of osteosarcoma, and abnormalities that interfere with p53 function are common in sporadic tumors.</a:t>
            </a:r>
          </a:p>
          <a:p>
            <a:endParaRPr lang="en-US" dirty="0"/>
          </a:p>
        </p:txBody>
      </p:sp>
    </p:spTree>
    <p:extLst>
      <p:ext uri="{BB962C8B-B14F-4D97-AF65-F5344CB8AC3E}">
        <p14:creationId xmlns:p14="http://schemas.microsoft.com/office/powerpoint/2010/main" val="4217704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i="1" dirty="0">
                <a:solidFill>
                  <a:srgbClr val="FF0000"/>
                </a:solidFill>
              </a:rPr>
              <a:t>CDKN2A</a:t>
            </a:r>
            <a:r>
              <a:rPr lang="en-US" i="1" dirty="0"/>
              <a:t> </a:t>
            </a:r>
            <a:r>
              <a:rPr lang="en-US" dirty="0"/>
              <a:t>is inactivated in many osteosarcomas. This gene encodes two tumor suppressors, p16 (a negative regulator of cyclin-dependent kinases) and p14 (which augments p53 function).</a:t>
            </a:r>
          </a:p>
          <a:p>
            <a:r>
              <a:rPr lang="en-US" i="1" dirty="0">
                <a:solidFill>
                  <a:srgbClr val="FF0000"/>
                </a:solidFill>
              </a:rPr>
              <a:t>MDM2 </a:t>
            </a:r>
            <a:r>
              <a:rPr lang="en-US" dirty="0">
                <a:solidFill>
                  <a:srgbClr val="FF0000"/>
                </a:solidFill>
              </a:rPr>
              <a:t>and </a:t>
            </a:r>
            <a:r>
              <a:rPr lang="en-US" i="1" dirty="0">
                <a:solidFill>
                  <a:srgbClr val="FF0000"/>
                </a:solidFill>
              </a:rPr>
              <a:t>CDK4</a:t>
            </a:r>
            <a:r>
              <a:rPr lang="en-US" dirty="0"/>
              <a:t>, which are cell cycle regulators that inhibit p53 and RB function, respectively, are overexpressed in many low-grade osteosarcomas</a:t>
            </a:r>
          </a:p>
        </p:txBody>
      </p:sp>
    </p:spTree>
    <p:extLst>
      <p:ext uri="{BB962C8B-B14F-4D97-AF65-F5344CB8AC3E}">
        <p14:creationId xmlns:p14="http://schemas.microsoft.com/office/powerpoint/2010/main" val="2871537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1981200" y="277814"/>
            <a:ext cx="4114800" cy="1139825"/>
          </a:xfrm>
        </p:spPr>
        <p:txBody>
          <a:bodyPr/>
          <a:lstStyle/>
          <a:p>
            <a:pPr algn="ctr" eaLnBrk="1" hangingPunct="1">
              <a:defRPr/>
            </a:pPr>
            <a:r>
              <a:rPr lang="en-CA" sz="3800" b="1">
                <a:effectLst>
                  <a:outerShdw blurRad="38100" dist="38100" dir="2700000" algn="tl">
                    <a:srgbClr val="C0C0C0"/>
                  </a:outerShdw>
                </a:effectLst>
              </a:rPr>
              <a:t>Osteosarcoma </a:t>
            </a:r>
            <a:br>
              <a:rPr lang="en-CA" sz="3800" b="1">
                <a:effectLst>
                  <a:outerShdw blurRad="38100" dist="38100" dir="2700000" algn="tl">
                    <a:srgbClr val="C0C0C0"/>
                  </a:outerShdw>
                </a:effectLst>
              </a:rPr>
            </a:br>
            <a:r>
              <a:rPr lang="en-CA" sz="2900"/>
              <a:t>Radiograph</a:t>
            </a:r>
          </a:p>
        </p:txBody>
      </p:sp>
      <p:pic>
        <p:nvPicPr>
          <p:cNvPr id="44035" name="Picture 4" descr="f0280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765" y="1417639"/>
            <a:ext cx="44640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242416" y="1886276"/>
            <a:ext cx="6096000" cy="1200329"/>
          </a:xfrm>
          <a:prstGeom prst="rect">
            <a:avLst/>
          </a:prstGeom>
        </p:spPr>
        <p:txBody>
          <a:bodyPr>
            <a:spAutoFit/>
          </a:bodyPr>
          <a:lstStyle/>
          <a:p>
            <a:r>
              <a:rPr lang="en-US" b="0" i="0" u="none" strike="noStrike" baseline="0" dirty="0">
                <a:latin typeface="GillSans"/>
              </a:rPr>
              <a:t>Distal femoral osteosarcoma with prominent bone formation</a:t>
            </a:r>
            <a:r>
              <a:rPr lang="en-US" b="0" i="0" u="none" strike="noStrike" dirty="0">
                <a:latin typeface="GillSans"/>
              </a:rPr>
              <a:t> </a:t>
            </a:r>
            <a:r>
              <a:rPr lang="en-US" b="0" i="0" u="none" strike="noStrike" baseline="0" dirty="0">
                <a:latin typeface="GillSans"/>
              </a:rPr>
              <a:t>extending into the soft tissues. The periosteum, which has been lifted, has</a:t>
            </a:r>
            <a:r>
              <a:rPr lang="en-US" b="0" i="0" u="none" strike="noStrike" dirty="0">
                <a:latin typeface="GillSans"/>
              </a:rPr>
              <a:t> </a:t>
            </a:r>
            <a:r>
              <a:rPr lang="en-US" b="0" i="0" u="none" strike="noStrike" baseline="0" dirty="0">
                <a:latin typeface="GillSans"/>
              </a:rPr>
              <a:t>laid down a triangular shell of reactive bone known as a Codman triangle</a:t>
            </a:r>
            <a:endParaRPr lang="en-US" dirty="0"/>
          </a:p>
        </p:txBody>
      </p:sp>
    </p:spTree>
    <p:extLst>
      <p:ext uri="{BB962C8B-B14F-4D97-AF65-F5344CB8AC3E}">
        <p14:creationId xmlns:p14="http://schemas.microsoft.com/office/powerpoint/2010/main" val="268655487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9444" y="502867"/>
            <a:ext cx="5636524" cy="6086901"/>
          </a:xfrm>
          <a:prstGeom prst="rect">
            <a:avLst/>
          </a:prstGeom>
        </p:spPr>
      </p:pic>
      <p:sp>
        <p:nvSpPr>
          <p:cNvPr id="4" name="Rectangle 3"/>
          <p:cNvSpPr/>
          <p:nvPr/>
        </p:nvSpPr>
        <p:spPr>
          <a:xfrm>
            <a:off x="5895133" y="1327240"/>
            <a:ext cx="6096000" cy="1477328"/>
          </a:xfrm>
          <a:prstGeom prst="rect">
            <a:avLst/>
          </a:prstGeom>
        </p:spPr>
        <p:txBody>
          <a:bodyPr>
            <a:spAutoFit/>
          </a:bodyPr>
          <a:lstStyle/>
          <a:p>
            <a:r>
              <a:rPr lang="en-US" dirty="0"/>
              <a:t>Osteosarcoma of the proximal tibia. The tan-white tumor fills</a:t>
            </a:r>
          </a:p>
          <a:p>
            <a:r>
              <a:rPr lang="en-US" dirty="0"/>
              <a:t>most of the medullary cavity of the metaphysis and proximal diaphysis. It has infiltrated through the cortex, lifted the periosteum, and formed soft tissue masses on both sides of the bone.</a:t>
            </a:r>
          </a:p>
        </p:txBody>
      </p:sp>
    </p:spTree>
    <p:extLst>
      <p:ext uri="{BB962C8B-B14F-4D97-AF65-F5344CB8AC3E}">
        <p14:creationId xmlns:p14="http://schemas.microsoft.com/office/powerpoint/2010/main" val="459046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7003" y="581725"/>
            <a:ext cx="5587697" cy="5354842"/>
          </a:xfrm>
          <a:prstGeom prst="rect">
            <a:avLst/>
          </a:prstGeom>
        </p:spPr>
      </p:pic>
      <p:sp>
        <p:nvSpPr>
          <p:cNvPr id="3" name="Rectangle 2"/>
          <p:cNvSpPr/>
          <p:nvPr/>
        </p:nvSpPr>
        <p:spPr>
          <a:xfrm>
            <a:off x="5992836" y="1649327"/>
            <a:ext cx="6067863" cy="923330"/>
          </a:xfrm>
          <a:prstGeom prst="rect">
            <a:avLst/>
          </a:prstGeom>
        </p:spPr>
        <p:txBody>
          <a:bodyPr wrap="square">
            <a:spAutoFit/>
          </a:bodyPr>
          <a:lstStyle/>
          <a:p>
            <a:r>
              <a:rPr lang="en-US" b="0" i="0" u="none" strike="noStrike" baseline="0" dirty="0">
                <a:latin typeface="GillSans"/>
              </a:rPr>
              <a:t>Fine, lacelike pattern of neoplastic bone produced by anaplastic</a:t>
            </a:r>
            <a:r>
              <a:rPr lang="en-US" b="0" i="0" u="none" strike="noStrike" dirty="0">
                <a:latin typeface="GillSans"/>
              </a:rPr>
              <a:t> </a:t>
            </a:r>
            <a:r>
              <a:rPr lang="en-US" b="0" i="0" u="none" strike="noStrike" baseline="0" dirty="0">
                <a:latin typeface="GillSans"/>
              </a:rPr>
              <a:t>malignant tumor cells in an osteosarcoma. Note the abnormal mitotic figures.</a:t>
            </a:r>
            <a:endParaRPr lang="en-US" dirty="0"/>
          </a:p>
        </p:txBody>
      </p:sp>
    </p:spTree>
    <p:extLst>
      <p:ext uri="{BB962C8B-B14F-4D97-AF65-F5344CB8AC3E}">
        <p14:creationId xmlns:p14="http://schemas.microsoft.com/office/powerpoint/2010/main" val="1705443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stsarcoma lowp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504"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158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lstStyle/>
          <a:p>
            <a:r>
              <a:rPr lang="en-US" dirty="0"/>
              <a:t>Bone tumors are classified according to the normal cell or matrix they produce. Lesions that do not have normal tissue counterparts are grouped according to their </a:t>
            </a:r>
            <a:r>
              <a:rPr lang="en-US" dirty="0" err="1"/>
              <a:t>clinicopathologic</a:t>
            </a:r>
            <a:r>
              <a:rPr lang="en-US" dirty="0"/>
              <a:t> features.</a:t>
            </a:r>
          </a:p>
          <a:p>
            <a:r>
              <a:rPr lang="en-US" dirty="0"/>
              <a:t> Benign tumors greatly outnumber their malignant counterparts and occur with greatest frequency within the first three decades of life. In older adults, a bone tumor is more likely to be malignant.</a:t>
            </a:r>
          </a:p>
        </p:txBody>
      </p:sp>
    </p:spTree>
    <p:extLst>
      <p:ext uri="{BB962C8B-B14F-4D97-AF65-F5344CB8AC3E}">
        <p14:creationId xmlns:p14="http://schemas.microsoft.com/office/powerpoint/2010/main" val="1233760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ChangeArrowheads="1"/>
          </p:cNvSpPr>
          <p:nvPr/>
        </p:nvSpPr>
        <p:spPr bwMode="auto">
          <a:xfrm>
            <a:off x="2566988" y="2276475"/>
            <a:ext cx="6553200" cy="1446550"/>
          </a:xfrm>
          <a:prstGeom prst="rect">
            <a:avLst/>
          </a:prstGeom>
          <a:noFill/>
          <a:ln w="9525">
            <a:noFill/>
            <a:miter lim="800000"/>
            <a:headEnd/>
            <a:tailEnd/>
          </a:ln>
          <a:effectLst/>
        </p:spPr>
        <p:txBody>
          <a:bodyPr>
            <a:spAutoFit/>
          </a:bodyPr>
          <a:lstStyle/>
          <a:p>
            <a:pPr algn="ctr" eaLnBrk="0" hangingPunct="0">
              <a:defRPr/>
            </a:pPr>
            <a:r>
              <a:rPr lang="en-CA" sz="4400" b="1" i="1" dirty="0">
                <a:solidFill>
                  <a:schemeClr val="hlink"/>
                </a:solidFill>
                <a:effectLst>
                  <a:outerShdw blurRad="38100" dist="38100" dir="2700000" algn="tl">
                    <a:srgbClr val="C0C0C0"/>
                  </a:outerShdw>
                </a:effectLst>
                <a:latin typeface="Castellar" pitchFamily="18" charset="0"/>
                <a:cs typeface="Arial" charset="0"/>
              </a:rPr>
              <a:t>Cartilage -Forming Tumors</a:t>
            </a:r>
            <a:endParaRPr lang="en-US" sz="4400" b="1" i="1" dirty="0">
              <a:solidFill>
                <a:schemeClr val="hlink"/>
              </a:solidFill>
              <a:effectLst>
                <a:outerShdw blurRad="38100" dist="38100" dir="2700000" algn="tl">
                  <a:srgbClr val="C0C0C0"/>
                </a:outerShdw>
              </a:effectLst>
              <a:latin typeface="Castellar" pitchFamily="18" charset="0"/>
              <a:cs typeface="Arial" charset="0"/>
            </a:endParaRPr>
          </a:p>
        </p:txBody>
      </p:sp>
    </p:spTree>
    <p:extLst>
      <p:ext uri="{BB962C8B-B14F-4D97-AF65-F5344CB8AC3E}">
        <p14:creationId xmlns:p14="http://schemas.microsoft.com/office/powerpoint/2010/main" val="385851945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i="1" dirty="0" err="1">
                <a:solidFill>
                  <a:srgbClr val="000000"/>
                </a:solidFill>
                <a:latin typeface="GillSans-Italic"/>
              </a:rPr>
              <a:t>Osteochondroma</a:t>
            </a:r>
            <a:br>
              <a:rPr lang="en-US" i="1" dirty="0">
                <a:solidFill>
                  <a:srgbClr val="000000"/>
                </a:solidFill>
                <a:latin typeface="GillSans-Italic"/>
              </a:rPr>
            </a:br>
            <a:endParaRPr lang="en-US" dirty="0"/>
          </a:p>
        </p:txBody>
      </p:sp>
      <p:sp>
        <p:nvSpPr>
          <p:cNvPr id="6" name="Content Placeholder 5"/>
          <p:cNvSpPr>
            <a:spLocks noGrp="1"/>
          </p:cNvSpPr>
          <p:nvPr>
            <p:ph idx="1"/>
          </p:nvPr>
        </p:nvSpPr>
        <p:spPr/>
        <p:txBody>
          <a:bodyPr>
            <a:normAutofit fontScale="92500" lnSpcReduction="20000"/>
          </a:bodyPr>
          <a:lstStyle/>
          <a:p>
            <a:r>
              <a:rPr lang="en-US" dirty="0">
                <a:solidFill>
                  <a:srgbClr val="000000"/>
                </a:solidFill>
                <a:latin typeface="BookAntiqua"/>
              </a:rPr>
              <a:t>These tumors are characterized by the formation of hyaline cartilage. Benign cartilaginous tumors are much more common than malignant ones.</a:t>
            </a:r>
          </a:p>
          <a:p>
            <a:r>
              <a:rPr lang="en-US" dirty="0" err="1">
                <a:solidFill>
                  <a:srgbClr val="000000"/>
                </a:solidFill>
                <a:latin typeface="BookAntiqua-Bold"/>
              </a:rPr>
              <a:t>Osteochondroma</a:t>
            </a:r>
            <a:r>
              <a:rPr lang="en-US" dirty="0">
                <a:solidFill>
                  <a:srgbClr val="000000"/>
                </a:solidFill>
                <a:latin typeface="BookAntiqua-Bold"/>
              </a:rPr>
              <a:t>, known clinically as exostosis, is a benign cartilage-capped tumor that is attached to the underlying skeleton by a bony stalk</a:t>
            </a:r>
            <a:r>
              <a:rPr lang="en-US" dirty="0">
                <a:solidFill>
                  <a:srgbClr val="000000"/>
                </a:solidFill>
                <a:latin typeface="BookAntiqua"/>
              </a:rPr>
              <a:t>.</a:t>
            </a:r>
          </a:p>
          <a:p>
            <a:r>
              <a:rPr lang="en-US" dirty="0">
                <a:solidFill>
                  <a:srgbClr val="000000"/>
                </a:solidFill>
                <a:latin typeface="BookAntiqua"/>
              </a:rPr>
              <a:t> About 85% are solitary. The remainder are seen as part of the </a:t>
            </a:r>
            <a:r>
              <a:rPr lang="en-US" dirty="0">
                <a:solidFill>
                  <a:srgbClr val="000000"/>
                </a:solidFill>
                <a:latin typeface="BookAntiqua-Italic"/>
              </a:rPr>
              <a:t>multiple hereditary exostoses syndrome</a:t>
            </a:r>
            <a:r>
              <a:rPr lang="en-US" dirty="0">
                <a:solidFill>
                  <a:srgbClr val="000000"/>
                </a:solidFill>
                <a:latin typeface="BookAntiqua"/>
              </a:rPr>
              <a:t>.</a:t>
            </a:r>
          </a:p>
          <a:p>
            <a:r>
              <a:rPr lang="en-US" dirty="0">
                <a:solidFill>
                  <a:srgbClr val="000000"/>
                </a:solidFill>
                <a:latin typeface="BookAntiqua"/>
              </a:rPr>
              <a:t>Solitary </a:t>
            </a:r>
            <a:r>
              <a:rPr lang="en-US" dirty="0" err="1">
                <a:solidFill>
                  <a:srgbClr val="000000"/>
                </a:solidFill>
                <a:latin typeface="BookAntiqua"/>
              </a:rPr>
              <a:t>osteochondromas</a:t>
            </a:r>
            <a:r>
              <a:rPr lang="en-US" dirty="0">
                <a:solidFill>
                  <a:srgbClr val="000000"/>
                </a:solidFill>
                <a:latin typeface="BookAntiqua"/>
              </a:rPr>
              <a:t> are usually first diagnosed in late adolescence and early adulthood, but multiple </a:t>
            </a:r>
            <a:r>
              <a:rPr lang="en-US" dirty="0" err="1">
                <a:solidFill>
                  <a:srgbClr val="000000"/>
                </a:solidFill>
                <a:latin typeface="BookAntiqua"/>
              </a:rPr>
              <a:t>osteochondromas</a:t>
            </a:r>
            <a:r>
              <a:rPr lang="en-US" dirty="0">
                <a:solidFill>
                  <a:srgbClr val="000000"/>
                </a:solidFill>
                <a:latin typeface="BookAntiqua"/>
              </a:rPr>
              <a:t> become apparent during childhood. </a:t>
            </a:r>
          </a:p>
          <a:p>
            <a:r>
              <a:rPr lang="en-US" dirty="0">
                <a:solidFill>
                  <a:srgbClr val="000000"/>
                </a:solidFill>
                <a:latin typeface="BookAntiqua"/>
              </a:rPr>
              <a:t>Men are affected three times more often than women. </a:t>
            </a:r>
          </a:p>
          <a:p>
            <a:endParaRPr lang="en-US" dirty="0"/>
          </a:p>
        </p:txBody>
      </p:sp>
    </p:spTree>
    <p:extLst>
      <p:ext uri="{BB962C8B-B14F-4D97-AF65-F5344CB8AC3E}">
        <p14:creationId xmlns:p14="http://schemas.microsoft.com/office/powerpoint/2010/main" val="2352907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a:solidFill>
                  <a:srgbClr val="000000"/>
                </a:solidFill>
                <a:latin typeface="BookAntiqua"/>
              </a:rPr>
              <a:t>Osteochondromas</a:t>
            </a:r>
            <a:r>
              <a:rPr lang="en-US" dirty="0">
                <a:solidFill>
                  <a:srgbClr val="000000"/>
                </a:solidFill>
                <a:latin typeface="BookAntiqua"/>
              </a:rPr>
              <a:t> develop in bones of endochondral origin and arise from the metaphysis near the growth plate of long tubular bones, especially near the knee. </a:t>
            </a:r>
          </a:p>
          <a:p>
            <a:r>
              <a:rPr lang="en-US" dirty="0">
                <a:solidFill>
                  <a:srgbClr val="000000"/>
                </a:solidFill>
                <a:latin typeface="BookAntiqua"/>
              </a:rPr>
              <a:t>They present as slow-growing masses, which can be painful if they impinge on a nerve or if the stalk is fractured. In many cases they are detected incidentally. In multiple hereditary exostoses, the underlying bones may be bowed and shortened, reflecting an associated disturbance in epiphyseal growth.</a:t>
            </a:r>
            <a:endParaRPr lang="en-US" dirty="0"/>
          </a:p>
          <a:p>
            <a:endParaRPr lang="en-US" dirty="0"/>
          </a:p>
        </p:txBody>
      </p:sp>
    </p:spTree>
    <p:extLst>
      <p:ext uri="{BB962C8B-B14F-4D97-AF65-F5344CB8AC3E}">
        <p14:creationId xmlns:p14="http://schemas.microsoft.com/office/powerpoint/2010/main" val="3732898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a:t>
            </a:r>
          </a:p>
        </p:txBody>
      </p:sp>
      <p:sp>
        <p:nvSpPr>
          <p:cNvPr id="3" name="Content Placeholder 2"/>
          <p:cNvSpPr>
            <a:spLocks noGrp="1"/>
          </p:cNvSpPr>
          <p:nvPr>
            <p:ph idx="1"/>
          </p:nvPr>
        </p:nvSpPr>
        <p:spPr/>
        <p:txBody>
          <a:bodyPr/>
          <a:lstStyle/>
          <a:p>
            <a:r>
              <a:rPr lang="en-US" dirty="0"/>
              <a:t>Hereditary exostoses are associated with germline loss-of function mutations in either the </a:t>
            </a:r>
            <a:r>
              <a:rPr lang="en-US" i="1" dirty="0"/>
              <a:t>EXT1 </a:t>
            </a:r>
            <a:r>
              <a:rPr lang="en-US" dirty="0"/>
              <a:t>or the </a:t>
            </a:r>
            <a:r>
              <a:rPr lang="en-US" i="1" dirty="0"/>
              <a:t>EXT2 </a:t>
            </a:r>
            <a:r>
              <a:rPr lang="en-US" dirty="0"/>
              <a:t>gene and subsequent loss of the remaining wild-type allele in chondrocytes of the growth plate. </a:t>
            </a:r>
          </a:p>
          <a:p>
            <a:r>
              <a:rPr lang="en-US" dirty="0"/>
              <a:t>Reduced expression of </a:t>
            </a:r>
            <a:r>
              <a:rPr lang="en-US" i="1" dirty="0"/>
              <a:t>EXT1 </a:t>
            </a:r>
            <a:r>
              <a:rPr lang="en-US" dirty="0"/>
              <a:t>or </a:t>
            </a:r>
            <a:r>
              <a:rPr lang="en-US" i="1" dirty="0"/>
              <a:t>EXT2 </a:t>
            </a:r>
            <a:r>
              <a:rPr lang="en-US" dirty="0"/>
              <a:t>also has been observed in sporadic </a:t>
            </a:r>
            <a:r>
              <a:rPr lang="en-US" dirty="0" err="1"/>
              <a:t>osteochondromas</a:t>
            </a:r>
            <a:r>
              <a:rPr lang="en-US" dirty="0"/>
              <a:t>.</a:t>
            </a:r>
          </a:p>
        </p:txBody>
      </p:sp>
    </p:spTree>
    <p:extLst>
      <p:ext uri="{BB962C8B-B14F-4D97-AF65-F5344CB8AC3E}">
        <p14:creationId xmlns:p14="http://schemas.microsoft.com/office/powerpoint/2010/main" val="3158616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algn="ctr" eaLnBrk="1" hangingPunct="1">
              <a:defRPr/>
            </a:pPr>
            <a:r>
              <a:rPr lang="en-CA" sz="3800" b="1">
                <a:effectLst>
                  <a:outerShdw blurRad="38100" dist="38100" dir="2700000" algn="tl">
                    <a:srgbClr val="C0C0C0"/>
                  </a:outerShdw>
                </a:effectLst>
              </a:rPr>
              <a:t>Osteochondroma </a:t>
            </a:r>
            <a:br>
              <a:rPr lang="en-CA" sz="3800" b="1">
                <a:effectLst>
                  <a:outerShdw blurRad="38100" dist="38100" dir="2700000" algn="tl">
                    <a:srgbClr val="C0C0C0"/>
                  </a:outerShdw>
                </a:effectLst>
              </a:rPr>
            </a:br>
            <a:r>
              <a:rPr lang="en-CA" sz="3200"/>
              <a:t>Morphology</a:t>
            </a:r>
          </a:p>
        </p:txBody>
      </p:sp>
      <p:pic>
        <p:nvPicPr>
          <p:cNvPr id="69634" name="Picture 3" descr="f02802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79614" y="981076"/>
            <a:ext cx="8156575" cy="3649663"/>
          </a:xfrm>
        </p:spPr>
      </p:pic>
      <p:sp>
        <p:nvSpPr>
          <p:cNvPr id="82949" name="Text Box 5"/>
          <p:cNvSpPr txBox="1">
            <a:spLocks noChangeArrowheads="1"/>
          </p:cNvSpPr>
          <p:nvPr/>
        </p:nvSpPr>
        <p:spPr bwMode="auto">
          <a:xfrm>
            <a:off x="1847851" y="5013325"/>
            <a:ext cx="8569325" cy="2014538"/>
          </a:xfrm>
          <a:prstGeom prst="rect">
            <a:avLst/>
          </a:prstGeom>
          <a:noFill/>
          <a:ln w="9525">
            <a:noFill/>
            <a:miter lim="800000"/>
            <a:headEnd/>
            <a:tailEnd/>
          </a:ln>
          <a:effectLst/>
        </p:spPr>
        <p:txBody>
          <a:bodyPr>
            <a:spAutoFit/>
          </a:bodyPr>
          <a:lstStyle/>
          <a:p>
            <a:pPr>
              <a:buFontTx/>
              <a:buChar char="•"/>
              <a:defRPr/>
            </a:pPr>
            <a:r>
              <a:rPr lang="en-CA" b="1" dirty="0" err="1">
                <a:latin typeface="Arial" charset="0"/>
                <a:cs typeface="Arial" charset="0"/>
              </a:rPr>
              <a:t>Osteochondromas</a:t>
            </a:r>
            <a:r>
              <a:rPr lang="en-CA" b="1" dirty="0">
                <a:latin typeface="Arial" charset="0"/>
                <a:cs typeface="Arial" charset="0"/>
              </a:rPr>
              <a:t> are mushroom shaped and range in size from 1 to 20 cm. </a:t>
            </a:r>
          </a:p>
          <a:p>
            <a:pPr>
              <a:buFontTx/>
              <a:buChar char="•"/>
              <a:defRPr/>
            </a:pPr>
            <a:r>
              <a:rPr lang="en-CA" b="1" dirty="0">
                <a:latin typeface="Arial" charset="0"/>
                <a:cs typeface="Arial" charset="0"/>
              </a:rPr>
              <a:t>The </a:t>
            </a:r>
            <a:r>
              <a:rPr lang="en-CA" b="1" u="sng" dirty="0">
                <a:solidFill>
                  <a:schemeClr val="accent2"/>
                </a:solidFill>
                <a:effectLst>
                  <a:outerShdw blurRad="38100" dist="38100" dir="2700000" algn="tl">
                    <a:srgbClr val="C0C0C0"/>
                  </a:outerShdw>
                </a:effectLst>
                <a:latin typeface="Arial" charset="0"/>
                <a:cs typeface="Arial" charset="0"/>
              </a:rPr>
              <a:t>outer layer</a:t>
            </a:r>
            <a:r>
              <a:rPr lang="en-CA" b="1" dirty="0">
                <a:latin typeface="Arial" charset="0"/>
                <a:cs typeface="Arial" charset="0"/>
              </a:rPr>
              <a:t> of the head of the </a:t>
            </a:r>
            <a:r>
              <a:rPr lang="en-CA" b="1" dirty="0" err="1">
                <a:latin typeface="Arial" charset="0"/>
                <a:cs typeface="Arial" charset="0"/>
              </a:rPr>
              <a:t>osteochondroma</a:t>
            </a:r>
            <a:r>
              <a:rPr lang="en-CA" b="1" dirty="0">
                <a:latin typeface="Arial" charset="0"/>
                <a:cs typeface="Arial" charset="0"/>
              </a:rPr>
              <a:t> is composed of benign hyaline cartilage varying in thickness</a:t>
            </a:r>
          </a:p>
          <a:p>
            <a:pPr>
              <a:buFontTx/>
              <a:buChar char="•"/>
              <a:defRPr/>
            </a:pPr>
            <a:r>
              <a:rPr lang="en-US" b="1" dirty="0">
                <a:latin typeface="Arial" charset="0"/>
                <a:cs typeface="Arial" charset="0"/>
              </a:rPr>
              <a:t>Newly formed bone forms the </a:t>
            </a:r>
            <a:r>
              <a:rPr lang="en-US" b="1" u="sng" dirty="0">
                <a:solidFill>
                  <a:schemeClr val="accent2"/>
                </a:solidFill>
                <a:effectLst>
                  <a:outerShdw blurRad="38100" dist="38100" dir="2700000" algn="tl">
                    <a:srgbClr val="C0C0C0"/>
                  </a:outerShdw>
                </a:effectLst>
                <a:latin typeface="Arial" charset="0"/>
                <a:cs typeface="Arial" charset="0"/>
              </a:rPr>
              <a:t>inner portion</a:t>
            </a:r>
            <a:r>
              <a:rPr lang="en-US" b="1" dirty="0">
                <a:latin typeface="Arial" charset="0"/>
                <a:cs typeface="Arial" charset="0"/>
              </a:rPr>
              <a:t> of the head and stalk, with the stalk cortex merging with the cortex of the host bone.</a:t>
            </a:r>
            <a:r>
              <a:rPr lang="en-GB" dirty="0">
                <a:latin typeface="Arial" charset="0"/>
                <a:cs typeface="Arial" charset="0"/>
              </a:rPr>
              <a:t> </a:t>
            </a:r>
            <a:endParaRPr lang="en-CA" b="1" dirty="0">
              <a:latin typeface="Arial" charset="0"/>
              <a:cs typeface="Arial" charset="0"/>
            </a:endParaRPr>
          </a:p>
          <a:p>
            <a:pPr>
              <a:defRPr/>
            </a:pPr>
            <a:endParaRPr lang="en-GB" b="1" dirty="0">
              <a:latin typeface="Arial" charset="0"/>
              <a:cs typeface="Arial" charset="0"/>
            </a:endParaRPr>
          </a:p>
          <a:p>
            <a:pPr>
              <a:defRPr/>
            </a:pPr>
            <a:endParaRPr lang="en-GB" dirty="0">
              <a:latin typeface="Arial" charset="0"/>
              <a:cs typeface="Arial" charset="0"/>
            </a:endParaRPr>
          </a:p>
        </p:txBody>
      </p:sp>
    </p:spTree>
    <p:extLst>
      <p:ext uri="{BB962C8B-B14F-4D97-AF65-F5344CB8AC3E}">
        <p14:creationId xmlns:p14="http://schemas.microsoft.com/office/powerpoint/2010/main" val="13635194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p:txBody>
          <a:bodyPr/>
          <a:lstStyle/>
          <a:p>
            <a:pPr eaLnBrk="1" hangingPunct="1"/>
            <a:r>
              <a:rPr lang="en-CA" altLang="en-US" sz="3800"/>
              <a:t>Osteochondroma (exostosis)</a:t>
            </a:r>
            <a:br>
              <a:rPr lang="en-CA" altLang="en-US" sz="3800"/>
            </a:br>
            <a:r>
              <a:rPr lang="en-CA" altLang="en-US" sz="3400"/>
              <a:t>Gross</a:t>
            </a:r>
          </a:p>
        </p:txBody>
      </p:sp>
      <p:pic>
        <p:nvPicPr>
          <p:cNvPr id="71682" name="Picture 3" descr="17"/>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847850" y="1557339"/>
            <a:ext cx="4171950" cy="4535487"/>
          </a:xfrm>
        </p:spPr>
      </p:pic>
      <p:pic>
        <p:nvPicPr>
          <p:cNvPr id="71683" name="Picture 4" descr="15"/>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172200" y="1557339"/>
            <a:ext cx="4171950" cy="4535487"/>
          </a:xfrm>
        </p:spPr>
      </p:pic>
      <p:sp>
        <p:nvSpPr>
          <p:cNvPr id="71684" name="Text Box 5"/>
          <p:cNvSpPr txBox="1">
            <a:spLocks noChangeArrowheads="1"/>
          </p:cNvSpPr>
          <p:nvPr/>
        </p:nvSpPr>
        <p:spPr bwMode="auto">
          <a:xfrm>
            <a:off x="1919289" y="5157788"/>
            <a:ext cx="8137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ar-SA" altLang="en-US" b="1"/>
          </a:p>
        </p:txBody>
      </p:sp>
    </p:spTree>
    <p:extLst>
      <p:ext uri="{BB962C8B-B14F-4D97-AF65-F5344CB8AC3E}">
        <p14:creationId xmlns:p14="http://schemas.microsoft.com/office/powerpoint/2010/main" val="131787960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osteochondroma g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240957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err="1"/>
              <a:t>Osteochondroma</a:t>
            </a:r>
            <a:r>
              <a:rPr lang="en-US" sz="2000" dirty="0"/>
              <a:t>. Radiograph of an </a:t>
            </a:r>
            <a:r>
              <a:rPr lang="en-US" sz="2000" dirty="0" err="1"/>
              <a:t>osteochondroma</a:t>
            </a:r>
            <a:r>
              <a:rPr lang="en-US" sz="2000" dirty="0"/>
              <a:t> arising from the distal femur. The cartilage cap has the histologic appearance of disorganized growth plate–like cartilage.</a:t>
            </a:r>
          </a:p>
        </p:txBody>
      </p:sp>
      <p:pic>
        <p:nvPicPr>
          <p:cNvPr id="5" name="Content Placeholder 4"/>
          <p:cNvPicPr>
            <a:picLocks noGrp="1" noChangeAspect="1"/>
          </p:cNvPicPr>
          <p:nvPr>
            <p:ph sz="half" idx="1"/>
          </p:nvPr>
        </p:nvPicPr>
        <p:blipFill>
          <a:blip r:embed="rId2"/>
          <a:stretch>
            <a:fillRect/>
          </a:stretch>
        </p:blipFill>
        <p:spPr>
          <a:xfrm>
            <a:off x="838200" y="1978925"/>
            <a:ext cx="4416187" cy="4503762"/>
          </a:xfrm>
          <a:prstGeom prst="rect">
            <a:avLst/>
          </a:prstGeom>
        </p:spPr>
      </p:pic>
      <p:pic>
        <p:nvPicPr>
          <p:cNvPr id="6" name="Content Placeholder 5"/>
          <p:cNvPicPr>
            <a:picLocks noGrp="1" noChangeAspect="1"/>
          </p:cNvPicPr>
          <p:nvPr>
            <p:ph sz="half" idx="2"/>
          </p:nvPr>
        </p:nvPicPr>
        <p:blipFill>
          <a:blip r:embed="rId3"/>
          <a:stretch>
            <a:fillRect/>
          </a:stretch>
        </p:blipFill>
        <p:spPr>
          <a:xfrm>
            <a:off x="5254386" y="1978925"/>
            <a:ext cx="6099413" cy="4503762"/>
          </a:xfrm>
          <a:prstGeom prst="rect">
            <a:avLst/>
          </a:prstGeom>
        </p:spPr>
      </p:pic>
    </p:spTree>
    <p:extLst>
      <p:ext uri="{BB962C8B-B14F-4D97-AF65-F5344CB8AC3E}">
        <p14:creationId xmlns:p14="http://schemas.microsoft.com/office/powerpoint/2010/main" val="1296123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course</a:t>
            </a:r>
          </a:p>
        </p:txBody>
      </p:sp>
      <p:sp>
        <p:nvSpPr>
          <p:cNvPr id="3" name="Content Placeholder 2"/>
          <p:cNvSpPr>
            <a:spLocks noGrp="1"/>
          </p:cNvSpPr>
          <p:nvPr>
            <p:ph idx="1"/>
          </p:nvPr>
        </p:nvSpPr>
        <p:spPr/>
        <p:txBody>
          <a:bodyPr/>
          <a:lstStyle/>
          <a:p>
            <a:r>
              <a:rPr lang="en-US" dirty="0" err="1"/>
              <a:t>Osteochondromas</a:t>
            </a:r>
            <a:r>
              <a:rPr lang="en-US" dirty="0"/>
              <a:t> usually stop growing at the time of growth plate closure. </a:t>
            </a:r>
          </a:p>
          <a:p>
            <a:r>
              <a:rPr lang="en-US" dirty="0"/>
              <a:t>Symptomatic tumors are cured by simple excision. </a:t>
            </a:r>
          </a:p>
          <a:p>
            <a:r>
              <a:rPr lang="en-US" dirty="0"/>
              <a:t>Rarely in sporadic cases, but more commonly in those with multiple hereditary exostosis (5%– 20%), </a:t>
            </a:r>
            <a:r>
              <a:rPr lang="en-US" dirty="0" err="1"/>
              <a:t>osteochondromas</a:t>
            </a:r>
            <a:r>
              <a:rPr lang="en-US" dirty="0"/>
              <a:t> progress to chondrosarcoma.</a:t>
            </a:r>
          </a:p>
        </p:txBody>
      </p:sp>
    </p:spTree>
    <p:extLst>
      <p:ext uri="{BB962C8B-B14F-4D97-AF65-F5344CB8AC3E}">
        <p14:creationId xmlns:p14="http://schemas.microsoft.com/office/powerpoint/2010/main" val="12704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Chondroma</a:t>
            </a:r>
          </a:p>
        </p:txBody>
      </p:sp>
      <p:sp>
        <p:nvSpPr>
          <p:cNvPr id="3" name="Content Placeholder 2"/>
          <p:cNvSpPr>
            <a:spLocks noGrp="1"/>
          </p:cNvSpPr>
          <p:nvPr>
            <p:ph idx="1"/>
          </p:nvPr>
        </p:nvSpPr>
        <p:spPr/>
        <p:txBody>
          <a:bodyPr>
            <a:normAutofit/>
          </a:bodyPr>
          <a:lstStyle/>
          <a:p>
            <a:r>
              <a:rPr lang="en-US" b="1" dirty="0" err="1"/>
              <a:t>Chondromas</a:t>
            </a:r>
            <a:r>
              <a:rPr lang="en-US" b="1" dirty="0"/>
              <a:t> are benign tumors of hyaline cartilage that usually occur in bones of endochondral origin.</a:t>
            </a:r>
          </a:p>
          <a:p>
            <a:r>
              <a:rPr lang="en-US" dirty="0" err="1"/>
              <a:t>Enchondromas</a:t>
            </a:r>
            <a:r>
              <a:rPr lang="en-US" dirty="0"/>
              <a:t> are usually diagnosed in individuals 20 to 50 years of age. Typically, they appear as solitary metaphyseal lesions of the tubular bones of the hands and feet. </a:t>
            </a:r>
          </a:p>
          <a:p>
            <a:r>
              <a:rPr lang="en-US" dirty="0"/>
              <a:t>The radiographic features consist of a circumscribed </a:t>
            </a:r>
            <a:r>
              <a:rPr lang="en-US" dirty="0" err="1"/>
              <a:t>lucency</a:t>
            </a:r>
            <a:r>
              <a:rPr lang="en-US" dirty="0"/>
              <a:t> with central irregular calcifications, a sclerotic rim, and an intact cortex.</a:t>
            </a:r>
          </a:p>
          <a:p>
            <a:r>
              <a:rPr lang="en-US" dirty="0"/>
              <a:t> </a:t>
            </a:r>
            <a:r>
              <a:rPr lang="en-US" i="1" dirty="0" err="1"/>
              <a:t>Ollier</a:t>
            </a:r>
            <a:r>
              <a:rPr lang="en-US" i="1" dirty="0"/>
              <a:t> disease </a:t>
            </a:r>
            <a:r>
              <a:rPr lang="en-US" dirty="0"/>
              <a:t>and </a:t>
            </a:r>
            <a:r>
              <a:rPr lang="en-US" i="1" dirty="0" err="1"/>
              <a:t>Maffucci</a:t>
            </a:r>
            <a:r>
              <a:rPr lang="en-US" i="1" dirty="0"/>
              <a:t> syndrome </a:t>
            </a:r>
            <a:r>
              <a:rPr lang="en-US" dirty="0"/>
              <a:t>are disorders characterized by multiple </a:t>
            </a:r>
            <a:r>
              <a:rPr lang="en-US" dirty="0" err="1"/>
              <a:t>enchondromas</a:t>
            </a:r>
            <a:r>
              <a:rPr lang="en-US" dirty="0"/>
              <a:t> (</a:t>
            </a:r>
            <a:r>
              <a:rPr lang="en-US" dirty="0" err="1"/>
              <a:t>enchondromatosis</a:t>
            </a:r>
            <a:r>
              <a:rPr lang="en-US" dirty="0"/>
              <a:t>). </a:t>
            </a:r>
            <a:r>
              <a:rPr lang="en-US" dirty="0" err="1"/>
              <a:t>Maffucci</a:t>
            </a:r>
            <a:r>
              <a:rPr lang="en-US" dirty="0"/>
              <a:t> syndrome also is associated with other rare tumors.</a:t>
            </a:r>
          </a:p>
        </p:txBody>
      </p:sp>
    </p:spTree>
    <p:extLst>
      <p:ext uri="{BB962C8B-B14F-4D97-AF65-F5344CB8AC3E}">
        <p14:creationId xmlns:p14="http://schemas.microsoft.com/office/powerpoint/2010/main" val="3037556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ctr" eaLnBrk="1" hangingPunct="1">
              <a:defRPr/>
            </a:pPr>
            <a:r>
              <a:rPr lang="en-US" b="1">
                <a:effectLst>
                  <a:outerShdw blurRad="38100" dist="38100" dir="2700000" algn="tl">
                    <a:srgbClr val="C0C0C0"/>
                  </a:outerShdw>
                </a:effectLst>
                <a:latin typeface="Castellar" pitchFamily="18" charset="0"/>
              </a:rPr>
              <a:t>Bone tumors</a:t>
            </a:r>
          </a:p>
        </p:txBody>
      </p:sp>
      <p:sp>
        <p:nvSpPr>
          <p:cNvPr id="6147" name="Rectangle 3"/>
          <p:cNvSpPr>
            <a:spLocks noGrp="1" noChangeArrowheads="1"/>
          </p:cNvSpPr>
          <p:nvPr>
            <p:ph type="body" idx="1"/>
          </p:nvPr>
        </p:nvSpPr>
        <p:spPr/>
        <p:txBody>
          <a:bodyPr/>
          <a:lstStyle/>
          <a:p>
            <a:pPr eaLnBrk="1" hangingPunct="1">
              <a:defRPr/>
            </a:pPr>
            <a:r>
              <a:rPr lang="en-US" dirty="0"/>
              <a:t>Bone tumors are classified into:</a:t>
            </a:r>
          </a:p>
          <a:p>
            <a:pPr lvl="3" eaLnBrk="1" hangingPunct="1">
              <a:defRPr/>
            </a:pPr>
            <a:r>
              <a:rPr lang="en-US" dirty="0"/>
              <a:t>Primary bone tumors</a:t>
            </a:r>
          </a:p>
          <a:p>
            <a:pPr lvl="3" eaLnBrk="1" hangingPunct="1">
              <a:defRPr/>
            </a:pPr>
            <a:r>
              <a:rPr lang="en-US" dirty="0"/>
              <a:t>Secondary bone tumors ( Metastasis)</a:t>
            </a:r>
          </a:p>
          <a:p>
            <a:pPr eaLnBrk="1" hangingPunct="1">
              <a:defRPr/>
            </a:pPr>
            <a:r>
              <a:rPr lang="en-US" dirty="0"/>
              <a:t>Most are classified according to the </a:t>
            </a:r>
            <a:r>
              <a:rPr lang="en-US" b="1" i="1" dirty="0">
                <a:solidFill>
                  <a:schemeClr val="accent1"/>
                </a:solidFill>
                <a:effectLst>
                  <a:outerShdw blurRad="38100" dist="38100" dir="2700000" algn="tl">
                    <a:srgbClr val="C0C0C0"/>
                  </a:outerShdw>
                </a:effectLst>
              </a:rPr>
              <a:t>normal cell of origin</a:t>
            </a:r>
            <a:r>
              <a:rPr lang="en-US" dirty="0"/>
              <a:t> and apparent pattern of differentiation </a:t>
            </a:r>
          </a:p>
          <a:p>
            <a:pPr eaLnBrk="1" hangingPunct="1">
              <a:defRPr/>
            </a:pPr>
            <a:endParaRPr lang="en-US" dirty="0"/>
          </a:p>
        </p:txBody>
      </p:sp>
    </p:spTree>
    <p:extLst>
      <p:ext uri="{BB962C8B-B14F-4D97-AF65-F5344CB8AC3E}">
        <p14:creationId xmlns:p14="http://schemas.microsoft.com/office/powerpoint/2010/main" val="86026478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Most </a:t>
            </a:r>
            <a:r>
              <a:rPr lang="en-US" dirty="0" err="1"/>
              <a:t>enchondromas</a:t>
            </a:r>
            <a:r>
              <a:rPr lang="en-US" dirty="0"/>
              <a:t> of large bones are asymptomatic and are detected incidentally. Occasionally, they are painful and cause pathologic fracture. The tumors in </a:t>
            </a:r>
            <a:r>
              <a:rPr lang="en-US" dirty="0" err="1"/>
              <a:t>enchondromatosis</a:t>
            </a:r>
            <a:r>
              <a:rPr lang="en-US" dirty="0"/>
              <a:t> may be numerous and large, producing severe deformities, especially of the digits.</a:t>
            </a:r>
          </a:p>
        </p:txBody>
      </p:sp>
    </p:spTree>
    <p:extLst>
      <p:ext uri="{BB962C8B-B14F-4D97-AF65-F5344CB8AC3E}">
        <p14:creationId xmlns:p14="http://schemas.microsoft.com/office/powerpoint/2010/main" val="2229281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5347" y="282120"/>
            <a:ext cx="2899423" cy="5668304"/>
          </a:xfrm>
          <a:prstGeom prst="rect">
            <a:avLst/>
          </a:prstGeom>
        </p:spPr>
      </p:pic>
      <p:sp>
        <p:nvSpPr>
          <p:cNvPr id="5" name="Rectangle 4"/>
          <p:cNvSpPr/>
          <p:nvPr/>
        </p:nvSpPr>
        <p:spPr>
          <a:xfrm>
            <a:off x="3730387" y="1354877"/>
            <a:ext cx="7842913" cy="646331"/>
          </a:xfrm>
          <a:prstGeom prst="rect">
            <a:avLst/>
          </a:prstGeom>
        </p:spPr>
        <p:txBody>
          <a:bodyPr wrap="square">
            <a:spAutoFit/>
          </a:bodyPr>
          <a:lstStyle/>
          <a:p>
            <a:r>
              <a:rPr lang="en-US" dirty="0" err="1">
                <a:latin typeface="GillSans"/>
              </a:rPr>
              <a:t>Enchondroma</a:t>
            </a:r>
            <a:r>
              <a:rPr lang="en-US" dirty="0">
                <a:latin typeface="GillSans"/>
              </a:rPr>
              <a:t> of the proximal phalanx. The radiolucent nodule of cartilage with central calcification thins but does not penetrate the cortex.</a:t>
            </a:r>
            <a:endParaRPr lang="en-US" dirty="0"/>
          </a:p>
        </p:txBody>
      </p:sp>
    </p:spTree>
    <p:extLst>
      <p:ext uri="{BB962C8B-B14F-4D97-AF65-F5344CB8AC3E}">
        <p14:creationId xmlns:p14="http://schemas.microsoft.com/office/powerpoint/2010/main" val="286545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a:t>
            </a:r>
          </a:p>
        </p:txBody>
      </p:sp>
      <p:sp>
        <p:nvSpPr>
          <p:cNvPr id="3" name="Content Placeholder 2"/>
          <p:cNvSpPr>
            <a:spLocks noGrp="1"/>
          </p:cNvSpPr>
          <p:nvPr>
            <p:ph idx="1"/>
          </p:nvPr>
        </p:nvSpPr>
        <p:spPr/>
        <p:txBody>
          <a:bodyPr>
            <a:normAutofit lnSpcReduction="10000"/>
          </a:bodyPr>
          <a:lstStyle/>
          <a:p>
            <a:r>
              <a:rPr lang="en-US" dirty="0"/>
              <a:t>Heterozygous gain of function mutations in the </a:t>
            </a:r>
            <a:r>
              <a:rPr lang="en-US" i="1" dirty="0"/>
              <a:t>IDH1 </a:t>
            </a:r>
            <a:r>
              <a:rPr lang="en-US" dirty="0"/>
              <a:t>and </a:t>
            </a:r>
            <a:r>
              <a:rPr lang="en-US" i="1" dirty="0"/>
              <a:t>IDH2 </a:t>
            </a:r>
            <a:r>
              <a:rPr lang="en-US" dirty="0"/>
              <a:t>genes, coding for the enzymes </a:t>
            </a:r>
            <a:r>
              <a:rPr lang="en-US" dirty="0" err="1"/>
              <a:t>isocitrate</a:t>
            </a:r>
            <a:r>
              <a:rPr lang="en-US" dirty="0"/>
              <a:t> dehydrogenases, have been identified in the chondrocytes of syndromic and solitary </a:t>
            </a:r>
            <a:r>
              <a:rPr lang="en-US" dirty="0" err="1"/>
              <a:t>enchondromas</a:t>
            </a:r>
            <a:r>
              <a:rPr lang="en-US" dirty="0"/>
              <a:t>.</a:t>
            </a:r>
          </a:p>
          <a:p>
            <a:r>
              <a:rPr lang="en-US" dirty="0" err="1"/>
              <a:t>Enchondromas</a:t>
            </a:r>
            <a:r>
              <a:rPr lang="en-US" dirty="0"/>
              <a:t> are usually smaller than 3 cm and are gray blue and translucent. They are composed of well-circumscribed nodules of hyaline cartilage containing benign chondrocytes. The peripheral portion of the nodules may undergo endochondral ossification, and the center can calcify and infarct. Syndromic </a:t>
            </a:r>
            <a:r>
              <a:rPr lang="en-US" dirty="0" err="1"/>
              <a:t>enchondromas</a:t>
            </a:r>
            <a:r>
              <a:rPr lang="en-US" dirty="0"/>
              <a:t> are sometimes more cellular with more atypia than sporadic </a:t>
            </a:r>
            <a:r>
              <a:rPr lang="en-US" dirty="0" err="1"/>
              <a:t>enchondromas</a:t>
            </a:r>
            <a:r>
              <a:rPr lang="en-US" dirty="0"/>
              <a:t>.</a:t>
            </a:r>
          </a:p>
        </p:txBody>
      </p:sp>
    </p:spTree>
    <p:extLst>
      <p:ext uri="{BB962C8B-B14F-4D97-AF65-F5344CB8AC3E}">
        <p14:creationId xmlns:p14="http://schemas.microsoft.com/office/powerpoint/2010/main" val="2592870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0078" y="413721"/>
            <a:ext cx="5633050" cy="5973431"/>
          </a:xfrm>
          <a:prstGeom prst="rect">
            <a:avLst/>
          </a:prstGeom>
        </p:spPr>
      </p:pic>
      <p:sp>
        <p:nvSpPr>
          <p:cNvPr id="5" name="Rectangle 4"/>
          <p:cNvSpPr/>
          <p:nvPr/>
        </p:nvSpPr>
        <p:spPr>
          <a:xfrm>
            <a:off x="5923128" y="1220422"/>
            <a:ext cx="6096000" cy="646331"/>
          </a:xfrm>
          <a:prstGeom prst="rect">
            <a:avLst/>
          </a:prstGeom>
        </p:spPr>
        <p:txBody>
          <a:bodyPr>
            <a:spAutoFit/>
          </a:bodyPr>
          <a:lstStyle/>
          <a:p>
            <a:r>
              <a:rPr lang="en-US" dirty="0" err="1">
                <a:latin typeface="GillSans"/>
              </a:rPr>
              <a:t>Enchondroma</a:t>
            </a:r>
            <a:r>
              <a:rPr lang="en-US" dirty="0">
                <a:latin typeface="GillSans"/>
              </a:rPr>
              <a:t> composed of a nodule of hyaline cartilage encased by a thin layer of reactive bone.</a:t>
            </a:r>
            <a:endParaRPr lang="en-US" dirty="0"/>
          </a:p>
        </p:txBody>
      </p:sp>
    </p:spTree>
    <p:extLst>
      <p:ext uri="{BB962C8B-B14F-4D97-AF65-F5344CB8AC3E}">
        <p14:creationId xmlns:p14="http://schemas.microsoft.com/office/powerpoint/2010/main" val="3892770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Chondrosarcoma</a:t>
            </a:r>
            <a:endParaRPr lang="en-US" dirty="0"/>
          </a:p>
        </p:txBody>
      </p:sp>
      <p:sp>
        <p:nvSpPr>
          <p:cNvPr id="3" name="Content Placeholder 2"/>
          <p:cNvSpPr>
            <a:spLocks noGrp="1"/>
          </p:cNvSpPr>
          <p:nvPr>
            <p:ph idx="1"/>
          </p:nvPr>
        </p:nvSpPr>
        <p:spPr/>
        <p:txBody>
          <a:bodyPr>
            <a:normAutofit fontScale="92500" lnSpcReduction="20000"/>
          </a:bodyPr>
          <a:lstStyle/>
          <a:p>
            <a:r>
              <a:rPr lang="en-US" b="1" dirty="0"/>
              <a:t>Chondrosarcomas are malignant tumors that produce cartilage. </a:t>
            </a:r>
            <a:r>
              <a:rPr lang="en-US" dirty="0"/>
              <a:t>They are </a:t>
            </a:r>
            <a:r>
              <a:rPr lang="en-US" dirty="0" err="1"/>
              <a:t>subclassified</a:t>
            </a:r>
            <a:r>
              <a:rPr lang="en-US" dirty="0"/>
              <a:t> into </a:t>
            </a:r>
            <a:r>
              <a:rPr lang="en-US" i="1" dirty="0"/>
              <a:t>conventional </a:t>
            </a:r>
            <a:r>
              <a:rPr lang="en-US" dirty="0"/>
              <a:t>(hyaline cartilage–producing), </a:t>
            </a:r>
            <a:r>
              <a:rPr lang="en-US" i="1" dirty="0"/>
              <a:t>dedifferentiated, clear cell, </a:t>
            </a:r>
            <a:r>
              <a:rPr lang="en-US" dirty="0"/>
              <a:t>and </a:t>
            </a:r>
            <a:r>
              <a:rPr lang="en-US" i="1" dirty="0"/>
              <a:t>mesenchymal </a:t>
            </a:r>
            <a:r>
              <a:rPr lang="en-US" dirty="0"/>
              <a:t>types. Approximately 90% of chondrosarcomas are of the conventional type.</a:t>
            </a:r>
          </a:p>
          <a:p>
            <a:r>
              <a:rPr lang="en-US" dirty="0"/>
              <a:t> Chondrosarcoma is about half as common as osteosarcoma. Individuals with conventional chondrosarcoma are usually in their 40s or older. These tumors affect men twice as frequently as women.</a:t>
            </a:r>
          </a:p>
          <a:p>
            <a:r>
              <a:rPr lang="en-US" dirty="0"/>
              <a:t>The clear cell and especially the mesenchymal variants occur in children and young adults. Chondrosarcomas commonly arise in the axial skeleton, especially the pelvis, shoulder, and ribs. </a:t>
            </a:r>
          </a:p>
          <a:p>
            <a:r>
              <a:rPr lang="en-US" dirty="0"/>
              <a:t>Unlike benign </a:t>
            </a:r>
            <a:r>
              <a:rPr lang="en-US" dirty="0" err="1"/>
              <a:t>enchondroma</a:t>
            </a:r>
            <a:r>
              <a:rPr lang="en-US" dirty="0"/>
              <a:t>, the distal extremities are rarely involved. About 15% of conventional chondrosarcomas are secondary, arising </a:t>
            </a:r>
            <a:r>
              <a:rPr lang="pt-BR" dirty="0"/>
              <a:t>from a preexisting enchondroma or osteochondroma.</a:t>
            </a:r>
            <a:endParaRPr lang="en-US" dirty="0"/>
          </a:p>
        </p:txBody>
      </p:sp>
    </p:spTree>
    <p:extLst>
      <p:ext uri="{BB962C8B-B14F-4D97-AF65-F5344CB8AC3E}">
        <p14:creationId xmlns:p14="http://schemas.microsoft.com/office/powerpoint/2010/main" val="3245746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a:t>
            </a:r>
          </a:p>
        </p:txBody>
      </p:sp>
      <p:sp>
        <p:nvSpPr>
          <p:cNvPr id="3" name="Content Placeholder 2"/>
          <p:cNvSpPr>
            <a:spLocks noGrp="1"/>
          </p:cNvSpPr>
          <p:nvPr>
            <p:ph idx="1"/>
          </p:nvPr>
        </p:nvSpPr>
        <p:spPr/>
        <p:txBody>
          <a:bodyPr/>
          <a:lstStyle/>
          <a:p>
            <a:r>
              <a:rPr lang="en-US" dirty="0"/>
              <a:t>Although chondrosarcomas are genetically heterogeneous, a few reproducible abnormalities have been identified.</a:t>
            </a:r>
          </a:p>
          <a:p>
            <a:r>
              <a:rPr lang="it-IT" dirty="0"/>
              <a:t>Chondrosarcomas arising in multiple osteochondroma </a:t>
            </a:r>
            <a:r>
              <a:rPr lang="en-US" dirty="0"/>
              <a:t>syndrome exhibit mutations in the </a:t>
            </a:r>
            <a:r>
              <a:rPr lang="en-US" i="1" dirty="0"/>
              <a:t>EXT </a:t>
            </a:r>
            <a:r>
              <a:rPr lang="en-US" dirty="0"/>
              <a:t>genes, and both </a:t>
            </a:r>
            <a:r>
              <a:rPr lang="en-US" dirty="0" err="1"/>
              <a:t>chondromatosis</a:t>
            </a:r>
            <a:r>
              <a:rPr lang="en-US" dirty="0"/>
              <a:t>-related and sporadic chondrosarcomas may have </a:t>
            </a:r>
            <a:r>
              <a:rPr lang="en-US" i="1" dirty="0"/>
              <a:t>IDH1 </a:t>
            </a:r>
            <a:r>
              <a:rPr lang="en-US" dirty="0"/>
              <a:t>and </a:t>
            </a:r>
            <a:r>
              <a:rPr lang="en-US" i="1" dirty="0"/>
              <a:t>IDH2 </a:t>
            </a:r>
            <a:r>
              <a:rPr lang="en-US" dirty="0"/>
              <a:t>mutations. Mutation of the collagen </a:t>
            </a:r>
            <a:r>
              <a:rPr lang="en-US" i="1" dirty="0"/>
              <a:t>COL2A1 </a:t>
            </a:r>
            <a:r>
              <a:rPr lang="en-US" dirty="0"/>
              <a:t>gene and silencing of the </a:t>
            </a:r>
            <a:r>
              <a:rPr lang="en-US" i="1" dirty="0"/>
              <a:t>CDKN2A </a:t>
            </a:r>
            <a:r>
              <a:rPr lang="en-US" dirty="0"/>
              <a:t>tumor suppressor gene can also be related to chondrosarcoma</a:t>
            </a:r>
          </a:p>
        </p:txBody>
      </p:sp>
    </p:spTree>
    <p:extLst>
      <p:ext uri="{BB962C8B-B14F-4D97-AF65-F5344CB8AC3E}">
        <p14:creationId xmlns:p14="http://schemas.microsoft.com/office/powerpoint/2010/main" val="1358789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Course</a:t>
            </a:r>
          </a:p>
        </p:txBody>
      </p:sp>
      <p:sp>
        <p:nvSpPr>
          <p:cNvPr id="3" name="Content Placeholder 2"/>
          <p:cNvSpPr>
            <a:spLocks noGrp="1"/>
          </p:cNvSpPr>
          <p:nvPr>
            <p:ph idx="1"/>
          </p:nvPr>
        </p:nvSpPr>
        <p:spPr/>
        <p:txBody>
          <a:bodyPr>
            <a:normAutofit/>
          </a:bodyPr>
          <a:lstStyle/>
          <a:p>
            <a:r>
              <a:rPr lang="en-US" dirty="0"/>
              <a:t>Chondrosarcomas usually present as painful, progressively enlarging masses. </a:t>
            </a:r>
          </a:p>
          <a:p>
            <a:r>
              <a:rPr lang="en-US" dirty="0"/>
              <a:t>Tumor grade predicts outcome, which ranges from 80% 5-year survival for Grade 1 tumors to 43% for Grade 3 tumors.</a:t>
            </a:r>
          </a:p>
          <a:p>
            <a:r>
              <a:rPr lang="en-US" dirty="0"/>
              <a:t> Grade 1 chondrosarcomas rarely metastasize, whereas 70% of grade 3 tumors spread </a:t>
            </a:r>
            <a:r>
              <a:rPr lang="en-US" dirty="0" err="1"/>
              <a:t>hematogenously</a:t>
            </a:r>
            <a:r>
              <a:rPr lang="en-US" dirty="0"/>
              <a:t>, especially to the lungs. The treatment of conventional chondrosarcoma is wide surgical excision.</a:t>
            </a:r>
          </a:p>
          <a:p>
            <a:r>
              <a:rPr lang="en-US" dirty="0"/>
              <a:t>The mesenchymal and dedifferentiated tumors are also excised and are additionally treated with chemotherapy because of their more aggressive clinical course.</a:t>
            </a:r>
          </a:p>
        </p:txBody>
      </p:sp>
    </p:spTree>
    <p:extLst>
      <p:ext uri="{BB962C8B-B14F-4D97-AF65-F5344CB8AC3E}">
        <p14:creationId xmlns:p14="http://schemas.microsoft.com/office/powerpoint/2010/main" val="1404957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Morphology</a:t>
            </a:r>
          </a:p>
        </p:txBody>
      </p:sp>
      <p:sp>
        <p:nvSpPr>
          <p:cNvPr id="3" name="Content Placeholder 2"/>
          <p:cNvSpPr>
            <a:spLocks noGrp="1"/>
          </p:cNvSpPr>
          <p:nvPr>
            <p:ph idx="1"/>
          </p:nvPr>
        </p:nvSpPr>
        <p:spPr/>
        <p:txBody>
          <a:bodyPr>
            <a:normAutofit lnSpcReduction="10000"/>
          </a:bodyPr>
          <a:lstStyle/>
          <a:p>
            <a:r>
              <a:rPr lang="en-US" b="1" dirty="0"/>
              <a:t>Conventional chondrosarcomas </a:t>
            </a:r>
            <a:r>
              <a:rPr lang="en-US" dirty="0"/>
              <a:t>are large bulky tumors composed of nodules of gray-white, translucent cartilage, along with gelatinous or myxoid areas. </a:t>
            </a:r>
            <a:r>
              <a:rPr lang="en-US" b="1" dirty="0"/>
              <a:t>Spotty calcifications </a:t>
            </a:r>
            <a:r>
              <a:rPr lang="en-US" dirty="0"/>
              <a:t>are typically present, and central necrosis may create cystic spaces. The tumor spreads through the cortex into surrounding muscle or fat. Histologically, the cartilage infiltrates the marrow space and entraps normal bony trabeculae. The tumors vary in cellularity, cytologic atypia, and mitotic activity and are assigned a grade from 1 to 3. Grade 1 tumors have relatively low cellularity, and the chondrocytes have plump vesicular nuclei with small nucleoli. By contrast, grade 3 chondrosarcomas are characterized by high cellularity, extreme pleomorphism with bizarre tumor giant cells, and mitoses.</a:t>
            </a:r>
          </a:p>
        </p:txBody>
      </p:sp>
    </p:spTree>
    <p:extLst>
      <p:ext uri="{BB962C8B-B14F-4D97-AF65-F5344CB8AC3E}">
        <p14:creationId xmlns:p14="http://schemas.microsoft.com/office/powerpoint/2010/main" val="1703554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0224" t="15307" r="19515" b="9632"/>
          <a:stretch/>
        </p:blipFill>
        <p:spPr>
          <a:xfrm>
            <a:off x="409433" y="532263"/>
            <a:ext cx="5459104" cy="5145206"/>
          </a:xfrm>
          <a:prstGeom prst="rect">
            <a:avLst/>
          </a:prstGeom>
        </p:spPr>
      </p:pic>
      <p:pic>
        <p:nvPicPr>
          <p:cNvPr id="5" name="Picture 4"/>
          <p:cNvPicPr>
            <a:picLocks noChangeAspect="1"/>
          </p:cNvPicPr>
          <p:nvPr/>
        </p:nvPicPr>
        <p:blipFill rotWithShape="1">
          <a:blip r:embed="rId3"/>
          <a:srcRect l="28097" t="20683" r="26455" b="22971"/>
          <a:stretch/>
        </p:blipFill>
        <p:spPr>
          <a:xfrm>
            <a:off x="6155140" y="532263"/>
            <a:ext cx="5540991" cy="5145206"/>
          </a:xfrm>
          <a:prstGeom prst="rect">
            <a:avLst/>
          </a:prstGeom>
        </p:spPr>
      </p:pic>
    </p:spTree>
    <p:extLst>
      <p:ext uri="{BB962C8B-B14F-4D97-AF65-F5344CB8AC3E}">
        <p14:creationId xmlns:p14="http://schemas.microsoft.com/office/powerpoint/2010/main" val="2406016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858" t="19687" r="28134" b="16003"/>
          <a:stretch/>
        </p:blipFill>
        <p:spPr>
          <a:xfrm>
            <a:off x="2688609" y="723331"/>
            <a:ext cx="5609230" cy="5404514"/>
          </a:xfrm>
          <a:prstGeom prst="rect">
            <a:avLst/>
          </a:prstGeom>
        </p:spPr>
      </p:pic>
    </p:spTree>
    <p:extLst>
      <p:ext uri="{BB962C8B-B14F-4D97-AF65-F5344CB8AC3E}">
        <p14:creationId xmlns:p14="http://schemas.microsoft.com/office/powerpoint/2010/main" val="1573792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pPr algn="ctr" eaLnBrk="1" hangingPunct="1">
              <a:defRPr/>
            </a:pPr>
            <a:r>
              <a:rPr lang="en-US" sz="3600" b="1">
                <a:effectLst>
                  <a:outerShdw blurRad="38100" dist="38100" dir="2700000" algn="tl">
                    <a:srgbClr val="C0C0C0"/>
                  </a:outerShdw>
                </a:effectLst>
              </a:rPr>
              <a:t>Primary Bone Tumors</a:t>
            </a:r>
            <a:endParaRPr lang="en-CA" sz="3600" b="1">
              <a:effectLst>
                <a:outerShdw blurRad="38100" dist="38100" dir="2700000" algn="tl">
                  <a:srgbClr val="C0C0C0"/>
                </a:outerShdw>
              </a:effectLst>
            </a:endParaRPr>
          </a:p>
        </p:txBody>
      </p:sp>
      <p:sp>
        <p:nvSpPr>
          <p:cNvPr id="185347" name="Rectangle 3"/>
          <p:cNvSpPr>
            <a:spLocks noGrp="1" noChangeArrowheads="1"/>
          </p:cNvSpPr>
          <p:nvPr>
            <p:ph type="body" sz="half" idx="1"/>
          </p:nvPr>
        </p:nvSpPr>
        <p:spPr>
          <a:xfrm>
            <a:off x="1981200" y="1268414"/>
            <a:ext cx="4114800" cy="5400675"/>
          </a:xfrm>
        </p:spPr>
        <p:txBody>
          <a:bodyPr/>
          <a:lstStyle/>
          <a:p>
            <a:pPr marL="609600" indent="-609600">
              <a:buClr>
                <a:schemeClr val="tx1"/>
              </a:buClr>
              <a:buNone/>
              <a:defRPr/>
            </a:pPr>
            <a:r>
              <a:rPr lang="en-CA" sz="2200" b="1" u="sng" dirty="0">
                <a:solidFill>
                  <a:schemeClr val="accent1"/>
                </a:solidFill>
                <a:effectLst>
                  <a:outerShdw blurRad="38100" dist="38100" dir="2700000" algn="tl">
                    <a:srgbClr val="C0C0C0"/>
                  </a:outerShdw>
                </a:effectLst>
              </a:rPr>
              <a:t>Bone-Forming tumors</a:t>
            </a:r>
            <a:endParaRPr lang="en-CA" sz="2200" dirty="0"/>
          </a:p>
          <a:p>
            <a:pPr marL="965200" lvl="1" indent="-620713">
              <a:defRPr/>
            </a:pPr>
            <a:r>
              <a:rPr lang="en-CA" sz="2200" dirty="0"/>
              <a:t>Osteoid osteoma and </a:t>
            </a:r>
            <a:r>
              <a:rPr lang="en-CA" sz="2200" dirty="0" err="1"/>
              <a:t>osteoblastoma</a:t>
            </a:r>
            <a:endParaRPr lang="en-CA" sz="2200" dirty="0"/>
          </a:p>
          <a:p>
            <a:pPr marL="965200" lvl="1" indent="-620713">
              <a:defRPr/>
            </a:pPr>
            <a:r>
              <a:rPr lang="en-CA" sz="2200" dirty="0"/>
              <a:t>Osteosarcoma</a:t>
            </a:r>
          </a:p>
          <a:p>
            <a:pPr marL="965200" lvl="1" indent="-620713">
              <a:buNone/>
              <a:defRPr/>
            </a:pPr>
            <a:endParaRPr lang="en-CA" sz="2200" dirty="0"/>
          </a:p>
          <a:p>
            <a:pPr marL="609600" indent="-609600">
              <a:buClr>
                <a:schemeClr val="tx1"/>
              </a:buClr>
              <a:buNone/>
              <a:defRPr/>
            </a:pPr>
            <a:r>
              <a:rPr lang="en-CA" sz="2200" b="1" u="sng" dirty="0">
                <a:solidFill>
                  <a:schemeClr val="accent1"/>
                </a:solidFill>
                <a:effectLst>
                  <a:outerShdw blurRad="38100" dist="38100" dir="2700000" algn="tl">
                    <a:srgbClr val="C0C0C0"/>
                  </a:outerShdw>
                </a:effectLst>
              </a:rPr>
              <a:t>Cartilage-Forming tumors</a:t>
            </a:r>
          </a:p>
          <a:p>
            <a:pPr marL="965200" lvl="1" indent="-620713">
              <a:defRPr/>
            </a:pPr>
            <a:r>
              <a:rPr lang="en-CA" sz="2200" dirty="0"/>
              <a:t>Chondroma (</a:t>
            </a:r>
            <a:r>
              <a:rPr lang="en-CA" sz="2200" dirty="0" err="1"/>
              <a:t>Enchondroma</a:t>
            </a:r>
            <a:r>
              <a:rPr lang="en-CA" sz="2200" dirty="0"/>
              <a:t>)</a:t>
            </a:r>
          </a:p>
          <a:p>
            <a:pPr marL="965200" lvl="1" indent="-620713">
              <a:defRPr/>
            </a:pPr>
            <a:r>
              <a:rPr lang="en-US" sz="2200" dirty="0" err="1"/>
              <a:t>Osteochondroma</a:t>
            </a:r>
            <a:endParaRPr lang="en-CA" sz="2200" dirty="0"/>
          </a:p>
          <a:p>
            <a:pPr marL="965200" lvl="1" indent="-620713">
              <a:defRPr/>
            </a:pPr>
            <a:r>
              <a:rPr lang="en-CA" sz="2200" dirty="0"/>
              <a:t>Chondrosarcoma</a:t>
            </a:r>
          </a:p>
          <a:p>
            <a:pPr marL="609600" indent="-609600">
              <a:defRPr/>
            </a:pPr>
            <a:endParaRPr lang="en-CA" sz="2200" dirty="0"/>
          </a:p>
        </p:txBody>
      </p:sp>
      <p:sp>
        <p:nvSpPr>
          <p:cNvPr id="185348" name="Rectangle 4"/>
          <p:cNvSpPr>
            <a:spLocks noGrp="1" noChangeArrowheads="1"/>
          </p:cNvSpPr>
          <p:nvPr>
            <p:ph type="body" sz="half" idx="2"/>
          </p:nvPr>
        </p:nvSpPr>
        <p:spPr>
          <a:xfrm>
            <a:off x="6176964" y="2573338"/>
            <a:ext cx="4033837" cy="1719262"/>
          </a:xfrm>
        </p:spPr>
        <p:txBody>
          <a:bodyPr/>
          <a:lstStyle/>
          <a:p>
            <a:pPr marL="609600" indent="-609600">
              <a:lnSpc>
                <a:spcPct val="80000"/>
              </a:lnSpc>
              <a:buClr>
                <a:schemeClr val="tx1"/>
              </a:buClr>
              <a:buNone/>
              <a:defRPr/>
            </a:pPr>
            <a:r>
              <a:rPr lang="en-CA" sz="2200" b="1" u="sng" dirty="0">
                <a:solidFill>
                  <a:schemeClr val="accent1"/>
                </a:solidFill>
                <a:effectLst>
                  <a:outerShdw blurRad="38100" dist="38100" dir="2700000" algn="tl">
                    <a:srgbClr val="C0C0C0"/>
                  </a:outerShdw>
                </a:effectLst>
              </a:rPr>
              <a:t>Miscellaneous </a:t>
            </a:r>
            <a:r>
              <a:rPr lang="en-CA" sz="2200" b="1" u="sng" dirty="0" err="1">
                <a:solidFill>
                  <a:schemeClr val="accent1"/>
                </a:solidFill>
                <a:effectLst>
                  <a:outerShdw blurRad="38100" dist="38100" dir="2700000" algn="tl">
                    <a:srgbClr val="C0C0C0"/>
                  </a:outerShdw>
                </a:effectLst>
              </a:rPr>
              <a:t>tumors</a:t>
            </a:r>
            <a:endParaRPr lang="en-CA" sz="2200" b="1" u="sng" dirty="0">
              <a:solidFill>
                <a:schemeClr val="accent1"/>
              </a:solidFill>
              <a:effectLst>
                <a:outerShdw blurRad="38100" dist="38100" dir="2700000" algn="tl">
                  <a:srgbClr val="C0C0C0"/>
                </a:outerShdw>
              </a:effectLst>
            </a:endParaRPr>
          </a:p>
          <a:p>
            <a:pPr marL="687387" lvl="1" indent="-342900">
              <a:lnSpc>
                <a:spcPct val="80000"/>
              </a:lnSpc>
              <a:buClr>
                <a:schemeClr val="tx1"/>
              </a:buClr>
              <a:defRPr/>
            </a:pPr>
            <a:r>
              <a:rPr lang="en-CA" sz="2200" dirty="0"/>
              <a:t>    Ewing’s sarcoma</a:t>
            </a:r>
          </a:p>
          <a:p>
            <a:pPr marL="965200" lvl="1" indent="-620713">
              <a:lnSpc>
                <a:spcPct val="80000"/>
              </a:lnSpc>
              <a:defRPr/>
            </a:pPr>
            <a:r>
              <a:rPr lang="en-CA" sz="2200" dirty="0"/>
              <a:t>Giant cell </a:t>
            </a:r>
            <a:r>
              <a:rPr lang="en-CA" sz="2200" dirty="0" err="1"/>
              <a:t>tumor</a:t>
            </a:r>
            <a:r>
              <a:rPr lang="en-CA" sz="2200" dirty="0"/>
              <a:t> of bone</a:t>
            </a:r>
          </a:p>
        </p:txBody>
      </p:sp>
    </p:spTree>
    <p:extLst>
      <p:ext uri="{BB962C8B-B14F-4D97-AF65-F5344CB8AC3E}">
        <p14:creationId xmlns:p14="http://schemas.microsoft.com/office/powerpoint/2010/main" val="205272925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6642" t="23470" r="27239" b="16601"/>
          <a:stretch/>
        </p:blipFill>
        <p:spPr>
          <a:xfrm>
            <a:off x="300250" y="423083"/>
            <a:ext cx="5622878" cy="5732058"/>
          </a:xfrm>
          <a:prstGeom prst="rect">
            <a:avLst/>
          </a:prstGeom>
        </p:spPr>
      </p:pic>
      <p:pic>
        <p:nvPicPr>
          <p:cNvPr id="4" name="Picture 3"/>
          <p:cNvPicPr>
            <a:picLocks noChangeAspect="1"/>
          </p:cNvPicPr>
          <p:nvPr/>
        </p:nvPicPr>
        <p:blipFill rotWithShape="1">
          <a:blip r:embed="rId4"/>
          <a:srcRect l="25747" t="20881" r="26567" b="18393"/>
          <a:stretch/>
        </p:blipFill>
        <p:spPr>
          <a:xfrm>
            <a:off x="6114197" y="423083"/>
            <a:ext cx="5813946" cy="5732058"/>
          </a:xfrm>
          <a:prstGeom prst="rect">
            <a:avLst/>
          </a:prstGeom>
        </p:spPr>
      </p:pic>
    </p:spTree>
    <p:extLst>
      <p:ext uri="{BB962C8B-B14F-4D97-AF65-F5344CB8AC3E}">
        <p14:creationId xmlns:p14="http://schemas.microsoft.com/office/powerpoint/2010/main" val="3944895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3656" t="19687" r="16269" b="17994"/>
          <a:stretch/>
        </p:blipFill>
        <p:spPr>
          <a:xfrm>
            <a:off x="614150" y="232011"/>
            <a:ext cx="10399593" cy="6332562"/>
          </a:xfrm>
          <a:prstGeom prst="rect">
            <a:avLst/>
          </a:prstGeom>
        </p:spPr>
      </p:pic>
    </p:spTree>
    <p:extLst>
      <p:ext uri="{BB962C8B-B14F-4D97-AF65-F5344CB8AC3E}">
        <p14:creationId xmlns:p14="http://schemas.microsoft.com/office/powerpoint/2010/main" val="3840971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Tumors of Unknown Origin</a:t>
            </a:r>
            <a:br>
              <a:rPr lang="en-GB" b="1" i="1" dirty="0">
                <a:solidFill>
                  <a:schemeClr val="hlink"/>
                </a:solidFill>
                <a:effectLst>
                  <a:outerShdw blurRad="38100" dist="38100" dir="2700000" algn="tl">
                    <a:srgbClr val="C0C0C0"/>
                  </a:outerShdw>
                </a:effectLst>
                <a:latin typeface="Castellar" pitchFamily="18" charset="0"/>
              </a:rPr>
            </a:br>
            <a:endParaRPr lang="en-US" dirty="0"/>
          </a:p>
        </p:txBody>
      </p:sp>
      <p:sp>
        <p:nvSpPr>
          <p:cNvPr id="3" name="Content Placeholder 2"/>
          <p:cNvSpPr>
            <a:spLocks noGrp="1"/>
          </p:cNvSpPr>
          <p:nvPr>
            <p:ph idx="1"/>
          </p:nvPr>
        </p:nvSpPr>
        <p:spPr/>
        <p:txBody>
          <a:bodyPr/>
          <a:lstStyle/>
          <a:p>
            <a:r>
              <a:rPr lang="en-US" b="1" dirty="0"/>
              <a:t>Ewing sarcoma is a malignant tumor composed of primitive round cells with varying degrees of </a:t>
            </a:r>
            <a:r>
              <a:rPr lang="en-US" b="1" dirty="0" err="1"/>
              <a:t>neuroectodermal</a:t>
            </a:r>
            <a:r>
              <a:rPr lang="en-US" b="1" dirty="0"/>
              <a:t> differentiation and a characteristic molecular signature</a:t>
            </a:r>
            <a:r>
              <a:rPr lang="en-US" dirty="0"/>
              <a:t>.</a:t>
            </a:r>
          </a:p>
          <a:p>
            <a:r>
              <a:rPr lang="en-US" dirty="0"/>
              <a:t> Entities previously classified as </a:t>
            </a:r>
            <a:r>
              <a:rPr lang="en-US" b="1" dirty="0"/>
              <a:t>primitive </a:t>
            </a:r>
            <a:r>
              <a:rPr lang="en-US" b="1" dirty="0" err="1"/>
              <a:t>neuroectodermal</a:t>
            </a:r>
            <a:r>
              <a:rPr lang="en-US" b="1" dirty="0"/>
              <a:t> tumor </a:t>
            </a:r>
            <a:r>
              <a:rPr lang="en-US" dirty="0"/>
              <a:t>(PNET) and </a:t>
            </a:r>
            <a:r>
              <a:rPr lang="en-US" dirty="0" err="1"/>
              <a:t>Askin</a:t>
            </a:r>
            <a:r>
              <a:rPr lang="en-US" dirty="0"/>
              <a:t> tumor have been unified into the single category of Ewing sarcoma.</a:t>
            </a:r>
            <a:endParaRPr lang="en-GB" b="1" i="1" dirty="0">
              <a:solidFill>
                <a:schemeClr val="hlink"/>
              </a:solidFill>
              <a:effectLst>
                <a:outerShdw blurRad="38100" dist="38100" dir="2700000" algn="tl">
                  <a:srgbClr val="C0C0C0"/>
                </a:outerShdw>
              </a:effectLst>
              <a:latin typeface="Castellar" pitchFamily="18" charset="0"/>
            </a:endParaRPr>
          </a:p>
        </p:txBody>
      </p:sp>
    </p:spTree>
    <p:extLst>
      <p:ext uri="{BB962C8B-B14F-4D97-AF65-F5344CB8AC3E}">
        <p14:creationId xmlns:p14="http://schemas.microsoft.com/office/powerpoint/2010/main" val="41059298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Ewing sarcoma accounts for approximately 10% of primary malignant bone tumors and follows osteosarcoma as the second most common bone sarcoma in children. Of all bone sarcomas, Ewing sarcomas have the youngest average age at presentation (80% are younger than 20 years). Boys are affected slightly more frequently than girls, and there is a predilection for Caucasians.</a:t>
            </a:r>
          </a:p>
          <a:p>
            <a:r>
              <a:rPr lang="en-US" dirty="0"/>
              <a:t> The tumors usually arise in the diaphysis of long tubular bones but 20% are </a:t>
            </a:r>
            <a:r>
              <a:rPr lang="en-US" dirty="0" err="1"/>
              <a:t>extraskeletal</a:t>
            </a:r>
            <a:r>
              <a:rPr lang="en-US" dirty="0"/>
              <a:t>. They present as painful enlarging masses, and the affected site is frequently tender, warm, and swollen. Plain radiographs show a destructive lytic tumor with </a:t>
            </a:r>
            <a:r>
              <a:rPr lang="en-US" dirty="0" err="1"/>
              <a:t>permeative</a:t>
            </a:r>
            <a:r>
              <a:rPr lang="en-US" dirty="0"/>
              <a:t> margins that extends into the surrounding soft tissues. The characteristic periosteal reaction produces layers of reactive bone deposited in an </a:t>
            </a:r>
            <a:r>
              <a:rPr lang="en-US" i="1" dirty="0"/>
              <a:t>onion-skin </a:t>
            </a:r>
            <a:r>
              <a:rPr lang="en-US" dirty="0"/>
              <a:t>fashion.</a:t>
            </a:r>
          </a:p>
        </p:txBody>
      </p:sp>
    </p:spTree>
    <p:extLst>
      <p:ext uri="{BB962C8B-B14F-4D97-AF65-F5344CB8AC3E}">
        <p14:creationId xmlns:p14="http://schemas.microsoft.com/office/powerpoint/2010/main" val="24032357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a:t>
            </a:r>
          </a:p>
        </p:txBody>
      </p:sp>
      <p:sp>
        <p:nvSpPr>
          <p:cNvPr id="3" name="Content Placeholder 2"/>
          <p:cNvSpPr>
            <a:spLocks noGrp="1"/>
          </p:cNvSpPr>
          <p:nvPr>
            <p:ph idx="1"/>
          </p:nvPr>
        </p:nvSpPr>
        <p:spPr/>
        <p:txBody>
          <a:bodyPr>
            <a:normAutofit/>
          </a:bodyPr>
          <a:lstStyle/>
          <a:p>
            <a:r>
              <a:rPr lang="en-US" dirty="0"/>
              <a:t>The vast majority (85%) of Ewing sarcomas contain a balanced (11;22) (q24;q12) translocation generating in-frame fusion of the </a:t>
            </a:r>
            <a:r>
              <a:rPr lang="en-US" i="1" dirty="0"/>
              <a:t>EWSR1 </a:t>
            </a:r>
            <a:r>
              <a:rPr lang="en-US" dirty="0"/>
              <a:t>gene on chromosome 22 to the </a:t>
            </a:r>
            <a:r>
              <a:rPr lang="en-US" i="1" dirty="0"/>
              <a:t>FLI1 </a:t>
            </a:r>
            <a:r>
              <a:rPr lang="en-US" dirty="0"/>
              <a:t>gene on chromosome 11. </a:t>
            </a:r>
          </a:p>
        </p:txBody>
      </p:sp>
    </p:spTree>
    <p:extLst>
      <p:ext uri="{BB962C8B-B14F-4D97-AF65-F5344CB8AC3E}">
        <p14:creationId xmlns:p14="http://schemas.microsoft.com/office/powerpoint/2010/main" val="23212211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MORPHOLOGY</a:t>
            </a:r>
          </a:p>
        </p:txBody>
      </p:sp>
      <p:sp>
        <p:nvSpPr>
          <p:cNvPr id="3" name="Content Placeholder 2"/>
          <p:cNvSpPr>
            <a:spLocks noGrp="1"/>
          </p:cNvSpPr>
          <p:nvPr>
            <p:ph idx="1"/>
          </p:nvPr>
        </p:nvSpPr>
        <p:spPr/>
        <p:txBody>
          <a:bodyPr>
            <a:normAutofit lnSpcReduction="10000"/>
          </a:bodyPr>
          <a:lstStyle/>
          <a:p>
            <a:r>
              <a:rPr lang="en-US" dirty="0"/>
              <a:t>Arising in the medullary cavity, Ewing sarcoma usually invades the cortex, periosteum, and soft tissue. The tumor is soft, tan white, and frequently contains areas of hemorrhage and necrosis.</a:t>
            </a:r>
          </a:p>
          <a:p>
            <a:r>
              <a:rPr lang="en-US" dirty="0"/>
              <a:t>It is one of the small, round blue cell tumors found in children. Like other tumors in this group, Ewing sarcoma is composed of sheets of uniform small, round cells that are slightly larger and more cohesive than lymphocytes, They have scant cytoplasm, which may appear clear because it is rich in glycogen. Homer-Wright rosettes (round groupings of cells with a central fibrillary core) may be present and indicate a greater degree of </a:t>
            </a:r>
            <a:r>
              <a:rPr lang="en-US" dirty="0" err="1"/>
              <a:t>neuroectodermal</a:t>
            </a:r>
            <a:r>
              <a:rPr lang="en-US" dirty="0"/>
              <a:t> differentiation. The tumor cells do not produce bone or cartilage.</a:t>
            </a:r>
          </a:p>
        </p:txBody>
      </p:sp>
    </p:spTree>
    <p:extLst>
      <p:ext uri="{BB962C8B-B14F-4D97-AF65-F5344CB8AC3E}">
        <p14:creationId xmlns:p14="http://schemas.microsoft.com/office/powerpoint/2010/main" val="20867423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Course</a:t>
            </a:r>
          </a:p>
        </p:txBody>
      </p:sp>
      <p:sp>
        <p:nvSpPr>
          <p:cNvPr id="3" name="Content Placeholder 2"/>
          <p:cNvSpPr>
            <a:spLocks noGrp="1"/>
          </p:cNvSpPr>
          <p:nvPr>
            <p:ph idx="1"/>
          </p:nvPr>
        </p:nvSpPr>
        <p:spPr/>
        <p:txBody>
          <a:bodyPr/>
          <a:lstStyle/>
          <a:p>
            <a:r>
              <a:rPr lang="en-US" dirty="0"/>
              <a:t>Ewing sarcomas are aggressive malignancies treated with neoadjuvant chemotherapy followed by surgical excision with or without radiation. With chemotherapy, 5-year survival of 75% and long-term cure in 50% of patients is possible.</a:t>
            </a:r>
          </a:p>
        </p:txBody>
      </p:sp>
    </p:spTree>
    <p:extLst>
      <p:ext uri="{BB962C8B-B14F-4D97-AF65-F5344CB8AC3E}">
        <p14:creationId xmlns:p14="http://schemas.microsoft.com/office/powerpoint/2010/main" val="13509873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7375" y="286238"/>
            <a:ext cx="5346446" cy="6059971"/>
          </a:xfrm>
          <a:prstGeom prst="rect">
            <a:avLst/>
          </a:prstGeom>
        </p:spPr>
      </p:pic>
      <p:pic>
        <p:nvPicPr>
          <p:cNvPr id="2" name="Picture 1"/>
          <p:cNvPicPr>
            <a:picLocks noChangeAspect="1"/>
          </p:cNvPicPr>
          <p:nvPr/>
        </p:nvPicPr>
        <p:blipFill rotWithShape="1">
          <a:blip r:embed="rId3"/>
          <a:srcRect l="25522" t="18692" r="28806" b="17348"/>
          <a:stretch/>
        </p:blipFill>
        <p:spPr>
          <a:xfrm>
            <a:off x="5786651" y="286237"/>
            <a:ext cx="5568286" cy="5950789"/>
          </a:xfrm>
          <a:prstGeom prst="rect">
            <a:avLst/>
          </a:prstGeom>
        </p:spPr>
      </p:pic>
    </p:spTree>
    <p:extLst>
      <p:ext uri="{BB962C8B-B14F-4D97-AF65-F5344CB8AC3E}">
        <p14:creationId xmlns:p14="http://schemas.microsoft.com/office/powerpoint/2010/main" val="2201880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a:t>
            </a:r>
          </a:p>
        </p:txBody>
      </p:sp>
      <p:sp>
        <p:nvSpPr>
          <p:cNvPr id="3" name="Content Placeholder 2"/>
          <p:cNvSpPr>
            <a:spLocks noGrp="1"/>
          </p:cNvSpPr>
          <p:nvPr>
            <p:ph idx="1"/>
          </p:nvPr>
        </p:nvSpPr>
        <p:spPr/>
        <p:txBody>
          <a:bodyPr/>
          <a:lstStyle/>
          <a:p>
            <a:r>
              <a:rPr lang="en-US" dirty="0"/>
              <a:t>Experimental evidence suggests that the neoplastic cells of the giant cell tumor are osteoblast precursors, which represent only a minority of the cells in the tumor. </a:t>
            </a:r>
          </a:p>
          <a:p>
            <a:r>
              <a:rPr lang="en-US" dirty="0"/>
              <a:t>The neoplastic cells express high levels of RANKL, which promotes the proliferation and differentiation of normal osteoclast precursors into osteoclasts. The osteoclasts in turn cause localized but highly destructive resorption of bone.</a:t>
            </a:r>
          </a:p>
        </p:txBody>
      </p:sp>
    </p:spTree>
    <p:extLst>
      <p:ext uri="{BB962C8B-B14F-4D97-AF65-F5344CB8AC3E}">
        <p14:creationId xmlns:p14="http://schemas.microsoft.com/office/powerpoint/2010/main" val="3345235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Giant Cell Tumor</a:t>
            </a:r>
            <a:endParaRPr lang="en-US" dirty="0"/>
          </a:p>
        </p:txBody>
      </p:sp>
      <p:sp>
        <p:nvSpPr>
          <p:cNvPr id="3" name="Content Placeholder 2"/>
          <p:cNvSpPr>
            <a:spLocks noGrp="1"/>
          </p:cNvSpPr>
          <p:nvPr>
            <p:ph idx="1"/>
          </p:nvPr>
        </p:nvSpPr>
        <p:spPr/>
        <p:txBody>
          <a:bodyPr/>
          <a:lstStyle/>
          <a:p>
            <a:r>
              <a:rPr lang="en-US" dirty="0"/>
              <a:t>Giant cell tumor is so named because </a:t>
            </a:r>
            <a:r>
              <a:rPr lang="en-US" b="1" dirty="0"/>
              <a:t>multinucleated giant cells dominate the histology.</a:t>
            </a:r>
          </a:p>
          <a:p>
            <a:r>
              <a:rPr lang="en-US" b="1" dirty="0"/>
              <a:t> </a:t>
            </a:r>
            <a:r>
              <a:rPr lang="en-US" dirty="0"/>
              <a:t>It is a locally aggressive neoplasm that almost exclusively affects adults. Giant cell tumors arise in the epiphyses of long bones, most commonly the distal femur and proximal tibia. The typical location of these tumors near joints frequently causes arthritis-like symptoms. Occasionally, they present with pathologic fractures.</a:t>
            </a:r>
          </a:p>
        </p:txBody>
      </p:sp>
    </p:spTree>
    <p:extLst>
      <p:ext uri="{BB962C8B-B14F-4D97-AF65-F5344CB8AC3E}">
        <p14:creationId xmlns:p14="http://schemas.microsoft.com/office/powerpoint/2010/main" val="65234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0870" t="35064" r="22089" b="12819"/>
          <a:stretch/>
        </p:blipFill>
        <p:spPr>
          <a:xfrm>
            <a:off x="464023" y="292807"/>
            <a:ext cx="11163869" cy="6374124"/>
          </a:xfrm>
          <a:prstGeom prst="rect">
            <a:avLst/>
          </a:prstGeom>
        </p:spPr>
      </p:pic>
    </p:spTree>
    <p:extLst>
      <p:ext uri="{BB962C8B-B14F-4D97-AF65-F5344CB8AC3E}">
        <p14:creationId xmlns:p14="http://schemas.microsoft.com/office/powerpoint/2010/main" val="13608209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MORPHOLOGY</a:t>
            </a:r>
          </a:p>
        </p:txBody>
      </p:sp>
      <p:sp>
        <p:nvSpPr>
          <p:cNvPr id="3" name="Content Placeholder 2"/>
          <p:cNvSpPr>
            <a:spLocks noGrp="1"/>
          </p:cNvSpPr>
          <p:nvPr>
            <p:ph idx="1"/>
          </p:nvPr>
        </p:nvSpPr>
        <p:spPr/>
        <p:txBody>
          <a:bodyPr/>
          <a:lstStyle/>
          <a:p>
            <a:r>
              <a:rPr lang="en-US" dirty="0"/>
              <a:t>Giant cell tumors often destroy the overlying cortex, producing a bulging soft tissue mass delineated by a thin shell of reactive bone. Grossly, they are red-brown masses that frequently undergo cystic degeneration. Microscopically, the tumor conspicuously lacks bone or cartilage, consisting of numerous osteoclast-type giant cells with 100 or more nuclei with uniform, oval mononuclear tumor cells in between.</a:t>
            </a:r>
          </a:p>
        </p:txBody>
      </p:sp>
    </p:spTree>
    <p:extLst>
      <p:ext uri="{BB962C8B-B14F-4D97-AF65-F5344CB8AC3E}">
        <p14:creationId xmlns:p14="http://schemas.microsoft.com/office/powerpoint/2010/main" val="4775616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Course</a:t>
            </a:r>
          </a:p>
        </p:txBody>
      </p:sp>
      <p:sp>
        <p:nvSpPr>
          <p:cNvPr id="3" name="Content Placeholder 2"/>
          <p:cNvSpPr>
            <a:spLocks noGrp="1"/>
          </p:cNvSpPr>
          <p:nvPr>
            <p:ph idx="1"/>
          </p:nvPr>
        </p:nvSpPr>
        <p:spPr/>
        <p:txBody>
          <a:bodyPr/>
          <a:lstStyle/>
          <a:p>
            <a:r>
              <a:rPr lang="en-US" dirty="0"/>
              <a:t>Giant cell tumors are typically treated with curettage, but 40% to 60% recur locally. Up to 4% of tumors metastasize to the lungs, but these sometimes spontaneously regress and they are seldom fatal. The RANKL inhibitor, </a:t>
            </a:r>
            <a:r>
              <a:rPr lang="en-US" dirty="0" err="1"/>
              <a:t>Denosumab</a:t>
            </a:r>
            <a:r>
              <a:rPr lang="en-US" dirty="0"/>
              <a:t>, has shown promise in treating giant cell tumor.</a:t>
            </a:r>
          </a:p>
        </p:txBody>
      </p:sp>
    </p:spTree>
    <p:extLst>
      <p:ext uri="{BB962C8B-B14F-4D97-AF65-F5344CB8AC3E}">
        <p14:creationId xmlns:p14="http://schemas.microsoft.com/office/powerpoint/2010/main" val="39714507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1145" y="322735"/>
            <a:ext cx="5046197" cy="6064416"/>
          </a:xfrm>
          <a:prstGeom prst="rect">
            <a:avLst/>
          </a:prstGeom>
        </p:spPr>
      </p:pic>
      <p:sp>
        <p:nvSpPr>
          <p:cNvPr id="5" name="Rectangle 4"/>
          <p:cNvSpPr/>
          <p:nvPr/>
        </p:nvSpPr>
        <p:spPr>
          <a:xfrm>
            <a:off x="5527342" y="1343251"/>
            <a:ext cx="6664658" cy="646331"/>
          </a:xfrm>
          <a:prstGeom prst="rect">
            <a:avLst/>
          </a:prstGeom>
        </p:spPr>
        <p:txBody>
          <a:bodyPr wrap="square">
            <a:spAutoFit/>
          </a:bodyPr>
          <a:lstStyle/>
          <a:p>
            <a:r>
              <a:rPr lang="en-US" dirty="0">
                <a:latin typeface="GillSans"/>
              </a:rPr>
              <a:t>Giant cell tumor illustrating an abundance of multinucleated giant cells with background mononuclear stromal cells.</a:t>
            </a:r>
            <a:endParaRPr lang="en-US" dirty="0"/>
          </a:p>
        </p:txBody>
      </p:sp>
    </p:spTree>
    <p:extLst>
      <p:ext uri="{BB962C8B-B14F-4D97-AF65-F5344CB8AC3E}">
        <p14:creationId xmlns:p14="http://schemas.microsoft.com/office/powerpoint/2010/main" val="10701550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pPr algn="ctr" eaLnBrk="1" hangingPunct="1">
              <a:defRPr/>
            </a:pPr>
            <a:r>
              <a:rPr lang="en-US" b="1">
                <a:effectLst>
                  <a:outerShdw blurRad="38100" dist="38100" dir="2700000" algn="tl">
                    <a:srgbClr val="C0C0C0"/>
                  </a:outerShdw>
                </a:effectLst>
              </a:rPr>
              <a:t>METASTATIC BONE TUMORS</a:t>
            </a:r>
            <a:endParaRPr lang="en-GB" b="1">
              <a:effectLst>
                <a:outerShdw blurRad="38100" dist="38100" dir="2700000" algn="tl">
                  <a:srgbClr val="C0C0C0"/>
                </a:outerShdw>
              </a:effectLst>
            </a:endParaRPr>
          </a:p>
        </p:txBody>
      </p:sp>
      <p:sp>
        <p:nvSpPr>
          <p:cNvPr id="269315" name="Rectangle 3"/>
          <p:cNvSpPr>
            <a:spLocks noGrp="1" noChangeArrowheads="1"/>
          </p:cNvSpPr>
          <p:nvPr>
            <p:ph type="body" idx="1"/>
          </p:nvPr>
        </p:nvSpPr>
        <p:spPr/>
        <p:txBody>
          <a:bodyPr>
            <a:normAutofit fontScale="85000" lnSpcReduction="20000"/>
          </a:bodyPr>
          <a:lstStyle/>
          <a:p>
            <a:pPr eaLnBrk="1" hangingPunct="1"/>
            <a:r>
              <a:rPr lang="en-US" altLang="en-US" sz="2900" i="1" dirty="0"/>
              <a:t>Metastatic tumors are the most common malignant tumor of bone.</a:t>
            </a:r>
            <a:r>
              <a:rPr lang="en-US" altLang="en-US" sz="2900" dirty="0"/>
              <a:t> </a:t>
            </a:r>
          </a:p>
          <a:p>
            <a:pPr eaLnBrk="1" hangingPunct="1">
              <a:buFont typeface="Wingdings" panose="05000000000000000000" pitchFamily="2" charset="2"/>
              <a:buNone/>
            </a:pPr>
            <a:endParaRPr lang="en-US" altLang="en-US" sz="2900" dirty="0"/>
          </a:p>
          <a:p>
            <a:r>
              <a:rPr lang="en-US" altLang="en-US" sz="2900" b="1" u="sng" dirty="0">
                <a:solidFill>
                  <a:schemeClr val="accent1"/>
                </a:solidFill>
                <a:effectLst>
                  <a:outerShdw blurRad="38100" dist="38100" dir="2700000" algn="tl">
                    <a:srgbClr val="C0C0C0"/>
                  </a:outerShdw>
                </a:effectLst>
              </a:rPr>
              <a:t>Pathways of spread:</a:t>
            </a:r>
            <a:r>
              <a:rPr lang="en-US" sz="3200" dirty="0"/>
              <a:t>(1) direct extension, (2) lymphatic or hematogenous dissemination (3) </a:t>
            </a:r>
            <a:r>
              <a:rPr lang="en-US" sz="3200" dirty="0" err="1"/>
              <a:t>intraspinal</a:t>
            </a:r>
            <a:r>
              <a:rPr lang="en-US" sz="3200" dirty="0"/>
              <a:t> seeding (via the Batson plexus of veins).</a:t>
            </a:r>
            <a:endParaRPr lang="en-US" altLang="en-US" sz="2900" b="1" u="sng" dirty="0">
              <a:solidFill>
                <a:schemeClr val="accent1"/>
              </a:solidFill>
              <a:effectLst>
                <a:outerShdw blurRad="38100" dist="38100" dir="2700000" algn="tl">
                  <a:srgbClr val="C0C0C0"/>
                </a:outerShdw>
              </a:effectLst>
            </a:endParaRPr>
          </a:p>
          <a:p>
            <a:pPr eaLnBrk="1" hangingPunct="1"/>
            <a:endParaRPr lang="en-US" altLang="en-US" sz="2900" dirty="0"/>
          </a:p>
          <a:p>
            <a:r>
              <a:rPr lang="en-US" altLang="en-US" sz="2900" b="1" u="sng" dirty="0">
                <a:solidFill>
                  <a:schemeClr val="accent1"/>
                </a:solidFill>
                <a:effectLst>
                  <a:outerShdw blurRad="38100" dist="38100" dir="2700000" algn="tl">
                    <a:srgbClr val="C0C0C0"/>
                  </a:outerShdw>
                </a:effectLst>
              </a:rPr>
              <a:t>Origin: </a:t>
            </a:r>
            <a:r>
              <a:rPr lang="en-US" sz="3200" dirty="0"/>
              <a:t>Any cancer can spread to bone, but in adults more than 75% of skeletal metastases originate from cancers of the prostate, breast, kidney, and lung. In children, metastases to bone originate from neuroblastoma, Wilms tumor, and rhabdomyosarcoma.</a:t>
            </a:r>
            <a:endParaRPr lang="en-US" altLang="en-US" sz="2900" b="1" u="sng" dirty="0">
              <a:solidFill>
                <a:schemeClr val="accent1"/>
              </a:solidFill>
              <a:effectLst>
                <a:outerShdw blurRad="38100" dist="38100" dir="2700000" algn="tl">
                  <a:srgbClr val="C0C0C0"/>
                </a:outerShdw>
              </a:effectLst>
            </a:endParaRPr>
          </a:p>
          <a:p>
            <a:r>
              <a:rPr lang="en-US" altLang="en-US" b="1" u="sng" dirty="0">
                <a:solidFill>
                  <a:schemeClr val="accent1"/>
                </a:solidFill>
                <a:effectLst>
                  <a:outerShdw blurRad="38100" dist="38100" dir="2700000" algn="tl">
                    <a:srgbClr val="C0C0C0"/>
                  </a:outerShdw>
                </a:effectLst>
              </a:rPr>
              <a:t>The radiologic appearance of metastases:</a:t>
            </a:r>
          </a:p>
          <a:p>
            <a:r>
              <a:rPr lang="en-US" sz="3200" i="1" dirty="0"/>
              <a:t>Lytic </a:t>
            </a:r>
            <a:r>
              <a:rPr lang="en-US" sz="3200" dirty="0"/>
              <a:t>(bone destroying), purely </a:t>
            </a:r>
            <a:r>
              <a:rPr lang="en-US" sz="3200" i="1" dirty="0" err="1"/>
              <a:t>blastic</a:t>
            </a:r>
            <a:r>
              <a:rPr lang="en-US" sz="3200" i="1" dirty="0"/>
              <a:t> </a:t>
            </a:r>
            <a:r>
              <a:rPr lang="en-US" sz="3200" dirty="0"/>
              <a:t>(bone forming), or </a:t>
            </a:r>
            <a:r>
              <a:rPr lang="en-US" sz="3200" i="1" dirty="0"/>
              <a:t>mixed</a:t>
            </a:r>
            <a:endParaRPr lang="en-US" altLang="en-US" sz="2900" b="1" u="sng" dirty="0">
              <a:solidFill>
                <a:schemeClr val="accent1"/>
              </a:solidFill>
              <a:effectLst>
                <a:outerShdw blurRad="38100" dist="38100" dir="2700000" algn="tl">
                  <a:srgbClr val="C0C0C0"/>
                </a:outerShdw>
              </a:effectLst>
            </a:endParaRPr>
          </a:p>
          <a:p>
            <a:pPr eaLnBrk="1" hangingPunct="1"/>
            <a:endParaRPr lang="en-US" altLang="en-US" sz="2900" b="1" u="sng" dirty="0">
              <a:solidFill>
                <a:schemeClr val="accent1"/>
              </a:solidFill>
              <a:effectLst>
                <a:outerShdw blurRad="38100" dist="38100" dir="2700000" algn="tl">
                  <a:srgbClr val="C0C0C0"/>
                </a:outerShdw>
              </a:effectLst>
            </a:endParaRPr>
          </a:p>
        </p:txBody>
      </p:sp>
    </p:spTree>
    <p:extLst>
      <p:ext uri="{BB962C8B-B14F-4D97-AF65-F5344CB8AC3E}">
        <p14:creationId xmlns:p14="http://schemas.microsoft.com/office/powerpoint/2010/main" val="26608051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presence of bone metastases carries a poor prognosis. Therapeutic options include systemic chemotherapy, radiation, and bisphosphonates. Surgery may be necessary to stabilize pathologic fractures.</a:t>
            </a:r>
          </a:p>
        </p:txBody>
      </p:sp>
    </p:spTree>
    <p:extLst>
      <p:ext uri="{BB962C8B-B14F-4D97-AF65-F5344CB8AC3E}">
        <p14:creationId xmlns:p14="http://schemas.microsoft.com/office/powerpoint/2010/main" val="15979739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ne m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424" y="365125"/>
            <a:ext cx="9703558" cy="601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9493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bone mets bre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7647" y="78475"/>
            <a:ext cx="9039367" cy="67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090038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214019" name="Rectangle 3"/>
          <p:cNvSpPr>
            <a:spLocks noGrp="1" noChangeArrowheads="1"/>
          </p:cNvSpPr>
          <p:nvPr>
            <p:ph type="body" idx="4294967295"/>
          </p:nvPr>
        </p:nvSpPr>
        <p:spPr>
          <a:xfrm>
            <a:off x="0" y="1825625"/>
            <a:ext cx="10515600" cy="4351338"/>
          </a:xfrm>
        </p:spPr>
        <p:txBody>
          <a:bodyPr/>
          <a:lstStyle/>
          <a:p>
            <a:pPr algn="ctr" eaLnBrk="1" hangingPunct="1">
              <a:defRPr/>
            </a:pPr>
            <a:r>
              <a:rPr lang="en-US" sz="4400" b="1" i="1" dirty="0">
                <a:solidFill>
                  <a:schemeClr val="hlink"/>
                </a:solidFill>
                <a:effectLst>
                  <a:outerShdw blurRad="38100" dist="38100" dir="2700000" algn="tl">
                    <a:srgbClr val="C0C0C0"/>
                  </a:outerShdw>
                </a:effectLst>
                <a:latin typeface="Castellar" pitchFamily="18" charset="0"/>
              </a:rPr>
              <a:t>Bone-Forming Tumors</a:t>
            </a:r>
            <a:endParaRPr lang="en-GB" sz="4400" b="1" i="1" dirty="0">
              <a:solidFill>
                <a:schemeClr val="hlink"/>
              </a:solidFill>
              <a:effectLst>
                <a:outerShdw blurRad="38100" dist="38100" dir="2700000" algn="tl">
                  <a:srgbClr val="C0C0C0"/>
                </a:outerShdw>
              </a:effectLst>
              <a:latin typeface="Castellar" pitchFamily="18" charset="0"/>
            </a:endParaRPr>
          </a:p>
        </p:txBody>
      </p:sp>
    </p:spTree>
    <p:extLst>
      <p:ext uri="{BB962C8B-B14F-4D97-AF65-F5344CB8AC3E}">
        <p14:creationId xmlns:p14="http://schemas.microsoft.com/office/powerpoint/2010/main" val="2138386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981200" y="565151"/>
            <a:ext cx="8229600" cy="703263"/>
          </a:xfrm>
        </p:spPr>
        <p:txBody>
          <a:bodyPr/>
          <a:lstStyle/>
          <a:p>
            <a:pPr algn="ctr">
              <a:defRPr/>
            </a:pPr>
            <a:r>
              <a:rPr lang="en-US" sz="4000" i="1" dirty="0"/>
              <a:t>Osteoid Osteoma and </a:t>
            </a:r>
            <a:r>
              <a:rPr lang="en-US" sz="4000" i="1" dirty="0" err="1"/>
              <a:t>Osteoblastoma</a:t>
            </a:r>
            <a:endParaRPr lang="en-CA" sz="3800" b="1" dirty="0">
              <a:effectLst>
                <a:outerShdw blurRad="38100" dist="38100" dir="2700000" algn="tl">
                  <a:srgbClr val="C0C0C0"/>
                </a:outerShdw>
              </a:effectLst>
            </a:endParaRPr>
          </a:p>
        </p:txBody>
      </p:sp>
      <p:sp>
        <p:nvSpPr>
          <p:cNvPr id="20483" name="Rectangle 3"/>
          <p:cNvSpPr>
            <a:spLocks noGrp="1" noChangeArrowheads="1"/>
          </p:cNvSpPr>
          <p:nvPr>
            <p:ph type="body" idx="1"/>
          </p:nvPr>
        </p:nvSpPr>
        <p:spPr>
          <a:xfrm>
            <a:off x="618978" y="1778001"/>
            <a:ext cx="11155680" cy="4530725"/>
          </a:xfrm>
        </p:spPr>
        <p:txBody>
          <a:bodyPr>
            <a:normAutofit/>
          </a:bodyPr>
          <a:lstStyle/>
          <a:p>
            <a:r>
              <a:rPr lang="en-US" sz="2400" dirty="0"/>
              <a:t>Osteoid osteoma and </a:t>
            </a:r>
            <a:r>
              <a:rPr lang="en-US" sz="2400" dirty="0" err="1"/>
              <a:t>osteoblastoma</a:t>
            </a:r>
            <a:r>
              <a:rPr lang="en-US" sz="2400" dirty="0"/>
              <a:t> are benign bone producing tumors that have similar histologic features but differ clinically and radiographically</a:t>
            </a:r>
            <a:r>
              <a:rPr lang="en-US" altLang="en-US" dirty="0"/>
              <a:t> </a:t>
            </a:r>
          </a:p>
          <a:p>
            <a:r>
              <a:rPr lang="en-US" sz="2400" dirty="0"/>
              <a:t>Osteoid osteomas are, by definition, less than 2 cm in diameter, and are most common in young men. About 50% of cases involve the femur or tibia, where in they typically arise in the cortex. Usually, there is a thick rim of reactive cortical bone that may be the only clue radiographically. Despite their small size, they present with severe nocturnal pain that is relieved by aspirin and other nonsteroidal anti-inflammatory agents. The pain is probably caused by prostaglandin E2 produced by osteoblasts.</a:t>
            </a:r>
          </a:p>
          <a:p>
            <a:pPr marL="742950" lvl="1" indent="-285750">
              <a:buNone/>
            </a:pPr>
            <a:r>
              <a:rPr lang="en-US" altLang="en-US" sz="2200" dirty="0"/>
              <a:t> </a:t>
            </a:r>
            <a:endParaRPr lang="en-GB" altLang="en-US" sz="2200" dirty="0"/>
          </a:p>
          <a:p>
            <a:pPr marL="742950" lvl="1" indent="-285750"/>
            <a:endParaRPr lang="en-CA" altLang="en-US" sz="2200" dirty="0"/>
          </a:p>
        </p:txBody>
      </p:sp>
    </p:spTree>
    <p:extLst>
      <p:ext uri="{BB962C8B-B14F-4D97-AF65-F5344CB8AC3E}">
        <p14:creationId xmlns:p14="http://schemas.microsoft.com/office/powerpoint/2010/main" val="173186472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r>
              <a:rPr lang="en-US" dirty="0" err="1"/>
              <a:t>Osteoblastoma</a:t>
            </a:r>
            <a:r>
              <a:rPr lang="en-US" dirty="0"/>
              <a:t> is larger than 2 cm and involves the posterior components of the vertebrae (laminae and pedicles) more frequently. The pain is unresponsive to aspirin, and the tumor usually does not induce a marked bony reaction. </a:t>
            </a:r>
          </a:p>
          <a:p>
            <a:r>
              <a:rPr lang="en-US" dirty="0"/>
              <a:t>Osteoid osteoma is frequently treated by radiofrequency ablation, whereas </a:t>
            </a:r>
            <a:r>
              <a:rPr lang="en-US" dirty="0" err="1"/>
              <a:t>osteoblastoma</a:t>
            </a:r>
            <a:r>
              <a:rPr lang="en-US" dirty="0"/>
              <a:t> is usually curetted or excised. Malignant transformation is rare.</a:t>
            </a:r>
            <a:endParaRPr lang="en-US" altLang="en-US" b="1" i="1" dirty="0">
              <a:solidFill>
                <a:schemeClr val="accent1"/>
              </a:solidFill>
              <a:effectLst>
                <a:outerShdw blurRad="38100" dist="38100" dir="2700000" algn="tl">
                  <a:srgbClr val="C0C0C0"/>
                </a:outerShdw>
              </a:effectLst>
            </a:endParaRPr>
          </a:p>
        </p:txBody>
      </p:sp>
    </p:spTree>
    <p:extLst>
      <p:ext uri="{BB962C8B-B14F-4D97-AF65-F5344CB8AC3E}">
        <p14:creationId xmlns:p14="http://schemas.microsoft.com/office/powerpoint/2010/main" val="2204884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They are well circumscribed and composed of randomly interconnecting delicate trabeculae of woven bone that are prominently rimmed by a single layer of osteoblasts. The stroma surrounding the neoplastic bone consists of loose connective tissue that contains many dilated and congested capillaries. The relatively small size, well defined margins, and benign cytologic features of the neoplastic osteoblasts help distinguish these tumors from osteosarcoma. Osteoid osteomas elicit the formation of a large amount of reactive bone, which encircles the lesion.</a:t>
            </a:r>
          </a:p>
        </p:txBody>
      </p:sp>
    </p:spTree>
    <p:extLst>
      <p:ext uri="{BB962C8B-B14F-4D97-AF65-F5344CB8AC3E}">
        <p14:creationId xmlns:p14="http://schemas.microsoft.com/office/powerpoint/2010/main" val="21028950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TotalTime>
  <Words>2749</Words>
  <Application>Microsoft Office PowerPoint</Application>
  <PresentationFormat>Widescreen</PresentationFormat>
  <Paragraphs>143</Paragraphs>
  <Slides>56</Slides>
  <Notes>12</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Bone tumor</vt:lpstr>
      <vt:lpstr>Introduction</vt:lpstr>
      <vt:lpstr>Bone tumors</vt:lpstr>
      <vt:lpstr>Primary Bone Tumors</vt:lpstr>
      <vt:lpstr>PowerPoint Presentation</vt:lpstr>
      <vt:lpstr>PowerPoint Presentation</vt:lpstr>
      <vt:lpstr>Osteoid Osteoma and Osteoblastoma</vt:lpstr>
      <vt:lpstr>PowerPoint Presentation</vt:lpstr>
      <vt:lpstr>PowerPoint Presentation</vt:lpstr>
      <vt:lpstr>PowerPoint Presentation</vt:lpstr>
      <vt:lpstr>Osteosarcoma</vt:lpstr>
      <vt:lpstr>Osteosarcoma  Distribution </vt:lpstr>
      <vt:lpstr>PowerPoint Presentation</vt:lpstr>
      <vt:lpstr>Pathogenesis</vt:lpstr>
      <vt:lpstr>PowerPoint Presentation</vt:lpstr>
      <vt:lpstr>Osteosarcoma  Radiograph</vt:lpstr>
      <vt:lpstr>PowerPoint Presentation</vt:lpstr>
      <vt:lpstr>PowerPoint Presentation</vt:lpstr>
      <vt:lpstr>PowerPoint Presentation</vt:lpstr>
      <vt:lpstr>PowerPoint Presentation</vt:lpstr>
      <vt:lpstr>Osteochondroma </vt:lpstr>
      <vt:lpstr>PowerPoint Presentation</vt:lpstr>
      <vt:lpstr>Pathogenesis</vt:lpstr>
      <vt:lpstr>Osteochondroma  Morphology</vt:lpstr>
      <vt:lpstr>Osteochondroma (exostosis) Gross</vt:lpstr>
      <vt:lpstr>PowerPoint Presentation</vt:lpstr>
      <vt:lpstr>Osteochondroma. Radiograph of an osteochondroma arising from the distal femur. The cartilage cap has the histologic appearance of disorganized growth plate–like cartilage.</vt:lpstr>
      <vt:lpstr>Clinical course</vt:lpstr>
      <vt:lpstr>Chondroma</vt:lpstr>
      <vt:lpstr>PowerPoint Presentation</vt:lpstr>
      <vt:lpstr>PowerPoint Presentation</vt:lpstr>
      <vt:lpstr>Pathogenesis</vt:lpstr>
      <vt:lpstr>PowerPoint Presentation</vt:lpstr>
      <vt:lpstr>Chondrosarcoma</vt:lpstr>
      <vt:lpstr>Pathogenesis</vt:lpstr>
      <vt:lpstr>Clinical Course</vt:lpstr>
      <vt:lpstr>Morphology</vt:lpstr>
      <vt:lpstr>PowerPoint Presentation</vt:lpstr>
      <vt:lpstr>PowerPoint Presentation</vt:lpstr>
      <vt:lpstr>PowerPoint Presentation</vt:lpstr>
      <vt:lpstr>PowerPoint Presentation</vt:lpstr>
      <vt:lpstr>Tumors of Unknown Origin </vt:lpstr>
      <vt:lpstr>PowerPoint Presentation</vt:lpstr>
      <vt:lpstr>Pathogenesis</vt:lpstr>
      <vt:lpstr>MORPHOLOGY</vt:lpstr>
      <vt:lpstr>Clinical Course</vt:lpstr>
      <vt:lpstr>PowerPoint Presentation</vt:lpstr>
      <vt:lpstr>Pathogenesis</vt:lpstr>
      <vt:lpstr>Giant Cell Tumor</vt:lpstr>
      <vt:lpstr>MORPHOLOGY</vt:lpstr>
      <vt:lpstr>Clinical Course</vt:lpstr>
      <vt:lpstr>PowerPoint Presentation</vt:lpstr>
      <vt:lpstr>METASTATIC BONE TUMORS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Bone tumor</dc:title>
  <dc:creator>User</dc:creator>
  <cp:lastModifiedBy>razanemad852@gmail.com</cp:lastModifiedBy>
  <cp:revision>55</cp:revision>
  <dcterms:created xsi:type="dcterms:W3CDTF">2023-03-10T06:33:53Z</dcterms:created>
  <dcterms:modified xsi:type="dcterms:W3CDTF">2023-03-12T05:57:02Z</dcterms:modified>
</cp:coreProperties>
</file>