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7" r:id="rId5"/>
    <p:sldId id="258" r:id="rId6"/>
    <p:sldId id="259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260D8F"/>
    <a:srgbClr val="FF3399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2C9AA-E4ED-43EB-BBA3-8AE7DF05420F}" v="3" dt="2021-03-03T19:28:3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عتز الفريحات" userId="S::120181501030@mutah.edu.jo::0d53cc7e-84d2-4aff-b543-7beec77e46f6" providerId="AD" clId="Web-{EFF2C9AA-E4ED-43EB-BBA3-8AE7DF05420F}"/>
    <pc:docChg chg="modSld">
      <pc:chgData name="معتز الفريحات" userId="S::120181501030@mutah.edu.jo::0d53cc7e-84d2-4aff-b543-7beec77e46f6" providerId="AD" clId="Web-{EFF2C9AA-E4ED-43EB-BBA3-8AE7DF05420F}" dt="2021-03-03T19:28:30.970" v="2" actId="1076"/>
      <pc:docMkLst>
        <pc:docMk/>
      </pc:docMkLst>
      <pc:sldChg chg="modSp">
        <pc:chgData name="معتز الفريحات" userId="S::120181501030@mutah.edu.jo::0d53cc7e-84d2-4aff-b543-7beec77e46f6" providerId="AD" clId="Web-{EFF2C9AA-E4ED-43EB-BBA3-8AE7DF05420F}" dt="2021-03-03T19:28:30.970" v="2" actId="1076"/>
        <pc:sldMkLst>
          <pc:docMk/>
          <pc:sldMk cId="0" sldId="269"/>
        </pc:sldMkLst>
        <pc:picChg chg="mod">
          <ac:chgData name="معتز الفريحات" userId="S::120181501030@mutah.edu.jo::0d53cc7e-84d2-4aff-b543-7beec77e46f6" providerId="AD" clId="Web-{EFF2C9AA-E4ED-43EB-BBA3-8AE7DF05420F}" dt="2021-03-03T19:28:30.970" v="2" actId="1076"/>
          <ac:picMkLst>
            <pc:docMk/>
            <pc:sldMk cId="0" sldId="269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FEBC-5591-4F91-AB5D-EB6BDA7052D6}" type="datetimeFigureOut">
              <a:rPr lang="en-GB" smtClean="0"/>
              <a:pPr/>
              <a:t>03/03/2021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1019-DCC6-44A6-9FFE-DB7D59EDFF9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68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1019-DCC6-44A6-9FFE-DB7D59EDFF9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18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1019-DCC6-44A6-9FFE-DB7D59EDFF9F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98242"/>
            <a:ext cx="82296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OPTIC NERVE &amp; VISUAL PATHWAY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Q.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19400" y="5039994"/>
            <a:ext cx="3810000" cy="365125"/>
          </a:xfrm>
        </p:spPr>
        <p:txBody>
          <a:bodyPr/>
          <a:lstStyle/>
          <a:p>
            <a:r>
              <a:rPr lang="en-US" sz="2800" b="1" i="1" dirty="0">
                <a:solidFill>
                  <a:srgbClr val="00FF00"/>
                </a:solidFill>
                <a:latin typeface="Candara" pitchFamily="34" charset="0"/>
              </a:rPr>
              <a:t>Thursday 4 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1025"/>
            <a:ext cx="291618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Visual Reflexes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95192" y="762000"/>
            <a:ext cx="58576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60D8F"/>
                </a:solidFill>
                <a:latin typeface="Candara" pitchFamily="34" charset="0"/>
              </a:rPr>
              <a:t>Direct and Consensual Light Reflexes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44780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latin typeface="Candara" pitchFamily="34" charset="0"/>
              </a:rPr>
              <a:t>If a light is shone into one eye, the pupils of both eyes normally constrict.</a:t>
            </a:r>
          </a:p>
        </p:txBody>
      </p:sp>
      <p:pic>
        <p:nvPicPr>
          <p:cNvPr id="26626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05000"/>
            <a:ext cx="6096000" cy="3429001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54102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latin typeface="Candara" pitchFamily="34" charset="0"/>
              </a:rPr>
              <a:t>The constriction of the pupil on which the light is shone </a:t>
            </a:r>
            <a:r>
              <a:rPr lang="en-GB" sz="2000" dirty="0">
                <a:latin typeface="Candara" pitchFamily="34" charset="0"/>
              </a:rPr>
              <a:t>is called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direct light reflex; </a:t>
            </a:r>
            <a:r>
              <a:rPr lang="en-GB" sz="2000" dirty="0">
                <a:latin typeface="Candara" pitchFamily="34" charset="0"/>
              </a:rPr>
              <a:t>the </a:t>
            </a:r>
            <a:r>
              <a:rPr lang="en-GB" sz="2000" b="1" dirty="0">
                <a:latin typeface="Candara" pitchFamily="34" charset="0"/>
              </a:rPr>
              <a:t>constriction of the opposite pupil,</a:t>
            </a:r>
            <a:r>
              <a:rPr lang="en-GB" sz="2000" dirty="0">
                <a:latin typeface="Candara" pitchFamily="34" charset="0"/>
              </a:rPr>
              <a:t> even though no light fell on that eye, is called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the consensual light reﬂex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10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71144"/>
            <a:ext cx="434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afferent impulses travel through </a:t>
            </a:r>
            <a:r>
              <a:rPr lang="en-GB" sz="2000" b="1" dirty="0">
                <a:latin typeface="Candara" pitchFamily="34" charset="0"/>
              </a:rPr>
              <a:t>the optic nerve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latin typeface="Candara" pitchFamily="34" charset="0"/>
              </a:rPr>
              <a:t>optic chiasma</a:t>
            </a:r>
            <a:r>
              <a:rPr lang="en-GB" sz="2000" dirty="0">
                <a:latin typeface="Candara" pitchFamily="34" charset="0"/>
              </a:rPr>
              <a:t>, and </a:t>
            </a:r>
            <a:r>
              <a:rPr lang="en-GB" sz="2000" b="1" dirty="0">
                <a:latin typeface="Candara" pitchFamily="34" charset="0"/>
              </a:rPr>
              <a:t>optic tract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Here, a small number of ﬁbers leave the optic tract and synapse on nerve cells in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the pretectal nucleus</a:t>
            </a:r>
            <a:r>
              <a:rPr lang="en-GB" sz="2000" dirty="0">
                <a:latin typeface="Candara" pitchFamily="34" charset="0"/>
              </a:rPr>
              <a:t>, which lies close to </a:t>
            </a:r>
            <a:r>
              <a:rPr lang="en-GB" sz="2000" b="1" dirty="0">
                <a:latin typeface="Candara" pitchFamily="34" charset="0"/>
              </a:rPr>
              <a:t>the superior colliculus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impulses are passed by axons of the </a:t>
            </a:r>
            <a:r>
              <a:rPr lang="en-GB" sz="2000" b="1" dirty="0">
                <a:latin typeface="Candara" pitchFamily="34" charset="0"/>
              </a:rPr>
              <a:t>pretectal nerve cells to the parasympathetic nuclei</a:t>
            </a: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(</a:t>
            </a:r>
            <a:r>
              <a:rPr lang="en-GB" sz="2000" b="1" dirty="0" err="1">
                <a:solidFill>
                  <a:srgbClr val="C00000"/>
                </a:solidFill>
                <a:latin typeface="Candara" pitchFamily="34" charset="0"/>
              </a:rPr>
              <a:t>EdingerWestphal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 nuclei) </a:t>
            </a:r>
            <a:r>
              <a:rPr lang="en-GB" sz="2000" dirty="0">
                <a:latin typeface="Candara" pitchFamily="34" charset="0"/>
              </a:rPr>
              <a:t>of the </a:t>
            </a:r>
            <a:r>
              <a:rPr lang="en-GB" sz="2000" b="1" dirty="0">
                <a:latin typeface="Candara" pitchFamily="34" charset="0"/>
              </a:rPr>
              <a:t>third cranial nerve on both sides</a:t>
            </a:r>
            <a:r>
              <a:rPr lang="en-GB" sz="2000" dirty="0">
                <a:latin typeface="Candara" pitchFamily="34" charset="0"/>
              </a:rPr>
              <a:t>. Here, the fibers synapse and the parasympathetic nerves</a:t>
            </a:r>
          </a:p>
          <a:p>
            <a:r>
              <a:rPr lang="en-GB" sz="2000" dirty="0">
                <a:latin typeface="Candara" pitchFamily="34" charset="0"/>
              </a:rPr>
              <a:t>travel through </a:t>
            </a:r>
            <a:r>
              <a:rPr lang="en-GB" sz="2000" b="1" dirty="0">
                <a:latin typeface="Candara" pitchFamily="34" charset="0"/>
              </a:rPr>
              <a:t>the third cranial nerve to the ciliary ganglion in the orbit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291618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Visual Reflexes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52400"/>
            <a:ext cx="58576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60D8F"/>
                </a:solidFill>
                <a:latin typeface="Candara" pitchFamily="34" charset="0"/>
              </a:rPr>
              <a:t>Direct and Consensual Light Reflexes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607804" y="64008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l="29283" t="15625" r="29722" b="6250"/>
          <a:stretch>
            <a:fillRect/>
          </a:stretch>
        </p:blipFill>
        <p:spPr bwMode="auto">
          <a:xfrm>
            <a:off x="4527832" y="1196296"/>
            <a:ext cx="4463206" cy="4782006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71600"/>
            <a:ext cx="4114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b="1" dirty="0">
                <a:latin typeface="Candara" pitchFamily="34" charset="0"/>
              </a:rPr>
              <a:t>Finally, postganglionic parasympathetic ﬁbers pass through the short ciliary nerves to the eyeball and </a:t>
            </a:r>
            <a:r>
              <a:rPr lang="en-GB" sz="2000" b="1" dirty="0">
                <a:solidFill>
                  <a:srgbClr val="009900"/>
                </a:solidFill>
                <a:latin typeface="Candara" pitchFamily="34" charset="0"/>
              </a:rPr>
              <a:t>the constrictor pupillae muscle</a:t>
            </a:r>
            <a:r>
              <a:rPr lang="en-GB" sz="2000" b="1" dirty="0">
                <a:latin typeface="Candara" pitchFamily="34" charset="0"/>
              </a:rPr>
              <a:t> of the iris.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Both pupils constrict in the consensual light reﬂex because the pretectal nucleus sends ﬁbers to the parasympathetic nuclei on both sides of the midbrain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ﬁbers that cross the median plane do so close to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cerebral aqueduct </a:t>
            </a:r>
            <a:r>
              <a:rPr lang="en-GB" sz="2000" dirty="0">
                <a:latin typeface="Candara" pitchFamily="34" charset="0"/>
              </a:rPr>
              <a:t>in the posterior commissure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01025"/>
            <a:ext cx="2916183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Visual Reflexes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95192" y="762000"/>
            <a:ext cx="58576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60D8F"/>
                </a:solidFill>
                <a:latin typeface="Candara" pitchFamily="34" charset="0"/>
              </a:rPr>
              <a:t>Direct and Consensual Light Reflexes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4553" t="16667" r="34993" b="21875"/>
          <a:stretch>
            <a:fillRect/>
          </a:stretch>
        </p:blipFill>
        <p:spPr bwMode="auto">
          <a:xfrm>
            <a:off x="4343400" y="1441938"/>
            <a:ext cx="4572000" cy="518746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Thursday 4 March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096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43600" y="304800"/>
            <a:ext cx="2895600" cy="36512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Dr. Aiman Qais Afar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86516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Accommodation Reflex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792301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ndara" pitchFamily="34" charset="0"/>
              </a:rPr>
              <a:t>When the eyes are directed from a distant to a near object</a:t>
            </a:r>
            <a:r>
              <a:rPr lang="en-GB" sz="2000" dirty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en-GB" sz="2000" b="1" u="sng" dirty="0">
                <a:solidFill>
                  <a:srgbClr val="002060"/>
                </a:solidFill>
                <a:latin typeface="Candara" pitchFamily="34" charset="0"/>
              </a:rPr>
              <a:t>contraction of the medial </a:t>
            </a:r>
            <a:r>
              <a:rPr lang="en-GB" sz="2000" b="1" u="sng" dirty="0" err="1">
                <a:solidFill>
                  <a:srgbClr val="002060"/>
                </a:solidFill>
                <a:latin typeface="Candara" pitchFamily="34" charset="0"/>
              </a:rPr>
              <a:t>recti</a:t>
            </a:r>
            <a:r>
              <a:rPr lang="en-GB" sz="2000" b="1" u="sng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brings about convergence of the ocular axes; </a:t>
            </a:r>
            <a:r>
              <a:rPr lang="en-GB" sz="2000" b="1" u="sng" dirty="0">
                <a:solidFill>
                  <a:srgbClr val="002060"/>
                </a:solidFill>
                <a:latin typeface="Candara" pitchFamily="34" charset="0"/>
              </a:rPr>
              <a:t>the lens thickens</a:t>
            </a:r>
            <a:r>
              <a:rPr lang="en-GB" sz="2000" b="1" u="sng" dirty="0"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to increase its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refractive power </a:t>
            </a:r>
            <a:r>
              <a:rPr lang="en-GB" sz="2000" dirty="0">
                <a:latin typeface="Candara" pitchFamily="34" charset="0"/>
              </a:rPr>
              <a:t>by </a:t>
            </a:r>
            <a:r>
              <a:rPr lang="en-GB" sz="2000" b="1" dirty="0">
                <a:latin typeface="Candara" pitchFamily="34" charset="0"/>
              </a:rPr>
              <a:t>contraction of the ciliary muscle</a:t>
            </a:r>
            <a:r>
              <a:rPr lang="en-GB" sz="2000" dirty="0">
                <a:latin typeface="Candara" pitchFamily="34" charset="0"/>
              </a:rPr>
              <a:t>; and </a:t>
            </a:r>
            <a:r>
              <a:rPr lang="en-GB" sz="2000" b="1" u="sng" dirty="0">
                <a:solidFill>
                  <a:srgbClr val="002060"/>
                </a:solidFill>
                <a:latin typeface="Candara" pitchFamily="34" charset="0"/>
              </a:rPr>
              <a:t>the pupils constrict </a:t>
            </a:r>
            <a:r>
              <a:rPr lang="en-GB" sz="2000" dirty="0">
                <a:latin typeface="Candara" pitchFamily="34" charset="0"/>
              </a:rPr>
              <a:t>to</a:t>
            </a:r>
            <a:r>
              <a:rPr lang="en-GB" sz="2000" b="1" u="sng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restrict the light waves to the </a:t>
            </a:r>
            <a:r>
              <a:rPr lang="en-GB" sz="2000" b="1" dirty="0">
                <a:latin typeface="Candara" pitchFamily="34" charset="0"/>
              </a:rPr>
              <a:t>thickest central part of the lens</a:t>
            </a:r>
            <a:r>
              <a:rPr lang="en-GB" sz="2000" dirty="0">
                <a:latin typeface="Candara" pitchFamily="34" charset="0"/>
              </a:rPr>
              <a:t>.</a:t>
            </a:r>
          </a:p>
        </p:txBody>
      </p:sp>
      <p:pic>
        <p:nvPicPr>
          <p:cNvPr id="7" name="Picture 2" descr="نتيجة بحث الصور عن ‪Accommodation Reflex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99" y="2485534"/>
            <a:ext cx="8654442" cy="3705226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150584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From here, </a:t>
            </a:r>
            <a:r>
              <a:rPr lang="en-GB" sz="2000" b="1" dirty="0">
                <a:latin typeface="Candara" pitchFamily="34" charset="0"/>
              </a:rPr>
              <a:t>cortical ﬁbers </a:t>
            </a:r>
            <a:r>
              <a:rPr lang="en-GB" sz="2000" dirty="0">
                <a:latin typeface="Candara" pitchFamily="34" charset="0"/>
              </a:rPr>
              <a:t>descend through the </a:t>
            </a:r>
            <a:r>
              <a:rPr lang="en-GB" sz="2000" b="1" dirty="0">
                <a:latin typeface="Candara" pitchFamily="34" charset="0"/>
              </a:rPr>
              <a:t>internal capsule </a:t>
            </a:r>
            <a:r>
              <a:rPr lang="en-GB" sz="2000" dirty="0">
                <a:latin typeface="Candara" pitchFamily="34" charset="0"/>
              </a:rPr>
              <a:t>to the </a:t>
            </a:r>
            <a:r>
              <a:rPr lang="en-GB" sz="2000" b="1" dirty="0">
                <a:latin typeface="Candara" pitchFamily="34" charset="0"/>
              </a:rPr>
              <a:t>oculomotor nuclei in the midbrain.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oculomotor nerve travels to the medial </a:t>
            </a:r>
            <a:r>
              <a:rPr lang="en-GB" sz="2000" b="1" dirty="0" err="1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recti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 muscles</a:t>
            </a:r>
            <a:r>
              <a:rPr lang="en-GB" sz="2000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 Some of the </a:t>
            </a:r>
            <a:r>
              <a:rPr lang="en-GB" sz="2000" b="1" dirty="0">
                <a:latin typeface="Candara" pitchFamily="34" charset="0"/>
              </a:rPr>
              <a:t>descending cortical ﬁbers </a:t>
            </a:r>
            <a:r>
              <a:rPr lang="en-GB" sz="2000" dirty="0">
                <a:latin typeface="Candara" pitchFamily="34" charset="0"/>
              </a:rPr>
              <a:t>synapse with </a:t>
            </a:r>
            <a:r>
              <a:rPr lang="en-GB" sz="2000" b="1" dirty="0">
                <a:latin typeface="Candara" pitchFamily="34" charset="0"/>
              </a:rPr>
              <a:t>the parasympathetic nuclei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(</a:t>
            </a:r>
            <a:r>
              <a:rPr lang="en-GB" sz="2000" b="1" dirty="0" err="1">
                <a:solidFill>
                  <a:srgbClr val="FF3399"/>
                </a:solidFill>
                <a:latin typeface="Candara" pitchFamily="34" charset="0"/>
              </a:rPr>
              <a:t>Edinger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-</a:t>
            </a:r>
            <a:r>
              <a:rPr lang="en-GB" sz="2000" b="1" dirty="0" err="1">
                <a:solidFill>
                  <a:srgbClr val="FF3399"/>
                </a:solidFill>
                <a:latin typeface="Candara" pitchFamily="34" charset="0"/>
              </a:rPr>
              <a:t>Westphal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 nuclei) </a:t>
            </a:r>
            <a:r>
              <a:rPr lang="en-GB" sz="2000" dirty="0">
                <a:latin typeface="Candara" pitchFamily="34" charset="0"/>
              </a:rPr>
              <a:t>of the third cranial nerve on both sides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386516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Accommodation Reflex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2819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itchFamily="34" charset="0"/>
              </a:rPr>
              <a:t>The afferent impulses travel through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 the optic nerve, the optic chiasma, the optic tract, the lateral geniculate body, and the optic radiation to the visual cortex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. The visual cortex is connected to the eye </a:t>
            </a:r>
            <a:r>
              <a:rPr lang="en-GB" sz="2000" b="1" dirty="0" err="1">
                <a:solidFill>
                  <a:srgbClr val="7030A0"/>
                </a:solidFill>
                <a:latin typeface="Candara" pitchFamily="34" charset="0"/>
              </a:rPr>
              <a:t>ﬁeld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 of the frontal cortex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29283" t="15625" r="29722" b="6250"/>
          <a:stretch>
            <a:fillRect/>
          </a:stretch>
        </p:blipFill>
        <p:spPr bwMode="auto">
          <a:xfrm>
            <a:off x="4191000" y="152400"/>
            <a:ext cx="4648200" cy="498021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981200" y="4572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19200" y="4419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8200"/>
            <a:ext cx="335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 Here, the fibers synapse, and </a:t>
            </a:r>
            <a:r>
              <a:rPr lang="en-GB" sz="2000" b="1" dirty="0">
                <a:latin typeface="Candara" pitchFamily="34" charset="0"/>
              </a:rPr>
              <a:t>the parasympathetic nerves travel </a:t>
            </a:r>
            <a:r>
              <a:rPr lang="en-GB" sz="2000" dirty="0">
                <a:latin typeface="Candara" pitchFamily="34" charset="0"/>
              </a:rPr>
              <a:t>through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third cranial nerve</a:t>
            </a:r>
            <a:r>
              <a:rPr lang="en-GB" sz="2000" dirty="0">
                <a:latin typeface="Candara" pitchFamily="34" charset="0"/>
              </a:rPr>
              <a:t> 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ciliary ganglion </a:t>
            </a:r>
            <a:r>
              <a:rPr lang="en-GB" sz="2000" b="1" dirty="0">
                <a:latin typeface="Candara" pitchFamily="34" charset="0"/>
              </a:rPr>
              <a:t>in the orbit.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Finally, </a:t>
            </a:r>
            <a:r>
              <a:rPr lang="en-GB" sz="2000" b="1" dirty="0">
                <a:latin typeface="Candara" pitchFamily="34" charset="0"/>
              </a:rPr>
              <a:t>postganglionic parasympathetic fibers </a:t>
            </a:r>
            <a:r>
              <a:rPr lang="en-GB" sz="2000" dirty="0">
                <a:latin typeface="Candara" pitchFamily="34" charset="0"/>
              </a:rPr>
              <a:t>pass through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short ciliary nerves </a:t>
            </a:r>
            <a:r>
              <a:rPr lang="en-GB" sz="2000" dirty="0">
                <a:latin typeface="Candara" pitchFamily="34" charset="0"/>
              </a:rPr>
              <a:t>to </a:t>
            </a:r>
            <a:r>
              <a:rPr lang="en-GB" sz="2000" b="1" dirty="0">
                <a:solidFill>
                  <a:srgbClr val="00FF00"/>
                </a:solidFill>
                <a:latin typeface="Candara" pitchFamily="34" charset="0"/>
              </a:rPr>
              <a:t>the ciliary muscle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constrictor pupillae muscle of the iris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2580"/>
            <a:ext cx="3865161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Accommodation Reflex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29283" t="15625" r="29722" b="6250"/>
          <a:stretch>
            <a:fillRect/>
          </a:stretch>
        </p:blipFill>
        <p:spPr bwMode="auto">
          <a:xfrm>
            <a:off x="3810000" y="1143000"/>
            <a:ext cx="4648200" cy="498021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285366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FF00"/>
                </a:solidFill>
                <a:latin typeface="Candara" pitchFamily="34" charset="0"/>
              </a:rPr>
              <a:t>Corneal Reflex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685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>
                <a:latin typeface="Candara" pitchFamily="34" charset="0"/>
              </a:rPr>
              <a:t>Light touching of the cornea or conjunctiva results in </a:t>
            </a:r>
            <a:r>
              <a:rPr lang="en-GB" sz="2000" b="1" dirty="0">
                <a:solidFill>
                  <a:srgbClr val="0066FF"/>
                </a:solidFill>
                <a:latin typeface="Candara" pitchFamily="34" charset="0"/>
              </a:rPr>
              <a:t>blinking of the eyelids.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Afferent impulses from the </a:t>
            </a:r>
            <a:r>
              <a:rPr lang="en-GB" sz="2000" b="1" dirty="0">
                <a:latin typeface="Candara" pitchFamily="34" charset="0"/>
              </a:rPr>
              <a:t>cornea or conjunctiva </a:t>
            </a:r>
            <a:r>
              <a:rPr lang="en-GB" sz="2000" dirty="0">
                <a:latin typeface="Candara" pitchFamily="34" charset="0"/>
              </a:rPr>
              <a:t>travel through </a:t>
            </a:r>
            <a:r>
              <a:rPr lang="en-GB" sz="2000" b="1" dirty="0">
                <a:latin typeface="Candara" pitchFamily="34" charset="0"/>
              </a:rPr>
              <a:t>the ophthalmic division of the trigeminal nerve </a:t>
            </a:r>
            <a:r>
              <a:rPr lang="en-GB" sz="2000" dirty="0">
                <a:latin typeface="Candara" pitchFamily="34" charset="0"/>
              </a:rPr>
              <a:t>to the </a:t>
            </a:r>
            <a:r>
              <a:rPr lang="en-GB" sz="2000" b="1" dirty="0">
                <a:latin typeface="Candara" pitchFamily="34" charset="0"/>
              </a:rPr>
              <a:t>sensory nucleus of the trigeminal nerve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50184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Internuncial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 neurons </a:t>
            </a:r>
            <a:r>
              <a:rPr lang="en-GB" sz="2000" b="1" dirty="0">
                <a:latin typeface="Candara" pitchFamily="34" charset="0"/>
              </a:rPr>
              <a:t>connect </a:t>
            </a:r>
            <a:r>
              <a:rPr lang="en-GB" sz="2000" dirty="0">
                <a:latin typeface="Candara" pitchFamily="34" charset="0"/>
              </a:rPr>
              <a:t>with the </a:t>
            </a:r>
            <a:r>
              <a:rPr lang="en-GB" sz="20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rPr>
              <a:t>motor nucleus of the facial nerve </a:t>
            </a:r>
            <a:r>
              <a:rPr lang="en-GB" sz="2000" dirty="0">
                <a:latin typeface="Candara" pitchFamily="34" charset="0"/>
              </a:rPr>
              <a:t>on both sides through the </a:t>
            </a:r>
            <a:r>
              <a:rPr lang="en-GB" sz="2000" b="1" dirty="0">
                <a:latin typeface="Candara" pitchFamily="34" charset="0"/>
              </a:rPr>
              <a:t>medial longitudinal fasciculus</a:t>
            </a:r>
            <a:r>
              <a:rPr lang="en-GB" sz="2000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The facial nerve and its branches supply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orbicularis oculi muscle</a:t>
            </a:r>
            <a:r>
              <a:rPr lang="en-GB" sz="2000" dirty="0">
                <a:latin typeface="Candara" pitchFamily="34" charset="0"/>
              </a:rPr>
              <a:t>, which </a:t>
            </a:r>
            <a:r>
              <a:rPr lang="en-GB" sz="2000" b="1" dirty="0">
                <a:latin typeface="Candara" pitchFamily="34" charset="0"/>
              </a:rPr>
              <a:t>causes closure of the eyelids.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ndar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4597" t="22917" r="21523" b="30208"/>
          <a:stretch>
            <a:fillRect/>
          </a:stretch>
        </p:blipFill>
        <p:spPr bwMode="auto">
          <a:xfrm>
            <a:off x="1371600" y="3351143"/>
            <a:ext cx="6858000" cy="3354457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5626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76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90683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FF00"/>
                </a:solidFill>
                <a:latin typeface="Candara" pitchFamily="34" charset="0"/>
              </a:rPr>
              <a:t>Visual Body Reflexes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990600"/>
            <a:ext cx="381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automatic scanning movements of the eyes and head that are made when reading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the automatic movement of the eyes , head, and neck toward the source of the visual stimulus,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3399"/>
                </a:solidFill>
                <a:latin typeface="Candara" pitchFamily="34" charset="0"/>
              </a:rPr>
              <a:t>the protective closing of the eyes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even the raising of the arm for protection </a:t>
            </a:r>
            <a:r>
              <a:rPr lang="en-GB" sz="2000" dirty="0">
                <a:latin typeface="Candara" pitchFamily="34" charset="0"/>
              </a:rPr>
              <a:t>are reflex actions that involve the following reflex arcs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0292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itchFamily="34" charset="0"/>
              </a:rPr>
              <a:t>The visual impulses </a:t>
            </a:r>
            <a:r>
              <a:rPr lang="en-GB" sz="2000" dirty="0">
                <a:latin typeface="Candara" pitchFamily="34" charset="0"/>
              </a:rPr>
              <a:t>follow the </a:t>
            </a:r>
            <a:r>
              <a:rPr lang="en-GB" sz="2000" b="1" dirty="0">
                <a:latin typeface="Candara" pitchFamily="34" charset="0"/>
              </a:rPr>
              <a:t>optic nerves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latin typeface="Candara" pitchFamily="34" charset="0"/>
              </a:rPr>
              <a:t>optic chiasma </a:t>
            </a:r>
            <a:r>
              <a:rPr lang="en-GB" sz="2000" dirty="0">
                <a:latin typeface="Candara" pitchFamily="34" charset="0"/>
              </a:rPr>
              <a:t>,and </a:t>
            </a:r>
            <a:r>
              <a:rPr lang="en-GB" sz="2000" b="1" dirty="0">
                <a:latin typeface="Candara" pitchFamily="34" charset="0"/>
              </a:rPr>
              <a:t>optic tracts </a:t>
            </a:r>
            <a:r>
              <a:rPr lang="en-GB" sz="2000" dirty="0">
                <a:latin typeface="Candara" pitchFamily="34" charset="0"/>
              </a:rPr>
              <a:t>to the </a:t>
            </a:r>
            <a:r>
              <a:rPr lang="en-GB" sz="2000" b="1" dirty="0">
                <a:latin typeface="Candara" pitchFamily="34" charset="0"/>
              </a:rPr>
              <a:t>superior </a:t>
            </a:r>
            <a:r>
              <a:rPr lang="en-GB" sz="2000" b="1" dirty="0" err="1">
                <a:latin typeface="Candara" pitchFamily="34" charset="0"/>
              </a:rPr>
              <a:t>colliculi</a:t>
            </a:r>
            <a:r>
              <a:rPr lang="en-GB" sz="2000" dirty="0">
                <a:latin typeface="Candara" pitchFamily="34" charset="0"/>
              </a:rPr>
              <a:t>. Here, the impulses are relayed to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tectospinal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tectobulbar</a:t>
            </a: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(</a:t>
            </a:r>
            <a:r>
              <a:rPr lang="en-GB" sz="2000" b="1" dirty="0" err="1">
                <a:latin typeface="Candara" pitchFamily="34" charset="0"/>
              </a:rPr>
              <a:t>tectonuclear</a:t>
            </a:r>
            <a:r>
              <a:rPr lang="en-GB" sz="2000" b="1" dirty="0">
                <a:latin typeface="Candara" pitchFamily="34" charset="0"/>
              </a:rPr>
              <a:t>) tracts </a:t>
            </a:r>
            <a:r>
              <a:rPr lang="en-GB" sz="2000" dirty="0">
                <a:latin typeface="Candara" pitchFamily="34" charset="0"/>
              </a:rPr>
              <a:t>and to the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neurons of the anterior gray columns of the spinal cord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cranial motor nuclei</a:t>
            </a:r>
            <a:r>
              <a:rPr lang="en-GB" sz="2000" dirty="0">
                <a:latin typeface="Candara" pitchFamily="34" charset="0"/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26042" r="26208" b="9375"/>
          <a:stretch>
            <a:fillRect/>
          </a:stretch>
        </p:blipFill>
        <p:spPr bwMode="auto">
          <a:xfrm>
            <a:off x="4109884" y="838200"/>
            <a:ext cx="4729316" cy="39624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00400" y="63404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38026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FF00"/>
                </a:solidFill>
                <a:latin typeface="Candara" pitchFamily="34" charset="0"/>
              </a:rPr>
              <a:t>Pupillary Skin Reflex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8382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>
                <a:solidFill>
                  <a:srgbClr val="0000FF"/>
                </a:solidFill>
                <a:latin typeface="Candara" pitchFamily="34" charset="0"/>
              </a:rPr>
              <a:t>The pupil will dilate if the skin is painfully stimulated by pinching. </a:t>
            </a:r>
            <a:r>
              <a:rPr lang="en-GB" sz="2000" dirty="0">
                <a:latin typeface="Candara" pitchFamily="34" charset="0"/>
              </a:rPr>
              <a:t>The afferent sensory ﬁbers are believed to have connections with the </a:t>
            </a:r>
            <a:r>
              <a:rPr lang="en-GB" sz="2000" b="1" dirty="0">
                <a:latin typeface="Candara" pitchFamily="34" charset="0"/>
              </a:rPr>
              <a:t>efferent preganglionic sympathetic </a:t>
            </a:r>
            <a:r>
              <a:rPr lang="en-GB" sz="2000" dirty="0">
                <a:latin typeface="Candara" pitchFamily="34" charset="0"/>
              </a:rPr>
              <a:t>neurons in </a:t>
            </a:r>
            <a:r>
              <a:rPr lang="en-GB" sz="2000" b="1" dirty="0">
                <a:latin typeface="Candara" pitchFamily="34" charset="0"/>
              </a:rPr>
              <a:t>the lateral gray columns </a:t>
            </a:r>
            <a:r>
              <a:rPr lang="en-GB" sz="2000" dirty="0">
                <a:latin typeface="Candara" pitchFamily="34" charset="0"/>
              </a:rPr>
              <a:t>of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ﬁrst </a:t>
            </a:r>
            <a:r>
              <a:rPr lang="en-GB" sz="2000" dirty="0">
                <a:solidFill>
                  <a:srgbClr val="FF0000"/>
                </a:solidFill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second thoracic segments of the spinal cord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438400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itchFamily="34" charset="0"/>
              </a:rPr>
              <a:t>The</a:t>
            </a:r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latin typeface="Candara" pitchFamily="34" charset="0"/>
              </a:rPr>
              <a:t>white rami communicantes </a:t>
            </a:r>
            <a:r>
              <a:rPr lang="en-GB" sz="2000" dirty="0">
                <a:latin typeface="Candara" pitchFamily="34" charset="0"/>
              </a:rPr>
              <a:t>of these segments pass to the </a:t>
            </a:r>
            <a:r>
              <a:rPr lang="en-GB" sz="2000" b="1" dirty="0">
                <a:latin typeface="Candara" pitchFamily="34" charset="0"/>
              </a:rPr>
              <a:t>sympathetic trunk</a:t>
            </a:r>
            <a:r>
              <a:rPr lang="en-GB" sz="2000" dirty="0">
                <a:latin typeface="Candara" pitchFamily="34" charset="0"/>
              </a:rPr>
              <a:t>, and the preganglionic ﬁbers ascend to the </a:t>
            </a:r>
            <a:r>
              <a:rPr lang="en-GB" sz="2000" b="1" dirty="0">
                <a:latin typeface="Candara" pitchFamily="34" charset="0"/>
              </a:rPr>
              <a:t>superior cervical sympathetic ganglion.</a:t>
            </a:r>
            <a:r>
              <a:rPr lang="en-GB" sz="2000" dirty="0">
                <a:latin typeface="Candara" pitchFamily="34" charset="0"/>
              </a:rPr>
              <a:t> 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The postganglionic ﬁbers pass through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internal carotid plexus </a:t>
            </a:r>
            <a:r>
              <a:rPr lang="en-GB" sz="2000" dirty="0">
                <a:latin typeface="Candara" pitchFamily="34" charset="0"/>
              </a:rPr>
              <a:t>and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ndara" pitchFamily="34" charset="0"/>
              </a:rPr>
              <a:t>the long ciliary nerves </a:t>
            </a:r>
            <a:r>
              <a:rPr lang="en-GB" sz="2000" dirty="0">
                <a:latin typeface="Candara" pitchFamily="34" charset="0"/>
              </a:rPr>
              <a:t>to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dilator pupillae muscle of the iris</a:t>
            </a:r>
          </a:p>
        </p:txBody>
      </p:sp>
      <p:pic>
        <p:nvPicPr>
          <p:cNvPr id="1026" name="Picture 2" descr="نتيجة بحث الصور عن ‪Pupillary Skin Reflex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629025" cy="443040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10200" y="3810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Thursday 4 March 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7"/>
          <p:cNvSpPr txBox="1">
            <a:spLocks/>
          </p:cNvSpPr>
          <p:nvPr/>
        </p:nvSpPr>
        <p:spPr>
          <a:xfrm>
            <a:off x="76200" y="5105400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ndara" pitchFamily="34" charset="0"/>
              </a:rPr>
              <a:t>Dr. Aiman Qais  Afar</a:t>
            </a:r>
          </a:p>
        </p:txBody>
      </p:sp>
      <p:sp>
        <p:nvSpPr>
          <p:cNvPr id="9" name="Date Placeholder 5"/>
          <p:cNvSpPr txBox="1">
            <a:spLocks/>
          </p:cNvSpPr>
          <p:nvPr/>
        </p:nvSpPr>
        <p:spPr>
          <a:xfrm>
            <a:off x="76200" y="5715000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i="1" dirty="0">
                <a:solidFill>
                  <a:srgbClr val="FFFF00"/>
                </a:solidFill>
                <a:latin typeface="Candara" pitchFamily="34" charset="0"/>
              </a:rPr>
              <a:t>Thursday 4 March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6248400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OPTIC NERVE (CRANIAL NERVE II)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49514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ﬁbers of the optic nerve </a:t>
            </a:r>
            <a:r>
              <a:rPr lang="en-GB" sz="2000" b="1" dirty="0">
                <a:latin typeface="Candara" pitchFamily="34" charset="0"/>
              </a:rPr>
              <a:t>are the axons of the cells in the </a:t>
            </a:r>
            <a:r>
              <a:rPr lang="en-GB" sz="2000" b="1" dirty="0" err="1">
                <a:latin typeface="Candara" pitchFamily="34" charset="0"/>
              </a:rPr>
              <a:t>ganglionic</a:t>
            </a:r>
            <a:r>
              <a:rPr lang="en-GB" sz="2000" b="1" dirty="0">
                <a:latin typeface="Candara" pitchFamily="34" charset="0"/>
              </a:rPr>
              <a:t> layer of the retina.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335" y="762000"/>
            <a:ext cx="413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Origin of the Optic Nerve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819400"/>
            <a:ext cx="327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They converge on the optic disc and exit from the eye,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about 3 or 4 mm </a:t>
            </a:r>
            <a:r>
              <a:rPr lang="en-GB" sz="2000" dirty="0">
                <a:latin typeface="Candara" pitchFamily="34" charset="0"/>
              </a:rPr>
              <a:t>to the nasal side of its center, as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optic nerve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8750" r="41435" b="16667"/>
          <a:stretch>
            <a:fillRect/>
          </a:stretch>
        </p:blipFill>
        <p:spPr bwMode="auto">
          <a:xfrm>
            <a:off x="4267199" y="914400"/>
            <a:ext cx="4365523" cy="56388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4572000"/>
            <a:ext cx="327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optic nerve leaves the orbital cavity through the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optic canal </a:t>
            </a:r>
            <a:r>
              <a:rPr lang="en-GB" sz="2000" dirty="0">
                <a:latin typeface="Candara" pitchFamily="34" charset="0"/>
              </a:rPr>
              <a:t>and unites with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optic nerve </a:t>
            </a:r>
            <a:r>
              <a:rPr lang="en-GB" sz="2000" dirty="0">
                <a:latin typeface="Candara" pitchFamily="34" charset="0"/>
              </a:rPr>
              <a:t>of the opposite side to form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optic chiasma.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05600" y="533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457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19800" y="3048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6279092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OPTIC NERVE (CRANIAL NERVE II)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2459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Optic Chiasma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325701"/>
            <a:ext cx="3429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The optic chiasma is situated at the </a:t>
            </a:r>
            <a:r>
              <a:rPr lang="en-GB" sz="2000" b="1" dirty="0">
                <a:latin typeface="Candara" pitchFamily="34" charset="0"/>
              </a:rPr>
              <a:t>junction of the anterior wall and floor of the third ventricle. </a:t>
            </a:r>
          </a:p>
          <a:p>
            <a:pPr>
              <a:buFont typeface="Wingdings" pitchFamily="2" charset="2"/>
              <a:buChar char="v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Its anterolateral angles are continuous with the optic nerves, and the posterolateral angles are continuous with the optic tracts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029200"/>
            <a:ext cx="8458200" cy="16312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>
                <a:latin typeface="Candara" pitchFamily="34" charset="0"/>
              </a:rPr>
              <a:t> In the chiasma, </a:t>
            </a:r>
            <a:r>
              <a:rPr lang="en-GB" sz="2000" b="1" dirty="0">
                <a:solidFill>
                  <a:srgbClr val="0000FF"/>
                </a:solidFill>
                <a:latin typeface="Candara" pitchFamily="34" charset="0"/>
              </a:rPr>
              <a:t>the fibers from the nasal (medial) half of each retina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including the nasal half of the macula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, </a:t>
            </a:r>
            <a:r>
              <a:rPr lang="en-GB" sz="2000" b="1" u="sng" dirty="0">
                <a:latin typeface="Candara" pitchFamily="34" charset="0"/>
              </a:rPr>
              <a:t>cross the midline and enter the optic tract of the opposite side</a:t>
            </a:r>
            <a:r>
              <a:rPr lang="en-GB" sz="2000" dirty="0">
                <a:latin typeface="Candara" pitchFamily="34" charset="0"/>
              </a:rPr>
              <a:t>, while the </a:t>
            </a:r>
            <a:r>
              <a:rPr lang="en-GB" sz="2000" b="1" dirty="0">
                <a:solidFill>
                  <a:srgbClr val="C00000"/>
                </a:solidFill>
                <a:latin typeface="Candara" pitchFamily="34" charset="0"/>
              </a:rPr>
              <a:t>ﬁbers from the temporal (lateral) half of each retina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including the temporal half of the macula</a:t>
            </a:r>
            <a:r>
              <a:rPr lang="en-GB" sz="2000" dirty="0">
                <a:latin typeface="Candara" pitchFamily="34" charset="0"/>
              </a:rPr>
              <a:t>, </a:t>
            </a:r>
            <a:r>
              <a:rPr lang="en-GB" sz="2000" b="1" u="sng" dirty="0">
                <a:latin typeface="Candara" pitchFamily="34" charset="0"/>
              </a:rPr>
              <a:t>pass posteriorly in the optic tract of the same side.</a:t>
            </a:r>
          </a:p>
        </p:txBody>
      </p:sp>
      <p:pic>
        <p:nvPicPr>
          <p:cNvPr id="5122" name="Picture 2" descr="نتيجة بحث الصور عن ‪Optic Chiasma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90600"/>
            <a:ext cx="4328584" cy="3895725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18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15200" y="3810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3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96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6248400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OPTIC NERVE (CRANIAL NERVE II)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848380"/>
            <a:ext cx="1873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Optic Tract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434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</a:t>
            </a:r>
            <a:r>
              <a:rPr lang="en-GB" sz="2000" b="1" dirty="0">
                <a:latin typeface="Candara" pitchFamily="34" charset="0"/>
              </a:rPr>
              <a:t>optic tract </a:t>
            </a:r>
            <a:r>
              <a:rPr lang="en-GB" sz="2000" dirty="0">
                <a:latin typeface="Candara" pitchFamily="34" charset="0"/>
              </a:rPr>
              <a:t>emerges from </a:t>
            </a: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optic chiasma </a:t>
            </a:r>
            <a:r>
              <a:rPr lang="en-GB" sz="2000" dirty="0">
                <a:latin typeface="Candara" pitchFamily="34" charset="0"/>
              </a:rPr>
              <a:t>and passes Posterolaterally around the cerebral peduncle.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Most of the ﬁbers now terminate by synapsing with nerve cells in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lateral geniculate body,</a:t>
            </a:r>
            <a:r>
              <a:rPr lang="en-GB" sz="2000" dirty="0">
                <a:latin typeface="Candara" pitchFamily="34" charset="0"/>
              </a:rPr>
              <a:t> which is a </a:t>
            </a:r>
            <a:r>
              <a:rPr lang="en-GB" sz="2000" b="1" dirty="0">
                <a:latin typeface="Candara" pitchFamily="34" charset="0"/>
              </a:rPr>
              <a:t>small projection from the posterior part of the thalamus.(pulvinar)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b="1" dirty="0">
                <a:latin typeface="Candara" pitchFamily="34" charset="0"/>
              </a:rPr>
              <a:t>A few of the ﬁbers pass to 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pretectal nucleus </a:t>
            </a:r>
            <a:r>
              <a:rPr lang="en-GB" sz="2000" b="1" dirty="0">
                <a:latin typeface="Candara" pitchFamily="34" charset="0"/>
              </a:rPr>
              <a:t>and 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superior colliculus</a:t>
            </a:r>
            <a:r>
              <a:rPr lang="en-GB" sz="2000" b="1" dirty="0">
                <a:latin typeface="Candara" pitchFamily="34" charset="0"/>
              </a:rPr>
              <a:t> of the midbrain and are concerned with light reﬂexes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8750" r="41435" b="16667"/>
          <a:stretch>
            <a:fillRect/>
          </a:stretch>
        </p:blipFill>
        <p:spPr bwMode="auto">
          <a:xfrm>
            <a:off x="4473677" y="914400"/>
            <a:ext cx="4365523" cy="56388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2286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4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228600" y="6172200"/>
            <a:ext cx="2895600" cy="3651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Dr. Aiman Qais Afar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3913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Lateral Geniculate Body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6248400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OPTIC NERVE (CRANIAL NERVE II)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371600"/>
            <a:ext cx="312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lateral geniculate body is a small,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oval swelling projecting from the pulvinar of the thalamus. 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It consists of </a:t>
            </a:r>
            <a:r>
              <a:rPr lang="en-GB" sz="2000" b="1" dirty="0">
                <a:latin typeface="Candara" pitchFamily="34" charset="0"/>
              </a:rPr>
              <a:t>six layers of cells,</a:t>
            </a:r>
            <a:r>
              <a:rPr lang="en-GB" sz="2000" dirty="0">
                <a:latin typeface="Candara" pitchFamily="34" charset="0"/>
              </a:rPr>
              <a:t> on which synapse the axons of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optic tract.</a:t>
            </a:r>
          </a:p>
          <a:p>
            <a:pPr>
              <a:buFont typeface="Wingdings" pitchFamily="2" charset="2"/>
              <a:buChar char="ü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000" dirty="0">
                <a:latin typeface="Candara" pitchFamily="34" charset="0"/>
              </a:rPr>
              <a:t>The axons of the </a:t>
            </a:r>
            <a:r>
              <a:rPr lang="en-GB" sz="2000" b="1" dirty="0">
                <a:latin typeface="Candara" pitchFamily="34" charset="0"/>
              </a:rPr>
              <a:t>nerve cells within the geniculate body leave it </a:t>
            </a:r>
            <a:r>
              <a:rPr lang="en-GB" sz="2000" dirty="0">
                <a:latin typeface="Candara" pitchFamily="34" charset="0"/>
              </a:rPr>
              <a:t>to form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optic radiation </a:t>
            </a:r>
          </a:p>
        </p:txBody>
      </p:sp>
      <p:pic>
        <p:nvPicPr>
          <p:cNvPr id="22530" name="Picture 2" descr="نتيجة بحث الصور عن ‪Lateral Geniculate Body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703" y="1828800"/>
            <a:ext cx="5628897" cy="38100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5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Optic Radiation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6248400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OPTIC NERVE (CRANIAL NERVE II)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34619"/>
            <a:ext cx="441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The ﬁbers of the optic radiation </a:t>
            </a:r>
            <a:r>
              <a:rPr lang="en-GB" sz="2000" b="1" dirty="0">
                <a:latin typeface="Candara" pitchFamily="34" charset="0"/>
              </a:rPr>
              <a:t>are the axons of the nerve cells of the lateral geniculate body.</a:t>
            </a:r>
          </a:p>
          <a:p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The tract passes posteriorly through 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000" b="1" dirty="0" err="1">
                <a:solidFill>
                  <a:srgbClr val="7030A0"/>
                </a:solidFill>
                <a:latin typeface="Candara" pitchFamily="34" charset="0"/>
              </a:rPr>
              <a:t>retrolenticular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 part of the internal capsule</a:t>
            </a:r>
            <a:r>
              <a:rPr lang="en-GB" sz="2000" dirty="0">
                <a:latin typeface="Candara" pitchFamily="34" charset="0"/>
              </a:rPr>
              <a:t> and terminates in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visual cortex (area 17)</a:t>
            </a:r>
            <a:r>
              <a:rPr lang="en-GB" sz="2000" dirty="0">
                <a:latin typeface="Candara" pitchFamily="34" charset="0"/>
              </a:rPr>
              <a:t>, which occupies the </a:t>
            </a:r>
            <a:r>
              <a:rPr lang="en-GB" sz="2000" b="1" dirty="0">
                <a:latin typeface="Candara" pitchFamily="34" charset="0"/>
              </a:rPr>
              <a:t>upper and lower lips of the </a:t>
            </a:r>
            <a:r>
              <a:rPr lang="en-GB" sz="2000" b="1" dirty="0" err="1">
                <a:latin typeface="Candara" pitchFamily="34" charset="0"/>
              </a:rPr>
              <a:t>calcarine</a:t>
            </a:r>
            <a:r>
              <a:rPr lang="en-GB" sz="2000" b="1" dirty="0">
                <a:latin typeface="Candara" pitchFamily="34" charset="0"/>
              </a:rPr>
              <a:t> sulcus on the medial surface of the cerebral hemisphere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b="1" dirty="0">
                <a:latin typeface="Candara" pitchFamily="34" charset="0"/>
              </a:rPr>
              <a:t>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visual association cortex (areas 18 and 19) </a:t>
            </a:r>
            <a:r>
              <a:rPr lang="en-GB" sz="2000" b="1" dirty="0">
                <a:latin typeface="Candara" pitchFamily="34" charset="0"/>
              </a:rPr>
              <a:t>is responsible for recognition of objects and perception of color.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0454" t="18750" r="41435" b="16667"/>
          <a:stretch>
            <a:fillRect/>
          </a:stretch>
        </p:blipFill>
        <p:spPr bwMode="auto">
          <a:xfrm>
            <a:off x="4626077" y="914400"/>
            <a:ext cx="4365523" cy="56388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5334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6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3048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25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Neurons of the Visual Pathway and Binocular Vision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399" y="1981200"/>
            <a:ext cx="29199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(2) bipolar neurons</a:t>
            </a:r>
            <a:r>
              <a:rPr lang="en-GB" sz="2000" dirty="0">
                <a:latin typeface="Candara" pitchFamily="34" charset="0"/>
              </a:rPr>
              <a:t>, which connect the rods and cones to the ganglion cells;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(3) ganglion cells</a:t>
            </a:r>
            <a:r>
              <a:rPr lang="en-GB" sz="2000" dirty="0">
                <a:latin typeface="Candara" pitchFamily="34" charset="0"/>
              </a:rPr>
              <a:t>, whose axons pass to </a:t>
            </a:r>
            <a:r>
              <a:rPr lang="en-GB" sz="2000" b="1" dirty="0">
                <a:latin typeface="Candara" pitchFamily="34" charset="0"/>
              </a:rPr>
              <a:t>the lateral geniculate body</a:t>
            </a:r>
            <a:r>
              <a:rPr lang="en-GB" sz="2000" dirty="0">
                <a:latin typeface="Candara" pitchFamily="34" charset="0"/>
              </a:rPr>
              <a:t>; and</a:t>
            </a:r>
          </a:p>
          <a:p>
            <a:endParaRPr lang="en-GB" sz="2000" dirty="0">
              <a:latin typeface="Candara" pitchFamily="34" charset="0"/>
            </a:endParaRPr>
          </a:p>
          <a:p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(4) neurons of the lateral geniculate body</a:t>
            </a:r>
            <a:r>
              <a:rPr lang="en-GB" sz="2000" dirty="0">
                <a:latin typeface="Candara" pitchFamily="34" charset="0"/>
              </a:rPr>
              <a:t>, whose axons pass to </a:t>
            </a:r>
            <a:r>
              <a:rPr lang="en-GB" sz="2000" b="1" dirty="0">
                <a:latin typeface="Candara" pitchFamily="34" charset="0"/>
              </a:rPr>
              <a:t>the cerebral cortex. </a:t>
            </a:r>
          </a:p>
        </p:txBody>
      </p:sp>
      <p:pic>
        <p:nvPicPr>
          <p:cNvPr id="1026" name="Picture 2" descr="نتيجة بحث الصور عن ‪Neurons of the Visual Pathway and Binocular Vision‬‏"/>
          <p:cNvPicPr>
            <a:picLocks noChangeAspect="1" noChangeArrowheads="1"/>
          </p:cNvPicPr>
          <p:nvPr/>
        </p:nvPicPr>
        <p:blipFill>
          <a:blip r:embed="rId2" cstate="print"/>
          <a:srcRect l="5833" t="3333" r="3333" b="5556"/>
          <a:stretch>
            <a:fillRect/>
          </a:stretch>
        </p:blipFill>
        <p:spPr bwMode="auto">
          <a:xfrm>
            <a:off x="3227349" y="1676400"/>
            <a:ext cx="5773543" cy="43434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6200" y="838200"/>
            <a:ext cx="8759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Candara" pitchFamily="34" charset="0"/>
              </a:rPr>
              <a:t>Four neurons conduct visual impulses to the visual cortex:</a:t>
            </a:r>
          </a:p>
          <a:p>
            <a:r>
              <a:rPr lang="en-GB" sz="2000" dirty="0">
                <a:latin typeface="Candara" pitchFamily="34" charset="0"/>
              </a:rPr>
              <a:t> </a:t>
            </a:r>
            <a:r>
              <a:rPr lang="en-GB" sz="2000" b="1" dirty="0">
                <a:solidFill>
                  <a:srgbClr val="260D8F"/>
                </a:solidFill>
                <a:latin typeface="Candara" pitchFamily="34" charset="0"/>
              </a:rPr>
              <a:t>(1) rods and cones</a:t>
            </a:r>
            <a:r>
              <a:rPr lang="en-GB" sz="2000" dirty="0">
                <a:latin typeface="Candara" pitchFamily="34" charset="0"/>
              </a:rPr>
              <a:t>, which are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specialized receptor neurons in the retina</a:t>
            </a:r>
            <a:r>
              <a:rPr lang="en-GB" sz="2000" dirty="0">
                <a:latin typeface="Candara" pitchFamily="34" charset="0"/>
              </a:rPr>
              <a:t>;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7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25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Neurons of the Visual Pathway and Binocular Vision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447800"/>
            <a:ext cx="45335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In binocular vision</a:t>
            </a:r>
            <a:r>
              <a:rPr lang="en-GB" sz="2000" dirty="0">
                <a:latin typeface="Candara" pitchFamily="34" charset="0"/>
              </a:rPr>
              <a:t>, the right and left </a:t>
            </a:r>
            <a:r>
              <a:rPr lang="en-GB" sz="2000" dirty="0" err="1">
                <a:latin typeface="Candara" pitchFamily="34" charset="0"/>
              </a:rPr>
              <a:t>ﬁelds</a:t>
            </a:r>
            <a:r>
              <a:rPr lang="en-GB" sz="2000" dirty="0">
                <a:latin typeface="Candara" pitchFamily="34" charset="0"/>
              </a:rPr>
              <a:t> of vision are projected on portions of both </a:t>
            </a:r>
            <a:r>
              <a:rPr lang="en-GB" sz="2000" dirty="0" err="1">
                <a:latin typeface="Candara" pitchFamily="34" charset="0"/>
              </a:rPr>
              <a:t>retinae</a:t>
            </a:r>
            <a:r>
              <a:rPr lang="en-GB" sz="2000" dirty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The image of an object in the right </a:t>
            </a:r>
            <a:r>
              <a:rPr lang="en-GB" sz="2000" b="1" dirty="0" err="1">
                <a:solidFill>
                  <a:srgbClr val="7030A0"/>
                </a:solidFill>
                <a:latin typeface="Candara" pitchFamily="34" charset="0"/>
              </a:rPr>
              <a:t>ﬁeld</a:t>
            </a:r>
            <a:r>
              <a:rPr lang="en-GB" sz="2000" b="1" dirty="0">
                <a:solidFill>
                  <a:srgbClr val="7030A0"/>
                </a:solidFill>
                <a:latin typeface="Candara" pitchFamily="34" charset="0"/>
              </a:rPr>
              <a:t> of vision is projected on the nasal half of the right retina and the temporal half of the left retina.</a:t>
            </a:r>
          </a:p>
          <a:p>
            <a:pPr>
              <a:buFont typeface="Wingdings" pitchFamily="2" charset="2"/>
              <a:buChar char="q"/>
            </a:pPr>
            <a:endParaRPr lang="en-GB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b="1" dirty="0">
                <a:latin typeface="Candara" pitchFamily="34" charset="0"/>
              </a:rPr>
              <a:t>In the optic chiasma</a:t>
            </a:r>
            <a:r>
              <a:rPr lang="en-GB" sz="2000" dirty="0">
                <a:latin typeface="Candara" pitchFamily="34" charset="0"/>
              </a:rPr>
              <a:t>, the axons from these two retinal halves are combined to form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the left optic tract</a:t>
            </a:r>
          </a:p>
        </p:txBody>
      </p:sp>
      <p:pic>
        <p:nvPicPr>
          <p:cNvPr id="22530" name="Picture 2" descr="نتيجة بحث الصور عن ‪Neurons of the Visual Pathway and Binocular Vision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143000"/>
            <a:ext cx="3946251" cy="5257800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166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8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066800"/>
            <a:ext cx="4648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chemeClr val="accent6">
                    <a:lumMod val="50000"/>
                  </a:schemeClr>
                </a:solidFill>
                <a:latin typeface="Candara" pitchFamily="34" charset="0"/>
              </a:rPr>
              <a:t>The lateral geniculate body neurons </a:t>
            </a:r>
            <a:r>
              <a:rPr lang="en-GB" sz="2000" dirty="0">
                <a:latin typeface="Candara" pitchFamily="34" charset="0"/>
              </a:rPr>
              <a:t>now project the complete </a:t>
            </a:r>
            <a:r>
              <a:rPr lang="en-GB" sz="2000" b="1" dirty="0">
                <a:latin typeface="Candara" pitchFamily="34" charset="0"/>
              </a:rPr>
              <a:t>right </a:t>
            </a:r>
            <a:r>
              <a:rPr lang="en-GB" sz="2000" b="1" dirty="0" err="1">
                <a:latin typeface="Candara" pitchFamily="34" charset="0"/>
              </a:rPr>
              <a:t>ﬁeld</a:t>
            </a:r>
            <a:r>
              <a:rPr lang="en-GB" sz="2000" b="1" dirty="0">
                <a:latin typeface="Candara" pitchFamily="34" charset="0"/>
              </a:rPr>
              <a:t> of vision on the visual cortex of the left hemisphere </a:t>
            </a:r>
            <a:r>
              <a:rPr lang="en-GB" sz="2000" dirty="0">
                <a:latin typeface="Candara" pitchFamily="34" charset="0"/>
              </a:rPr>
              <a:t>and the </a:t>
            </a:r>
            <a:r>
              <a:rPr lang="en-GB" sz="2000" b="1" dirty="0">
                <a:latin typeface="Candara" pitchFamily="34" charset="0"/>
              </a:rPr>
              <a:t>left visual </a:t>
            </a:r>
            <a:r>
              <a:rPr lang="en-GB" sz="2000" b="1" dirty="0" err="1">
                <a:latin typeface="Candara" pitchFamily="34" charset="0"/>
              </a:rPr>
              <a:t>ﬁeld</a:t>
            </a:r>
            <a:r>
              <a:rPr lang="en-GB" sz="2000" b="1" dirty="0">
                <a:latin typeface="Candara" pitchFamily="34" charset="0"/>
              </a:rPr>
              <a:t> on the visual cortex of the right hemisphere</a:t>
            </a:r>
            <a:endParaRPr lang="ar-JO" sz="20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endParaRPr lang="ar-JO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lower retinal quadrants (upper </a:t>
            </a: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ﬁeld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 of vision) </a:t>
            </a:r>
            <a:r>
              <a:rPr lang="en-GB" sz="2000" dirty="0">
                <a:latin typeface="Candara" pitchFamily="34" charset="0"/>
              </a:rPr>
              <a:t>project on the </a:t>
            </a:r>
            <a:r>
              <a:rPr lang="en-GB" sz="2000" b="1" dirty="0">
                <a:latin typeface="Candara" pitchFamily="34" charset="0"/>
              </a:rPr>
              <a:t>lower wall of the </a:t>
            </a:r>
            <a:r>
              <a:rPr lang="en-GB" sz="2000" b="1" dirty="0" err="1">
                <a:latin typeface="Candara" pitchFamily="34" charset="0"/>
              </a:rPr>
              <a:t>calcarine</a:t>
            </a:r>
            <a:r>
              <a:rPr lang="en-GB" sz="2000" b="1" dirty="0">
                <a:latin typeface="Candara" pitchFamily="34" charset="0"/>
              </a:rPr>
              <a:t> sulcus</a:t>
            </a:r>
            <a:r>
              <a:rPr lang="en-GB" sz="2000" dirty="0">
                <a:latin typeface="Candara" pitchFamily="34" charset="0"/>
              </a:rPr>
              <a:t>, while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the upper retinal quadrants (lower </a:t>
            </a: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ﬁeld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 of vision) </a:t>
            </a:r>
            <a:r>
              <a:rPr lang="en-GB" sz="2000" dirty="0">
                <a:latin typeface="Candara" pitchFamily="34" charset="0"/>
              </a:rPr>
              <a:t>project on </a:t>
            </a:r>
            <a:r>
              <a:rPr lang="en-GB" sz="2000" b="1" dirty="0">
                <a:latin typeface="Candara" pitchFamily="34" charset="0"/>
              </a:rPr>
              <a:t>the upper wall of the sulcus</a:t>
            </a:r>
            <a:r>
              <a:rPr lang="en-GB" sz="2000" dirty="0">
                <a:latin typeface="Candara" pitchFamily="34" charset="0"/>
              </a:rPr>
              <a:t>.</a:t>
            </a:r>
            <a:endParaRPr lang="ar-JO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endParaRPr lang="ar-JO" sz="20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000" dirty="0">
                <a:latin typeface="Candara" pitchFamily="34" charset="0"/>
              </a:rPr>
              <a:t>Note also that the 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macula </a:t>
            </a:r>
            <a:r>
              <a:rPr lang="en-GB" sz="2000" b="1" dirty="0" err="1">
                <a:solidFill>
                  <a:srgbClr val="FF0000"/>
                </a:solidFill>
                <a:latin typeface="Candara" pitchFamily="34" charset="0"/>
              </a:rPr>
              <a:t>lutea</a:t>
            </a:r>
            <a:r>
              <a:rPr lang="en-GB" sz="2000" b="1" dirty="0">
                <a:solidFill>
                  <a:srgbClr val="FF0000"/>
                </a:solidFill>
                <a:latin typeface="Candara" pitchFamily="34" charset="0"/>
              </a:rPr>
              <a:t> </a:t>
            </a:r>
            <a:r>
              <a:rPr lang="en-GB" sz="2000" dirty="0">
                <a:latin typeface="Candara" pitchFamily="34" charset="0"/>
              </a:rPr>
              <a:t>is represented </a:t>
            </a:r>
            <a:r>
              <a:rPr lang="en-GB" sz="2000" b="1" dirty="0">
                <a:latin typeface="Candara" pitchFamily="34" charset="0"/>
              </a:rPr>
              <a:t>on the posterior part of area 17,</a:t>
            </a:r>
            <a:r>
              <a:rPr lang="en-GB" sz="2000" dirty="0">
                <a:latin typeface="Candara" pitchFamily="34" charset="0"/>
              </a:rPr>
              <a:t>and the periphery of the retina is represented anteriorly.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7225"/>
            <a:ext cx="92202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itchFamily="34" charset="0"/>
              </a:rPr>
              <a:t>Neurons of the Visual Pathway and Binocular Vision </a:t>
            </a:r>
          </a:p>
        </p:txBody>
      </p:sp>
      <p:pic>
        <p:nvPicPr>
          <p:cNvPr id="23554" name="Picture 2" descr="نتيجة بحث الصور عن ‪optic pathway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962400" cy="562291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Thursday 4 March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" y="63404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4E3F62F58E31954599AF5D7BF24514D4" ma:contentTypeVersion="2" ma:contentTypeDescription="إنشاء مستند جديد." ma:contentTypeScope="" ma:versionID="82b47cfbd103cc834f9c4c83d3ea4925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2617fb8f117924669a22166e7ae082f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0DD90-022D-456C-BD19-0278D4C6D76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C8993D-E272-4B12-9E76-1254445E7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D8E694-B015-43D2-A3D6-D3E948AA5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b26b9-50b7-4329-ba0b-d0dc18387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1666</Words>
  <Application>Microsoft Office PowerPoint</Application>
  <PresentationFormat>On-screen Show (4:3)</PresentationFormat>
  <Paragraphs>164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Ayman</dc:creator>
  <cp:lastModifiedBy>Maher</cp:lastModifiedBy>
  <cp:revision>29</cp:revision>
  <dcterms:created xsi:type="dcterms:W3CDTF">2006-08-16T00:00:00Z</dcterms:created>
  <dcterms:modified xsi:type="dcterms:W3CDTF">2021-03-03T19:29:13Z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