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697" r:id="rId4"/>
    <p:sldMasterId id="2147483709" r:id="rId5"/>
  </p:sldMasterIdLst>
  <p:notesMasterIdLst>
    <p:notesMasterId r:id="rId37"/>
  </p:notesMasterIdLst>
  <p:sldIdLst>
    <p:sldId id="717" r:id="rId6"/>
    <p:sldId id="337" r:id="rId7"/>
    <p:sldId id="394" r:id="rId8"/>
    <p:sldId id="395" r:id="rId9"/>
    <p:sldId id="278" r:id="rId10"/>
    <p:sldId id="279" r:id="rId11"/>
    <p:sldId id="721" r:id="rId12"/>
    <p:sldId id="335" r:id="rId13"/>
    <p:sldId id="281" r:id="rId14"/>
    <p:sldId id="573" r:id="rId15"/>
    <p:sldId id="722" r:id="rId16"/>
    <p:sldId id="726" r:id="rId17"/>
    <p:sldId id="718" r:id="rId18"/>
    <p:sldId id="288" r:id="rId19"/>
    <p:sldId id="289" r:id="rId20"/>
    <p:sldId id="285" r:id="rId21"/>
    <p:sldId id="575" r:id="rId22"/>
    <p:sldId id="266" r:id="rId23"/>
    <p:sldId id="727" r:id="rId24"/>
    <p:sldId id="580" r:id="rId25"/>
    <p:sldId id="368" r:id="rId26"/>
    <p:sldId id="724" r:id="rId27"/>
    <p:sldId id="576" r:id="rId28"/>
    <p:sldId id="719" r:id="rId29"/>
    <p:sldId id="292" r:id="rId30"/>
    <p:sldId id="725" r:id="rId31"/>
    <p:sldId id="579" r:id="rId32"/>
    <p:sldId id="294" r:id="rId33"/>
    <p:sldId id="263" r:id="rId34"/>
    <p:sldId id="716" r:id="rId35"/>
    <p:sldId id="30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AADD-BB2E-4EF0-9D68-25293E693F77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3316C-0947-4574-9B62-3CFF198D0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2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048A5-6214-44F6-919C-4887B5228A87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>
                <a:latin typeface="Trebuchet MS" pitchFamily="34" charset="0"/>
              </a:rPr>
              <a:t>In females</a:t>
            </a:r>
            <a:endParaRPr lang="en-US" dirty="0">
              <a:latin typeface="Trebuchet MS" pitchFamily="34" charset="0"/>
            </a:endParaRPr>
          </a:p>
          <a:p>
            <a:pPr lvl="1" algn="l" rtl="0"/>
            <a:r>
              <a:rPr lang="en-US" dirty="0">
                <a:latin typeface="Trebuchet MS" pitchFamily="34" charset="0"/>
              </a:rPr>
              <a:t>Upper 2/3rd</a:t>
            </a:r>
          </a:p>
          <a:p>
            <a:pPr lvl="2" algn="l" rtl="0"/>
            <a:r>
              <a:rPr lang="en-US" dirty="0" err="1">
                <a:latin typeface="Trebuchet MS" pitchFamily="34" charset="0"/>
              </a:rPr>
              <a:t>Rectouterine</a:t>
            </a:r>
            <a:r>
              <a:rPr lang="en-US" dirty="0">
                <a:latin typeface="Trebuchet MS" pitchFamily="34" charset="0"/>
              </a:rPr>
              <a:t> pouch, which separates the rectum from the uterus and from the upper part of vagina</a:t>
            </a:r>
          </a:p>
          <a:p>
            <a:pPr lvl="2" algn="l" rtl="0"/>
            <a:r>
              <a:rPr lang="en-US" dirty="0">
                <a:latin typeface="Trebuchet MS" pitchFamily="34" charset="0"/>
              </a:rPr>
              <a:t>Coils of ileum</a:t>
            </a:r>
          </a:p>
          <a:p>
            <a:pPr lvl="2" algn="l" rtl="0"/>
            <a:r>
              <a:rPr lang="en-US" dirty="0">
                <a:latin typeface="Trebuchet MS" pitchFamily="34" charset="0"/>
              </a:rPr>
              <a:t>Sigmoid colon</a:t>
            </a:r>
          </a:p>
          <a:p>
            <a:pPr lvl="1" algn="l" rtl="0">
              <a:spcBef>
                <a:spcPct val="60000"/>
              </a:spcBef>
            </a:pPr>
            <a:r>
              <a:rPr lang="en-US" dirty="0">
                <a:latin typeface="Trebuchet MS" pitchFamily="34" charset="0"/>
              </a:rPr>
              <a:t>Lower 1/3rd</a:t>
            </a:r>
          </a:p>
          <a:p>
            <a:pPr lvl="2" algn="l" rtl="0"/>
            <a:r>
              <a:rPr lang="en-US" dirty="0">
                <a:latin typeface="Trebuchet MS" pitchFamily="34" charset="0"/>
              </a:rPr>
              <a:t>Lower part of vagina</a:t>
            </a:r>
          </a:p>
          <a:p>
            <a:pPr algn="l" rtl="0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048A5-6214-44F6-919C-4887B5228A87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71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The anal canal</a:t>
            </a:r>
            <a:r>
              <a:rPr lang="en-US" baseline="0" dirty="0"/>
              <a:t> is </a:t>
            </a:r>
            <a:r>
              <a:rPr lang="en-US" dirty="0"/>
              <a:t>surrounded by internal and external anal sphincters.</a:t>
            </a:r>
          </a:p>
          <a:p>
            <a:pPr algn="l" rtl="0"/>
            <a:r>
              <a:rPr lang="en-US" dirty="0"/>
              <a:t>Both sphincters must relax before defecation can occur.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048A5-6214-44F6-919C-4887B5228A87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048A5-6214-44F6-919C-4887B5228A87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3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91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44661" indent="0" algn="ctr">
              <a:buNone/>
              <a:defRPr/>
            </a:lvl2pPr>
            <a:lvl3pPr marL="289322" indent="0" algn="ctr">
              <a:buNone/>
              <a:defRPr/>
            </a:lvl3pPr>
            <a:lvl4pPr marL="433983" indent="0" algn="ctr">
              <a:buNone/>
              <a:defRPr/>
            </a:lvl4pPr>
            <a:lvl5pPr marL="578644" indent="0" algn="ctr">
              <a:buNone/>
              <a:defRPr/>
            </a:lvl5pPr>
            <a:lvl6pPr marL="723305" indent="0" algn="ctr">
              <a:buNone/>
              <a:defRPr/>
            </a:lvl6pPr>
            <a:lvl7pPr marL="867966" indent="0" algn="ctr">
              <a:buNone/>
              <a:defRPr/>
            </a:lvl7pPr>
            <a:lvl8pPr marL="1012627" indent="0" algn="ctr">
              <a:buNone/>
              <a:defRPr/>
            </a:lvl8pPr>
            <a:lvl9pPr marL="1157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89B58-616A-4F99-9156-2AAB06913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A7DB08-9182-4202-8EA5-0AF5A6BBF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850D52-9E37-4050-B88F-168ED86C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9C4A-04B1-4C5F-859C-3105AFA9A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572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7D50DA-3D1C-4A72-B05F-B7CDD1F6C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5B82AB-0156-4A31-A857-0633FC230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020074-3670-4299-B221-CB82A5029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A57C-C668-450C-A782-64815E963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888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633"/>
            </a:lvl1pPr>
            <a:lvl2pPr marL="144661" indent="0">
              <a:buNone/>
              <a:defRPr sz="570"/>
            </a:lvl2pPr>
            <a:lvl3pPr marL="289322" indent="0">
              <a:buNone/>
              <a:defRPr sz="506"/>
            </a:lvl3pPr>
            <a:lvl4pPr marL="433983" indent="0">
              <a:buNone/>
              <a:defRPr sz="443"/>
            </a:lvl4pPr>
            <a:lvl5pPr marL="578644" indent="0">
              <a:buNone/>
              <a:defRPr sz="443"/>
            </a:lvl5pPr>
            <a:lvl6pPr marL="723305" indent="0">
              <a:buNone/>
              <a:defRPr sz="443"/>
            </a:lvl6pPr>
            <a:lvl7pPr marL="867966" indent="0">
              <a:buNone/>
              <a:defRPr sz="443"/>
            </a:lvl7pPr>
            <a:lvl8pPr marL="1012627" indent="0">
              <a:buNone/>
              <a:defRPr sz="443"/>
            </a:lvl8pPr>
            <a:lvl9pPr marL="1157288" indent="0">
              <a:buNone/>
              <a:defRPr sz="4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CCD923-5EB9-4B79-815D-98C9C86F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7768FD-A25F-4F89-80B9-9AD4F8ECE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F87D9C-BFE4-4CD8-BE5C-C51472B0A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DDF5-7621-41A7-A220-A5AAB8746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536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712FB-AE92-46EF-9E80-47DEEC3EB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37884-2C41-4CDC-8A83-70297248D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5049D-C04C-4794-9E3A-5B2A41ED7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F5F7-4ED3-4B20-BE1F-E550B6DA2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265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129373-7974-4A3D-B03E-D17FB9AC7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1933E5-B4DA-4A0E-A161-1ACE1471E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0D5066-C185-4F09-9431-C17B46673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42E5-13B9-4374-BE53-A07FB3EEA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715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A26D26-D977-45DE-8469-6AB30C8CB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8C62BD-7722-4E50-A766-9A8FB87F9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D42D56-9725-488C-938E-8BAF25A6C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DB6F-5354-4DD8-BA73-02CF048B9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069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81B01F-4AFF-4F95-92BB-67E156C91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1AA12D-C8A6-40A5-BCD9-EB70D1208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C17137-6F50-481A-ABBF-C06298821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132E-A974-4F97-AB9F-E1BB1BDE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678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49B43-BA30-405F-A219-0BF9D96E4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BE569-8E72-4B05-8E5C-2BD6489DE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92E20-3676-4DFD-95A1-978A56ABD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8803-4EB0-4A12-B040-C9A92D038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91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01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97F78-2763-46B3-A630-29E09A081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5588A-2698-4F89-B051-BED052287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52C60-AAEE-4A9A-A370-167190A10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C582-44BF-419C-8FC7-67D1CF9B5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899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6593FD-7233-4F13-8FB8-4B827BCB7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089191-D261-4A41-89AF-E50BA972E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A07273-0144-49E6-A3FB-86B6009D4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085F-C2B9-4177-A0BC-3FC53D346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430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750A1E-D7BC-471C-A957-71F10177C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AFCFA-49AF-493D-B085-F80017B2A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56AAC8-FDB1-43AB-BA2C-9BC2621F4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4091-4F6E-4D2F-8269-86286C2E9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529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1B135-0E14-4FF9-9821-E52F836FD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CDA40-15F2-4D5A-A5D8-913E06E28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447402-FBB8-4CD3-9218-FD1C74667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F0B95-679B-48F3-B81E-FB01FDB30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10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78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06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83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81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69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62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03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39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46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0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53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3A2BC-B7F4-4B79-8F75-109058BE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76C1D-4944-4038-9FBC-33DA3B41F298}" type="datetimeFigureOut">
              <a:rPr lang="en-US"/>
              <a:pPr>
                <a:defRPr/>
              </a:pPr>
              <a:t>02-Mar-20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9407A-5925-4FE9-87FC-69973B7E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F26F9-6399-47E8-9350-2CDCE703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4A2E-00A2-479A-A0D3-0D040598B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000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A6943-A77D-4320-BA2A-1848EB3A2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0E84-811B-4851-B407-7DFE2CFBDF86}" type="datetimeFigureOut">
              <a:rPr lang="en-US"/>
              <a:pPr>
                <a:defRPr/>
              </a:pPr>
              <a:t>02-Mar-20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FE664-7ABB-40E2-8ADD-F6957C2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8B4E2-8ECE-4509-BAB1-A3FC2281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615A5-D70D-4FD3-952E-9A7068F2D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154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D2D89-6F20-4352-AE6D-549CB244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4995-74DD-47D9-8704-CC004E933A86}" type="datetimeFigureOut">
              <a:rPr lang="en-US"/>
              <a:pPr>
                <a:defRPr/>
              </a:pPr>
              <a:t>02-Mar-20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54B60-42AE-4697-88CE-76C28417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AAA9-3AB1-4EA3-8ADE-79F8B569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2EF5-4472-4CC2-99CD-A5E51F53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793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756A96-F854-4396-AA25-42EAD3C6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2B798-E21F-4659-A308-3FB54B891BB9}" type="datetimeFigureOut">
              <a:rPr lang="en-US"/>
              <a:pPr>
                <a:defRPr/>
              </a:pPr>
              <a:t>02-Mar-20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DAFBCF-D3A8-4C0D-88BF-318E629B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5F9DB7-16A0-4DAB-929E-83625BC6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E8C3-0CCE-440A-B9FD-30B08A565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194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7B6A41-D56F-4B1A-A417-57764117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711F-121E-4DA3-85DB-DED4C9B11511}" type="datetimeFigureOut">
              <a:rPr lang="en-US"/>
              <a:pPr>
                <a:defRPr/>
              </a:pPr>
              <a:t>02-Mar-20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79CB48-B8A2-4EDF-B5BA-1A2A5970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A82BCE-AF97-4CD0-B7F3-52D60911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38E8-C23E-4367-AF1A-79171D12B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04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09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E02EAE6-FAAA-41E5-8FE3-C1208A2F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4E8E-1645-40F4-B042-B6262BE871F9}" type="datetimeFigureOut">
              <a:rPr lang="en-US"/>
              <a:pPr>
                <a:defRPr/>
              </a:pPr>
              <a:t>02-Mar-20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EFEB0A-378A-4569-8E6A-9AC048D1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0ADFE1-7505-4899-B0C1-B9146CBE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37FF4-1026-4B38-9F56-A7FCEBD8E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664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BC1147-E09D-4BBB-95BA-86F4142B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39D4-3702-4677-9A23-008F58D75F06}" type="datetimeFigureOut">
              <a:rPr lang="en-US"/>
              <a:pPr>
                <a:defRPr/>
              </a:pPr>
              <a:t>02-Mar-20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C2A240-6DEA-49C1-AE58-7469EAA5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08F1EC-3E2A-4930-AA17-54E92126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A05A-D24A-45A8-96EE-CE6E2826A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9003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0F5AD9-1277-43E0-9202-B346BA1D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6392A-FE24-4E28-AB9B-151AA526FD25}" type="datetimeFigureOut">
              <a:rPr lang="en-US"/>
              <a:pPr>
                <a:defRPr/>
              </a:pPr>
              <a:t>02-Mar-20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440C1F-08C8-42F5-952A-0D58018BB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B15E25-6E61-49F7-BCB2-DF258988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FA783-A88B-4D1C-AAF7-6E31F8202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921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4607C0-7368-4E1E-9E76-7D048370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3414-4A20-4217-A3DF-169C3F2F4D8D}" type="datetimeFigureOut">
              <a:rPr lang="en-US"/>
              <a:pPr>
                <a:defRPr/>
              </a:pPr>
              <a:t>02-Mar-20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A1DA0A-18EB-4C3F-AA8D-0CA424EF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717681-2F87-427F-991A-08434248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759E-815D-495E-9117-833B5BE80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243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693AB-8D72-4C86-9101-CDAEFF24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7B3AD-867A-4289-B4FB-16FE11D295A7}" type="datetimeFigureOut">
              <a:rPr lang="en-US"/>
              <a:pPr>
                <a:defRPr/>
              </a:pPr>
              <a:t>02-Mar-20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5A4D2-4800-4164-9F68-DE74082B7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55317-7465-4A8E-89A6-8D9E18FF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1BD4-9D09-4FD4-9B79-E34DB7EFC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279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F55C0-4023-4BF0-8440-BB5E22DD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6D1CF-C137-4B54-AEA7-6C690787215D}" type="datetimeFigureOut">
              <a:rPr lang="en-US"/>
              <a:pPr>
                <a:defRPr/>
              </a:pPr>
              <a:t>02-Mar-20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1E1EA-260F-40E2-A47A-B4A7E89D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C6D8F-B449-47D7-8F70-48DBCE5D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749D-648E-4B71-A7E7-933506927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4607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D6B4-D279-40FF-A0E6-15B81FC1A10B}" type="datetimeFigureOut">
              <a:rPr lang="ar-SA" smtClean="0"/>
              <a:pPr/>
              <a:t>08/07/1441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886-F4E4-415B-9ACC-9771F6DA528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3883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D6B4-D279-40FF-A0E6-15B81FC1A10B}" type="datetimeFigureOut">
              <a:rPr lang="ar-SA" smtClean="0"/>
              <a:pPr/>
              <a:t>08/07/1441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886-F4E4-415B-9ACC-9771F6DA528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033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D6B4-D279-40FF-A0E6-15B81FC1A10B}" type="datetimeFigureOut">
              <a:rPr lang="ar-SA" smtClean="0"/>
              <a:pPr/>
              <a:t>08/07/1441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886-F4E4-415B-9ACC-9771F6DA528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3457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D6B4-D279-40FF-A0E6-15B81FC1A10B}" type="datetimeFigureOut">
              <a:rPr lang="ar-SA" smtClean="0"/>
              <a:pPr/>
              <a:t>08/07/1441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886-F4E4-415B-9ACC-9771F6DA528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91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590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D6B4-D279-40FF-A0E6-15B81FC1A10B}" type="datetimeFigureOut">
              <a:rPr lang="ar-SA" smtClean="0"/>
              <a:pPr/>
              <a:t>08/07/1441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886-F4E4-415B-9ACC-9771F6DA528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97482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D6B4-D279-40FF-A0E6-15B81FC1A10B}" type="datetimeFigureOut">
              <a:rPr lang="ar-SA" smtClean="0"/>
              <a:pPr/>
              <a:t>08/07/1441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886-F4E4-415B-9ACC-9771F6DA528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36776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D6B4-D279-40FF-A0E6-15B81FC1A10B}" type="datetimeFigureOut">
              <a:rPr lang="ar-SA" smtClean="0"/>
              <a:pPr/>
              <a:t>08/07/1441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886-F4E4-415B-9ACC-9771F6DA528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11020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D6B4-D279-40FF-A0E6-15B81FC1A10B}" type="datetimeFigureOut">
              <a:rPr lang="ar-SA" smtClean="0"/>
              <a:pPr/>
              <a:t>08/07/1441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886-F4E4-415B-9ACC-9771F6DA528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85512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D6B4-D279-40FF-A0E6-15B81FC1A10B}" type="datetimeFigureOut">
              <a:rPr lang="ar-SA" smtClean="0"/>
              <a:pPr/>
              <a:t>08/07/1441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886-F4E4-415B-9ACC-9771F6DA528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511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D6B4-D279-40FF-A0E6-15B81FC1A10B}" type="datetimeFigureOut">
              <a:rPr lang="ar-SA" smtClean="0"/>
              <a:pPr/>
              <a:t>08/07/1441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886-F4E4-415B-9ACC-9771F6DA528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5341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D6B4-D279-40FF-A0E6-15B81FC1A10B}" type="datetimeFigureOut">
              <a:rPr lang="ar-SA" smtClean="0"/>
              <a:pPr/>
              <a:t>08/07/1441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886-F4E4-415B-9ACC-9771F6DA528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45559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2E6B-04D7-4ABA-A87E-482392BAC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525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4AEC965-480E-4DB2-BF59-898B4F7167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40127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2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4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ABED3-F4ED-4744-A61D-DBC93BB63C05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3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35A81A-D1F8-4DF9-B47C-52516E887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5FECF4-E68B-447A-BF94-C96A3636D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BAA173-8A5E-493B-9BF1-BCFF37DCF6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443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FC40D4-AC09-4B80-967E-12E47CDE03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43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9F4987-4E7F-449A-AF33-71077704BB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43"/>
            </a:lvl1pPr>
          </a:lstStyle>
          <a:p>
            <a:pPr>
              <a:defRPr/>
            </a:pPr>
            <a:fld id="{207EC088-F30F-4887-A980-82E919C4F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9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5pPr>
      <a:lvl6pPr marL="144661" algn="ctr" rtl="0" fontAlgn="base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6pPr>
      <a:lvl7pPr marL="289322" algn="ctr" rtl="0" fontAlgn="base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7pPr>
      <a:lvl8pPr marL="433983" algn="ctr" rtl="0" fontAlgn="base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8pPr>
      <a:lvl9pPr marL="578644" algn="ctr" rtl="0" fontAlgn="base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08496" indent="-108496" algn="l" rtl="0" eaLnBrk="0" fontAlgn="base" hangingPunct="0">
        <a:spcBef>
          <a:spcPct val="20000"/>
        </a:spcBef>
        <a:spcAft>
          <a:spcPct val="0"/>
        </a:spcAft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1pPr>
      <a:lvl2pPr marL="235075" indent="-90413" algn="l" rtl="0" eaLnBrk="0" fontAlgn="base" hangingPunct="0">
        <a:spcBef>
          <a:spcPct val="20000"/>
        </a:spcBef>
        <a:spcAft>
          <a:spcPct val="0"/>
        </a:spcAft>
        <a:buChar char="–"/>
        <a:defRPr sz="886">
          <a:solidFill>
            <a:schemeClr val="tx1"/>
          </a:solidFill>
          <a:latin typeface="+mn-lt"/>
          <a:cs typeface="+mn-cs"/>
        </a:defRPr>
      </a:lvl2pPr>
      <a:lvl3pPr marL="361653" indent="-72331" algn="l" rtl="0" eaLnBrk="0" fontAlgn="base" hangingPunct="0">
        <a:spcBef>
          <a:spcPct val="20000"/>
        </a:spcBef>
        <a:spcAft>
          <a:spcPct val="0"/>
        </a:spcAft>
        <a:buChar char="•"/>
        <a:defRPr sz="760">
          <a:solidFill>
            <a:schemeClr val="tx1"/>
          </a:solidFill>
          <a:latin typeface="+mn-lt"/>
          <a:cs typeface="+mn-cs"/>
        </a:defRPr>
      </a:lvl3pPr>
      <a:lvl4pPr marL="506314" indent="-72331" algn="l" rtl="0" eaLnBrk="0" fontAlgn="base" hangingPunct="0">
        <a:spcBef>
          <a:spcPct val="20000"/>
        </a:spcBef>
        <a:spcAft>
          <a:spcPct val="0"/>
        </a:spcAft>
        <a:buChar char="–"/>
        <a:defRPr sz="633">
          <a:solidFill>
            <a:schemeClr val="tx1"/>
          </a:solidFill>
          <a:latin typeface="+mn-lt"/>
          <a:cs typeface="+mn-cs"/>
        </a:defRPr>
      </a:lvl4pPr>
      <a:lvl5pPr marL="650975" indent="-72331" algn="l" rtl="0" eaLnBrk="0" fontAlgn="base" hangingPunct="0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5pPr>
      <a:lvl6pPr marL="795635" indent="-72331" algn="l" rtl="0" fontAlgn="base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6pPr>
      <a:lvl7pPr marL="940297" indent="-72331" algn="l" rtl="0" fontAlgn="base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7pPr>
      <a:lvl8pPr marL="1084958" indent="-72331" algn="l" rtl="0" fontAlgn="base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8pPr>
      <a:lvl9pPr marL="1229618" indent="-72331" algn="l" rtl="0" fontAlgn="base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536D-A129-4C3B-9879-554C5B6177E5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74A1AC54-75E6-41F2-971C-07C8B51752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3B8E0073-9D12-4F33-85F1-4F87042CEB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506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3C3978-F263-4EFA-A6C9-AD8DED81EE38}" type="datetimeFigureOut">
              <a:rPr lang="en-US"/>
              <a:pPr>
                <a:defRPr/>
              </a:pPr>
              <a:t>02-Mar-20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506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06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0DB342-4100-4E5E-9E8B-C853B79AD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26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5pPr>
      <a:lvl6pPr marL="192881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6pPr>
      <a:lvl7pPr marL="385763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7pPr>
      <a:lvl8pPr marL="578644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8pPr>
      <a:lvl9pPr marL="771525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9pPr>
    </p:titleStyle>
    <p:bodyStyle>
      <a:lvl1pPr marL="144661" indent="-14466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3" indent="-12055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D6B4-D279-40FF-A0E6-15B81FC1A10B}" type="datetimeFigureOut">
              <a:rPr lang="ar-SA" smtClean="0"/>
              <a:pPr/>
              <a:t>08/07/1441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D886-F4E4-415B-9ACC-9771F6DA528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632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B95847AF-3100-47D8-9DAF-6921C1F0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51" y="31662"/>
            <a:ext cx="8322365" cy="356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579" y="3429001"/>
            <a:ext cx="7578842" cy="3257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569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2152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6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6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6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6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6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628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362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3628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362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5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5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5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385763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362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385763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1308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F2D27060-7E36-4419-BF6B-9AFEE87A4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180" y="342052"/>
            <a:ext cx="19812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9" name="TextBox 3">
            <a:extLst>
              <a:ext uri="{FF2B5EF4-FFF2-40B4-BE49-F238E27FC236}">
                <a16:creationId xmlns:a16="http://schemas.microsoft.com/office/drawing/2014/main" id="{51CB0AB2-58E8-4FC4-8DD1-E484652C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135" y="342051"/>
            <a:ext cx="30664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6E34F5C-6904-4BF9-93FD-764838617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73"/>
          <a:stretch/>
        </p:blipFill>
        <p:spPr>
          <a:xfrm>
            <a:off x="4537728" y="221673"/>
            <a:ext cx="7510515" cy="61098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E42649-4777-4F8A-B529-E62E50D62392}"/>
              </a:ext>
            </a:extLst>
          </p:cNvPr>
          <p:cNvSpPr/>
          <p:nvPr/>
        </p:nvSpPr>
        <p:spPr>
          <a:xfrm>
            <a:off x="0" y="221673"/>
            <a:ext cx="4413137" cy="6837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Low">
              <a:lnSpc>
                <a:spcPct val="125000"/>
              </a:lnSpc>
              <a:tabLst>
                <a:tab pos="147320" algn="l"/>
                <a:tab pos="147320" algn="l"/>
                <a:tab pos="262255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Anterior relations in male</a:t>
            </a:r>
          </a:p>
          <a:p>
            <a:pPr marL="228600" algn="justLow">
              <a:lnSpc>
                <a:spcPct val="125000"/>
              </a:lnSpc>
              <a:tabLst>
                <a:tab pos="147320" algn="l"/>
                <a:tab pos="147320" algn="l"/>
                <a:tab pos="262255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Upper part, 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related to  rectovesical pouch and its contents (small intestine).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Low">
              <a:lnSpc>
                <a:spcPct val="125000"/>
              </a:lnSpc>
              <a:tabLst>
                <a:tab pos="147320" algn="l"/>
                <a:tab pos="147320" algn="l"/>
                <a:tab pos="262255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Lower part, </a:t>
            </a:r>
            <a:endParaRPr lang="en-US" sz="26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 algn="justLow">
              <a:lnSpc>
                <a:spcPct val="125000"/>
              </a:lnSpc>
              <a:tabLst>
                <a:tab pos="147320" algn="l"/>
                <a:tab pos="147320" algn="l"/>
                <a:tab pos="262255" algn="l"/>
              </a:tabLst>
            </a:pP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Base of urinary bladder.</a:t>
            </a:r>
          </a:p>
          <a:p>
            <a:pPr marL="228600" algn="justLow">
              <a:lnSpc>
                <a:spcPct val="125000"/>
              </a:lnSpc>
              <a:tabLst>
                <a:tab pos="147320" algn="l"/>
                <a:tab pos="147320" algn="l"/>
                <a:tab pos="262255" algn="l"/>
              </a:tabLst>
            </a:pP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b- 2 seminal vesicles.</a:t>
            </a:r>
          </a:p>
          <a:p>
            <a:pPr marL="228600" algn="justLow">
              <a:lnSpc>
                <a:spcPct val="125000"/>
              </a:lnSpc>
              <a:tabLst>
                <a:tab pos="147320" algn="l"/>
                <a:tab pos="147320" algn="l"/>
                <a:tab pos="262255" algn="l"/>
              </a:tabLst>
            </a:pP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c- 2 ampulla of vas deference.</a:t>
            </a:r>
          </a:p>
          <a:p>
            <a:pPr marL="228600" algn="justLow">
              <a:lnSpc>
                <a:spcPct val="125000"/>
              </a:lnSpc>
              <a:tabLst>
                <a:tab pos="147320" algn="l"/>
                <a:tab pos="147320" algn="l"/>
                <a:tab pos="262255" algn="l"/>
              </a:tabLst>
            </a:pP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d- 2 ejaculatory ducts.</a:t>
            </a:r>
          </a:p>
          <a:p>
            <a:pPr marL="228600" algn="justLow">
              <a:lnSpc>
                <a:spcPct val="125000"/>
              </a:lnSpc>
              <a:tabLst>
                <a:tab pos="147320" algn="l"/>
                <a:tab pos="147320" algn="l"/>
                <a:tab pos="262255" algn="l"/>
              </a:tabLst>
            </a:pP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e- Prostate.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Low">
              <a:lnSpc>
                <a:spcPct val="125000"/>
              </a:lnSpc>
              <a:tabLst>
                <a:tab pos="3336925" algn="l"/>
                <a:tab pos="4038600" algn="l"/>
                <a:tab pos="3336925" algn="l"/>
                <a:tab pos="3886200" algn="l"/>
                <a:tab pos="40386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0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t="11559" r="46439" b="44807"/>
          <a:stretch>
            <a:fillRect/>
          </a:stretch>
        </p:blipFill>
        <p:spPr bwMode="auto">
          <a:xfrm flipH="1">
            <a:off x="4871864" y="1340769"/>
            <a:ext cx="5526088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927648" y="214536"/>
            <a:ext cx="63055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en-IN" sz="40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2">
                    <a:srgbClr val="868686">
                      <a:alpha val="50000"/>
                    </a:srgbClr>
                  </a:prstShdw>
                </a:effectLst>
                <a:latin typeface="BlackJack"/>
              </a:rPr>
              <a:t>Anterior  Relations female</a:t>
            </a:r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>
            <a:off x="1271464" y="1052737"/>
            <a:ext cx="3429000" cy="701675"/>
          </a:xfrm>
          <a:prstGeom prst="callout2">
            <a:avLst>
              <a:gd name="adj1" fmla="val 58210"/>
              <a:gd name="adj2" fmla="val 87932"/>
              <a:gd name="adj3" fmla="val 88032"/>
              <a:gd name="adj4" fmla="val 174217"/>
              <a:gd name="adj5" fmla="val 377505"/>
              <a:gd name="adj6" fmla="val 21272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Calibri"/>
              </a:rPr>
              <a:t>Rectovaginal pouch</a:t>
            </a:r>
            <a:endParaRPr lang="ar-SA" sz="36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>
            <a:off x="1524000" y="2924945"/>
            <a:ext cx="3429000" cy="701675"/>
          </a:xfrm>
          <a:prstGeom prst="callout2">
            <a:avLst>
              <a:gd name="adj1" fmla="val 61172"/>
              <a:gd name="adj2" fmla="val 70356"/>
              <a:gd name="adj3" fmla="val 46567"/>
              <a:gd name="adj4" fmla="val 125732"/>
              <a:gd name="adj5" fmla="val 116872"/>
              <a:gd name="adj6" fmla="val 19636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cervix</a:t>
            </a:r>
            <a:endParaRPr lang="ar-SA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>
            <a:off x="1487488" y="4743550"/>
            <a:ext cx="3429000" cy="701675"/>
          </a:xfrm>
          <a:prstGeom prst="callout2">
            <a:avLst>
              <a:gd name="adj1" fmla="val 46363"/>
              <a:gd name="adj2" fmla="val 95204"/>
              <a:gd name="adj3" fmla="val 52491"/>
              <a:gd name="adj4" fmla="val 117853"/>
              <a:gd name="adj5" fmla="val -43064"/>
              <a:gd name="adj6" fmla="val 18060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Posterior wall of vagina</a:t>
            </a:r>
            <a:endParaRPr lang="ar-S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>
            <a:off x="1524000" y="3807446"/>
            <a:ext cx="3429000" cy="701675"/>
          </a:xfrm>
          <a:prstGeom prst="callout2">
            <a:avLst>
              <a:gd name="adj1" fmla="val 40440"/>
              <a:gd name="adj2" fmla="val 97629"/>
              <a:gd name="adj3" fmla="val 52491"/>
              <a:gd name="adj4" fmla="val 177247"/>
              <a:gd name="adj5" fmla="val 10250"/>
              <a:gd name="adj6" fmla="val 202426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Posterior fornix of vagina</a:t>
            </a:r>
            <a:endParaRPr lang="ar-SA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7D9DA3-5570-4FF5-A735-D0AA21D4E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11" t="55686" r="32829" b="19552"/>
          <a:stretch/>
        </p:blipFill>
        <p:spPr>
          <a:xfrm>
            <a:off x="3538330" y="391530"/>
            <a:ext cx="5923722" cy="6074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C67397-C3D0-4618-9ED3-D161A7A0EA43}"/>
              </a:ext>
            </a:extLst>
          </p:cNvPr>
          <p:cNvSpPr txBox="1"/>
          <p:nvPr/>
        </p:nvSpPr>
        <p:spPr>
          <a:xfrm>
            <a:off x="172278" y="172243"/>
            <a:ext cx="592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Posterior relations both sexes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63F52D-95B4-4905-B4B5-32B97268351A}"/>
              </a:ext>
            </a:extLst>
          </p:cNvPr>
          <p:cNvSpPr txBox="1"/>
          <p:nvPr/>
        </p:nvSpPr>
        <p:spPr>
          <a:xfrm>
            <a:off x="106018" y="1035181"/>
            <a:ext cx="23853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ligament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bones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muscles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Nerves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Vessels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sacral vs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Superior rectal vs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EA29C651-B886-4876-86EF-D805DC029689}"/>
              </a:ext>
            </a:extLst>
          </p:cNvPr>
          <p:cNvSpPr>
            <a:spLocks/>
          </p:cNvSpPr>
          <p:nvPr/>
        </p:nvSpPr>
        <p:spPr bwMode="auto">
          <a:xfrm>
            <a:off x="1974574" y="1667612"/>
            <a:ext cx="2527853" cy="646331"/>
          </a:xfrm>
          <a:prstGeom prst="callout2">
            <a:avLst>
              <a:gd name="adj1" fmla="val 61172"/>
              <a:gd name="adj2" fmla="val 70356"/>
              <a:gd name="adj3" fmla="val 101927"/>
              <a:gd name="adj4" fmla="val 78026"/>
              <a:gd name="adj5" fmla="val 157707"/>
              <a:gd name="adj6" fmla="val 84565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Piriform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6B0E9F64-08DD-4A77-A1DF-B5463148C25E}"/>
              </a:ext>
            </a:extLst>
          </p:cNvPr>
          <p:cNvSpPr>
            <a:spLocks/>
          </p:cNvSpPr>
          <p:nvPr/>
        </p:nvSpPr>
        <p:spPr bwMode="auto">
          <a:xfrm>
            <a:off x="710647" y="4768779"/>
            <a:ext cx="2527853" cy="646331"/>
          </a:xfrm>
          <a:prstGeom prst="callout2">
            <a:avLst>
              <a:gd name="adj1" fmla="val 63223"/>
              <a:gd name="adj2" fmla="val 89753"/>
              <a:gd name="adj3" fmla="val 67071"/>
              <a:gd name="adj4" fmla="val 89559"/>
              <a:gd name="adj5" fmla="val 57239"/>
              <a:gd name="adj6" fmla="val 152717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Coccygeus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48207F09-8B24-4242-94D9-C0C09D35D60D}"/>
              </a:ext>
            </a:extLst>
          </p:cNvPr>
          <p:cNvSpPr>
            <a:spLocks/>
          </p:cNvSpPr>
          <p:nvPr/>
        </p:nvSpPr>
        <p:spPr bwMode="auto">
          <a:xfrm>
            <a:off x="1126435" y="5617624"/>
            <a:ext cx="2960205" cy="646331"/>
          </a:xfrm>
          <a:prstGeom prst="callout2">
            <a:avLst>
              <a:gd name="adj1" fmla="val 61172"/>
              <a:gd name="adj2" fmla="val 70356"/>
              <a:gd name="adj3" fmla="val 67071"/>
              <a:gd name="adj4" fmla="val 89559"/>
              <a:gd name="adj5" fmla="val 69541"/>
              <a:gd name="adj6" fmla="val 157959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Levator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ani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2F8794F1-B9AB-4E40-B4CF-4A6878DC008E}"/>
              </a:ext>
            </a:extLst>
          </p:cNvPr>
          <p:cNvSpPr>
            <a:spLocks/>
          </p:cNvSpPr>
          <p:nvPr/>
        </p:nvSpPr>
        <p:spPr bwMode="auto">
          <a:xfrm>
            <a:off x="9067801" y="1344446"/>
            <a:ext cx="2988364" cy="646331"/>
          </a:xfrm>
          <a:prstGeom prst="callout2">
            <a:avLst>
              <a:gd name="adj1" fmla="val 46819"/>
              <a:gd name="adj2" fmla="val -2514"/>
              <a:gd name="adj3" fmla="val 52718"/>
              <a:gd name="adj4" fmla="val -20531"/>
              <a:gd name="adj5" fmla="val 65441"/>
              <a:gd name="adj6" fmla="val -73556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Sympathetic trunk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2CCBE469-2A14-4F2C-8D61-00BFED415DE0}"/>
              </a:ext>
            </a:extLst>
          </p:cNvPr>
          <p:cNvSpPr>
            <a:spLocks/>
          </p:cNvSpPr>
          <p:nvPr/>
        </p:nvSpPr>
        <p:spPr bwMode="auto">
          <a:xfrm>
            <a:off x="9067801" y="6166255"/>
            <a:ext cx="2988364" cy="646331"/>
          </a:xfrm>
          <a:prstGeom prst="callout2">
            <a:avLst>
              <a:gd name="adj1" fmla="val 46819"/>
              <a:gd name="adj2" fmla="val -2514"/>
              <a:gd name="adj3" fmla="val 65020"/>
              <a:gd name="adj4" fmla="val -73302"/>
              <a:gd name="adj5" fmla="val 14182"/>
              <a:gd name="adj6" fmla="val -83312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Ganglion impar</a:t>
            </a:r>
            <a:endParaRPr kumimoji="0" lang="ar-SA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6B5532CB-056C-406C-AD74-12526EA86056}"/>
              </a:ext>
            </a:extLst>
          </p:cNvPr>
          <p:cNvSpPr>
            <a:spLocks/>
          </p:cNvSpPr>
          <p:nvPr/>
        </p:nvSpPr>
        <p:spPr bwMode="auto">
          <a:xfrm>
            <a:off x="9761882" y="1998964"/>
            <a:ext cx="2430118" cy="638219"/>
          </a:xfrm>
          <a:prstGeom prst="callout2">
            <a:avLst>
              <a:gd name="adj1" fmla="val 284662"/>
              <a:gd name="adj2" fmla="val -25765"/>
              <a:gd name="adj3" fmla="val 62970"/>
              <a:gd name="adj4" fmla="val 8713"/>
              <a:gd name="adj5" fmla="val 96196"/>
              <a:gd name="adj6" fmla="val -51934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Ventral rami of Sacral nerve 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2AEB4F75-A97C-43DE-A410-B4E526260F73}"/>
              </a:ext>
            </a:extLst>
          </p:cNvPr>
          <p:cNvSpPr>
            <a:spLocks/>
          </p:cNvSpPr>
          <p:nvPr/>
        </p:nvSpPr>
        <p:spPr bwMode="auto">
          <a:xfrm>
            <a:off x="9626047" y="4130560"/>
            <a:ext cx="2430118" cy="638219"/>
          </a:xfrm>
          <a:prstGeom prst="callout2">
            <a:avLst>
              <a:gd name="adj1" fmla="val 118548"/>
              <a:gd name="adj2" fmla="val 4228"/>
              <a:gd name="adj3" fmla="val 56741"/>
              <a:gd name="adj4" fmla="val 2169"/>
              <a:gd name="adj5" fmla="val 156412"/>
              <a:gd name="adj6" fmla="val -53570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Ventral rami of coccygeal nerve 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0" name="AutoShape 10">
            <a:extLst>
              <a:ext uri="{FF2B5EF4-FFF2-40B4-BE49-F238E27FC236}">
                <a16:creationId xmlns:a16="http://schemas.microsoft.com/office/drawing/2014/main" id="{51E6EDAB-897A-4118-87C5-D6B3DA9FF37B}"/>
              </a:ext>
            </a:extLst>
          </p:cNvPr>
          <p:cNvSpPr>
            <a:spLocks/>
          </p:cNvSpPr>
          <p:nvPr/>
        </p:nvSpPr>
        <p:spPr bwMode="auto">
          <a:xfrm>
            <a:off x="9190383" y="237326"/>
            <a:ext cx="2988364" cy="646331"/>
          </a:xfrm>
          <a:prstGeom prst="callout2">
            <a:avLst>
              <a:gd name="adj1" fmla="val 46819"/>
              <a:gd name="adj2" fmla="val -2514"/>
              <a:gd name="adj3" fmla="val 9661"/>
              <a:gd name="adj4" fmla="val -77738"/>
              <a:gd name="adj5" fmla="val 63390"/>
              <a:gd name="adj6" fmla="val -93955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Median sacral Vs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1" name="AutoShape 10">
            <a:extLst>
              <a:ext uri="{FF2B5EF4-FFF2-40B4-BE49-F238E27FC236}">
                <a16:creationId xmlns:a16="http://schemas.microsoft.com/office/drawing/2014/main" id="{EFA42890-F038-4660-B140-5517B3ACD27F}"/>
              </a:ext>
            </a:extLst>
          </p:cNvPr>
          <p:cNvSpPr>
            <a:spLocks/>
          </p:cNvSpPr>
          <p:nvPr/>
        </p:nvSpPr>
        <p:spPr bwMode="auto">
          <a:xfrm>
            <a:off x="8759687" y="5519924"/>
            <a:ext cx="3296478" cy="646331"/>
          </a:xfrm>
          <a:prstGeom prst="callout2">
            <a:avLst>
              <a:gd name="adj1" fmla="val 48870"/>
              <a:gd name="adj2" fmla="val -9609"/>
              <a:gd name="adj3" fmla="val 71171"/>
              <a:gd name="adj4" fmla="val -51593"/>
              <a:gd name="adj5" fmla="val 18283"/>
              <a:gd name="adj6" fmla="val -70448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Glomus coccygeus</a:t>
            </a:r>
            <a:endParaRPr kumimoji="0" lang="ar-SA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189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AB191F-581E-4EBD-9517-3F573C986498}"/>
              </a:ext>
            </a:extLst>
          </p:cNvPr>
          <p:cNvSpPr/>
          <p:nvPr/>
        </p:nvSpPr>
        <p:spPr>
          <a:xfrm>
            <a:off x="145774" y="216573"/>
            <a:ext cx="11900451" cy="5966057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38481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Posterior in both sexes: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84810" algn="l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a-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Anterior longitudinal ligament.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8481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b- 2 Bones,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Sacrum.    Coccyx.               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8481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c- 3 muscles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on both sides,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84810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			1)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Levator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ani.   	2) Coccygeus.          	 3) Piriformis.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8481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d- 3 Nerves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on both sides,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84810" algn="l"/>
                <a:tab pos="118745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1) Sympathetic trunks. 	2) Sacral nerves.  	3) Coccygeal nerves.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84810" algn="l"/>
              </a:tabLs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N.B: Two sympathetic trunks unite together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infront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the coccyx to form ganglion impar.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8481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e- 3 vessels: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84810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1) Median sacral.  	2) Lateral sacral.  	3) Superior rectal.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12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836" t="6202" r="9573" b="68414"/>
          <a:stretch/>
        </p:blipFill>
        <p:spPr>
          <a:xfrm>
            <a:off x="19622" y="96981"/>
            <a:ext cx="10738704" cy="6082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4113" y="-1176"/>
            <a:ext cx="4544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Superior rectal vessels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C8C7A-6817-4D78-89D0-45DE5FE8AE61}"/>
              </a:ext>
            </a:extLst>
          </p:cNvPr>
          <p:cNvSpPr txBox="1"/>
          <p:nvPr/>
        </p:nvSpPr>
        <p:spPr>
          <a:xfrm>
            <a:off x="5721927" y="4914360"/>
            <a:ext cx="6279193" cy="184665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8481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Lateral relations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8481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1- Upper part,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pararectal fossa.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8481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2-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Lower part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  a-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Levator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ani.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b- Superior rectal vessels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438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783" y="172278"/>
            <a:ext cx="11203507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Clr>
                <a:srgbClr val="FF0000"/>
              </a:buClr>
              <a:buFont typeface="Symbol" panose="05050102010706020507" pitchFamily="18" charset="2"/>
              <a:buChar char=""/>
              <a:tabLst>
                <a:tab pos="129540" algn="l"/>
                <a:tab pos="244475" algn="l"/>
                <a:tab pos="4572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Factors support the rectum</a:t>
            </a:r>
          </a:p>
          <a:p>
            <a:pPr lvl="0" algn="ctr">
              <a:lnSpc>
                <a:spcPct val="125000"/>
              </a:lnSpc>
              <a:buClr>
                <a:srgbClr val="FF0000"/>
              </a:buClr>
              <a:tabLst>
                <a:tab pos="129540" algn="l"/>
                <a:tab pos="244475" algn="l"/>
                <a:tab pos="457200" algn="l"/>
              </a:tabLst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(Store of the stool)</a:t>
            </a:r>
            <a:endParaRPr lang="en-US" sz="3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129540" algn="l"/>
                <a:tab pos="244475" algn="l"/>
                <a:tab pos="457200" algn="l"/>
              </a:tabLst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Pelvic diaphragm 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levator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ani and coccygeus).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129540" algn="l"/>
                <a:tab pos="244475" algn="l"/>
                <a:tab pos="45720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Perineal body.</a:t>
            </a:r>
          </a:p>
          <a:p>
            <a:pPr marL="342900" marR="0" lvl="0" indent="-34290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129540" algn="l"/>
                <a:tab pos="244475" algn="l"/>
                <a:tab pos="45720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ligament of the rectum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condensation of pelvic fascia.</a:t>
            </a:r>
          </a:p>
          <a:p>
            <a:pPr marL="342900" marR="0" lvl="0" indent="-34290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129540" algn="l"/>
                <a:tab pos="244475" algn="l"/>
                <a:tab pos="45720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Rectovesical fascia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Denonviller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anterior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the rectum to the back of the urinary bladder.</a:t>
            </a:r>
          </a:p>
          <a:p>
            <a:pPr marL="342900" lvl="0" indent="-342900" algn="justLow">
              <a:lnSpc>
                <a:spcPct val="125000"/>
              </a:lnSpc>
              <a:buFont typeface="Arial" panose="020B0604020202020204" pitchFamily="34" charset="0"/>
              <a:buAutoNum type="arabicPeriod"/>
              <a:tabLst>
                <a:tab pos="129540" algn="l"/>
                <a:tab pos="244475" algn="l"/>
                <a:tab pos="45720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Rectovaginal fascia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 Douglas (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anterior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the rectum to the back of the vagina.</a:t>
            </a:r>
            <a:endParaRPr lang="en-US" sz="2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129540" algn="l"/>
                <a:tab pos="244475" algn="l"/>
                <a:tab pos="45720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Fascia of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Waldeyer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condensation of pelvic fascia, connects rectum to the sacrum</a:t>
            </a:r>
          </a:p>
          <a:p>
            <a:pPr lvl="0"/>
            <a:r>
              <a:rPr lang="en-US" sz="2600" b="1" dirty="0">
                <a:solidFill>
                  <a:srgbClr val="0000FF"/>
                </a:solidFill>
              </a:rPr>
              <a:t>	</a:t>
            </a:r>
            <a:r>
              <a:rPr 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*** Rectal prolapse: 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rectum protrudes from the anal canal</a:t>
            </a:r>
          </a:p>
        </p:txBody>
      </p:sp>
    </p:spTree>
    <p:extLst>
      <p:ext uri="{BB962C8B-B14F-4D97-AF65-F5344CB8AC3E}">
        <p14:creationId xmlns:p14="http://schemas.microsoft.com/office/powerpoint/2010/main" val="3569820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5"/>
          <a:stretch/>
        </p:blipFill>
        <p:spPr>
          <a:xfrm>
            <a:off x="1088351" y="100363"/>
            <a:ext cx="9725891" cy="6657274"/>
          </a:xfrm>
          <a:prstGeom prst="rect">
            <a:avLst/>
          </a:prstGeom>
        </p:spPr>
      </p:pic>
      <p:sp>
        <p:nvSpPr>
          <p:cNvPr id="3" name="WordArt 6">
            <a:extLst>
              <a:ext uri="{FF2B5EF4-FFF2-40B4-BE49-F238E27FC236}">
                <a16:creationId xmlns:a16="http://schemas.microsoft.com/office/drawing/2014/main" id="{9B6DFA5B-1EF5-4530-9BE8-4A3B599DBA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05034" y="942108"/>
            <a:ext cx="4033899" cy="8915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P/R. examination </a:t>
            </a:r>
            <a:endParaRPr kumimoji="0" lang="en-IN" sz="2000" b="1" i="0" u="none" strike="noStrike" kern="10" cap="none" spc="0" normalizeH="0" baseline="0" noProof="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prstShdw prst="shdw12">
                  <a:srgbClr val="868686">
                    <a:alpha val="50000"/>
                  </a:srgbClr>
                </a:prstShdw>
              </a:effectLst>
              <a:uLnTx/>
              <a:uFillTx/>
              <a:latin typeface="BlackJack"/>
            </a:endParaRPr>
          </a:p>
        </p:txBody>
      </p:sp>
    </p:spTree>
    <p:extLst>
      <p:ext uri="{BB962C8B-B14F-4D97-AF65-F5344CB8AC3E}">
        <p14:creationId xmlns:p14="http://schemas.microsoft.com/office/powerpoint/2010/main" val="2385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1666845" y="1543064"/>
            <a:ext cx="8786843" cy="3886200"/>
          </a:xfrm>
          <a:prstGeom prst="star24">
            <a:avLst>
              <a:gd name="adj" fmla="val 35224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 canal</a:t>
            </a:r>
          </a:p>
        </p:txBody>
      </p:sp>
    </p:spTree>
    <p:extLst>
      <p:ext uri="{BB962C8B-B14F-4D97-AF65-F5344CB8AC3E}">
        <p14:creationId xmlns:p14="http://schemas.microsoft.com/office/powerpoint/2010/main" val="2947815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"/>
          <a:stretch/>
        </p:blipFill>
        <p:spPr>
          <a:xfrm>
            <a:off x="0" y="0"/>
            <a:ext cx="7827818" cy="6432480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CD854148-0C37-4A99-BCF1-51230AA1F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11559" r="48356" b="44807"/>
          <a:stretch/>
        </p:blipFill>
        <p:spPr bwMode="auto">
          <a:xfrm>
            <a:off x="8021781" y="607012"/>
            <a:ext cx="4003964" cy="453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866E6-A78F-441C-B6D2-BD446D0E4DBF}"/>
              </a:ext>
            </a:extLst>
          </p:cNvPr>
          <p:cNvSpPr txBox="1"/>
          <p:nvPr/>
        </p:nvSpPr>
        <p:spPr>
          <a:xfrm>
            <a:off x="0" y="4996070"/>
            <a:ext cx="404191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Its length about 4 cm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98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28265" t="37669" r="45270" b="25437"/>
          <a:stretch>
            <a:fillRect/>
          </a:stretch>
        </p:blipFill>
        <p:spPr bwMode="auto">
          <a:xfrm>
            <a:off x="3926091" y="528721"/>
            <a:ext cx="564740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4"/>
          <p:cNvSpPr/>
          <p:nvPr/>
        </p:nvSpPr>
        <p:spPr bwMode="auto">
          <a:xfrm>
            <a:off x="1524000" y="-29171"/>
            <a:ext cx="9906000" cy="7920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7640" tIns="167640" rIns="167640" bIns="167640" spcCol="127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Mucocutaneous lining of the anal canal </a:t>
            </a:r>
          </a:p>
        </p:txBody>
      </p:sp>
      <p:sp>
        <p:nvSpPr>
          <p:cNvPr id="4" name="AutoShape 10"/>
          <p:cNvSpPr>
            <a:spLocks/>
          </p:cNvSpPr>
          <p:nvPr/>
        </p:nvSpPr>
        <p:spPr bwMode="auto">
          <a:xfrm>
            <a:off x="164976" y="1496291"/>
            <a:ext cx="4788024" cy="1698281"/>
          </a:xfrm>
          <a:prstGeom prst="callout2">
            <a:avLst>
              <a:gd name="adj1" fmla="val 25969"/>
              <a:gd name="adj2" fmla="val 76791"/>
              <a:gd name="adj3" fmla="val 59339"/>
              <a:gd name="adj4" fmla="val 113028"/>
              <a:gd name="adj5" fmla="val 182000"/>
              <a:gd name="adj6" fmla="val 127728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Upper part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lined by mucous membrane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>
            <a:off x="178662" y="5238476"/>
            <a:ext cx="4788024" cy="1286868"/>
          </a:xfrm>
          <a:prstGeom prst="callout2">
            <a:avLst>
              <a:gd name="adj1" fmla="val 33584"/>
              <a:gd name="adj2" fmla="val 87651"/>
              <a:gd name="adj3" fmla="val 45162"/>
              <a:gd name="adj4" fmla="val 109630"/>
              <a:gd name="adj5" fmla="val 56332"/>
              <a:gd name="adj6" fmla="val 136580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Lower part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lined by skin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45874" y="5540459"/>
            <a:ext cx="3222631" cy="98488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White line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(Hilton)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5595315" y="4985595"/>
            <a:ext cx="2641600" cy="14287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8236915" y="4961257"/>
            <a:ext cx="1017921" cy="62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AE94EE04-4CB3-4F74-8729-7A7C2C18797A}"/>
              </a:ext>
            </a:extLst>
          </p:cNvPr>
          <p:cNvSpPr>
            <a:spLocks/>
          </p:cNvSpPr>
          <p:nvPr/>
        </p:nvSpPr>
        <p:spPr bwMode="auto">
          <a:xfrm>
            <a:off x="21718" y="4074841"/>
            <a:ext cx="4766306" cy="663414"/>
          </a:xfrm>
          <a:prstGeom prst="callout2">
            <a:avLst>
              <a:gd name="adj1" fmla="val 75572"/>
              <a:gd name="adj2" fmla="val 93438"/>
              <a:gd name="adj3" fmla="val 168661"/>
              <a:gd name="adj4" fmla="val 109623"/>
              <a:gd name="adj5" fmla="val 194425"/>
              <a:gd name="adj6" fmla="val 139473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Middle part transitional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A457D415-72E7-4AD7-B4F5-4264EEC42A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35480" y="5482277"/>
            <a:ext cx="2641599" cy="59995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386318-EF0D-4833-8E1D-602D609D5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7651" y="4620503"/>
            <a:ext cx="3222631" cy="8617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Pectinate line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(dentate line)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65FF5935-776E-4B6F-9909-D5A58FB97E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77079" y="5540459"/>
            <a:ext cx="1077755" cy="23938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0017456D-E62B-4F9F-91EC-0EBFB4EE5F02}"/>
              </a:ext>
            </a:extLst>
          </p:cNvPr>
          <p:cNvSpPr>
            <a:spLocks/>
          </p:cNvSpPr>
          <p:nvPr/>
        </p:nvSpPr>
        <p:spPr bwMode="auto">
          <a:xfrm>
            <a:off x="9060872" y="1412776"/>
            <a:ext cx="2966153" cy="663414"/>
          </a:xfrm>
          <a:prstGeom prst="callout2">
            <a:avLst>
              <a:gd name="adj1" fmla="val 56777"/>
              <a:gd name="adj2" fmla="val 12632"/>
              <a:gd name="adj3" fmla="val 51713"/>
              <a:gd name="adj4" fmla="val -21110"/>
              <a:gd name="adj5" fmla="val 463371"/>
              <a:gd name="adj6" fmla="val -87199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Anal column of Morgagni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85404F5E-9771-4B00-B97D-3D6FB8830993}"/>
              </a:ext>
            </a:extLst>
          </p:cNvPr>
          <p:cNvSpPr>
            <a:spLocks/>
          </p:cNvSpPr>
          <p:nvPr/>
        </p:nvSpPr>
        <p:spPr bwMode="auto">
          <a:xfrm>
            <a:off x="9204129" y="2485139"/>
            <a:ext cx="2966153" cy="663414"/>
          </a:xfrm>
          <a:prstGeom prst="callout2">
            <a:avLst>
              <a:gd name="adj1" fmla="val 56777"/>
              <a:gd name="adj2" fmla="val 12632"/>
              <a:gd name="adj3" fmla="val 51713"/>
              <a:gd name="adj4" fmla="val -21110"/>
              <a:gd name="adj5" fmla="val 363492"/>
              <a:gd name="adj6" fmla="val -85859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Anal valve of Bell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CF805-1B70-4645-A857-E4425AA48EF4}"/>
              </a:ext>
            </a:extLst>
          </p:cNvPr>
          <p:cNvSpPr txBox="1"/>
          <p:nvPr/>
        </p:nvSpPr>
        <p:spPr>
          <a:xfrm>
            <a:off x="9674087" y="3564835"/>
            <a:ext cx="188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 sinus</a:t>
            </a:r>
          </a:p>
        </p:txBody>
      </p:sp>
    </p:spTree>
    <p:extLst>
      <p:ext uri="{BB962C8B-B14F-4D97-AF65-F5344CB8AC3E}">
        <p14:creationId xmlns:p14="http://schemas.microsoft.com/office/powerpoint/2010/main" val="393959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1666845" y="1543064"/>
            <a:ext cx="8786843" cy="3886200"/>
          </a:xfrm>
          <a:prstGeom prst="star24">
            <a:avLst>
              <a:gd name="adj" fmla="val 35224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Rectum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841055-6EEE-4466-84FF-23D9AC30E27A}"/>
              </a:ext>
            </a:extLst>
          </p:cNvPr>
          <p:cNvSpPr/>
          <p:nvPr/>
        </p:nvSpPr>
        <p:spPr>
          <a:xfrm>
            <a:off x="79021" y="112889"/>
            <a:ext cx="11943645" cy="6551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  <a:tab pos="374015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Internal appearance (Mucous membrane) of the anal canal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63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Upper part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(1.5 cm) mucous part, endodermal (lined by simple columnar epithelium).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63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shows 6-10 vertical folds called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anal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columns 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of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Morgagni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63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The lower end of the anal columns is connected by crescentic folds called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anal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valves 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of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Ball.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63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Above each anal valve there is a small recess called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anal sinus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receiving the opening of the anal gland.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91795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pectinate (dentate) line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is the lower end of the anal valves.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R="0" lvl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91795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Middle part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(1.5 cm); transitional zone;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1795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is lined by stratified squamous epithelium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devoid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of sweat and sebaceous glands.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1795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 It extends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from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the pectinate line above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the white line below.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1795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white line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of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Hilton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demarcates the lower end of the internal anal sphincter.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1795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3- Lower part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(1 cm), ectodermal in origin,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It is lined by true skin containing sweat and sebaceous glands</a:t>
            </a:r>
          </a:p>
          <a:p>
            <a:pPr marL="342900" lvl="0" indent="-342900">
              <a:buFontTx/>
              <a:buChar char="-"/>
              <a:defRPr/>
            </a:pPr>
            <a:r>
              <a:rPr lang="en-US" sz="23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 fissure, tear of the lining of the anal canal leading to severe pain and bleeding.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08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8993" t="12201" r="51772" b="20075"/>
          <a:stretch>
            <a:fillRect/>
          </a:stretch>
        </p:blipFill>
        <p:spPr bwMode="auto">
          <a:xfrm>
            <a:off x="6370890" y="128889"/>
            <a:ext cx="4909020" cy="639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10"/>
          <p:cNvSpPr>
            <a:spLocks/>
          </p:cNvSpPr>
          <p:nvPr/>
        </p:nvSpPr>
        <p:spPr bwMode="auto">
          <a:xfrm flipH="1">
            <a:off x="9707217" y="1149361"/>
            <a:ext cx="2484783" cy="792088"/>
          </a:xfrm>
          <a:prstGeom prst="callout2">
            <a:avLst>
              <a:gd name="adj1" fmla="val 41165"/>
              <a:gd name="adj2" fmla="val 96519"/>
              <a:gd name="adj3" fmla="val 51441"/>
              <a:gd name="adj4" fmla="val 108469"/>
              <a:gd name="adj5" fmla="val 395127"/>
              <a:gd name="adj6" fmla="val 129170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Internal anal sphincters</a:t>
            </a:r>
            <a:endParaRPr lang="en-CA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>
            <a:off x="251597" y="3429000"/>
            <a:ext cx="5373348" cy="748504"/>
          </a:xfrm>
          <a:prstGeom prst="callout2">
            <a:avLst>
              <a:gd name="adj1" fmla="val 45043"/>
              <a:gd name="adj2" fmla="val 98575"/>
              <a:gd name="adj3" fmla="val 34782"/>
              <a:gd name="adj4" fmla="val 110790"/>
              <a:gd name="adj5" fmla="val 68206"/>
              <a:gd name="adj6" fmla="val 152956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Conjoint longitudinal  muscle coat of anal canal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(Anorectal ring)</a:t>
            </a:r>
            <a:endParaRPr lang="en-CA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>
            <a:off x="180109" y="4710546"/>
            <a:ext cx="4475731" cy="1008112"/>
          </a:xfrm>
          <a:prstGeom prst="callout2">
            <a:avLst>
              <a:gd name="adj1" fmla="val 42154"/>
              <a:gd name="adj2" fmla="val 92629"/>
              <a:gd name="adj3" fmla="val 49078"/>
              <a:gd name="adj4" fmla="val 115189"/>
              <a:gd name="adj5" fmla="val -16651"/>
              <a:gd name="adj6" fmla="val 173013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Superficial part of external anal sphincter</a:t>
            </a:r>
            <a:endParaRPr lang="en-CA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>
            <a:off x="180108" y="2019821"/>
            <a:ext cx="5069013" cy="1008112"/>
          </a:xfrm>
          <a:prstGeom prst="callout2">
            <a:avLst>
              <a:gd name="adj1" fmla="val 55487"/>
              <a:gd name="adj2" fmla="val 73127"/>
              <a:gd name="adj3" fmla="val 58602"/>
              <a:gd name="adj4" fmla="val 100950"/>
              <a:gd name="adj5" fmla="val 150082"/>
              <a:gd name="adj6" fmla="val 150612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Deep part of external anal sphincter</a:t>
            </a:r>
            <a:endParaRPr lang="en-CA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C54A81A1-ED68-487D-AC32-E29EA8556F94}"/>
              </a:ext>
            </a:extLst>
          </p:cNvPr>
          <p:cNvSpPr>
            <a:spLocks/>
          </p:cNvSpPr>
          <p:nvPr/>
        </p:nvSpPr>
        <p:spPr bwMode="auto">
          <a:xfrm>
            <a:off x="335542" y="5805055"/>
            <a:ext cx="4475731" cy="1008112"/>
          </a:xfrm>
          <a:prstGeom prst="callout2">
            <a:avLst>
              <a:gd name="adj1" fmla="val 42154"/>
              <a:gd name="adj2" fmla="val 92629"/>
              <a:gd name="adj3" fmla="val 49078"/>
              <a:gd name="adj4" fmla="val 115189"/>
              <a:gd name="adj5" fmla="val -16651"/>
              <a:gd name="adj6" fmla="val 173013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Subcutaneous part of external anal sphincter</a:t>
            </a:r>
            <a:endParaRPr lang="en-CA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0100BA-3230-48CA-9FB3-F87777DC0F22}"/>
              </a:ext>
            </a:extLst>
          </p:cNvPr>
          <p:cNvSpPr/>
          <p:nvPr/>
        </p:nvSpPr>
        <p:spPr>
          <a:xfrm>
            <a:off x="-205471" y="81251"/>
            <a:ext cx="8424102" cy="788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lnSpc>
                <a:spcPct val="125000"/>
              </a:lnSpc>
              <a:buClr>
                <a:srgbClr val="FF0000"/>
              </a:buClr>
              <a:buFont typeface="Symbol" panose="05050102010706020507" pitchFamily="18" charset="2"/>
              <a:buChar char=""/>
              <a:tabLst>
                <a:tab pos="222885" algn="l"/>
                <a:tab pos="222885" algn="l"/>
                <a:tab pos="457200" algn="l"/>
              </a:tabLst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L.S. Sphincters of the anal canal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6AEAB9A3-18D6-4D34-ABC3-B9F2AF995D12}"/>
              </a:ext>
            </a:extLst>
          </p:cNvPr>
          <p:cNvSpPr/>
          <p:nvPr/>
        </p:nvSpPr>
        <p:spPr>
          <a:xfrm>
            <a:off x="7410520" y="2243514"/>
            <a:ext cx="936104" cy="1728192"/>
          </a:xfrm>
          <a:custGeom>
            <a:avLst/>
            <a:gdLst>
              <a:gd name="connsiteX0" fmla="*/ 778933 w 931333"/>
              <a:gd name="connsiteY0" fmla="*/ 1151467 h 1151467"/>
              <a:gd name="connsiteX1" fmla="*/ 914400 w 931333"/>
              <a:gd name="connsiteY1" fmla="*/ 931334 h 1151467"/>
              <a:gd name="connsiteX2" fmla="*/ 677333 w 931333"/>
              <a:gd name="connsiteY2" fmla="*/ 457200 h 1151467"/>
              <a:gd name="connsiteX3" fmla="*/ 0 w 931333"/>
              <a:gd name="connsiteY3" fmla="*/ 0 h 115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333" h="1151467">
                <a:moveTo>
                  <a:pt x="778933" y="1151467"/>
                </a:moveTo>
                <a:cubicBezTo>
                  <a:pt x="855133" y="1099256"/>
                  <a:pt x="931333" y="1047045"/>
                  <a:pt x="914400" y="931334"/>
                </a:cubicBezTo>
                <a:cubicBezTo>
                  <a:pt x="897467" y="815623"/>
                  <a:pt x="829733" y="612422"/>
                  <a:pt x="677333" y="457200"/>
                </a:cubicBezTo>
                <a:cubicBezTo>
                  <a:pt x="524933" y="301978"/>
                  <a:pt x="262466" y="150989"/>
                  <a:pt x="0" y="0"/>
                </a:cubicBezTo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D94BAB94-E297-4295-8A57-9BE944B9A1BF}"/>
              </a:ext>
            </a:extLst>
          </p:cNvPr>
          <p:cNvSpPr>
            <a:spLocks/>
          </p:cNvSpPr>
          <p:nvPr/>
        </p:nvSpPr>
        <p:spPr bwMode="auto">
          <a:xfrm>
            <a:off x="251597" y="1075526"/>
            <a:ext cx="3865674" cy="1008112"/>
          </a:xfrm>
          <a:prstGeom prst="callout2">
            <a:avLst>
              <a:gd name="adj1" fmla="val 36247"/>
              <a:gd name="adj2" fmla="val 83521"/>
              <a:gd name="adj3" fmla="val 43485"/>
              <a:gd name="adj4" fmla="val 112419"/>
              <a:gd name="adj5" fmla="val 96700"/>
              <a:gd name="adj6" fmla="val 191248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Puborectalis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CA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B6AB26-DFF3-4002-8531-FAFD70205DF9}"/>
              </a:ext>
            </a:extLst>
          </p:cNvPr>
          <p:cNvSpPr/>
          <p:nvPr/>
        </p:nvSpPr>
        <p:spPr>
          <a:xfrm>
            <a:off x="6650182" y="6086331"/>
            <a:ext cx="5541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Division of the ring produces rectal incontinence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8107" t="12498" r="49041" b="22638"/>
          <a:stretch>
            <a:fillRect/>
          </a:stretch>
        </p:blipFill>
        <p:spPr bwMode="auto">
          <a:xfrm>
            <a:off x="4493165" y="-95875"/>
            <a:ext cx="61748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0"/>
          <p:cNvSpPr>
            <a:spLocks/>
          </p:cNvSpPr>
          <p:nvPr/>
        </p:nvSpPr>
        <p:spPr bwMode="auto">
          <a:xfrm>
            <a:off x="232792" y="3089717"/>
            <a:ext cx="4107973" cy="1008112"/>
          </a:xfrm>
          <a:prstGeom prst="callout2">
            <a:avLst>
              <a:gd name="adj1" fmla="val 55487"/>
              <a:gd name="adj2" fmla="val 73127"/>
              <a:gd name="adj3" fmla="val 58602"/>
              <a:gd name="adj4" fmla="val 100950"/>
              <a:gd name="adj5" fmla="val 143188"/>
              <a:gd name="adj6" fmla="val 169983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Superficial part of external anal sphincter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>
            <a:off x="2287960" y="5754013"/>
            <a:ext cx="2880320" cy="1008112"/>
          </a:xfrm>
          <a:prstGeom prst="callout2">
            <a:avLst>
              <a:gd name="adj1" fmla="val 41027"/>
              <a:gd name="adj2" fmla="val 71747"/>
              <a:gd name="adj3" fmla="val 58602"/>
              <a:gd name="adj4" fmla="val 100950"/>
              <a:gd name="adj5" fmla="val 32765"/>
              <a:gd name="adj6" fmla="val 187927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coccyx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>
            <a:off x="1524000" y="2153613"/>
            <a:ext cx="3635896" cy="1008112"/>
          </a:xfrm>
          <a:prstGeom prst="callout2">
            <a:avLst>
              <a:gd name="adj1" fmla="val 55487"/>
              <a:gd name="adj2" fmla="val 73127"/>
              <a:gd name="adj3" fmla="val 58602"/>
              <a:gd name="adj4" fmla="val 100950"/>
              <a:gd name="adj5" fmla="val 192924"/>
              <a:gd name="adj6" fmla="val 150013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Deep part of external anal sphincter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>
            <a:off x="1676400" y="1505541"/>
            <a:ext cx="3635896" cy="1008112"/>
          </a:xfrm>
          <a:prstGeom prst="callout2">
            <a:avLst>
              <a:gd name="adj1" fmla="val 55487"/>
              <a:gd name="adj2" fmla="val 73127"/>
              <a:gd name="adj3" fmla="val 58602"/>
              <a:gd name="adj4" fmla="val 100950"/>
              <a:gd name="adj5" fmla="val 137712"/>
              <a:gd name="adj6" fmla="val 164957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Perineal body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367DA0-83A1-49BC-AA50-AAD9E8A9E9E7}"/>
              </a:ext>
            </a:extLst>
          </p:cNvPr>
          <p:cNvSpPr txBox="1"/>
          <p:nvPr/>
        </p:nvSpPr>
        <p:spPr>
          <a:xfrm>
            <a:off x="304800" y="92765"/>
            <a:ext cx="4855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T.S. anal sphincter</a:t>
            </a: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9DA97A4F-5D7D-49E2-9A6A-00A1EA08B0B8}"/>
              </a:ext>
            </a:extLst>
          </p:cNvPr>
          <p:cNvSpPr>
            <a:spLocks/>
          </p:cNvSpPr>
          <p:nvPr/>
        </p:nvSpPr>
        <p:spPr bwMode="auto">
          <a:xfrm>
            <a:off x="9601200" y="3985891"/>
            <a:ext cx="2590800" cy="832017"/>
          </a:xfrm>
          <a:prstGeom prst="callout2">
            <a:avLst>
              <a:gd name="adj1" fmla="val 35505"/>
              <a:gd name="adj2" fmla="val 2753"/>
              <a:gd name="adj3" fmla="val 46946"/>
              <a:gd name="adj4" fmla="val -15216"/>
              <a:gd name="adj5" fmla="val 63838"/>
              <a:gd name="adj6" fmla="val -62389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Subcutaneous part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38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D25083-A233-4536-9179-E65A9F0B8D54}"/>
              </a:ext>
            </a:extLst>
          </p:cNvPr>
          <p:cNvSpPr/>
          <p:nvPr/>
        </p:nvSpPr>
        <p:spPr>
          <a:xfrm>
            <a:off x="191912" y="1911694"/>
            <a:ext cx="11808178" cy="5011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38481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Parts of the external anal sphincter;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8481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Subcutaneous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(under the skin),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8481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- It is a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thick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circular band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surrounding 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lower part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of the anal canal.  has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no bony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attachment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91795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Superficial part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above the subcutaneous part,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1795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9179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- It is formed of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two bands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surrounding 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lower part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of the internal anal sphincter.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1795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9179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- They arise from the coccyx and inserted into the perineal body.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91795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Deep part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above the superficial part.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1795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9179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- It is a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thick circular band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surrounding 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upper part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of the internal anal sphincter. has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no bony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attachment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1000"/>
              </a:lnSpc>
              <a:tabLst>
                <a:tab pos="391795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C-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Ano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-rectal ring;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1795" marR="0" algn="justLow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tabLst>
                <a:tab pos="39179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- It is formed by the fusion of, a- Internal anal sphincter.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tabLst>
                <a:tab pos="39179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			b- Deep part of the external anal sphincter.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tabLst>
                <a:tab pos="39179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			c- Puborectalis part of the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levator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ani muscle.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B5970B-E925-43C1-94B5-8E246922E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557244"/>
              </p:ext>
            </p:extLst>
          </p:nvPr>
        </p:nvGraphicFramePr>
        <p:xfrm>
          <a:off x="191911" y="428334"/>
          <a:ext cx="1084862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311">
                  <a:extLst>
                    <a:ext uri="{9D8B030D-6E8A-4147-A177-3AD203B41FA5}">
                      <a16:colId xmlns:a16="http://schemas.microsoft.com/office/drawing/2014/main" val="2191794756"/>
                    </a:ext>
                  </a:extLst>
                </a:gridCol>
                <a:gridCol w="5424311">
                  <a:extLst>
                    <a:ext uri="{9D8B030D-6E8A-4147-A177-3AD203B41FA5}">
                      <a16:colId xmlns:a16="http://schemas.microsoft.com/office/drawing/2014/main" val="3876982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Internal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External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92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Surrounds the </a:t>
                      </a:r>
                      <a:r>
                        <a:rPr lang="en-US" sz="1800" b="1" dirty="0"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upper 2/3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of the anal canal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Surrounds the </a:t>
                      </a:r>
                      <a:r>
                        <a:rPr lang="en-US" sz="1800" b="1" dirty="0"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whole length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of the anal canal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42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Circular smooth muscle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layer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Striated muscle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fibers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66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Involuntary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muscle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Voluntary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muscle supplied by inferior rectal nerve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214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CA16930-9B29-4329-89FF-F9F325E863F7}"/>
              </a:ext>
            </a:extLst>
          </p:cNvPr>
          <p:cNvSpPr/>
          <p:nvPr/>
        </p:nvSpPr>
        <p:spPr>
          <a:xfrm>
            <a:off x="4241668" y="22517"/>
            <a:ext cx="3934090" cy="440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lnSpc>
                <a:spcPct val="125000"/>
              </a:lnSpc>
              <a:buClr>
                <a:srgbClr val="FF0000"/>
              </a:buClr>
              <a:buFont typeface="Symbol" panose="05050102010706020507" pitchFamily="18" charset="2"/>
              <a:buChar char=""/>
              <a:tabLst>
                <a:tab pos="222885" algn="l"/>
                <a:tab pos="222885" algn="l"/>
                <a:tab pos="4572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Sphincters of the anal canal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83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917F5-0582-4A72-BF6D-54E01980D29C}"/>
              </a:ext>
            </a:extLst>
          </p:cNvPr>
          <p:cNvSpPr/>
          <p:nvPr/>
        </p:nvSpPr>
        <p:spPr>
          <a:xfrm>
            <a:off x="395111" y="0"/>
            <a:ext cx="11582400" cy="7113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374015" algn="l"/>
                <a:tab pos="507365" algn="l"/>
                <a:tab pos="129540" algn="l"/>
                <a:tab pos="222885" algn="l"/>
                <a:tab pos="374015" algn="l"/>
                <a:tab pos="50736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Arterial supply of the rectum and anal canal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374015" algn="l"/>
                <a:tab pos="507365" algn="l"/>
                <a:tab pos="129540" algn="l"/>
                <a:tab pos="222885" algn="l"/>
                <a:tab pos="374015" algn="l"/>
                <a:tab pos="50736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 Superior rectal artery,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 single branch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continuation of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inferior mesenteric artery. 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374015" algn="l"/>
                <a:tab pos="507365" algn="l"/>
                <a:tab pos="129540" algn="l"/>
                <a:tab pos="222885" algn="l"/>
                <a:tab pos="374015" algn="l"/>
                <a:tab pos="507365" algn="l"/>
              </a:tabLst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It divides into two branches which pass behind then on each side of the rectum. 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374015" algn="l"/>
                <a:tab pos="507365" algn="l"/>
                <a:tab pos="129540" algn="l"/>
                <a:tab pos="222885" algn="l"/>
                <a:tab pos="374015" algn="l"/>
                <a:tab pos="50736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It anastomosis with the middle and inferior rectal arteries.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374015" algn="l"/>
                <a:tab pos="507365" algn="l"/>
                <a:tab pos="129540" algn="l"/>
                <a:tab pos="222885" algn="l"/>
                <a:tab pos="374015" algn="l"/>
                <a:tab pos="50736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 Middle rectal arteries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right and left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from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internal iliac artery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374015" algn="l"/>
                <a:tab pos="507365" algn="l"/>
                <a:tab pos="129540" algn="l"/>
                <a:tab pos="222885" algn="l"/>
                <a:tab pos="374015" algn="l"/>
                <a:tab pos="50736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3- Inferior rectal arteries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right and left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from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internal pudendal artery.</a:t>
            </a:r>
          </a:p>
          <a:p>
            <a:pPr algn="justLow">
              <a:lnSpc>
                <a:spcPct val="125000"/>
              </a:lnSpc>
              <a:tabLst>
                <a:tab pos="222885" algn="l"/>
                <a:tab pos="374015" algn="l"/>
                <a:tab pos="507365" algn="l"/>
                <a:tab pos="129540" algn="l"/>
                <a:tab pos="222885" algn="l"/>
                <a:tab pos="374015" algn="l"/>
                <a:tab pos="50736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Median sacral artery,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a single branch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from the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abdominal aorta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Low">
              <a:lnSpc>
                <a:spcPct val="125000"/>
              </a:lnSpc>
              <a:tabLst>
                <a:tab pos="222885" algn="l"/>
                <a:tab pos="374015" algn="l"/>
                <a:tab pos="507365" algn="l"/>
                <a:tab pos="129540" algn="l"/>
                <a:tab pos="222885" algn="l"/>
                <a:tab pos="374015" algn="l"/>
                <a:tab pos="507365" algn="l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It ends in front of the tip of the coccyx by an expansion called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Glomus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coccygeum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374015" algn="l"/>
                <a:tab pos="507365" algn="l"/>
                <a:tab pos="129540" algn="l"/>
                <a:tab pos="222885" algn="l"/>
                <a:tab pos="374015" algn="l"/>
                <a:tab pos="507365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871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4" y="360478"/>
            <a:ext cx="8469457" cy="6358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7852" y="80356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16505-C244-4945-9298-4E2F9EBD7169}"/>
              </a:ext>
            </a:extLst>
          </p:cNvPr>
          <p:cNvSpPr txBox="1"/>
          <p:nvPr/>
        </p:nvSpPr>
        <p:spPr>
          <a:xfrm>
            <a:off x="7911548" y="0"/>
            <a:ext cx="3615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To splenic vein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D6958DE-11C3-4720-A0D9-9013784897A2}"/>
              </a:ext>
            </a:extLst>
          </p:cNvPr>
          <p:cNvSpPr/>
          <p:nvPr/>
        </p:nvSpPr>
        <p:spPr>
          <a:xfrm rot="10628074">
            <a:off x="9425346" y="395701"/>
            <a:ext cx="361007" cy="399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5756919-43E8-45B9-A51B-AC7C29164FE9}"/>
              </a:ext>
            </a:extLst>
          </p:cNvPr>
          <p:cNvSpPr/>
          <p:nvPr/>
        </p:nvSpPr>
        <p:spPr>
          <a:xfrm rot="10628074">
            <a:off x="9805853" y="3437774"/>
            <a:ext cx="361007" cy="399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72CD520-ADD4-4321-9821-BA2B33AF0E95}"/>
              </a:ext>
            </a:extLst>
          </p:cNvPr>
          <p:cNvSpPr/>
          <p:nvPr/>
        </p:nvSpPr>
        <p:spPr>
          <a:xfrm rot="10628074">
            <a:off x="9348506" y="5494173"/>
            <a:ext cx="361007" cy="399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55FB5FB-42DA-49D7-BD05-EC997D12DDE7}"/>
              </a:ext>
            </a:extLst>
          </p:cNvPr>
          <p:cNvSpPr/>
          <p:nvPr/>
        </p:nvSpPr>
        <p:spPr>
          <a:xfrm rot="10628074">
            <a:off x="9660681" y="1232352"/>
            <a:ext cx="361007" cy="399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7DEAC1-F8AE-42B7-9502-C6B07C5E586C}"/>
              </a:ext>
            </a:extLst>
          </p:cNvPr>
          <p:cNvSpPr/>
          <p:nvPr/>
        </p:nvSpPr>
        <p:spPr>
          <a:xfrm>
            <a:off x="0" y="1431896"/>
            <a:ext cx="2909455" cy="1877437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is one site of portosystemic anastomosis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075580-9EE3-4E35-BF63-59B94A2C812B}"/>
              </a:ext>
            </a:extLst>
          </p:cNvPr>
          <p:cNvSpPr/>
          <p:nvPr/>
        </p:nvSpPr>
        <p:spPr>
          <a:xfrm>
            <a:off x="13252" y="4030077"/>
            <a:ext cx="30575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Median sacral vein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ends in left common iliac vein 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IVC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05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38DCDD-0B8D-4805-A249-379D43337861}"/>
              </a:ext>
            </a:extLst>
          </p:cNvPr>
          <p:cNvSpPr/>
          <p:nvPr/>
        </p:nvSpPr>
        <p:spPr>
          <a:xfrm>
            <a:off x="132522" y="119270"/>
            <a:ext cx="11900451" cy="6189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309245" algn="l"/>
                <a:tab pos="3088640" algn="l"/>
                <a:tab pos="129540" algn="l"/>
                <a:tab pos="309245" algn="l"/>
                <a:tab pos="308864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Venous drainage of the rectum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09245" algn="l"/>
                <a:tab pos="3088640" algn="l"/>
                <a:tab pos="129540" algn="l"/>
                <a:tab pos="309245" algn="l"/>
                <a:tab pos="308864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Superior rectal vein (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portal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);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continues as inferior mesenteric vein that 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ends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 in splenic vein.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09245" algn="l"/>
                <a:tab pos="3088640" algn="l"/>
                <a:tab pos="129540" algn="l"/>
                <a:tab pos="309245" algn="l"/>
                <a:tab pos="308864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Middle rectal veins 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systemic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) right and left;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 end in the internal iliac veins.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09245" algn="l"/>
                <a:tab pos="3088640" algn="l"/>
                <a:tab pos="129540" algn="l"/>
                <a:tab pos="309245" algn="l"/>
                <a:tab pos="308864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Inferior rectal veins 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systemic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) right and left;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 end in the internal pudendal veins.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09245" algn="l"/>
                <a:tab pos="3088640" algn="l"/>
                <a:tab pos="129540" algn="l"/>
                <a:tab pos="309245" algn="l"/>
                <a:tab pos="308864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Median sacral vein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ends in left common iliac vein 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or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 IVC (Systemic).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tabLst>
                <a:tab pos="244475" algn="l"/>
              </a:tabLst>
            </a:pPr>
            <a:r>
              <a:rPr lang="en-US" sz="3200" i="1" dirty="0">
                <a:latin typeface="Arial" panose="020B0604020202020204" pitchFamily="34" charset="0"/>
                <a:ea typeface="Times New Roman" panose="02020603050405020304" pitchFamily="18" charset="0"/>
              </a:rPr>
              <a:t>N.B: It is one site of </a:t>
            </a:r>
            <a:r>
              <a:rPr lang="en-US" sz="32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porto</a:t>
            </a:r>
            <a:r>
              <a:rPr lang="en-US" sz="3200" i="1" dirty="0">
                <a:latin typeface="Arial" panose="020B0604020202020204" pitchFamily="34" charset="0"/>
                <a:ea typeface="Times New Roman" panose="02020603050405020304" pitchFamily="18" charset="0"/>
              </a:rPr>
              <a:t>-systemic anastomosis.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65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4CB1FBA-CEBE-41AE-B397-7CC625CFE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769502"/>
              </p:ext>
            </p:extLst>
          </p:nvPr>
        </p:nvGraphicFramePr>
        <p:xfrm>
          <a:off x="26504" y="27474"/>
          <a:ext cx="12032974" cy="68305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66885">
                  <a:extLst>
                    <a:ext uri="{9D8B030D-6E8A-4147-A177-3AD203B41FA5}">
                      <a16:colId xmlns:a16="http://schemas.microsoft.com/office/drawing/2014/main" val="2103485948"/>
                    </a:ext>
                  </a:extLst>
                </a:gridCol>
                <a:gridCol w="6366089">
                  <a:extLst>
                    <a:ext uri="{9D8B030D-6E8A-4147-A177-3AD203B41FA5}">
                      <a16:colId xmlns:a16="http://schemas.microsoft.com/office/drawing/2014/main" val="1815486598"/>
                    </a:ext>
                  </a:extLst>
                </a:gridCol>
              </a:tblGrid>
              <a:tr h="114886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Internal rectal venous plexuses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>
                        <a:lnSpc>
                          <a:spcPct val="12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External rectal venous plexuses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595752"/>
                  </a:ext>
                </a:extLst>
              </a:tr>
              <a:tr h="5463972">
                <a:tc>
                  <a:txBody>
                    <a:bodyPr/>
                    <a:lstStyle/>
                    <a:p>
                      <a:pPr marL="0" marR="0" indent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 It lies in the 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submucosa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 It is drained mainly by 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superior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rectal vein (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portal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0" marR="0" indent="-248285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 Dilatation of this plexus leads to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internal piles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08915" marR="0" indent="-45720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 occurs mainly at the 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3, 7, 11 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O'clock positions.</a:t>
                      </a: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08915" marR="0" indent="-45720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Painless bleeding 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 prolapse from the anal opening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 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 lies 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outside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the muscle wall</a:t>
                      </a:r>
                    </a:p>
                    <a:p>
                      <a:pPr marL="0" marR="0" indent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 It is drained mainly by 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middle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inferior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rectal veins (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systemic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0" marR="0" indent="-248285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 Dilatation of this plexus leads to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external piles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indent="-248285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 occurs under the skin around the anus (painful and  bleeding).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71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326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33" y="513387"/>
            <a:ext cx="7766850" cy="5831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603CF0-A889-4FE7-8BEE-5F5313F748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6" r="15448"/>
          <a:stretch/>
        </p:blipFill>
        <p:spPr>
          <a:xfrm>
            <a:off x="176517" y="233362"/>
            <a:ext cx="4030581" cy="42201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681FE-462E-4428-AD59-88F304BD3A74}"/>
              </a:ext>
            </a:extLst>
          </p:cNvPr>
          <p:cNvSpPr txBox="1"/>
          <p:nvPr/>
        </p:nvSpPr>
        <p:spPr>
          <a:xfrm>
            <a:off x="0" y="4558748"/>
            <a:ext cx="495631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Hemorrhoids (Piles): Swollen (enlarged) and inflammation of veins in the wall of the anal canal leading to bleeding and pain</a:t>
            </a:r>
          </a:p>
        </p:txBody>
      </p:sp>
    </p:spTree>
    <p:extLst>
      <p:ext uri="{BB962C8B-B14F-4D97-AF65-F5344CB8AC3E}">
        <p14:creationId xmlns:p14="http://schemas.microsoft.com/office/powerpoint/2010/main" val="3882467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56" y="1236670"/>
            <a:ext cx="6631205" cy="497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6234" y="2687987"/>
            <a:ext cx="1907827" cy="6192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8DFCF-A065-453B-8948-C51DCDE1A6C3}"/>
              </a:ext>
            </a:extLst>
          </p:cNvPr>
          <p:cNvSpPr txBox="1"/>
          <p:nvPr/>
        </p:nvSpPr>
        <p:spPr>
          <a:xfrm>
            <a:off x="900545" y="162845"/>
            <a:ext cx="9453399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Lymphatic drainage of the rectum &amp; anal canal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12C7D6-F12B-4AD4-97EF-7D7182009433}"/>
              </a:ext>
            </a:extLst>
          </p:cNvPr>
          <p:cNvSpPr/>
          <p:nvPr/>
        </p:nvSpPr>
        <p:spPr>
          <a:xfrm>
            <a:off x="0" y="1004961"/>
            <a:ext cx="4860652" cy="4610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5000"/>
              </a:lnSpc>
              <a:tabLst>
                <a:tab pos="24447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Upper part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drains into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pararectal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then to inferior mesenteric lymph nodes.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44475" algn="l"/>
                <a:tab pos="244475" algn="l"/>
                <a:tab pos="2171700" algn="r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Middle part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into the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internal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iliac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lymph nodes.</a:t>
            </a:r>
          </a:p>
          <a:p>
            <a:pPr marL="1143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24447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c- Lower part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drains into the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superficial inguinal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lymph nodes.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44475" algn="l"/>
                <a:tab pos="244475" algn="l"/>
                <a:tab pos="2171700" algn="r"/>
              </a:tabLs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2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00" y="286134"/>
            <a:ext cx="3683726" cy="118935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Sagittal section in female pelvis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 r="1766"/>
          <a:stretch/>
        </p:blipFill>
        <p:spPr>
          <a:xfrm>
            <a:off x="4835236" y="79435"/>
            <a:ext cx="6989421" cy="6623727"/>
          </a:xfr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974F8B7-642F-4EA6-BEE3-F57725B4E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t="11559" r="46439" b="44807"/>
          <a:stretch>
            <a:fillRect/>
          </a:stretch>
        </p:blipFill>
        <p:spPr bwMode="auto">
          <a:xfrm>
            <a:off x="145407" y="1923657"/>
            <a:ext cx="4983184" cy="441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432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7496" y="2635376"/>
          <a:ext cx="1097012" cy="158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496" y="2635376"/>
                        <a:ext cx="1097012" cy="1587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5717" y="2683597"/>
          <a:ext cx="1097012" cy="158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717" y="2683597"/>
                        <a:ext cx="1097012" cy="1587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48929" y="2160105"/>
          <a:ext cx="1492020" cy="2159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929" y="2160105"/>
                        <a:ext cx="1492020" cy="2159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5074" y="2597427"/>
          <a:ext cx="1105186" cy="1599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074" y="2597427"/>
                        <a:ext cx="1105186" cy="1599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2846" y="148289"/>
          <a:ext cx="4319680" cy="6250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846" y="148289"/>
                        <a:ext cx="4319680" cy="6250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3166" y="147117"/>
          <a:ext cx="4319680" cy="625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166" y="147117"/>
                        <a:ext cx="4319680" cy="6252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069" y="4446148"/>
            <a:ext cx="337542" cy="6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931" tIns="14466" rIns="28931" bIns="1446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289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998220" y="2412925"/>
            <a:ext cx="3712144" cy="165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8931" tIns="14466" rIns="28931" bIns="14466">
            <a:spAutoFit/>
          </a:bodyPr>
          <a:lstStyle/>
          <a:p>
            <a:pPr marL="0" marR="0" lvl="0" indent="0" algn="l" defTabSz="289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289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38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3710650" y="4512673"/>
            <a:ext cx="3480634" cy="165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8931" tIns="14466" rIns="28931" bIns="14466">
            <a:spAutoFit/>
          </a:bodyPr>
          <a:lstStyle/>
          <a:p>
            <a:pPr marL="0" marR="0" lvl="0" indent="0" algn="l" defTabSz="289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</a:t>
            </a:r>
            <a:r>
              <a:rPr kumimoji="0" lang="en-US" sz="3038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289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38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8816" t="9681" r="28265" b="21020"/>
          <a:stretch>
            <a:fillRect/>
          </a:stretch>
        </p:blipFill>
        <p:spPr bwMode="auto">
          <a:xfrm>
            <a:off x="5008026" y="620688"/>
            <a:ext cx="5696487" cy="55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38312" y="-167016"/>
            <a:ext cx="86061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Arterial supply of the rectum and anal canal </a:t>
            </a:r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>
            <a:off x="235527" y="3735438"/>
            <a:ext cx="4968993" cy="988962"/>
          </a:xfrm>
          <a:prstGeom prst="callout2">
            <a:avLst>
              <a:gd name="adj1" fmla="val 104958"/>
              <a:gd name="adj2" fmla="val 88528"/>
              <a:gd name="adj3" fmla="val 131857"/>
              <a:gd name="adj4" fmla="val 108313"/>
              <a:gd name="adj5" fmla="val 106304"/>
              <a:gd name="adj6" fmla="val 13733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middle rectal 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artery (internal iliac artery)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>
            <a:off x="1524000" y="5517232"/>
            <a:ext cx="4572000" cy="576064"/>
          </a:xfrm>
          <a:prstGeom prst="callout2">
            <a:avLst>
              <a:gd name="adj1" fmla="val 119539"/>
              <a:gd name="adj2" fmla="val 96569"/>
              <a:gd name="adj3" fmla="val 108587"/>
              <a:gd name="adj4" fmla="val 106641"/>
              <a:gd name="adj5" fmla="val -17498"/>
              <a:gd name="adj6" fmla="val 12075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inferior rectal artery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(internal pudendal)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>
            <a:off x="1271464" y="2492896"/>
            <a:ext cx="4499992" cy="792088"/>
          </a:xfrm>
          <a:prstGeom prst="callout2">
            <a:avLst>
              <a:gd name="adj1" fmla="val 73952"/>
              <a:gd name="adj2" fmla="val 92550"/>
              <a:gd name="adj3" fmla="val 112051"/>
              <a:gd name="adj4" fmla="val 111637"/>
              <a:gd name="adj5" fmla="val 16738"/>
              <a:gd name="adj6" fmla="val 138176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superior rectal artery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(inferior mesenteric)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>
            <a:off x="401782" y="1178349"/>
            <a:ext cx="4802738" cy="792087"/>
          </a:xfrm>
          <a:prstGeom prst="callout2">
            <a:avLst>
              <a:gd name="adj1" fmla="val 100747"/>
              <a:gd name="adj2" fmla="val 93751"/>
              <a:gd name="adj3" fmla="val 147267"/>
              <a:gd name="adj4" fmla="val 113611"/>
              <a:gd name="adj5" fmla="val 145051"/>
              <a:gd name="adj6" fmla="val 15322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Median sacral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Artery (abdominal aorta)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231" r="-1676"/>
          <a:stretch/>
        </p:blipFill>
        <p:spPr>
          <a:xfrm>
            <a:off x="4364182" y="148192"/>
            <a:ext cx="7218219" cy="670980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6256" y="180109"/>
            <a:ext cx="4959927" cy="118935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Sagittal section in male pelvis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A427D-EC17-44EE-BD8D-5969245E4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" y="1592572"/>
            <a:ext cx="4334917" cy="41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8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6818"/>
            <a:ext cx="9088581" cy="6823558"/>
          </a:xfrm>
          <a:prstGeom prst="rect">
            <a:avLst/>
          </a:prstGeom>
        </p:spPr>
      </p:pic>
      <p:sp>
        <p:nvSpPr>
          <p:cNvPr id="3" name="Line Callout 1 (No Border) 4">
            <a:extLst>
              <a:ext uri="{FF2B5EF4-FFF2-40B4-BE49-F238E27FC236}">
                <a16:creationId xmlns:a16="http://schemas.microsoft.com/office/drawing/2014/main" id="{63C8F58D-9F88-4EC0-82F2-B691F3173818}"/>
              </a:ext>
            </a:extLst>
          </p:cNvPr>
          <p:cNvSpPr/>
          <p:nvPr/>
        </p:nvSpPr>
        <p:spPr>
          <a:xfrm>
            <a:off x="9693563" y="1226385"/>
            <a:ext cx="2327562" cy="612648"/>
          </a:xfrm>
          <a:prstGeom prst="callout1">
            <a:avLst>
              <a:gd name="adj1" fmla="val 122357"/>
              <a:gd name="adj2" fmla="val -21782"/>
              <a:gd name="adj3" fmla="val 85446"/>
              <a:gd name="adj4" fmla="val 293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Sigmoid colon</a:t>
            </a:r>
          </a:p>
        </p:txBody>
      </p:sp>
      <p:sp>
        <p:nvSpPr>
          <p:cNvPr id="5" name="Line Callout 1 (No Border) 4">
            <a:extLst>
              <a:ext uri="{FF2B5EF4-FFF2-40B4-BE49-F238E27FC236}">
                <a16:creationId xmlns:a16="http://schemas.microsoft.com/office/drawing/2014/main" id="{544B1178-4AB1-4040-AABC-C6F5B833AB29}"/>
              </a:ext>
            </a:extLst>
          </p:cNvPr>
          <p:cNvSpPr/>
          <p:nvPr/>
        </p:nvSpPr>
        <p:spPr>
          <a:xfrm>
            <a:off x="1727199" y="3061252"/>
            <a:ext cx="4170017" cy="1597623"/>
          </a:xfrm>
          <a:prstGeom prst="callout1">
            <a:avLst>
              <a:gd name="adj1" fmla="val 41773"/>
              <a:gd name="adj2" fmla="val 130008"/>
              <a:gd name="adj3" fmla="val 47113"/>
              <a:gd name="adj4" fmla="val 100152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Length about 12cm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End</a:t>
            </a:r>
            <a:r>
              <a:rPr lang="en-US" sz="2800" b="1" dirty="0">
                <a:solidFill>
                  <a:schemeClr val="tx1"/>
                </a:solidFill>
              </a:rPr>
              <a:t>: one inch below and </a:t>
            </a:r>
            <a:r>
              <a:rPr lang="en-US" sz="2800" b="1" dirty="0" err="1">
                <a:solidFill>
                  <a:schemeClr val="tx1"/>
                </a:solidFill>
              </a:rPr>
              <a:t>infront</a:t>
            </a:r>
            <a:r>
              <a:rPr lang="en-US" sz="2800" b="1" dirty="0">
                <a:solidFill>
                  <a:schemeClr val="tx1"/>
                </a:solidFill>
              </a:rPr>
              <a:t> the tip of the coccyx</a:t>
            </a:r>
          </a:p>
        </p:txBody>
      </p:sp>
      <p:sp>
        <p:nvSpPr>
          <p:cNvPr id="6" name="Line Callout 1 (No Border) 4">
            <a:extLst>
              <a:ext uri="{FF2B5EF4-FFF2-40B4-BE49-F238E27FC236}">
                <a16:creationId xmlns:a16="http://schemas.microsoft.com/office/drawing/2014/main" id="{82AE9450-2525-46D9-AFFD-DAFBE4EBE7EC}"/>
              </a:ext>
            </a:extLst>
          </p:cNvPr>
          <p:cNvSpPr/>
          <p:nvPr/>
        </p:nvSpPr>
        <p:spPr>
          <a:xfrm>
            <a:off x="1727199" y="5736719"/>
            <a:ext cx="4052711" cy="948266"/>
          </a:xfrm>
          <a:prstGeom prst="callout1">
            <a:avLst>
              <a:gd name="adj1" fmla="val -44983"/>
              <a:gd name="adj2" fmla="val 139608"/>
              <a:gd name="adj3" fmla="val 4494"/>
              <a:gd name="adj4" fmla="val 10071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Anal orifice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47986-0F0D-439C-B365-AC3A8BE7AD6C}"/>
              </a:ext>
            </a:extLst>
          </p:cNvPr>
          <p:cNvSpPr txBox="1"/>
          <p:nvPr/>
        </p:nvSpPr>
        <p:spPr>
          <a:xfrm>
            <a:off x="3823855" y="1577423"/>
            <a:ext cx="2073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Opposite 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D2152-B5C2-4D9F-AB42-2289E628861B}"/>
              </a:ext>
            </a:extLst>
          </p:cNvPr>
          <p:cNvSpPr txBox="1"/>
          <p:nvPr/>
        </p:nvSpPr>
        <p:spPr>
          <a:xfrm>
            <a:off x="1727199" y="2202873"/>
            <a:ext cx="4368801" cy="85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76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4"/>
          <a:stretch/>
        </p:blipFill>
        <p:spPr>
          <a:xfrm>
            <a:off x="4320252" y="709270"/>
            <a:ext cx="7845200" cy="5439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2011" y="709270"/>
            <a:ext cx="94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Left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5490" y="557496"/>
            <a:ext cx="1052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42852" y="95831"/>
            <a:ext cx="324678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Lateral flexures</a:t>
            </a:r>
            <a:endParaRPr lang="en-US" sz="2000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468D55A-7668-44BE-9C3C-0B7ACCBB1F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0" t="9389" r="1766" b="1910"/>
          <a:stretch/>
        </p:blipFill>
        <p:spPr>
          <a:xfrm>
            <a:off x="80760" y="970880"/>
            <a:ext cx="4067257" cy="54488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313FEB-2509-4436-A560-ECF7A878D7BA}"/>
              </a:ext>
            </a:extLst>
          </p:cNvPr>
          <p:cNvSpPr txBox="1"/>
          <p:nvPr/>
        </p:nvSpPr>
        <p:spPr>
          <a:xfrm>
            <a:off x="99306" y="311263"/>
            <a:ext cx="38498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Anteroposterior flexures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9023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56AAD8-E686-4A40-9DB6-5E5D6686BAF5}"/>
              </a:ext>
            </a:extLst>
          </p:cNvPr>
          <p:cNvSpPr/>
          <p:nvPr/>
        </p:nvSpPr>
        <p:spPr>
          <a:xfrm>
            <a:off x="193963" y="124692"/>
            <a:ext cx="11859491" cy="678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12954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Curvatures (flexures) of the rectum,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Anteroposterior flexure </a:t>
            </a:r>
            <a:r>
              <a:rPr lang="en-US" sz="2400" b="1" dirty="0">
                <a:solidFill>
                  <a:srgbClr val="0000FF"/>
                </a:solidFill>
                <a:latin typeface="Trebuchet MS" pitchFamily="34" charset="0"/>
              </a:rPr>
              <a:t>(2 in number)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Follows with the concavity of the sacrum (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concave forward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</a:t>
            </a:r>
            <a:r>
              <a:rPr lang="en-US" sz="2400" dirty="0">
                <a:solidFill>
                  <a:prstClr val="black"/>
                </a:solidFill>
                <a:latin typeface="Trebuchet MS" pitchFamily="34" charset="0"/>
              </a:rPr>
              <a:t>At anorectal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junction (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convex forward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puborectalis portion of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levator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ani muscles forms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sling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junction of rectum with anal canal and pulls this part of forward.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It is an important mechanism for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fecal continence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resting state by its active contraction during peristaltic contractions if defecation is not to occur</a:t>
            </a: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Lateral flexures, the rectum also form 3 lateral flexures;</a:t>
            </a: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1- Upper,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convex to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Middle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convex to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left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Lower,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convex to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25000"/>
              </a:lnSpc>
              <a:tabLst>
                <a:tab pos="129540" algn="l"/>
              </a:tabLst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Mucosal folds of the rectum: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Rectal shelves- Houston's</a:t>
            </a:r>
            <a:r>
              <a:rPr lang="en-US" sz="2400" b="1" baseline="30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valve: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transverse folds lie close to the inner aspect of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concave side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3 lateral flexures.</a:t>
            </a: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Functions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support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weight of the stool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prevent its urging toward the anus.</a:t>
            </a:r>
          </a:p>
        </p:txBody>
      </p:sp>
    </p:spTree>
    <p:extLst>
      <p:ext uri="{BB962C8B-B14F-4D97-AF65-F5344CB8AC3E}">
        <p14:creationId xmlns:p14="http://schemas.microsoft.com/office/powerpoint/2010/main" val="207866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6" t="42265" r="37000" b="39834"/>
          <a:stretch>
            <a:fillRect/>
          </a:stretch>
        </p:blipFill>
        <p:spPr bwMode="auto">
          <a:xfrm>
            <a:off x="6729672" y="2996952"/>
            <a:ext cx="159857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7" r="73810" b="39834"/>
          <a:stretch>
            <a:fillRect/>
          </a:stretch>
        </p:blipFill>
        <p:spPr bwMode="auto">
          <a:xfrm>
            <a:off x="1524000" y="1069184"/>
            <a:ext cx="5076056" cy="578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7" t="40638" r="52383" b="39834"/>
          <a:stretch>
            <a:fillRect/>
          </a:stretch>
        </p:blipFill>
        <p:spPr bwMode="auto">
          <a:xfrm>
            <a:off x="6528048" y="404664"/>
            <a:ext cx="200784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888088" y="5445224"/>
            <a:ext cx="1224136" cy="1080120"/>
          </a:xfrm>
          <a:prstGeom prst="ellipse">
            <a:avLst/>
          </a:prstGeom>
          <a:noFill/>
          <a:ln w="762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Lower 1/3</a:t>
            </a:r>
            <a:endParaRPr lang="ar-SA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960096" y="5517232"/>
            <a:ext cx="1080120" cy="936104"/>
          </a:xfrm>
          <a:prstGeom prst="ellipse">
            <a:avLst/>
          </a:prstGeom>
          <a:noFill/>
          <a:ln w="762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>
            <a:off x="1524000" y="1287166"/>
            <a:ext cx="3429000" cy="701675"/>
          </a:xfrm>
          <a:prstGeom prst="callout2">
            <a:avLst>
              <a:gd name="adj1" fmla="val 95039"/>
              <a:gd name="adj2" fmla="val 59526"/>
              <a:gd name="adj3" fmla="val 100909"/>
              <a:gd name="adj4" fmla="val 89579"/>
              <a:gd name="adj5" fmla="val 197998"/>
              <a:gd name="adj6" fmla="val 11831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Upper 1/3</a:t>
            </a:r>
            <a:endParaRPr lang="ar-SA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>
            <a:off x="1919536" y="1916832"/>
            <a:ext cx="2232248" cy="720080"/>
          </a:xfrm>
          <a:prstGeom prst="callout2">
            <a:avLst>
              <a:gd name="adj1" fmla="val 95039"/>
              <a:gd name="adj2" fmla="val 59526"/>
              <a:gd name="adj3" fmla="val 107104"/>
              <a:gd name="adj4" fmla="val 131541"/>
              <a:gd name="adj5" fmla="val 258829"/>
              <a:gd name="adj6" fmla="val 16080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Middle 1/3</a:t>
            </a:r>
            <a:endParaRPr lang="ar-S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>
            <a:off x="1847528" y="5967686"/>
            <a:ext cx="3429000" cy="701675"/>
          </a:xfrm>
          <a:prstGeom prst="callout2">
            <a:avLst>
              <a:gd name="adj1" fmla="val 66433"/>
              <a:gd name="adj2" fmla="val 81640"/>
              <a:gd name="adj3" fmla="val 39067"/>
              <a:gd name="adj4" fmla="val 91530"/>
              <a:gd name="adj5" fmla="val -229781"/>
              <a:gd name="adj6" fmla="val 103244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Lower 1/3</a:t>
            </a:r>
            <a:endParaRPr lang="ar-SA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31504" y="116632"/>
            <a:ext cx="63055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en-IN" sz="40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2">
                    <a:srgbClr val="868686">
                      <a:alpha val="50000"/>
                    </a:srgbClr>
                  </a:prstShdw>
                </a:effectLst>
                <a:latin typeface="BlackJack"/>
              </a:rPr>
              <a:t>Peritoneal Relations</a:t>
            </a:r>
          </a:p>
        </p:txBody>
      </p:sp>
      <p:sp>
        <p:nvSpPr>
          <p:cNvPr id="13" name="Rounded Rectangle 4"/>
          <p:cNvSpPr/>
          <p:nvPr/>
        </p:nvSpPr>
        <p:spPr bwMode="auto">
          <a:xfrm>
            <a:off x="8795792" y="1871658"/>
            <a:ext cx="3215680" cy="350155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7640" tIns="167640" rIns="167640" bIns="167640" spcCol="1270"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bottom of peritoneal pouch is situated from anal orifice </a:t>
            </a:r>
          </a:p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Male 7.5 cm (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R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ectovesical pouch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Denonviller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Female 5.5 cm (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Rectovaginal Douglas pouch)</a:t>
            </a:r>
            <a:endParaRPr 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ar-SA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0"/>
          <p:cNvSpPr>
            <a:spLocks/>
          </p:cNvSpPr>
          <p:nvPr/>
        </p:nvSpPr>
        <p:spPr bwMode="auto">
          <a:xfrm>
            <a:off x="0" y="2943348"/>
            <a:ext cx="3791744" cy="701676"/>
          </a:xfrm>
          <a:prstGeom prst="callout2">
            <a:avLst>
              <a:gd name="adj1" fmla="val 70261"/>
              <a:gd name="adj2" fmla="val 92496"/>
              <a:gd name="adj3" fmla="val 43959"/>
              <a:gd name="adj4" fmla="val 130090"/>
              <a:gd name="adj5" fmla="val 148181"/>
              <a:gd name="adj6" fmla="val 139396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/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Peritoneal  pouch</a:t>
            </a:r>
          </a:p>
          <a:p>
            <a:pPr algn="ctr" rtl="1"/>
            <a:endParaRPr lang="ar-SA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8"/>
          <a:stretch/>
        </p:blipFill>
        <p:spPr>
          <a:xfrm>
            <a:off x="6096000" y="69229"/>
            <a:ext cx="5708513" cy="6567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796" y="0"/>
            <a:ext cx="752734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Anterior relations of the rectum in male</a:t>
            </a:r>
          </a:p>
        </p:txBody>
      </p:sp>
      <p:sp>
        <p:nvSpPr>
          <p:cNvPr id="4" name="Line Callout 2 (No Border) 3"/>
          <p:cNvSpPr/>
          <p:nvPr/>
        </p:nvSpPr>
        <p:spPr>
          <a:xfrm>
            <a:off x="6586330" y="2844225"/>
            <a:ext cx="1323245" cy="584775"/>
          </a:xfrm>
          <a:prstGeom prst="callout2">
            <a:avLst>
              <a:gd name="adj1" fmla="val 284519"/>
              <a:gd name="adj2" fmla="val 210733"/>
              <a:gd name="adj3" fmla="val 51238"/>
              <a:gd name="adj4" fmla="val 97783"/>
              <a:gd name="adj5" fmla="val 291313"/>
              <a:gd name="adj6" fmla="val 213482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Seminal vesicle</a:t>
            </a:r>
            <a:endParaRPr lang="en-US" sz="2400" b="1" dirty="0"/>
          </a:p>
        </p:txBody>
      </p:sp>
      <p:sp>
        <p:nvSpPr>
          <p:cNvPr id="5" name="Line Callout 1 (No Border) 4"/>
          <p:cNvSpPr/>
          <p:nvPr/>
        </p:nvSpPr>
        <p:spPr>
          <a:xfrm>
            <a:off x="6096000" y="5403273"/>
            <a:ext cx="1510144" cy="612648"/>
          </a:xfrm>
          <a:prstGeom prst="callout1">
            <a:avLst>
              <a:gd name="adj1" fmla="val -619"/>
              <a:gd name="adj2" fmla="val 192566"/>
              <a:gd name="adj3" fmla="val 58127"/>
              <a:gd name="adj4" fmla="val 88901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Prostate</a:t>
            </a:r>
          </a:p>
        </p:txBody>
      </p:sp>
      <p:sp>
        <p:nvSpPr>
          <p:cNvPr id="6" name="TextBox 5"/>
          <p:cNvSpPr txBox="1"/>
          <p:nvPr/>
        </p:nvSpPr>
        <p:spPr>
          <a:xfrm rot="19153336">
            <a:off x="9171709" y="4362740"/>
            <a:ext cx="177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Rectum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64CADF3-6686-4E0D-B43C-315018F1F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contrast="20000"/>
          </a:blip>
          <a:srcRect l="15036" t="13461" r="34280" b="29840"/>
          <a:stretch/>
        </p:blipFill>
        <p:spPr bwMode="auto">
          <a:xfrm>
            <a:off x="78796" y="1054266"/>
            <a:ext cx="609357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896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1655</Words>
  <Application>Microsoft Office PowerPoint</Application>
  <PresentationFormat>Widescreen</PresentationFormat>
  <Paragraphs>231</Paragraphs>
  <Slides>31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BlackJack</vt:lpstr>
      <vt:lpstr>Calibri</vt:lpstr>
      <vt:lpstr>Calibri Light</vt:lpstr>
      <vt:lpstr>Monotype Corsiva</vt:lpstr>
      <vt:lpstr>Symbol</vt:lpstr>
      <vt:lpstr>Tahoma</vt:lpstr>
      <vt:lpstr>Times New Roman</vt:lpstr>
      <vt:lpstr>Trebuchet MS</vt:lpstr>
      <vt:lpstr>Office Theme</vt:lpstr>
      <vt:lpstr>3_Default Design</vt:lpstr>
      <vt:lpstr>1_Office Theme</vt:lpstr>
      <vt:lpstr>13_Office Theme</vt:lpstr>
      <vt:lpstr>2_Office Theme</vt:lpstr>
      <vt:lpstr>Clip</vt:lpstr>
      <vt:lpstr>PowerPoint Presentation</vt:lpstr>
      <vt:lpstr>PowerPoint Presentation</vt:lpstr>
      <vt:lpstr>Sagittal section in female pelvis</vt:lpstr>
      <vt:lpstr>Sagittal section in male pelvis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109</cp:revision>
  <dcterms:created xsi:type="dcterms:W3CDTF">2018-09-12T11:16:26Z</dcterms:created>
  <dcterms:modified xsi:type="dcterms:W3CDTF">2020-03-02T17:11:42Z</dcterms:modified>
</cp:coreProperties>
</file>