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1" r:id="rId4"/>
  </p:sldMasterIdLst>
  <p:notesMasterIdLst>
    <p:notesMasterId r:id="rId38"/>
  </p:notesMasterIdLst>
  <p:sldIdLst>
    <p:sldId id="256" r:id="rId5"/>
    <p:sldId id="309" r:id="rId6"/>
    <p:sldId id="312" r:id="rId7"/>
    <p:sldId id="314" r:id="rId8"/>
    <p:sldId id="316" r:id="rId9"/>
    <p:sldId id="336" r:id="rId10"/>
    <p:sldId id="317" r:id="rId11"/>
    <p:sldId id="320" r:id="rId12"/>
    <p:sldId id="322" r:id="rId13"/>
    <p:sldId id="338" r:id="rId14"/>
    <p:sldId id="326" r:id="rId15"/>
    <p:sldId id="329" r:id="rId16"/>
    <p:sldId id="330" r:id="rId17"/>
    <p:sldId id="331" r:id="rId18"/>
    <p:sldId id="332" r:id="rId19"/>
    <p:sldId id="333" r:id="rId20"/>
    <p:sldId id="334" r:id="rId21"/>
    <p:sldId id="341"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59" r:id="rId35"/>
    <p:sldId id="360" r:id="rId36"/>
    <p:sldId id="339"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Century Gothic" panose="020B0502020202020204" pitchFamily="34" charset="0"/>
      <p:regular r:id="rId43"/>
      <p:bold r:id="rId44"/>
      <p:italic r:id="rId45"/>
      <p:boldItalic r:id="rId46"/>
    </p:embeddedFont>
    <p:embeddedFont>
      <p:font typeface="Garamond" panose="02020404030301010803" pitchFamily="18" charset="0"/>
      <p:regular r:id="rId47"/>
      <p:bold r:id="rId48"/>
      <p:italic r:id="rId49"/>
    </p:embeddedFont>
    <p:embeddedFont>
      <p:font typeface="Libre Baskerville" panose="02000000000000000000" pitchFamily="2" charset="0"/>
      <p:regular r:id="rId50"/>
      <p:bold r:id="rId51"/>
      <p:italic r:id="rId52"/>
    </p:embeddedFont>
    <p:embeddedFont>
      <p:font typeface="Montserrat" panose="02000000000000000000"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DBA0E1-F927-4B43-8F2D-2DF7D0DBA771}">
  <a:tblStyle styleId="{16DBA0E1-F927-4B43-8F2D-2DF7D0DBA77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79" autoAdjust="0"/>
  </p:normalViewPr>
  <p:slideViewPr>
    <p:cSldViewPr snapToGrid="0">
      <p:cViewPr varScale="1">
        <p:scale>
          <a:sx n="86" d="100"/>
          <a:sy n="86" d="100"/>
        </p:scale>
        <p:origin x="72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font" Target="fonts/font1.fntdata"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font" Target="fonts/font4.fntdata" /><Relationship Id="rId47" Type="http://schemas.openxmlformats.org/officeDocument/2006/relationships/font" Target="fonts/font9.fntdata" /><Relationship Id="rId50" Type="http://schemas.openxmlformats.org/officeDocument/2006/relationships/font" Target="fonts/font12.fntdata" /><Relationship Id="rId55" Type="http://schemas.openxmlformats.org/officeDocument/2006/relationships/font" Target="fonts/font17.fntdata"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notesMaster" Target="notesMasters/notesMaster1.xml" /><Relationship Id="rId46" Type="http://schemas.openxmlformats.org/officeDocument/2006/relationships/font" Target="fonts/font8.fntdata" /><Relationship Id="rId59" Type="http://schemas.openxmlformats.org/officeDocument/2006/relationships/theme" Target="theme/theme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font" Target="fonts/font3.fntdata" /><Relationship Id="rId54" Type="http://schemas.openxmlformats.org/officeDocument/2006/relationships/font" Target="fonts/font16.fntdata"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font" Target="fonts/font2.fntdata" /><Relationship Id="rId45" Type="http://schemas.openxmlformats.org/officeDocument/2006/relationships/font" Target="fonts/font7.fntdata" /><Relationship Id="rId53" Type="http://schemas.openxmlformats.org/officeDocument/2006/relationships/font" Target="fonts/font15.fntdata" /><Relationship Id="rId58" Type="http://schemas.openxmlformats.org/officeDocument/2006/relationships/viewProps" Target="view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49" Type="http://schemas.openxmlformats.org/officeDocument/2006/relationships/font" Target="fonts/font11.fntdata" /><Relationship Id="rId57" Type="http://schemas.openxmlformats.org/officeDocument/2006/relationships/presProps" Target="presProps.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font" Target="fonts/font6.fntdata" /><Relationship Id="rId52" Type="http://schemas.openxmlformats.org/officeDocument/2006/relationships/font" Target="fonts/font14.fntdata" /><Relationship Id="rId60" Type="http://schemas.openxmlformats.org/officeDocument/2006/relationships/tableStyles" Target="tableStyle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font" Target="fonts/font5.fntdata" /><Relationship Id="rId48" Type="http://schemas.openxmlformats.org/officeDocument/2006/relationships/font" Target="fonts/font10.fntdata" /><Relationship Id="rId56" Type="http://schemas.openxmlformats.org/officeDocument/2006/relationships/font" Target="fonts/font18.fntdata" /><Relationship Id="rId8" Type="http://schemas.openxmlformats.org/officeDocument/2006/relationships/slide" Target="slides/slide4.xml" /><Relationship Id="rId51" Type="http://schemas.openxmlformats.org/officeDocument/2006/relationships/font" Target="fonts/font13.fntdata" /><Relationship Id="rId3" Type="http://schemas.openxmlformats.org/officeDocument/2006/relationships/customXml" Target="../customXml/item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8206201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err="1">
                <a:solidFill>
                  <a:srgbClr val="000000"/>
                </a:solidFill>
                <a:effectLst/>
                <a:latin typeface="Arial"/>
                <a:ea typeface="Arial"/>
                <a:cs typeface="Arial"/>
                <a:sym typeface="Arial"/>
              </a:rPr>
              <a:t>Alois</a:t>
            </a:r>
            <a:r>
              <a:rPr lang="en-US" sz="1100" b="0" i="0" u="none" strike="noStrike" cap="none" dirty="0">
                <a:solidFill>
                  <a:srgbClr val="000000"/>
                </a:solidFill>
                <a:effectLst/>
                <a:latin typeface="Arial"/>
                <a:ea typeface="Arial"/>
                <a:cs typeface="Arial"/>
                <a:sym typeface="Arial"/>
              </a:rPr>
              <a:t> Alzheimer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err="1">
                <a:solidFill>
                  <a:srgbClr val="000000"/>
                </a:solidFill>
                <a:effectLst/>
                <a:latin typeface="Arial"/>
                <a:ea typeface="Arial"/>
                <a:cs typeface="Arial"/>
                <a:sym typeface="Arial"/>
              </a:rPr>
              <a:t>Auguste</a:t>
            </a:r>
            <a:r>
              <a:rPr lang="en-US" sz="1100" b="0" i="0" u="none" strike="noStrike" cap="none" dirty="0">
                <a:solidFill>
                  <a:srgbClr val="000000"/>
                </a:solidFill>
                <a:effectLst/>
                <a:latin typeface="Arial"/>
                <a:ea typeface="Arial"/>
                <a:cs typeface="Arial"/>
                <a:sym typeface="Arial"/>
              </a:rPr>
              <a:t> Deter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85112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6110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0904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Wikipedia.org &amp; open.osmosis.org</a:t>
            </a:r>
            <a:endParaRPr dirty="0"/>
          </a:p>
        </p:txBody>
      </p:sp>
    </p:spTree>
    <p:extLst>
      <p:ext uri="{BB962C8B-B14F-4D97-AF65-F5344CB8AC3E}">
        <p14:creationId xmlns:p14="http://schemas.microsoft.com/office/powerpoint/2010/main" val="148071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0482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Prototype</a:t>
            </a:r>
            <a:r>
              <a:rPr lang="en-US" baseline="0" dirty="0"/>
              <a:t> </a:t>
            </a:r>
            <a:br>
              <a:rPr lang="en-US" baseline="0" dirty="0"/>
            </a:br>
            <a:r>
              <a:rPr lang="en-US" baseline="0" dirty="0"/>
              <a:t>HTT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48153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4960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80324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1210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03741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6229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9406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1978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043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Irregular poorly defined areas of </a:t>
            </a:r>
            <a:r>
              <a:rPr lang="en-US" sz="1100" b="1" dirty="0"/>
              <a:t>Demyelination</a:t>
            </a:r>
            <a:r>
              <a:rPr lang="en-US" sz="1100" b="1" baseline="0" dirty="0"/>
              <a:t> due to PML (JC)</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err="1">
                <a:solidFill>
                  <a:srgbClr val="000000"/>
                </a:solidFill>
                <a:effectLst/>
                <a:latin typeface="Arial"/>
                <a:ea typeface="Arial"/>
                <a:cs typeface="Arial"/>
                <a:sym typeface="Arial"/>
              </a:rPr>
              <a:t>Alois</a:t>
            </a:r>
            <a:r>
              <a:rPr lang="en-US" sz="1100" b="0" i="0" u="none" strike="noStrike" cap="none" dirty="0">
                <a:solidFill>
                  <a:srgbClr val="000000"/>
                </a:solidFill>
                <a:effectLst/>
                <a:latin typeface="Arial"/>
                <a:ea typeface="Arial"/>
                <a:cs typeface="Arial"/>
                <a:sym typeface="Arial"/>
              </a:rPr>
              <a:t> Alzheimer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err="1">
                <a:solidFill>
                  <a:srgbClr val="000000"/>
                </a:solidFill>
                <a:effectLst/>
                <a:latin typeface="Arial"/>
                <a:ea typeface="Arial"/>
                <a:cs typeface="Arial"/>
                <a:sym typeface="Arial"/>
              </a:rPr>
              <a:t>Auguste</a:t>
            </a:r>
            <a:r>
              <a:rPr lang="en-US" sz="1100" b="0" i="0" u="none" strike="noStrike" cap="none" dirty="0">
                <a:solidFill>
                  <a:srgbClr val="000000"/>
                </a:solidFill>
                <a:effectLst/>
                <a:latin typeface="Arial"/>
                <a:ea typeface="Arial"/>
                <a:cs typeface="Arial"/>
                <a:sym typeface="Arial"/>
              </a:rPr>
              <a:t> Deter</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B61BEF0D-F0BB-DE4B-95CE-6DB70DBA9567}" type="datetimeFigureOut">
              <a:rPr lang="en-US" smtClean="0"/>
              <a:pPr/>
              <a:t>3/15/2023</a:t>
            </a:fld>
            <a:endParaRPr lang="en-US" dirty="0"/>
          </a:p>
        </p:txBody>
      </p:sp>
      <p:sp>
        <p:nvSpPr>
          <p:cNvPr id="5" name="Footer Placeholder 4"/>
          <p:cNvSpPr>
            <a:spLocks noGrp="1"/>
          </p:cNvSpPr>
          <p:nvPr>
            <p:ph type="ftr" sz="quarter" idx="11"/>
          </p:nvPr>
        </p:nvSpPr>
        <p:spPr>
          <a:xfrm>
            <a:off x="2019298" y="3778247"/>
            <a:ext cx="3910976" cy="209550"/>
          </a:xfrm>
        </p:spPr>
        <p:txBody>
          <a:bodyPr/>
          <a:lstStyle/>
          <a:p>
            <a:endParaRPr lang="en-US" dirty="0"/>
          </a:p>
        </p:txBody>
      </p:sp>
      <p:sp>
        <p:nvSpPr>
          <p:cNvPr id="6" name="Slide Number Placeholder 5"/>
          <p:cNvSpPr>
            <a:spLocks noGrp="1"/>
          </p:cNvSpPr>
          <p:nvPr>
            <p:ph type="sldNum" sz="quarter" idx="12"/>
          </p:nvPr>
        </p:nvSpPr>
        <p:spPr>
          <a:xfrm>
            <a:off x="6717676" y="3778247"/>
            <a:ext cx="413375" cy="209550"/>
          </a:xfrm>
        </p:spPr>
        <p:txBody>
          <a:bodyPr/>
          <a:lstStyle/>
          <a:p>
            <a:pPr marL="0" lvl="0" indent="0" algn="ct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79609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044280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934477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601865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6997900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935808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23528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04829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18335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1" name="Google Shape;11;p2"/>
          <p:cNvSpPr txBox="1">
            <a:spLocks noGrp="1"/>
          </p:cNvSpPr>
          <p:nvPr>
            <p:ph type="ctrTitle"/>
          </p:nvPr>
        </p:nvSpPr>
        <p:spPr>
          <a:xfrm>
            <a:off x="1115850" y="0"/>
            <a:ext cx="6912300" cy="3429000"/>
          </a:xfrm>
          <a:prstGeom prst="rect">
            <a:avLst/>
          </a:prstGeom>
        </p:spPr>
        <p:txBody>
          <a:bodyPr spcFirstLastPara="1" wrap="square" lIns="91425" tIns="91425" rIns="91425" bIns="91425" anchor="b" anchorCtr="0"/>
          <a:lstStyle>
            <a:lvl1pPr lvl="0" algn="ctr">
              <a:spcBef>
                <a:spcPts val="0"/>
              </a:spcBef>
              <a:spcAft>
                <a:spcPts val="0"/>
              </a:spcAft>
              <a:buSzPts val="6000"/>
              <a:buFont typeface="Libre Baskerville"/>
              <a:buNone/>
              <a:defRPr sz="6000">
                <a:latin typeface="Libre Baskerville"/>
                <a:ea typeface="Libre Baskerville"/>
                <a:cs typeface="Libre Baskerville"/>
                <a:sym typeface="Libre Baskerville"/>
              </a:defRPr>
            </a:lvl1pPr>
            <a:lvl2pPr lvl="1" algn="ctr">
              <a:spcBef>
                <a:spcPts val="0"/>
              </a:spcBef>
              <a:spcAft>
                <a:spcPts val="0"/>
              </a:spcAft>
              <a:buSzPts val="6000"/>
              <a:buFont typeface="Libre Baskerville"/>
              <a:buNone/>
              <a:defRPr sz="6000">
                <a:latin typeface="Libre Baskerville"/>
                <a:ea typeface="Libre Baskerville"/>
                <a:cs typeface="Libre Baskerville"/>
                <a:sym typeface="Libre Baskerville"/>
              </a:defRPr>
            </a:lvl2pPr>
            <a:lvl3pPr lvl="2" algn="ctr">
              <a:spcBef>
                <a:spcPts val="0"/>
              </a:spcBef>
              <a:spcAft>
                <a:spcPts val="0"/>
              </a:spcAft>
              <a:buSzPts val="6000"/>
              <a:buFont typeface="Libre Baskerville"/>
              <a:buNone/>
              <a:defRPr sz="6000">
                <a:latin typeface="Libre Baskerville"/>
                <a:ea typeface="Libre Baskerville"/>
                <a:cs typeface="Libre Baskerville"/>
                <a:sym typeface="Libre Baskerville"/>
              </a:defRPr>
            </a:lvl3pPr>
            <a:lvl4pPr lvl="3" algn="ctr">
              <a:spcBef>
                <a:spcPts val="0"/>
              </a:spcBef>
              <a:spcAft>
                <a:spcPts val="0"/>
              </a:spcAft>
              <a:buSzPts val="6000"/>
              <a:buFont typeface="Libre Baskerville"/>
              <a:buNone/>
              <a:defRPr sz="6000">
                <a:latin typeface="Libre Baskerville"/>
                <a:ea typeface="Libre Baskerville"/>
                <a:cs typeface="Libre Baskerville"/>
                <a:sym typeface="Libre Baskerville"/>
              </a:defRPr>
            </a:lvl4pPr>
            <a:lvl5pPr lvl="4" algn="ctr">
              <a:spcBef>
                <a:spcPts val="0"/>
              </a:spcBef>
              <a:spcAft>
                <a:spcPts val="0"/>
              </a:spcAft>
              <a:buSzPts val="6000"/>
              <a:buFont typeface="Libre Baskerville"/>
              <a:buNone/>
              <a:defRPr sz="6000">
                <a:latin typeface="Libre Baskerville"/>
                <a:ea typeface="Libre Baskerville"/>
                <a:cs typeface="Libre Baskerville"/>
                <a:sym typeface="Libre Baskerville"/>
              </a:defRPr>
            </a:lvl5pPr>
            <a:lvl6pPr lvl="5" algn="ctr">
              <a:spcBef>
                <a:spcPts val="0"/>
              </a:spcBef>
              <a:spcAft>
                <a:spcPts val="0"/>
              </a:spcAft>
              <a:buSzPts val="6000"/>
              <a:buFont typeface="Libre Baskerville"/>
              <a:buNone/>
              <a:defRPr sz="6000">
                <a:latin typeface="Libre Baskerville"/>
                <a:ea typeface="Libre Baskerville"/>
                <a:cs typeface="Libre Baskerville"/>
                <a:sym typeface="Libre Baskerville"/>
              </a:defRPr>
            </a:lvl6pPr>
            <a:lvl7pPr lvl="6" algn="ctr">
              <a:spcBef>
                <a:spcPts val="0"/>
              </a:spcBef>
              <a:spcAft>
                <a:spcPts val="0"/>
              </a:spcAft>
              <a:buSzPts val="6000"/>
              <a:buFont typeface="Libre Baskerville"/>
              <a:buNone/>
              <a:defRPr sz="6000">
                <a:latin typeface="Libre Baskerville"/>
                <a:ea typeface="Libre Baskerville"/>
                <a:cs typeface="Libre Baskerville"/>
                <a:sym typeface="Libre Baskerville"/>
              </a:defRPr>
            </a:lvl7pPr>
            <a:lvl8pPr lvl="7" algn="ctr">
              <a:spcBef>
                <a:spcPts val="0"/>
              </a:spcBef>
              <a:spcAft>
                <a:spcPts val="0"/>
              </a:spcAft>
              <a:buSzPts val="6000"/>
              <a:buFont typeface="Libre Baskerville"/>
              <a:buNone/>
              <a:defRPr sz="6000">
                <a:latin typeface="Libre Baskerville"/>
                <a:ea typeface="Libre Baskerville"/>
                <a:cs typeface="Libre Baskerville"/>
                <a:sym typeface="Libre Baskerville"/>
              </a:defRPr>
            </a:lvl8pPr>
            <a:lvl9pPr lvl="8" algn="ctr">
              <a:spcBef>
                <a:spcPts val="0"/>
              </a:spcBef>
              <a:spcAft>
                <a:spcPts val="0"/>
              </a:spcAft>
              <a:buSzPts val="6000"/>
              <a:buFont typeface="Libre Baskerville"/>
              <a:buNone/>
              <a:defRPr sz="6000">
                <a:latin typeface="Libre Baskerville"/>
                <a:ea typeface="Libre Baskerville"/>
                <a:cs typeface="Libre Baskerville"/>
                <a:sym typeface="Libre Baskerville"/>
              </a:defRPr>
            </a:lvl9pPr>
          </a:lstStyle>
          <a:p>
            <a:endParaRPr/>
          </a:p>
        </p:txBody>
      </p:sp>
    </p:spTree>
    <p:extLst>
      <p:ext uri="{BB962C8B-B14F-4D97-AF65-F5344CB8AC3E}">
        <p14:creationId xmlns:p14="http://schemas.microsoft.com/office/powerpoint/2010/main" val="3993246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4" name="Google Shape;14;p3"/>
          <p:cNvSpPr txBox="1">
            <a:spLocks noGrp="1"/>
          </p:cNvSpPr>
          <p:nvPr>
            <p:ph type="ctrTitle"/>
          </p:nvPr>
        </p:nvSpPr>
        <p:spPr>
          <a:xfrm>
            <a:off x="1640600" y="2040550"/>
            <a:ext cx="5862900" cy="1159800"/>
          </a:xfrm>
          <a:prstGeom prst="rect">
            <a:avLst/>
          </a:prstGeom>
        </p:spPr>
        <p:txBody>
          <a:bodyPr spcFirstLastPara="1" wrap="square" lIns="91425" tIns="91425" rIns="91425" bIns="91425" anchor="ctr"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1640600" y="3373454"/>
            <a:ext cx="5862900" cy="784800"/>
          </a:xfrm>
          <a:prstGeom prst="rect">
            <a:avLst/>
          </a:prstGeom>
        </p:spPr>
        <p:txBody>
          <a:bodyPr spcFirstLastPara="1" wrap="square" lIns="91425" tIns="91425" rIns="91425" bIns="91425" anchor="t" anchorCtr="0"/>
          <a:lstStyle>
            <a:lvl1pPr lvl="0" algn="ctr" rtl="0">
              <a:spcBef>
                <a:spcPts val="0"/>
              </a:spcBef>
              <a:spcAft>
                <a:spcPts val="0"/>
              </a:spcAft>
              <a:buSzPts val="1800"/>
              <a:buNone/>
              <a:defRPr sz="1800" i="1"/>
            </a:lvl1pPr>
            <a:lvl2pPr lvl="1" algn="ctr" rtl="0">
              <a:spcBef>
                <a:spcPts val="0"/>
              </a:spcBef>
              <a:spcAft>
                <a:spcPts val="0"/>
              </a:spcAft>
              <a:buSzPts val="1800"/>
              <a:buNone/>
              <a:defRPr sz="1800" i="1"/>
            </a:lvl2pPr>
            <a:lvl3pPr lvl="2" algn="ctr" rtl="0">
              <a:spcBef>
                <a:spcPts val="0"/>
              </a:spcBef>
              <a:spcAft>
                <a:spcPts val="0"/>
              </a:spcAft>
              <a:buSzPts val="1800"/>
              <a:buNone/>
              <a:defRPr sz="1800" i="1"/>
            </a:lvl3pPr>
            <a:lvl4pPr lvl="3" algn="ctr" rtl="0">
              <a:spcBef>
                <a:spcPts val="0"/>
              </a:spcBef>
              <a:spcAft>
                <a:spcPts val="0"/>
              </a:spcAft>
              <a:buSzPts val="2400"/>
              <a:buNone/>
              <a:defRPr i="1"/>
            </a:lvl4pPr>
            <a:lvl5pPr lvl="4" algn="ctr" rtl="0">
              <a:spcBef>
                <a:spcPts val="0"/>
              </a:spcBef>
              <a:spcAft>
                <a:spcPts val="0"/>
              </a:spcAft>
              <a:buSzPts val="2400"/>
              <a:buNone/>
              <a:defRPr i="1"/>
            </a:lvl5pPr>
            <a:lvl6pPr lvl="5" algn="ctr" rtl="0">
              <a:spcBef>
                <a:spcPts val="0"/>
              </a:spcBef>
              <a:spcAft>
                <a:spcPts val="0"/>
              </a:spcAft>
              <a:buSzPts val="2400"/>
              <a:buNone/>
              <a:defRPr i="1"/>
            </a:lvl6pPr>
            <a:lvl7pPr lvl="6" algn="ctr" rtl="0">
              <a:spcBef>
                <a:spcPts val="0"/>
              </a:spcBef>
              <a:spcAft>
                <a:spcPts val="0"/>
              </a:spcAft>
              <a:buSzPts val="2400"/>
              <a:buNone/>
              <a:defRPr i="1"/>
            </a:lvl7pPr>
            <a:lvl8pPr lvl="7" algn="ctr" rtl="0">
              <a:spcBef>
                <a:spcPts val="0"/>
              </a:spcBef>
              <a:spcAft>
                <a:spcPts val="0"/>
              </a:spcAft>
              <a:buSzPts val="2400"/>
              <a:buNone/>
              <a:defRPr i="1"/>
            </a:lvl8pPr>
            <a:lvl9pPr lvl="8" algn="ctr" rtl="0">
              <a:spcBef>
                <a:spcPts val="0"/>
              </a:spcBef>
              <a:spcAft>
                <a:spcPts val="0"/>
              </a:spcAft>
              <a:buSzPts val="2400"/>
              <a:buNone/>
              <a:defRPr i="1"/>
            </a:lvl9pPr>
          </a:lstStyle>
          <a:p>
            <a:endParaRPr/>
          </a:p>
        </p:txBody>
      </p:sp>
      <p:sp>
        <p:nvSpPr>
          <p:cNvPr id="16" name="Google Shape;16;p3"/>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0763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3381607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013325" y="0"/>
            <a:ext cx="7117200" cy="712200"/>
          </a:xfrm>
          <a:prstGeom prst="rect">
            <a:avLst/>
          </a:prstGeom>
        </p:spPr>
        <p:txBody>
          <a:bodyPr spcFirstLastPara="1" wrap="square" lIns="91425" tIns="91425" rIns="91425" bIns="91425" anchor="ctr"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457200" y="1538675"/>
            <a:ext cx="3994500" cy="31584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0" name="Google Shape;30;p6"/>
          <p:cNvSpPr txBox="1">
            <a:spLocks noGrp="1"/>
          </p:cNvSpPr>
          <p:nvPr>
            <p:ph type="body" idx="2"/>
          </p:nvPr>
        </p:nvSpPr>
        <p:spPr>
          <a:xfrm>
            <a:off x="4692275" y="1538675"/>
            <a:ext cx="3994500" cy="31584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1" name="Google Shape;31;p6"/>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5198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Reversed">
  <p:cSld name="Blank Reversed">
    <p:bg>
      <p:bgPr>
        <a:solidFill>
          <a:srgbClr val="FFFFFF"/>
        </a:solid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rtl="0">
              <a:buNone/>
              <a:defRPr>
                <a:solidFill>
                  <a:srgbClr val="8A0A36"/>
                </a:solidFill>
              </a:defRPr>
            </a:lvl1pPr>
            <a:lvl2pPr lvl="1" rtl="0">
              <a:buNone/>
              <a:defRPr>
                <a:solidFill>
                  <a:srgbClr val="8A0A36"/>
                </a:solidFill>
              </a:defRPr>
            </a:lvl2pPr>
            <a:lvl3pPr lvl="2" rtl="0">
              <a:buNone/>
              <a:defRPr>
                <a:solidFill>
                  <a:srgbClr val="8A0A36"/>
                </a:solidFill>
              </a:defRPr>
            </a:lvl3pPr>
            <a:lvl4pPr lvl="3" rtl="0">
              <a:buNone/>
              <a:defRPr>
                <a:solidFill>
                  <a:srgbClr val="8A0A36"/>
                </a:solidFill>
              </a:defRPr>
            </a:lvl4pPr>
            <a:lvl5pPr lvl="4" rtl="0">
              <a:buNone/>
              <a:defRPr>
                <a:solidFill>
                  <a:srgbClr val="8A0A36"/>
                </a:solidFill>
              </a:defRPr>
            </a:lvl5pPr>
            <a:lvl6pPr lvl="5" rtl="0">
              <a:buNone/>
              <a:defRPr>
                <a:solidFill>
                  <a:srgbClr val="8A0A36"/>
                </a:solidFill>
              </a:defRPr>
            </a:lvl6pPr>
            <a:lvl7pPr lvl="6" rtl="0">
              <a:buNone/>
              <a:defRPr>
                <a:solidFill>
                  <a:srgbClr val="8A0A36"/>
                </a:solidFill>
              </a:defRPr>
            </a:lvl7pPr>
            <a:lvl8pPr lvl="7" rtl="0">
              <a:buNone/>
              <a:defRPr>
                <a:solidFill>
                  <a:srgbClr val="8A0A36"/>
                </a:solidFill>
              </a:defRPr>
            </a:lvl8pPr>
            <a:lvl9pPr lvl="8" rtl="0">
              <a:buNone/>
              <a:defRPr>
                <a:solidFill>
                  <a:srgbClr val="8A0A36"/>
                </a:solidFill>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1508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254583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367315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37497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55394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80734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829119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3129770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image" Target="../media/image4.png"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image" Target="../media/image3.png"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smtClean="0"/>
              <a:pPr/>
              <a:t>3/15/2023</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558050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Lst>
  <p:transition>
    <p:fade thruBlk="1"/>
  </p:transition>
  <p:hf hdr="0" ftr="0" dt="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xml" /><Relationship Id="rId1" Type="http://schemas.openxmlformats.org/officeDocument/2006/relationships/slideLayout" Target="../slideLayouts/slideLayout18.xml" /></Relationships>
</file>

<file path=ppt/slides/_rels/slide10.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1.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1.xml" /></Relationships>
</file>

<file path=ppt/slides/_rels/slide12.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13.jpg" /><Relationship Id="rId2" Type="http://schemas.openxmlformats.org/officeDocument/2006/relationships/notesSlide" Target="../notesSlides/notesSlide11.xml" /><Relationship Id="rId1" Type="http://schemas.openxmlformats.org/officeDocument/2006/relationships/slideLayout" Target="../slideLayouts/slideLayout7.xml" /><Relationship Id="rId4" Type="http://schemas.openxmlformats.org/officeDocument/2006/relationships/image" Target="../media/image14.png" /></Relationships>
</file>

<file path=ppt/slides/_rels/slide14.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2.xml" /><Relationship Id="rId1" Type="http://schemas.openxmlformats.org/officeDocument/2006/relationships/slideLayout" Target="../slideLayouts/slideLayout21.xml" /></Relationships>
</file>

<file path=ppt/slides/_rels/slide15.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notesSlide" Target="../notesSlides/notesSlide13.xml" /><Relationship Id="rId1" Type="http://schemas.openxmlformats.org/officeDocument/2006/relationships/slideLayout" Target="../slideLayouts/slideLayout21.xml" /><Relationship Id="rId4" Type="http://schemas.openxmlformats.org/officeDocument/2006/relationships/image" Target="../media/image17.jpeg" /></Relationships>
</file>

<file path=ppt/slides/_rels/slide16.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14.xml" /><Relationship Id="rId1" Type="http://schemas.openxmlformats.org/officeDocument/2006/relationships/slideLayout" Target="../slideLayouts/slideLayout21.xml" /><Relationship Id="rId4" Type="http://schemas.openxmlformats.org/officeDocument/2006/relationships/image" Target="../media/image19.jpeg" /></Relationships>
</file>

<file path=ppt/slides/_rels/slide17.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notesSlide" Target="../notesSlides/notesSlide15.xml" /><Relationship Id="rId1" Type="http://schemas.openxmlformats.org/officeDocument/2006/relationships/slideLayout" Target="../slideLayouts/slideLayout21.xml" /></Relationships>
</file>

<file path=ppt/slides/_rels/slide18.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notesSlide" Target="../notesSlides/notesSlide16.xml"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17.xml" /><Relationship Id="rId1" Type="http://schemas.openxmlformats.org/officeDocument/2006/relationships/slideLayout" Target="../slideLayouts/slideLayout19.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8.xml" /></Relationships>
</file>

<file path=ppt/slides/_rels/slide20.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18.xml" /><Relationship Id="rId1" Type="http://schemas.openxmlformats.org/officeDocument/2006/relationships/slideLayout" Target="../slideLayouts/slideLayout19.xml" /><Relationship Id="rId4" Type="http://schemas.openxmlformats.org/officeDocument/2006/relationships/image" Target="../media/image24.png" /></Relationships>
</file>

<file path=ppt/slides/_rels/slide21.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19.xml"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1.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1.xml" /></Relationships>
</file>

<file path=ppt/slides/_rels/slide24.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notesSlide" Target="../notesSlides/notesSlide22.xml" /><Relationship Id="rId1" Type="http://schemas.openxmlformats.org/officeDocument/2006/relationships/slideLayout" Target="../slideLayouts/slideLayout19.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21.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1.xml" /></Relationships>
</file>

<file path=ppt/slides/_rels/slide28.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notesSlide" Target="../notesSlides/notesSlide26.xml" /><Relationship Id="rId1" Type="http://schemas.openxmlformats.org/officeDocument/2006/relationships/slideLayout" Target="../slideLayouts/slideLayout19.xml" /></Relationships>
</file>

<file path=ppt/slides/_rels/slide29.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notesSlide" Target="../notesSlides/notesSlide27.xml" /><Relationship Id="rId1" Type="http://schemas.openxmlformats.org/officeDocument/2006/relationships/slideLayout" Target="../slideLayouts/slideLayout19.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0.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1.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0.xml" /></Relationships>
</file>

<file path=ppt/slides/_rels/slide32.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19.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1.xml" /></Relationships>
</file>

<file path=ppt/slides/_rels/slide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5.xml" /><Relationship Id="rId1" Type="http://schemas.openxmlformats.org/officeDocument/2006/relationships/slideLayout" Target="../slideLayouts/slideLayout7.xml" /><Relationship Id="rId4" Type="http://schemas.openxmlformats.org/officeDocument/2006/relationships/image" Target="../media/image9.jpe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 /></Relationships>
</file>

<file path=ppt/slides/_rels/slide7.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9.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1115850" y="0"/>
            <a:ext cx="6912300" cy="222281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Neuroscience II</a:t>
            </a:r>
            <a:br>
              <a:rPr lang="en"/>
            </a:br>
            <a:r>
              <a:rPr lang="en"/>
              <a:t>Pathology-lab</a:t>
            </a:r>
            <a:endParaRPr dirty="0"/>
          </a:p>
        </p:txBody>
      </p:sp>
      <p:sp>
        <p:nvSpPr>
          <p:cNvPr id="9" name="Subtitle 2"/>
          <p:cNvSpPr txBox="1">
            <a:spLocks/>
          </p:cNvSpPr>
          <p:nvPr/>
        </p:nvSpPr>
        <p:spPr>
          <a:xfrm>
            <a:off x="-1120794" y="2698705"/>
            <a:ext cx="8386916" cy="12630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1800" b="0" kern="1200" dirty="0">
                <a:solidFill>
                  <a:schemeClr val="accent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Tx/>
            </a:pPr>
            <a:r>
              <a:rPr lang="en-US" dirty="0">
                <a:solidFill>
                  <a:srgbClr val="DE7E18">
                    <a:lumMod val="50000"/>
                  </a:srgbClr>
                </a:solidFill>
                <a:latin typeface="Century Gothic" panose="020B0502020202020204"/>
              </a:rPr>
              <a:t>Dr. </a:t>
            </a:r>
            <a:r>
              <a:rPr lang="en-US" dirty="0" err="1">
                <a:solidFill>
                  <a:srgbClr val="DE7E18">
                    <a:lumMod val="50000"/>
                  </a:srgbClr>
                </a:solidFill>
                <a:latin typeface="Century Gothic" panose="020B0502020202020204"/>
              </a:rPr>
              <a:t>Bushra</a:t>
            </a:r>
            <a:r>
              <a:rPr lang="en-US" dirty="0">
                <a:solidFill>
                  <a:srgbClr val="DE7E18">
                    <a:lumMod val="50000"/>
                  </a:srgbClr>
                </a:solidFill>
                <a:latin typeface="Century Gothic" panose="020B0502020202020204"/>
              </a:rPr>
              <a:t> Al-</a:t>
            </a:r>
            <a:r>
              <a:rPr lang="en-US" dirty="0" err="1">
                <a:solidFill>
                  <a:srgbClr val="DE7E18">
                    <a:lumMod val="50000"/>
                  </a:srgbClr>
                </a:solidFill>
                <a:latin typeface="Century Gothic" panose="020B0502020202020204"/>
              </a:rPr>
              <a:t>Tarawneh</a:t>
            </a:r>
            <a:r>
              <a:rPr lang="en-US" dirty="0">
                <a:solidFill>
                  <a:srgbClr val="DE7E18">
                    <a:lumMod val="50000"/>
                  </a:srgbClr>
                </a:solidFill>
                <a:latin typeface="Century Gothic" panose="020B0502020202020204"/>
              </a:rPr>
              <a:t>, MD</a:t>
            </a:r>
          </a:p>
          <a:p>
            <a:pPr algn="ctr">
              <a:buClrTx/>
            </a:pPr>
            <a:r>
              <a:rPr lang="en-US" dirty="0">
                <a:solidFill>
                  <a:srgbClr val="DE7E18">
                    <a:lumMod val="50000"/>
                  </a:srgbClr>
                </a:solidFill>
                <a:latin typeface="Century Gothic" panose="020B0502020202020204"/>
              </a:rPr>
              <a:t>Anatomical pathology </a:t>
            </a:r>
            <a:br>
              <a:rPr lang="en-US" dirty="0">
                <a:solidFill>
                  <a:srgbClr val="DE7E18">
                    <a:lumMod val="50000"/>
                  </a:srgbClr>
                </a:solidFill>
                <a:latin typeface="Century Gothic" panose="020B0502020202020204"/>
              </a:rPr>
            </a:br>
            <a:r>
              <a:rPr lang="en-US" dirty="0" err="1">
                <a:solidFill>
                  <a:srgbClr val="DE7E18">
                    <a:lumMod val="50000"/>
                  </a:srgbClr>
                </a:solidFill>
                <a:latin typeface="Century Gothic" panose="020B0502020202020204"/>
              </a:rPr>
              <a:t>Mutah</a:t>
            </a:r>
            <a:r>
              <a:rPr lang="en-US" dirty="0">
                <a:solidFill>
                  <a:srgbClr val="DE7E18">
                    <a:lumMod val="50000"/>
                  </a:srgbClr>
                </a:solidFill>
                <a:latin typeface="Century Gothic" panose="020B0502020202020204"/>
              </a:rPr>
              <a:t> University</a:t>
            </a:r>
            <a:br>
              <a:rPr lang="en-US" dirty="0">
                <a:solidFill>
                  <a:srgbClr val="DE7E18">
                    <a:lumMod val="50000"/>
                  </a:srgbClr>
                </a:solidFill>
                <a:latin typeface="Century Gothic" panose="020B0502020202020204"/>
              </a:rPr>
            </a:br>
            <a:r>
              <a:rPr lang="en-US" dirty="0">
                <a:solidFill>
                  <a:srgbClr val="DE7E18">
                    <a:lumMod val="50000"/>
                  </a:srgbClr>
                </a:solidFill>
                <a:latin typeface="Century Gothic" panose="020B0502020202020204"/>
              </a:rPr>
              <a:t>School of Medicine- </a:t>
            </a:r>
          </a:p>
          <a:p>
            <a:pPr algn="ctr">
              <a:buClrTx/>
            </a:pPr>
            <a:r>
              <a:rPr lang="en-US" dirty="0">
                <a:solidFill>
                  <a:srgbClr val="DE7E18">
                    <a:lumMod val="50000"/>
                  </a:srgbClr>
                </a:solidFill>
                <a:latin typeface="Century Gothic" panose="020B0502020202020204"/>
              </a:rPr>
              <a:t>Department of Microbiology &amp; Pathology</a:t>
            </a:r>
            <a:br>
              <a:rPr lang="en-US" dirty="0">
                <a:solidFill>
                  <a:srgbClr val="DE7E18">
                    <a:lumMod val="50000"/>
                  </a:srgbClr>
                </a:solidFill>
                <a:latin typeface="Century Gothic" panose="020B0502020202020204"/>
              </a:rPr>
            </a:br>
            <a:r>
              <a:rPr lang="en-US" dirty="0">
                <a:solidFill>
                  <a:srgbClr val="DE7E18">
                    <a:lumMod val="50000"/>
                  </a:srgbClr>
                </a:solidFill>
                <a:latin typeface="Century Gothic" panose="020B0502020202020204"/>
              </a:rPr>
              <a:t> lectures 202</a:t>
            </a:r>
            <a:r>
              <a:rPr lang="ar-JO" dirty="0">
                <a:solidFill>
                  <a:srgbClr val="DE7E18">
                    <a:lumMod val="50000"/>
                  </a:srgbClr>
                </a:solidFill>
                <a:latin typeface="Century Gothic" panose="020B0502020202020204"/>
              </a:rPr>
              <a:t>3</a:t>
            </a:r>
            <a:endParaRPr lang="en-US" dirty="0">
              <a:solidFill>
                <a:srgbClr val="DE7E18">
                  <a:lumMod val="50000"/>
                </a:srgbClr>
              </a:solidFill>
              <a:latin typeface="Century Gothic" panose="020B0502020202020204"/>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53619" t="35616" r="19514" b="22572"/>
          <a:stretch>
            <a:fillRect/>
          </a:stretch>
        </p:blipFill>
        <p:spPr bwMode="auto">
          <a:xfrm>
            <a:off x="6464549" y="2430379"/>
            <a:ext cx="20828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pic>
        <p:nvPicPr>
          <p:cNvPr id="3" name="Picture 2"/>
          <p:cNvPicPr>
            <a:picLocks noChangeAspect="1"/>
          </p:cNvPicPr>
          <p:nvPr/>
        </p:nvPicPr>
        <p:blipFill>
          <a:blip r:embed="rId2"/>
          <a:stretch>
            <a:fillRect/>
          </a:stretch>
        </p:blipFill>
        <p:spPr>
          <a:xfrm>
            <a:off x="231067" y="-59605"/>
            <a:ext cx="8720243" cy="5124697"/>
          </a:xfrm>
          <a:prstGeom prst="rect">
            <a:avLst/>
          </a:prstGeom>
        </p:spPr>
      </p:pic>
    </p:spTree>
    <p:extLst>
      <p:ext uri="{BB962C8B-B14F-4D97-AF65-F5344CB8AC3E}">
        <p14:creationId xmlns:p14="http://schemas.microsoft.com/office/powerpoint/2010/main" val="2995942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8A0A36"/>
                </a:solidFill>
              </a:rPr>
              <a:t>11</a:t>
            </a:fld>
            <a:endParaRPr dirty="0">
              <a:solidFill>
                <a:srgbClr val="8A0A36"/>
              </a:solidFill>
            </a:endParaRPr>
          </a:p>
        </p:txBody>
      </p:sp>
      <p:sp>
        <p:nvSpPr>
          <p:cNvPr id="116" name="Google Shape;116;p19"/>
          <p:cNvSpPr txBox="1">
            <a:spLocks noGrp="1"/>
          </p:cNvSpPr>
          <p:nvPr>
            <p:ph type="ctrTitle" idx="4294967295"/>
          </p:nvPr>
        </p:nvSpPr>
        <p:spPr>
          <a:xfrm>
            <a:off x="2090738" y="101600"/>
            <a:ext cx="7053262" cy="919163"/>
          </a:xfrm>
          <a:prstGeom prst="rect">
            <a:avLst/>
          </a:prstGeom>
        </p:spPr>
        <p:txBody>
          <a:bodyPr spcFirstLastPara="1" wrap="square" lIns="91425" tIns="91425" rIns="91425" bIns="91425" anchor="ctr" anchorCtr="0">
            <a:noAutofit/>
          </a:bodyPr>
          <a:lstStyle/>
          <a:p>
            <a:pPr marL="0" lvl="0" indent="0"/>
            <a:r>
              <a:rPr lang="en-US" sz="3200" b="1" dirty="0">
                <a:solidFill>
                  <a:srgbClr val="70041E"/>
                </a:solidFill>
                <a:latin typeface="Montserrat" charset="0"/>
              </a:rPr>
              <a:t>AD – Pathogenesis </a:t>
            </a:r>
            <a:endParaRPr lang="en-US" sz="3200" b="1" i="1" dirty="0">
              <a:solidFill>
                <a:srgbClr val="70041E"/>
              </a:solidFill>
              <a:latin typeface="Montserrat" charset="0"/>
            </a:endParaRPr>
          </a:p>
        </p:txBody>
      </p:sp>
      <p:sp>
        <p:nvSpPr>
          <p:cNvPr id="128" name="Google Shape;128;p19"/>
          <p:cNvSpPr/>
          <p:nvPr/>
        </p:nvSpPr>
        <p:spPr>
          <a:xfrm>
            <a:off x="768337" y="1120946"/>
            <a:ext cx="98383" cy="9397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483220" y="835762"/>
            <a:ext cx="8431151" cy="3708708"/>
          </a:xfrm>
          <a:prstGeom prst="rect">
            <a:avLst/>
          </a:prstGeom>
          <a:noFill/>
        </p:spPr>
        <p:txBody>
          <a:bodyPr wrap="square" rtlCol="0">
            <a:spAutoFit/>
          </a:bodyPr>
          <a:lstStyle/>
          <a:p>
            <a:pPr marL="342900" indent="-342900">
              <a:spcAft>
                <a:spcPts val="600"/>
              </a:spcAft>
              <a:buClr>
                <a:srgbClr val="70041E"/>
              </a:buClr>
              <a:buFont typeface="Wingdings" pitchFamily="2" charset="2"/>
              <a:buChar char="§"/>
            </a:pPr>
            <a:r>
              <a:rPr lang="en-US" sz="2000" b="1" dirty="0">
                <a:solidFill>
                  <a:srgbClr val="70041E"/>
                </a:solidFill>
                <a:latin typeface="Libre Baskerville" charset="0"/>
              </a:rPr>
              <a:t>Aβ generation is the critical initiating event to develop AD, </a:t>
            </a:r>
            <a:r>
              <a:rPr lang="en-US" sz="2000" dirty="0">
                <a:solidFill>
                  <a:srgbClr val="70041E"/>
                </a:solidFill>
                <a:latin typeface="Libre Baskerville" charset="0"/>
              </a:rPr>
              <a:t>it’s derived from a membrane protein </a:t>
            </a:r>
            <a:r>
              <a:rPr lang="en-US" sz="2000" dirty="0">
                <a:solidFill>
                  <a:srgbClr val="70041E"/>
                </a:solidFill>
                <a:latin typeface="Libre Baskerville" charset="0"/>
                <a:sym typeface="Wingdings" pitchFamily="2" charset="2"/>
              </a:rPr>
              <a:t> </a:t>
            </a:r>
            <a:r>
              <a:rPr lang="en-US" sz="2000" dirty="0">
                <a:solidFill>
                  <a:srgbClr val="70041E"/>
                </a:solidFill>
                <a:latin typeface="Libre Baskerville" charset="0"/>
              </a:rPr>
              <a:t>amyloid precursor protein (APP). </a:t>
            </a:r>
          </a:p>
          <a:p>
            <a:pPr marL="342900" indent="-342900">
              <a:spcAft>
                <a:spcPts val="600"/>
              </a:spcAft>
              <a:buClr>
                <a:srgbClr val="70041E"/>
              </a:buClr>
              <a:buFont typeface="Wingdings" pitchFamily="2" charset="2"/>
              <a:buChar char="§"/>
            </a:pPr>
            <a:r>
              <a:rPr lang="en-US" sz="2000" dirty="0">
                <a:solidFill>
                  <a:srgbClr val="70041E"/>
                </a:solidFill>
                <a:latin typeface="Libre Baskerville" charset="0"/>
              </a:rPr>
              <a:t>APP processed in 2 ways pathways: </a:t>
            </a:r>
            <a:br>
              <a:rPr lang="en-US" sz="2000" dirty="0">
                <a:solidFill>
                  <a:srgbClr val="70041E"/>
                </a:solidFill>
                <a:latin typeface="Libre Baskerville" charset="0"/>
              </a:rPr>
            </a:br>
            <a:r>
              <a:rPr lang="en-US" sz="2000" b="1" dirty="0">
                <a:solidFill>
                  <a:srgbClr val="70041E"/>
                </a:solidFill>
                <a:latin typeface="Libre Baskerville" charset="0"/>
              </a:rPr>
              <a:t>(1)</a:t>
            </a:r>
            <a:r>
              <a:rPr lang="en-US" sz="2000" dirty="0">
                <a:solidFill>
                  <a:srgbClr val="70041E"/>
                </a:solidFill>
                <a:latin typeface="Libre Baskerville" charset="0"/>
              </a:rPr>
              <a:t>Starts with </a:t>
            </a:r>
            <a:r>
              <a:rPr lang="el-GR" sz="2000" dirty="0">
                <a:solidFill>
                  <a:srgbClr val="70041E"/>
                </a:solidFill>
                <a:latin typeface="Libre Baskerville" charset="0"/>
              </a:rPr>
              <a:t>α</a:t>
            </a:r>
            <a:r>
              <a:rPr lang="en-US" sz="2000" dirty="0">
                <a:solidFill>
                  <a:srgbClr val="70041E"/>
                </a:solidFill>
                <a:latin typeface="Libre Baskerville" charset="0"/>
              </a:rPr>
              <a:t>-</a:t>
            </a:r>
            <a:r>
              <a:rPr lang="en-US" sz="2000" dirty="0" err="1">
                <a:solidFill>
                  <a:srgbClr val="70041E"/>
                </a:solidFill>
                <a:latin typeface="Libre Baskerville" charset="0"/>
              </a:rPr>
              <a:t>secretase</a:t>
            </a:r>
            <a:r>
              <a:rPr lang="en-US" sz="2000" dirty="0">
                <a:solidFill>
                  <a:srgbClr val="70041E"/>
                </a:solidFill>
                <a:latin typeface="Libre Baskerville" charset="0"/>
              </a:rPr>
              <a:t> (non-</a:t>
            </a:r>
            <a:r>
              <a:rPr lang="en-US" sz="2000" dirty="0" err="1">
                <a:solidFill>
                  <a:srgbClr val="70041E"/>
                </a:solidFill>
                <a:latin typeface="Libre Baskerville" charset="0"/>
              </a:rPr>
              <a:t>amyloidogenic</a:t>
            </a:r>
            <a:r>
              <a:rPr lang="en-US" sz="2000" dirty="0">
                <a:solidFill>
                  <a:srgbClr val="70041E"/>
                </a:solidFill>
                <a:latin typeface="Libre Baskerville" charset="0"/>
              </a:rPr>
              <a:t>), </a:t>
            </a:r>
            <a:r>
              <a:rPr lang="en-US" sz="2000" b="1" dirty="0">
                <a:solidFill>
                  <a:srgbClr val="70041E"/>
                </a:solidFill>
                <a:latin typeface="Libre Baskerville" charset="0"/>
              </a:rPr>
              <a:t>no Aβ generation.</a:t>
            </a:r>
            <a:br>
              <a:rPr lang="en-US" sz="2000" b="1" dirty="0">
                <a:solidFill>
                  <a:srgbClr val="70041E"/>
                </a:solidFill>
                <a:latin typeface="Libre Baskerville" charset="0"/>
              </a:rPr>
            </a:br>
            <a:r>
              <a:rPr lang="en-US" sz="2000" b="1" dirty="0">
                <a:solidFill>
                  <a:srgbClr val="70041E"/>
                </a:solidFill>
                <a:latin typeface="Libre Baskerville" charset="0"/>
              </a:rPr>
              <a:t>(2)</a:t>
            </a:r>
            <a:r>
              <a:rPr lang="en-US" sz="2000" dirty="0">
                <a:solidFill>
                  <a:srgbClr val="70041E"/>
                </a:solidFill>
                <a:latin typeface="Libre Baskerville" charset="0"/>
              </a:rPr>
              <a:t>Starts with </a:t>
            </a:r>
            <a:r>
              <a:rPr lang="el-GR" sz="2000" dirty="0">
                <a:solidFill>
                  <a:srgbClr val="70041E"/>
                </a:solidFill>
                <a:latin typeface="Libre Baskerville" charset="0"/>
              </a:rPr>
              <a:t>β</a:t>
            </a:r>
            <a:r>
              <a:rPr lang="en-US" sz="2000" dirty="0">
                <a:solidFill>
                  <a:srgbClr val="70041E"/>
                </a:solidFill>
                <a:latin typeface="Libre Baskerville" charset="0"/>
              </a:rPr>
              <a:t>-</a:t>
            </a:r>
            <a:r>
              <a:rPr lang="en-US" sz="2000" dirty="0" err="1">
                <a:solidFill>
                  <a:srgbClr val="70041E"/>
                </a:solidFill>
                <a:latin typeface="Libre Baskerville" charset="0"/>
              </a:rPr>
              <a:t>secretase</a:t>
            </a:r>
            <a:r>
              <a:rPr lang="en-US" sz="2000" dirty="0">
                <a:solidFill>
                  <a:srgbClr val="70041E"/>
                </a:solidFill>
                <a:latin typeface="Libre Baskerville" charset="0"/>
              </a:rPr>
              <a:t> (</a:t>
            </a:r>
            <a:r>
              <a:rPr lang="en-US" sz="2000" dirty="0" err="1">
                <a:solidFill>
                  <a:srgbClr val="70041E"/>
                </a:solidFill>
                <a:latin typeface="Libre Baskerville" charset="0"/>
              </a:rPr>
              <a:t>amyloidoigenic</a:t>
            </a:r>
            <a:r>
              <a:rPr lang="en-US" sz="2000" dirty="0">
                <a:solidFill>
                  <a:srgbClr val="70041E"/>
                </a:solidFill>
                <a:latin typeface="Libre Baskerville" charset="0"/>
              </a:rPr>
              <a:t>), </a:t>
            </a:r>
            <a:r>
              <a:rPr lang="en-US" sz="2000" b="1" dirty="0">
                <a:solidFill>
                  <a:srgbClr val="70041E"/>
                </a:solidFill>
                <a:latin typeface="Libre Baskerville" charset="0"/>
              </a:rPr>
              <a:t>Aβ generation.</a:t>
            </a:r>
          </a:p>
          <a:p>
            <a:pPr marL="342900" indent="-342900">
              <a:spcAft>
                <a:spcPts val="600"/>
              </a:spcAft>
              <a:buClr>
                <a:srgbClr val="70041E"/>
              </a:buClr>
              <a:buFont typeface="Wingdings" pitchFamily="2" charset="2"/>
              <a:buChar char="§"/>
            </a:pPr>
            <a:r>
              <a:rPr lang="en-US" sz="2000" dirty="0">
                <a:solidFill>
                  <a:srgbClr val="70041E"/>
                </a:solidFill>
                <a:latin typeface="Libre Baskerville" charset="0"/>
              </a:rPr>
              <a:t>APP gene located on </a:t>
            </a:r>
            <a:r>
              <a:rPr lang="en-US" sz="2000" dirty="0" err="1">
                <a:solidFill>
                  <a:srgbClr val="70041E"/>
                </a:solidFill>
                <a:latin typeface="Libre Baskerville" charset="0"/>
              </a:rPr>
              <a:t>chr.</a:t>
            </a:r>
            <a:r>
              <a:rPr lang="en-US" sz="2000" dirty="0">
                <a:solidFill>
                  <a:srgbClr val="70041E"/>
                </a:solidFill>
                <a:latin typeface="Libre Baskerville" charset="0"/>
              </a:rPr>
              <a:t> 21 (~Down syndrome).</a:t>
            </a:r>
          </a:p>
          <a:p>
            <a:pPr marL="342900" indent="-342900">
              <a:spcAft>
                <a:spcPts val="600"/>
              </a:spcAft>
              <a:buClr>
                <a:srgbClr val="70041E"/>
              </a:buClr>
              <a:buFont typeface="Wingdings" pitchFamily="2" charset="2"/>
              <a:buChar char="§"/>
            </a:pPr>
            <a:r>
              <a:rPr lang="en-US" sz="2000" dirty="0">
                <a:solidFill>
                  <a:srgbClr val="70041E"/>
                </a:solidFill>
                <a:latin typeface="Libre Baskerville" charset="0"/>
              </a:rPr>
              <a:t>Aβ is highly prone to aggregation and causing neural dysfunction, &amp; elicits a local inflammatory response that can result in further cell injury.</a:t>
            </a:r>
            <a:endParaRPr lang="en-US" sz="2000" dirty="0">
              <a:solidFill>
                <a:srgbClr val="70041E"/>
              </a:solidFill>
              <a:latin typeface="Libre Baskerville" charset="0"/>
              <a:ea typeface="Libre Baskerville"/>
              <a:cs typeface="Libre Baskerville"/>
              <a:sym typeface="Libre Baskerville"/>
            </a:endParaRPr>
          </a:p>
        </p:txBody>
      </p:sp>
    </p:spTree>
    <p:extLst>
      <p:ext uri="{BB962C8B-B14F-4D97-AF65-F5344CB8AC3E}">
        <p14:creationId xmlns:p14="http://schemas.microsoft.com/office/powerpoint/2010/main" val="367622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2" name="TextBox 1"/>
          <p:cNvSpPr txBox="1"/>
          <p:nvPr/>
        </p:nvSpPr>
        <p:spPr>
          <a:xfrm>
            <a:off x="5465852" y="816827"/>
            <a:ext cx="3287730" cy="2862322"/>
          </a:xfrm>
          <a:prstGeom prst="rect">
            <a:avLst/>
          </a:prstGeom>
          <a:noFill/>
        </p:spPr>
        <p:txBody>
          <a:bodyPr wrap="square" rtlCol="0">
            <a:spAutoFit/>
          </a:bodyPr>
          <a:lstStyle/>
          <a:p>
            <a:r>
              <a:rPr lang="en-US" sz="2000" dirty="0">
                <a:solidFill>
                  <a:schemeClr val="tx1"/>
                </a:solidFill>
                <a:latin typeface="Libre Baskerville" charset="0"/>
              </a:rPr>
              <a:t>A variable degree of cortical atrophy,</a:t>
            </a:r>
          </a:p>
          <a:p>
            <a:r>
              <a:rPr lang="en-US" sz="2000" dirty="0">
                <a:solidFill>
                  <a:schemeClr val="tx1"/>
                </a:solidFill>
                <a:latin typeface="Libre Baskerville" charset="0"/>
              </a:rPr>
              <a:t>resulting in a widening of the cerebral sulci that is most pronounced</a:t>
            </a:r>
          </a:p>
          <a:p>
            <a:r>
              <a:rPr lang="en-US" sz="2000" dirty="0">
                <a:solidFill>
                  <a:schemeClr val="tx1"/>
                </a:solidFill>
                <a:latin typeface="Libre Baskerville" charset="0"/>
              </a:rPr>
              <a:t>in the frontal, temporal, and parietal lobes.</a:t>
            </a:r>
          </a:p>
        </p:txBody>
      </p:sp>
      <p:pic>
        <p:nvPicPr>
          <p:cNvPr id="2050" name="Picture 2" descr="https://library.med.utah.edu/WebPath/jpeg5/CNS1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070" y="345038"/>
            <a:ext cx="3812863"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7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2" name="TextBox 1"/>
          <p:cNvSpPr txBox="1"/>
          <p:nvPr/>
        </p:nvSpPr>
        <p:spPr>
          <a:xfrm>
            <a:off x="1291909" y="345038"/>
            <a:ext cx="6608919" cy="1015663"/>
          </a:xfrm>
          <a:prstGeom prst="rect">
            <a:avLst/>
          </a:prstGeom>
          <a:noFill/>
        </p:spPr>
        <p:txBody>
          <a:bodyPr wrap="square" rtlCol="0">
            <a:spAutoFit/>
          </a:bodyPr>
          <a:lstStyle/>
          <a:p>
            <a:r>
              <a:rPr lang="en-US" sz="2000" dirty="0">
                <a:solidFill>
                  <a:schemeClr val="tx1"/>
                </a:solidFill>
                <a:latin typeface="Libre Baskerville" charset="0"/>
              </a:rPr>
              <a:t>The atrophy produces a compensatory ventricular enlargement (hydrocephalus</a:t>
            </a:r>
          </a:p>
          <a:p>
            <a:r>
              <a:rPr lang="en-US" sz="2000" dirty="0">
                <a:solidFill>
                  <a:schemeClr val="tx1"/>
                </a:solidFill>
                <a:latin typeface="Libre Baskerville" charset="0"/>
              </a:rPr>
              <a:t>ex </a:t>
            </a:r>
            <a:r>
              <a:rPr lang="en-US" sz="2000" dirty="0" err="1">
                <a:solidFill>
                  <a:schemeClr val="tx1"/>
                </a:solidFill>
                <a:latin typeface="Libre Baskerville" charset="0"/>
              </a:rPr>
              <a:t>vacuo</a:t>
            </a:r>
            <a:r>
              <a:rPr lang="en-US" sz="2000" dirty="0">
                <a:solidFill>
                  <a:schemeClr val="tx1"/>
                </a:solidFill>
                <a:latin typeface="Libre Baskerville"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909" y="1490206"/>
            <a:ext cx="3033511" cy="326964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0369" y="1490205"/>
            <a:ext cx="3183221" cy="3269643"/>
          </a:xfrm>
          <a:prstGeom prst="rect">
            <a:avLst/>
          </a:prstGeom>
        </p:spPr>
      </p:pic>
    </p:spTree>
    <p:extLst>
      <p:ext uri="{BB962C8B-B14F-4D97-AF65-F5344CB8AC3E}">
        <p14:creationId xmlns:p14="http://schemas.microsoft.com/office/powerpoint/2010/main" val="234992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8A0A36"/>
                </a:solidFill>
              </a:rPr>
              <a:t>14</a:t>
            </a:fld>
            <a:endParaRPr dirty="0">
              <a:solidFill>
                <a:srgbClr val="8A0A36"/>
              </a:solidFill>
            </a:endParaRPr>
          </a:p>
        </p:txBody>
      </p:sp>
      <p:sp>
        <p:nvSpPr>
          <p:cNvPr id="117" name="Google Shape;117;p19"/>
          <p:cNvSpPr txBox="1">
            <a:spLocks noGrp="1"/>
          </p:cNvSpPr>
          <p:nvPr>
            <p:ph type="subTitle" idx="4294967295"/>
          </p:nvPr>
        </p:nvSpPr>
        <p:spPr>
          <a:xfrm>
            <a:off x="1751013" y="1354138"/>
            <a:ext cx="7392987" cy="3249612"/>
          </a:xfrm>
          <a:prstGeom prst="rect">
            <a:avLst/>
          </a:prstGeom>
        </p:spPr>
        <p:txBody>
          <a:bodyPr spcFirstLastPara="1" wrap="square" lIns="91425" tIns="91425" rIns="91425" bIns="91425" anchor="t" anchorCtr="0">
            <a:noAutofit/>
          </a:bodyPr>
          <a:lstStyle/>
          <a:p>
            <a:pPr marL="285750" indent="-285750" algn="ctr">
              <a:buClr>
                <a:schemeClr val="accent6"/>
              </a:buClr>
            </a:pPr>
            <a:endParaRPr lang="en-US" sz="2000" b="1" dirty="0">
              <a:solidFill>
                <a:schemeClr val="accent6"/>
              </a:solidFill>
            </a:endParaRPr>
          </a:p>
          <a:p>
            <a:pPr marL="0" indent="0" algn="ctr">
              <a:buClr>
                <a:schemeClr val="accent6"/>
              </a:buClr>
              <a:buNone/>
            </a:pPr>
            <a:endParaRPr sz="2000" b="1" dirty="0">
              <a:solidFill>
                <a:schemeClr val="accent6"/>
              </a:solidFill>
            </a:endParaRPr>
          </a:p>
        </p:txBody>
      </p:sp>
      <p:sp>
        <p:nvSpPr>
          <p:cNvPr id="2" name="TextBox 1"/>
          <p:cNvSpPr txBox="1"/>
          <p:nvPr/>
        </p:nvSpPr>
        <p:spPr>
          <a:xfrm>
            <a:off x="364274" y="516003"/>
            <a:ext cx="8679808" cy="1015663"/>
          </a:xfrm>
          <a:prstGeom prst="rect">
            <a:avLst/>
          </a:prstGeom>
          <a:noFill/>
        </p:spPr>
        <p:txBody>
          <a:bodyPr wrap="square" rtlCol="0">
            <a:spAutoFit/>
          </a:bodyPr>
          <a:lstStyle/>
          <a:p>
            <a:pPr marL="342900" indent="-342900">
              <a:spcAft>
                <a:spcPts val="600"/>
              </a:spcAft>
              <a:buClr>
                <a:schemeClr val="accent6"/>
              </a:buClr>
              <a:buFont typeface="Arial" pitchFamily="34" charset="0"/>
              <a:buChar char="•"/>
            </a:pPr>
            <a:r>
              <a:rPr lang="en-US" sz="2000" dirty="0">
                <a:solidFill>
                  <a:srgbClr val="70041E"/>
                </a:solidFill>
                <a:latin typeface="Libre Baskerville" charset="0"/>
              </a:rPr>
              <a:t>Microscopy: Amyloid plaques (extracellular - accumulation of A</a:t>
            </a:r>
            <a:r>
              <a:rPr lang="el-GR" sz="2000" dirty="0">
                <a:solidFill>
                  <a:srgbClr val="70041E"/>
                </a:solidFill>
                <a:latin typeface="Libre Baskerville" charset="0"/>
              </a:rPr>
              <a:t>β</a:t>
            </a:r>
            <a:r>
              <a:rPr lang="en-US" sz="2000" dirty="0">
                <a:solidFill>
                  <a:srgbClr val="70041E"/>
                </a:solidFill>
                <a:latin typeface="Libre Baskerville" charset="0"/>
              </a:rPr>
              <a:t> amyloid) and neurofibrillary tangles (intracellular -</a:t>
            </a:r>
            <a:r>
              <a:rPr lang="en-US" sz="2000" i="1" dirty="0">
                <a:solidFill>
                  <a:srgbClr val="70041E"/>
                </a:solidFill>
                <a:latin typeface="Libre Baskerville" charset="0"/>
              </a:rPr>
              <a:t>Tau</a:t>
            </a:r>
            <a:r>
              <a:rPr lang="en-US" sz="2000" dirty="0">
                <a:solidFill>
                  <a:srgbClr val="70041E"/>
                </a:solidFill>
                <a:latin typeface="Libre Baskerville" charset="0"/>
              </a:rPr>
              <a:t> accumulation).</a:t>
            </a:r>
            <a:endParaRPr lang="en-US" sz="2000" b="1" dirty="0">
              <a:solidFill>
                <a:srgbClr val="70041E"/>
              </a:solidFill>
              <a:latin typeface="Libre Baskerville" charset="0"/>
              <a:ea typeface="Libre Baskerville"/>
              <a:cs typeface="Libre Baskerville"/>
              <a:sym typeface="Libre Baskerville"/>
            </a:endParaRPr>
          </a:p>
        </p:txBody>
      </p:sp>
      <p:pic>
        <p:nvPicPr>
          <p:cNvPr id="3074" name="Picture 2" descr="Image result for amyloid plaq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446" y="1677816"/>
            <a:ext cx="5455576" cy="298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332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8A0A36"/>
                </a:solidFill>
              </a:rPr>
              <a:t>15</a:t>
            </a:fld>
            <a:endParaRPr dirty="0">
              <a:solidFill>
                <a:srgbClr val="8A0A36"/>
              </a:solidFill>
            </a:endParaRPr>
          </a:p>
        </p:txBody>
      </p:sp>
      <p:sp>
        <p:nvSpPr>
          <p:cNvPr id="117" name="Google Shape;117;p19"/>
          <p:cNvSpPr txBox="1">
            <a:spLocks noGrp="1"/>
          </p:cNvSpPr>
          <p:nvPr>
            <p:ph type="subTitle" idx="4294967295"/>
          </p:nvPr>
        </p:nvSpPr>
        <p:spPr>
          <a:xfrm>
            <a:off x="1751013" y="1354138"/>
            <a:ext cx="7392987" cy="3249612"/>
          </a:xfrm>
          <a:prstGeom prst="rect">
            <a:avLst/>
          </a:prstGeom>
        </p:spPr>
        <p:txBody>
          <a:bodyPr spcFirstLastPara="1" wrap="square" lIns="91425" tIns="91425" rIns="91425" bIns="91425" anchor="t" anchorCtr="0">
            <a:noAutofit/>
          </a:bodyPr>
          <a:lstStyle/>
          <a:p>
            <a:pPr marL="285750" indent="-285750" algn="ctr">
              <a:buClr>
                <a:schemeClr val="accent6"/>
              </a:buClr>
            </a:pPr>
            <a:endParaRPr lang="en-US" sz="2000" b="1" dirty="0">
              <a:solidFill>
                <a:schemeClr val="accent6"/>
              </a:solidFill>
            </a:endParaRPr>
          </a:p>
          <a:p>
            <a:pPr marL="0" indent="0" algn="ctr">
              <a:buClr>
                <a:schemeClr val="accent6"/>
              </a:buClr>
              <a:buNone/>
            </a:pPr>
            <a:endParaRPr sz="2000" b="1" dirty="0">
              <a:solidFill>
                <a:schemeClr val="accent6"/>
              </a:solidFill>
            </a:endParaRPr>
          </a:p>
        </p:txBody>
      </p:sp>
      <p:pic>
        <p:nvPicPr>
          <p:cNvPr id="1026" name="Picture 2" descr="http://missinglink.ucsf.edu/lm/ids_104_neurodegenerative/case1/Case1Images/PlqHnE2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25" y="1598407"/>
            <a:ext cx="4540587" cy="32458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issinglink.ucsf.edu/lm/ids_104_neurodegenerative/case1/Case1Images/PlqHnE40xcr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301" y="1598407"/>
            <a:ext cx="3346665" cy="32458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5843" y="607823"/>
            <a:ext cx="8090691" cy="1200329"/>
          </a:xfrm>
          <a:prstGeom prst="rect">
            <a:avLst/>
          </a:prstGeom>
          <a:noFill/>
        </p:spPr>
        <p:txBody>
          <a:bodyPr wrap="square" rtlCol="0">
            <a:spAutoFit/>
          </a:bodyPr>
          <a:lstStyle/>
          <a:p>
            <a:r>
              <a:rPr lang="en-US" sz="1800" b="1" dirty="0" err="1">
                <a:solidFill>
                  <a:srgbClr val="70041E"/>
                </a:solidFill>
                <a:latin typeface="Libre Baskerville" charset="0"/>
              </a:rPr>
              <a:t>Neuritic</a:t>
            </a:r>
            <a:r>
              <a:rPr lang="en-US" sz="1800" b="1" dirty="0">
                <a:solidFill>
                  <a:srgbClr val="70041E"/>
                </a:solidFill>
                <a:latin typeface="Libre Baskerville" charset="0"/>
              </a:rPr>
              <a:t> plaques </a:t>
            </a:r>
            <a:r>
              <a:rPr lang="en-US" sz="1800" dirty="0">
                <a:solidFill>
                  <a:srgbClr val="70041E"/>
                </a:solidFill>
                <a:latin typeface="Libre Baskerville" charset="0"/>
              </a:rPr>
              <a:t>are focal, spherical collections of dilated, tortuous, processes of dystrophic </a:t>
            </a:r>
            <a:r>
              <a:rPr lang="en-US" sz="1800" dirty="0" err="1">
                <a:solidFill>
                  <a:srgbClr val="70041E"/>
                </a:solidFill>
                <a:latin typeface="Libre Baskerville" charset="0"/>
              </a:rPr>
              <a:t>neurites</a:t>
            </a:r>
            <a:r>
              <a:rPr lang="en-US" sz="1800" dirty="0">
                <a:solidFill>
                  <a:srgbClr val="70041E"/>
                </a:solidFill>
                <a:latin typeface="Libre Baskerville" charset="0"/>
              </a:rPr>
              <a:t> around a central amyloid (A</a:t>
            </a:r>
            <a:r>
              <a:rPr lang="el-GR" sz="1800" dirty="0">
                <a:solidFill>
                  <a:srgbClr val="70041E"/>
                </a:solidFill>
                <a:latin typeface="Libre Baskerville" charset="0"/>
              </a:rPr>
              <a:t>β</a:t>
            </a:r>
            <a:r>
              <a:rPr lang="en-US" sz="1800" dirty="0">
                <a:solidFill>
                  <a:srgbClr val="70041E"/>
                </a:solidFill>
                <a:latin typeface="Libre Baskerville" charset="0"/>
              </a:rPr>
              <a:t>) core. A</a:t>
            </a:r>
            <a:r>
              <a:rPr lang="el-GR" sz="1800" dirty="0">
                <a:solidFill>
                  <a:srgbClr val="70041E"/>
                </a:solidFill>
                <a:latin typeface="Libre Baskerville" charset="0"/>
              </a:rPr>
              <a:t>β</a:t>
            </a:r>
            <a:r>
              <a:rPr lang="en-US" sz="1800" dirty="0">
                <a:solidFill>
                  <a:srgbClr val="70041E"/>
                </a:solidFill>
                <a:latin typeface="Libre Baskerville" charset="0"/>
              </a:rPr>
              <a:t> deposition without </a:t>
            </a:r>
            <a:r>
              <a:rPr lang="en-US" sz="1800" dirty="0" err="1">
                <a:solidFill>
                  <a:srgbClr val="70041E"/>
                </a:solidFill>
                <a:latin typeface="Libre Baskerville" charset="0"/>
              </a:rPr>
              <a:t>neurites</a:t>
            </a:r>
            <a:r>
              <a:rPr lang="en-US" sz="1800" dirty="0">
                <a:solidFill>
                  <a:srgbClr val="70041E"/>
                </a:solidFill>
                <a:latin typeface="Libre Baskerville" charset="0"/>
              </a:rPr>
              <a:t> termed </a:t>
            </a:r>
            <a:r>
              <a:rPr lang="en-US" sz="1800" b="1" dirty="0">
                <a:solidFill>
                  <a:srgbClr val="70041E"/>
                </a:solidFill>
                <a:latin typeface="Libre Baskerville" charset="0"/>
              </a:rPr>
              <a:t>diffuse plaques.</a:t>
            </a:r>
            <a:br>
              <a:rPr lang="en-US" sz="1800" dirty="0">
                <a:solidFill>
                  <a:srgbClr val="70041E"/>
                </a:solidFill>
                <a:latin typeface="Libre Baskerville" charset="0"/>
              </a:rPr>
            </a:br>
            <a:endParaRPr lang="en-US" sz="1800" dirty="0">
              <a:solidFill>
                <a:srgbClr val="70041E"/>
              </a:solidFill>
              <a:latin typeface="Libre Baskerville" charset="0"/>
            </a:endParaRPr>
          </a:p>
        </p:txBody>
      </p:sp>
    </p:spTree>
    <p:extLst>
      <p:ext uri="{BB962C8B-B14F-4D97-AF65-F5344CB8AC3E}">
        <p14:creationId xmlns:p14="http://schemas.microsoft.com/office/powerpoint/2010/main" val="51473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8A0A36"/>
                </a:solidFill>
              </a:rPr>
              <a:t>16</a:t>
            </a:fld>
            <a:endParaRPr dirty="0">
              <a:solidFill>
                <a:srgbClr val="8A0A36"/>
              </a:solidFill>
            </a:endParaRPr>
          </a:p>
        </p:txBody>
      </p:sp>
      <p:sp>
        <p:nvSpPr>
          <p:cNvPr id="117" name="Google Shape;117;p19"/>
          <p:cNvSpPr txBox="1">
            <a:spLocks noGrp="1"/>
          </p:cNvSpPr>
          <p:nvPr>
            <p:ph type="subTitle" idx="4294967295"/>
          </p:nvPr>
        </p:nvSpPr>
        <p:spPr>
          <a:xfrm>
            <a:off x="1751013" y="1354138"/>
            <a:ext cx="7392987" cy="3249612"/>
          </a:xfrm>
          <a:prstGeom prst="rect">
            <a:avLst/>
          </a:prstGeom>
        </p:spPr>
        <p:txBody>
          <a:bodyPr spcFirstLastPara="1" wrap="square" lIns="91425" tIns="91425" rIns="91425" bIns="91425" anchor="t" anchorCtr="0">
            <a:noAutofit/>
          </a:bodyPr>
          <a:lstStyle/>
          <a:p>
            <a:pPr marL="285750" indent="-285750" algn="ctr">
              <a:buClr>
                <a:schemeClr val="accent6"/>
              </a:buClr>
            </a:pPr>
            <a:endParaRPr lang="en-US" sz="2000" b="1" dirty="0">
              <a:solidFill>
                <a:schemeClr val="accent6"/>
              </a:solidFill>
            </a:endParaRPr>
          </a:p>
          <a:p>
            <a:pPr marL="0" indent="0" algn="ctr">
              <a:buClr>
                <a:schemeClr val="accent6"/>
              </a:buClr>
              <a:buNone/>
            </a:pPr>
            <a:endParaRPr sz="2000" b="1" dirty="0">
              <a:solidFill>
                <a:schemeClr val="accent6"/>
              </a:solidFill>
            </a:endParaRPr>
          </a:p>
        </p:txBody>
      </p:sp>
      <p:sp>
        <p:nvSpPr>
          <p:cNvPr id="3" name="TextBox 2"/>
          <p:cNvSpPr txBox="1"/>
          <p:nvPr/>
        </p:nvSpPr>
        <p:spPr>
          <a:xfrm>
            <a:off x="654204" y="463327"/>
            <a:ext cx="8182345" cy="1154162"/>
          </a:xfrm>
          <a:prstGeom prst="rect">
            <a:avLst/>
          </a:prstGeom>
          <a:noFill/>
        </p:spPr>
        <p:txBody>
          <a:bodyPr wrap="square" rtlCol="0">
            <a:spAutoFit/>
          </a:bodyPr>
          <a:lstStyle/>
          <a:p>
            <a:pPr>
              <a:spcAft>
                <a:spcPts val="600"/>
              </a:spcAft>
            </a:pPr>
            <a:r>
              <a:rPr lang="en-US" sz="1600" b="1" dirty="0">
                <a:solidFill>
                  <a:srgbClr val="70041E"/>
                </a:solidFill>
                <a:latin typeface="Libre Baskerville" charset="0"/>
              </a:rPr>
              <a:t>Neurofibrillary tangles</a:t>
            </a:r>
            <a:r>
              <a:rPr lang="en-US" sz="1600" dirty="0">
                <a:solidFill>
                  <a:srgbClr val="70041E"/>
                </a:solidFill>
                <a:latin typeface="Libre Baskerville" charset="0"/>
              </a:rPr>
              <a:t>: Tau containing bundles of filaments in neurons cytoplasm (encircle the nucleus), &lt;</a:t>
            </a:r>
            <a:r>
              <a:rPr lang="en-US" sz="1600" b="1" dirty="0">
                <a:solidFill>
                  <a:srgbClr val="70041E"/>
                </a:solidFill>
                <a:latin typeface="Libre Baskerville" charset="0"/>
              </a:rPr>
              <a:t>flame</a:t>
            </a:r>
            <a:r>
              <a:rPr lang="en-US" sz="1600" dirty="0">
                <a:solidFill>
                  <a:srgbClr val="70041E"/>
                </a:solidFill>
                <a:latin typeface="Libre Baskerville" charset="0"/>
              </a:rPr>
              <a:t> shapes&gt;</a:t>
            </a:r>
          </a:p>
          <a:p>
            <a:pPr>
              <a:spcAft>
                <a:spcPts val="600"/>
              </a:spcAft>
            </a:pPr>
            <a:r>
              <a:rPr lang="en-US" sz="1600" b="1" dirty="0">
                <a:solidFill>
                  <a:srgbClr val="70041E"/>
                </a:solidFill>
                <a:latin typeface="Libre Baskerville" charset="0"/>
              </a:rPr>
              <a:t>Where ? </a:t>
            </a:r>
            <a:r>
              <a:rPr lang="en-US" sz="1600" dirty="0">
                <a:solidFill>
                  <a:srgbClr val="70041E"/>
                </a:solidFill>
                <a:latin typeface="Libre Baskerville" charset="0"/>
              </a:rPr>
              <a:t>cortical neurons (</a:t>
            </a:r>
            <a:r>
              <a:rPr lang="en-US" sz="1600" dirty="0" err="1">
                <a:solidFill>
                  <a:srgbClr val="70041E"/>
                </a:solidFill>
                <a:latin typeface="Libre Baskerville" charset="0"/>
              </a:rPr>
              <a:t>entorhinal</a:t>
            </a:r>
            <a:r>
              <a:rPr lang="en-US" sz="1600" dirty="0">
                <a:solidFill>
                  <a:srgbClr val="70041E"/>
                </a:solidFill>
                <a:latin typeface="Libre Baskerville" charset="0"/>
              </a:rPr>
              <a:t> cortex), &amp; the pyramidal cells of hippocampus, amygdala, basal forebrain, the raphe nuclei.</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988" y="1880839"/>
            <a:ext cx="4353933" cy="288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s://library.med.utah.edu/WebPath/jpeg5/CNS09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126" y="1880839"/>
            <a:ext cx="3271214" cy="286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427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8A0A36"/>
                </a:solidFill>
              </a:rPr>
              <a:t>17</a:t>
            </a:fld>
            <a:endParaRPr dirty="0">
              <a:solidFill>
                <a:srgbClr val="8A0A36"/>
              </a:solidFill>
            </a:endParaRPr>
          </a:p>
        </p:txBody>
      </p:sp>
      <p:sp>
        <p:nvSpPr>
          <p:cNvPr id="117" name="Google Shape;117;p19"/>
          <p:cNvSpPr txBox="1">
            <a:spLocks noGrp="1"/>
          </p:cNvSpPr>
          <p:nvPr>
            <p:ph type="subTitle" idx="4294967295"/>
          </p:nvPr>
        </p:nvSpPr>
        <p:spPr>
          <a:xfrm>
            <a:off x="1751013" y="1354138"/>
            <a:ext cx="7392987" cy="3249612"/>
          </a:xfrm>
          <a:prstGeom prst="rect">
            <a:avLst/>
          </a:prstGeom>
        </p:spPr>
        <p:txBody>
          <a:bodyPr spcFirstLastPara="1" wrap="square" lIns="91425" tIns="91425" rIns="91425" bIns="91425" anchor="t" anchorCtr="0">
            <a:noAutofit/>
          </a:bodyPr>
          <a:lstStyle/>
          <a:p>
            <a:pPr marL="285750" indent="-285750" algn="ctr">
              <a:buClr>
                <a:schemeClr val="accent6"/>
              </a:buClr>
            </a:pPr>
            <a:endParaRPr lang="en-US" sz="2000" b="1" dirty="0">
              <a:solidFill>
                <a:schemeClr val="accent6"/>
              </a:solidFill>
            </a:endParaRPr>
          </a:p>
          <a:p>
            <a:pPr marL="0" indent="0" algn="ctr">
              <a:buClr>
                <a:schemeClr val="accent6"/>
              </a:buClr>
              <a:buNone/>
            </a:pPr>
            <a:endParaRPr sz="2000" b="1" dirty="0">
              <a:solidFill>
                <a:schemeClr val="accent6"/>
              </a:solidFill>
            </a:endParaRPr>
          </a:p>
        </p:txBody>
      </p:sp>
      <p:sp>
        <p:nvSpPr>
          <p:cNvPr id="2" name="TextBox 1"/>
          <p:cNvSpPr txBox="1"/>
          <p:nvPr/>
        </p:nvSpPr>
        <p:spPr>
          <a:xfrm>
            <a:off x="595901" y="578205"/>
            <a:ext cx="3708972" cy="3939540"/>
          </a:xfrm>
          <a:prstGeom prst="rect">
            <a:avLst/>
          </a:prstGeom>
          <a:noFill/>
        </p:spPr>
        <p:txBody>
          <a:bodyPr wrap="square" rtlCol="0">
            <a:spAutoFit/>
          </a:bodyPr>
          <a:lstStyle/>
          <a:p>
            <a:pPr>
              <a:spcAft>
                <a:spcPts val="600"/>
              </a:spcAft>
            </a:pPr>
            <a:r>
              <a:rPr lang="en-US" sz="2000" dirty="0">
                <a:solidFill>
                  <a:srgbClr val="70041E"/>
                </a:solidFill>
                <a:latin typeface="Libre Baskerville" charset="0"/>
              </a:rPr>
              <a:t>Clinically: Insidious onset of impaired higher intellectual function &amp; memory, &amp; altered mood &amp; behavior. </a:t>
            </a:r>
          </a:p>
          <a:p>
            <a:pPr>
              <a:spcAft>
                <a:spcPts val="600"/>
              </a:spcAft>
            </a:pPr>
            <a:r>
              <a:rPr lang="en-US" sz="2000" dirty="0">
                <a:solidFill>
                  <a:srgbClr val="70041E"/>
                </a:solidFill>
                <a:latin typeface="Libre Baskerville" charset="0"/>
              </a:rPr>
              <a:t>Over time, disorientation &amp; aphasia. In final stages they are disabled, mute &amp; immobile.</a:t>
            </a:r>
          </a:p>
          <a:p>
            <a:pPr>
              <a:spcAft>
                <a:spcPts val="600"/>
              </a:spcAft>
            </a:pPr>
            <a:r>
              <a:rPr lang="en-US" sz="2000" dirty="0">
                <a:solidFill>
                  <a:srgbClr val="70041E"/>
                </a:solidFill>
                <a:latin typeface="Libre Baskerville" charset="0"/>
              </a:rPr>
              <a:t>Death </a:t>
            </a:r>
            <a:r>
              <a:rPr lang="en-US" sz="2000" dirty="0">
                <a:solidFill>
                  <a:srgbClr val="70041E"/>
                </a:solidFill>
                <a:latin typeface="Libre Baskerville" charset="0"/>
                <a:sym typeface="Wingdings" pitchFamily="2" charset="2"/>
              </a:rPr>
              <a:t> </a:t>
            </a:r>
            <a:r>
              <a:rPr lang="en-US" sz="2000" dirty="0" err="1">
                <a:solidFill>
                  <a:srgbClr val="70041E"/>
                </a:solidFill>
                <a:latin typeface="Libre Baskerville" charset="0"/>
              </a:rPr>
              <a:t>intercurrent</a:t>
            </a:r>
            <a:r>
              <a:rPr lang="en-US" sz="2000" dirty="0">
                <a:solidFill>
                  <a:srgbClr val="70041E"/>
                </a:solidFill>
                <a:latin typeface="Libre Baskerville" charset="0"/>
              </a:rPr>
              <a:t> pneumonia or other infections.</a:t>
            </a:r>
            <a:endParaRPr lang="en-US" sz="2000" b="1" dirty="0">
              <a:solidFill>
                <a:srgbClr val="70041E"/>
              </a:solidFill>
              <a:latin typeface="Libre Baskerville" charset="0"/>
              <a:ea typeface="Libre Baskerville"/>
              <a:cs typeface="Libre Baskerville"/>
              <a:sym typeface="Libre Baskerville"/>
            </a:endParaRPr>
          </a:p>
        </p:txBody>
      </p:sp>
      <p:pic>
        <p:nvPicPr>
          <p:cNvPr id="614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873" y="312064"/>
            <a:ext cx="4406507" cy="444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61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dirty="0"/>
          </a:p>
        </p:txBody>
      </p:sp>
      <p:sp>
        <p:nvSpPr>
          <p:cNvPr id="82" name="Google Shape;82;p15"/>
          <p:cNvSpPr txBox="1">
            <a:spLocks noGrp="1"/>
          </p:cNvSpPr>
          <p:nvPr>
            <p:ph type="subTitle" idx="4294967295"/>
          </p:nvPr>
        </p:nvSpPr>
        <p:spPr>
          <a:xfrm>
            <a:off x="5710238" y="465138"/>
            <a:ext cx="3433762" cy="1519237"/>
          </a:xfrm>
          <a:prstGeom prst="rect">
            <a:avLst/>
          </a:prstGeom>
        </p:spPr>
        <p:txBody>
          <a:bodyPr spcFirstLastPara="1" wrap="square" lIns="91425" tIns="91425" rIns="91425" bIns="91425" anchor="t" anchorCtr="0">
            <a:noAutofit/>
          </a:bodyPr>
          <a:lstStyle/>
          <a:p>
            <a:pPr marL="0" lvl="0" indent="0" algn="ctr">
              <a:buNone/>
            </a:pPr>
            <a:r>
              <a:rPr lang="en-US" sz="4000" dirty="0"/>
              <a:t>Parkinson Disease (PD)</a:t>
            </a:r>
            <a:endParaRPr sz="4000" b="1" i="1" dirty="0">
              <a:latin typeface="Montserrat" charset="0"/>
            </a:endParaRPr>
          </a:p>
        </p:txBody>
      </p:sp>
      <p:grpSp>
        <p:nvGrpSpPr>
          <p:cNvPr id="84" name="Google Shape;84;p15"/>
          <p:cNvGrpSpPr/>
          <p:nvPr/>
        </p:nvGrpSpPr>
        <p:grpSpPr>
          <a:xfrm>
            <a:off x="6471603" y="2182227"/>
            <a:ext cx="1423386" cy="1019640"/>
            <a:chOff x="1814513" y="571500"/>
            <a:chExt cx="1200062" cy="722263"/>
          </a:xfrm>
        </p:grpSpPr>
        <p:sp>
          <p:nvSpPr>
            <p:cNvPr id="85" name="Google Shape;85;p15"/>
            <p:cNvSpPr/>
            <p:nvPr/>
          </p:nvSpPr>
          <p:spPr>
            <a:xfrm>
              <a:off x="1814513" y="573088"/>
              <a:ext cx="1019100" cy="442800"/>
            </a:xfrm>
            <a:custGeom>
              <a:avLst/>
              <a:gdLst/>
              <a:ahLst/>
              <a:cxnLst/>
              <a:rect l="l" t="t" r="r" b="b"/>
              <a:pathLst>
                <a:path w="120000" h="120000" extrusionOk="0">
                  <a:moveTo>
                    <a:pt x="54114" y="19424"/>
                  </a:moveTo>
                  <a:cubicBezTo>
                    <a:pt x="40841" y="19098"/>
                    <a:pt x="33523" y="43541"/>
                    <a:pt x="32389" y="65181"/>
                  </a:cubicBezTo>
                  <a:cubicBezTo>
                    <a:pt x="32049" y="71374"/>
                    <a:pt x="31992" y="77436"/>
                    <a:pt x="32900" y="83432"/>
                  </a:cubicBezTo>
                  <a:cubicBezTo>
                    <a:pt x="33467" y="87083"/>
                    <a:pt x="34289" y="90407"/>
                    <a:pt x="35736" y="92493"/>
                  </a:cubicBezTo>
                  <a:cubicBezTo>
                    <a:pt x="36104" y="93014"/>
                    <a:pt x="36700" y="92558"/>
                    <a:pt x="37182" y="92623"/>
                  </a:cubicBezTo>
                  <a:cubicBezTo>
                    <a:pt x="37154" y="91515"/>
                    <a:pt x="37267" y="90277"/>
                    <a:pt x="37097" y="89364"/>
                  </a:cubicBezTo>
                  <a:cubicBezTo>
                    <a:pt x="36842" y="88126"/>
                    <a:pt x="36275" y="87148"/>
                    <a:pt x="35991" y="85909"/>
                  </a:cubicBezTo>
                  <a:cubicBezTo>
                    <a:pt x="35452" y="83498"/>
                    <a:pt x="35707" y="81347"/>
                    <a:pt x="36530" y="79521"/>
                  </a:cubicBezTo>
                  <a:cubicBezTo>
                    <a:pt x="37267" y="77827"/>
                    <a:pt x="38061" y="78087"/>
                    <a:pt x="38912" y="79000"/>
                  </a:cubicBezTo>
                  <a:cubicBezTo>
                    <a:pt x="41181" y="81477"/>
                    <a:pt x="42202" y="87213"/>
                    <a:pt x="41153" y="92753"/>
                  </a:cubicBezTo>
                  <a:cubicBezTo>
                    <a:pt x="40784" y="94709"/>
                    <a:pt x="40189" y="96469"/>
                    <a:pt x="39565" y="98098"/>
                  </a:cubicBezTo>
                  <a:cubicBezTo>
                    <a:pt x="38430" y="101162"/>
                    <a:pt x="38373" y="101097"/>
                    <a:pt x="39905" y="103443"/>
                  </a:cubicBezTo>
                  <a:cubicBezTo>
                    <a:pt x="44131" y="110092"/>
                    <a:pt x="49066" y="110809"/>
                    <a:pt x="52725" y="104812"/>
                  </a:cubicBezTo>
                  <a:cubicBezTo>
                    <a:pt x="53916" y="102922"/>
                    <a:pt x="54852" y="100054"/>
                    <a:pt x="55674" y="97251"/>
                  </a:cubicBezTo>
                  <a:cubicBezTo>
                    <a:pt x="56043" y="96013"/>
                    <a:pt x="56015" y="93731"/>
                    <a:pt x="55816" y="92167"/>
                  </a:cubicBezTo>
                  <a:cubicBezTo>
                    <a:pt x="55646" y="90863"/>
                    <a:pt x="54965" y="89103"/>
                    <a:pt x="54455" y="89038"/>
                  </a:cubicBezTo>
                  <a:cubicBezTo>
                    <a:pt x="53973" y="88908"/>
                    <a:pt x="53178" y="90407"/>
                    <a:pt x="52923" y="91645"/>
                  </a:cubicBezTo>
                  <a:cubicBezTo>
                    <a:pt x="52299" y="94513"/>
                    <a:pt x="51845" y="97381"/>
                    <a:pt x="50172" y="97447"/>
                  </a:cubicBezTo>
                  <a:cubicBezTo>
                    <a:pt x="48243" y="97577"/>
                    <a:pt x="46598" y="95947"/>
                    <a:pt x="45436" y="92493"/>
                  </a:cubicBezTo>
                  <a:cubicBezTo>
                    <a:pt x="42883" y="85062"/>
                    <a:pt x="41522" y="76393"/>
                    <a:pt x="41011" y="67072"/>
                  </a:cubicBezTo>
                  <a:cubicBezTo>
                    <a:pt x="40557" y="58728"/>
                    <a:pt x="40784" y="50516"/>
                    <a:pt x="42174" y="42563"/>
                  </a:cubicBezTo>
                  <a:cubicBezTo>
                    <a:pt x="43138" y="37218"/>
                    <a:pt x="44556" y="32590"/>
                    <a:pt x="46598" y="29462"/>
                  </a:cubicBezTo>
                  <a:cubicBezTo>
                    <a:pt x="47875" y="27571"/>
                    <a:pt x="49463" y="26463"/>
                    <a:pt x="50966" y="25942"/>
                  </a:cubicBezTo>
                  <a:cubicBezTo>
                    <a:pt x="51704" y="25681"/>
                    <a:pt x="52668" y="27246"/>
                    <a:pt x="53405" y="28484"/>
                  </a:cubicBezTo>
                  <a:cubicBezTo>
                    <a:pt x="54228" y="29853"/>
                    <a:pt x="54058" y="32265"/>
                    <a:pt x="53575" y="33894"/>
                  </a:cubicBezTo>
                  <a:cubicBezTo>
                    <a:pt x="53264" y="34937"/>
                    <a:pt x="52413" y="35393"/>
                    <a:pt x="51760" y="35524"/>
                  </a:cubicBezTo>
                  <a:cubicBezTo>
                    <a:pt x="51250" y="35719"/>
                    <a:pt x="50711" y="34741"/>
                    <a:pt x="50172" y="34741"/>
                  </a:cubicBezTo>
                  <a:cubicBezTo>
                    <a:pt x="49690" y="34807"/>
                    <a:pt x="48981" y="35067"/>
                    <a:pt x="48754" y="35850"/>
                  </a:cubicBezTo>
                  <a:cubicBezTo>
                    <a:pt x="48527" y="36632"/>
                    <a:pt x="48640" y="38326"/>
                    <a:pt x="48867" y="39304"/>
                  </a:cubicBezTo>
                  <a:cubicBezTo>
                    <a:pt x="49548" y="42563"/>
                    <a:pt x="50824" y="44454"/>
                    <a:pt x="52271" y="45627"/>
                  </a:cubicBezTo>
                  <a:cubicBezTo>
                    <a:pt x="53831" y="46800"/>
                    <a:pt x="55447" y="47713"/>
                    <a:pt x="57007" y="48951"/>
                  </a:cubicBezTo>
                  <a:cubicBezTo>
                    <a:pt x="59446" y="50776"/>
                    <a:pt x="61687" y="53253"/>
                    <a:pt x="63134" y="58468"/>
                  </a:cubicBezTo>
                  <a:cubicBezTo>
                    <a:pt x="64126" y="62053"/>
                    <a:pt x="64807" y="65898"/>
                    <a:pt x="64495" y="70266"/>
                  </a:cubicBezTo>
                  <a:cubicBezTo>
                    <a:pt x="64126" y="75024"/>
                    <a:pt x="63162" y="78804"/>
                    <a:pt x="60978" y="80108"/>
                  </a:cubicBezTo>
                  <a:cubicBezTo>
                    <a:pt x="60127" y="80630"/>
                    <a:pt x="59730" y="81542"/>
                    <a:pt x="60184" y="83628"/>
                  </a:cubicBezTo>
                  <a:cubicBezTo>
                    <a:pt x="60354" y="84410"/>
                    <a:pt x="60382" y="85388"/>
                    <a:pt x="60467" y="86235"/>
                  </a:cubicBezTo>
                  <a:cubicBezTo>
                    <a:pt x="61489" y="96730"/>
                    <a:pt x="60127" y="105529"/>
                    <a:pt x="56185" y="111200"/>
                  </a:cubicBezTo>
                  <a:cubicBezTo>
                    <a:pt x="50626" y="119217"/>
                    <a:pt x="44698" y="120000"/>
                    <a:pt x="38941" y="112504"/>
                  </a:cubicBezTo>
                  <a:cubicBezTo>
                    <a:pt x="30716" y="101814"/>
                    <a:pt x="28021" y="87343"/>
                    <a:pt x="28787" y="66224"/>
                  </a:cubicBezTo>
                  <a:cubicBezTo>
                    <a:pt x="28872" y="64139"/>
                    <a:pt x="28900" y="61988"/>
                    <a:pt x="28929" y="59902"/>
                  </a:cubicBezTo>
                  <a:cubicBezTo>
                    <a:pt x="28106" y="60228"/>
                    <a:pt x="27312" y="60619"/>
                    <a:pt x="26490" y="61010"/>
                  </a:cubicBezTo>
                  <a:cubicBezTo>
                    <a:pt x="24561" y="61988"/>
                    <a:pt x="22746" y="60879"/>
                    <a:pt x="20959" y="59380"/>
                  </a:cubicBezTo>
                  <a:cubicBezTo>
                    <a:pt x="19569" y="58272"/>
                    <a:pt x="19541" y="58337"/>
                    <a:pt x="19654" y="61792"/>
                  </a:cubicBezTo>
                  <a:cubicBezTo>
                    <a:pt x="19995" y="71113"/>
                    <a:pt x="17102" y="75936"/>
                    <a:pt x="13131" y="72156"/>
                  </a:cubicBezTo>
                  <a:cubicBezTo>
                    <a:pt x="9274" y="68506"/>
                    <a:pt x="5984" y="62705"/>
                    <a:pt x="3970" y="54166"/>
                  </a:cubicBezTo>
                  <a:cubicBezTo>
                    <a:pt x="992" y="41520"/>
                    <a:pt x="0" y="28158"/>
                    <a:pt x="2524" y="14470"/>
                  </a:cubicBezTo>
                  <a:cubicBezTo>
                    <a:pt x="3148" y="11080"/>
                    <a:pt x="4282" y="7887"/>
                    <a:pt x="5473" y="5279"/>
                  </a:cubicBezTo>
                  <a:cubicBezTo>
                    <a:pt x="6494" y="2933"/>
                    <a:pt x="7998" y="2281"/>
                    <a:pt x="9472" y="3193"/>
                  </a:cubicBezTo>
                  <a:cubicBezTo>
                    <a:pt x="10465" y="3845"/>
                    <a:pt x="11515" y="4627"/>
                    <a:pt x="11543" y="7626"/>
                  </a:cubicBezTo>
                  <a:cubicBezTo>
                    <a:pt x="11543" y="10233"/>
                    <a:pt x="11259" y="12645"/>
                    <a:pt x="10011" y="13688"/>
                  </a:cubicBezTo>
                  <a:cubicBezTo>
                    <a:pt x="9784" y="13883"/>
                    <a:pt x="9529" y="13948"/>
                    <a:pt x="9331" y="14209"/>
                  </a:cubicBezTo>
                  <a:cubicBezTo>
                    <a:pt x="8310" y="15382"/>
                    <a:pt x="8139" y="16686"/>
                    <a:pt x="9104" y="18055"/>
                  </a:cubicBezTo>
                  <a:cubicBezTo>
                    <a:pt x="10352" y="19750"/>
                    <a:pt x="11770" y="21379"/>
                    <a:pt x="13188" y="21770"/>
                  </a:cubicBezTo>
                  <a:cubicBezTo>
                    <a:pt x="15031" y="22227"/>
                    <a:pt x="16932" y="21379"/>
                    <a:pt x="18832" y="21184"/>
                  </a:cubicBezTo>
                  <a:cubicBezTo>
                    <a:pt x="20392" y="20988"/>
                    <a:pt x="21980" y="20532"/>
                    <a:pt x="23540" y="20727"/>
                  </a:cubicBezTo>
                  <a:cubicBezTo>
                    <a:pt x="26263" y="21118"/>
                    <a:pt x="28277" y="25551"/>
                    <a:pt x="28900" y="31939"/>
                  </a:cubicBezTo>
                  <a:cubicBezTo>
                    <a:pt x="29411" y="37023"/>
                    <a:pt x="28362" y="42954"/>
                    <a:pt x="26263" y="45953"/>
                  </a:cubicBezTo>
                  <a:cubicBezTo>
                    <a:pt x="25412" y="47256"/>
                    <a:pt x="24448" y="48039"/>
                    <a:pt x="23540" y="49147"/>
                  </a:cubicBezTo>
                  <a:cubicBezTo>
                    <a:pt x="22916" y="49929"/>
                    <a:pt x="23058" y="50907"/>
                    <a:pt x="23568" y="51558"/>
                  </a:cubicBezTo>
                  <a:cubicBezTo>
                    <a:pt x="24533" y="52601"/>
                    <a:pt x="25639" y="52992"/>
                    <a:pt x="26490" y="51428"/>
                  </a:cubicBezTo>
                  <a:cubicBezTo>
                    <a:pt x="28021" y="48625"/>
                    <a:pt x="29553" y="45757"/>
                    <a:pt x="30829" y="42368"/>
                  </a:cubicBezTo>
                  <a:cubicBezTo>
                    <a:pt x="32843" y="36892"/>
                    <a:pt x="34630" y="30896"/>
                    <a:pt x="36530" y="25225"/>
                  </a:cubicBezTo>
                  <a:cubicBezTo>
                    <a:pt x="36984" y="23921"/>
                    <a:pt x="36813" y="23335"/>
                    <a:pt x="36275" y="22813"/>
                  </a:cubicBezTo>
                  <a:cubicBezTo>
                    <a:pt x="35934" y="22422"/>
                    <a:pt x="35566" y="22096"/>
                    <a:pt x="35197" y="21705"/>
                  </a:cubicBezTo>
                  <a:cubicBezTo>
                    <a:pt x="32871" y="18837"/>
                    <a:pt x="31964" y="13948"/>
                    <a:pt x="32701" y="8017"/>
                  </a:cubicBezTo>
                  <a:cubicBezTo>
                    <a:pt x="33297" y="2933"/>
                    <a:pt x="35367" y="456"/>
                    <a:pt x="37494" y="2216"/>
                  </a:cubicBezTo>
                  <a:cubicBezTo>
                    <a:pt x="38856" y="3324"/>
                    <a:pt x="39394" y="7821"/>
                    <a:pt x="38600" y="11341"/>
                  </a:cubicBezTo>
                  <a:cubicBezTo>
                    <a:pt x="37920" y="14405"/>
                    <a:pt x="37948" y="14731"/>
                    <a:pt x="39451" y="14274"/>
                  </a:cubicBezTo>
                  <a:cubicBezTo>
                    <a:pt x="42032" y="13492"/>
                    <a:pt x="44585" y="12449"/>
                    <a:pt x="47137" y="11276"/>
                  </a:cubicBezTo>
                  <a:cubicBezTo>
                    <a:pt x="51023" y="9516"/>
                    <a:pt x="54937" y="8669"/>
                    <a:pt x="58879" y="10038"/>
                  </a:cubicBezTo>
                  <a:cubicBezTo>
                    <a:pt x="64864" y="12189"/>
                    <a:pt x="69458" y="19815"/>
                    <a:pt x="73429" y="29788"/>
                  </a:cubicBezTo>
                  <a:cubicBezTo>
                    <a:pt x="75329" y="34611"/>
                    <a:pt x="77059" y="39826"/>
                    <a:pt x="78846" y="44845"/>
                  </a:cubicBezTo>
                  <a:cubicBezTo>
                    <a:pt x="80293" y="49016"/>
                    <a:pt x="80434" y="49082"/>
                    <a:pt x="81285" y="44193"/>
                  </a:cubicBezTo>
                  <a:cubicBezTo>
                    <a:pt x="83072" y="33829"/>
                    <a:pt x="85908" y="25225"/>
                    <a:pt x="89482" y="17925"/>
                  </a:cubicBezTo>
                  <a:cubicBezTo>
                    <a:pt x="95126" y="6518"/>
                    <a:pt x="101621" y="0"/>
                    <a:pt x="109279" y="847"/>
                  </a:cubicBezTo>
                  <a:cubicBezTo>
                    <a:pt x="113476" y="1303"/>
                    <a:pt x="116766" y="5866"/>
                    <a:pt x="119602" y="12580"/>
                  </a:cubicBezTo>
                  <a:cubicBezTo>
                    <a:pt x="119801" y="13036"/>
                    <a:pt x="119858" y="13818"/>
                    <a:pt x="120000" y="14405"/>
                  </a:cubicBezTo>
                  <a:cubicBezTo>
                    <a:pt x="119659" y="14665"/>
                    <a:pt x="119319" y="15252"/>
                    <a:pt x="118978" y="15187"/>
                  </a:cubicBezTo>
                  <a:cubicBezTo>
                    <a:pt x="117589" y="14796"/>
                    <a:pt x="116114" y="14861"/>
                    <a:pt x="114809" y="13688"/>
                  </a:cubicBezTo>
                  <a:cubicBezTo>
                    <a:pt x="110952" y="10233"/>
                    <a:pt x="107151" y="8734"/>
                    <a:pt x="103096" y="11797"/>
                  </a:cubicBezTo>
                  <a:cubicBezTo>
                    <a:pt x="98529" y="15252"/>
                    <a:pt x="94814" y="21379"/>
                    <a:pt x="91779" y="29722"/>
                  </a:cubicBezTo>
                  <a:cubicBezTo>
                    <a:pt x="87638" y="41129"/>
                    <a:pt x="85710" y="54492"/>
                    <a:pt x="85341" y="69158"/>
                  </a:cubicBezTo>
                  <a:cubicBezTo>
                    <a:pt x="85228" y="73720"/>
                    <a:pt x="85256" y="74633"/>
                    <a:pt x="87440" y="74633"/>
                  </a:cubicBezTo>
                  <a:cubicBezTo>
                    <a:pt x="90333" y="74633"/>
                    <a:pt x="92517" y="78870"/>
                    <a:pt x="93311" y="85192"/>
                  </a:cubicBezTo>
                  <a:cubicBezTo>
                    <a:pt x="93821" y="89364"/>
                    <a:pt x="93367" y="92884"/>
                    <a:pt x="91836" y="94383"/>
                  </a:cubicBezTo>
                  <a:cubicBezTo>
                    <a:pt x="91155" y="95100"/>
                    <a:pt x="90077" y="95230"/>
                    <a:pt x="89454" y="94448"/>
                  </a:cubicBezTo>
                  <a:cubicBezTo>
                    <a:pt x="88943" y="93796"/>
                    <a:pt x="88773" y="91515"/>
                    <a:pt x="88546" y="89820"/>
                  </a:cubicBezTo>
                  <a:cubicBezTo>
                    <a:pt x="88461" y="89234"/>
                    <a:pt x="88574" y="88386"/>
                    <a:pt x="88716" y="87734"/>
                  </a:cubicBezTo>
                  <a:cubicBezTo>
                    <a:pt x="89283" y="85388"/>
                    <a:pt x="89085" y="83563"/>
                    <a:pt x="87979" y="82520"/>
                  </a:cubicBezTo>
                  <a:cubicBezTo>
                    <a:pt x="86986" y="81673"/>
                    <a:pt x="85965" y="82650"/>
                    <a:pt x="85398" y="85062"/>
                  </a:cubicBezTo>
                  <a:cubicBezTo>
                    <a:pt x="85228" y="85844"/>
                    <a:pt x="85114" y="86757"/>
                    <a:pt x="85001" y="87604"/>
                  </a:cubicBezTo>
                  <a:cubicBezTo>
                    <a:pt x="84490" y="91841"/>
                    <a:pt x="84490" y="91841"/>
                    <a:pt x="82533" y="91319"/>
                  </a:cubicBezTo>
                  <a:cubicBezTo>
                    <a:pt x="82221" y="91189"/>
                    <a:pt x="81909" y="91059"/>
                    <a:pt x="81597" y="90994"/>
                  </a:cubicBezTo>
                  <a:cubicBezTo>
                    <a:pt x="79839" y="90863"/>
                    <a:pt x="78676" y="89690"/>
                    <a:pt x="78080" y="85062"/>
                  </a:cubicBezTo>
                  <a:cubicBezTo>
                    <a:pt x="77315" y="79261"/>
                    <a:pt x="75329" y="75936"/>
                    <a:pt x="72606" y="75415"/>
                  </a:cubicBezTo>
                  <a:cubicBezTo>
                    <a:pt x="71302" y="75154"/>
                    <a:pt x="71075" y="76197"/>
                    <a:pt x="71302" y="79196"/>
                  </a:cubicBezTo>
                  <a:cubicBezTo>
                    <a:pt x="71472" y="81347"/>
                    <a:pt x="71614" y="84019"/>
                    <a:pt x="71217" y="85844"/>
                  </a:cubicBezTo>
                  <a:cubicBezTo>
                    <a:pt x="70224" y="90472"/>
                    <a:pt x="67501" y="90016"/>
                    <a:pt x="66225" y="85323"/>
                  </a:cubicBezTo>
                  <a:cubicBezTo>
                    <a:pt x="64977" y="80760"/>
                    <a:pt x="65629" y="72286"/>
                    <a:pt x="67700" y="69809"/>
                  </a:cubicBezTo>
                  <a:cubicBezTo>
                    <a:pt x="69487" y="67658"/>
                    <a:pt x="71500" y="66355"/>
                    <a:pt x="73486" y="65442"/>
                  </a:cubicBezTo>
                  <a:cubicBezTo>
                    <a:pt x="75102" y="64725"/>
                    <a:pt x="76549" y="66550"/>
                    <a:pt x="77655" y="69483"/>
                  </a:cubicBezTo>
                  <a:cubicBezTo>
                    <a:pt x="77797" y="69809"/>
                    <a:pt x="78052" y="69809"/>
                    <a:pt x="78251" y="69940"/>
                  </a:cubicBezTo>
                  <a:cubicBezTo>
                    <a:pt x="78307" y="69483"/>
                    <a:pt x="78449" y="68897"/>
                    <a:pt x="78364" y="68441"/>
                  </a:cubicBezTo>
                  <a:cubicBezTo>
                    <a:pt x="77882" y="65638"/>
                    <a:pt x="77456" y="62705"/>
                    <a:pt x="76861" y="59967"/>
                  </a:cubicBezTo>
                  <a:cubicBezTo>
                    <a:pt x="74847" y="50907"/>
                    <a:pt x="72039" y="43411"/>
                    <a:pt x="68125" y="38457"/>
                  </a:cubicBezTo>
                  <a:cubicBezTo>
                    <a:pt x="67331" y="37414"/>
                    <a:pt x="66395" y="36632"/>
                    <a:pt x="65488" y="36371"/>
                  </a:cubicBezTo>
                  <a:cubicBezTo>
                    <a:pt x="64807" y="36175"/>
                    <a:pt x="63928" y="36827"/>
                    <a:pt x="64552" y="39239"/>
                  </a:cubicBezTo>
                  <a:cubicBezTo>
                    <a:pt x="65232" y="41912"/>
                    <a:pt x="65005" y="44128"/>
                    <a:pt x="64069" y="46083"/>
                  </a:cubicBezTo>
                  <a:cubicBezTo>
                    <a:pt x="63134" y="47973"/>
                    <a:pt x="61999" y="48886"/>
                    <a:pt x="60808" y="47778"/>
                  </a:cubicBezTo>
                  <a:cubicBezTo>
                    <a:pt x="59560" y="46539"/>
                    <a:pt x="58851" y="44258"/>
                    <a:pt x="58794" y="40999"/>
                  </a:cubicBezTo>
                  <a:cubicBezTo>
                    <a:pt x="58709" y="35393"/>
                    <a:pt x="59985" y="30961"/>
                    <a:pt x="62283" y="28614"/>
                  </a:cubicBezTo>
                  <a:cubicBezTo>
                    <a:pt x="63048" y="27897"/>
                    <a:pt x="63757" y="26920"/>
                    <a:pt x="64495" y="26072"/>
                  </a:cubicBezTo>
                  <a:cubicBezTo>
                    <a:pt x="63729" y="24964"/>
                    <a:pt x="63020" y="23595"/>
                    <a:pt x="62198" y="22813"/>
                  </a:cubicBezTo>
                  <a:cubicBezTo>
                    <a:pt x="59617" y="20206"/>
                    <a:pt x="56894" y="19293"/>
                    <a:pt x="54114" y="19424"/>
                  </a:cubicBezTo>
                  <a:close/>
                  <a:moveTo>
                    <a:pt x="55306" y="76262"/>
                  </a:moveTo>
                  <a:cubicBezTo>
                    <a:pt x="54909" y="74698"/>
                    <a:pt x="54738" y="73460"/>
                    <a:pt x="54398" y="72547"/>
                  </a:cubicBezTo>
                  <a:cubicBezTo>
                    <a:pt x="53292" y="69679"/>
                    <a:pt x="52129" y="67072"/>
                    <a:pt x="51023" y="64269"/>
                  </a:cubicBezTo>
                  <a:cubicBezTo>
                    <a:pt x="49463" y="60293"/>
                    <a:pt x="47931" y="56186"/>
                    <a:pt x="46400" y="52145"/>
                  </a:cubicBezTo>
                  <a:cubicBezTo>
                    <a:pt x="46201" y="51624"/>
                    <a:pt x="45974" y="51167"/>
                    <a:pt x="45776" y="50711"/>
                  </a:cubicBezTo>
                  <a:cubicBezTo>
                    <a:pt x="45748" y="51428"/>
                    <a:pt x="45634" y="52145"/>
                    <a:pt x="45691" y="52797"/>
                  </a:cubicBezTo>
                  <a:cubicBezTo>
                    <a:pt x="46627" y="62639"/>
                    <a:pt x="48726" y="70917"/>
                    <a:pt x="52356" y="76784"/>
                  </a:cubicBezTo>
                  <a:cubicBezTo>
                    <a:pt x="52838" y="77566"/>
                    <a:pt x="53490" y="78153"/>
                    <a:pt x="54058" y="78153"/>
                  </a:cubicBezTo>
                  <a:cubicBezTo>
                    <a:pt x="54455" y="78153"/>
                    <a:pt x="54852" y="76979"/>
                    <a:pt x="55306" y="76262"/>
                  </a:cubicBezTo>
                  <a:close/>
                  <a:moveTo>
                    <a:pt x="15202" y="49603"/>
                  </a:moveTo>
                  <a:cubicBezTo>
                    <a:pt x="15400" y="49342"/>
                    <a:pt x="15911" y="48690"/>
                    <a:pt x="16450" y="48039"/>
                  </a:cubicBezTo>
                  <a:cubicBezTo>
                    <a:pt x="16109" y="46931"/>
                    <a:pt x="15911" y="45497"/>
                    <a:pt x="15457" y="44780"/>
                  </a:cubicBezTo>
                  <a:cubicBezTo>
                    <a:pt x="13925" y="42368"/>
                    <a:pt x="12280" y="40152"/>
                    <a:pt x="10692" y="37870"/>
                  </a:cubicBezTo>
                  <a:cubicBezTo>
                    <a:pt x="8622" y="34807"/>
                    <a:pt x="6721" y="31417"/>
                    <a:pt x="5615" y="26072"/>
                  </a:cubicBezTo>
                  <a:cubicBezTo>
                    <a:pt x="5502" y="25551"/>
                    <a:pt x="5275" y="25095"/>
                    <a:pt x="5076" y="24638"/>
                  </a:cubicBezTo>
                  <a:cubicBezTo>
                    <a:pt x="5048" y="25420"/>
                    <a:pt x="4906" y="26333"/>
                    <a:pt x="5020" y="27050"/>
                  </a:cubicBezTo>
                  <a:cubicBezTo>
                    <a:pt x="6097" y="33699"/>
                    <a:pt x="7629" y="39760"/>
                    <a:pt x="9926" y="44649"/>
                  </a:cubicBezTo>
                  <a:cubicBezTo>
                    <a:pt x="11288" y="47582"/>
                    <a:pt x="12876" y="49342"/>
                    <a:pt x="15202" y="4960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6" name="Google Shape;86;p15"/>
            <p:cNvSpPr/>
            <p:nvPr/>
          </p:nvSpPr>
          <p:spPr>
            <a:xfrm>
              <a:off x="2593975" y="571500"/>
              <a:ext cx="420600" cy="482700"/>
            </a:xfrm>
            <a:custGeom>
              <a:avLst/>
              <a:gdLst/>
              <a:ahLst/>
              <a:cxnLst/>
              <a:rect l="l" t="t" r="r" b="b"/>
              <a:pathLst>
                <a:path w="120000" h="120000" extrusionOk="0">
                  <a:moveTo>
                    <a:pt x="55495" y="15764"/>
                  </a:moveTo>
                  <a:cubicBezTo>
                    <a:pt x="64985" y="16543"/>
                    <a:pt x="74888" y="17442"/>
                    <a:pt x="84790" y="18161"/>
                  </a:cubicBezTo>
                  <a:cubicBezTo>
                    <a:pt x="88160" y="18341"/>
                    <a:pt x="91667" y="18281"/>
                    <a:pt x="95037" y="17802"/>
                  </a:cubicBezTo>
                  <a:cubicBezTo>
                    <a:pt x="97375" y="17502"/>
                    <a:pt x="99851" y="16603"/>
                    <a:pt x="101707" y="15344"/>
                  </a:cubicBezTo>
                  <a:cubicBezTo>
                    <a:pt x="104595" y="13426"/>
                    <a:pt x="104389" y="11628"/>
                    <a:pt x="101020" y="10129"/>
                  </a:cubicBezTo>
                  <a:cubicBezTo>
                    <a:pt x="98063" y="8871"/>
                    <a:pt x="97444" y="6893"/>
                    <a:pt x="97512" y="4435"/>
                  </a:cubicBezTo>
                  <a:cubicBezTo>
                    <a:pt x="97581" y="1318"/>
                    <a:pt x="98613" y="359"/>
                    <a:pt x="102257" y="239"/>
                  </a:cubicBezTo>
                  <a:cubicBezTo>
                    <a:pt x="109891" y="0"/>
                    <a:pt x="115117" y="3296"/>
                    <a:pt x="117318" y="10069"/>
                  </a:cubicBezTo>
                  <a:cubicBezTo>
                    <a:pt x="120000" y="18461"/>
                    <a:pt x="117799" y="26433"/>
                    <a:pt x="113123" y="33626"/>
                  </a:cubicBezTo>
                  <a:cubicBezTo>
                    <a:pt x="109959" y="38481"/>
                    <a:pt x="105627" y="42917"/>
                    <a:pt x="101020" y="46813"/>
                  </a:cubicBezTo>
                  <a:cubicBezTo>
                    <a:pt x="89879" y="56103"/>
                    <a:pt x="76813" y="62937"/>
                    <a:pt x="62166" y="67432"/>
                  </a:cubicBezTo>
                  <a:cubicBezTo>
                    <a:pt x="54257" y="69830"/>
                    <a:pt x="46212" y="70609"/>
                    <a:pt x="38097" y="67912"/>
                  </a:cubicBezTo>
                  <a:cubicBezTo>
                    <a:pt x="31908" y="65814"/>
                    <a:pt x="29088" y="61558"/>
                    <a:pt x="28951" y="55864"/>
                  </a:cubicBezTo>
                  <a:cubicBezTo>
                    <a:pt x="28951" y="52387"/>
                    <a:pt x="31908" y="51068"/>
                    <a:pt x="33971" y="48971"/>
                  </a:cubicBezTo>
                  <a:cubicBezTo>
                    <a:pt x="34590" y="48311"/>
                    <a:pt x="34865" y="47352"/>
                    <a:pt x="35346" y="46573"/>
                  </a:cubicBezTo>
                  <a:cubicBezTo>
                    <a:pt x="34452" y="46393"/>
                    <a:pt x="33421" y="46033"/>
                    <a:pt x="32595" y="46153"/>
                  </a:cubicBezTo>
                  <a:cubicBezTo>
                    <a:pt x="27369" y="46933"/>
                    <a:pt x="22624" y="48491"/>
                    <a:pt x="19530" y="52567"/>
                  </a:cubicBezTo>
                  <a:cubicBezTo>
                    <a:pt x="14303" y="59400"/>
                    <a:pt x="15197" y="68631"/>
                    <a:pt x="21799" y="74625"/>
                  </a:cubicBezTo>
                  <a:cubicBezTo>
                    <a:pt x="30876" y="82897"/>
                    <a:pt x="43392" y="84395"/>
                    <a:pt x="54670" y="78461"/>
                  </a:cubicBezTo>
                  <a:cubicBezTo>
                    <a:pt x="56252" y="77622"/>
                    <a:pt x="57765" y="76423"/>
                    <a:pt x="58727" y="75044"/>
                  </a:cubicBezTo>
                  <a:cubicBezTo>
                    <a:pt x="61684" y="70609"/>
                    <a:pt x="66292" y="68151"/>
                    <a:pt x="71587" y="66473"/>
                  </a:cubicBezTo>
                  <a:cubicBezTo>
                    <a:pt x="74544" y="65514"/>
                    <a:pt x="75025" y="65874"/>
                    <a:pt x="74475" y="68511"/>
                  </a:cubicBezTo>
                  <a:cubicBezTo>
                    <a:pt x="72550" y="77802"/>
                    <a:pt x="62578" y="88591"/>
                    <a:pt x="48481" y="89190"/>
                  </a:cubicBezTo>
                  <a:cubicBezTo>
                    <a:pt x="43117" y="89430"/>
                    <a:pt x="37753" y="89730"/>
                    <a:pt x="32458" y="90269"/>
                  </a:cubicBezTo>
                  <a:cubicBezTo>
                    <a:pt x="25925" y="90929"/>
                    <a:pt x="20286" y="92967"/>
                    <a:pt x="17467" y="98781"/>
                  </a:cubicBezTo>
                  <a:cubicBezTo>
                    <a:pt x="15885" y="102017"/>
                    <a:pt x="16916" y="106093"/>
                    <a:pt x="19873" y="108311"/>
                  </a:cubicBezTo>
                  <a:cubicBezTo>
                    <a:pt x="21799" y="109810"/>
                    <a:pt x="23381" y="109450"/>
                    <a:pt x="24068" y="107352"/>
                  </a:cubicBezTo>
                  <a:cubicBezTo>
                    <a:pt x="24206" y="107052"/>
                    <a:pt x="24137" y="106693"/>
                    <a:pt x="24206" y="106393"/>
                  </a:cubicBezTo>
                  <a:cubicBezTo>
                    <a:pt x="25169" y="102377"/>
                    <a:pt x="27644" y="100399"/>
                    <a:pt x="31289" y="100699"/>
                  </a:cubicBezTo>
                  <a:cubicBezTo>
                    <a:pt x="34796" y="100999"/>
                    <a:pt x="38166" y="104175"/>
                    <a:pt x="38303" y="107532"/>
                  </a:cubicBezTo>
                  <a:cubicBezTo>
                    <a:pt x="38510" y="111488"/>
                    <a:pt x="36859" y="114785"/>
                    <a:pt x="33008" y="116943"/>
                  </a:cubicBezTo>
                  <a:cubicBezTo>
                    <a:pt x="28538" y="119400"/>
                    <a:pt x="23587" y="120000"/>
                    <a:pt x="18842" y="117662"/>
                  </a:cubicBezTo>
                  <a:cubicBezTo>
                    <a:pt x="5295" y="110829"/>
                    <a:pt x="5157" y="97282"/>
                    <a:pt x="13684" y="89610"/>
                  </a:cubicBezTo>
                  <a:cubicBezTo>
                    <a:pt x="15266" y="88231"/>
                    <a:pt x="18085" y="86913"/>
                    <a:pt x="18154" y="85474"/>
                  </a:cubicBezTo>
                  <a:cubicBezTo>
                    <a:pt x="18223" y="84035"/>
                    <a:pt x="15472" y="82537"/>
                    <a:pt x="14028" y="80979"/>
                  </a:cubicBezTo>
                  <a:cubicBezTo>
                    <a:pt x="9214" y="75944"/>
                    <a:pt x="6945" y="69950"/>
                    <a:pt x="6120" y="63596"/>
                  </a:cubicBezTo>
                  <a:cubicBezTo>
                    <a:pt x="5432" y="58141"/>
                    <a:pt x="5157" y="52627"/>
                    <a:pt x="5088" y="47172"/>
                  </a:cubicBezTo>
                  <a:cubicBezTo>
                    <a:pt x="5020" y="42617"/>
                    <a:pt x="5020" y="38241"/>
                    <a:pt x="1856" y="34285"/>
                  </a:cubicBezTo>
                  <a:cubicBezTo>
                    <a:pt x="618" y="32667"/>
                    <a:pt x="0" y="30629"/>
                    <a:pt x="1650" y="28651"/>
                  </a:cubicBezTo>
                  <a:cubicBezTo>
                    <a:pt x="3232" y="26673"/>
                    <a:pt x="5088" y="26433"/>
                    <a:pt x="6395" y="28651"/>
                  </a:cubicBezTo>
                  <a:cubicBezTo>
                    <a:pt x="8458" y="32367"/>
                    <a:pt x="10040" y="36263"/>
                    <a:pt x="11690" y="40159"/>
                  </a:cubicBezTo>
                  <a:cubicBezTo>
                    <a:pt x="12446" y="41838"/>
                    <a:pt x="12859" y="43636"/>
                    <a:pt x="13409" y="45374"/>
                  </a:cubicBezTo>
                  <a:cubicBezTo>
                    <a:pt x="15128" y="44355"/>
                    <a:pt x="16710" y="43156"/>
                    <a:pt x="18498" y="42317"/>
                  </a:cubicBezTo>
                  <a:cubicBezTo>
                    <a:pt x="22487" y="40399"/>
                    <a:pt x="26613" y="38721"/>
                    <a:pt x="30670" y="36863"/>
                  </a:cubicBezTo>
                  <a:cubicBezTo>
                    <a:pt x="31770" y="36323"/>
                    <a:pt x="32733" y="35664"/>
                    <a:pt x="33765" y="35064"/>
                  </a:cubicBezTo>
                  <a:cubicBezTo>
                    <a:pt x="32871" y="34525"/>
                    <a:pt x="32045" y="33866"/>
                    <a:pt x="31151" y="33386"/>
                  </a:cubicBezTo>
                  <a:cubicBezTo>
                    <a:pt x="25787" y="30629"/>
                    <a:pt x="25581" y="27152"/>
                    <a:pt x="27851" y="23196"/>
                  </a:cubicBezTo>
                  <a:cubicBezTo>
                    <a:pt x="28676" y="21698"/>
                    <a:pt x="30601" y="20499"/>
                    <a:pt x="32389" y="19600"/>
                  </a:cubicBezTo>
                  <a:cubicBezTo>
                    <a:pt x="39404" y="16123"/>
                    <a:pt x="47174" y="15524"/>
                    <a:pt x="55495" y="15764"/>
                  </a:cubicBezTo>
                  <a:close/>
                  <a:moveTo>
                    <a:pt x="57765" y="41898"/>
                  </a:moveTo>
                  <a:cubicBezTo>
                    <a:pt x="69111" y="41718"/>
                    <a:pt x="78808" y="39680"/>
                    <a:pt x="88091" y="35904"/>
                  </a:cubicBezTo>
                  <a:cubicBezTo>
                    <a:pt x="91667" y="34465"/>
                    <a:pt x="94624" y="31708"/>
                    <a:pt x="98957" y="31828"/>
                  </a:cubicBezTo>
                  <a:cubicBezTo>
                    <a:pt x="99507" y="31828"/>
                    <a:pt x="100194" y="31108"/>
                    <a:pt x="100607" y="30629"/>
                  </a:cubicBezTo>
                  <a:cubicBezTo>
                    <a:pt x="101020" y="30089"/>
                    <a:pt x="101157" y="29430"/>
                    <a:pt x="101432" y="28831"/>
                  </a:cubicBezTo>
                  <a:cubicBezTo>
                    <a:pt x="100813" y="28891"/>
                    <a:pt x="100057" y="28831"/>
                    <a:pt x="99438" y="29070"/>
                  </a:cubicBezTo>
                  <a:cubicBezTo>
                    <a:pt x="91186" y="32667"/>
                    <a:pt x="82315" y="34525"/>
                    <a:pt x="73169" y="35604"/>
                  </a:cubicBezTo>
                  <a:cubicBezTo>
                    <a:pt x="66223" y="36443"/>
                    <a:pt x="59209" y="37102"/>
                    <a:pt x="52194" y="37942"/>
                  </a:cubicBezTo>
                  <a:cubicBezTo>
                    <a:pt x="51300" y="38001"/>
                    <a:pt x="50544" y="38901"/>
                    <a:pt x="49787" y="39440"/>
                  </a:cubicBezTo>
                  <a:cubicBezTo>
                    <a:pt x="50544" y="40099"/>
                    <a:pt x="51163" y="41178"/>
                    <a:pt x="52057" y="41358"/>
                  </a:cubicBezTo>
                  <a:cubicBezTo>
                    <a:pt x="54257" y="41778"/>
                    <a:pt x="56595" y="41838"/>
                    <a:pt x="57765" y="41898"/>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7" name="Google Shape;87;p15"/>
            <p:cNvSpPr/>
            <p:nvPr/>
          </p:nvSpPr>
          <p:spPr>
            <a:xfrm>
              <a:off x="2222500" y="906463"/>
              <a:ext cx="411300" cy="387300"/>
            </a:xfrm>
            <a:custGeom>
              <a:avLst/>
              <a:gdLst/>
              <a:ahLst/>
              <a:cxnLst/>
              <a:rect l="l" t="t" r="r" b="b"/>
              <a:pathLst>
                <a:path w="120000" h="120000" extrusionOk="0">
                  <a:moveTo>
                    <a:pt x="112697" y="50789"/>
                  </a:moveTo>
                  <a:cubicBezTo>
                    <a:pt x="112908" y="57203"/>
                    <a:pt x="111503" y="64437"/>
                    <a:pt x="108624" y="71373"/>
                  </a:cubicBezTo>
                  <a:cubicBezTo>
                    <a:pt x="107641" y="73760"/>
                    <a:pt x="106869" y="75251"/>
                    <a:pt x="110520" y="75922"/>
                  </a:cubicBezTo>
                  <a:cubicBezTo>
                    <a:pt x="117542" y="77190"/>
                    <a:pt x="120000" y="81740"/>
                    <a:pt x="117612" y="88974"/>
                  </a:cubicBezTo>
                  <a:cubicBezTo>
                    <a:pt x="116559" y="92181"/>
                    <a:pt x="114803" y="95612"/>
                    <a:pt x="112486" y="97775"/>
                  </a:cubicBezTo>
                  <a:cubicBezTo>
                    <a:pt x="95705" y="113287"/>
                    <a:pt x="76606" y="120000"/>
                    <a:pt x="54558" y="113884"/>
                  </a:cubicBezTo>
                  <a:cubicBezTo>
                    <a:pt x="44025" y="111050"/>
                    <a:pt x="37495" y="99490"/>
                    <a:pt x="40374" y="89720"/>
                  </a:cubicBezTo>
                  <a:cubicBezTo>
                    <a:pt x="41568" y="85692"/>
                    <a:pt x="43534" y="83903"/>
                    <a:pt x="46974" y="83679"/>
                  </a:cubicBezTo>
                  <a:cubicBezTo>
                    <a:pt x="49643" y="83530"/>
                    <a:pt x="51889" y="84425"/>
                    <a:pt x="53294" y="87184"/>
                  </a:cubicBezTo>
                  <a:cubicBezTo>
                    <a:pt x="54628" y="89869"/>
                    <a:pt x="53715" y="91883"/>
                    <a:pt x="52030" y="93896"/>
                  </a:cubicBezTo>
                  <a:cubicBezTo>
                    <a:pt x="51187" y="94866"/>
                    <a:pt x="50696" y="96134"/>
                    <a:pt x="50064" y="97252"/>
                  </a:cubicBezTo>
                  <a:cubicBezTo>
                    <a:pt x="51468" y="97849"/>
                    <a:pt x="52873" y="98968"/>
                    <a:pt x="54277" y="98968"/>
                  </a:cubicBezTo>
                  <a:cubicBezTo>
                    <a:pt x="55962" y="98968"/>
                    <a:pt x="57717" y="98222"/>
                    <a:pt x="59192" y="97327"/>
                  </a:cubicBezTo>
                  <a:cubicBezTo>
                    <a:pt x="64248" y="94195"/>
                    <a:pt x="66846" y="89123"/>
                    <a:pt x="68180" y="83380"/>
                  </a:cubicBezTo>
                  <a:cubicBezTo>
                    <a:pt x="69444" y="77936"/>
                    <a:pt x="70356" y="72417"/>
                    <a:pt x="71620" y="66973"/>
                  </a:cubicBezTo>
                  <a:cubicBezTo>
                    <a:pt x="72674" y="62349"/>
                    <a:pt x="74499" y="58023"/>
                    <a:pt x="77799" y="54518"/>
                  </a:cubicBezTo>
                  <a:cubicBezTo>
                    <a:pt x="82925" y="48999"/>
                    <a:pt x="92685" y="47955"/>
                    <a:pt x="97109" y="57949"/>
                  </a:cubicBezTo>
                  <a:cubicBezTo>
                    <a:pt x="97952" y="59888"/>
                    <a:pt x="98935" y="61827"/>
                    <a:pt x="99918" y="63766"/>
                  </a:cubicBezTo>
                  <a:cubicBezTo>
                    <a:pt x="100971" y="61379"/>
                    <a:pt x="102305" y="59067"/>
                    <a:pt x="102937" y="56606"/>
                  </a:cubicBezTo>
                  <a:cubicBezTo>
                    <a:pt x="104903" y="49446"/>
                    <a:pt x="104692" y="42287"/>
                    <a:pt x="102516" y="35201"/>
                  </a:cubicBezTo>
                  <a:cubicBezTo>
                    <a:pt x="97952" y="19987"/>
                    <a:pt x="86296" y="13946"/>
                    <a:pt x="74078" y="13797"/>
                  </a:cubicBezTo>
                  <a:cubicBezTo>
                    <a:pt x="62984" y="13648"/>
                    <a:pt x="53364" y="28340"/>
                    <a:pt x="56734" y="39602"/>
                  </a:cubicBezTo>
                  <a:cubicBezTo>
                    <a:pt x="57858" y="43331"/>
                    <a:pt x="59332" y="44077"/>
                    <a:pt x="62071" y="41243"/>
                  </a:cubicBezTo>
                  <a:cubicBezTo>
                    <a:pt x="65231" y="38036"/>
                    <a:pt x="68039" y="34232"/>
                    <a:pt x="70567" y="30354"/>
                  </a:cubicBezTo>
                  <a:cubicBezTo>
                    <a:pt x="72533" y="27296"/>
                    <a:pt x="73797" y="23791"/>
                    <a:pt x="75412" y="20435"/>
                  </a:cubicBezTo>
                  <a:cubicBezTo>
                    <a:pt x="76325" y="18421"/>
                    <a:pt x="77659" y="17526"/>
                    <a:pt x="79976" y="17750"/>
                  </a:cubicBezTo>
                  <a:cubicBezTo>
                    <a:pt x="87911" y="18272"/>
                    <a:pt x="88753" y="19465"/>
                    <a:pt x="85804" y="27371"/>
                  </a:cubicBezTo>
                  <a:cubicBezTo>
                    <a:pt x="80748" y="40870"/>
                    <a:pt x="71831" y="51236"/>
                    <a:pt x="61158" y="59813"/>
                  </a:cubicBezTo>
                  <a:cubicBezTo>
                    <a:pt x="54488" y="65183"/>
                    <a:pt x="47396" y="70031"/>
                    <a:pt x="40093" y="74356"/>
                  </a:cubicBezTo>
                  <a:cubicBezTo>
                    <a:pt x="33914" y="78085"/>
                    <a:pt x="31176" y="83082"/>
                    <a:pt x="31316" y="90466"/>
                  </a:cubicBezTo>
                  <a:cubicBezTo>
                    <a:pt x="31456" y="95388"/>
                    <a:pt x="30965" y="100385"/>
                    <a:pt x="31035" y="105307"/>
                  </a:cubicBezTo>
                  <a:cubicBezTo>
                    <a:pt x="31035" y="106575"/>
                    <a:pt x="31808" y="107917"/>
                    <a:pt x="32510" y="109036"/>
                  </a:cubicBezTo>
                  <a:cubicBezTo>
                    <a:pt x="33282" y="110379"/>
                    <a:pt x="34125" y="111572"/>
                    <a:pt x="32650" y="112840"/>
                  </a:cubicBezTo>
                  <a:cubicBezTo>
                    <a:pt x="31035" y="114182"/>
                    <a:pt x="28858" y="115301"/>
                    <a:pt x="27454" y="113362"/>
                  </a:cubicBezTo>
                  <a:cubicBezTo>
                    <a:pt x="24645" y="109633"/>
                    <a:pt x="20081" y="107246"/>
                    <a:pt x="20152" y="101205"/>
                  </a:cubicBezTo>
                  <a:cubicBezTo>
                    <a:pt x="20222" y="98893"/>
                    <a:pt x="18186" y="96357"/>
                    <a:pt x="16711" y="94195"/>
                  </a:cubicBezTo>
                  <a:cubicBezTo>
                    <a:pt x="12358" y="87781"/>
                    <a:pt x="11445" y="80845"/>
                    <a:pt x="14183" y="73610"/>
                  </a:cubicBezTo>
                  <a:cubicBezTo>
                    <a:pt x="16781" y="66749"/>
                    <a:pt x="19730" y="59962"/>
                    <a:pt x="22609" y="53175"/>
                  </a:cubicBezTo>
                  <a:cubicBezTo>
                    <a:pt x="22750" y="52728"/>
                    <a:pt x="23452" y="52280"/>
                    <a:pt x="23943" y="52280"/>
                  </a:cubicBezTo>
                  <a:cubicBezTo>
                    <a:pt x="24224" y="52280"/>
                    <a:pt x="24786" y="53026"/>
                    <a:pt x="24856" y="53474"/>
                  </a:cubicBezTo>
                  <a:cubicBezTo>
                    <a:pt x="25207" y="56904"/>
                    <a:pt x="26541" y="60186"/>
                    <a:pt x="29842" y="60186"/>
                  </a:cubicBezTo>
                  <a:cubicBezTo>
                    <a:pt x="33984" y="60111"/>
                    <a:pt x="38338" y="59216"/>
                    <a:pt x="42129" y="57501"/>
                  </a:cubicBezTo>
                  <a:cubicBezTo>
                    <a:pt x="44868" y="56308"/>
                    <a:pt x="45359" y="51684"/>
                    <a:pt x="43815" y="48701"/>
                  </a:cubicBezTo>
                  <a:cubicBezTo>
                    <a:pt x="42832" y="46911"/>
                    <a:pt x="41568" y="45195"/>
                    <a:pt x="40093" y="43927"/>
                  </a:cubicBezTo>
                  <a:cubicBezTo>
                    <a:pt x="33633" y="38259"/>
                    <a:pt x="20643" y="37663"/>
                    <a:pt x="13551" y="42585"/>
                  </a:cubicBezTo>
                  <a:cubicBezTo>
                    <a:pt x="11023" y="44375"/>
                    <a:pt x="10953" y="44822"/>
                    <a:pt x="13341" y="47060"/>
                  </a:cubicBezTo>
                  <a:cubicBezTo>
                    <a:pt x="17343" y="50938"/>
                    <a:pt x="17483" y="57277"/>
                    <a:pt x="13622" y="61081"/>
                  </a:cubicBezTo>
                  <a:cubicBezTo>
                    <a:pt x="10953" y="63617"/>
                    <a:pt x="4915" y="62498"/>
                    <a:pt x="2878" y="58993"/>
                  </a:cubicBezTo>
                  <a:cubicBezTo>
                    <a:pt x="0" y="54070"/>
                    <a:pt x="772" y="46314"/>
                    <a:pt x="4915" y="41019"/>
                  </a:cubicBezTo>
                  <a:cubicBezTo>
                    <a:pt x="10181" y="34381"/>
                    <a:pt x="16711" y="30354"/>
                    <a:pt x="25137" y="30428"/>
                  </a:cubicBezTo>
                  <a:cubicBezTo>
                    <a:pt x="30895" y="30428"/>
                    <a:pt x="36512" y="31025"/>
                    <a:pt x="41708" y="33486"/>
                  </a:cubicBezTo>
                  <a:cubicBezTo>
                    <a:pt x="44306" y="34679"/>
                    <a:pt x="45570" y="34679"/>
                    <a:pt x="46062" y="31323"/>
                  </a:cubicBezTo>
                  <a:cubicBezTo>
                    <a:pt x="46342" y="28862"/>
                    <a:pt x="47255" y="26476"/>
                    <a:pt x="48028" y="24164"/>
                  </a:cubicBezTo>
                  <a:cubicBezTo>
                    <a:pt x="53645" y="8353"/>
                    <a:pt x="63545" y="0"/>
                    <a:pt x="83838" y="4101"/>
                  </a:cubicBezTo>
                  <a:cubicBezTo>
                    <a:pt x="93458" y="6041"/>
                    <a:pt x="100760" y="12156"/>
                    <a:pt x="105886" y="21106"/>
                  </a:cubicBezTo>
                  <a:cubicBezTo>
                    <a:pt x="110871" y="29906"/>
                    <a:pt x="112837" y="39453"/>
                    <a:pt x="112697" y="50789"/>
                  </a:cubicBezTo>
                  <a:close/>
                  <a:moveTo>
                    <a:pt x="63686" y="106799"/>
                  </a:moveTo>
                  <a:cubicBezTo>
                    <a:pt x="75201" y="106799"/>
                    <a:pt x="88332" y="97402"/>
                    <a:pt x="92896" y="85543"/>
                  </a:cubicBezTo>
                  <a:cubicBezTo>
                    <a:pt x="93879" y="83008"/>
                    <a:pt x="96196" y="79204"/>
                    <a:pt x="93598" y="77712"/>
                  </a:cubicBezTo>
                  <a:cubicBezTo>
                    <a:pt x="91070" y="76295"/>
                    <a:pt x="88402" y="79651"/>
                    <a:pt x="86787" y="82187"/>
                  </a:cubicBezTo>
                  <a:cubicBezTo>
                    <a:pt x="84681" y="85692"/>
                    <a:pt x="82925" y="89422"/>
                    <a:pt x="80959" y="92927"/>
                  </a:cubicBezTo>
                  <a:cubicBezTo>
                    <a:pt x="76676" y="100385"/>
                    <a:pt x="70708" y="104636"/>
                    <a:pt x="62282" y="104636"/>
                  </a:cubicBezTo>
                  <a:cubicBezTo>
                    <a:pt x="60526" y="104636"/>
                    <a:pt x="58771" y="105233"/>
                    <a:pt x="57086" y="105531"/>
                  </a:cubicBezTo>
                  <a:cubicBezTo>
                    <a:pt x="58911" y="105978"/>
                    <a:pt x="60667" y="106426"/>
                    <a:pt x="62492" y="106799"/>
                  </a:cubicBezTo>
                  <a:cubicBezTo>
                    <a:pt x="62913" y="106873"/>
                    <a:pt x="63265" y="106799"/>
                    <a:pt x="63686" y="10679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8" name="Google Shape;88;p15"/>
            <p:cNvSpPr/>
            <p:nvPr/>
          </p:nvSpPr>
          <p:spPr>
            <a:xfrm>
              <a:off x="2417763" y="588963"/>
              <a:ext cx="147600" cy="63600"/>
            </a:xfrm>
            <a:custGeom>
              <a:avLst/>
              <a:gdLst/>
              <a:ahLst/>
              <a:cxnLst/>
              <a:rect l="l" t="t" r="r" b="b"/>
              <a:pathLst>
                <a:path w="120000" h="120000" extrusionOk="0">
                  <a:moveTo>
                    <a:pt x="46288" y="0"/>
                  </a:moveTo>
                  <a:cubicBezTo>
                    <a:pt x="70210" y="6818"/>
                    <a:pt x="93549" y="29545"/>
                    <a:pt x="113776" y="70000"/>
                  </a:cubicBezTo>
                  <a:cubicBezTo>
                    <a:pt x="117860" y="78181"/>
                    <a:pt x="120000" y="87727"/>
                    <a:pt x="115137" y="98636"/>
                  </a:cubicBezTo>
                  <a:cubicBezTo>
                    <a:pt x="110858" y="107272"/>
                    <a:pt x="107358" y="120000"/>
                    <a:pt x="100551" y="105909"/>
                  </a:cubicBezTo>
                  <a:cubicBezTo>
                    <a:pt x="93938" y="92727"/>
                    <a:pt x="86936" y="80454"/>
                    <a:pt x="79351" y="71363"/>
                  </a:cubicBezTo>
                  <a:cubicBezTo>
                    <a:pt x="71961" y="62727"/>
                    <a:pt x="63598" y="56363"/>
                    <a:pt x="55235" y="52272"/>
                  </a:cubicBezTo>
                  <a:cubicBezTo>
                    <a:pt x="47455" y="48636"/>
                    <a:pt x="41426" y="50454"/>
                    <a:pt x="40648" y="77272"/>
                  </a:cubicBezTo>
                  <a:cubicBezTo>
                    <a:pt x="40064" y="104545"/>
                    <a:pt x="34619" y="112727"/>
                    <a:pt x="24311" y="115909"/>
                  </a:cubicBezTo>
                  <a:cubicBezTo>
                    <a:pt x="16337" y="118181"/>
                    <a:pt x="9335" y="115454"/>
                    <a:pt x="4862" y="97272"/>
                  </a:cubicBezTo>
                  <a:cubicBezTo>
                    <a:pt x="0" y="77727"/>
                    <a:pt x="972" y="50454"/>
                    <a:pt x="7390" y="34090"/>
                  </a:cubicBezTo>
                  <a:cubicBezTo>
                    <a:pt x="17115" y="9545"/>
                    <a:pt x="29951" y="1818"/>
                    <a:pt x="4628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grpSp>
      <p:pic>
        <p:nvPicPr>
          <p:cNvPr id="6148" name="Picture 4" descr="axovant Parkinson's disease motor sympto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7" y="1"/>
            <a:ext cx="527374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328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5" name="Google Shape;95;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5" name="TextBox 4"/>
          <p:cNvSpPr txBox="1"/>
          <p:nvPr/>
        </p:nvSpPr>
        <p:spPr>
          <a:xfrm>
            <a:off x="460917" y="360221"/>
            <a:ext cx="3895493" cy="2308324"/>
          </a:xfrm>
          <a:prstGeom prst="rect">
            <a:avLst/>
          </a:prstGeom>
          <a:noFill/>
        </p:spPr>
        <p:txBody>
          <a:bodyPr wrap="square" rtlCol="0">
            <a:spAutoFit/>
          </a:bodyPr>
          <a:lstStyle/>
          <a:p>
            <a:pPr algn="just"/>
            <a:r>
              <a:rPr lang="en-US" sz="2400" b="1" dirty="0">
                <a:solidFill>
                  <a:srgbClr val="70041E"/>
                </a:solidFill>
                <a:latin typeface="Libre Baskerville" charset="0"/>
              </a:rPr>
              <a:t>At autopsy is pallor of the </a:t>
            </a:r>
            <a:r>
              <a:rPr lang="en-US" sz="2400" b="1" dirty="0" err="1">
                <a:solidFill>
                  <a:srgbClr val="70041E"/>
                </a:solidFill>
                <a:latin typeface="Libre Baskerville" charset="0"/>
              </a:rPr>
              <a:t>substantia</a:t>
            </a:r>
            <a:r>
              <a:rPr lang="en-US" sz="2400" b="1" dirty="0">
                <a:solidFill>
                  <a:srgbClr val="70041E"/>
                </a:solidFill>
                <a:latin typeface="Libre Baskerville" charset="0"/>
              </a:rPr>
              <a:t> </a:t>
            </a:r>
            <a:r>
              <a:rPr lang="en-US" sz="2400" b="1" dirty="0" err="1">
                <a:solidFill>
                  <a:srgbClr val="70041E"/>
                </a:solidFill>
                <a:latin typeface="Libre Baskerville" charset="0"/>
              </a:rPr>
              <a:t>nigra</a:t>
            </a:r>
            <a:r>
              <a:rPr lang="en-US" sz="2400" b="1" dirty="0">
                <a:solidFill>
                  <a:srgbClr val="70041E"/>
                </a:solidFill>
                <a:latin typeface="Libre Baskerville" charset="0"/>
              </a:rPr>
              <a:t> and locus </a:t>
            </a:r>
            <a:r>
              <a:rPr lang="en-US" sz="2400" b="1" dirty="0" err="1">
                <a:solidFill>
                  <a:srgbClr val="70041E"/>
                </a:solidFill>
                <a:latin typeface="Libre Baskerville" charset="0"/>
              </a:rPr>
              <a:t>ceruleus</a:t>
            </a:r>
            <a:r>
              <a:rPr lang="en-US" sz="2400" b="1" dirty="0">
                <a:solidFill>
                  <a:srgbClr val="70041E"/>
                </a:solidFill>
                <a:latin typeface="Libre Baskerville" charset="0"/>
              </a:rPr>
              <a:t>, due loss of pigmented </a:t>
            </a:r>
            <a:r>
              <a:rPr lang="en-US" sz="2400" b="1" dirty="0" err="1">
                <a:solidFill>
                  <a:srgbClr val="70041E"/>
                </a:solidFill>
                <a:latin typeface="Libre Baskerville" charset="0"/>
              </a:rPr>
              <a:t>catecholaminergic</a:t>
            </a:r>
            <a:r>
              <a:rPr lang="en-US" sz="2400" b="1" dirty="0">
                <a:solidFill>
                  <a:srgbClr val="70041E"/>
                </a:solidFill>
                <a:latin typeface="Libre Baskerville" charset="0"/>
              </a:rPr>
              <a:t> neurons.</a:t>
            </a:r>
          </a:p>
        </p:txBody>
      </p:sp>
      <p:pic>
        <p:nvPicPr>
          <p:cNvPr id="2" name="Picture 1"/>
          <p:cNvPicPr>
            <a:picLocks noChangeAspect="1"/>
          </p:cNvPicPr>
          <p:nvPr/>
        </p:nvPicPr>
        <p:blipFill>
          <a:blip r:embed="rId3"/>
          <a:stretch>
            <a:fillRect/>
          </a:stretch>
        </p:blipFill>
        <p:spPr>
          <a:xfrm>
            <a:off x="4232923" y="360221"/>
            <a:ext cx="4911066" cy="4365120"/>
          </a:xfrm>
          <a:prstGeom prst="rect">
            <a:avLst/>
          </a:prstGeom>
        </p:spPr>
      </p:pic>
    </p:spTree>
    <p:extLst>
      <p:ext uri="{BB962C8B-B14F-4D97-AF65-F5344CB8AC3E}">
        <p14:creationId xmlns:p14="http://schemas.microsoft.com/office/powerpoint/2010/main" val="238107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1119073" y="-238992"/>
            <a:ext cx="6912300" cy="3429000"/>
          </a:xfrm>
          <a:prstGeom prst="rect">
            <a:avLst/>
          </a:prstGeom>
        </p:spPr>
        <p:txBody>
          <a:bodyPr spcFirstLastPara="1" wrap="square" lIns="91425" tIns="91425" rIns="91425" bIns="91425" anchor="b" anchorCtr="0">
            <a:noAutofit/>
          </a:bodyPr>
          <a:lstStyle/>
          <a:p>
            <a:pPr lvl="0"/>
            <a:r>
              <a:rPr lang="en-US" sz="5400" dirty="0"/>
              <a:t>Demyelinating </a:t>
            </a:r>
            <a:br>
              <a:rPr lang="en-US" sz="5400" dirty="0"/>
            </a:br>
            <a:r>
              <a:rPr lang="en-US" sz="5400" dirty="0"/>
              <a:t>diseases of CNS</a:t>
            </a:r>
            <a:endParaRPr sz="5400" dirty="0"/>
          </a:p>
        </p:txBody>
      </p:sp>
    </p:spTree>
    <p:extLst>
      <p:ext uri="{BB962C8B-B14F-4D97-AF65-F5344CB8AC3E}">
        <p14:creationId xmlns:p14="http://schemas.microsoft.com/office/powerpoint/2010/main" val="193565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5" name="Google Shape;95;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5" name="TextBox 4"/>
          <p:cNvSpPr txBox="1"/>
          <p:nvPr/>
        </p:nvSpPr>
        <p:spPr>
          <a:xfrm>
            <a:off x="460375" y="729847"/>
            <a:ext cx="8199027" cy="1015663"/>
          </a:xfrm>
          <a:prstGeom prst="rect">
            <a:avLst/>
          </a:prstGeom>
          <a:noFill/>
        </p:spPr>
        <p:txBody>
          <a:bodyPr wrap="square" rtlCol="0">
            <a:spAutoFit/>
          </a:bodyPr>
          <a:lstStyle/>
          <a:p>
            <a:r>
              <a:rPr lang="en-US" sz="2000" b="1" dirty="0">
                <a:solidFill>
                  <a:srgbClr val="70041E"/>
                </a:solidFill>
                <a:latin typeface="Libre Baskerville" charset="0"/>
              </a:rPr>
              <a:t>Areas of neuronal loss show gliosis. </a:t>
            </a:r>
            <a:r>
              <a:rPr lang="en-US" sz="2000" b="1" u="sng" dirty="0" err="1">
                <a:solidFill>
                  <a:srgbClr val="70041E"/>
                </a:solidFill>
                <a:latin typeface="Libre Baskerville" charset="0"/>
              </a:rPr>
              <a:t>Lewy</a:t>
            </a:r>
            <a:r>
              <a:rPr lang="en-US" sz="2000" b="1" u="sng" dirty="0">
                <a:solidFill>
                  <a:srgbClr val="70041E"/>
                </a:solidFill>
                <a:latin typeface="Libre Baskerville" charset="0"/>
              </a:rPr>
              <a:t> bodies </a:t>
            </a:r>
            <a:r>
              <a:rPr lang="en-US" sz="2000" b="1" dirty="0">
                <a:solidFill>
                  <a:srgbClr val="70041E"/>
                </a:solidFill>
                <a:latin typeface="Libre Baskerville" charset="0"/>
              </a:rPr>
              <a:t>found in those neurons that remain; single or multiple, cytoplasmic, </a:t>
            </a:r>
            <a:r>
              <a:rPr lang="en-US" sz="2000" b="1" dirty="0" err="1">
                <a:solidFill>
                  <a:srgbClr val="70041E"/>
                </a:solidFill>
                <a:latin typeface="Libre Baskerville" charset="0"/>
              </a:rPr>
              <a:t>eosinophilic</a:t>
            </a:r>
            <a:r>
              <a:rPr lang="en-US" sz="2000" b="1" dirty="0">
                <a:solidFill>
                  <a:srgbClr val="70041E"/>
                </a:solidFill>
                <a:latin typeface="Libre Baskerville" charset="0"/>
              </a:rPr>
              <a:t>, round inclusions (dense core with pale halo)</a:t>
            </a:r>
          </a:p>
        </p:txBody>
      </p:sp>
      <p:sp>
        <p:nvSpPr>
          <p:cNvPr id="2" name="AutoShape 2" descr="Image result for lewy bod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lewy bod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lewy bodi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352" y="1833349"/>
            <a:ext cx="3661238" cy="3041060"/>
          </a:xfrm>
          <a:prstGeom prst="rect">
            <a:avLst/>
          </a:prstGeom>
        </p:spPr>
      </p:pic>
      <p:pic>
        <p:nvPicPr>
          <p:cNvPr id="41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076" y="1833349"/>
            <a:ext cx="308610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487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dirty="0"/>
          </a:p>
        </p:txBody>
      </p:sp>
      <p:sp>
        <p:nvSpPr>
          <p:cNvPr id="82" name="Google Shape;82;p15"/>
          <p:cNvSpPr txBox="1">
            <a:spLocks noGrp="1"/>
          </p:cNvSpPr>
          <p:nvPr>
            <p:ph type="subTitle" idx="4294967295"/>
          </p:nvPr>
        </p:nvSpPr>
        <p:spPr>
          <a:xfrm>
            <a:off x="1920875" y="419100"/>
            <a:ext cx="7223125" cy="1193800"/>
          </a:xfrm>
          <a:prstGeom prst="rect">
            <a:avLst/>
          </a:prstGeom>
        </p:spPr>
        <p:txBody>
          <a:bodyPr spcFirstLastPara="1" wrap="square" lIns="91425" tIns="91425" rIns="91425" bIns="91425" anchor="t" anchorCtr="0">
            <a:noAutofit/>
          </a:bodyPr>
          <a:lstStyle/>
          <a:p>
            <a:pPr marL="0" lvl="0" indent="0" algn="ctr">
              <a:buNone/>
            </a:pPr>
            <a:r>
              <a:rPr lang="en-US" sz="4000" dirty="0"/>
              <a:t>Huntington Disease (HD)</a:t>
            </a:r>
            <a:endParaRPr sz="4000" b="1" i="1" dirty="0">
              <a:latin typeface="Montserrat" charset="0"/>
            </a:endParaRPr>
          </a:p>
        </p:txBody>
      </p:sp>
      <p:pic>
        <p:nvPicPr>
          <p:cNvPr id="7170" name="Picture 2" descr="The Huntingtin Chromosome (Wikipedia.org &amp; open.osmosis.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437" y="1674687"/>
            <a:ext cx="7397391" cy="3098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607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8A0A36"/>
                </a:solidFill>
              </a:rPr>
              <a:t>22</a:t>
            </a:fld>
            <a:endParaRPr dirty="0">
              <a:solidFill>
                <a:srgbClr val="8A0A36"/>
              </a:solidFill>
            </a:endParaRPr>
          </a:p>
        </p:txBody>
      </p:sp>
      <p:sp>
        <p:nvSpPr>
          <p:cNvPr id="116" name="Google Shape;116;p19"/>
          <p:cNvSpPr txBox="1">
            <a:spLocks noGrp="1"/>
          </p:cNvSpPr>
          <p:nvPr>
            <p:ph type="ctrTitle" idx="4294967295"/>
          </p:nvPr>
        </p:nvSpPr>
        <p:spPr>
          <a:xfrm>
            <a:off x="2089150" y="171450"/>
            <a:ext cx="7054850" cy="919163"/>
          </a:xfrm>
          <a:prstGeom prst="rect">
            <a:avLst/>
          </a:prstGeom>
        </p:spPr>
        <p:txBody>
          <a:bodyPr spcFirstLastPara="1" wrap="square" lIns="91425" tIns="91425" rIns="91425" bIns="91425" anchor="ctr" anchorCtr="0">
            <a:noAutofit/>
          </a:bodyPr>
          <a:lstStyle/>
          <a:p>
            <a:pPr marL="0" lvl="0" indent="0"/>
            <a:r>
              <a:rPr lang="en-US" sz="3200" b="1" dirty="0">
                <a:solidFill>
                  <a:srgbClr val="70041E"/>
                </a:solidFill>
              </a:rPr>
              <a:t>Huntington Disease-HD</a:t>
            </a:r>
            <a:endParaRPr lang="en-US" sz="3200" b="1" i="1" dirty="0">
              <a:solidFill>
                <a:srgbClr val="70041E"/>
              </a:solidFill>
              <a:latin typeface="Montserrat" charset="0"/>
            </a:endParaRPr>
          </a:p>
        </p:txBody>
      </p:sp>
      <p:sp>
        <p:nvSpPr>
          <p:cNvPr id="2" name="TextBox 1"/>
          <p:cNvSpPr txBox="1"/>
          <p:nvPr/>
        </p:nvSpPr>
        <p:spPr>
          <a:xfrm>
            <a:off x="778325" y="1167639"/>
            <a:ext cx="8098547" cy="3708708"/>
          </a:xfrm>
          <a:prstGeom prst="rect">
            <a:avLst/>
          </a:prstGeom>
          <a:noFill/>
        </p:spPr>
        <p:txBody>
          <a:bodyPr wrap="square" rtlCol="0">
            <a:spAutoFit/>
          </a:bodyPr>
          <a:lstStyle/>
          <a:p>
            <a:pPr marL="342900" indent="-342900">
              <a:spcAft>
                <a:spcPts val="600"/>
              </a:spcAft>
              <a:buFont typeface="Arial" pitchFamily="34" charset="0"/>
              <a:buChar char="•"/>
            </a:pPr>
            <a:r>
              <a:rPr lang="en-US" sz="2200" dirty="0">
                <a:solidFill>
                  <a:srgbClr val="70041E"/>
                </a:solidFill>
                <a:latin typeface="Libre Baskerville" charset="0"/>
              </a:rPr>
              <a:t>An autosomal </a:t>
            </a:r>
            <a:r>
              <a:rPr lang="en-US" sz="2200" dirty="0">
                <a:solidFill>
                  <a:srgbClr val="70041E"/>
                </a:solidFill>
                <a:effectLst>
                  <a:outerShdw blurRad="38100" dist="38100" dir="2700000" algn="tl">
                    <a:srgbClr val="000000">
                      <a:alpha val="43137"/>
                    </a:srgbClr>
                  </a:outerShdw>
                </a:effectLst>
                <a:latin typeface="Libre Baskerville" charset="0"/>
              </a:rPr>
              <a:t>dominant</a:t>
            </a:r>
            <a:r>
              <a:rPr lang="en-US" sz="2200" dirty="0">
                <a:solidFill>
                  <a:srgbClr val="70041E"/>
                </a:solidFill>
                <a:latin typeface="Libre Baskerville" charset="0"/>
              </a:rPr>
              <a:t> disease of progressive movement disorders &amp; dementia caused by degeneration of the striatal neurons (caudate and putamen).</a:t>
            </a:r>
          </a:p>
          <a:p>
            <a:pPr marL="342900" indent="-342900">
              <a:spcAft>
                <a:spcPts val="600"/>
              </a:spcAft>
              <a:buFont typeface="Arial" pitchFamily="34" charset="0"/>
              <a:buChar char="•"/>
            </a:pPr>
            <a:r>
              <a:rPr lang="en-US" sz="2200" dirty="0">
                <a:solidFill>
                  <a:srgbClr val="70041E"/>
                </a:solidFill>
                <a:latin typeface="Libre Baskerville" charset="0"/>
              </a:rPr>
              <a:t>Characterized by involuntary jerky movements (dystonic sometimes) of all parts of the body</a:t>
            </a:r>
            <a:r>
              <a:rPr lang="en-US" sz="2200" dirty="0">
                <a:solidFill>
                  <a:srgbClr val="70041E"/>
                </a:solidFill>
                <a:latin typeface="Libre Baskerville" charset="0"/>
                <a:sym typeface="Wingdings" pitchFamily="2" charset="2"/>
              </a:rPr>
              <a:t> </a:t>
            </a:r>
            <a:r>
              <a:rPr lang="en-US" sz="2200" b="1" dirty="0">
                <a:solidFill>
                  <a:srgbClr val="70041E"/>
                </a:solidFill>
                <a:latin typeface="Libre Baskerville" charset="0"/>
                <a:sym typeface="Wingdings" pitchFamily="2" charset="2"/>
              </a:rPr>
              <a:t>Chorea.</a:t>
            </a:r>
          </a:p>
          <a:p>
            <a:pPr marL="342900" indent="-342900">
              <a:spcAft>
                <a:spcPts val="600"/>
              </a:spcAft>
              <a:buFont typeface="Arial" pitchFamily="34" charset="0"/>
              <a:buChar char="•"/>
            </a:pPr>
            <a:r>
              <a:rPr lang="en-US" sz="2200" dirty="0">
                <a:solidFill>
                  <a:srgbClr val="70041E"/>
                </a:solidFill>
                <a:latin typeface="Libre Baskerville" charset="0"/>
              </a:rPr>
              <a:t>Relentlessly progressive, resulting in death after an average 15 years.</a:t>
            </a:r>
          </a:p>
          <a:p>
            <a:pPr marL="342900" indent="-342900">
              <a:spcAft>
                <a:spcPts val="600"/>
              </a:spcAft>
              <a:buFont typeface="Arial" pitchFamily="34" charset="0"/>
              <a:buChar char="•"/>
            </a:pPr>
            <a:r>
              <a:rPr lang="en-US" sz="2200" dirty="0">
                <a:solidFill>
                  <a:srgbClr val="70041E"/>
                </a:solidFill>
                <a:latin typeface="Libre Baskerville" charset="0"/>
                <a:ea typeface="Libre Baskerville"/>
                <a:cs typeface="Libre Baskerville"/>
                <a:sym typeface="Libre Baskerville"/>
              </a:rPr>
              <a:t>No sporadic form. </a:t>
            </a:r>
          </a:p>
        </p:txBody>
      </p:sp>
    </p:spTree>
    <p:extLst>
      <p:ext uri="{BB962C8B-B14F-4D97-AF65-F5344CB8AC3E}">
        <p14:creationId xmlns:p14="http://schemas.microsoft.com/office/powerpoint/2010/main" val="1639069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8A0A36"/>
                </a:solidFill>
              </a:rPr>
              <a:t>23</a:t>
            </a:fld>
            <a:endParaRPr dirty="0">
              <a:solidFill>
                <a:srgbClr val="8A0A36"/>
              </a:solidFill>
            </a:endParaRPr>
          </a:p>
        </p:txBody>
      </p:sp>
      <p:sp>
        <p:nvSpPr>
          <p:cNvPr id="116" name="Google Shape;116;p19"/>
          <p:cNvSpPr txBox="1">
            <a:spLocks noGrp="1"/>
          </p:cNvSpPr>
          <p:nvPr>
            <p:ph type="ctrTitle" idx="4294967295"/>
          </p:nvPr>
        </p:nvSpPr>
        <p:spPr>
          <a:xfrm>
            <a:off x="2089150" y="133350"/>
            <a:ext cx="7054850" cy="919163"/>
          </a:xfrm>
          <a:prstGeom prst="rect">
            <a:avLst/>
          </a:prstGeom>
        </p:spPr>
        <p:txBody>
          <a:bodyPr spcFirstLastPara="1" wrap="square" lIns="91425" tIns="91425" rIns="91425" bIns="91425" anchor="ctr" anchorCtr="0">
            <a:noAutofit/>
          </a:bodyPr>
          <a:lstStyle/>
          <a:p>
            <a:pPr marL="0" lvl="0" indent="0"/>
            <a:r>
              <a:rPr lang="en-US" sz="3200" b="1" dirty="0">
                <a:solidFill>
                  <a:srgbClr val="70041E"/>
                </a:solidFill>
                <a:latin typeface="Montserrat" charset="0"/>
              </a:rPr>
              <a:t>HD – Pathogenesis </a:t>
            </a:r>
            <a:endParaRPr lang="en-US" sz="3200" b="1" i="1" dirty="0">
              <a:solidFill>
                <a:srgbClr val="70041E"/>
              </a:solidFill>
              <a:latin typeface="Montserrat" charset="0"/>
            </a:endParaRPr>
          </a:p>
        </p:txBody>
      </p:sp>
      <p:sp>
        <p:nvSpPr>
          <p:cNvPr id="2" name="TextBox 1"/>
          <p:cNvSpPr txBox="1"/>
          <p:nvPr/>
        </p:nvSpPr>
        <p:spPr>
          <a:xfrm>
            <a:off x="911988" y="1052043"/>
            <a:ext cx="7872416" cy="4170372"/>
          </a:xfrm>
          <a:prstGeom prst="rect">
            <a:avLst/>
          </a:prstGeom>
          <a:noFill/>
        </p:spPr>
        <p:txBody>
          <a:bodyPr wrap="square" rtlCol="0">
            <a:spAutoFit/>
          </a:bodyPr>
          <a:lstStyle/>
          <a:p>
            <a:pPr marL="342900" indent="-342900">
              <a:spcAft>
                <a:spcPts val="600"/>
              </a:spcAft>
              <a:buClr>
                <a:srgbClr val="70041E"/>
              </a:buClr>
              <a:buFont typeface="Wingdings" pitchFamily="2" charset="2"/>
              <a:buChar char="§"/>
            </a:pPr>
            <a:r>
              <a:rPr lang="en-US" sz="2000" dirty="0">
                <a:solidFill>
                  <a:srgbClr val="70041E"/>
                </a:solidFill>
                <a:latin typeface="Libre Baskerville" charset="0"/>
              </a:rPr>
              <a:t>HD is caused by CAG </a:t>
            </a:r>
            <a:r>
              <a:rPr lang="en-US" sz="2000" b="1" dirty="0" err="1">
                <a:solidFill>
                  <a:srgbClr val="70041E"/>
                </a:solidFill>
                <a:latin typeface="Libre Baskerville" charset="0"/>
              </a:rPr>
              <a:t>trinucleotide</a:t>
            </a:r>
            <a:r>
              <a:rPr lang="en-US" sz="2000" b="1" dirty="0">
                <a:solidFill>
                  <a:srgbClr val="70041E"/>
                </a:solidFill>
                <a:latin typeface="Libre Baskerville" charset="0"/>
              </a:rPr>
              <a:t> repeat expansions</a:t>
            </a:r>
            <a:r>
              <a:rPr lang="en-US" sz="2000" dirty="0">
                <a:solidFill>
                  <a:srgbClr val="70041E"/>
                </a:solidFill>
                <a:latin typeface="Libre Baskerville" charset="0"/>
              </a:rPr>
              <a:t> in a gene on </a:t>
            </a:r>
            <a:r>
              <a:rPr lang="en-US" sz="2000" dirty="0" err="1">
                <a:solidFill>
                  <a:srgbClr val="70041E"/>
                </a:solidFill>
                <a:latin typeface="Libre Baskerville" charset="0"/>
              </a:rPr>
              <a:t>ch.</a:t>
            </a:r>
            <a:r>
              <a:rPr lang="en-US" sz="2000" dirty="0">
                <a:solidFill>
                  <a:srgbClr val="70041E"/>
                </a:solidFill>
                <a:latin typeface="Libre Baskerville" charset="0"/>
              </a:rPr>
              <a:t> 4, encodes the protein </a:t>
            </a:r>
            <a:r>
              <a:rPr lang="en-US" sz="2000" b="1" dirty="0" err="1">
                <a:solidFill>
                  <a:srgbClr val="70041E"/>
                </a:solidFill>
                <a:latin typeface="Libre Baskerville" charset="0"/>
              </a:rPr>
              <a:t>Huntingtin</a:t>
            </a:r>
            <a:r>
              <a:rPr lang="en-US" sz="2000" dirty="0">
                <a:solidFill>
                  <a:srgbClr val="70041E"/>
                </a:solidFill>
                <a:latin typeface="Libre Baskerville" charset="0"/>
              </a:rPr>
              <a:t>.</a:t>
            </a:r>
          </a:p>
          <a:p>
            <a:pPr marL="342900" indent="-342900">
              <a:spcAft>
                <a:spcPts val="600"/>
              </a:spcAft>
              <a:buClr>
                <a:srgbClr val="70041E"/>
              </a:buClr>
              <a:buFont typeface="Wingdings" pitchFamily="2" charset="2"/>
              <a:buChar char="§"/>
            </a:pPr>
            <a:r>
              <a:rPr lang="en-US" sz="2000" dirty="0">
                <a:solidFill>
                  <a:srgbClr val="70041E"/>
                </a:solidFill>
                <a:latin typeface="Libre Baskerville" charset="0"/>
              </a:rPr>
              <a:t>Normal alleles contain 6 to 35 copies of the repeat; in HD the number of repeats is increased.</a:t>
            </a:r>
          </a:p>
          <a:p>
            <a:pPr marL="342900" indent="-342900">
              <a:spcAft>
                <a:spcPts val="600"/>
              </a:spcAft>
              <a:buClr>
                <a:srgbClr val="70041E"/>
              </a:buClr>
              <a:buFont typeface="Wingdings" pitchFamily="2" charset="2"/>
              <a:buChar char="§"/>
            </a:pPr>
            <a:r>
              <a:rPr lang="en-US" sz="2000" dirty="0">
                <a:solidFill>
                  <a:srgbClr val="70041E"/>
                </a:solidFill>
                <a:latin typeface="Libre Baskerville" charset="0"/>
              </a:rPr>
              <a:t>A strong genotype-phenotype correlation </a:t>
            </a:r>
            <a:r>
              <a:rPr lang="en-US" sz="2000" dirty="0">
                <a:solidFill>
                  <a:srgbClr val="70041E"/>
                </a:solidFill>
                <a:latin typeface="Libre Baskerville" charset="0"/>
                <a:sym typeface="Wingdings" pitchFamily="2" charset="2"/>
              </a:rPr>
              <a:t> </a:t>
            </a:r>
            <a:r>
              <a:rPr lang="en-US" sz="2000" dirty="0">
                <a:solidFill>
                  <a:srgbClr val="70041E"/>
                </a:solidFill>
                <a:latin typeface="Libre Baskerville" charset="0"/>
              </a:rPr>
              <a:t>larger numbers of repeats resulting in earlier-onset disease. (average 40-50)</a:t>
            </a:r>
          </a:p>
          <a:p>
            <a:pPr marL="342900" indent="-342900">
              <a:spcAft>
                <a:spcPts val="600"/>
              </a:spcAft>
              <a:buClr>
                <a:srgbClr val="70041E"/>
              </a:buClr>
              <a:buFont typeface="Wingdings" pitchFamily="2" charset="2"/>
              <a:buChar char="§"/>
            </a:pPr>
            <a:r>
              <a:rPr lang="en-US" sz="2000" dirty="0">
                <a:solidFill>
                  <a:srgbClr val="70041E"/>
                </a:solidFill>
                <a:latin typeface="Libre Baskerville" charset="0"/>
              </a:rPr>
              <a:t>Repeats occur during spermatogenesis </a:t>
            </a:r>
            <a:r>
              <a:rPr lang="en-US" sz="2000" dirty="0">
                <a:solidFill>
                  <a:srgbClr val="70041E"/>
                </a:solidFill>
                <a:latin typeface="Libre Baskerville" charset="0"/>
                <a:sym typeface="Wingdings" pitchFamily="2" charset="2"/>
              </a:rPr>
              <a:t></a:t>
            </a:r>
            <a:r>
              <a:rPr lang="en-US" sz="2000" dirty="0">
                <a:solidFill>
                  <a:srgbClr val="70041E"/>
                </a:solidFill>
                <a:latin typeface="Libre Baskerville" charset="0"/>
              </a:rPr>
              <a:t> paternal transmission is associated with earlier onset in the next generation </a:t>
            </a:r>
            <a:r>
              <a:rPr lang="en-US" sz="2000" dirty="0">
                <a:solidFill>
                  <a:srgbClr val="70041E"/>
                </a:solidFill>
                <a:latin typeface="Libre Baskerville" charset="0"/>
                <a:sym typeface="Wingdings" pitchFamily="2" charset="2"/>
              </a:rPr>
              <a:t> </a:t>
            </a:r>
            <a:r>
              <a:rPr lang="en-US" sz="2000" b="1" dirty="0">
                <a:solidFill>
                  <a:srgbClr val="70041E"/>
                </a:solidFill>
                <a:latin typeface="Libre Baskerville" charset="0"/>
              </a:rPr>
              <a:t>anticipation</a:t>
            </a:r>
            <a:r>
              <a:rPr lang="en-US" sz="2000" i="1" dirty="0">
                <a:solidFill>
                  <a:srgbClr val="70041E"/>
                </a:solidFill>
                <a:latin typeface="Libre Baskerville" charset="0"/>
              </a:rPr>
              <a:t>.</a:t>
            </a:r>
          </a:p>
          <a:p>
            <a:pPr marL="342900" indent="-342900">
              <a:spcAft>
                <a:spcPts val="600"/>
              </a:spcAft>
              <a:buClr>
                <a:srgbClr val="70041E"/>
              </a:buClr>
              <a:buFont typeface="Wingdings" pitchFamily="2" charset="2"/>
              <a:buChar char="§"/>
            </a:pPr>
            <a:r>
              <a:rPr lang="en-US" sz="2000" dirty="0">
                <a:solidFill>
                  <a:srgbClr val="70041E"/>
                </a:solidFill>
                <a:latin typeface="Libre Baskerville" charset="0"/>
              </a:rPr>
              <a:t>Mutant protein aggregates are potentially injurious.</a:t>
            </a:r>
          </a:p>
          <a:p>
            <a:pPr marL="342900" indent="-342900">
              <a:spcAft>
                <a:spcPts val="600"/>
              </a:spcAft>
              <a:buClr>
                <a:srgbClr val="70041E"/>
              </a:buClr>
              <a:buFont typeface="Wingdings" pitchFamily="2" charset="2"/>
              <a:buChar char="§"/>
            </a:pPr>
            <a:endParaRPr lang="en-US" sz="2000" dirty="0">
              <a:solidFill>
                <a:srgbClr val="70041E"/>
              </a:solidFill>
              <a:latin typeface="Libre Baskerville" charset="0"/>
              <a:sym typeface="Libre Baskerville"/>
            </a:endParaRPr>
          </a:p>
        </p:txBody>
      </p:sp>
    </p:spTree>
    <p:extLst>
      <p:ext uri="{BB962C8B-B14F-4D97-AF65-F5344CB8AC3E}">
        <p14:creationId xmlns:p14="http://schemas.microsoft.com/office/powerpoint/2010/main" val="1590570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5" name="Google Shape;95;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a:p>
        </p:txBody>
      </p:sp>
      <p:pic>
        <p:nvPicPr>
          <p:cNvPr id="8194" name="Picture 2" descr="Image result for huntington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03" y="1725898"/>
            <a:ext cx="8391525" cy="31438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2703" y="497712"/>
            <a:ext cx="8391525" cy="1015663"/>
          </a:xfrm>
          <a:prstGeom prst="rect">
            <a:avLst/>
          </a:prstGeom>
          <a:noFill/>
        </p:spPr>
        <p:txBody>
          <a:bodyPr wrap="square" rtlCol="0">
            <a:spAutoFit/>
          </a:bodyPr>
          <a:lstStyle/>
          <a:p>
            <a:r>
              <a:rPr lang="en-US" sz="2000" b="1" dirty="0">
                <a:solidFill>
                  <a:srgbClr val="70041E"/>
                </a:solidFill>
                <a:latin typeface="Libre Baskerville" charset="0"/>
              </a:rPr>
              <a:t>The brain is small and shows striking atrophy of the caudate nucleus and, sometimes, the putamen. The lateral and third ventricles are dilated.</a:t>
            </a:r>
          </a:p>
        </p:txBody>
      </p:sp>
    </p:spTree>
    <p:extLst>
      <p:ext uri="{BB962C8B-B14F-4D97-AF65-F5344CB8AC3E}">
        <p14:creationId xmlns:p14="http://schemas.microsoft.com/office/powerpoint/2010/main" val="690783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dirty="0"/>
          </a:p>
        </p:txBody>
      </p:sp>
      <p:sp>
        <p:nvSpPr>
          <p:cNvPr id="82" name="Google Shape;82;p15"/>
          <p:cNvSpPr txBox="1">
            <a:spLocks noGrp="1"/>
          </p:cNvSpPr>
          <p:nvPr>
            <p:ph type="subTitle" idx="4294967295"/>
          </p:nvPr>
        </p:nvSpPr>
        <p:spPr>
          <a:xfrm>
            <a:off x="1170951" y="1602813"/>
            <a:ext cx="6594475" cy="1519237"/>
          </a:xfrm>
          <a:prstGeom prst="rect">
            <a:avLst/>
          </a:prstGeom>
        </p:spPr>
        <p:txBody>
          <a:bodyPr spcFirstLastPara="1" wrap="square" lIns="91425" tIns="91425" rIns="91425" bIns="91425" anchor="t" anchorCtr="0">
            <a:noAutofit/>
          </a:bodyPr>
          <a:lstStyle/>
          <a:p>
            <a:pPr marL="0" lvl="0" indent="0" algn="ctr">
              <a:buNone/>
            </a:pPr>
            <a:r>
              <a:rPr lang="en-US" sz="4000" b="1" dirty="0">
                <a:latin typeface="Montserrat" charset="0"/>
              </a:rPr>
              <a:t>Amyotrophic Lateral Sclerosis (ALS)</a:t>
            </a:r>
            <a:endParaRPr sz="4000" b="1" i="1" dirty="0">
              <a:latin typeface="Montserrat" charset="0"/>
            </a:endParaRPr>
          </a:p>
        </p:txBody>
      </p:sp>
      <p:grpSp>
        <p:nvGrpSpPr>
          <p:cNvPr id="84" name="Google Shape;84;p15"/>
          <p:cNvGrpSpPr/>
          <p:nvPr/>
        </p:nvGrpSpPr>
        <p:grpSpPr>
          <a:xfrm>
            <a:off x="4157591" y="2825399"/>
            <a:ext cx="1200062" cy="722263"/>
            <a:chOff x="1814513" y="571500"/>
            <a:chExt cx="1200062" cy="722263"/>
          </a:xfrm>
        </p:grpSpPr>
        <p:sp>
          <p:nvSpPr>
            <p:cNvPr id="85" name="Google Shape;85;p15"/>
            <p:cNvSpPr/>
            <p:nvPr/>
          </p:nvSpPr>
          <p:spPr>
            <a:xfrm>
              <a:off x="1814513" y="573088"/>
              <a:ext cx="1019100" cy="442800"/>
            </a:xfrm>
            <a:custGeom>
              <a:avLst/>
              <a:gdLst/>
              <a:ahLst/>
              <a:cxnLst/>
              <a:rect l="l" t="t" r="r" b="b"/>
              <a:pathLst>
                <a:path w="120000" h="120000" extrusionOk="0">
                  <a:moveTo>
                    <a:pt x="54114" y="19424"/>
                  </a:moveTo>
                  <a:cubicBezTo>
                    <a:pt x="40841" y="19098"/>
                    <a:pt x="33523" y="43541"/>
                    <a:pt x="32389" y="65181"/>
                  </a:cubicBezTo>
                  <a:cubicBezTo>
                    <a:pt x="32049" y="71374"/>
                    <a:pt x="31992" y="77436"/>
                    <a:pt x="32900" y="83432"/>
                  </a:cubicBezTo>
                  <a:cubicBezTo>
                    <a:pt x="33467" y="87083"/>
                    <a:pt x="34289" y="90407"/>
                    <a:pt x="35736" y="92493"/>
                  </a:cubicBezTo>
                  <a:cubicBezTo>
                    <a:pt x="36104" y="93014"/>
                    <a:pt x="36700" y="92558"/>
                    <a:pt x="37182" y="92623"/>
                  </a:cubicBezTo>
                  <a:cubicBezTo>
                    <a:pt x="37154" y="91515"/>
                    <a:pt x="37267" y="90277"/>
                    <a:pt x="37097" y="89364"/>
                  </a:cubicBezTo>
                  <a:cubicBezTo>
                    <a:pt x="36842" y="88126"/>
                    <a:pt x="36275" y="87148"/>
                    <a:pt x="35991" y="85909"/>
                  </a:cubicBezTo>
                  <a:cubicBezTo>
                    <a:pt x="35452" y="83498"/>
                    <a:pt x="35707" y="81347"/>
                    <a:pt x="36530" y="79521"/>
                  </a:cubicBezTo>
                  <a:cubicBezTo>
                    <a:pt x="37267" y="77827"/>
                    <a:pt x="38061" y="78087"/>
                    <a:pt x="38912" y="79000"/>
                  </a:cubicBezTo>
                  <a:cubicBezTo>
                    <a:pt x="41181" y="81477"/>
                    <a:pt x="42202" y="87213"/>
                    <a:pt x="41153" y="92753"/>
                  </a:cubicBezTo>
                  <a:cubicBezTo>
                    <a:pt x="40784" y="94709"/>
                    <a:pt x="40189" y="96469"/>
                    <a:pt x="39565" y="98098"/>
                  </a:cubicBezTo>
                  <a:cubicBezTo>
                    <a:pt x="38430" y="101162"/>
                    <a:pt x="38373" y="101097"/>
                    <a:pt x="39905" y="103443"/>
                  </a:cubicBezTo>
                  <a:cubicBezTo>
                    <a:pt x="44131" y="110092"/>
                    <a:pt x="49066" y="110809"/>
                    <a:pt x="52725" y="104812"/>
                  </a:cubicBezTo>
                  <a:cubicBezTo>
                    <a:pt x="53916" y="102922"/>
                    <a:pt x="54852" y="100054"/>
                    <a:pt x="55674" y="97251"/>
                  </a:cubicBezTo>
                  <a:cubicBezTo>
                    <a:pt x="56043" y="96013"/>
                    <a:pt x="56015" y="93731"/>
                    <a:pt x="55816" y="92167"/>
                  </a:cubicBezTo>
                  <a:cubicBezTo>
                    <a:pt x="55646" y="90863"/>
                    <a:pt x="54965" y="89103"/>
                    <a:pt x="54455" y="89038"/>
                  </a:cubicBezTo>
                  <a:cubicBezTo>
                    <a:pt x="53973" y="88908"/>
                    <a:pt x="53178" y="90407"/>
                    <a:pt x="52923" y="91645"/>
                  </a:cubicBezTo>
                  <a:cubicBezTo>
                    <a:pt x="52299" y="94513"/>
                    <a:pt x="51845" y="97381"/>
                    <a:pt x="50172" y="97447"/>
                  </a:cubicBezTo>
                  <a:cubicBezTo>
                    <a:pt x="48243" y="97577"/>
                    <a:pt x="46598" y="95947"/>
                    <a:pt x="45436" y="92493"/>
                  </a:cubicBezTo>
                  <a:cubicBezTo>
                    <a:pt x="42883" y="85062"/>
                    <a:pt x="41522" y="76393"/>
                    <a:pt x="41011" y="67072"/>
                  </a:cubicBezTo>
                  <a:cubicBezTo>
                    <a:pt x="40557" y="58728"/>
                    <a:pt x="40784" y="50516"/>
                    <a:pt x="42174" y="42563"/>
                  </a:cubicBezTo>
                  <a:cubicBezTo>
                    <a:pt x="43138" y="37218"/>
                    <a:pt x="44556" y="32590"/>
                    <a:pt x="46598" y="29462"/>
                  </a:cubicBezTo>
                  <a:cubicBezTo>
                    <a:pt x="47875" y="27571"/>
                    <a:pt x="49463" y="26463"/>
                    <a:pt x="50966" y="25942"/>
                  </a:cubicBezTo>
                  <a:cubicBezTo>
                    <a:pt x="51704" y="25681"/>
                    <a:pt x="52668" y="27246"/>
                    <a:pt x="53405" y="28484"/>
                  </a:cubicBezTo>
                  <a:cubicBezTo>
                    <a:pt x="54228" y="29853"/>
                    <a:pt x="54058" y="32265"/>
                    <a:pt x="53575" y="33894"/>
                  </a:cubicBezTo>
                  <a:cubicBezTo>
                    <a:pt x="53264" y="34937"/>
                    <a:pt x="52413" y="35393"/>
                    <a:pt x="51760" y="35524"/>
                  </a:cubicBezTo>
                  <a:cubicBezTo>
                    <a:pt x="51250" y="35719"/>
                    <a:pt x="50711" y="34741"/>
                    <a:pt x="50172" y="34741"/>
                  </a:cubicBezTo>
                  <a:cubicBezTo>
                    <a:pt x="49690" y="34807"/>
                    <a:pt x="48981" y="35067"/>
                    <a:pt x="48754" y="35850"/>
                  </a:cubicBezTo>
                  <a:cubicBezTo>
                    <a:pt x="48527" y="36632"/>
                    <a:pt x="48640" y="38326"/>
                    <a:pt x="48867" y="39304"/>
                  </a:cubicBezTo>
                  <a:cubicBezTo>
                    <a:pt x="49548" y="42563"/>
                    <a:pt x="50824" y="44454"/>
                    <a:pt x="52271" y="45627"/>
                  </a:cubicBezTo>
                  <a:cubicBezTo>
                    <a:pt x="53831" y="46800"/>
                    <a:pt x="55447" y="47713"/>
                    <a:pt x="57007" y="48951"/>
                  </a:cubicBezTo>
                  <a:cubicBezTo>
                    <a:pt x="59446" y="50776"/>
                    <a:pt x="61687" y="53253"/>
                    <a:pt x="63134" y="58468"/>
                  </a:cubicBezTo>
                  <a:cubicBezTo>
                    <a:pt x="64126" y="62053"/>
                    <a:pt x="64807" y="65898"/>
                    <a:pt x="64495" y="70266"/>
                  </a:cubicBezTo>
                  <a:cubicBezTo>
                    <a:pt x="64126" y="75024"/>
                    <a:pt x="63162" y="78804"/>
                    <a:pt x="60978" y="80108"/>
                  </a:cubicBezTo>
                  <a:cubicBezTo>
                    <a:pt x="60127" y="80630"/>
                    <a:pt x="59730" y="81542"/>
                    <a:pt x="60184" y="83628"/>
                  </a:cubicBezTo>
                  <a:cubicBezTo>
                    <a:pt x="60354" y="84410"/>
                    <a:pt x="60382" y="85388"/>
                    <a:pt x="60467" y="86235"/>
                  </a:cubicBezTo>
                  <a:cubicBezTo>
                    <a:pt x="61489" y="96730"/>
                    <a:pt x="60127" y="105529"/>
                    <a:pt x="56185" y="111200"/>
                  </a:cubicBezTo>
                  <a:cubicBezTo>
                    <a:pt x="50626" y="119217"/>
                    <a:pt x="44698" y="120000"/>
                    <a:pt x="38941" y="112504"/>
                  </a:cubicBezTo>
                  <a:cubicBezTo>
                    <a:pt x="30716" y="101814"/>
                    <a:pt x="28021" y="87343"/>
                    <a:pt x="28787" y="66224"/>
                  </a:cubicBezTo>
                  <a:cubicBezTo>
                    <a:pt x="28872" y="64139"/>
                    <a:pt x="28900" y="61988"/>
                    <a:pt x="28929" y="59902"/>
                  </a:cubicBezTo>
                  <a:cubicBezTo>
                    <a:pt x="28106" y="60228"/>
                    <a:pt x="27312" y="60619"/>
                    <a:pt x="26490" y="61010"/>
                  </a:cubicBezTo>
                  <a:cubicBezTo>
                    <a:pt x="24561" y="61988"/>
                    <a:pt x="22746" y="60879"/>
                    <a:pt x="20959" y="59380"/>
                  </a:cubicBezTo>
                  <a:cubicBezTo>
                    <a:pt x="19569" y="58272"/>
                    <a:pt x="19541" y="58337"/>
                    <a:pt x="19654" y="61792"/>
                  </a:cubicBezTo>
                  <a:cubicBezTo>
                    <a:pt x="19995" y="71113"/>
                    <a:pt x="17102" y="75936"/>
                    <a:pt x="13131" y="72156"/>
                  </a:cubicBezTo>
                  <a:cubicBezTo>
                    <a:pt x="9274" y="68506"/>
                    <a:pt x="5984" y="62705"/>
                    <a:pt x="3970" y="54166"/>
                  </a:cubicBezTo>
                  <a:cubicBezTo>
                    <a:pt x="992" y="41520"/>
                    <a:pt x="0" y="28158"/>
                    <a:pt x="2524" y="14470"/>
                  </a:cubicBezTo>
                  <a:cubicBezTo>
                    <a:pt x="3148" y="11080"/>
                    <a:pt x="4282" y="7887"/>
                    <a:pt x="5473" y="5279"/>
                  </a:cubicBezTo>
                  <a:cubicBezTo>
                    <a:pt x="6494" y="2933"/>
                    <a:pt x="7998" y="2281"/>
                    <a:pt x="9472" y="3193"/>
                  </a:cubicBezTo>
                  <a:cubicBezTo>
                    <a:pt x="10465" y="3845"/>
                    <a:pt x="11515" y="4627"/>
                    <a:pt x="11543" y="7626"/>
                  </a:cubicBezTo>
                  <a:cubicBezTo>
                    <a:pt x="11543" y="10233"/>
                    <a:pt x="11259" y="12645"/>
                    <a:pt x="10011" y="13688"/>
                  </a:cubicBezTo>
                  <a:cubicBezTo>
                    <a:pt x="9784" y="13883"/>
                    <a:pt x="9529" y="13948"/>
                    <a:pt x="9331" y="14209"/>
                  </a:cubicBezTo>
                  <a:cubicBezTo>
                    <a:pt x="8310" y="15382"/>
                    <a:pt x="8139" y="16686"/>
                    <a:pt x="9104" y="18055"/>
                  </a:cubicBezTo>
                  <a:cubicBezTo>
                    <a:pt x="10352" y="19750"/>
                    <a:pt x="11770" y="21379"/>
                    <a:pt x="13188" y="21770"/>
                  </a:cubicBezTo>
                  <a:cubicBezTo>
                    <a:pt x="15031" y="22227"/>
                    <a:pt x="16932" y="21379"/>
                    <a:pt x="18832" y="21184"/>
                  </a:cubicBezTo>
                  <a:cubicBezTo>
                    <a:pt x="20392" y="20988"/>
                    <a:pt x="21980" y="20532"/>
                    <a:pt x="23540" y="20727"/>
                  </a:cubicBezTo>
                  <a:cubicBezTo>
                    <a:pt x="26263" y="21118"/>
                    <a:pt x="28277" y="25551"/>
                    <a:pt x="28900" y="31939"/>
                  </a:cubicBezTo>
                  <a:cubicBezTo>
                    <a:pt x="29411" y="37023"/>
                    <a:pt x="28362" y="42954"/>
                    <a:pt x="26263" y="45953"/>
                  </a:cubicBezTo>
                  <a:cubicBezTo>
                    <a:pt x="25412" y="47256"/>
                    <a:pt x="24448" y="48039"/>
                    <a:pt x="23540" y="49147"/>
                  </a:cubicBezTo>
                  <a:cubicBezTo>
                    <a:pt x="22916" y="49929"/>
                    <a:pt x="23058" y="50907"/>
                    <a:pt x="23568" y="51558"/>
                  </a:cubicBezTo>
                  <a:cubicBezTo>
                    <a:pt x="24533" y="52601"/>
                    <a:pt x="25639" y="52992"/>
                    <a:pt x="26490" y="51428"/>
                  </a:cubicBezTo>
                  <a:cubicBezTo>
                    <a:pt x="28021" y="48625"/>
                    <a:pt x="29553" y="45757"/>
                    <a:pt x="30829" y="42368"/>
                  </a:cubicBezTo>
                  <a:cubicBezTo>
                    <a:pt x="32843" y="36892"/>
                    <a:pt x="34630" y="30896"/>
                    <a:pt x="36530" y="25225"/>
                  </a:cubicBezTo>
                  <a:cubicBezTo>
                    <a:pt x="36984" y="23921"/>
                    <a:pt x="36813" y="23335"/>
                    <a:pt x="36275" y="22813"/>
                  </a:cubicBezTo>
                  <a:cubicBezTo>
                    <a:pt x="35934" y="22422"/>
                    <a:pt x="35566" y="22096"/>
                    <a:pt x="35197" y="21705"/>
                  </a:cubicBezTo>
                  <a:cubicBezTo>
                    <a:pt x="32871" y="18837"/>
                    <a:pt x="31964" y="13948"/>
                    <a:pt x="32701" y="8017"/>
                  </a:cubicBezTo>
                  <a:cubicBezTo>
                    <a:pt x="33297" y="2933"/>
                    <a:pt x="35367" y="456"/>
                    <a:pt x="37494" y="2216"/>
                  </a:cubicBezTo>
                  <a:cubicBezTo>
                    <a:pt x="38856" y="3324"/>
                    <a:pt x="39394" y="7821"/>
                    <a:pt x="38600" y="11341"/>
                  </a:cubicBezTo>
                  <a:cubicBezTo>
                    <a:pt x="37920" y="14405"/>
                    <a:pt x="37948" y="14731"/>
                    <a:pt x="39451" y="14274"/>
                  </a:cubicBezTo>
                  <a:cubicBezTo>
                    <a:pt x="42032" y="13492"/>
                    <a:pt x="44585" y="12449"/>
                    <a:pt x="47137" y="11276"/>
                  </a:cubicBezTo>
                  <a:cubicBezTo>
                    <a:pt x="51023" y="9516"/>
                    <a:pt x="54937" y="8669"/>
                    <a:pt x="58879" y="10038"/>
                  </a:cubicBezTo>
                  <a:cubicBezTo>
                    <a:pt x="64864" y="12189"/>
                    <a:pt x="69458" y="19815"/>
                    <a:pt x="73429" y="29788"/>
                  </a:cubicBezTo>
                  <a:cubicBezTo>
                    <a:pt x="75329" y="34611"/>
                    <a:pt x="77059" y="39826"/>
                    <a:pt x="78846" y="44845"/>
                  </a:cubicBezTo>
                  <a:cubicBezTo>
                    <a:pt x="80293" y="49016"/>
                    <a:pt x="80434" y="49082"/>
                    <a:pt x="81285" y="44193"/>
                  </a:cubicBezTo>
                  <a:cubicBezTo>
                    <a:pt x="83072" y="33829"/>
                    <a:pt x="85908" y="25225"/>
                    <a:pt x="89482" y="17925"/>
                  </a:cubicBezTo>
                  <a:cubicBezTo>
                    <a:pt x="95126" y="6518"/>
                    <a:pt x="101621" y="0"/>
                    <a:pt x="109279" y="847"/>
                  </a:cubicBezTo>
                  <a:cubicBezTo>
                    <a:pt x="113476" y="1303"/>
                    <a:pt x="116766" y="5866"/>
                    <a:pt x="119602" y="12580"/>
                  </a:cubicBezTo>
                  <a:cubicBezTo>
                    <a:pt x="119801" y="13036"/>
                    <a:pt x="119858" y="13818"/>
                    <a:pt x="120000" y="14405"/>
                  </a:cubicBezTo>
                  <a:cubicBezTo>
                    <a:pt x="119659" y="14665"/>
                    <a:pt x="119319" y="15252"/>
                    <a:pt x="118978" y="15187"/>
                  </a:cubicBezTo>
                  <a:cubicBezTo>
                    <a:pt x="117589" y="14796"/>
                    <a:pt x="116114" y="14861"/>
                    <a:pt x="114809" y="13688"/>
                  </a:cubicBezTo>
                  <a:cubicBezTo>
                    <a:pt x="110952" y="10233"/>
                    <a:pt x="107151" y="8734"/>
                    <a:pt x="103096" y="11797"/>
                  </a:cubicBezTo>
                  <a:cubicBezTo>
                    <a:pt x="98529" y="15252"/>
                    <a:pt x="94814" y="21379"/>
                    <a:pt x="91779" y="29722"/>
                  </a:cubicBezTo>
                  <a:cubicBezTo>
                    <a:pt x="87638" y="41129"/>
                    <a:pt x="85710" y="54492"/>
                    <a:pt x="85341" y="69158"/>
                  </a:cubicBezTo>
                  <a:cubicBezTo>
                    <a:pt x="85228" y="73720"/>
                    <a:pt x="85256" y="74633"/>
                    <a:pt x="87440" y="74633"/>
                  </a:cubicBezTo>
                  <a:cubicBezTo>
                    <a:pt x="90333" y="74633"/>
                    <a:pt x="92517" y="78870"/>
                    <a:pt x="93311" y="85192"/>
                  </a:cubicBezTo>
                  <a:cubicBezTo>
                    <a:pt x="93821" y="89364"/>
                    <a:pt x="93367" y="92884"/>
                    <a:pt x="91836" y="94383"/>
                  </a:cubicBezTo>
                  <a:cubicBezTo>
                    <a:pt x="91155" y="95100"/>
                    <a:pt x="90077" y="95230"/>
                    <a:pt x="89454" y="94448"/>
                  </a:cubicBezTo>
                  <a:cubicBezTo>
                    <a:pt x="88943" y="93796"/>
                    <a:pt x="88773" y="91515"/>
                    <a:pt x="88546" y="89820"/>
                  </a:cubicBezTo>
                  <a:cubicBezTo>
                    <a:pt x="88461" y="89234"/>
                    <a:pt x="88574" y="88386"/>
                    <a:pt x="88716" y="87734"/>
                  </a:cubicBezTo>
                  <a:cubicBezTo>
                    <a:pt x="89283" y="85388"/>
                    <a:pt x="89085" y="83563"/>
                    <a:pt x="87979" y="82520"/>
                  </a:cubicBezTo>
                  <a:cubicBezTo>
                    <a:pt x="86986" y="81673"/>
                    <a:pt x="85965" y="82650"/>
                    <a:pt x="85398" y="85062"/>
                  </a:cubicBezTo>
                  <a:cubicBezTo>
                    <a:pt x="85228" y="85844"/>
                    <a:pt x="85114" y="86757"/>
                    <a:pt x="85001" y="87604"/>
                  </a:cubicBezTo>
                  <a:cubicBezTo>
                    <a:pt x="84490" y="91841"/>
                    <a:pt x="84490" y="91841"/>
                    <a:pt x="82533" y="91319"/>
                  </a:cubicBezTo>
                  <a:cubicBezTo>
                    <a:pt x="82221" y="91189"/>
                    <a:pt x="81909" y="91059"/>
                    <a:pt x="81597" y="90994"/>
                  </a:cubicBezTo>
                  <a:cubicBezTo>
                    <a:pt x="79839" y="90863"/>
                    <a:pt x="78676" y="89690"/>
                    <a:pt x="78080" y="85062"/>
                  </a:cubicBezTo>
                  <a:cubicBezTo>
                    <a:pt x="77315" y="79261"/>
                    <a:pt x="75329" y="75936"/>
                    <a:pt x="72606" y="75415"/>
                  </a:cubicBezTo>
                  <a:cubicBezTo>
                    <a:pt x="71302" y="75154"/>
                    <a:pt x="71075" y="76197"/>
                    <a:pt x="71302" y="79196"/>
                  </a:cubicBezTo>
                  <a:cubicBezTo>
                    <a:pt x="71472" y="81347"/>
                    <a:pt x="71614" y="84019"/>
                    <a:pt x="71217" y="85844"/>
                  </a:cubicBezTo>
                  <a:cubicBezTo>
                    <a:pt x="70224" y="90472"/>
                    <a:pt x="67501" y="90016"/>
                    <a:pt x="66225" y="85323"/>
                  </a:cubicBezTo>
                  <a:cubicBezTo>
                    <a:pt x="64977" y="80760"/>
                    <a:pt x="65629" y="72286"/>
                    <a:pt x="67700" y="69809"/>
                  </a:cubicBezTo>
                  <a:cubicBezTo>
                    <a:pt x="69487" y="67658"/>
                    <a:pt x="71500" y="66355"/>
                    <a:pt x="73486" y="65442"/>
                  </a:cubicBezTo>
                  <a:cubicBezTo>
                    <a:pt x="75102" y="64725"/>
                    <a:pt x="76549" y="66550"/>
                    <a:pt x="77655" y="69483"/>
                  </a:cubicBezTo>
                  <a:cubicBezTo>
                    <a:pt x="77797" y="69809"/>
                    <a:pt x="78052" y="69809"/>
                    <a:pt x="78251" y="69940"/>
                  </a:cubicBezTo>
                  <a:cubicBezTo>
                    <a:pt x="78307" y="69483"/>
                    <a:pt x="78449" y="68897"/>
                    <a:pt x="78364" y="68441"/>
                  </a:cubicBezTo>
                  <a:cubicBezTo>
                    <a:pt x="77882" y="65638"/>
                    <a:pt x="77456" y="62705"/>
                    <a:pt x="76861" y="59967"/>
                  </a:cubicBezTo>
                  <a:cubicBezTo>
                    <a:pt x="74847" y="50907"/>
                    <a:pt x="72039" y="43411"/>
                    <a:pt x="68125" y="38457"/>
                  </a:cubicBezTo>
                  <a:cubicBezTo>
                    <a:pt x="67331" y="37414"/>
                    <a:pt x="66395" y="36632"/>
                    <a:pt x="65488" y="36371"/>
                  </a:cubicBezTo>
                  <a:cubicBezTo>
                    <a:pt x="64807" y="36175"/>
                    <a:pt x="63928" y="36827"/>
                    <a:pt x="64552" y="39239"/>
                  </a:cubicBezTo>
                  <a:cubicBezTo>
                    <a:pt x="65232" y="41912"/>
                    <a:pt x="65005" y="44128"/>
                    <a:pt x="64069" y="46083"/>
                  </a:cubicBezTo>
                  <a:cubicBezTo>
                    <a:pt x="63134" y="47973"/>
                    <a:pt x="61999" y="48886"/>
                    <a:pt x="60808" y="47778"/>
                  </a:cubicBezTo>
                  <a:cubicBezTo>
                    <a:pt x="59560" y="46539"/>
                    <a:pt x="58851" y="44258"/>
                    <a:pt x="58794" y="40999"/>
                  </a:cubicBezTo>
                  <a:cubicBezTo>
                    <a:pt x="58709" y="35393"/>
                    <a:pt x="59985" y="30961"/>
                    <a:pt x="62283" y="28614"/>
                  </a:cubicBezTo>
                  <a:cubicBezTo>
                    <a:pt x="63048" y="27897"/>
                    <a:pt x="63757" y="26920"/>
                    <a:pt x="64495" y="26072"/>
                  </a:cubicBezTo>
                  <a:cubicBezTo>
                    <a:pt x="63729" y="24964"/>
                    <a:pt x="63020" y="23595"/>
                    <a:pt x="62198" y="22813"/>
                  </a:cubicBezTo>
                  <a:cubicBezTo>
                    <a:pt x="59617" y="20206"/>
                    <a:pt x="56894" y="19293"/>
                    <a:pt x="54114" y="19424"/>
                  </a:cubicBezTo>
                  <a:close/>
                  <a:moveTo>
                    <a:pt x="55306" y="76262"/>
                  </a:moveTo>
                  <a:cubicBezTo>
                    <a:pt x="54909" y="74698"/>
                    <a:pt x="54738" y="73460"/>
                    <a:pt x="54398" y="72547"/>
                  </a:cubicBezTo>
                  <a:cubicBezTo>
                    <a:pt x="53292" y="69679"/>
                    <a:pt x="52129" y="67072"/>
                    <a:pt x="51023" y="64269"/>
                  </a:cubicBezTo>
                  <a:cubicBezTo>
                    <a:pt x="49463" y="60293"/>
                    <a:pt x="47931" y="56186"/>
                    <a:pt x="46400" y="52145"/>
                  </a:cubicBezTo>
                  <a:cubicBezTo>
                    <a:pt x="46201" y="51624"/>
                    <a:pt x="45974" y="51167"/>
                    <a:pt x="45776" y="50711"/>
                  </a:cubicBezTo>
                  <a:cubicBezTo>
                    <a:pt x="45748" y="51428"/>
                    <a:pt x="45634" y="52145"/>
                    <a:pt x="45691" y="52797"/>
                  </a:cubicBezTo>
                  <a:cubicBezTo>
                    <a:pt x="46627" y="62639"/>
                    <a:pt x="48726" y="70917"/>
                    <a:pt x="52356" y="76784"/>
                  </a:cubicBezTo>
                  <a:cubicBezTo>
                    <a:pt x="52838" y="77566"/>
                    <a:pt x="53490" y="78153"/>
                    <a:pt x="54058" y="78153"/>
                  </a:cubicBezTo>
                  <a:cubicBezTo>
                    <a:pt x="54455" y="78153"/>
                    <a:pt x="54852" y="76979"/>
                    <a:pt x="55306" y="76262"/>
                  </a:cubicBezTo>
                  <a:close/>
                  <a:moveTo>
                    <a:pt x="15202" y="49603"/>
                  </a:moveTo>
                  <a:cubicBezTo>
                    <a:pt x="15400" y="49342"/>
                    <a:pt x="15911" y="48690"/>
                    <a:pt x="16450" y="48039"/>
                  </a:cubicBezTo>
                  <a:cubicBezTo>
                    <a:pt x="16109" y="46931"/>
                    <a:pt x="15911" y="45497"/>
                    <a:pt x="15457" y="44780"/>
                  </a:cubicBezTo>
                  <a:cubicBezTo>
                    <a:pt x="13925" y="42368"/>
                    <a:pt x="12280" y="40152"/>
                    <a:pt x="10692" y="37870"/>
                  </a:cubicBezTo>
                  <a:cubicBezTo>
                    <a:pt x="8622" y="34807"/>
                    <a:pt x="6721" y="31417"/>
                    <a:pt x="5615" y="26072"/>
                  </a:cubicBezTo>
                  <a:cubicBezTo>
                    <a:pt x="5502" y="25551"/>
                    <a:pt x="5275" y="25095"/>
                    <a:pt x="5076" y="24638"/>
                  </a:cubicBezTo>
                  <a:cubicBezTo>
                    <a:pt x="5048" y="25420"/>
                    <a:pt x="4906" y="26333"/>
                    <a:pt x="5020" y="27050"/>
                  </a:cubicBezTo>
                  <a:cubicBezTo>
                    <a:pt x="6097" y="33699"/>
                    <a:pt x="7629" y="39760"/>
                    <a:pt x="9926" y="44649"/>
                  </a:cubicBezTo>
                  <a:cubicBezTo>
                    <a:pt x="11288" y="47582"/>
                    <a:pt x="12876" y="49342"/>
                    <a:pt x="15202" y="4960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6" name="Google Shape;86;p15"/>
            <p:cNvSpPr/>
            <p:nvPr/>
          </p:nvSpPr>
          <p:spPr>
            <a:xfrm>
              <a:off x="2593975" y="571500"/>
              <a:ext cx="420600" cy="482700"/>
            </a:xfrm>
            <a:custGeom>
              <a:avLst/>
              <a:gdLst/>
              <a:ahLst/>
              <a:cxnLst/>
              <a:rect l="l" t="t" r="r" b="b"/>
              <a:pathLst>
                <a:path w="120000" h="120000" extrusionOk="0">
                  <a:moveTo>
                    <a:pt x="55495" y="15764"/>
                  </a:moveTo>
                  <a:cubicBezTo>
                    <a:pt x="64985" y="16543"/>
                    <a:pt x="74888" y="17442"/>
                    <a:pt x="84790" y="18161"/>
                  </a:cubicBezTo>
                  <a:cubicBezTo>
                    <a:pt x="88160" y="18341"/>
                    <a:pt x="91667" y="18281"/>
                    <a:pt x="95037" y="17802"/>
                  </a:cubicBezTo>
                  <a:cubicBezTo>
                    <a:pt x="97375" y="17502"/>
                    <a:pt x="99851" y="16603"/>
                    <a:pt x="101707" y="15344"/>
                  </a:cubicBezTo>
                  <a:cubicBezTo>
                    <a:pt x="104595" y="13426"/>
                    <a:pt x="104389" y="11628"/>
                    <a:pt x="101020" y="10129"/>
                  </a:cubicBezTo>
                  <a:cubicBezTo>
                    <a:pt x="98063" y="8871"/>
                    <a:pt x="97444" y="6893"/>
                    <a:pt x="97512" y="4435"/>
                  </a:cubicBezTo>
                  <a:cubicBezTo>
                    <a:pt x="97581" y="1318"/>
                    <a:pt x="98613" y="359"/>
                    <a:pt x="102257" y="239"/>
                  </a:cubicBezTo>
                  <a:cubicBezTo>
                    <a:pt x="109891" y="0"/>
                    <a:pt x="115117" y="3296"/>
                    <a:pt x="117318" y="10069"/>
                  </a:cubicBezTo>
                  <a:cubicBezTo>
                    <a:pt x="120000" y="18461"/>
                    <a:pt x="117799" y="26433"/>
                    <a:pt x="113123" y="33626"/>
                  </a:cubicBezTo>
                  <a:cubicBezTo>
                    <a:pt x="109959" y="38481"/>
                    <a:pt x="105627" y="42917"/>
                    <a:pt x="101020" y="46813"/>
                  </a:cubicBezTo>
                  <a:cubicBezTo>
                    <a:pt x="89879" y="56103"/>
                    <a:pt x="76813" y="62937"/>
                    <a:pt x="62166" y="67432"/>
                  </a:cubicBezTo>
                  <a:cubicBezTo>
                    <a:pt x="54257" y="69830"/>
                    <a:pt x="46212" y="70609"/>
                    <a:pt x="38097" y="67912"/>
                  </a:cubicBezTo>
                  <a:cubicBezTo>
                    <a:pt x="31908" y="65814"/>
                    <a:pt x="29088" y="61558"/>
                    <a:pt x="28951" y="55864"/>
                  </a:cubicBezTo>
                  <a:cubicBezTo>
                    <a:pt x="28951" y="52387"/>
                    <a:pt x="31908" y="51068"/>
                    <a:pt x="33971" y="48971"/>
                  </a:cubicBezTo>
                  <a:cubicBezTo>
                    <a:pt x="34590" y="48311"/>
                    <a:pt x="34865" y="47352"/>
                    <a:pt x="35346" y="46573"/>
                  </a:cubicBezTo>
                  <a:cubicBezTo>
                    <a:pt x="34452" y="46393"/>
                    <a:pt x="33421" y="46033"/>
                    <a:pt x="32595" y="46153"/>
                  </a:cubicBezTo>
                  <a:cubicBezTo>
                    <a:pt x="27369" y="46933"/>
                    <a:pt x="22624" y="48491"/>
                    <a:pt x="19530" y="52567"/>
                  </a:cubicBezTo>
                  <a:cubicBezTo>
                    <a:pt x="14303" y="59400"/>
                    <a:pt x="15197" y="68631"/>
                    <a:pt x="21799" y="74625"/>
                  </a:cubicBezTo>
                  <a:cubicBezTo>
                    <a:pt x="30876" y="82897"/>
                    <a:pt x="43392" y="84395"/>
                    <a:pt x="54670" y="78461"/>
                  </a:cubicBezTo>
                  <a:cubicBezTo>
                    <a:pt x="56252" y="77622"/>
                    <a:pt x="57765" y="76423"/>
                    <a:pt x="58727" y="75044"/>
                  </a:cubicBezTo>
                  <a:cubicBezTo>
                    <a:pt x="61684" y="70609"/>
                    <a:pt x="66292" y="68151"/>
                    <a:pt x="71587" y="66473"/>
                  </a:cubicBezTo>
                  <a:cubicBezTo>
                    <a:pt x="74544" y="65514"/>
                    <a:pt x="75025" y="65874"/>
                    <a:pt x="74475" y="68511"/>
                  </a:cubicBezTo>
                  <a:cubicBezTo>
                    <a:pt x="72550" y="77802"/>
                    <a:pt x="62578" y="88591"/>
                    <a:pt x="48481" y="89190"/>
                  </a:cubicBezTo>
                  <a:cubicBezTo>
                    <a:pt x="43117" y="89430"/>
                    <a:pt x="37753" y="89730"/>
                    <a:pt x="32458" y="90269"/>
                  </a:cubicBezTo>
                  <a:cubicBezTo>
                    <a:pt x="25925" y="90929"/>
                    <a:pt x="20286" y="92967"/>
                    <a:pt x="17467" y="98781"/>
                  </a:cubicBezTo>
                  <a:cubicBezTo>
                    <a:pt x="15885" y="102017"/>
                    <a:pt x="16916" y="106093"/>
                    <a:pt x="19873" y="108311"/>
                  </a:cubicBezTo>
                  <a:cubicBezTo>
                    <a:pt x="21799" y="109810"/>
                    <a:pt x="23381" y="109450"/>
                    <a:pt x="24068" y="107352"/>
                  </a:cubicBezTo>
                  <a:cubicBezTo>
                    <a:pt x="24206" y="107052"/>
                    <a:pt x="24137" y="106693"/>
                    <a:pt x="24206" y="106393"/>
                  </a:cubicBezTo>
                  <a:cubicBezTo>
                    <a:pt x="25169" y="102377"/>
                    <a:pt x="27644" y="100399"/>
                    <a:pt x="31289" y="100699"/>
                  </a:cubicBezTo>
                  <a:cubicBezTo>
                    <a:pt x="34796" y="100999"/>
                    <a:pt x="38166" y="104175"/>
                    <a:pt x="38303" y="107532"/>
                  </a:cubicBezTo>
                  <a:cubicBezTo>
                    <a:pt x="38510" y="111488"/>
                    <a:pt x="36859" y="114785"/>
                    <a:pt x="33008" y="116943"/>
                  </a:cubicBezTo>
                  <a:cubicBezTo>
                    <a:pt x="28538" y="119400"/>
                    <a:pt x="23587" y="120000"/>
                    <a:pt x="18842" y="117662"/>
                  </a:cubicBezTo>
                  <a:cubicBezTo>
                    <a:pt x="5295" y="110829"/>
                    <a:pt x="5157" y="97282"/>
                    <a:pt x="13684" y="89610"/>
                  </a:cubicBezTo>
                  <a:cubicBezTo>
                    <a:pt x="15266" y="88231"/>
                    <a:pt x="18085" y="86913"/>
                    <a:pt x="18154" y="85474"/>
                  </a:cubicBezTo>
                  <a:cubicBezTo>
                    <a:pt x="18223" y="84035"/>
                    <a:pt x="15472" y="82537"/>
                    <a:pt x="14028" y="80979"/>
                  </a:cubicBezTo>
                  <a:cubicBezTo>
                    <a:pt x="9214" y="75944"/>
                    <a:pt x="6945" y="69950"/>
                    <a:pt x="6120" y="63596"/>
                  </a:cubicBezTo>
                  <a:cubicBezTo>
                    <a:pt x="5432" y="58141"/>
                    <a:pt x="5157" y="52627"/>
                    <a:pt x="5088" y="47172"/>
                  </a:cubicBezTo>
                  <a:cubicBezTo>
                    <a:pt x="5020" y="42617"/>
                    <a:pt x="5020" y="38241"/>
                    <a:pt x="1856" y="34285"/>
                  </a:cubicBezTo>
                  <a:cubicBezTo>
                    <a:pt x="618" y="32667"/>
                    <a:pt x="0" y="30629"/>
                    <a:pt x="1650" y="28651"/>
                  </a:cubicBezTo>
                  <a:cubicBezTo>
                    <a:pt x="3232" y="26673"/>
                    <a:pt x="5088" y="26433"/>
                    <a:pt x="6395" y="28651"/>
                  </a:cubicBezTo>
                  <a:cubicBezTo>
                    <a:pt x="8458" y="32367"/>
                    <a:pt x="10040" y="36263"/>
                    <a:pt x="11690" y="40159"/>
                  </a:cubicBezTo>
                  <a:cubicBezTo>
                    <a:pt x="12446" y="41838"/>
                    <a:pt x="12859" y="43636"/>
                    <a:pt x="13409" y="45374"/>
                  </a:cubicBezTo>
                  <a:cubicBezTo>
                    <a:pt x="15128" y="44355"/>
                    <a:pt x="16710" y="43156"/>
                    <a:pt x="18498" y="42317"/>
                  </a:cubicBezTo>
                  <a:cubicBezTo>
                    <a:pt x="22487" y="40399"/>
                    <a:pt x="26613" y="38721"/>
                    <a:pt x="30670" y="36863"/>
                  </a:cubicBezTo>
                  <a:cubicBezTo>
                    <a:pt x="31770" y="36323"/>
                    <a:pt x="32733" y="35664"/>
                    <a:pt x="33765" y="35064"/>
                  </a:cubicBezTo>
                  <a:cubicBezTo>
                    <a:pt x="32871" y="34525"/>
                    <a:pt x="32045" y="33866"/>
                    <a:pt x="31151" y="33386"/>
                  </a:cubicBezTo>
                  <a:cubicBezTo>
                    <a:pt x="25787" y="30629"/>
                    <a:pt x="25581" y="27152"/>
                    <a:pt x="27851" y="23196"/>
                  </a:cubicBezTo>
                  <a:cubicBezTo>
                    <a:pt x="28676" y="21698"/>
                    <a:pt x="30601" y="20499"/>
                    <a:pt x="32389" y="19600"/>
                  </a:cubicBezTo>
                  <a:cubicBezTo>
                    <a:pt x="39404" y="16123"/>
                    <a:pt x="47174" y="15524"/>
                    <a:pt x="55495" y="15764"/>
                  </a:cubicBezTo>
                  <a:close/>
                  <a:moveTo>
                    <a:pt x="57765" y="41898"/>
                  </a:moveTo>
                  <a:cubicBezTo>
                    <a:pt x="69111" y="41718"/>
                    <a:pt x="78808" y="39680"/>
                    <a:pt x="88091" y="35904"/>
                  </a:cubicBezTo>
                  <a:cubicBezTo>
                    <a:pt x="91667" y="34465"/>
                    <a:pt x="94624" y="31708"/>
                    <a:pt x="98957" y="31828"/>
                  </a:cubicBezTo>
                  <a:cubicBezTo>
                    <a:pt x="99507" y="31828"/>
                    <a:pt x="100194" y="31108"/>
                    <a:pt x="100607" y="30629"/>
                  </a:cubicBezTo>
                  <a:cubicBezTo>
                    <a:pt x="101020" y="30089"/>
                    <a:pt x="101157" y="29430"/>
                    <a:pt x="101432" y="28831"/>
                  </a:cubicBezTo>
                  <a:cubicBezTo>
                    <a:pt x="100813" y="28891"/>
                    <a:pt x="100057" y="28831"/>
                    <a:pt x="99438" y="29070"/>
                  </a:cubicBezTo>
                  <a:cubicBezTo>
                    <a:pt x="91186" y="32667"/>
                    <a:pt x="82315" y="34525"/>
                    <a:pt x="73169" y="35604"/>
                  </a:cubicBezTo>
                  <a:cubicBezTo>
                    <a:pt x="66223" y="36443"/>
                    <a:pt x="59209" y="37102"/>
                    <a:pt x="52194" y="37942"/>
                  </a:cubicBezTo>
                  <a:cubicBezTo>
                    <a:pt x="51300" y="38001"/>
                    <a:pt x="50544" y="38901"/>
                    <a:pt x="49787" y="39440"/>
                  </a:cubicBezTo>
                  <a:cubicBezTo>
                    <a:pt x="50544" y="40099"/>
                    <a:pt x="51163" y="41178"/>
                    <a:pt x="52057" y="41358"/>
                  </a:cubicBezTo>
                  <a:cubicBezTo>
                    <a:pt x="54257" y="41778"/>
                    <a:pt x="56595" y="41838"/>
                    <a:pt x="57765" y="41898"/>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7" name="Google Shape;87;p15"/>
            <p:cNvSpPr/>
            <p:nvPr/>
          </p:nvSpPr>
          <p:spPr>
            <a:xfrm>
              <a:off x="2222500" y="906463"/>
              <a:ext cx="411300" cy="387300"/>
            </a:xfrm>
            <a:custGeom>
              <a:avLst/>
              <a:gdLst/>
              <a:ahLst/>
              <a:cxnLst/>
              <a:rect l="l" t="t" r="r" b="b"/>
              <a:pathLst>
                <a:path w="120000" h="120000" extrusionOk="0">
                  <a:moveTo>
                    <a:pt x="112697" y="50789"/>
                  </a:moveTo>
                  <a:cubicBezTo>
                    <a:pt x="112908" y="57203"/>
                    <a:pt x="111503" y="64437"/>
                    <a:pt x="108624" y="71373"/>
                  </a:cubicBezTo>
                  <a:cubicBezTo>
                    <a:pt x="107641" y="73760"/>
                    <a:pt x="106869" y="75251"/>
                    <a:pt x="110520" y="75922"/>
                  </a:cubicBezTo>
                  <a:cubicBezTo>
                    <a:pt x="117542" y="77190"/>
                    <a:pt x="120000" y="81740"/>
                    <a:pt x="117612" y="88974"/>
                  </a:cubicBezTo>
                  <a:cubicBezTo>
                    <a:pt x="116559" y="92181"/>
                    <a:pt x="114803" y="95612"/>
                    <a:pt x="112486" y="97775"/>
                  </a:cubicBezTo>
                  <a:cubicBezTo>
                    <a:pt x="95705" y="113287"/>
                    <a:pt x="76606" y="120000"/>
                    <a:pt x="54558" y="113884"/>
                  </a:cubicBezTo>
                  <a:cubicBezTo>
                    <a:pt x="44025" y="111050"/>
                    <a:pt x="37495" y="99490"/>
                    <a:pt x="40374" y="89720"/>
                  </a:cubicBezTo>
                  <a:cubicBezTo>
                    <a:pt x="41568" y="85692"/>
                    <a:pt x="43534" y="83903"/>
                    <a:pt x="46974" y="83679"/>
                  </a:cubicBezTo>
                  <a:cubicBezTo>
                    <a:pt x="49643" y="83530"/>
                    <a:pt x="51889" y="84425"/>
                    <a:pt x="53294" y="87184"/>
                  </a:cubicBezTo>
                  <a:cubicBezTo>
                    <a:pt x="54628" y="89869"/>
                    <a:pt x="53715" y="91883"/>
                    <a:pt x="52030" y="93896"/>
                  </a:cubicBezTo>
                  <a:cubicBezTo>
                    <a:pt x="51187" y="94866"/>
                    <a:pt x="50696" y="96134"/>
                    <a:pt x="50064" y="97252"/>
                  </a:cubicBezTo>
                  <a:cubicBezTo>
                    <a:pt x="51468" y="97849"/>
                    <a:pt x="52873" y="98968"/>
                    <a:pt x="54277" y="98968"/>
                  </a:cubicBezTo>
                  <a:cubicBezTo>
                    <a:pt x="55962" y="98968"/>
                    <a:pt x="57717" y="98222"/>
                    <a:pt x="59192" y="97327"/>
                  </a:cubicBezTo>
                  <a:cubicBezTo>
                    <a:pt x="64248" y="94195"/>
                    <a:pt x="66846" y="89123"/>
                    <a:pt x="68180" y="83380"/>
                  </a:cubicBezTo>
                  <a:cubicBezTo>
                    <a:pt x="69444" y="77936"/>
                    <a:pt x="70356" y="72417"/>
                    <a:pt x="71620" y="66973"/>
                  </a:cubicBezTo>
                  <a:cubicBezTo>
                    <a:pt x="72674" y="62349"/>
                    <a:pt x="74499" y="58023"/>
                    <a:pt x="77799" y="54518"/>
                  </a:cubicBezTo>
                  <a:cubicBezTo>
                    <a:pt x="82925" y="48999"/>
                    <a:pt x="92685" y="47955"/>
                    <a:pt x="97109" y="57949"/>
                  </a:cubicBezTo>
                  <a:cubicBezTo>
                    <a:pt x="97952" y="59888"/>
                    <a:pt x="98935" y="61827"/>
                    <a:pt x="99918" y="63766"/>
                  </a:cubicBezTo>
                  <a:cubicBezTo>
                    <a:pt x="100971" y="61379"/>
                    <a:pt x="102305" y="59067"/>
                    <a:pt x="102937" y="56606"/>
                  </a:cubicBezTo>
                  <a:cubicBezTo>
                    <a:pt x="104903" y="49446"/>
                    <a:pt x="104692" y="42287"/>
                    <a:pt x="102516" y="35201"/>
                  </a:cubicBezTo>
                  <a:cubicBezTo>
                    <a:pt x="97952" y="19987"/>
                    <a:pt x="86296" y="13946"/>
                    <a:pt x="74078" y="13797"/>
                  </a:cubicBezTo>
                  <a:cubicBezTo>
                    <a:pt x="62984" y="13648"/>
                    <a:pt x="53364" y="28340"/>
                    <a:pt x="56734" y="39602"/>
                  </a:cubicBezTo>
                  <a:cubicBezTo>
                    <a:pt x="57858" y="43331"/>
                    <a:pt x="59332" y="44077"/>
                    <a:pt x="62071" y="41243"/>
                  </a:cubicBezTo>
                  <a:cubicBezTo>
                    <a:pt x="65231" y="38036"/>
                    <a:pt x="68039" y="34232"/>
                    <a:pt x="70567" y="30354"/>
                  </a:cubicBezTo>
                  <a:cubicBezTo>
                    <a:pt x="72533" y="27296"/>
                    <a:pt x="73797" y="23791"/>
                    <a:pt x="75412" y="20435"/>
                  </a:cubicBezTo>
                  <a:cubicBezTo>
                    <a:pt x="76325" y="18421"/>
                    <a:pt x="77659" y="17526"/>
                    <a:pt x="79976" y="17750"/>
                  </a:cubicBezTo>
                  <a:cubicBezTo>
                    <a:pt x="87911" y="18272"/>
                    <a:pt x="88753" y="19465"/>
                    <a:pt x="85804" y="27371"/>
                  </a:cubicBezTo>
                  <a:cubicBezTo>
                    <a:pt x="80748" y="40870"/>
                    <a:pt x="71831" y="51236"/>
                    <a:pt x="61158" y="59813"/>
                  </a:cubicBezTo>
                  <a:cubicBezTo>
                    <a:pt x="54488" y="65183"/>
                    <a:pt x="47396" y="70031"/>
                    <a:pt x="40093" y="74356"/>
                  </a:cubicBezTo>
                  <a:cubicBezTo>
                    <a:pt x="33914" y="78085"/>
                    <a:pt x="31176" y="83082"/>
                    <a:pt x="31316" y="90466"/>
                  </a:cubicBezTo>
                  <a:cubicBezTo>
                    <a:pt x="31456" y="95388"/>
                    <a:pt x="30965" y="100385"/>
                    <a:pt x="31035" y="105307"/>
                  </a:cubicBezTo>
                  <a:cubicBezTo>
                    <a:pt x="31035" y="106575"/>
                    <a:pt x="31808" y="107917"/>
                    <a:pt x="32510" y="109036"/>
                  </a:cubicBezTo>
                  <a:cubicBezTo>
                    <a:pt x="33282" y="110379"/>
                    <a:pt x="34125" y="111572"/>
                    <a:pt x="32650" y="112840"/>
                  </a:cubicBezTo>
                  <a:cubicBezTo>
                    <a:pt x="31035" y="114182"/>
                    <a:pt x="28858" y="115301"/>
                    <a:pt x="27454" y="113362"/>
                  </a:cubicBezTo>
                  <a:cubicBezTo>
                    <a:pt x="24645" y="109633"/>
                    <a:pt x="20081" y="107246"/>
                    <a:pt x="20152" y="101205"/>
                  </a:cubicBezTo>
                  <a:cubicBezTo>
                    <a:pt x="20222" y="98893"/>
                    <a:pt x="18186" y="96357"/>
                    <a:pt x="16711" y="94195"/>
                  </a:cubicBezTo>
                  <a:cubicBezTo>
                    <a:pt x="12358" y="87781"/>
                    <a:pt x="11445" y="80845"/>
                    <a:pt x="14183" y="73610"/>
                  </a:cubicBezTo>
                  <a:cubicBezTo>
                    <a:pt x="16781" y="66749"/>
                    <a:pt x="19730" y="59962"/>
                    <a:pt x="22609" y="53175"/>
                  </a:cubicBezTo>
                  <a:cubicBezTo>
                    <a:pt x="22750" y="52728"/>
                    <a:pt x="23452" y="52280"/>
                    <a:pt x="23943" y="52280"/>
                  </a:cubicBezTo>
                  <a:cubicBezTo>
                    <a:pt x="24224" y="52280"/>
                    <a:pt x="24786" y="53026"/>
                    <a:pt x="24856" y="53474"/>
                  </a:cubicBezTo>
                  <a:cubicBezTo>
                    <a:pt x="25207" y="56904"/>
                    <a:pt x="26541" y="60186"/>
                    <a:pt x="29842" y="60186"/>
                  </a:cubicBezTo>
                  <a:cubicBezTo>
                    <a:pt x="33984" y="60111"/>
                    <a:pt x="38338" y="59216"/>
                    <a:pt x="42129" y="57501"/>
                  </a:cubicBezTo>
                  <a:cubicBezTo>
                    <a:pt x="44868" y="56308"/>
                    <a:pt x="45359" y="51684"/>
                    <a:pt x="43815" y="48701"/>
                  </a:cubicBezTo>
                  <a:cubicBezTo>
                    <a:pt x="42832" y="46911"/>
                    <a:pt x="41568" y="45195"/>
                    <a:pt x="40093" y="43927"/>
                  </a:cubicBezTo>
                  <a:cubicBezTo>
                    <a:pt x="33633" y="38259"/>
                    <a:pt x="20643" y="37663"/>
                    <a:pt x="13551" y="42585"/>
                  </a:cubicBezTo>
                  <a:cubicBezTo>
                    <a:pt x="11023" y="44375"/>
                    <a:pt x="10953" y="44822"/>
                    <a:pt x="13341" y="47060"/>
                  </a:cubicBezTo>
                  <a:cubicBezTo>
                    <a:pt x="17343" y="50938"/>
                    <a:pt x="17483" y="57277"/>
                    <a:pt x="13622" y="61081"/>
                  </a:cubicBezTo>
                  <a:cubicBezTo>
                    <a:pt x="10953" y="63617"/>
                    <a:pt x="4915" y="62498"/>
                    <a:pt x="2878" y="58993"/>
                  </a:cubicBezTo>
                  <a:cubicBezTo>
                    <a:pt x="0" y="54070"/>
                    <a:pt x="772" y="46314"/>
                    <a:pt x="4915" y="41019"/>
                  </a:cubicBezTo>
                  <a:cubicBezTo>
                    <a:pt x="10181" y="34381"/>
                    <a:pt x="16711" y="30354"/>
                    <a:pt x="25137" y="30428"/>
                  </a:cubicBezTo>
                  <a:cubicBezTo>
                    <a:pt x="30895" y="30428"/>
                    <a:pt x="36512" y="31025"/>
                    <a:pt x="41708" y="33486"/>
                  </a:cubicBezTo>
                  <a:cubicBezTo>
                    <a:pt x="44306" y="34679"/>
                    <a:pt x="45570" y="34679"/>
                    <a:pt x="46062" y="31323"/>
                  </a:cubicBezTo>
                  <a:cubicBezTo>
                    <a:pt x="46342" y="28862"/>
                    <a:pt x="47255" y="26476"/>
                    <a:pt x="48028" y="24164"/>
                  </a:cubicBezTo>
                  <a:cubicBezTo>
                    <a:pt x="53645" y="8353"/>
                    <a:pt x="63545" y="0"/>
                    <a:pt x="83838" y="4101"/>
                  </a:cubicBezTo>
                  <a:cubicBezTo>
                    <a:pt x="93458" y="6041"/>
                    <a:pt x="100760" y="12156"/>
                    <a:pt x="105886" y="21106"/>
                  </a:cubicBezTo>
                  <a:cubicBezTo>
                    <a:pt x="110871" y="29906"/>
                    <a:pt x="112837" y="39453"/>
                    <a:pt x="112697" y="50789"/>
                  </a:cubicBezTo>
                  <a:close/>
                  <a:moveTo>
                    <a:pt x="63686" y="106799"/>
                  </a:moveTo>
                  <a:cubicBezTo>
                    <a:pt x="75201" y="106799"/>
                    <a:pt x="88332" y="97402"/>
                    <a:pt x="92896" y="85543"/>
                  </a:cubicBezTo>
                  <a:cubicBezTo>
                    <a:pt x="93879" y="83008"/>
                    <a:pt x="96196" y="79204"/>
                    <a:pt x="93598" y="77712"/>
                  </a:cubicBezTo>
                  <a:cubicBezTo>
                    <a:pt x="91070" y="76295"/>
                    <a:pt x="88402" y="79651"/>
                    <a:pt x="86787" y="82187"/>
                  </a:cubicBezTo>
                  <a:cubicBezTo>
                    <a:pt x="84681" y="85692"/>
                    <a:pt x="82925" y="89422"/>
                    <a:pt x="80959" y="92927"/>
                  </a:cubicBezTo>
                  <a:cubicBezTo>
                    <a:pt x="76676" y="100385"/>
                    <a:pt x="70708" y="104636"/>
                    <a:pt x="62282" y="104636"/>
                  </a:cubicBezTo>
                  <a:cubicBezTo>
                    <a:pt x="60526" y="104636"/>
                    <a:pt x="58771" y="105233"/>
                    <a:pt x="57086" y="105531"/>
                  </a:cubicBezTo>
                  <a:cubicBezTo>
                    <a:pt x="58911" y="105978"/>
                    <a:pt x="60667" y="106426"/>
                    <a:pt x="62492" y="106799"/>
                  </a:cubicBezTo>
                  <a:cubicBezTo>
                    <a:pt x="62913" y="106873"/>
                    <a:pt x="63265" y="106799"/>
                    <a:pt x="63686" y="10679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8" name="Google Shape;88;p15"/>
            <p:cNvSpPr/>
            <p:nvPr/>
          </p:nvSpPr>
          <p:spPr>
            <a:xfrm>
              <a:off x="2417763" y="588963"/>
              <a:ext cx="147600" cy="63600"/>
            </a:xfrm>
            <a:custGeom>
              <a:avLst/>
              <a:gdLst/>
              <a:ahLst/>
              <a:cxnLst/>
              <a:rect l="l" t="t" r="r" b="b"/>
              <a:pathLst>
                <a:path w="120000" h="120000" extrusionOk="0">
                  <a:moveTo>
                    <a:pt x="46288" y="0"/>
                  </a:moveTo>
                  <a:cubicBezTo>
                    <a:pt x="70210" y="6818"/>
                    <a:pt x="93549" y="29545"/>
                    <a:pt x="113776" y="70000"/>
                  </a:cubicBezTo>
                  <a:cubicBezTo>
                    <a:pt x="117860" y="78181"/>
                    <a:pt x="120000" y="87727"/>
                    <a:pt x="115137" y="98636"/>
                  </a:cubicBezTo>
                  <a:cubicBezTo>
                    <a:pt x="110858" y="107272"/>
                    <a:pt x="107358" y="120000"/>
                    <a:pt x="100551" y="105909"/>
                  </a:cubicBezTo>
                  <a:cubicBezTo>
                    <a:pt x="93938" y="92727"/>
                    <a:pt x="86936" y="80454"/>
                    <a:pt x="79351" y="71363"/>
                  </a:cubicBezTo>
                  <a:cubicBezTo>
                    <a:pt x="71961" y="62727"/>
                    <a:pt x="63598" y="56363"/>
                    <a:pt x="55235" y="52272"/>
                  </a:cubicBezTo>
                  <a:cubicBezTo>
                    <a:pt x="47455" y="48636"/>
                    <a:pt x="41426" y="50454"/>
                    <a:pt x="40648" y="77272"/>
                  </a:cubicBezTo>
                  <a:cubicBezTo>
                    <a:pt x="40064" y="104545"/>
                    <a:pt x="34619" y="112727"/>
                    <a:pt x="24311" y="115909"/>
                  </a:cubicBezTo>
                  <a:cubicBezTo>
                    <a:pt x="16337" y="118181"/>
                    <a:pt x="9335" y="115454"/>
                    <a:pt x="4862" y="97272"/>
                  </a:cubicBezTo>
                  <a:cubicBezTo>
                    <a:pt x="0" y="77727"/>
                    <a:pt x="972" y="50454"/>
                    <a:pt x="7390" y="34090"/>
                  </a:cubicBezTo>
                  <a:cubicBezTo>
                    <a:pt x="17115" y="9545"/>
                    <a:pt x="29951" y="1818"/>
                    <a:pt x="4628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grpSp>
    </p:spTree>
    <p:extLst>
      <p:ext uri="{BB962C8B-B14F-4D97-AF65-F5344CB8AC3E}">
        <p14:creationId xmlns:p14="http://schemas.microsoft.com/office/powerpoint/2010/main" val="1130067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8A0A36"/>
                </a:solidFill>
              </a:rPr>
              <a:t>26</a:t>
            </a:fld>
            <a:endParaRPr dirty="0">
              <a:solidFill>
                <a:srgbClr val="8A0A36"/>
              </a:solidFill>
            </a:endParaRPr>
          </a:p>
        </p:txBody>
      </p:sp>
      <p:sp>
        <p:nvSpPr>
          <p:cNvPr id="116" name="Google Shape;116;p19"/>
          <p:cNvSpPr txBox="1">
            <a:spLocks noGrp="1"/>
          </p:cNvSpPr>
          <p:nvPr>
            <p:ph type="ctrTitle" idx="4294967295"/>
          </p:nvPr>
        </p:nvSpPr>
        <p:spPr>
          <a:xfrm>
            <a:off x="1064558" y="650170"/>
            <a:ext cx="7053262" cy="919162"/>
          </a:xfrm>
          <a:prstGeom prst="rect">
            <a:avLst/>
          </a:prstGeom>
        </p:spPr>
        <p:txBody>
          <a:bodyPr spcFirstLastPara="1" wrap="square" lIns="91425" tIns="91425" rIns="91425" bIns="91425" anchor="ctr" anchorCtr="0">
            <a:noAutofit/>
          </a:bodyPr>
          <a:lstStyle/>
          <a:p>
            <a:r>
              <a:rPr lang="en-US" sz="3200" b="1" dirty="0">
                <a:solidFill>
                  <a:srgbClr val="70041E"/>
                </a:solidFill>
                <a:latin typeface="Montserrat" charset="0"/>
              </a:rPr>
              <a:t>Amyotrophic Lateral Sclerosis (ALS)</a:t>
            </a:r>
            <a:br>
              <a:rPr lang="en-US" sz="3200" b="1" i="1" dirty="0">
                <a:solidFill>
                  <a:srgbClr val="70041E"/>
                </a:solidFill>
                <a:latin typeface="Montserrat" charset="0"/>
              </a:rPr>
            </a:br>
            <a:endParaRPr lang="en-US" sz="3200" b="1" i="1" dirty="0">
              <a:solidFill>
                <a:srgbClr val="70041E"/>
              </a:solidFill>
              <a:latin typeface="Montserrat" charset="0"/>
            </a:endParaRPr>
          </a:p>
        </p:txBody>
      </p:sp>
      <p:sp>
        <p:nvSpPr>
          <p:cNvPr id="3" name="TextBox 2"/>
          <p:cNvSpPr txBox="1"/>
          <p:nvPr/>
        </p:nvSpPr>
        <p:spPr>
          <a:xfrm>
            <a:off x="999177" y="1349216"/>
            <a:ext cx="7600293" cy="3554819"/>
          </a:xfrm>
          <a:prstGeom prst="rect">
            <a:avLst/>
          </a:prstGeom>
          <a:noFill/>
        </p:spPr>
        <p:txBody>
          <a:bodyPr wrap="square" rtlCol="0">
            <a:spAutoFit/>
          </a:bodyPr>
          <a:lstStyle/>
          <a:p>
            <a:pPr marL="342900" indent="-342900">
              <a:spcBef>
                <a:spcPts val="600"/>
              </a:spcBef>
              <a:buClr>
                <a:srgbClr val="70041E"/>
              </a:buClr>
              <a:buFont typeface="Wingdings" pitchFamily="2" charset="2"/>
              <a:buChar char="§"/>
            </a:pPr>
            <a:r>
              <a:rPr lang="en-US" sz="2000" dirty="0">
                <a:solidFill>
                  <a:srgbClr val="70041E"/>
                </a:solidFill>
                <a:latin typeface="Libre Baskerville" charset="0"/>
              </a:rPr>
              <a:t>The most common </a:t>
            </a:r>
            <a:r>
              <a:rPr lang="en-US" sz="2000" u="sng" dirty="0">
                <a:solidFill>
                  <a:srgbClr val="70041E"/>
                </a:solidFill>
                <a:latin typeface="Libre Baskerville" charset="0"/>
              </a:rPr>
              <a:t>neurodegenerative disease affecting the motor system.</a:t>
            </a:r>
          </a:p>
          <a:p>
            <a:pPr marL="342900" indent="-342900">
              <a:spcBef>
                <a:spcPts val="600"/>
              </a:spcBef>
              <a:buClr>
                <a:srgbClr val="70041E"/>
              </a:buClr>
              <a:buFont typeface="Wingdings" pitchFamily="2" charset="2"/>
              <a:buChar char="§"/>
            </a:pPr>
            <a:r>
              <a:rPr lang="en-US" sz="2000" dirty="0">
                <a:solidFill>
                  <a:srgbClr val="70041E"/>
                </a:solidFill>
                <a:latin typeface="Libre Baskerville" charset="0"/>
              </a:rPr>
              <a:t>A-</a:t>
            </a:r>
            <a:r>
              <a:rPr lang="en-US" sz="2000" dirty="0" err="1">
                <a:solidFill>
                  <a:srgbClr val="70041E"/>
                </a:solidFill>
                <a:latin typeface="Libre Baskerville" charset="0"/>
              </a:rPr>
              <a:t>Myo</a:t>
            </a:r>
            <a:r>
              <a:rPr lang="en-US" sz="2000" dirty="0">
                <a:solidFill>
                  <a:srgbClr val="70041E"/>
                </a:solidFill>
                <a:latin typeface="Libre Baskerville" charset="0"/>
              </a:rPr>
              <a:t>-trophic-lateral (</a:t>
            </a:r>
            <a:r>
              <a:rPr lang="en-US" sz="2000" dirty="0" err="1">
                <a:solidFill>
                  <a:srgbClr val="70041E"/>
                </a:solidFill>
                <a:latin typeface="Libre Baskerville" charset="0"/>
              </a:rPr>
              <a:t>corticospinal</a:t>
            </a:r>
            <a:r>
              <a:rPr lang="en-US" sz="2000" dirty="0">
                <a:solidFill>
                  <a:srgbClr val="70041E"/>
                </a:solidFill>
                <a:latin typeface="Libre Baskerville" charset="0"/>
              </a:rPr>
              <a:t> tracts –lateral column in spinal cord (SC))-sclerosis.</a:t>
            </a:r>
          </a:p>
          <a:p>
            <a:pPr marL="342900" indent="-342900">
              <a:spcBef>
                <a:spcPts val="600"/>
              </a:spcBef>
              <a:buClr>
                <a:srgbClr val="70041E"/>
              </a:buClr>
              <a:buFont typeface="Wingdings" pitchFamily="2" charset="2"/>
              <a:buChar char="§"/>
            </a:pPr>
            <a:r>
              <a:rPr lang="en-US" sz="2000" dirty="0">
                <a:solidFill>
                  <a:srgbClr val="70041E"/>
                </a:solidFill>
                <a:latin typeface="Libre Baskerville" charset="0"/>
              </a:rPr>
              <a:t>A progressive disorder of loss of upper motor neurons in the cerebral cortex (Betz cells) and lower motor neurons in the SC and brainstem.</a:t>
            </a:r>
          </a:p>
          <a:p>
            <a:pPr marL="342900" indent="-342900">
              <a:spcBef>
                <a:spcPts val="600"/>
              </a:spcBef>
              <a:buClr>
                <a:srgbClr val="70041E"/>
              </a:buClr>
              <a:buFont typeface="Wingdings" pitchFamily="2" charset="2"/>
              <a:buChar char="§"/>
            </a:pPr>
            <a:r>
              <a:rPr lang="en-US" sz="2000" dirty="0">
                <a:solidFill>
                  <a:srgbClr val="70041E"/>
                </a:solidFill>
                <a:latin typeface="Libre Baskerville" charset="0"/>
              </a:rPr>
              <a:t>Male slightly more than females, 5</a:t>
            </a:r>
            <a:r>
              <a:rPr lang="en-US" sz="2000" baseline="30000" dirty="0">
                <a:solidFill>
                  <a:srgbClr val="70041E"/>
                </a:solidFill>
                <a:latin typeface="Libre Baskerville" charset="0"/>
              </a:rPr>
              <a:t>th</a:t>
            </a:r>
            <a:r>
              <a:rPr lang="en-US" sz="2000" dirty="0">
                <a:solidFill>
                  <a:srgbClr val="70041E"/>
                </a:solidFill>
                <a:latin typeface="Libre Baskerville" charset="0"/>
              </a:rPr>
              <a:t> decade &amp; later.</a:t>
            </a:r>
          </a:p>
          <a:p>
            <a:pPr marL="342900" indent="-342900">
              <a:spcBef>
                <a:spcPts val="600"/>
              </a:spcBef>
              <a:buClr>
                <a:srgbClr val="70041E"/>
              </a:buClr>
              <a:buFont typeface="Wingdings" pitchFamily="2" charset="2"/>
              <a:buChar char="§"/>
            </a:pPr>
            <a:r>
              <a:rPr lang="en-US" sz="2000" dirty="0">
                <a:solidFill>
                  <a:srgbClr val="70041E"/>
                </a:solidFill>
                <a:latin typeface="Libre Baskerville" charset="0"/>
              </a:rPr>
              <a:t>Sporadic 80% more common than familial.</a:t>
            </a:r>
          </a:p>
          <a:p>
            <a:pPr marL="342900" indent="-342900">
              <a:spcBef>
                <a:spcPts val="600"/>
              </a:spcBef>
              <a:buClr>
                <a:srgbClr val="70041E"/>
              </a:buClr>
              <a:buFont typeface="Wingdings" pitchFamily="2" charset="2"/>
              <a:buChar char="§"/>
            </a:pPr>
            <a:endParaRPr lang="en-US" sz="2000" dirty="0">
              <a:solidFill>
                <a:srgbClr val="70041E"/>
              </a:solidFill>
              <a:latin typeface="Libre Baskerville" charset="0"/>
            </a:endParaRPr>
          </a:p>
        </p:txBody>
      </p:sp>
    </p:spTree>
    <p:extLst>
      <p:ext uri="{BB962C8B-B14F-4D97-AF65-F5344CB8AC3E}">
        <p14:creationId xmlns:p14="http://schemas.microsoft.com/office/powerpoint/2010/main" val="622574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8A0A36"/>
                </a:solidFill>
              </a:rPr>
              <a:t>27</a:t>
            </a:fld>
            <a:endParaRPr dirty="0">
              <a:solidFill>
                <a:srgbClr val="8A0A36"/>
              </a:solidFill>
            </a:endParaRPr>
          </a:p>
        </p:txBody>
      </p:sp>
      <p:sp>
        <p:nvSpPr>
          <p:cNvPr id="116" name="Google Shape;116;p19"/>
          <p:cNvSpPr txBox="1">
            <a:spLocks noGrp="1"/>
          </p:cNvSpPr>
          <p:nvPr>
            <p:ph type="ctrTitle" idx="4294967295"/>
          </p:nvPr>
        </p:nvSpPr>
        <p:spPr>
          <a:xfrm>
            <a:off x="960748" y="656307"/>
            <a:ext cx="7053262" cy="919163"/>
          </a:xfrm>
          <a:prstGeom prst="rect">
            <a:avLst/>
          </a:prstGeom>
        </p:spPr>
        <p:txBody>
          <a:bodyPr spcFirstLastPara="1" wrap="square" lIns="91425" tIns="91425" rIns="91425" bIns="91425" anchor="ctr" anchorCtr="0">
            <a:noAutofit/>
          </a:bodyPr>
          <a:lstStyle/>
          <a:p>
            <a:r>
              <a:rPr lang="en-US" sz="3200" b="1" dirty="0">
                <a:solidFill>
                  <a:srgbClr val="70041E"/>
                </a:solidFill>
                <a:latin typeface="Montserrat" charset="0"/>
              </a:rPr>
              <a:t>ALS – pathogenesis</a:t>
            </a:r>
            <a:br>
              <a:rPr lang="en-US" sz="3200" b="1" i="1" dirty="0">
                <a:solidFill>
                  <a:srgbClr val="70041E"/>
                </a:solidFill>
                <a:latin typeface="Montserrat" charset="0"/>
              </a:rPr>
            </a:br>
            <a:endParaRPr lang="en-US" sz="3200" b="1" i="1" dirty="0">
              <a:solidFill>
                <a:srgbClr val="70041E"/>
              </a:solidFill>
              <a:latin typeface="Montserrat" charset="0"/>
            </a:endParaRPr>
          </a:p>
        </p:txBody>
      </p:sp>
      <p:sp>
        <p:nvSpPr>
          <p:cNvPr id="3" name="TextBox 2"/>
          <p:cNvSpPr txBox="1"/>
          <p:nvPr/>
        </p:nvSpPr>
        <p:spPr>
          <a:xfrm>
            <a:off x="817528" y="1167934"/>
            <a:ext cx="7781942" cy="3477875"/>
          </a:xfrm>
          <a:prstGeom prst="rect">
            <a:avLst/>
          </a:prstGeom>
          <a:noFill/>
        </p:spPr>
        <p:txBody>
          <a:bodyPr wrap="square" rtlCol="0">
            <a:spAutoFit/>
          </a:bodyPr>
          <a:lstStyle/>
          <a:p>
            <a:pPr marL="342900" indent="-342900">
              <a:buClr>
                <a:srgbClr val="70041E"/>
              </a:buClr>
              <a:buFont typeface="Wingdings" pitchFamily="2" charset="2"/>
              <a:buChar char="§"/>
            </a:pPr>
            <a:r>
              <a:rPr lang="en-US" sz="2000" dirty="0">
                <a:solidFill>
                  <a:srgbClr val="70041E"/>
                </a:solidFill>
                <a:latin typeface="Libre Baskerville" charset="0"/>
              </a:rPr>
              <a:t>Mutations in the superoxide dismutase gene, </a:t>
            </a:r>
            <a:r>
              <a:rPr lang="en-US" sz="2000" i="1" dirty="0">
                <a:solidFill>
                  <a:srgbClr val="70041E"/>
                </a:solidFill>
                <a:latin typeface="Libre Baskerville" charset="0"/>
              </a:rPr>
              <a:t>SOD1, </a:t>
            </a:r>
            <a:r>
              <a:rPr lang="en-US" sz="2000" dirty="0">
                <a:solidFill>
                  <a:srgbClr val="70041E"/>
                </a:solidFill>
                <a:latin typeface="Libre Baskerville" charset="0"/>
              </a:rPr>
              <a:t>on </a:t>
            </a:r>
            <a:r>
              <a:rPr lang="en-US" sz="2000" dirty="0" err="1">
                <a:solidFill>
                  <a:srgbClr val="70041E"/>
                </a:solidFill>
                <a:latin typeface="Libre Baskerville" charset="0"/>
              </a:rPr>
              <a:t>chr.</a:t>
            </a:r>
            <a:r>
              <a:rPr lang="en-US" sz="2000" dirty="0">
                <a:solidFill>
                  <a:srgbClr val="70041E"/>
                </a:solidFill>
                <a:latin typeface="Libre Baskerville" charset="0"/>
              </a:rPr>
              <a:t> 21 were the first identified genetic cause of ALS.</a:t>
            </a:r>
          </a:p>
          <a:p>
            <a:pPr marL="342900" indent="-342900">
              <a:buClr>
                <a:srgbClr val="70041E"/>
              </a:buClr>
              <a:buFont typeface="Wingdings" pitchFamily="2" charset="2"/>
              <a:buChar char="§"/>
            </a:pPr>
            <a:r>
              <a:rPr lang="en-US" sz="2000" dirty="0">
                <a:solidFill>
                  <a:srgbClr val="70041E"/>
                </a:solidFill>
                <a:latin typeface="Libre Baskerville" charset="0"/>
              </a:rPr>
              <a:t>Abnormal </a:t>
            </a:r>
            <a:r>
              <a:rPr lang="en-US" sz="2000" dirty="0" err="1">
                <a:solidFill>
                  <a:srgbClr val="70041E"/>
                </a:solidFill>
                <a:latin typeface="Libre Baskerville" charset="0"/>
              </a:rPr>
              <a:t>misfolded</a:t>
            </a:r>
            <a:r>
              <a:rPr lang="en-US" sz="2000" dirty="0">
                <a:solidFill>
                  <a:srgbClr val="70041E"/>
                </a:solidFill>
                <a:latin typeface="Libre Baskerville" charset="0"/>
              </a:rPr>
              <a:t> forms of the SOD1 protein are generated</a:t>
            </a:r>
            <a:r>
              <a:rPr lang="en-US" sz="2000" dirty="0">
                <a:solidFill>
                  <a:srgbClr val="70041E"/>
                </a:solidFill>
                <a:latin typeface="Libre Baskerville" charset="0"/>
                <a:sym typeface="Wingdings" pitchFamily="2" charset="2"/>
              </a:rPr>
              <a:t> t</a:t>
            </a:r>
            <a:r>
              <a:rPr lang="en-US" sz="2000" dirty="0">
                <a:solidFill>
                  <a:srgbClr val="70041E"/>
                </a:solidFill>
                <a:latin typeface="Libre Baskerville" charset="0"/>
              </a:rPr>
              <a:t>rigger ‘unfolded protein response’ in cells </a:t>
            </a:r>
            <a:r>
              <a:rPr lang="en-US" sz="2000" dirty="0">
                <a:solidFill>
                  <a:srgbClr val="70041E"/>
                </a:solidFill>
                <a:latin typeface="Libre Baskerville" charset="0"/>
                <a:sym typeface="Wingdings" pitchFamily="2" charset="2"/>
              </a:rPr>
              <a:t> </a:t>
            </a:r>
            <a:r>
              <a:rPr lang="en-US" sz="2000" dirty="0">
                <a:solidFill>
                  <a:srgbClr val="70041E"/>
                </a:solidFill>
                <a:latin typeface="Libre Baskerville" charset="0"/>
              </a:rPr>
              <a:t>apoptosis.</a:t>
            </a:r>
          </a:p>
          <a:p>
            <a:r>
              <a:rPr lang="en-US" sz="2000" dirty="0">
                <a:solidFill>
                  <a:srgbClr val="70041E"/>
                </a:solidFill>
                <a:latin typeface="Libre Baskerville" charset="0"/>
              </a:rPr>
              <a:t> </a:t>
            </a:r>
          </a:p>
          <a:p>
            <a:pPr marL="514350" indent="-514350">
              <a:buClr>
                <a:srgbClr val="70041E"/>
              </a:buClr>
              <a:buFont typeface="+mj-lt"/>
              <a:buAutoNum type="romanUcPeriod"/>
            </a:pPr>
            <a:r>
              <a:rPr lang="en-US" sz="2000" dirty="0">
                <a:solidFill>
                  <a:srgbClr val="70041E"/>
                </a:solidFill>
                <a:latin typeface="Libre Baskerville" charset="0"/>
              </a:rPr>
              <a:t>Death of </a:t>
            </a:r>
            <a:r>
              <a:rPr lang="en-US" sz="2000" b="1" dirty="0">
                <a:solidFill>
                  <a:srgbClr val="70041E"/>
                </a:solidFill>
                <a:latin typeface="Libre Baskerville" charset="0"/>
              </a:rPr>
              <a:t>upper motor</a:t>
            </a:r>
            <a:r>
              <a:rPr lang="en-US" sz="2000" dirty="0">
                <a:solidFill>
                  <a:srgbClr val="70041E"/>
                </a:solidFill>
                <a:latin typeface="Libre Baskerville" charset="0"/>
              </a:rPr>
              <a:t> neurons, causes degeneration of the descending </a:t>
            </a:r>
            <a:r>
              <a:rPr lang="en-US" sz="2000" dirty="0" err="1">
                <a:solidFill>
                  <a:srgbClr val="70041E"/>
                </a:solidFill>
                <a:latin typeface="Libre Baskerville" charset="0"/>
              </a:rPr>
              <a:t>corticospinal</a:t>
            </a:r>
            <a:r>
              <a:rPr lang="en-US" sz="2000" dirty="0">
                <a:solidFill>
                  <a:srgbClr val="70041E"/>
                </a:solidFill>
                <a:latin typeface="Libre Baskerville" charset="0"/>
              </a:rPr>
              <a:t> tracts. </a:t>
            </a:r>
          </a:p>
          <a:p>
            <a:pPr marL="514350" indent="-514350">
              <a:buClr>
                <a:srgbClr val="70041E"/>
              </a:buClr>
              <a:buFont typeface="+mj-lt"/>
              <a:buAutoNum type="romanUcPeriod"/>
            </a:pPr>
            <a:r>
              <a:rPr lang="en-US" sz="2000" dirty="0">
                <a:solidFill>
                  <a:srgbClr val="70041E"/>
                </a:solidFill>
                <a:latin typeface="Libre Baskerville" charset="0"/>
              </a:rPr>
              <a:t>Death of anterior horn cells (</a:t>
            </a:r>
            <a:r>
              <a:rPr lang="en-US" sz="2000" b="1" dirty="0">
                <a:solidFill>
                  <a:srgbClr val="70041E"/>
                </a:solidFill>
                <a:latin typeface="Libre Baskerville" charset="0"/>
              </a:rPr>
              <a:t>lower motor</a:t>
            </a:r>
            <a:r>
              <a:rPr lang="en-US" sz="2000" dirty="0">
                <a:solidFill>
                  <a:srgbClr val="70041E"/>
                </a:solidFill>
                <a:latin typeface="Libre Baskerville" charset="0"/>
              </a:rPr>
              <a:t> neurons) with loss of innervation causes  atrophy of skeletal muscles.</a:t>
            </a:r>
          </a:p>
        </p:txBody>
      </p:sp>
    </p:spTree>
    <p:extLst>
      <p:ext uri="{BB962C8B-B14F-4D97-AF65-F5344CB8AC3E}">
        <p14:creationId xmlns:p14="http://schemas.microsoft.com/office/powerpoint/2010/main" val="3633044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5" name="Google Shape;95;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28</a:t>
            </a:fld>
            <a:endParaRPr/>
          </a:p>
        </p:txBody>
      </p:sp>
      <p:sp>
        <p:nvSpPr>
          <p:cNvPr id="4" name="TextBox 3"/>
          <p:cNvSpPr txBox="1"/>
          <p:nvPr/>
        </p:nvSpPr>
        <p:spPr>
          <a:xfrm>
            <a:off x="1827335" y="436754"/>
            <a:ext cx="6986893" cy="1015663"/>
          </a:xfrm>
          <a:prstGeom prst="rect">
            <a:avLst/>
          </a:prstGeom>
          <a:noFill/>
        </p:spPr>
        <p:txBody>
          <a:bodyPr wrap="square" rtlCol="0">
            <a:spAutoFit/>
          </a:bodyPr>
          <a:lstStyle/>
          <a:p>
            <a:r>
              <a:rPr lang="en-US" sz="2000" b="1" dirty="0">
                <a:solidFill>
                  <a:srgbClr val="70041E"/>
                </a:solidFill>
                <a:latin typeface="Libre Baskerville" charset="0"/>
              </a:rPr>
              <a:t>Loss of the upper motor neurons leads to degeneration of the </a:t>
            </a:r>
            <a:r>
              <a:rPr lang="en-US" sz="2000" b="1" dirty="0" err="1">
                <a:solidFill>
                  <a:srgbClr val="70041E"/>
                </a:solidFill>
                <a:latin typeface="Libre Baskerville" charset="0"/>
              </a:rPr>
              <a:t>corticospinal</a:t>
            </a:r>
            <a:r>
              <a:rPr lang="en-US" sz="2000" b="1" dirty="0">
                <a:solidFill>
                  <a:srgbClr val="70041E"/>
                </a:solidFill>
                <a:latin typeface="Libre Baskerville" charset="0"/>
              </a:rPr>
              <a:t> tracts, resulting in volume loss and absence of </a:t>
            </a:r>
            <a:r>
              <a:rPr lang="en-US" sz="2000" b="1" dirty="0" err="1">
                <a:solidFill>
                  <a:srgbClr val="70041E"/>
                </a:solidFill>
                <a:latin typeface="Libre Baskerville" charset="0"/>
              </a:rPr>
              <a:t>myelinated</a:t>
            </a:r>
            <a:r>
              <a:rPr lang="en-US" sz="2000" b="1" dirty="0">
                <a:solidFill>
                  <a:srgbClr val="70041E"/>
                </a:solidFill>
                <a:latin typeface="Libre Baskerville" charset="0"/>
              </a:rPr>
              <a:t> fibers.</a:t>
            </a:r>
          </a:p>
        </p:txBody>
      </p:sp>
      <p:pic>
        <p:nvPicPr>
          <p:cNvPr id="2052" name="Picture 4" descr="Image result for amyotropic lateral scleroso spinal c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801" y="1910992"/>
            <a:ext cx="6667687" cy="293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231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5" name="Google Shape;95;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29</a:t>
            </a:fld>
            <a:endParaRPr/>
          </a:p>
        </p:txBody>
      </p:sp>
      <p:sp>
        <p:nvSpPr>
          <p:cNvPr id="4" name="TextBox 3"/>
          <p:cNvSpPr txBox="1"/>
          <p:nvPr/>
        </p:nvSpPr>
        <p:spPr>
          <a:xfrm>
            <a:off x="1827334" y="348778"/>
            <a:ext cx="6986893" cy="1323439"/>
          </a:xfrm>
          <a:prstGeom prst="rect">
            <a:avLst/>
          </a:prstGeom>
          <a:noFill/>
        </p:spPr>
        <p:txBody>
          <a:bodyPr wrap="square" rtlCol="0">
            <a:spAutoFit/>
          </a:bodyPr>
          <a:lstStyle/>
          <a:p>
            <a:r>
              <a:rPr lang="en-US" sz="2000" b="1" dirty="0">
                <a:solidFill>
                  <a:srgbClr val="70041E"/>
                </a:solidFill>
                <a:latin typeface="Libre Baskerville" charset="0"/>
              </a:rPr>
              <a:t>Segment of spinal cord viewed from anterior (upper) and posterior (lower) surfaces showing attenuation of anterior (motor) roots compared with posterior (sensory) roots.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6880"/>
            <a:ext cx="7387119" cy="307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145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0"/>
          <p:cNvSpPr txBox="1">
            <a:spLocks noGrp="1"/>
          </p:cNvSpPr>
          <p:nvPr>
            <p:ph type="title"/>
          </p:nvPr>
        </p:nvSpPr>
        <p:spPr>
          <a:xfrm>
            <a:off x="491975" y="626882"/>
            <a:ext cx="8198427" cy="629073"/>
          </a:xfrm>
          <a:prstGeom prst="rect">
            <a:avLst/>
          </a:prstGeom>
        </p:spPr>
        <p:txBody>
          <a:bodyPr spcFirstLastPara="1" wrap="square" lIns="91425" tIns="91425" rIns="91425" bIns="91425" anchor="ctr" anchorCtr="0">
            <a:noAutofit/>
          </a:bodyPr>
          <a:lstStyle/>
          <a:p>
            <a:r>
              <a:rPr lang="en-US" sz="2400" b="1" dirty="0"/>
              <a:t>Diseases of myelin are separated to two groups:</a:t>
            </a:r>
            <a:endParaRPr sz="2400" b="1" dirty="0"/>
          </a:p>
        </p:txBody>
      </p:sp>
      <p:sp>
        <p:nvSpPr>
          <p:cNvPr id="135" name="Google Shape;135;p20"/>
          <p:cNvSpPr txBox="1">
            <a:spLocks noGrp="1"/>
          </p:cNvSpPr>
          <p:nvPr>
            <p:ph type="body" idx="1"/>
          </p:nvPr>
        </p:nvSpPr>
        <p:spPr>
          <a:xfrm>
            <a:off x="270515" y="1255955"/>
            <a:ext cx="8308490" cy="3158400"/>
          </a:xfrm>
          <a:prstGeom prst="rect">
            <a:avLst/>
          </a:prstGeom>
        </p:spPr>
        <p:txBody>
          <a:bodyPr spcFirstLastPara="1" wrap="square" lIns="91425" tIns="91425" rIns="91425" bIns="91425" anchor="t" anchorCtr="0">
            <a:noAutofit/>
          </a:bodyPr>
          <a:lstStyle/>
          <a:p>
            <a:pPr marL="144000" indent="0">
              <a:buNone/>
            </a:pPr>
            <a:r>
              <a:rPr lang="en-US" sz="2000" b="1" dirty="0"/>
              <a:t>I. Demyelinating</a:t>
            </a:r>
            <a:r>
              <a:rPr lang="en-US" sz="2000" dirty="0"/>
              <a:t> </a:t>
            </a:r>
            <a:r>
              <a:rPr lang="en-US" sz="2000" b="1" dirty="0"/>
              <a:t>diseases</a:t>
            </a:r>
            <a:endParaRPr lang="en-US" sz="2000" dirty="0"/>
          </a:p>
          <a:p>
            <a:pPr marL="144000" indent="0">
              <a:buNone/>
            </a:pPr>
            <a:r>
              <a:rPr lang="en-US" sz="2000" dirty="0"/>
              <a:t>+</a:t>
            </a:r>
            <a:r>
              <a:rPr lang="en-US" sz="2000" u="sng" dirty="0"/>
              <a:t>acquired</a:t>
            </a:r>
            <a:r>
              <a:rPr lang="en-US" sz="2000" dirty="0"/>
              <a:t> conditions. Damage to previously normal myelin.</a:t>
            </a:r>
            <a:br>
              <a:rPr lang="en-US" sz="2000" dirty="0"/>
            </a:br>
            <a:r>
              <a:rPr lang="en-US" sz="2000" dirty="0"/>
              <a:t>+causes: </a:t>
            </a:r>
          </a:p>
          <a:p>
            <a:pPr marL="144000" indent="0">
              <a:buNone/>
            </a:pPr>
            <a:r>
              <a:rPr lang="en-US" sz="2000" dirty="0"/>
              <a:t>(1)immune mediated.</a:t>
            </a:r>
          </a:p>
          <a:p>
            <a:pPr marL="144000" indent="0">
              <a:buNone/>
            </a:pPr>
            <a:r>
              <a:rPr lang="en-US" sz="2000" dirty="0"/>
              <a:t>(2)oligodendrocytes viral infection (progressive multifocal Leukoencephalopathy </a:t>
            </a:r>
            <a:r>
              <a:rPr lang="en-US" sz="2000" dirty="0">
                <a:sym typeface="Wingdings" pitchFamily="2" charset="2"/>
              </a:rPr>
              <a:t> </a:t>
            </a:r>
            <a:r>
              <a:rPr lang="en-US" sz="2000" dirty="0"/>
              <a:t>JC virus, a polyomavirus</a:t>
            </a:r>
            <a:r>
              <a:rPr lang="en-US" sz="2000" dirty="0">
                <a:sym typeface="Wingdings" pitchFamily="2" charset="2"/>
              </a:rPr>
              <a:t>).</a:t>
            </a:r>
          </a:p>
          <a:p>
            <a:pPr marL="144000" indent="0">
              <a:buNone/>
            </a:pPr>
            <a:r>
              <a:rPr lang="en-US" sz="2000" dirty="0">
                <a:sym typeface="Wingdings" pitchFamily="2" charset="2"/>
              </a:rPr>
              <a:t>(3) </a:t>
            </a:r>
            <a:r>
              <a:rPr lang="en-US" sz="2000" dirty="0"/>
              <a:t>injury caused by drugs or other toxic agents.</a:t>
            </a:r>
            <a:endParaRPr sz="2000" dirty="0"/>
          </a:p>
        </p:txBody>
      </p:sp>
      <p:sp>
        <p:nvSpPr>
          <p:cNvPr id="138" name="Google Shape;138;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dirty="0"/>
          </a:p>
        </p:txBody>
      </p:sp>
    </p:spTree>
    <p:extLst>
      <p:ext uri="{BB962C8B-B14F-4D97-AF65-F5344CB8AC3E}">
        <p14:creationId xmlns:p14="http://schemas.microsoft.com/office/powerpoint/2010/main" val="1690875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8A0A36"/>
                </a:solidFill>
              </a:rPr>
              <a:t>30</a:t>
            </a:fld>
            <a:endParaRPr dirty="0">
              <a:solidFill>
                <a:srgbClr val="8A0A36"/>
              </a:solidFill>
            </a:endParaRPr>
          </a:p>
        </p:txBody>
      </p:sp>
      <p:sp>
        <p:nvSpPr>
          <p:cNvPr id="116" name="Google Shape;116;p19"/>
          <p:cNvSpPr txBox="1">
            <a:spLocks noGrp="1"/>
          </p:cNvSpPr>
          <p:nvPr>
            <p:ph type="ctrTitle" idx="4294967295"/>
          </p:nvPr>
        </p:nvSpPr>
        <p:spPr>
          <a:xfrm>
            <a:off x="2090738" y="323850"/>
            <a:ext cx="7053262" cy="919163"/>
          </a:xfrm>
          <a:prstGeom prst="rect">
            <a:avLst/>
          </a:prstGeom>
        </p:spPr>
        <p:txBody>
          <a:bodyPr spcFirstLastPara="1" wrap="square" lIns="91425" tIns="91425" rIns="91425" bIns="91425" anchor="ctr" anchorCtr="0">
            <a:noAutofit/>
          </a:bodyPr>
          <a:lstStyle/>
          <a:p>
            <a:r>
              <a:rPr lang="en-US" sz="3200" b="1" dirty="0">
                <a:solidFill>
                  <a:srgbClr val="70041E"/>
                </a:solidFill>
                <a:latin typeface="Montserrat" charset="0"/>
              </a:rPr>
              <a:t>ALS – Clinical</a:t>
            </a:r>
            <a:endParaRPr lang="en-US" sz="3200" b="1" i="1" dirty="0">
              <a:solidFill>
                <a:srgbClr val="70041E"/>
              </a:solidFill>
              <a:latin typeface="Montserrat" charset="0"/>
            </a:endParaRPr>
          </a:p>
        </p:txBody>
      </p:sp>
      <p:sp>
        <p:nvSpPr>
          <p:cNvPr id="3" name="TextBox 2"/>
          <p:cNvSpPr txBox="1"/>
          <p:nvPr/>
        </p:nvSpPr>
        <p:spPr>
          <a:xfrm>
            <a:off x="1002464" y="1167934"/>
            <a:ext cx="7781942" cy="3016210"/>
          </a:xfrm>
          <a:prstGeom prst="rect">
            <a:avLst/>
          </a:prstGeom>
          <a:noFill/>
        </p:spPr>
        <p:txBody>
          <a:bodyPr wrap="square" rtlCol="0">
            <a:spAutoFit/>
          </a:bodyPr>
          <a:lstStyle/>
          <a:p>
            <a:pPr marL="342900" indent="-342900">
              <a:spcAft>
                <a:spcPts val="600"/>
              </a:spcAft>
              <a:buClr>
                <a:srgbClr val="70041E"/>
              </a:buClr>
              <a:buFont typeface="Wingdings" pitchFamily="2" charset="2"/>
              <a:buChar char="§"/>
            </a:pPr>
            <a:r>
              <a:rPr lang="en-US" sz="2000" dirty="0">
                <a:solidFill>
                  <a:srgbClr val="70041E"/>
                </a:solidFill>
                <a:latin typeface="Libre Baskerville" charset="0"/>
              </a:rPr>
              <a:t>Early symptoms include </a:t>
            </a:r>
            <a:r>
              <a:rPr lang="en-US" sz="2000" b="1" dirty="0">
                <a:solidFill>
                  <a:srgbClr val="70041E"/>
                </a:solidFill>
                <a:latin typeface="Libre Baskerville" charset="0"/>
              </a:rPr>
              <a:t>asymmetric weakness of the hands (</a:t>
            </a:r>
            <a:r>
              <a:rPr lang="en-US" sz="2000" dirty="0">
                <a:solidFill>
                  <a:srgbClr val="70041E"/>
                </a:solidFill>
                <a:latin typeface="Libre Baskerville" charset="0"/>
              </a:rPr>
              <a:t>dropping objects &amp; difficulty performing fine motor tasks). </a:t>
            </a:r>
          </a:p>
          <a:p>
            <a:pPr marL="342900" indent="-342900">
              <a:spcAft>
                <a:spcPts val="600"/>
              </a:spcAft>
              <a:buClr>
                <a:srgbClr val="70041E"/>
              </a:buClr>
              <a:buFont typeface="Wingdings" pitchFamily="2" charset="2"/>
              <a:buChar char="§"/>
            </a:pPr>
            <a:r>
              <a:rPr lang="en-US" sz="2000" dirty="0">
                <a:solidFill>
                  <a:srgbClr val="70041E"/>
                </a:solidFill>
                <a:latin typeface="Libre Baskerville" charset="0"/>
              </a:rPr>
              <a:t>Later, muscle strength &amp; bulk diminish &amp; involuntary contractions of individual motor units (</a:t>
            </a:r>
            <a:r>
              <a:rPr lang="en-US" sz="2000" b="1" dirty="0" err="1">
                <a:solidFill>
                  <a:srgbClr val="70041E"/>
                </a:solidFill>
                <a:latin typeface="Libre Baskerville" charset="0"/>
              </a:rPr>
              <a:t>fasciculations</a:t>
            </a:r>
            <a:r>
              <a:rPr lang="en-US" sz="2000" b="1" dirty="0">
                <a:solidFill>
                  <a:srgbClr val="70041E"/>
                </a:solidFill>
                <a:latin typeface="Libre Baskerville" charset="0"/>
              </a:rPr>
              <a:t>) </a:t>
            </a:r>
            <a:r>
              <a:rPr lang="en-US" sz="2000" dirty="0">
                <a:solidFill>
                  <a:srgbClr val="70041E"/>
                </a:solidFill>
                <a:latin typeface="Libre Baskerville" charset="0"/>
              </a:rPr>
              <a:t>occur. </a:t>
            </a:r>
          </a:p>
          <a:p>
            <a:pPr marL="342900" indent="-342900">
              <a:spcAft>
                <a:spcPts val="600"/>
              </a:spcAft>
              <a:buClr>
                <a:srgbClr val="70041E"/>
              </a:buClr>
              <a:buFont typeface="Wingdings" pitchFamily="2" charset="2"/>
              <a:buChar char="§"/>
            </a:pPr>
            <a:r>
              <a:rPr lang="en-US" sz="2000" dirty="0">
                <a:solidFill>
                  <a:srgbClr val="70041E"/>
                </a:solidFill>
                <a:latin typeface="Libre Baskerville" charset="0"/>
              </a:rPr>
              <a:t>Eventual </a:t>
            </a:r>
            <a:r>
              <a:rPr lang="en-US" sz="2000" b="1" dirty="0">
                <a:solidFill>
                  <a:srgbClr val="70041E"/>
                </a:solidFill>
                <a:latin typeface="Libre Baskerville" charset="0"/>
              </a:rPr>
              <a:t>respiratory muscles involvement </a:t>
            </a:r>
            <a:r>
              <a:rPr lang="en-US" sz="2000" dirty="0">
                <a:solidFill>
                  <a:srgbClr val="70041E"/>
                </a:solidFill>
                <a:latin typeface="Libre Baskerville" charset="0"/>
              </a:rPr>
              <a:t>cause recurrent pulmonary infection, which is the usual cause of death. </a:t>
            </a:r>
          </a:p>
        </p:txBody>
      </p:sp>
    </p:spTree>
    <p:extLst>
      <p:ext uri="{BB962C8B-B14F-4D97-AF65-F5344CB8AC3E}">
        <p14:creationId xmlns:p14="http://schemas.microsoft.com/office/powerpoint/2010/main" val="898170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0"/>
          <p:cNvSpPr txBox="1">
            <a:spLocks noGrp="1"/>
          </p:cNvSpPr>
          <p:nvPr>
            <p:ph type="title"/>
          </p:nvPr>
        </p:nvSpPr>
        <p:spPr>
          <a:xfrm>
            <a:off x="857208" y="821524"/>
            <a:ext cx="7117200" cy="71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t>Thiamine deficiency (Vitamine B1)</a:t>
            </a:r>
            <a:endParaRPr sz="2400" b="1" dirty="0"/>
          </a:p>
        </p:txBody>
      </p:sp>
      <p:sp>
        <p:nvSpPr>
          <p:cNvPr id="135" name="Google Shape;135;p20"/>
          <p:cNvSpPr txBox="1">
            <a:spLocks noGrp="1"/>
          </p:cNvSpPr>
          <p:nvPr>
            <p:ph type="body" idx="1"/>
          </p:nvPr>
        </p:nvSpPr>
        <p:spPr>
          <a:xfrm>
            <a:off x="349405" y="1384562"/>
            <a:ext cx="4334107" cy="3158400"/>
          </a:xfrm>
          <a:prstGeom prst="rect">
            <a:avLst/>
          </a:prstGeom>
        </p:spPr>
        <p:txBody>
          <a:bodyPr spcFirstLastPara="1" wrap="square" lIns="91425" tIns="91425" rIns="91425" bIns="91425" anchor="t" anchorCtr="0">
            <a:noAutofit/>
          </a:bodyPr>
          <a:lstStyle/>
          <a:p>
            <a:pPr marL="114300" indent="0">
              <a:buNone/>
            </a:pPr>
            <a:r>
              <a:rPr lang="en-US" sz="2000" i="1" u="sng" dirty="0"/>
              <a:t>Wernicke encephalopathy </a:t>
            </a:r>
          </a:p>
          <a:p>
            <a:pPr algn="just"/>
            <a:r>
              <a:rPr lang="en-US" sz="2000" dirty="0"/>
              <a:t>Acute appearance of a combination of psychotic symptoms and </a:t>
            </a:r>
            <a:r>
              <a:rPr lang="en-US" sz="2000" dirty="0" err="1"/>
              <a:t>ophthalmoplegia</a:t>
            </a:r>
            <a:r>
              <a:rPr lang="en-US" sz="2000" dirty="0"/>
              <a:t>. </a:t>
            </a:r>
          </a:p>
          <a:p>
            <a:r>
              <a:rPr lang="en-US" sz="2000" dirty="0"/>
              <a:t>Reversible when treated with thiamine.</a:t>
            </a:r>
          </a:p>
          <a:p>
            <a:r>
              <a:rPr lang="en-US" sz="2000" dirty="0"/>
              <a:t>If this is unrecognized and untreated </a:t>
            </a:r>
            <a:r>
              <a:rPr lang="en-US" sz="2000" dirty="0">
                <a:sym typeface="Wingdings" pitchFamily="2" charset="2"/>
              </a:rPr>
              <a:t> irreversible syndrome  </a:t>
            </a:r>
            <a:endParaRPr lang="en-US" sz="2000" dirty="0"/>
          </a:p>
          <a:p>
            <a:endParaRPr lang="en-US" sz="2000" dirty="0"/>
          </a:p>
        </p:txBody>
      </p:sp>
      <p:sp>
        <p:nvSpPr>
          <p:cNvPr id="137" name="Google Shape;137;p20"/>
          <p:cNvSpPr txBox="1">
            <a:spLocks noGrp="1"/>
          </p:cNvSpPr>
          <p:nvPr>
            <p:ph type="body" idx="2"/>
          </p:nvPr>
        </p:nvSpPr>
        <p:spPr>
          <a:xfrm>
            <a:off x="4572000" y="1384563"/>
            <a:ext cx="4369200" cy="3158400"/>
          </a:xfrm>
          <a:prstGeom prst="rect">
            <a:avLst/>
          </a:prstGeom>
        </p:spPr>
        <p:txBody>
          <a:bodyPr spcFirstLastPara="1" wrap="square" lIns="91425" tIns="91425" rIns="91425" bIns="91425" anchor="t" anchorCtr="0">
            <a:noAutofit/>
          </a:bodyPr>
          <a:lstStyle/>
          <a:p>
            <a:pPr marL="0" lvl="0" indent="0">
              <a:buNone/>
            </a:pPr>
            <a:r>
              <a:rPr lang="en-US" sz="2000" i="1" u="sng" dirty="0" err="1"/>
              <a:t>Korsakoff</a:t>
            </a:r>
            <a:r>
              <a:rPr lang="en-US" sz="2000" i="1" u="sng" dirty="0"/>
              <a:t> syndrome</a:t>
            </a:r>
          </a:p>
          <a:p>
            <a:r>
              <a:rPr lang="en-US" sz="2000" dirty="0"/>
              <a:t>Disturbances of short term memory &amp; confabulation.</a:t>
            </a:r>
          </a:p>
          <a:p>
            <a:r>
              <a:rPr lang="en-US" sz="2000" dirty="0"/>
              <a:t>Common in chronic alcoholism.</a:t>
            </a:r>
          </a:p>
          <a:p>
            <a:r>
              <a:rPr lang="en-US" sz="2000" dirty="0"/>
              <a:t>Also thiamine deficiency from gastric disorders (carcinoma, chronic gastritis, or persistent vomiting)</a:t>
            </a:r>
          </a:p>
        </p:txBody>
      </p:sp>
      <p:sp>
        <p:nvSpPr>
          <p:cNvPr id="138" name="Google Shape;138;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31</a:t>
            </a:fld>
            <a:endParaRPr dirty="0"/>
          </a:p>
        </p:txBody>
      </p:sp>
    </p:spTree>
    <p:extLst>
      <p:ext uri="{BB962C8B-B14F-4D97-AF65-F5344CB8AC3E}">
        <p14:creationId xmlns:p14="http://schemas.microsoft.com/office/powerpoint/2010/main" val="1645074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4037" y="515881"/>
            <a:ext cx="7263829" cy="1159800"/>
          </a:xfrm>
        </p:spPr>
        <p:txBody>
          <a:bodyPr/>
          <a:lstStyle/>
          <a:p>
            <a:pPr algn="l"/>
            <a:r>
              <a:rPr lang="en-US" sz="2000" b="1" dirty="0">
                <a:solidFill>
                  <a:srgbClr val="70041E"/>
                </a:solidFill>
              </a:rPr>
              <a:t>Wernicke encephalopathy is characterized by foci of hemorrhage and necrosis in the </a:t>
            </a:r>
            <a:r>
              <a:rPr lang="en-US" sz="2000" b="1" dirty="0" err="1">
                <a:solidFill>
                  <a:srgbClr val="70041E"/>
                </a:solidFill>
              </a:rPr>
              <a:t>mamillary</a:t>
            </a:r>
            <a:r>
              <a:rPr lang="en-US" sz="2000" b="1" dirty="0">
                <a:solidFill>
                  <a:srgbClr val="70041E"/>
                </a:solidFill>
              </a:rPr>
              <a:t> bodies and the walls of the third and fourth ventricles.</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32</a:t>
            </a:fld>
            <a:endParaRPr lang="en"/>
          </a:p>
        </p:txBody>
      </p:sp>
      <p:pic>
        <p:nvPicPr>
          <p:cNvPr id="4098" name="Picture 2" descr="https://library.med.utah.edu/WebPath/jpeg5/CNS0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043" y="1728235"/>
            <a:ext cx="5732979"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471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102408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8A0A36"/>
                </a:solidFill>
              </a:rPr>
              <a:t>4</a:t>
            </a:fld>
            <a:endParaRPr dirty="0">
              <a:solidFill>
                <a:srgbClr val="8A0A36"/>
              </a:solidFill>
            </a:endParaRPr>
          </a:p>
        </p:txBody>
      </p:sp>
      <p:sp>
        <p:nvSpPr>
          <p:cNvPr id="116" name="Google Shape;116;p19"/>
          <p:cNvSpPr txBox="1">
            <a:spLocks noGrp="1"/>
          </p:cNvSpPr>
          <p:nvPr>
            <p:ph type="ctrTitle" idx="4294967295"/>
          </p:nvPr>
        </p:nvSpPr>
        <p:spPr>
          <a:xfrm>
            <a:off x="1219355" y="225811"/>
            <a:ext cx="7054850" cy="919162"/>
          </a:xfrm>
          <a:prstGeom prst="rect">
            <a:avLst/>
          </a:prstGeom>
        </p:spPr>
        <p:txBody>
          <a:bodyPr spcFirstLastPara="1" wrap="square" lIns="91425" tIns="91425" rIns="91425" bIns="91425" anchor="ctr" anchorCtr="0">
            <a:noAutofit/>
          </a:bodyPr>
          <a:lstStyle/>
          <a:p>
            <a:pPr lvl="0"/>
            <a:r>
              <a:rPr lang="en-US" sz="3200" b="1" dirty="0">
                <a:solidFill>
                  <a:srgbClr val="70041E"/>
                </a:solidFill>
              </a:rPr>
              <a:t>Multiple Sclerosis (MS)</a:t>
            </a:r>
            <a:endParaRPr sz="3000" b="1" dirty="0">
              <a:solidFill>
                <a:srgbClr val="70041E"/>
              </a:solidFill>
            </a:endParaRPr>
          </a:p>
        </p:txBody>
      </p:sp>
      <p:sp>
        <p:nvSpPr>
          <p:cNvPr id="117" name="Google Shape;117;p19"/>
          <p:cNvSpPr txBox="1">
            <a:spLocks noGrp="1"/>
          </p:cNvSpPr>
          <p:nvPr>
            <p:ph type="subTitle" idx="4294967295"/>
          </p:nvPr>
        </p:nvSpPr>
        <p:spPr>
          <a:xfrm>
            <a:off x="721112" y="914400"/>
            <a:ext cx="8043747" cy="3442359"/>
          </a:xfrm>
          <a:prstGeom prst="rect">
            <a:avLst/>
          </a:prstGeom>
        </p:spPr>
        <p:txBody>
          <a:bodyPr spcFirstLastPara="1" wrap="square" lIns="91425" tIns="91425" rIns="91425" bIns="91425" anchor="t" anchorCtr="0">
            <a:noAutofit/>
          </a:bodyPr>
          <a:lstStyle/>
          <a:p>
            <a:pPr>
              <a:lnSpc>
                <a:spcPct val="90000"/>
              </a:lnSpc>
              <a:buClr>
                <a:schemeClr val="accent6"/>
              </a:buClr>
              <a:defRPr/>
            </a:pPr>
            <a:r>
              <a:rPr lang="en-US" sz="2000" dirty="0">
                <a:solidFill>
                  <a:srgbClr val="70041E"/>
                </a:solidFill>
              </a:rPr>
              <a:t>The most common demyelinating disease.</a:t>
            </a:r>
          </a:p>
          <a:p>
            <a:pPr>
              <a:buClr>
                <a:schemeClr val="accent6"/>
              </a:buClr>
            </a:pPr>
            <a:r>
              <a:rPr lang="en-US" sz="2000" dirty="0">
                <a:solidFill>
                  <a:srgbClr val="70041E"/>
                </a:solidFill>
              </a:rPr>
              <a:t>An autoimmune demyelinating disorder characterized by distinct episodes of neurologic deficits that are separated in time and are attributable to patchy white matter lesions that are separated in space.</a:t>
            </a:r>
          </a:p>
          <a:p>
            <a:pPr>
              <a:buClr>
                <a:schemeClr val="accent6"/>
              </a:buClr>
            </a:pPr>
            <a:r>
              <a:rPr lang="en-US" sz="2000" dirty="0">
                <a:solidFill>
                  <a:srgbClr val="70041E"/>
                </a:solidFill>
              </a:rPr>
              <a:t>M:F 1:2, rare in childhood &amp; after the age of 50.</a:t>
            </a:r>
          </a:p>
          <a:p>
            <a:pPr>
              <a:buClr>
                <a:schemeClr val="accent6"/>
              </a:buClr>
            </a:pPr>
            <a:r>
              <a:rPr lang="en-US" sz="2000" dirty="0">
                <a:solidFill>
                  <a:srgbClr val="70041E"/>
                </a:solidFill>
              </a:rPr>
              <a:t>The lesions of are caused by an autoimmune response directed against components of the myelin sheath. </a:t>
            </a:r>
          </a:p>
          <a:p>
            <a:pPr>
              <a:buClr>
                <a:schemeClr val="accent6"/>
              </a:buClr>
            </a:pPr>
            <a:r>
              <a:rPr lang="en-US" sz="2000" dirty="0">
                <a:solidFill>
                  <a:srgbClr val="70041E"/>
                </a:solidFill>
              </a:rPr>
              <a:t> The clinical course takes the form of relapsing and remitting episodes of variable duration (weeks to months to years) marked by neurologic defects, followed by gradual and partial recovery of neurologic function. </a:t>
            </a:r>
            <a:endParaRPr sz="2000" dirty="0">
              <a:solidFill>
                <a:srgbClr val="70041E"/>
              </a:solidFill>
            </a:endParaRPr>
          </a:p>
        </p:txBody>
      </p:sp>
    </p:spTree>
    <p:extLst>
      <p:ext uri="{BB962C8B-B14F-4D97-AF65-F5344CB8AC3E}">
        <p14:creationId xmlns:p14="http://schemas.microsoft.com/office/powerpoint/2010/main" val="5646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626" y="159480"/>
            <a:ext cx="3886200" cy="452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08027" y="583544"/>
            <a:ext cx="3781973" cy="1938992"/>
          </a:xfrm>
          <a:prstGeom prst="rect">
            <a:avLst/>
          </a:prstGeom>
          <a:noFill/>
        </p:spPr>
        <p:txBody>
          <a:bodyPr wrap="square" rtlCol="0">
            <a:spAutoFit/>
          </a:bodyPr>
          <a:lstStyle/>
          <a:p>
            <a:r>
              <a:rPr lang="en-US" sz="2000" dirty="0">
                <a:solidFill>
                  <a:schemeClr val="tx1"/>
                </a:solidFill>
                <a:latin typeface="Libre Baskerville" charset="0"/>
              </a:rPr>
              <a:t>A white matter disease. </a:t>
            </a:r>
          </a:p>
          <a:p>
            <a:r>
              <a:rPr lang="en-US" sz="2000" dirty="0">
                <a:solidFill>
                  <a:schemeClr val="tx1"/>
                </a:solidFill>
                <a:latin typeface="Libre Baskerville" charset="0"/>
              </a:rPr>
              <a:t>Lesions </a:t>
            </a:r>
            <a:r>
              <a:rPr lang="en-US" sz="2000" dirty="0">
                <a:solidFill>
                  <a:schemeClr val="tx1"/>
                </a:solidFill>
                <a:latin typeface="Libre Baskerville" charset="0"/>
                <a:sym typeface="Wingdings" pitchFamily="2" charset="2"/>
              </a:rPr>
              <a:t> </a:t>
            </a:r>
            <a:r>
              <a:rPr lang="en-US" sz="2000" b="1" dirty="0">
                <a:solidFill>
                  <a:schemeClr val="tx1"/>
                </a:solidFill>
                <a:latin typeface="Libre Baskerville" charset="0"/>
              </a:rPr>
              <a:t>plaques</a:t>
            </a:r>
            <a:r>
              <a:rPr lang="en-US" sz="2000" dirty="0">
                <a:solidFill>
                  <a:schemeClr val="tx1"/>
                </a:solidFill>
                <a:latin typeface="Libre Baskerville" charset="0"/>
              </a:rPr>
              <a:t>: </a:t>
            </a:r>
            <a:r>
              <a:rPr lang="en-US" sz="2000" b="1" u="sng" dirty="0">
                <a:solidFill>
                  <a:schemeClr val="tx1"/>
                </a:solidFill>
                <a:latin typeface="Libre Baskerville" charset="0"/>
              </a:rPr>
              <a:t>discrete</a:t>
            </a:r>
            <a:r>
              <a:rPr lang="en-US" sz="2000" dirty="0">
                <a:solidFill>
                  <a:schemeClr val="tx1"/>
                </a:solidFill>
                <a:latin typeface="Libre Baskerville" charset="0"/>
              </a:rPr>
              <a:t>, slightly depressed, glassy-appearing, and gray in color, and commonly near the ventricles.</a:t>
            </a:r>
          </a:p>
        </p:txBody>
      </p:sp>
      <p:pic>
        <p:nvPicPr>
          <p:cNvPr id="1028" name="Picture 4" descr="https://library.med.utah.edu/WebPath/jpeg5/CNS0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8027" y="2507314"/>
            <a:ext cx="3673636" cy="240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302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
        <p:nvSpPr>
          <p:cNvPr id="3" name="Rectangle 2"/>
          <p:cNvSpPr/>
          <p:nvPr/>
        </p:nvSpPr>
        <p:spPr>
          <a:xfrm>
            <a:off x="1107687" y="992119"/>
            <a:ext cx="5988205" cy="2893100"/>
          </a:xfrm>
          <a:prstGeom prst="rect">
            <a:avLst/>
          </a:prstGeom>
        </p:spPr>
        <p:txBody>
          <a:bodyPr wrap="square">
            <a:spAutoFit/>
          </a:bodyPr>
          <a:lstStyle/>
          <a:p>
            <a:r>
              <a:rPr lang="en-US" dirty="0"/>
              <a:t>Microscopically:</a:t>
            </a:r>
          </a:p>
          <a:p>
            <a:r>
              <a:rPr lang="en-US" dirty="0"/>
              <a:t>The active plaque, there is ongoing myelin breakdown associated with abundant foamy macrophages; lymphocytes are also present, mostly as perivascular cuffs, especially at the outer edge of the lesion. Active lesions are often centered on small veins; myelin is usually completely absent. but axons are relatively preserved.</a:t>
            </a:r>
          </a:p>
          <a:p>
            <a:endParaRPr lang="en-US" dirty="0"/>
          </a:p>
          <a:p>
            <a:r>
              <a:rPr lang="en-US" dirty="0"/>
              <a:t>In time, astrocytes undergo reactive changes. As lesions become </a:t>
            </a:r>
          </a:p>
          <a:p>
            <a:r>
              <a:rPr lang="en-US" dirty="0"/>
              <a:t>quiescent, the inflammatory cells slowly disappear. Within inactive </a:t>
            </a:r>
          </a:p>
          <a:p>
            <a:r>
              <a:rPr lang="en-US" dirty="0"/>
              <a:t>plaques, there is no macrophage-rich infiltrate, little to no myelin </a:t>
            </a:r>
          </a:p>
          <a:p>
            <a:r>
              <a:rPr lang="en-US" dirty="0"/>
              <a:t>is found, and there is a reduction in the number of oligodendrocyte </a:t>
            </a:r>
          </a:p>
          <a:p>
            <a:r>
              <a:rPr lang="en-US" dirty="0"/>
              <a:t>nuclei; instead, reactive gliosis is prominent. Axons in old </a:t>
            </a:r>
            <a:r>
              <a:rPr lang="en-US" dirty="0" err="1"/>
              <a:t>gliotic</a:t>
            </a:r>
            <a:r>
              <a:rPr lang="en-US" dirty="0"/>
              <a:t> </a:t>
            </a:r>
          </a:p>
          <a:p>
            <a:r>
              <a:rPr lang="en-US" dirty="0"/>
              <a:t>plaques are usually greatly diminished in number</a:t>
            </a:r>
          </a:p>
        </p:txBody>
      </p:sp>
    </p:spTree>
    <p:extLst>
      <p:ext uri="{BB962C8B-B14F-4D97-AF65-F5344CB8AC3E}">
        <p14:creationId xmlns:p14="http://schemas.microsoft.com/office/powerpoint/2010/main" val="240488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96" y="369664"/>
            <a:ext cx="3886200"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49189" y="369664"/>
            <a:ext cx="4027470" cy="4324261"/>
          </a:xfrm>
          <a:prstGeom prst="rect">
            <a:avLst/>
          </a:prstGeom>
          <a:noFill/>
        </p:spPr>
        <p:txBody>
          <a:bodyPr wrap="square" rtlCol="0">
            <a:spAutoFit/>
          </a:bodyPr>
          <a:lstStyle/>
          <a:p>
            <a:pPr>
              <a:spcAft>
                <a:spcPts val="600"/>
              </a:spcAft>
            </a:pPr>
            <a:r>
              <a:rPr lang="en-US" sz="2000" dirty="0">
                <a:solidFill>
                  <a:schemeClr val="tx1"/>
                </a:solidFill>
                <a:latin typeface="Libre Baskerville" charset="0"/>
              </a:rPr>
              <a:t>lesions are sharply defined microscopically:</a:t>
            </a:r>
          </a:p>
          <a:p>
            <a:pPr>
              <a:spcAft>
                <a:spcPts val="600"/>
              </a:spcAft>
            </a:pPr>
            <a:r>
              <a:rPr lang="en-US" sz="2000" dirty="0">
                <a:solidFill>
                  <a:schemeClr val="tx1"/>
                </a:solidFill>
                <a:latin typeface="Libre Baskerville" charset="0"/>
              </a:rPr>
              <a:t> </a:t>
            </a:r>
          </a:p>
          <a:p>
            <a:pPr>
              <a:spcAft>
                <a:spcPts val="600"/>
              </a:spcAft>
            </a:pPr>
            <a:r>
              <a:rPr lang="fr-FR" sz="2000" b="1" dirty="0">
                <a:solidFill>
                  <a:schemeClr val="tx1"/>
                </a:solidFill>
                <a:latin typeface="Libre Baskerville" charset="0"/>
              </a:rPr>
              <a:t>+ Active plaques (</a:t>
            </a:r>
            <a:r>
              <a:rPr lang="en-US" sz="2000" dirty="0">
                <a:solidFill>
                  <a:schemeClr val="tx1"/>
                </a:solidFill>
                <a:latin typeface="Libre Baskerville" charset="0"/>
              </a:rPr>
              <a:t>ongoing myelin breakdown):</a:t>
            </a:r>
            <a:r>
              <a:rPr lang="fr-FR" sz="2000" b="1" dirty="0">
                <a:solidFill>
                  <a:schemeClr val="tx1"/>
                </a:solidFill>
                <a:latin typeface="Libre Baskerville" charset="0"/>
              </a:rPr>
              <a:t> </a:t>
            </a:r>
            <a:r>
              <a:rPr lang="fr-FR" sz="2000" dirty="0" err="1">
                <a:solidFill>
                  <a:schemeClr val="tx1"/>
                </a:solidFill>
                <a:latin typeface="Libre Baskerville" charset="0"/>
              </a:rPr>
              <a:t>contain</a:t>
            </a:r>
            <a:r>
              <a:rPr lang="fr-FR" sz="2000" dirty="0">
                <a:solidFill>
                  <a:schemeClr val="tx1"/>
                </a:solidFill>
                <a:latin typeface="Libre Baskerville" charset="0"/>
              </a:rPr>
              <a:t> </a:t>
            </a:r>
            <a:r>
              <a:rPr lang="fr-FR" sz="2000" dirty="0" err="1">
                <a:solidFill>
                  <a:schemeClr val="tx1"/>
                </a:solidFill>
                <a:latin typeface="Libre Baskerville" charset="0"/>
              </a:rPr>
              <a:t>abundant</a:t>
            </a:r>
            <a:r>
              <a:rPr lang="fr-FR" sz="2000" dirty="0">
                <a:solidFill>
                  <a:schemeClr val="tx1"/>
                </a:solidFill>
                <a:latin typeface="Libre Baskerville" charset="0"/>
              </a:rPr>
              <a:t> macrophages </a:t>
            </a:r>
            <a:r>
              <a:rPr lang="fr-FR" sz="2000" dirty="0" err="1">
                <a:solidFill>
                  <a:schemeClr val="tx1"/>
                </a:solidFill>
                <a:latin typeface="Libre Baskerville" charset="0"/>
              </a:rPr>
              <a:t>stuffed</a:t>
            </a:r>
            <a:r>
              <a:rPr lang="fr-FR" sz="2000" dirty="0">
                <a:solidFill>
                  <a:schemeClr val="tx1"/>
                </a:solidFill>
                <a:latin typeface="Libre Baskerville" charset="0"/>
              </a:rPr>
              <a:t> </a:t>
            </a:r>
            <a:r>
              <a:rPr lang="en-US" sz="2000" dirty="0">
                <a:solidFill>
                  <a:schemeClr val="tx1"/>
                </a:solidFill>
                <a:latin typeface="Libre Baskerville" charset="0"/>
              </a:rPr>
              <a:t>with myelin debris (lipid), also perivascular cuffs of Lymphocytes.</a:t>
            </a:r>
          </a:p>
          <a:p>
            <a:pPr>
              <a:spcAft>
                <a:spcPts val="600"/>
              </a:spcAft>
            </a:pPr>
            <a:r>
              <a:rPr lang="en-US" sz="2000" b="1" dirty="0">
                <a:solidFill>
                  <a:schemeClr val="tx1"/>
                </a:solidFill>
                <a:latin typeface="Libre Baskerville" charset="0"/>
              </a:rPr>
              <a:t>+Inactive plaques (</a:t>
            </a:r>
            <a:r>
              <a:rPr lang="en-US" sz="2000" dirty="0">
                <a:solidFill>
                  <a:schemeClr val="tx1"/>
                </a:solidFill>
                <a:latin typeface="Libre Baskerville" charset="0"/>
              </a:rPr>
              <a:t>quiescent</a:t>
            </a:r>
            <a:r>
              <a:rPr lang="en-US" sz="2000" b="1" dirty="0">
                <a:solidFill>
                  <a:schemeClr val="tx1"/>
                </a:solidFill>
                <a:latin typeface="Libre Baskerville" charset="0"/>
              </a:rPr>
              <a:t>): </a:t>
            </a:r>
            <a:r>
              <a:rPr lang="en-US" sz="2000" dirty="0">
                <a:solidFill>
                  <a:schemeClr val="tx1"/>
                </a:solidFill>
                <a:latin typeface="Libre Baskerville" charset="0"/>
              </a:rPr>
              <a:t>inflammation mostly disappears, leaving little to no myelin,  &amp; gliosis.</a:t>
            </a:r>
          </a:p>
        </p:txBody>
      </p:sp>
    </p:spTree>
    <p:extLst>
      <p:ext uri="{BB962C8B-B14F-4D97-AF65-F5344CB8AC3E}">
        <p14:creationId xmlns:p14="http://schemas.microsoft.com/office/powerpoint/2010/main" val="334404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1"/>
          <p:cNvSpPr>
            <a:spLocks noGrp="1"/>
          </p:cNvSpPr>
          <p:nvPr>
            <p:ph type="ctrTitle"/>
          </p:nvPr>
        </p:nvSpPr>
        <p:spPr>
          <a:xfrm>
            <a:off x="462338" y="170654"/>
            <a:ext cx="8260422" cy="1159800"/>
          </a:xfrm>
        </p:spPr>
        <p:txBody>
          <a:bodyPr/>
          <a:lstStyle/>
          <a:p>
            <a:pPr algn="l"/>
            <a:r>
              <a:rPr lang="en-US" sz="3600" b="1" dirty="0">
                <a:solidFill>
                  <a:srgbClr val="70041E"/>
                </a:solidFill>
                <a:effectLst>
                  <a:outerShdw blurRad="38100" dist="38100" dir="2700000" algn="tl">
                    <a:srgbClr val="000000">
                      <a:alpha val="43137"/>
                    </a:srgbClr>
                  </a:outerShdw>
                </a:effectLst>
              </a:rPr>
              <a:t>NEURODEGENERATIVE DISEASES</a:t>
            </a:r>
          </a:p>
        </p:txBody>
      </p:sp>
      <p:sp>
        <p:nvSpPr>
          <p:cNvPr id="95" name="Google Shape;95;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8</a:t>
            </a:fld>
            <a:endParaRPr/>
          </a:p>
        </p:txBody>
      </p:sp>
      <p:sp>
        <p:nvSpPr>
          <p:cNvPr id="4" name="TextBox 3"/>
          <p:cNvSpPr txBox="1"/>
          <p:nvPr/>
        </p:nvSpPr>
        <p:spPr>
          <a:xfrm>
            <a:off x="491799" y="1230349"/>
            <a:ext cx="8198779" cy="3093154"/>
          </a:xfrm>
          <a:prstGeom prst="rect">
            <a:avLst/>
          </a:prstGeom>
          <a:noFill/>
        </p:spPr>
        <p:txBody>
          <a:bodyPr wrap="square" rtlCol="0">
            <a:spAutoFit/>
          </a:bodyPr>
          <a:lstStyle/>
          <a:p>
            <a:pPr marL="342900" indent="-342900">
              <a:spcBef>
                <a:spcPts val="600"/>
              </a:spcBef>
              <a:buClr>
                <a:schemeClr val="bg1"/>
              </a:buClr>
              <a:buFont typeface="Arial" pitchFamily="34" charset="0"/>
              <a:buChar char="•"/>
            </a:pPr>
            <a:r>
              <a:rPr lang="en-US" sz="2000" dirty="0">
                <a:solidFill>
                  <a:schemeClr val="tx1"/>
                </a:solidFill>
                <a:latin typeface="Libre Baskerville" charset="0"/>
              </a:rPr>
              <a:t>Neurodegenerative diseases are disorders characterized </a:t>
            </a:r>
          </a:p>
          <a:p>
            <a:pPr marL="342900" indent="-342900">
              <a:spcBef>
                <a:spcPts val="600"/>
              </a:spcBef>
              <a:buClr>
                <a:schemeClr val="bg1"/>
              </a:buClr>
              <a:buFont typeface="Arial" pitchFamily="34" charset="0"/>
              <a:buChar char="•"/>
            </a:pPr>
            <a:r>
              <a:rPr lang="en-US" sz="2000" dirty="0">
                <a:solidFill>
                  <a:schemeClr val="tx1"/>
                </a:solidFill>
                <a:latin typeface="Libre Baskerville" charset="0"/>
              </a:rPr>
              <a:t>by the progressive loss of particular groups of neurons, </a:t>
            </a:r>
          </a:p>
          <a:p>
            <a:pPr marL="342900" indent="-342900">
              <a:spcBef>
                <a:spcPts val="600"/>
              </a:spcBef>
              <a:buClr>
                <a:schemeClr val="bg1"/>
              </a:buClr>
              <a:buFont typeface="Arial" pitchFamily="34" charset="0"/>
              <a:buChar char="•"/>
            </a:pPr>
            <a:r>
              <a:rPr lang="en-US" sz="2000" dirty="0">
                <a:solidFill>
                  <a:schemeClr val="tx1"/>
                </a:solidFill>
                <a:latin typeface="Libre Baskerville" charset="0"/>
              </a:rPr>
              <a:t>which often have shared functions. </a:t>
            </a:r>
          </a:p>
          <a:p>
            <a:pPr marL="342900" indent="-342900">
              <a:spcBef>
                <a:spcPts val="600"/>
              </a:spcBef>
              <a:buClr>
                <a:schemeClr val="bg1"/>
              </a:buClr>
              <a:buFont typeface="Arial" pitchFamily="34" charset="0"/>
              <a:buChar char="•"/>
            </a:pPr>
            <a:endParaRPr lang="en-US" sz="2000" dirty="0">
              <a:solidFill>
                <a:schemeClr val="tx1"/>
              </a:solidFill>
              <a:latin typeface="Libre Baskerville" charset="0"/>
            </a:endParaRPr>
          </a:p>
          <a:p>
            <a:pPr marL="342900" indent="-342900">
              <a:spcBef>
                <a:spcPts val="600"/>
              </a:spcBef>
              <a:buClr>
                <a:schemeClr val="bg1"/>
              </a:buClr>
              <a:buFont typeface="Arial" pitchFamily="34" charset="0"/>
              <a:buChar char="•"/>
            </a:pPr>
            <a:r>
              <a:rPr lang="en-US" sz="2000" dirty="0">
                <a:solidFill>
                  <a:schemeClr val="tx1"/>
                </a:solidFill>
                <a:latin typeface="Libre Baskerville" charset="0"/>
              </a:rPr>
              <a:t>The pathologic process that is common across most of </a:t>
            </a:r>
          </a:p>
          <a:p>
            <a:pPr marL="342900" indent="-342900">
              <a:spcBef>
                <a:spcPts val="600"/>
              </a:spcBef>
              <a:buClr>
                <a:schemeClr val="bg1"/>
              </a:buClr>
              <a:buFont typeface="Arial" pitchFamily="34" charset="0"/>
              <a:buChar char="•"/>
            </a:pPr>
            <a:r>
              <a:rPr lang="en-US" sz="2000" dirty="0">
                <a:solidFill>
                  <a:schemeClr val="tx1"/>
                </a:solidFill>
                <a:latin typeface="Libre Baskerville" charset="0"/>
              </a:rPr>
              <a:t>the neurodegenerative diseases is the accumulation of </a:t>
            </a:r>
          </a:p>
          <a:p>
            <a:pPr marL="342900" indent="-342900">
              <a:spcBef>
                <a:spcPts val="600"/>
              </a:spcBef>
              <a:buClr>
                <a:schemeClr val="bg1"/>
              </a:buClr>
              <a:buFont typeface="Arial" pitchFamily="34" charset="0"/>
              <a:buChar char="•"/>
            </a:pPr>
            <a:r>
              <a:rPr lang="en-US" sz="2000" dirty="0">
                <a:solidFill>
                  <a:schemeClr val="tx1"/>
                </a:solidFill>
                <a:latin typeface="Libre Baskerville" charset="0"/>
              </a:rPr>
              <a:t>protein aggregates (hence the occasional use of the term </a:t>
            </a:r>
          </a:p>
          <a:p>
            <a:pPr marL="342900" indent="-342900">
              <a:spcBef>
                <a:spcPts val="600"/>
              </a:spcBef>
              <a:buClr>
                <a:schemeClr val="bg1"/>
              </a:buClr>
              <a:buFont typeface="Arial" pitchFamily="34" charset="0"/>
              <a:buChar char="•"/>
            </a:pPr>
            <a:r>
              <a:rPr lang="en-US" sz="2000" dirty="0">
                <a:solidFill>
                  <a:schemeClr val="tx1"/>
                </a:solidFill>
                <a:latin typeface="Libre Baskerville" charset="0"/>
              </a:rPr>
              <a:t>“</a:t>
            </a:r>
            <a:r>
              <a:rPr lang="en-US" sz="2000" dirty="0" err="1">
                <a:solidFill>
                  <a:schemeClr val="tx1"/>
                </a:solidFill>
                <a:latin typeface="Libre Baskerville" charset="0"/>
              </a:rPr>
              <a:t>proteinopathy</a:t>
            </a:r>
            <a:r>
              <a:rPr lang="en-US" sz="2000" dirty="0">
                <a:solidFill>
                  <a:schemeClr val="tx1"/>
                </a:solidFill>
                <a:latin typeface="Libre Baskerville" charset="0"/>
              </a:rPr>
              <a:t>”).</a:t>
            </a:r>
          </a:p>
        </p:txBody>
      </p:sp>
    </p:spTree>
    <p:extLst>
      <p:ext uri="{BB962C8B-B14F-4D97-AF65-F5344CB8AC3E}">
        <p14:creationId xmlns:p14="http://schemas.microsoft.com/office/powerpoint/2010/main" val="339857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dirty="0"/>
          </a:p>
        </p:txBody>
      </p:sp>
      <p:sp>
        <p:nvSpPr>
          <p:cNvPr id="82" name="Google Shape;82;p15"/>
          <p:cNvSpPr txBox="1">
            <a:spLocks noGrp="1"/>
          </p:cNvSpPr>
          <p:nvPr>
            <p:ph type="subTitle" idx="4294967295"/>
          </p:nvPr>
        </p:nvSpPr>
        <p:spPr>
          <a:xfrm>
            <a:off x="1170951" y="1761583"/>
            <a:ext cx="6594475" cy="1519238"/>
          </a:xfrm>
          <a:prstGeom prst="rect">
            <a:avLst/>
          </a:prstGeom>
        </p:spPr>
        <p:txBody>
          <a:bodyPr spcFirstLastPara="1" wrap="square" lIns="91425" tIns="91425" rIns="91425" bIns="91425" anchor="t" anchorCtr="0">
            <a:noAutofit/>
          </a:bodyPr>
          <a:lstStyle/>
          <a:p>
            <a:pPr marL="0" lvl="0" indent="0" algn="ctr">
              <a:buNone/>
            </a:pPr>
            <a:r>
              <a:rPr lang="en-US" sz="4000" b="1" dirty="0">
                <a:latin typeface="Montserrat" charset="0"/>
              </a:rPr>
              <a:t>Alzheimer Disease (AD)</a:t>
            </a:r>
            <a:endParaRPr sz="4000" b="1" i="1" dirty="0">
              <a:latin typeface="Montserrat" charset="0"/>
            </a:endParaRPr>
          </a:p>
        </p:txBody>
      </p:sp>
    </p:spTree>
    <p:extLst>
      <p:ext uri="{BB962C8B-B14F-4D97-AF65-F5344CB8AC3E}">
        <p14:creationId xmlns:p14="http://schemas.microsoft.com/office/powerpoint/2010/main" val="10916385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مستند" ma:contentTypeID="0x0101004E3F62F58E31954599AF5D7BF24514D4" ma:contentTypeVersion="2" ma:contentTypeDescription="إنشاء مستند جديد." ma:contentTypeScope="" ma:versionID="82b47cfbd103cc834f9c4c83d3ea4925">
  <xsd:schema xmlns:xsd="http://www.w3.org/2001/XMLSchema" xmlns:xs="http://www.w3.org/2001/XMLSchema" xmlns:p="http://schemas.microsoft.com/office/2006/metadata/properties" xmlns:ns2="d04b26b9-50b7-4329-ba0b-d0dc18387505" targetNamespace="http://schemas.microsoft.com/office/2006/metadata/properties" ma:root="true" ma:fieldsID="2617fb8f117924669a22166e7ae082fc" ns2:_="">
    <xsd:import namespace="d04b26b9-50b7-4329-ba0b-d0dc183875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876EA3-E2B3-455A-8C42-EABDBB2C656A}">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0382575E-6FDA-4BCD-B693-65E600E935CB}">
  <ds:schemaRefs>
    <ds:schemaRef ds:uri="http://schemas.microsoft.com/sharepoint/v3/contenttype/forms"/>
  </ds:schemaRefs>
</ds:datastoreItem>
</file>

<file path=customXml/itemProps3.xml><?xml version="1.0" encoding="utf-8"?>
<ds:datastoreItem xmlns:ds="http://schemas.openxmlformats.org/officeDocument/2006/customXml" ds:itemID="{F4F32B42-09EA-4443-A275-D0E8E9EE4739}">
  <ds:schemaRefs>
    <ds:schemaRef ds:uri="http://schemas.microsoft.com/office/2006/metadata/contentType"/>
    <ds:schemaRef ds:uri="http://schemas.microsoft.com/office/2006/metadata/properties/metaAttributes"/>
    <ds:schemaRef ds:uri="http://www.w3.org/2000/xmlns/"/>
    <ds:schemaRef ds:uri="http://www.w3.org/2001/XMLSchema"/>
    <ds:schemaRef ds:uri="d04b26b9-50b7-4329-ba0b-d0dc18387505"/>
  </ds:schemaRefs>
</ds:datastoreItem>
</file>

<file path=docProps/app.xml><?xml version="1.0" encoding="utf-8"?>
<Properties xmlns="http://schemas.openxmlformats.org/officeDocument/2006/extended-properties" xmlns:vt="http://schemas.openxmlformats.org/officeDocument/2006/docPropsVTypes">
  <Template>Organic</Template>
  <TotalTime>1554</TotalTime>
  <Words>1277</Words>
  <Application>Microsoft Office PowerPoint</Application>
  <PresentationFormat>On-screen Show (16:9)</PresentationFormat>
  <Paragraphs>142</Paragraphs>
  <Slides>33</Slides>
  <Notes>29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Organic</vt:lpstr>
      <vt:lpstr>Neuroscience II Pathology-lab</vt:lpstr>
      <vt:lpstr>Demyelinating  diseases of CNS</vt:lpstr>
      <vt:lpstr>Diseases of myelin are separated to two groups:</vt:lpstr>
      <vt:lpstr>Multiple Sclerosis (MS)</vt:lpstr>
      <vt:lpstr>PowerPoint Presentation</vt:lpstr>
      <vt:lpstr>PowerPoint Presentation</vt:lpstr>
      <vt:lpstr>PowerPoint Presentation</vt:lpstr>
      <vt:lpstr>NEURODEGENERATIVE DISEASES</vt:lpstr>
      <vt:lpstr>PowerPoint Presentation</vt:lpstr>
      <vt:lpstr>PowerPoint Presentation</vt:lpstr>
      <vt:lpstr>AD – Pathogenesis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Huntington Disease-HD</vt:lpstr>
      <vt:lpstr>HD – Pathogenesis </vt:lpstr>
      <vt:lpstr>PowerPoint Presentation</vt:lpstr>
      <vt:lpstr>PowerPoint Presentation</vt:lpstr>
      <vt:lpstr>Amyotrophic Lateral Sclerosis (ALS) </vt:lpstr>
      <vt:lpstr>ALS – pathogenesis </vt:lpstr>
      <vt:lpstr>PowerPoint Presentation</vt:lpstr>
      <vt:lpstr>PowerPoint Presentation</vt:lpstr>
      <vt:lpstr>ALS – Clinical</vt:lpstr>
      <vt:lpstr>Thiamine deficiency (Vitamine B1)</vt:lpstr>
      <vt:lpstr>Wernicke encephalopathy is characterized by foci of hemorrhage and necrosis in the mamillary bodies and the walls of the third and fourth ventricles.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II Pathology</dc:title>
  <dc:creator>mohammed hayel</dc:creator>
  <cp:lastModifiedBy>Rafthijzeen@outlook.com</cp:lastModifiedBy>
  <cp:revision>134</cp:revision>
  <dcterms:modified xsi:type="dcterms:W3CDTF">2023-03-15T08:06:32Z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0x0101004E3F62F58E31954599AF5D7BF24514D4</vt:lpwstr>
  </property>
</Properties>
</file>