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1"/>
  </p:notesMasterIdLst>
  <p:sldIdLst>
    <p:sldId id="256" r:id="rId2"/>
    <p:sldId id="257" r:id="rId3"/>
    <p:sldId id="260" r:id="rId4"/>
    <p:sldId id="323" r:id="rId5"/>
    <p:sldId id="325" r:id="rId6"/>
    <p:sldId id="326" r:id="rId7"/>
    <p:sldId id="263" r:id="rId8"/>
    <p:sldId id="264" r:id="rId9"/>
    <p:sldId id="265" r:id="rId10"/>
    <p:sldId id="266" r:id="rId11"/>
    <p:sldId id="267" r:id="rId12"/>
    <p:sldId id="268" r:id="rId13"/>
    <p:sldId id="269" r:id="rId14"/>
    <p:sldId id="270" r:id="rId15"/>
    <p:sldId id="327" r:id="rId16"/>
    <p:sldId id="271" r:id="rId17"/>
    <p:sldId id="273" r:id="rId18"/>
    <p:sldId id="31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125865E-1FC9-4317-B720-0F83A414E194}" type="datetimeFigureOut">
              <a:rPr lang="ar-JO" smtClean="0"/>
              <a:pPr/>
              <a:t>09/06/1440</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869E8B4-7EDB-433A-9BCF-80E3E9F2011D}" type="slidenum">
              <a:rPr lang="ar-JO" smtClean="0"/>
              <a:pPr/>
              <a:t>‹#›</a:t>
            </a:fld>
            <a:endParaRPr lang="ar-JO"/>
          </a:p>
        </p:txBody>
      </p:sp>
    </p:spTree>
    <p:extLst>
      <p:ext uri="{BB962C8B-B14F-4D97-AF65-F5344CB8AC3E}">
        <p14:creationId xmlns:p14="http://schemas.microsoft.com/office/powerpoint/2010/main" val="28146515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21D1D-B1D9-4B4C-8C8D-8F08739A6898}" type="slidenum">
              <a:rPr lang="en-US" altLang="en-US"/>
              <a:pPr/>
              <a:t>14</a:t>
            </a:fld>
            <a:endParaRPr lang="en-US"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ltLang="en-US"/>
              <a:t>The number of sperms deposited per ejaculation varies from source to source </a:t>
            </a:r>
            <a:r>
              <a:rPr lang="en-US" altLang="en-US">
                <a:sym typeface="Wingdings" pitchFamily="2" charset="2"/>
              </a:rPr>
              <a:t> so does the number that reach the site of fertilization; Timiras’ book says 100 million ejaculated and 1000 reach site.</a:t>
            </a:r>
          </a:p>
          <a:p>
            <a:endParaRPr lang="en-US" altLang="en-US">
              <a:sym typeface="Wingdings" pitchFamily="2" charset="2"/>
            </a:endParaRPr>
          </a:p>
          <a:p>
            <a:r>
              <a:rPr lang="en-US" altLang="en-US">
                <a:sym typeface="Wingdings" pitchFamily="2" charset="2"/>
              </a:rPr>
              <a:t>The vagina is an inhospitable environment for sperm.</a:t>
            </a:r>
            <a:endParaRPr lang="en-US" altLang="en-US"/>
          </a:p>
        </p:txBody>
      </p:sp>
    </p:spTree>
    <p:extLst>
      <p:ext uri="{BB962C8B-B14F-4D97-AF65-F5344CB8AC3E}">
        <p14:creationId xmlns:p14="http://schemas.microsoft.com/office/powerpoint/2010/main" val="187853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150938" y="214313"/>
            <a:ext cx="7793037" cy="1462087"/>
          </a:xfrm>
        </p:spPr>
        <p:txBody>
          <a:bodyPr/>
          <a:lstStyle/>
          <a:p>
            <a:r>
              <a:rPr lang="ar-SA" smtClean="0"/>
              <a:t>انقر لتحرير نمط العنوان الرئيسي</a:t>
            </a:r>
            <a:endParaRPr lang="ar-JO"/>
          </a:p>
        </p:txBody>
      </p:sp>
      <p:sp>
        <p:nvSpPr>
          <p:cNvPr id="3" name="عنصر نائب للنص 2"/>
          <p:cNvSpPr>
            <a:spLocks noGrp="1"/>
          </p:cNvSpPr>
          <p:nvPr>
            <p:ph type="body" sz="half" idx="1"/>
          </p:nvPr>
        </p:nvSpPr>
        <p:spPr>
          <a:xfrm>
            <a:off x="1182688" y="2017713"/>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محتوى 3"/>
          <p:cNvSpPr>
            <a:spLocks noGrp="1"/>
          </p:cNvSpPr>
          <p:nvPr>
            <p:ph sz="half" idx="2"/>
          </p:nvPr>
        </p:nvSpPr>
        <p:spPr>
          <a:xfrm>
            <a:off x="5145088" y="2017713"/>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تاريخ 4"/>
          <p:cNvSpPr>
            <a:spLocks noGrp="1"/>
          </p:cNvSpPr>
          <p:nvPr>
            <p:ph type="dt" sz="half" idx="10"/>
          </p:nvPr>
        </p:nvSpPr>
        <p:spPr>
          <a:xfrm>
            <a:off x="1162050" y="6243638"/>
            <a:ext cx="1905000" cy="457200"/>
          </a:xfrm>
        </p:spPr>
        <p:txBody>
          <a:bodyPr/>
          <a:lstStyle>
            <a:lvl1pPr>
              <a:defRPr/>
            </a:lvl1pPr>
          </a:lstStyle>
          <a:p>
            <a:endParaRPr lang="en-US"/>
          </a:p>
        </p:txBody>
      </p:sp>
      <p:sp>
        <p:nvSpPr>
          <p:cNvPr id="6" name="عنصر نائب للتذييل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7042150" y="6243638"/>
            <a:ext cx="1905000" cy="457200"/>
          </a:xfrm>
        </p:spPr>
        <p:txBody>
          <a:bodyPr/>
          <a:lstStyle>
            <a:lvl1pPr>
              <a:defRPr/>
            </a:lvl1pPr>
          </a:lstStyle>
          <a:p>
            <a:fld id="{79E0A65C-9637-4CDF-AB87-4DBE7224321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09/06/1440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09/06/1440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09/06/1440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09/06/1440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09/06/1440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09/06/1440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09/06/1440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62000"/>
            <a:ext cx="7772400" cy="1470025"/>
          </a:xfrm>
        </p:spPr>
        <p:txBody>
          <a:bodyPr/>
          <a:lstStyle/>
          <a:p>
            <a:r>
              <a:rPr lang="en-US"/>
              <a:t>Fertilization</a:t>
            </a:r>
          </a:p>
        </p:txBody>
      </p:sp>
      <p:sp>
        <p:nvSpPr>
          <p:cNvPr id="2051" name="Rectangle 3"/>
          <p:cNvSpPr>
            <a:spLocks noGrp="1" noChangeArrowheads="1"/>
          </p:cNvSpPr>
          <p:nvPr>
            <p:ph type="subTitle" idx="1"/>
          </p:nvPr>
        </p:nvSpPr>
        <p:spPr>
          <a:xfrm>
            <a:off x="1219200" y="2133600"/>
            <a:ext cx="6400800" cy="1752600"/>
          </a:xfrm>
        </p:spPr>
        <p:txBody>
          <a:bodyPr/>
          <a:lstStyle/>
          <a:p>
            <a:endParaRPr lang="en-US" sz="4000"/>
          </a:p>
          <a:p>
            <a:endParaRPr lang="en-US"/>
          </a:p>
        </p:txBody>
      </p:sp>
      <p:pic>
        <p:nvPicPr>
          <p:cNvPr id="2052" name="Picture 4" descr="350px-Sperm-egg[1]"/>
          <p:cNvPicPr>
            <a:picLocks noChangeAspect="1" noChangeArrowheads="1"/>
          </p:cNvPicPr>
          <p:nvPr/>
        </p:nvPicPr>
        <p:blipFill>
          <a:blip r:embed="rId2"/>
          <a:srcRect/>
          <a:stretch>
            <a:fillRect/>
          </a:stretch>
        </p:blipFill>
        <p:spPr bwMode="auto">
          <a:xfrm>
            <a:off x="2895600" y="3505200"/>
            <a:ext cx="3333750" cy="2286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Stages 3 &amp; 4 of fertilization:</a:t>
            </a:r>
          </a:p>
        </p:txBody>
      </p:sp>
      <p:sp>
        <p:nvSpPr>
          <p:cNvPr id="73731" name="Rectangle 3"/>
          <p:cNvSpPr>
            <a:spLocks noGrp="1" noChangeArrowheads="1"/>
          </p:cNvSpPr>
          <p:nvPr>
            <p:ph type="body" idx="1"/>
          </p:nvPr>
        </p:nvSpPr>
        <p:spPr>
          <a:xfrm>
            <a:off x="228600" y="1676400"/>
            <a:ext cx="8610600" cy="5181600"/>
          </a:xfrm>
        </p:spPr>
        <p:txBody>
          <a:bodyPr/>
          <a:lstStyle/>
          <a:p>
            <a:pPr algn="l" rtl="0"/>
            <a:r>
              <a:rPr lang="en-US" altLang="en-US" dirty="0"/>
              <a:t>Fusion of plasma membranes of </a:t>
            </a:r>
            <a:r>
              <a:rPr lang="en-US" altLang="en-US" dirty="0" err="1"/>
              <a:t>oocyte</a:t>
            </a:r>
            <a:r>
              <a:rPr lang="en-US" altLang="en-US" dirty="0"/>
              <a:t> and sperm</a:t>
            </a:r>
          </a:p>
          <a:p>
            <a:pPr lvl="1" algn="l" rtl="0"/>
            <a:r>
              <a:rPr lang="en-US" altLang="en-US" dirty="0"/>
              <a:t>Head and tail of a sperm enter the cytoplasm of the </a:t>
            </a:r>
            <a:r>
              <a:rPr lang="en-US" altLang="en-US" dirty="0" err="1"/>
              <a:t>oocyte</a:t>
            </a:r>
            <a:r>
              <a:rPr lang="en-US" altLang="en-US" dirty="0"/>
              <a:t>, but the sperm plasma membrane remains behind. </a:t>
            </a:r>
          </a:p>
          <a:p>
            <a:pPr algn="l" rtl="0"/>
            <a:r>
              <a:rPr lang="en-US" altLang="en-US" dirty="0"/>
              <a:t>2</a:t>
            </a:r>
            <a:r>
              <a:rPr lang="en-US" altLang="en-US" baseline="30000" dirty="0"/>
              <a:t>nd</a:t>
            </a:r>
            <a:r>
              <a:rPr lang="en-US" altLang="en-US" dirty="0"/>
              <a:t> meiotic division of </a:t>
            </a:r>
            <a:r>
              <a:rPr lang="en-US" altLang="en-US" dirty="0" err="1"/>
              <a:t>oocyte</a:t>
            </a:r>
            <a:r>
              <a:rPr lang="en-US" altLang="en-US" dirty="0"/>
              <a:t> is completed </a:t>
            </a:r>
          </a:p>
          <a:p>
            <a:pPr lvl="1" algn="l" rtl="0"/>
            <a:r>
              <a:rPr lang="en-US" altLang="en-US" dirty="0"/>
              <a:t>The secondary </a:t>
            </a:r>
            <a:r>
              <a:rPr lang="en-US" altLang="en-US" dirty="0" err="1"/>
              <a:t>oocyte</a:t>
            </a:r>
            <a:r>
              <a:rPr lang="en-US" altLang="en-US" dirty="0"/>
              <a:t> was previously arrested in metaphase of the 2</a:t>
            </a:r>
            <a:r>
              <a:rPr lang="en-US" altLang="en-US" baseline="30000" dirty="0"/>
              <a:t>nd</a:t>
            </a:r>
            <a:r>
              <a:rPr lang="en-US" altLang="en-US" dirty="0"/>
              <a:t> meiotic division, and now forms the mature ovum and another polar body.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Stage 5 of fertilization:</a:t>
            </a:r>
          </a:p>
        </p:txBody>
      </p:sp>
      <p:sp>
        <p:nvSpPr>
          <p:cNvPr id="74755" name="Rectangle 3"/>
          <p:cNvSpPr>
            <a:spLocks noGrp="1" noChangeArrowheads="1"/>
          </p:cNvSpPr>
          <p:nvPr>
            <p:ph type="body" idx="1"/>
          </p:nvPr>
        </p:nvSpPr>
        <p:spPr>
          <a:xfrm>
            <a:off x="304800" y="1600200"/>
            <a:ext cx="8305800" cy="5257800"/>
          </a:xfrm>
        </p:spPr>
        <p:txBody>
          <a:bodyPr/>
          <a:lstStyle/>
          <a:p>
            <a:pPr algn="l" rtl="0">
              <a:lnSpc>
                <a:spcPct val="90000"/>
              </a:lnSpc>
            </a:pPr>
            <a:r>
              <a:rPr lang="en-US" altLang="en-US" dirty="0"/>
              <a:t>Formation of male and female </a:t>
            </a:r>
            <a:r>
              <a:rPr lang="en-US" altLang="en-US" u="sng" dirty="0" err="1"/>
              <a:t>pronuclei</a:t>
            </a:r>
            <a:r>
              <a:rPr lang="en-US" altLang="en-US" dirty="0"/>
              <a:t>:</a:t>
            </a:r>
          </a:p>
          <a:p>
            <a:pPr lvl="1" algn="l" rtl="0">
              <a:lnSpc>
                <a:spcPct val="90000"/>
              </a:lnSpc>
            </a:pPr>
            <a:r>
              <a:rPr lang="en-US" altLang="en-US" dirty="0"/>
              <a:t>Chromosomal material of the sperm </a:t>
            </a:r>
            <a:r>
              <a:rPr lang="en-US" altLang="en-US" dirty="0" err="1"/>
              <a:t>decondensates</a:t>
            </a:r>
            <a:r>
              <a:rPr lang="en-US" altLang="en-US" dirty="0"/>
              <a:t> and enlarges</a:t>
            </a:r>
          </a:p>
          <a:p>
            <a:pPr lvl="1" algn="l" rtl="0">
              <a:lnSpc>
                <a:spcPct val="90000"/>
              </a:lnSpc>
            </a:pPr>
            <a:r>
              <a:rPr lang="en-US" altLang="en-US" dirty="0"/>
              <a:t>Chromosomal material of the ovum </a:t>
            </a:r>
            <a:r>
              <a:rPr lang="en-US" altLang="en-US" dirty="0" err="1"/>
              <a:t>decondensates</a:t>
            </a:r>
            <a:r>
              <a:rPr lang="en-US" altLang="en-US" dirty="0"/>
              <a:t> following the completion of meiosis</a:t>
            </a:r>
          </a:p>
          <a:p>
            <a:pPr algn="l" rtl="0">
              <a:lnSpc>
                <a:spcPct val="90000"/>
              </a:lnSpc>
            </a:pPr>
            <a:r>
              <a:rPr lang="en-US" altLang="en-US" dirty="0"/>
              <a:t>At this stage, the male and female </a:t>
            </a:r>
            <a:r>
              <a:rPr lang="en-US" altLang="en-US" dirty="0" err="1"/>
              <a:t>pronuclei</a:t>
            </a:r>
            <a:r>
              <a:rPr lang="en-US" altLang="en-US" dirty="0"/>
              <a:t> are indistinguishable.</a:t>
            </a:r>
          </a:p>
          <a:p>
            <a:pPr algn="l" rtl="0">
              <a:lnSpc>
                <a:spcPct val="90000"/>
              </a:lnSpc>
            </a:pPr>
            <a:r>
              <a:rPr lang="en-US" altLang="en-US" dirty="0"/>
              <a:t>As they grow, the </a:t>
            </a:r>
            <a:r>
              <a:rPr lang="en-US" altLang="en-US" dirty="0" err="1"/>
              <a:t>pronuclei</a:t>
            </a:r>
            <a:r>
              <a:rPr lang="en-US" altLang="en-US" dirty="0"/>
              <a:t> replicate their DNA </a:t>
            </a:r>
            <a:r>
              <a:rPr lang="en-US" altLang="en-US" dirty="0">
                <a:sym typeface="Wingdings" pitchFamily="2" charset="2"/>
              </a:rPr>
              <a:t> still 1N (haploid)- 23 chromosomes, each in </a:t>
            </a:r>
            <a:r>
              <a:rPr lang="en-US" altLang="en-US" dirty="0" err="1">
                <a:sym typeface="Wingdings" pitchFamily="2" charset="2"/>
              </a:rPr>
              <a:t>chromatid</a:t>
            </a:r>
            <a:r>
              <a:rPr lang="en-US" altLang="en-US" dirty="0">
                <a:sym typeface="Wingdings" pitchFamily="2" charset="2"/>
              </a:rPr>
              <a:t> pairs</a:t>
            </a: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228600" y="1676400"/>
            <a:ext cx="4267200" cy="4191000"/>
          </a:xfrm>
        </p:spPr>
        <p:txBody>
          <a:bodyPr/>
          <a:lstStyle/>
          <a:p>
            <a:pPr algn="l" rtl="0"/>
            <a:r>
              <a:rPr lang="en-US" altLang="en-US" sz="2400" dirty="0"/>
              <a:t>The male and female </a:t>
            </a:r>
            <a:r>
              <a:rPr lang="en-US" altLang="en-US" sz="2400" dirty="0" err="1"/>
              <a:t>pronuclei</a:t>
            </a:r>
            <a:r>
              <a:rPr lang="en-US" altLang="en-US" sz="2400" dirty="0"/>
              <a:t> are indistinguishable from one another.</a:t>
            </a:r>
          </a:p>
          <a:p>
            <a:pPr algn="l" rtl="0"/>
            <a:r>
              <a:rPr lang="en-US" altLang="en-US" sz="2400" dirty="0"/>
              <a:t>The second polar body can be seen (arrow).</a:t>
            </a:r>
          </a:p>
          <a:p>
            <a:pPr algn="l" rtl="0"/>
            <a:r>
              <a:rPr lang="en-US" altLang="en-US" sz="2400" dirty="0"/>
              <a:t>The plasma membranes of the two </a:t>
            </a:r>
            <a:r>
              <a:rPr lang="en-US" altLang="en-US" sz="2400" dirty="0" err="1"/>
              <a:t>pronuclei</a:t>
            </a:r>
            <a:r>
              <a:rPr lang="en-US" altLang="en-US" sz="2400" dirty="0"/>
              <a:t> are dissolving and one diploid nucleus will remain.</a:t>
            </a:r>
            <a:r>
              <a:rPr lang="en-US" altLang="en-US" sz="2800" dirty="0"/>
              <a:t> </a:t>
            </a:r>
          </a:p>
          <a:p>
            <a:pPr algn="l" rtl="0"/>
            <a:endParaRPr lang="en-US" altLang="en-US" sz="2800" dirty="0"/>
          </a:p>
        </p:txBody>
      </p:sp>
      <p:pic>
        <p:nvPicPr>
          <p:cNvPr id="88068" name="Picture 4" descr="C:\My Documents\Teaching\Development\normal zygote.jpg"/>
          <p:cNvPicPr>
            <a:picLocks noGrp="1" noChangeAspect="1" noChangeArrowheads="1"/>
          </p:cNvPicPr>
          <p:nvPr>
            <p:ph type="title"/>
          </p:nvPr>
        </p:nvPicPr>
        <p:blipFill>
          <a:blip r:embed="rId2"/>
          <a:srcRect/>
          <a:stretch>
            <a:fillRect/>
          </a:stretch>
        </p:blipFill>
        <p:spPr>
          <a:xfrm>
            <a:off x="4648200" y="1600200"/>
            <a:ext cx="4191000" cy="4105275"/>
          </a:xfrm>
          <a:noFill/>
          <a:ln/>
        </p:spPr>
      </p:pic>
      <p:sp>
        <p:nvSpPr>
          <p:cNvPr id="88069" name="Rectangle 5"/>
          <p:cNvSpPr>
            <a:spLocks noChangeArrowheads="1"/>
          </p:cNvSpPr>
          <p:nvPr/>
        </p:nvSpPr>
        <p:spPr bwMode="auto">
          <a:xfrm>
            <a:off x="228600" y="609600"/>
            <a:ext cx="6096000" cy="1006475"/>
          </a:xfrm>
          <a:prstGeom prst="rect">
            <a:avLst/>
          </a:prstGeom>
          <a:noFill/>
          <a:ln w="9525">
            <a:noFill/>
            <a:miter lim="800000"/>
            <a:headEnd/>
            <a:tailEnd/>
          </a:ln>
          <a:effectLst/>
        </p:spPr>
        <p:txBody>
          <a:bodyPr>
            <a:spAutoFit/>
          </a:bodyPr>
          <a:lstStyle/>
          <a:p>
            <a:r>
              <a:rPr lang="en-US" altLang="en-US" sz="4400">
                <a:solidFill>
                  <a:schemeClr val="tx2"/>
                </a:solidFill>
                <a:effectLst/>
                <a:latin typeface="Arial" pitchFamily="34" charset="0"/>
              </a:rPr>
              <a:t>Fusion of the pronuclei:</a:t>
            </a:r>
          </a:p>
          <a:p>
            <a:r>
              <a:rPr lang="en-US" altLang="en-US" sz="1600">
                <a:solidFill>
                  <a:schemeClr val="tx2"/>
                </a:solidFill>
                <a:effectLst/>
                <a:latin typeface="Arial" pitchFamily="34" charset="0"/>
              </a:rPr>
              <a:t>(</a:t>
            </a:r>
            <a:r>
              <a:rPr lang="en-US" altLang="en-US" sz="1600" i="1">
                <a:solidFill>
                  <a:schemeClr val="tx2"/>
                </a:solidFill>
                <a:effectLst/>
                <a:latin typeface="Arial" pitchFamily="34" charset="0"/>
              </a:rPr>
              <a:t>in vitro</a:t>
            </a:r>
            <a:r>
              <a:rPr lang="en-US" altLang="en-US" sz="1600">
                <a:solidFill>
                  <a:schemeClr val="tx2"/>
                </a:solidFill>
                <a:effectLst/>
                <a:latin typeface="Arial" pitchFamily="34" charset="0"/>
              </a:rPr>
              <a:t>)</a:t>
            </a:r>
          </a:p>
        </p:txBody>
      </p:sp>
      <p:sp>
        <p:nvSpPr>
          <p:cNvPr id="88070" name="Text Box 6"/>
          <p:cNvSpPr txBox="1">
            <a:spLocks noChangeArrowheads="1"/>
          </p:cNvSpPr>
          <p:nvPr/>
        </p:nvSpPr>
        <p:spPr bwMode="auto">
          <a:xfrm>
            <a:off x="4648200" y="5851525"/>
            <a:ext cx="4197350" cy="1006475"/>
          </a:xfrm>
          <a:prstGeom prst="rect">
            <a:avLst/>
          </a:prstGeom>
          <a:noFill/>
          <a:ln w="9525">
            <a:noFill/>
            <a:miter lim="800000"/>
            <a:headEnd/>
            <a:tailEnd/>
          </a:ln>
          <a:effectLst/>
        </p:spPr>
        <p:txBody>
          <a:bodyPr wrap="none">
            <a:spAutoFit/>
          </a:bodyPr>
          <a:lstStyle/>
          <a:p>
            <a:r>
              <a:rPr lang="en-US" altLang="en-US" sz="1800" b="1">
                <a:solidFill>
                  <a:srgbClr val="000000"/>
                </a:solidFill>
                <a:effectLst>
                  <a:outerShdw blurRad="38100" dist="38100" dir="2700000" algn="tl">
                    <a:srgbClr val="FFFFFF"/>
                  </a:outerShdw>
                </a:effectLst>
                <a:latin typeface="Arial" pitchFamily="34" charset="0"/>
                <a:cs typeface="Times New Roman" pitchFamily="18" charset="0"/>
              </a:rPr>
              <a:t>Advanced Fertility Center of Chicago</a:t>
            </a:r>
            <a:br>
              <a:rPr lang="en-US" altLang="en-US" sz="1800" b="1">
                <a:solidFill>
                  <a:srgbClr val="000000"/>
                </a:solidFill>
                <a:effectLst>
                  <a:outerShdw blurRad="38100" dist="38100" dir="2700000" algn="tl">
                    <a:srgbClr val="FFFFFF"/>
                  </a:outerShdw>
                </a:effectLst>
                <a:latin typeface="Arial" pitchFamily="34" charset="0"/>
                <a:cs typeface="Times New Roman" pitchFamily="18" charset="0"/>
              </a:rPr>
            </a:br>
            <a:r>
              <a:rPr lang="en-US" altLang="en-US" sz="1800" b="1">
                <a:solidFill>
                  <a:srgbClr val="000000"/>
                </a:solidFill>
                <a:effectLst>
                  <a:outerShdw blurRad="38100" dist="38100" dir="2700000" algn="tl">
                    <a:srgbClr val="FFFFFF"/>
                  </a:outerShdw>
                </a:effectLst>
                <a:latin typeface="Arial" pitchFamily="34" charset="0"/>
                <a:cs typeface="Times New Roman" pitchFamily="18" charset="0"/>
              </a:rPr>
              <a:t>http://www.advancedfertility.com/</a:t>
            </a:r>
            <a:endParaRPr lang="en-US" altLang="en-US" sz="1800" b="1">
              <a:effectLst>
                <a:outerShdw blurRad="38100" dist="38100" dir="2700000" algn="tl">
                  <a:srgbClr val="000000"/>
                </a:outerShdw>
              </a:effectLst>
              <a:latin typeface="Arial" pitchFamily="34" charset="0"/>
              <a:cs typeface="Times New Roman" pitchFamily="18" charset="0"/>
            </a:endParaRPr>
          </a:p>
          <a:p>
            <a:endParaRPr lang="en-US" altLang="en-US">
              <a:effectLst>
                <a:outerShdw blurRad="38100" dist="38100" dir="2700000" algn="tl">
                  <a:srgbClr val="000000"/>
                </a:outerShdw>
              </a:effectLst>
            </a:endParaRPr>
          </a:p>
        </p:txBody>
      </p:sp>
      <p:sp>
        <p:nvSpPr>
          <p:cNvPr id="88071" name="AutoShape 7"/>
          <p:cNvSpPr>
            <a:spLocks noChangeArrowheads="1"/>
          </p:cNvSpPr>
          <p:nvPr/>
        </p:nvSpPr>
        <p:spPr bwMode="auto">
          <a:xfrm>
            <a:off x="7696200" y="2514600"/>
            <a:ext cx="685800" cy="304800"/>
          </a:xfrm>
          <a:prstGeom prst="leftArrow">
            <a:avLst>
              <a:gd name="adj1" fmla="val 50000"/>
              <a:gd name="adj2" fmla="val 56250"/>
            </a:avLst>
          </a:prstGeom>
          <a:solidFill>
            <a:schemeClr val="accent1"/>
          </a:solidFill>
          <a:ln w="9525">
            <a:solidFill>
              <a:schemeClr val="tx2"/>
            </a:solidFill>
            <a:miter lim="800000"/>
            <a:headEnd/>
            <a:tailEnd/>
          </a:ln>
          <a:effectLst/>
        </p:spPr>
        <p:txBody>
          <a:bodyPr wrap="none" anchor="ctr"/>
          <a:lstStyle/>
          <a:p>
            <a:endParaRPr lang="ar-JO"/>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Grp="1" noChangeArrowheads="1"/>
          </p:cNvSpPr>
          <p:nvPr>
            <p:ph type="title"/>
          </p:nvPr>
        </p:nvSpPr>
        <p:spPr/>
        <p:txBody>
          <a:bodyPr/>
          <a:lstStyle/>
          <a:p>
            <a:r>
              <a:rPr lang="en-US" altLang="en-US"/>
              <a:t>Stage 6 of fertilization:</a:t>
            </a:r>
          </a:p>
        </p:txBody>
      </p:sp>
      <p:sp>
        <p:nvSpPr>
          <p:cNvPr id="75779" name="Rectangle 1027"/>
          <p:cNvSpPr>
            <a:spLocks noGrp="1" noChangeArrowheads="1"/>
          </p:cNvSpPr>
          <p:nvPr>
            <p:ph type="body" idx="1"/>
          </p:nvPr>
        </p:nvSpPr>
        <p:spPr>
          <a:xfrm>
            <a:off x="457200" y="1752600"/>
            <a:ext cx="8077200" cy="4495800"/>
          </a:xfrm>
        </p:spPr>
        <p:txBody>
          <a:bodyPr/>
          <a:lstStyle/>
          <a:p>
            <a:pPr algn="l" rtl="0"/>
            <a:r>
              <a:rPr lang="en-US" altLang="en-US" dirty="0"/>
              <a:t>Membranes of the </a:t>
            </a:r>
            <a:r>
              <a:rPr lang="en-US" altLang="en-US" dirty="0" err="1"/>
              <a:t>pronuclei</a:t>
            </a:r>
            <a:r>
              <a:rPr lang="en-US" altLang="en-US" dirty="0"/>
              <a:t> break down, chromosomes condense and arrange themselves for mitotic cell division</a:t>
            </a:r>
          </a:p>
          <a:p>
            <a:pPr lvl="1" algn="l" rtl="0"/>
            <a:r>
              <a:rPr lang="en-US" altLang="en-US" dirty="0"/>
              <a:t>On membrane dissolution, there is 1 cell with 46 chromosomes = diploid (2N)</a:t>
            </a:r>
          </a:p>
          <a:p>
            <a:pPr lvl="1" algn="l" rtl="0"/>
            <a:r>
              <a:rPr lang="en-US" altLang="en-US" dirty="0"/>
              <a:t>The first cleavage follows shortly, leaving 2 cells, each with 46 chromosomes.</a:t>
            </a:r>
          </a:p>
          <a:p>
            <a:pPr lvl="2" algn="l" rtl="0"/>
            <a:r>
              <a:rPr lang="en-US" altLang="en-US" dirty="0"/>
              <a:t>Mitosis in the new zygote uses </a:t>
            </a:r>
            <a:r>
              <a:rPr lang="en-US" altLang="en-US" dirty="0" err="1"/>
              <a:t>centrioles</a:t>
            </a:r>
            <a:r>
              <a:rPr lang="en-US" altLang="en-US" dirty="0"/>
              <a:t> derived from the sperm.  The </a:t>
            </a:r>
            <a:r>
              <a:rPr lang="en-US" altLang="en-US" dirty="0" err="1"/>
              <a:t>oocyte</a:t>
            </a:r>
            <a:r>
              <a:rPr lang="en-US" altLang="en-US" dirty="0"/>
              <a:t> has no </a:t>
            </a:r>
            <a:r>
              <a:rPr lang="en-US" altLang="en-US" dirty="0" err="1"/>
              <a:t>centrioles</a:t>
            </a:r>
            <a:r>
              <a:rPr lang="en-US" altLang="en-US"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28600" y="381000"/>
            <a:ext cx="7848600" cy="1143000"/>
          </a:xfrm>
        </p:spPr>
        <p:txBody>
          <a:bodyPr/>
          <a:lstStyle/>
          <a:p>
            <a:pPr algn="l"/>
            <a:r>
              <a:rPr lang="en-US" altLang="en-US" sz="4000" dirty="0"/>
              <a:t>Fertilization facts</a:t>
            </a:r>
            <a:r>
              <a:rPr lang="en-US" altLang="en-US" dirty="0"/>
              <a:t>:</a:t>
            </a:r>
          </a:p>
        </p:txBody>
      </p:sp>
      <p:sp>
        <p:nvSpPr>
          <p:cNvPr id="76803" name="Rectangle 3"/>
          <p:cNvSpPr>
            <a:spLocks noGrp="1" noChangeArrowheads="1"/>
          </p:cNvSpPr>
          <p:nvPr>
            <p:ph type="body" idx="1"/>
          </p:nvPr>
        </p:nvSpPr>
        <p:spPr>
          <a:xfrm>
            <a:off x="152400" y="1295400"/>
            <a:ext cx="8610600" cy="5791200"/>
          </a:xfrm>
        </p:spPr>
        <p:txBody>
          <a:bodyPr/>
          <a:lstStyle/>
          <a:p>
            <a:pPr algn="l" rtl="0"/>
            <a:r>
              <a:rPr lang="en-US" altLang="en-US" sz="2800" dirty="0"/>
              <a:t>Completed within 24 hours of ovulation</a:t>
            </a:r>
          </a:p>
          <a:p>
            <a:pPr algn="l" rtl="0"/>
            <a:r>
              <a:rPr lang="en-US" altLang="en-US" sz="2800" dirty="0"/>
              <a:t>Approximately 400 to 600 MILLION sperms are deposited at cervical opening during ejaculation.</a:t>
            </a:r>
          </a:p>
          <a:p>
            <a:pPr lvl="1" algn="l" rtl="0"/>
            <a:r>
              <a:rPr lang="en-US" altLang="en-US" sz="2400" dirty="0"/>
              <a:t>Some </a:t>
            </a:r>
            <a:r>
              <a:rPr lang="en-US" altLang="en-US" sz="2400" dirty="0" smtClean="0"/>
              <a:t>sperms </a:t>
            </a:r>
            <a:r>
              <a:rPr lang="en-US" altLang="en-US" sz="2400" dirty="0"/>
              <a:t>are held up by the folds of the cervix and are gradually released into the cervical canal; this gradual release increases the chances of fertilization.</a:t>
            </a:r>
          </a:p>
          <a:p>
            <a:pPr lvl="1" algn="l" rtl="0"/>
            <a:r>
              <a:rPr lang="en-US" altLang="en-US" sz="2400" dirty="0"/>
              <a:t>Most human sperms do not survive longer than 48 hours in the female genital tract. </a:t>
            </a:r>
          </a:p>
          <a:p>
            <a:pPr algn="l" rtl="0"/>
            <a:r>
              <a:rPr lang="en-US" altLang="en-US" sz="2800" dirty="0"/>
              <a:t>Only about 200 sperms reach the fertilization site; most degenerate and are absorbed by the female genital tract.</a:t>
            </a:r>
          </a:p>
          <a:p>
            <a:pPr algn="l" rtl="0">
              <a:buFontTx/>
              <a:buNone/>
            </a:pPr>
            <a:endParaRPr lang="en-US" alt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normAutofit fontScale="90000"/>
          </a:bodyPr>
          <a:lstStyle/>
          <a:p>
            <a:r>
              <a:rPr lang="en-US" sz="4000"/>
              <a:t>Response of Oocyte to entrance of the sperm:</a:t>
            </a:r>
          </a:p>
        </p:txBody>
      </p:sp>
      <p:sp>
        <p:nvSpPr>
          <p:cNvPr id="35843" name="Rectangle 3"/>
          <p:cNvSpPr>
            <a:spLocks noGrp="1" noRot="1" noChangeArrowheads="1"/>
          </p:cNvSpPr>
          <p:nvPr>
            <p:ph type="body" idx="1"/>
          </p:nvPr>
        </p:nvSpPr>
        <p:spPr/>
        <p:txBody>
          <a:bodyPr/>
          <a:lstStyle/>
          <a:p>
            <a:pPr marL="609600" indent="-609600" algn="l" rtl="0">
              <a:buFontTx/>
              <a:buAutoNum type="arabicPeriod"/>
            </a:pPr>
            <a:r>
              <a:rPr lang="en-US" sz="2800" dirty="0"/>
              <a:t>Cortical and </a:t>
            </a:r>
            <a:r>
              <a:rPr lang="en-US" sz="2800" dirty="0" err="1"/>
              <a:t>zona</a:t>
            </a:r>
            <a:r>
              <a:rPr lang="en-US" sz="2800" dirty="0"/>
              <a:t> reaction: release of cortical enzymes, so the </a:t>
            </a:r>
            <a:r>
              <a:rPr lang="en-US" sz="2800" dirty="0" err="1"/>
              <a:t>Oocyte</a:t>
            </a:r>
            <a:r>
              <a:rPr lang="en-US" sz="2800" dirty="0"/>
              <a:t> membrane becomes impenetrable by other sperm. The </a:t>
            </a:r>
            <a:r>
              <a:rPr lang="en-US" sz="2800" dirty="0" err="1"/>
              <a:t>zona</a:t>
            </a:r>
            <a:r>
              <a:rPr lang="en-US" sz="2800" dirty="0"/>
              <a:t> </a:t>
            </a:r>
            <a:r>
              <a:rPr lang="en-US" sz="2800" dirty="0" err="1"/>
              <a:t>pellucida</a:t>
            </a:r>
            <a:r>
              <a:rPr lang="en-US" sz="2800" dirty="0"/>
              <a:t> alters its structure and prevent sperms binding and penetration.</a:t>
            </a:r>
          </a:p>
          <a:p>
            <a:pPr marL="609600" indent="-609600" algn="l" rtl="0">
              <a:buFontTx/>
              <a:buAutoNum type="arabicPeriod"/>
            </a:pPr>
            <a:r>
              <a:rPr lang="en-US" sz="2800" dirty="0"/>
              <a:t>Resumption of second meiotic division, and appearance of second polar body. The nuclear materials of </a:t>
            </a:r>
            <a:r>
              <a:rPr lang="en-US" sz="2800" dirty="0" err="1"/>
              <a:t>Oocyte</a:t>
            </a:r>
            <a:r>
              <a:rPr lang="en-US" sz="2800" dirty="0"/>
              <a:t> form female </a:t>
            </a:r>
            <a:r>
              <a:rPr lang="en-US" sz="2800" dirty="0" err="1"/>
              <a:t>pronucleus</a:t>
            </a:r>
            <a:r>
              <a:rPr lang="en-US" sz="2800" dirty="0"/>
              <a:t>.</a:t>
            </a:r>
          </a:p>
          <a:p>
            <a:pPr marL="609600" indent="-609600" algn="l" rtl="0">
              <a:buFontTx/>
              <a:buAutoNum type="arabicPeriod"/>
            </a:pPr>
            <a:r>
              <a:rPr lang="en-US" sz="2800" dirty="0"/>
              <a:t>Metabolic activation of the </a:t>
            </a:r>
            <a:r>
              <a:rPr lang="en-US" sz="2800" dirty="0" err="1"/>
              <a:t>Oocyte</a:t>
            </a:r>
            <a:r>
              <a:rPr lang="en-US" sz="2800" dirty="0"/>
              <a:t> (zygote).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The results of fertilization:</a:t>
            </a:r>
          </a:p>
        </p:txBody>
      </p:sp>
      <p:sp>
        <p:nvSpPr>
          <p:cNvPr id="77827" name="Rectangle 3"/>
          <p:cNvSpPr>
            <a:spLocks noGrp="1" noChangeArrowheads="1"/>
          </p:cNvSpPr>
          <p:nvPr>
            <p:ph type="body" idx="1"/>
          </p:nvPr>
        </p:nvSpPr>
        <p:spPr>
          <a:xfrm>
            <a:off x="152400" y="1600200"/>
            <a:ext cx="8686800" cy="4876800"/>
          </a:xfrm>
        </p:spPr>
        <p:txBody>
          <a:bodyPr/>
          <a:lstStyle/>
          <a:p>
            <a:pPr algn="l" rtl="0">
              <a:lnSpc>
                <a:spcPct val="90000"/>
              </a:lnSpc>
            </a:pPr>
            <a:r>
              <a:rPr lang="en-US" altLang="en-US" sz="2800" dirty="0"/>
              <a:t>Stimulates the secondary </a:t>
            </a:r>
            <a:r>
              <a:rPr lang="en-US" altLang="en-US" sz="2800" dirty="0" err="1"/>
              <a:t>oocyte</a:t>
            </a:r>
            <a:r>
              <a:rPr lang="en-US" altLang="en-US" sz="2800" dirty="0"/>
              <a:t> to complete meiosis.</a:t>
            </a:r>
          </a:p>
          <a:p>
            <a:pPr algn="l" rtl="0">
              <a:lnSpc>
                <a:spcPct val="90000"/>
              </a:lnSpc>
            </a:pPr>
            <a:r>
              <a:rPr lang="en-US" altLang="en-US" sz="2800" dirty="0"/>
              <a:t>Restores the normal diploid number of chromosomes (46).</a:t>
            </a:r>
          </a:p>
          <a:p>
            <a:pPr algn="l" rtl="0">
              <a:lnSpc>
                <a:spcPct val="90000"/>
              </a:lnSpc>
            </a:pPr>
            <a:r>
              <a:rPr lang="en-US" altLang="en-US" sz="2800" dirty="0"/>
              <a:t>Results in variation of human species as maternal and paternal chromosomes intermingle.</a:t>
            </a:r>
          </a:p>
          <a:p>
            <a:pPr algn="l" rtl="0">
              <a:lnSpc>
                <a:spcPct val="90000"/>
              </a:lnSpc>
            </a:pPr>
            <a:r>
              <a:rPr lang="en-US" altLang="en-US" sz="2800" dirty="0"/>
              <a:t>The embryo contains only maternal mitochondria because the sperm mitochondria are dispersed into the egg cytoplasm and discarded.</a:t>
            </a:r>
          </a:p>
          <a:p>
            <a:pPr algn="l" rtl="0">
              <a:lnSpc>
                <a:spcPct val="90000"/>
              </a:lnSpc>
            </a:pPr>
            <a:r>
              <a:rPr lang="en-US" altLang="en-US" sz="2800" dirty="0"/>
              <a:t>Determines the sex of the embryo.</a:t>
            </a:r>
          </a:p>
          <a:p>
            <a:pPr lvl="1" algn="l" rtl="0">
              <a:lnSpc>
                <a:spcPct val="90000"/>
              </a:lnSpc>
            </a:pPr>
            <a:r>
              <a:rPr lang="en-US" altLang="en-US" sz="2400" dirty="0"/>
              <a:t>The sex chromosome (Y or X) carried by the successful sperm determines embryonic sex.</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r>
              <a:rPr lang="en-US" sz="5400"/>
              <a:t>Embryonic Development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57200"/>
            <a:ext cx="8229600" cy="1041400"/>
          </a:xfrm>
        </p:spPr>
        <p:txBody>
          <a:bodyPr/>
          <a:lstStyle/>
          <a:p>
            <a:r>
              <a:rPr lang="en-US" sz="3200" b="1">
                <a:effectLst>
                  <a:outerShdw blurRad="38100" dist="38100" dir="2700000" algn="tl">
                    <a:srgbClr val="C0C0C0"/>
                  </a:outerShdw>
                </a:effectLst>
                <a:latin typeface="Times New Roman" pitchFamily="18" charset="0"/>
                <a:cs typeface="Times New Roman" pitchFamily="18" charset="0"/>
              </a:rPr>
              <a:t>Basic Developmental Vocabulary</a:t>
            </a:r>
          </a:p>
        </p:txBody>
      </p:sp>
      <p:sp>
        <p:nvSpPr>
          <p:cNvPr id="12291" name="Rectangle 3"/>
          <p:cNvSpPr>
            <a:spLocks noGrp="1" noChangeArrowheads="1"/>
          </p:cNvSpPr>
          <p:nvPr>
            <p:ph type="body" sz="half" idx="2"/>
          </p:nvPr>
        </p:nvSpPr>
        <p:spPr>
          <a:xfrm>
            <a:off x="304800" y="1600200"/>
            <a:ext cx="8458200" cy="4876800"/>
          </a:xfrm>
        </p:spPr>
        <p:txBody>
          <a:bodyPr/>
          <a:lstStyle/>
          <a:p>
            <a:pPr algn="just" rtl="0">
              <a:lnSpc>
                <a:spcPct val="90000"/>
              </a:lnSpc>
            </a:pPr>
            <a:r>
              <a:rPr lang="en-US" sz="3200" b="1" u="sng">
                <a:solidFill>
                  <a:srgbClr val="FF0000"/>
                </a:solidFill>
                <a:latin typeface="Times New Roman" pitchFamily="18" charset="0"/>
                <a:cs typeface="Times New Roman" pitchFamily="18" charset="0"/>
              </a:rPr>
              <a:t>Fertilization</a:t>
            </a:r>
            <a:r>
              <a:rPr lang="en-US" b="1">
                <a:solidFill>
                  <a:srgbClr val="FF0000"/>
                </a:solidFill>
                <a:latin typeface="Times New Roman" pitchFamily="18" charset="0"/>
                <a:cs typeface="Times New Roman" pitchFamily="18" charset="0"/>
              </a:rPr>
              <a:t> – activates egg &amp; brings together the nuclei of the egg and sperm.</a:t>
            </a:r>
          </a:p>
          <a:p>
            <a:pPr algn="just" rtl="0">
              <a:lnSpc>
                <a:spcPct val="90000"/>
              </a:lnSpc>
            </a:pPr>
            <a:r>
              <a:rPr lang="en-US" sz="3200" b="1" u="sng">
                <a:solidFill>
                  <a:srgbClr val="6600FF"/>
                </a:solidFill>
                <a:latin typeface="Times New Roman" pitchFamily="18" charset="0"/>
                <a:cs typeface="Times New Roman" pitchFamily="18" charset="0"/>
              </a:rPr>
              <a:t>Cleavage</a:t>
            </a:r>
            <a:r>
              <a:rPr lang="en-US" b="1">
                <a:solidFill>
                  <a:srgbClr val="6600FF"/>
                </a:solidFill>
                <a:latin typeface="Times New Roman" pitchFamily="18" charset="0"/>
                <a:cs typeface="Times New Roman" pitchFamily="18" charset="0"/>
              </a:rPr>
              <a:t> partitions the zygote into many smaller cells.</a:t>
            </a:r>
          </a:p>
          <a:p>
            <a:pPr algn="just" rtl="0">
              <a:lnSpc>
                <a:spcPct val="90000"/>
              </a:lnSpc>
            </a:pPr>
            <a:r>
              <a:rPr lang="en-US" sz="3200" b="1" u="sng">
                <a:solidFill>
                  <a:srgbClr val="FF0000"/>
                </a:solidFill>
                <a:latin typeface="Times New Roman" pitchFamily="18" charset="0"/>
                <a:cs typeface="Times New Roman" pitchFamily="18" charset="0"/>
              </a:rPr>
              <a:t>Gastrulation</a:t>
            </a:r>
            <a:r>
              <a:rPr lang="en-US" b="1">
                <a:solidFill>
                  <a:srgbClr val="FF0000"/>
                </a:solidFill>
                <a:latin typeface="Times New Roman" pitchFamily="18" charset="0"/>
                <a:cs typeface="Times New Roman" pitchFamily="18" charset="0"/>
              </a:rPr>
              <a:t> rearranges the blastula to form a three-layered embryo with a primitive gut, the archenteron.</a:t>
            </a:r>
            <a:r>
              <a:rPr lang="en-US" b="1">
                <a:latin typeface="Times New Roman" pitchFamily="18" charset="0"/>
                <a:cs typeface="Times New Roman" pitchFamily="18" charset="0"/>
              </a:rPr>
              <a:t> </a:t>
            </a:r>
          </a:p>
          <a:p>
            <a:pPr algn="just" rtl="0">
              <a:lnSpc>
                <a:spcPct val="90000"/>
              </a:lnSpc>
            </a:pPr>
            <a:r>
              <a:rPr lang="en-US" sz="3200" b="1" u="sng">
                <a:solidFill>
                  <a:srgbClr val="6600FF"/>
                </a:solidFill>
                <a:latin typeface="Times New Roman" pitchFamily="18" charset="0"/>
                <a:cs typeface="Times New Roman" pitchFamily="18" charset="0"/>
              </a:rPr>
              <a:t>Organogenesis</a:t>
            </a:r>
            <a:r>
              <a:rPr lang="en-US" b="1">
                <a:solidFill>
                  <a:srgbClr val="6600FF"/>
                </a:solidFill>
                <a:latin typeface="Times New Roman" pitchFamily="18" charset="0"/>
                <a:cs typeface="Times New Roman" pitchFamily="18" charset="0"/>
              </a:rPr>
              <a:t> is the process by which the organs in the animal body form from the three embryonic germ layers. </a:t>
            </a:r>
          </a:p>
        </p:txBody>
      </p:sp>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r>
              <a:rPr lang="en-US"/>
              <a:t>First Week</a:t>
            </a:r>
          </a:p>
        </p:txBody>
      </p:sp>
      <p:sp>
        <p:nvSpPr>
          <p:cNvPr id="21507" name="Rectangle 3"/>
          <p:cNvSpPr>
            <a:spLocks noGrp="1" noRot="1" noChangeArrowheads="1"/>
          </p:cNvSpPr>
          <p:nvPr>
            <p:ph type="body" idx="1"/>
          </p:nvPr>
        </p:nvSpPr>
        <p:spPr/>
        <p:txBody>
          <a:bodyPr/>
          <a:lstStyle/>
          <a:p>
            <a:pPr algn="l" rtl="0"/>
            <a:r>
              <a:rPr lang="en-US" dirty="0"/>
              <a:t>Cleavage: division of Zygote and formation of </a:t>
            </a:r>
            <a:r>
              <a:rPr lang="en-US" dirty="0" err="1"/>
              <a:t>blastomeres</a:t>
            </a:r>
            <a:r>
              <a:rPr lang="en-US" dirty="0"/>
              <a:t> --- compaction</a:t>
            </a:r>
          </a:p>
          <a:p>
            <a:pPr algn="l" rtl="0"/>
            <a:r>
              <a:rPr lang="en-US" dirty="0" err="1"/>
              <a:t>Morula</a:t>
            </a:r>
            <a:r>
              <a:rPr lang="en-US" dirty="0"/>
              <a:t>: From 16-cells: outer cell layer and inner cell mass</a:t>
            </a:r>
          </a:p>
          <a:p>
            <a:pPr algn="l" rtl="0"/>
            <a:r>
              <a:rPr lang="en-US" dirty="0"/>
              <a:t>Transport of </a:t>
            </a:r>
            <a:r>
              <a:rPr lang="en-US" dirty="0" err="1"/>
              <a:t>Morula</a:t>
            </a:r>
            <a:r>
              <a:rPr lang="en-US" dirty="0"/>
              <a:t> into uterine cavity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Fertilization:</a:t>
            </a:r>
          </a:p>
        </p:txBody>
      </p:sp>
      <p:sp>
        <p:nvSpPr>
          <p:cNvPr id="4099" name="Rectangle 3"/>
          <p:cNvSpPr>
            <a:spLocks noGrp="1" noChangeArrowheads="1"/>
          </p:cNvSpPr>
          <p:nvPr>
            <p:ph type="body" idx="1"/>
          </p:nvPr>
        </p:nvSpPr>
        <p:spPr/>
        <p:txBody>
          <a:bodyPr/>
          <a:lstStyle/>
          <a:p>
            <a:pPr algn="l" rtl="0">
              <a:buFont typeface="Wingdings" pitchFamily="2" charset="2"/>
              <a:buNone/>
            </a:pPr>
            <a:r>
              <a:rPr lang="en-US" sz="4000" dirty="0"/>
              <a:t>	the fusion of the sperm cell nucleus with the egg cell nucleus to produce a </a:t>
            </a:r>
            <a:r>
              <a:rPr lang="en-US" sz="4000" b="1" u="sng" dirty="0"/>
              <a:t>zygote</a:t>
            </a:r>
            <a:r>
              <a:rPr lang="en-US" sz="4000" dirty="0"/>
              <a:t> (fertilized egg)</a:t>
            </a:r>
          </a:p>
          <a:p>
            <a:pPr algn="l" rtl="0">
              <a:buNone/>
            </a:pPr>
            <a:r>
              <a:rPr lang="en-US" altLang="zh-CN" sz="4000" dirty="0" smtClean="0"/>
              <a:t>---place: in the </a:t>
            </a:r>
            <a:r>
              <a:rPr lang="en-US" altLang="zh-CN" sz="4000" dirty="0" err="1" smtClean="0"/>
              <a:t>ampullary</a:t>
            </a:r>
            <a:r>
              <a:rPr lang="en-US" altLang="zh-CN" sz="4000" dirty="0" smtClean="0"/>
              <a:t> region of the fallopian tube</a:t>
            </a:r>
          </a:p>
          <a:p>
            <a:pPr algn="l" rtl="0">
              <a:buFont typeface="Wingdings" pitchFamily="2" charset="2"/>
              <a:buNone/>
            </a:pPr>
            <a:endParaRPr 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en-US"/>
              <a:t>Formation of Blastocyst</a:t>
            </a:r>
          </a:p>
        </p:txBody>
      </p:sp>
      <p:sp>
        <p:nvSpPr>
          <p:cNvPr id="22531" name="Rectangle 3"/>
          <p:cNvSpPr>
            <a:spLocks noGrp="1" noRot="1" noChangeArrowheads="1"/>
          </p:cNvSpPr>
          <p:nvPr>
            <p:ph type="body" idx="1"/>
          </p:nvPr>
        </p:nvSpPr>
        <p:spPr/>
        <p:txBody>
          <a:bodyPr/>
          <a:lstStyle/>
          <a:p>
            <a:pPr algn="l" rtl="0">
              <a:lnSpc>
                <a:spcPct val="90000"/>
              </a:lnSpc>
            </a:pPr>
            <a:r>
              <a:rPr lang="en-US" sz="2800" dirty="0"/>
              <a:t>Appearance of a cavity (containing fluid) inside ----- </a:t>
            </a:r>
            <a:r>
              <a:rPr lang="en-US" sz="2800" dirty="0" err="1"/>
              <a:t>Blastocele</a:t>
            </a:r>
            <a:endParaRPr lang="en-US" sz="2800" dirty="0"/>
          </a:p>
          <a:p>
            <a:pPr algn="l" rtl="0">
              <a:lnSpc>
                <a:spcPct val="90000"/>
              </a:lnSpc>
            </a:pPr>
            <a:r>
              <a:rPr lang="en-US" sz="2800" dirty="0"/>
              <a:t>Inner cell mass (</a:t>
            </a:r>
            <a:r>
              <a:rPr lang="en-US" sz="2800" dirty="0" err="1"/>
              <a:t>embryoblast</a:t>
            </a:r>
            <a:r>
              <a:rPr lang="en-US" sz="2800" dirty="0"/>
              <a:t>), attached to one pole </a:t>
            </a:r>
          </a:p>
          <a:p>
            <a:pPr algn="l" rtl="0">
              <a:lnSpc>
                <a:spcPct val="90000"/>
              </a:lnSpc>
            </a:pPr>
            <a:r>
              <a:rPr lang="en-US" sz="2800" dirty="0"/>
              <a:t>Outer cell layer --- </a:t>
            </a:r>
            <a:r>
              <a:rPr lang="en-US" sz="2800" dirty="0" err="1"/>
              <a:t>trophoblast</a:t>
            </a:r>
            <a:endParaRPr lang="en-US" sz="2800" dirty="0"/>
          </a:p>
          <a:p>
            <a:pPr algn="l" rtl="0">
              <a:lnSpc>
                <a:spcPct val="90000"/>
              </a:lnSpc>
            </a:pPr>
            <a:r>
              <a:rPr lang="en-US" sz="2800" dirty="0"/>
              <a:t>Breakdown of </a:t>
            </a:r>
            <a:r>
              <a:rPr lang="en-US" sz="2800" dirty="0" err="1"/>
              <a:t>Zona</a:t>
            </a:r>
            <a:r>
              <a:rPr lang="en-US" sz="2800" dirty="0"/>
              <a:t> </a:t>
            </a:r>
            <a:r>
              <a:rPr lang="en-US" sz="2800" dirty="0" err="1"/>
              <a:t>pellucida</a:t>
            </a:r>
            <a:r>
              <a:rPr lang="en-US" sz="2800" dirty="0"/>
              <a:t> ( 5.5 days)</a:t>
            </a:r>
          </a:p>
          <a:p>
            <a:pPr algn="l" rtl="0">
              <a:lnSpc>
                <a:spcPct val="90000"/>
              </a:lnSpc>
            </a:pPr>
            <a:r>
              <a:rPr lang="en-US" sz="2800" dirty="0"/>
              <a:t>Attachment of </a:t>
            </a:r>
            <a:r>
              <a:rPr lang="en-US" sz="2800" dirty="0" err="1"/>
              <a:t>Blastocyst</a:t>
            </a:r>
            <a:r>
              <a:rPr lang="en-US" sz="2800" dirty="0"/>
              <a:t> to the epithelial lining of </a:t>
            </a:r>
            <a:r>
              <a:rPr lang="en-US" sz="2800" dirty="0" err="1"/>
              <a:t>endometrium</a:t>
            </a:r>
            <a:r>
              <a:rPr lang="en-US" sz="2800" dirty="0"/>
              <a:t>, mediated by L-</a:t>
            </a:r>
            <a:r>
              <a:rPr lang="en-US" sz="2800" dirty="0" err="1"/>
              <a:t>selectin</a:t>
            </a:r>
            <a:r>
              <a:rPr lang="en-US" sz="2800" dirty="0"/>
              <a:t> and </a:t>
            </a:r>
            <a:r>
              <a:rPr lang="en-US" sz="2800" dirty="0" err="1"/>
              <a:t>integrin</a:t>
            </a:r>
            <a:r>
              <a:rPr lang="en-US" sz="2800" dirty="0"/>
              <a:t> ------- beginning of </a:t>
            </a:r>
            <a:r>
              <a:rPr lang="en-US" dirty="0"/>
              <a:t>implantation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titled-emb-l-14"/>
          <p:cNvPicPr>
            <a:picLocks noChangeAspect="1" noChangeArrowheads="1"/>
          </p:cNvPicPr>
          <p:nvPr/>
        </p:nvPicPr>
        <p:blipFill>
          <a:blip r:embed="rId2"/>
          <a:srcRect/>
          <a:stretch>
            <a:fillRect/>
          </a:stretch>
        </p:blipFill>
        <p:spPr bwMode="auto">
          <a:xfrm>
            <a:off x="0" y="571500"/>
            <a:ext cx="9144000" cy="60261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r>
              <a:rPr lang="en-US"/>
              <a:t>Implantation</a:t>
            </a:r>
          </a:p>
        </p:txBody>
      </p:sp>
      <p:sp>
        <p:nvSpPr>
          <p:cNvPr id="23555" name="Rectangle 3"/>
          <p:cNvSpPr>
            <a:spLocks noGrp="1" noRot="1" noChangeArrowheads="1"/>
          </p:cNvSpPr>
          <p:nvPr>
            <p:ph type="body" idx="1"/>
          </p:nvPr>
        </p:nvSpPr>
        <p:spPr/>
        <p:txBody>
          <a:bodyPr/>
          <a:lstStyle/>
          <a:p>
            <a:pPr algn="l" rtl="0">
              <a:lnSpc>
                <a:spcPct val="90000"/>
              </a:lnSpc>
            </a:pPr>
            <a:r>
              <a:rPr lang="en-US" dirty="0"/>
              <a:t>Normal implantation site: anterior and posterior wall of uterus</a:t>
            </a:r>
          </a:p>
          <a:p>
            <a:pPr algn="l" rtl="0">
              <a:lnSpc>
                <a:spcPct val="90000"/>
              </a:lnSpc>
            </a:pPr>
            <a:r>
              <a:rPr lang="en-US" dirty="0"/>
              <a:t>Abnormal implantation sites:</a:t>
            </a:r>
          </a:p>
          <a:p>
            <a:pPr algn="l" rtl="0">
              <a:lnSpc>
                <a:spcPct val="90000"/>
              </a:lnSpc>
            </a:pPr>
            <a:r>
              <a:rPr lang="en-US" dirty="0"/>
              <a:t>In the uterus close to the internal </a:t>
            </a:r>
            <a:r>
              <a:rPr lang="en-US" dirty="0" err="1"/>
              <a:t>os</a:t>
            </a:r>
            <a:r>
              <a:rPr lang="en-US" dirty="0"/>
              <a:t> ------ placenta </a:t>
            </a:r>
            <a:r>
              <a:rPr lang="en-US" dirty="0" err="1"/>
              <a:t>previa</a:t>
            </a:r>
            <a:endParaRPr lang="en-US" dirty="0"/>
          </a:p>
          <a:p>
            <a:pPr algn="l" rtl="0">
              <a:lnSpc>
                <a:spcPct val="90000"/>
              </a:lnSpc>
            </a:pPr>
            <a:r>
              <a:rPr lang="en-US" dirty="0"/>
              <a:t>Outside the uterus: ectopic pregnancy:</a:t>
            </a:r>
          </a:p>
          <a:p>
            <a:pPr algn="l" rtl="0">
              <a:lnSpc>
                <a:spcPct val="90000"/>
              </a:lnSpc>
            </a:pPr>
            <a:r>
              <a:rPr lang="en-US" dirty="0"/>
              <a:t>Uterine tube, </a:t>
            </a:r>
            <a:r>
              <a:rPr lang="en-US" dirty="0" err="1"/>
              <a:t>rectouterine</a:t>
            </a:r>
            <a:r>
              <a:rPr lang="en-US" dirty="0"/>
              <a:t> pouch (Douglas pouch), ovary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untitled-em-8"/>
          <p:cNvPicPr>
            <a:picLocks noChangeAspect="1" noChangeArrowheads="1"/>
          </p:cNvPicPr>
          <p:nvPr/>
        </p:nvPicPr>
        <p:blipFill>
          <a:blip r:embed="rId2"/>
          <a:srcRect/>
          <a:stretch>
            <a:fillRect/>
          </a:stretch>
        </p:blipFill>
        <p:spPr bwMode="auto">
          <a:xfrm>
            <a:off x="323850" y="293688"/>
            <a:ext cx="8820150" cy="65087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untitled-em-5"/>
          <p:cNvPicPr>
            <a:picLocks noChangeAspect="1" noChangeArrowheads="1"/>
          </p:cNvPicPr>
          <p:nvPr/>
        </p:nvPicPr>
        <p:blipFill>
          <a:blip r:embed="rId2"/>
          <a:srcRect/>
          <a:stretch>
            <a:fillRect/>
          </a:stretch>
        </p:blipFill>
        <p:spPr bwMode="auto">
          <a:xfrm>
            <a:off x="539750" y="273050"/>
            <a:ext cx="8280400" cy="648017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r>
              <a:rPr lang="en-US"/>
              <a:t>Abnormal Blastocyst</a:t>
            </a:r>
          </a:p>
        </p:txBody>
      </p:sp>
      <p:sp>
        <p:nvSpPr>
          <p:cNvPr id="24579" name="Rectangle 3"/>
          <p:cNvSpPr>
            <a:spLocks noGrp="1" noRot="1" noChangeArrowheads="1"/>
          </p:cNvSpPr>
          <p:nvPr>
            <p:ph type="body" idx="1"/>
          </p:nvPr>
        </p:nvSpPr>
        <p:spPr/>
        <p:txBody>
          <a:bodyPr/>
          <a:lstStyle/>
          <a:p>
            <a:pPr algn="l" rtl="0"/>
            <a:r>
              <a:rPr lang="en-US" dirty="0" err="1"/>
              <a:t>Trophoblast</a:t>
            </a:r>
            <a:r>
              <a:rPr lang="en-US" dirty="0"/>
              <a:t> without </a:t>
            </a:r>
            <a:r>
              <a:rPr lang="en-US" dirty="0" err="1"/>
              <a:t>embryoblast</a:t>
            </a:r>
            <a:r>
              <a:rPr lang="en-US" dirty="0"/>
              <a:t>   -----------</a:t>
            </a:r>
            <a:r>
              <a:rPr lang="en-US" dirty="0" err="1"/>
              <a:t>Hydatiform</a:t>
            </a:r>
            <a:r>
              <a:rPr lang="en-US" dirty="0"/>
              <a:t> mole</a:t>
            </a:r>
          </a:p>
          <a:p>
            <a:pPr algn="l" rtl="0"/>
            <a:r>
              <a:rPr lang="en-US" dirty="0" err="1"/>
              <a:t>Choriocarcinoma</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r>
              <a:rPr lang="en-US"/>
              <a:t>Blastocyst ---second week</a:t>
            </a:r>
          </a:p>
        </p:txBody>
      </p:sp>
      <p:sp>
        <p:nvSpPr>
          <p:cNvPr id="3075" name="Rectangle 3"/>
          <p:cNvSpPr>
            <a:spLocks noGrp="1" noRot="1" noChangeArrowheads="1"/>
          </p:cNvSpPr>
          <p:nvPr>
            <p:ph type="body" idx="1"/>
          </p:nvPr>
        </p:nvSpPr>
        <p:spPr/>
        <p:txBody>
          <a:bodyPr/>
          <a:lstStyle/>
          <a:p>
            <a:pPr marL="609600" indent="-609600" algn="l" rtl="0"/>
            <a:r>
              <a:rPr lang="en-US" dirty="0"/>
              <a:t>8</a:t>
            </a:r>
            <a:r>
              <a:rPr lang="en-US" baseline="30000" dirty="0"/>
              <a:t>th</a:t>
            </a:r>
            <a:r>
              <a:rPr lang="en-US" dirty="0"/>
              <a:t> day:  </a:t>
            </a:r>
            <a:r>
              <a:rPr lang="en-US" dirty="0" err="1"/>
              <a:t>trophoblast</a:t>
            </a:r>
            <a:r>
              <a:rPr lang="en-US" dirty="0"/>
              <a:t> differentiates into two layers:</a:t>
            </a:r>
          </a:p>
          <a:p>
            <a:pPr marL="609600" indent="-609600" algn="l" rtl="0">
              <a:buFontTx/>
              <a:buAutoNum type="arabicPeriod"/>
            </a:pPr>
            <a:r>
              <a:rPr lang="en-US" dirty="0" err="1"/>
              <a:t>Cytotrophoblast</a:t>
            </a:r>
            <a:r>
              <a:rPr lang="en-US" dirty="0"/>
              <a:t> : inner layer of single cell thickness. Mitosis founds only in this layer</a:t>
            </a:r>
          </a:p>
          <a:p>
            <a:pPr marL="609600" indent="-609600" algn="l" rtl="0">
              <a:buFontTx/>
              <a:buAutoNum type="arabicPeriod"/>
            </a:pPr>
            <a:r>
              <a:rPr lang="en-US" dirty="0" err="1"/>
              <a:t>Syncytiotrophoblast</a:t>
            </a:r>
            <a:r>
              <a:rPr lang="en-US" dirty="0"/>
              <a:t>: outer layer of fused cells, that for multinucleated zone without distinct cell boundaries.</a:t>
            </a:r>
          </a:p>
          <a:p>
            <a:pPr marL="609600" indent="-609600" algn="l" rtl="0">
              <a:buFont typeface="Wingdings" pitchFamily="2" charset="2"/>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r>
              <a:rPr lang="en-US"/>
              <a:t>Inner cell mass</a:t>
            </a:r>
          </a:p>
        </p:txBody>
      </p:sp>
      <p:sp>
        <p:nvSpPr>
          <p:cNvPr id="4099" name="Rectangle 3"/>
          <p:cNvSpPr>
            <a:spLocks noGrp="1" noRot="1" noChangeArrowheads="1"/>
          </p:cNvSpPr>
          <p:nvPr>
            <p:ph type="body" idx="1"/>
          </p:nvPr>
        </p:nvSpPr>
        <p:spPr/>
        <p:txBody>
          <a:bodyPr/>
          <a:lstStyle/>
          <a:p>
            <a:pPr marL="609600" indent="-609600" algn="l" rtl="0"/>
            <a:r>
              <a:rPr lang="en-US" sz="2800" dirty="0"/>
              <a:t>Cells differentiate into two layers:</a:t>
            </a:r>
          </a:p>
          <a:p>
            <a:pPr marL="609600" indent="-609600" algn="l" rtl="0">
              <a:buFontTx/>
              <a:buAutoNum type="arabicPeriod"/>
            </a:pPr>
            <a:r>
              <a:rPr lang="en-US" sz="2800" dirty="0"/>
              <a:t>a top layer of high or columnar epithelium, that is the </a:t>
            </a:r>
            <a:r>
              <a:rPr lang="en-US" sz="2800" b="1" dirty="0" err="1"/>
              <a:t>Epiblast</a:t>
            </a:r>
            <a:endParaRPr lang="en-US" sz="2800" b="1" dirty="0"/>
          </a:p>
          <a:p>
            <a:pPr marL="609600" indent="-609600" algn="l" rtl="0">
              <a:buFontTx/>
              <a:buAutoNum type="arabicPeriod"/>
            </a:pPr>
            <a:r>
              <a:rPr lang="en-US" sz="2800" dirty="0"/>
              <a:t>a layer of small </a:t>
            </a:r>
            <a:r>
              <a:rPr lang="en-US" sz="2800" dirty="0" err="1"/>
              <a:t>cuboidal</a:t>
            </a:r>
            <a:r>
              <a:rPr lang="en-US" sz="2800" dirty="0"/>
              <a:t> cells adjacent  to the </a:t>
            </a:r>
            <a:r>
              <a:rPr lang="en-US" sz="2800" dirty="0" err="1"/>
              <a:t>Blastocyst</a:t>
            </a:r>
            <a:r>
              <a:rPr lang="en-US" sz="2800" dirty="0"/>
              <a:t> cavity, that is the </a:t>
            </a:r>
            <a:r>
              <a:rPr lang="en-US" sz="2800" b="1" dirty="0"/>
              <a:t>Hypoblast.</a:t>
            </a:r>
          </a:p>
          <a:p>
            <a:pPr marL="609600" indent="-609600" algn="l" rtl="0"/>
            <a:r>
              <a:rPr lang="en-US" sz="2800" dirty="0"/>
              <a:t>Some cells between the </a:t>
            </a:r>
            <a:r>
              <a:rPr lang="en-US" sz="2800" dirty="0" err="1"/>
              <a:t>epiblast</a:t>
            </a:r>
            <a:r>
              <a:rPr lang="en-US" sz="2800" dirty="0"/>
              <a:t> and the </a:t>
            </a:r>
            <a:r>
              <a:rPr lang="en-US" sz="2800" dirty="0" err="1"/>
              <a:t>trophoblast</a:t>
            </a:r>
            <a:r>
              <a:rPr lang="en-US" sz="2800" dirty="0"/>
              <a:t>, called </a:t>
            </a:r>
            <a:r>
              <a:rPr lang="en-US" sz="2800" dirty="0" err="1"/>
              <a:t>amnioblasts</a:t>
            </a:r>
            <a:r>
              <a:rPr lang="en-US" sz="2800" dirty="0"/>
              <a:t>, will form a cavity on the top of </a:t>
            </a:r>
            <a:r>
              <a:rPr lang="en-US" sz="2800" dirty="0" err="1"/>
              <a:t>epiblast</a:t>
            </a:r>
            <a:r>
              <a:rPr lang="en-US" sz="2800" dirty="0"/>
              <a:t>, that is the amniotic cavity.</a:t>
            </a:r>
          </a:p>
          <a:p>
            <a:pPr marL="609600" indent="-609600" algn="l" rtl="0">
              <a:buFontTx/>
              <a:buAutoNum type="arabicPeriod"/>
            </a:pPr>
            <a:endParaRPr lang="en-US" sz="28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11"/>
          <p:cNvPicPr>
            <a:picLocks noChangeAspect="1" noChangeArrowheads="1"/>
          </p:cNvPicPr>
          <p:nvPr/>
        </p:nvPicPr>
        <p:blipFill>
          <a:blip r:embed="rId2"/>
          <a:srcRect/>
          <a:stretch>
            <a:fillRect/>
          </a:stretch>
        </p:blipFill>
        <p:spPr bwMode="auto">
          <a:xfrm>
            <a:off x="0" y="1196975"/>
            <a:ext cx="4427538" cy="4410075"/>
          </a:xfrm>
          <a:prstGeom prst="rect">
            <a:avLst/>
          </a:prstGeom>
          <a:noFill/>
        </p:spPr>
      </p:pic>
      <p:pic>
        <p:nvPicPr>
          <p:cNvPr id="5125" name="Picture 5" descr="Image-12"/>
          <p:cNvPicPr>
            <a:picLocks noChangeAspect="1" noChangeArrowheads="1"/>
          </p:cNvPicPr>
          <p:nvPr/>
        </p:nvPicPr>
        <p:blipFill>
          <a:blip r:embed="rId3"/>
          <a:srcRect/>
          <a:stretch>
            <a:fillRect/>
          </a:stretch>
        </p:blipFill>
        <p:spPr bwMode="auto">
          <a:xfrm>
            <a:off x="4427538" y="1268413"/>
            <a:ext cx="4716462" cy="45370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noFill/>
        </p:spPr>
        <p:txBody>
          <a:bodyPr/>
          <a:lstStyle/>
          <a:p>
            <a:r>
              <a:rPr lang="en-US" dirty="0"/>
              <a:t>9</a:t>
            </a:r>
            <a:r>
              <a:rPr lang="en-US" baseline="30000" dirty="0"/>
              <a:t>th</a:t>
            </a:r>
            <a:r>
              <a:rPr lang="en-US" dirty="0"/>
              <a:t> day</a:t>
            </a:r>
          </a:p>
        </p:txBody>
      </p:sp>
      <p:sp>
        <p:nvSpPr>
          <p:cNvPr id="7171" name="Rectangle 3"/>
          <p:cNvSpPr>
            <a:spLocks noGrp="1" noRot="1" noChangeArrowheads="1"/>
          </p:cNvSpPr>
          <p:nvPr>
            <p:ph type="body" idx="1"/>
          </p:nvPr>
        </p:nvSpPr>
        <p:spPr/>
        <p:txBody>
          <a:bodyPr/>
          <a:lstStyle/>
          <a:p>
            <a:pPr algn="l" rtl="0">
              <a:lnSpc>
                <a:spcPct val="90000"/>
              </a:lnSpc>
            </a:pPr>
            <a:r>
              <a:rPr lang="en-US" sz="2800" dirty="0" err="1" smtClean="0"/>
              <a:t>Syncytiotrophoblast</a:t>
            </a:r>
            <a:r>
              <a:rPr lang="en-US" sz="2800" dirty="0" smtClean="0"/>
              <a:t>, </a:t>
            </a:r>
            <a:r>
              <a:rPr lang="en-US" sz="2800" dirty="0"/>
              <a:t>increases in thickness, specially at the embryonic pole, where vacuoles appear and fusion of these vacuoles form </a:t>
            </a:r>
            <a:r>
              <a:rPr lang="en-US" sz="2800" b="1" dirty="0"/>
              <a:t>lacunae.</a:t>
            </a:r>
            <a:r>
              <a:rPr lang="en-US" sz="2800" dirty="0"/>
              <a:t> </a:t>
            </a:r>
          </a:p>
          <a:p>
            <a:pPr algn="l" rtl="0">
              <a:lnSpc>
                <a:spcPct val="90000"/>
              </a:lnSpc>
            </a:pPr>
            <a:r>
              <a:rPr lang="en-US" sz="2800" dirty="0"/>
              <a:t>In the </a:t>
            </a:r>
            <a:r>
              <a:rPr lang="en-US" sz="2800" dirty="0" err="1"/>
              <a:t>blastocyst</a:t>
            </a:r>
            <a:r>
              <a:rPr lang="en-US" sz="2800" dirty="0"/>
              <a:t>, a new membrane-like layer is formed to the inner side of </a:t>
            </a:r>
            <a:r>
              <a:rPr lang="en-US" sz="2800" dirty="0" err="1"/>
              <a:t>cytotrophoblast</a:t>
            </a:r>
            <a:r>
              <a:rPr lang="en-US" sz="2800" dirty="0"/>
              <a:t>, this membrane is formed by flattened cells originate from the hypoblast, and its called </a:t>
            </a:r>
            <a:r>
              <a:rPr lang="en-US" sz="2800" b="1" dirty="0" err="1"/>
              <a:t>exocoelomic</a:t>
            </a:r>
            <a:r>
              <a:rPr lang="en-US" sz="2800" b="1" dirty="0"/>
              <a:t> membrane.</a:t>
            </a:r>
            <a:r>
              <a:rPr lang="en-US" sz="2800" dirty="0"/>
              <a:t> </a:t>
            </a:r>
          </a:p>
          <a:p>
            <a:pPr algn="l" rtl="0">
              <a:lnSpc>
                <a:spcPct val="90000"/>
              </a:lnSpc>
            </a:pPr>
            <a:r>
              <a:rPr lang="en-US" sz="2800" dirty="0"/>
              <a:t>The cavity of the </a:t>
            </a:r>
            <a:r>
              <a:rPr lang="en-US" sz="2800" dirty="0" err="1"/>
              <a:t>blastocyst</a:t>
            </a:r>
            <a:r>
              <a:rPr lang="en-US" sz="2800" dirty="0"/>
              <a:t> is now called</a:t>
            </a:r>
            <a:r>
              <a:rPr lang="en-US" sz="2800" b="1" dirty="0"/>
              <a:t> </a:t>
            </a:r>
            <a:r>
              <a:rPr lang="en-US" sz="2800" dirty="0" err="1"/>
              <a:t>exocoelomic</a:t>
            </a:r>
            <a:r>
              <a:rPr lang="en-US" sz="2800" dirty="0"/>
              <a:t> cavity or</a:t>
            </a:r>
            <a:r>
              <a:rPr lang="en-US" sz="2800" b="1" dirty="0"/>
              <a:t> primitive yolk sac.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50938" y="214313"/>
            <a:ext cx="7793037" cy="1157287"/>
          </a:xfrm>
        </p:spPr>
        <p:txBody>
          <a:bodyPr/>
          <a:lstStyle/>
          <a:p>
            <a:r>
              <a:rPr lang="en-US" sz="4000"/>
              <a:t>Fertilization:</a:t>
            </a:r>
          </a:p>
        </p:txBody>
      </p:sp>
      <p:sp>
        <p:nvSpPr>
          <p:cNvPr id="21507" name="Rectangle 3"/>
          <p:cNvSpPr>
            <a:spLocks noGrp="1" noChangeArrowheads="1"/>
          </p:cNvSpPr>
          <p:nvPr>
            <p:ph type="body" sz="half" idx="1"/>
          </p:nvPr>
        </p:nvSpPr>
        <p:spPr>
          <a:xfrm>
            <a:off x="457200" y="2057400"/>
            <a:ext cx="2971800" cy="4068763"/>
          </a:xfrm>
        </p:spPr>
        <p:txBody>
          <a:bodyPr/>
          <a:lstStyle/>
          <a:p>
            <a:pPr algn="l" rtl="0"/>
            <a:r>
              <a:rPr lang="en-US" sz="2800" dirty="0" smtClean="0"/>
              <a:t>The </a:t>
            </a:r>
            <a:r>
              <a:rPr lang="en-US" sz="2800" dirty="0"/>
              <a:t>ova is viable for approximately 24 hours after ovulation</a:t>
            </a:r>
          </a:p>
        </p:txBody>
      </p:sp>
      <p:pic>
        <p:nvPicPr>
          <p:cNvPr id="21508" name="Picture 4" descr="FemaleReproductiveOrgans"/>
          <p:cNvPicPr>
            <a:picLocks noGrp="1" noChangeAspect="1" noChangeArrowheads="1"/>
          </p:cNvPicPr>
          <p:nvPr>
            <p:ph sz="half" idx="2"/>
          </p:nvPr>
        </p:nvPicPr>
        <p:blipFill>
          <a:blip r:embed="rId2"/>
          <a:srcRect/>
          <a:stretch>
            <a:fillRect/>
          </a:stretch>
        </p:blipFill>
        <p:spPr>
          <a:xfrm>
            <a:off x="4205288" y="2363788"/>
            <a:ext cx="4246562" cy="31877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1_50"/>
          <p:cNvPicPr>
            <a:picLocks noChangeAspect="1" noChangeArrowheads="1"/>
          </p:cNvPicPr>
          <p:nvPr/>
        </p:nvPicPr>
        <p:blipFill>
          <a:blip r:embed="rId2"/>
          <a:srcRect/>
          <a:stretch>
            <a:fillRect/>
          </a:stretch>
        </p:blipFill>
        <p:spPr bwMode="auto">
          <a:xfrm>
            <a:off x="395288" y="312738"/>
            <a:ext cx="8353425" cy="654526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r>
              <a:rPr lang="en-US"/>
              <a:t>11 – 12 days</a:t>
            </a:r>
          </a:p>
        </p:txBody>
      </p:sp>
      <p:sp>
        <p:nvSpPr>
          <p:cNvPr id="9219" name="Rectangle 3"/>
          <p:cNvSpPr>
            <a:spLocks noGrp="1" noRot="1" noChangeArrowheads="1"/>
          </p:cNvSpPr>
          <p:nvPr>
            <p:ph type="body" idx="1"/>
          </p:nvPr>
        </p:nvSpPr>
        <p:spPr/>
        <p:txBody>
          <a:bodyPr/>
          <a:lstStyle/>
          <a:p>
            <a:pPr algn="l" rtl="0"/>
            <a:r>
              <a:rPr lang="en-US" sz="2800" dirty="0"/>
              <a:t>The </a:t>
            </a:r>
            <a:r>
              <a:rPr lang="en-US" sz="2800" dirty="0" err="1"/>
              <a:t>trophoblast</a:t>
            </a:r>
            <a:r>
              <a:rPr lang="en-US" sz="2800" dirty="0"/>
              <a:t> is characterized by </a:t>
            </a:r>
            <a:r>
              <a:rPr lang="en-US" sz="2800" dirty="0" err="1"/>
              <a:t>lacunar</a:t>
            </a:r>
            <a:r>
              <a:rPr lang="en-US" sz="2800" dirty="0"/>
              <a:t> spaces in the </a:t>
            </a:r>
            <a:r>
              <a:rPr lang="en-US" sz="2800" dirty="0" err="1"/>
              <a:t>syncitium</a:t>
            </a:r>
            <a:r>
              <a:rPr lang="en-US" sz="2800" dirty="0"/>
              <a:t> that form an interconnecting network, especially at the embryonic pole.</a:t>
            </a:r>
          </a:p>
          <a:p>
            <a:pPr algn="l" rtl="0"/>
            <a:r>
              <a:rPr lang="en-US" sz="2800" dirty="0"/>
              <a:t>The cells of </a:t>
            </a:r>
            <a:r>
              <a:rPr lang="en-US" sz="2800" dirty="0" err="1"/>
              <a:t>syncytiotrophoblast</a:t>
            </a:r>
            <a:r>
              <a:rPr lang="en-US" sz="2800" dirty="0"/>
              <a:t> penetrate deeper into the </a:t>
            </a:r>
            <a:r>
              <a:rPr lang="en-US" sz="2800" dirty="0" err="1"/>
              <a:t>stroma</a:t>
            </a:r>
            <a:r>
              <a:rPr lang="en-US" sz="2800" dirty="0"/>
              <a:t> of maternal </a:t>
            </a:r>
            <a:r>
              <a:rPr lang="en-US" sz="2800" dirty="0" err="1"/>
              <a:t>endometrium</a:t>
            </a:r>
            <a:r>
              <a:rPr lang="en-US" sz="2800" dirty="0"/>
              <a:t> and invade capillaries, and the lacunae become filled with blood, so maternal blood begins to flow through </a:t>
            </a:r>
            <a:r>
              <a:rPr lang="en-US" sz="2800" dirty="0" err="1"/>
              <a:t>lacunar</a:t>
            </a:r>
            <a:r>
              <a:rPr lang="en-US" sz="2800" dirty="0"/>
              <a:t> system of </a:t>
            </a:r>
            <a:r>
              <a:rPr lang="en-US" sz="2800" dirty="0" err="1"/>
              <a:t>trophoblast</a:t>
            </a:r>
            <a:r>
              <a:rPr lang="en-US" sz="2800" dirty="0"/>
              <a:t> and this is called </a:t>
            </a:r>
            <a:r>
              <a:rPr lang="en-US" sz="2800" dirty="0" err="1"/>
              <a:t>uteroplacental</a:t>
            </a:r>
            <a:r>
              <a:rPr lang="en-US" sz="2800" dirty="0"/>
              <a:t> circulation.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Rot="1" noChangeArrowheads="1"/>
          </p:cNvSpPr>
          <p:nvPr>
            <p:ph type="body" idx="1"/>
          </p:nvPr>
        </p:nvSpPr>
        <p:spPr/>
        <p:txBody>
          <a:bodyPr/>
          <a:lstStyle/>
          <a:p>
            <a:pPr algn="l" rtl="0">
              <a:lnSpc>
                <a:spcPct val="80000"/>
              </a:lnSpc>
            </a:pPr>
            <a:r>
              <a:rPr lang="en-US" sz="2400" dirty="0"/>
              <a:t>In the </a:t>
            </a:r>
            <a:r>
              <a:rPr lang="en-US" sz="2400" dirty="0" err="1"/>
              <a:t>blastocyst</a:t>
            </a:r>
            <a:r>
              <a:rPr lang="en-US" sz="2400" dirty="0"/>
              <a:t>, loose connective tissue appears between the </a:t>
            </a:r>
            <a:r>
              <a:rPr lang="en-US" sz="2400" dirty="0" err="1"/>
              <a:t>cytotrophoblast</a:t>
            </a:r>
            <a:r>
              <a:rPr lang="en-US" sz="2400" dirty="0"/>
              <a:t> and the </a:t>
            </a:r>
            <a:r>
              <a:rPr lang="en-US" sz="2400" dirty="0" err="1"/>
              <a:t>exocoelomic</a:t>
            </a:r>
            <a:r>
              <a:rPr lang="en-US" sz="2400" dirty="0"/>
              <a:t> membrane, that is called </a:t>
            </a:r>
            <a:r>
              <a:rPr lang="en-US" sz="2400" b="1" dirty="0" err="1"/>
              <a:t>extraembryonic</a:t>
            </a:r>
            <a:r>
              <a:rPr lang="en-US" sz="2400" b="1" dirty="0"/>
              <a:t> mesoderm</a:t>
            </a:r>
            <a:r>
              <a:rPr lang="en-US" sz="2400" dirty="0"/>
              <a:t> and extends to surround the amnion also.</a:t>
            </a:r>
          </a:p>
          <a:p>
            <a:pPr algn="l" rtl="0">
              <a:lnSpc>
                <a:spcPct val="80000"/>
              </a:lnSpc>
            </a:pPr>
            <a:r>
              <a:rPr lang="en-US" sz="2400" dirty="0"/>
              <a:t>A cavity appears within the </a:t>
            </a:r>
            <a:r>
              <a:rPr lang="en-US" sz="2400" dirty="0" err="1"/>
              <a:t>extraembryonic</a:t>
            </a:r>
            <a:r>
              <a:rPr lang="en-US" sz="2400" dirty="0"/>
              <a:t> mesoderm, known as </a:t>
            </a:r>
            <a:r>
              <a:rPr lang="en-US" sz="2400" dirty="0" err="1"/>
              <a:t>extraembryonic</a:t>
            </a:r>
            <a:r>
              <a:rPr lang="en-US" sz="2400" dirty="0"/>
              <a:t> </a:t>
            </a:r>
            <a:r>
              <a:rPr lang="en-US" sz="2400" dirty="0" err="1"/>
              <a:t>coelom</a:t>
            </a:r>
            <a:r>
              <a:rPr lang="en-US" sz="2400" dirty="0"/>
              <a:t> or </a:t>
            </a:r>
            <a:r>
              <a:rPr lang="en-US" sz="2400" b="1" dirty="0"/>
              <a:t>chorionic cavity</a:t>
            </a:r>
            <a:r>
              <a:rPr lang="en-US" sz="2400" dirty="0"/>
              <a:t>. This space surrounds the primitive yolk sac and amniotic cavity except where the embryonic disc is connected to the </a:t>
            </a:r>
            <a:r>
              <a:rPr lang="en-US" sz="2400" dirty="0" err="1"/>
              <a:t>trophoblast</a:t>
            </a:r>
            <a:r>
              <a:rPr lang="en-US" sz="2400" dirty="0"/>
              <a:t> by connecting stalk.</a:t>
            </a:r>
          </a:p>
          <a:p>
            <a:pPr algn="l" rtl="0">
              <a:lnSpc>
                <a:spcPct val="80000"/>
              </a:lnSpc>
            </a:pPr>
            <a:r>
              <a:rPr lang="en-US" sz="2400" dirty="0"/>
              <a:t>The </a:t>
            </a:r>
            <a:r>
              <a:rPr lang="en-US" sz="2400" dirty="0" err="1"/>
              <a:t>extraembryonic</a:t>
            </a:r>
            <a:r>
              <a:rPr lang="en-US" sz="2400" dirty="0"/>
              <a:t> mesoderm splits, by the space, into two parts: that lines the </a:t>
            </a:r>
            <a:r>
              <a:rPr lang="en-US" sz="2400" dirty="0" err="1"/>
              <a:t>cytotrophoblast</a:t>
            </a:r>
            <a:r>
              <a:rPr lang="en-US" sz="2400" dirty="0"/>
              <a:t> and amnion is called the </a:t>
            </a:r>
            <a:r>
              <a:rPr lang="en-US" sz="2400" b="1" dirty="0" err="1"/>
              <a:t>extraembryonic</a:t>
            </a:r>
            <a:r>
              <a:rPr lang="en-US" sz="2400" b="1" dirty="0"/>
              <a:t> </a:t>
            </a:r>
            <a:r>
              <a:rPr lang="en-US" sz="2400" b="1" dirty="0" err="1"/>
              <a:t>somatopleuric</a:t>
            </a:r>
            <a:r>
              <a:rPr lang="en-US" sz="2400" b="1" dirty="0"/>
              <a:t> mesoderm</a:t>
            </a:r>
            <a:r>
              <a:rPr lang="en-US" sz="2400" dirty="0"/>
              <a:t>; and that lines the yolk sac is known as </a:t>
            </a:r>
            <a:r>
              <a:rPr lang="en-US" sz="2400" b="1" dirty="0" err="1"/>
              <a:t>extraembryonic</a:t>
            </a:r>
            <a:r>
              <a:rPr lang="en-US" sz="2400" b="1" dirty="0"/>
              <a:t> </a:t>
            </a:r>
            <a:r>
              <a:rPr lang="en-US" sz="2400" b="1" dirty="0" err="1"/>
              <a:t>splanchnopleuric</a:t>
            </a:r>
            <a:r>
              <a:rPr lang="en-US" sz="2400" b="1" dirty="0"/>
              <a:t> mesoderm</a:t>
            </a:r>
            <a:r>
              <a:rPr lang="en-US" sz="2400" dirty="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1_51"/>
          <p:cNvPicPr>
            <a:picLocks noChangeAspect="1" noChangeArrowheads="1"/>
          </p:cNvPicPr>
          <p:nvPr/>
        </p:nvPicPr>
        <p:blipFill>
          <a:blip r:embed="rId2"/>
          <a:srcRect/>
          <a:stretch>
            <a:fillRect/>
          </a:stretch>
        </p:blipFill>
        <p:spPr bwMode="auto">
          <a:xfrm>
            <a:off x="1116013" y="134938"/>
            <a:ext cx="7272337" cy="672306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n-US"/>
              <a:t>Day 13</a:t>
            </a:r>
          </a:p>
        </p:txBody>
      </p:sp>
      <p:sp>
        <p:nvSpPr>
          <p:cNvPr id="12291" name="Rectangle 3"/>
          <p:cNvSpPr>
            <a:spLocks noGrp="1" noRot="1" noChangeArrowheads="1"/>
          </p:cNvSpPr>
          <p:nvPr>
            <p:ph type="body" idx="1"/>
          </p:nvPr>
        </p:nvSpPr>
        <p:spPr/>
        <p:txBody>
          <a:bodyPr/>
          <a:lstStyle/>
          <a:p>
            <a:pPr algn="l" rtl="0"/>
            <a:r>
              <a:rPr lang="en-US" dirty="0"/>
              <a:t>The </a:t>
            </a:r>
            <a:r>
              <a:rPr lang="en-US" dirty="0" err="1"/>
              <a:t>trophoblast</a:t>
            </a:r>
            <a:r>
              <a:rPr lang="en-US" dirty="0"/>
              <a:t> is characterized by development of </a:t>
            </a:r>
            <a:r>
              <a:rPr lang="en-US" b="1" dirty="0" err="1"/>
              <a:t>villi</a:t>
            </a:r>
            <a:r>
              <a:rPr lang="en-US" dirty="0"/>
              <a:t>, These are developed from the tissues of </a:t>
            </a:r>
            <a:r>
              <a:rPr lang="en-US" dirty="0" err="1"/>
              <a:t>syncytiotrophoblast</a:t>
            </a:r>
            <a:r>
              <a:rPr lang="en-US" dirty="0"/>
              <a:t>, in between the lacunae. Cells from </a:t>
            </a:r>
            <a:r>
              <a:rPr lang="en-US" dirty="0" err="1"/>
              <a:t>cytotrophoblast</a:t>
            </a:r>
            <a:r>
              <a:rPr lang="en-US" dirty="0"/>
              <a:t> penetrate into these tissues, forming cellular columns surrounded by </a:t>
            </a:r>
            <a:r>
              <a:rPr lang="en-US" dirty="0" err="1"/>
              <a:t>syncytium</a:t>
            </a:r>
            <a:r>
              <a:rPr lang="en-US" dirty="0"/>
              <a:t> and these are known as </a:t>
            </a:r>
            <a:r>
              <a:rPr lang="en-US" b="1" dirty="0"/>
              <a:t>primary </a:t>
            </a:r>
            <a:r>
              <a:rPr lang="en-US" b="1" dirty="0" err="1"/>
              <a:t>villi</a:t>
            </a:r>
            <a:r>
              <a:rPr lang="en-US" b="1" dirty="0"/>
              <a:t>.</a:t>
            </a:r>
            <a:r>
              <a:rPr lang="en-US" dirty="0"/>
              <a:t> </a:t>
            </a:r>
            <a:endParaRPr lang="en-US"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Rot="1" noChangeArrowheads="1"/>
          </p:cNvSpPr>
          <p:nvPr>
            <p:ph type="body" idx="1"/>
          </p:nvPr>
        </p:nvSpPr>
        <p:spPr/>
        <p:txBody>
          <a:bodyPr/>
          <a:lstStyle/>
          <a:p>
            <a:pPr algn="l" rtl="0"/>
            <a:r>
              <a:rPr lang="en-US" dirty="0"/>
              <a:t>Inside the </a:t>
            </a:r>
            <a:r>
              <a:rPr lang="en-US" dirty="0" err="1"/>
              <a:t>blastocyst</a:t>
            </a:r>
            <a:r>
              <a:rPr lang="en-US" dirty="0"/>
              <a:t>, the hypoblast produces cells that migrate along the inside of </a:t>
            </a:r>
            <a:r>
              <a:rPr lang="en-US" dirty="0" err="1"/>
              <a:t>exocoelomic</a:t>
            </a:r>
            <a:r>
              <a:rPr lang="en-US" dirty="0"/>
              <a:t> membrane to enclose a smaller cavity within the primitive yolk sac, that is called the </a:t>
            </a:r>
            <a:r>
              <a:rPr lang="en-US" b="1" dirty="0"/>
              <a:t>secondary yolk sac</a:t>
            </a:r>
            <a:r>
              <a:rPr lang="en-US" dirty="0"/>
              <a:t> or </a:t>
            </a:r>
            <a:r>
              <a:rPr lang="en-US" b="1" dirty="0"/>
              <a:t>definitive yolk sac</a:t>
            </a:r>
            <a:r>
              <a:rPr lang="en-US" dirty="0"/>
              <a:t>.</a:t>
            </a:r>
          </a:p>
          <a:p>
            <a:pPr algn="l" rtl="0"/>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1_52"/>
          <p:cNvPicPr>
            <a:picLocks noChangeAspect="1" noChangeArrowheads="1"/>
          </p:cNvPicPr>
          <p:nvPr/>
        </p:nvPicPr>
        <p:blipFill>
          <a:blip r:embed="rId2"/>
          <a:srcRect/>
          <a:stretch>
            <a:fillRect/>
          </a:stretch>
        </p:blipFill>
        <p:spPr bwMode="auto">
          <a:xfrm>
            <a:off x="971550" y="0"/>
            <a:ext cx="7345363" cy="65976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n-US"/>
              <a:t>Day 14</a:t>
            </a:r>
          </a:p>
        </p:txBody>
      </p:sp>
      <p:sp>
        <p:nvSpPr>
          <p:cNvPr id="14339" name="Rectangle 3"/>
          <p:cNvSpPr>
            <a:spLocks noGrp="1" noRot="1" noChangeArrowheads="1"/>
          </p:cNvSpPr>
          <p:nvPr>
            <p:ph type="body" idx="1"/>
          </p:nvPr>
        </p:nvSpPr>
        <p:spPr/>
        <p:txBody>
          <a:bodyPr/>
          <a:lstStyle/>
          <a:p>
            <a:pPr algn="l" rtl="0">
              <a:lnSpc>
                <a:spcPct val="90000"/>
              </a:lnSpc>
            </a:pPr>
            <a:r>
              <a:rPr lang="en-US" sz="2800" dirty="0"/>
              <a:t>The embryonic (germ) disc, which consists of two layers: </a:t>
            </a:r>
            <a:r>
              <a:rPr lang="en-US" sz="2800" dirty="0" err="1"/>
              <a:t>epiblast</a:t>
            </a:r>
            <a:r>
              <a:rPr lang="en-US" sz="2800" dirty="0"/>
              <a:t> and hypoblast, elongates, so it is changed from that of circular outline into that of oval outline with one end broader the  other.</a:t>
            </a:r>
          </a:p>
          <a:p>
            <a:pPr algn="l" rtl="0">
              <a:lnSpc>
                <a:spcPct val="90000"/>
              </a:lnSpc>
            </a:pPr>
            <a:r>
              <a:rPr lang="en-US" sz="2800" dirty="0"/>
              <a:t>The broader side will be the cephalic end, and in that region a localized area of close contact between hypoblast and </a:t>
            </a:r>
            <a:r>
              <a:rPr lang="en-US" sz="2800" dirty="0" err="1"/>
              <a:t>epiblast</a:t>
            </a:r>
            <a:r>
              <a:rPr lang="en-US" sz="2800" dirty="0"/>
              <a:t> appears, that is known as </a:t>
            </a:r>
            <a:r>
              <a:rPr lang="en-US" sz="2800" b="1" dirty="0" err="1"/>
              <a:t>prochordal</a:t>
            </a:r>
            <a:r>
              <a:rPr lang="en-US" sz="2800" b="1" dirty="0"/>
              <a:t> plate</a:t>
            </a:r>
            <a:r>
              <a:rPr lang="en-US" sz="2800" dirty="0"/>
              <a:t>.</a:t>
            </a:r>
          </a:p>
          <a:p>
            <a:pPr algn="l" rtl="0">
              <a:lnSpc>
                <a:spcPct val="90000"/>
              </a:lnSpc>
            </a:pPr>
            <a:r>
              <a:rPr lang="en-US" sz="2800" dirty="0"/>
              <a:t>In the caudal region there appears a shallow groove along midline that is the </a:t>
            </a:r>
            <a:r>
              <a:rPr lang="en-US" sz="2800" b="1" dirty="0"/>
              <a:t>primitive streak</a:t>
            </a:r>
            <a:r>
              <a:rPr lang="en-US" sz="2800" dirty="0"/>
              <a:t>.</a:t>
            </a:r>
          </a:p>
          <a:p>
            <a:pPr algn="l" rtl="0">
              <a:lnSpc>
                <a:spcPct val="90000"/>
              </a:lnSpc>
            </a:pPr>
            <a:endParaRPr lang="en-US" sz="2800" dirty="0"/>
          </a:p>
          <a:p>
            <a:pPr algn="l" rtl="0">
              <a:lnSpc>
                <a:spcPct val="90000"/>
              </a:lnSpc>
            </a:pPr>
            <a:endParaRPr 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1_53"/>
          <p:cNvPicPr>
            <a:picLocks noChangeAspect="1" noChangeArrowheads="1"/>
          </p:cNvPicPr>
          <p:nvPr/>
        </p:nvPicPr>
        <p:blipFill>
          <a:blip r:embed="rId2"/>
          <a:srcRect/>
          <a:stretch>
            <a:fillRect/>
          </a:stretch>
        </p:blipFill>
        <p:spPr bwMode="auto">
          <a:xfrm>
            <a:off x="468313" y="1139825"/>
            <a:ext cx="8351837" cy="465931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156706967rb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0"/>
            <a:ext cx="8380445" cy="628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283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Rot="1" noChangeArrowheads="1"/>
          </p:cNvSpPr>
          <p:nvPr>
            <p:ph type="body" idx="1"/>
          </p:nvPr>
        </p:nvSpPr>
        <p:spPr/>
        <p:txBody>
          <a:bodyPr/>
          <a:lstStyle/>
          <a:p>
            <a:pPr marL="609600" indent="-609600" algn="l" rtl="0"/>
            <a:r>
              <a:rPr lang="en-US" dirty="0"/>
              <a:t>Functional changes in the sperm:</a:t>
            </a:r>
          </a:p>
          <a:p>
            <a:pPr marL="609600" indent="-609600" algn="l" rtl="0">
              <a:buFontTx/>
              <a:buAutoNum type="arabicPeriod"/>
            </a:pPr>
            <a:r>
              <a:rPr lang="en-US" dirty="0" err="1"/>
              <a:t>Capacitation</a:t>
            </a:r>
            <a:r>
              <a:rPr lang="en-US" dirty="0"/>
              <a:t>: conditioning and removal of glycoprotein coat and seminal plasma protein</a:t>
            </a:r>
          </a:p>
          <a:p>
            <a:pPr marL="609600" indent="-609600" algn="l" rtl="0">
              <a:buFontTx/>
              <a:buAutoNum type="arabicPeriod"/>
            </a:pPr>
            <a:r>
              <a:rPr lang="en-US" dirty="0" smtClean="0"/>
              <a:t>Acrosome </a:t>
            </a:r>
            <a:r>
              <a:rPr lang="en-US" dirty="0"/>
              <a:t>reaction (after contact with zona </a:t>
            </a:r>
            <a:r>
              <a:rPr lang="en-US" dirty="0" err="1"/>
              <a:t>pellucida</a:t>
            </a:r>
            <a:r>
              <a:rPr lang="en-US" dirty="0"/>
              <a:t>), in preparation for secretion of </a:t>
            </a:r>
            <a:r>
              <a:rPr lang="en-US" dirty="0" err="1"/>
              <a:t>acrosomal</a:t>
            </a:r>
            <a:r>
              <a:rPr lang="en-US" dirty="0"/>
              <a:t> enzymes like </a:t>
            </a:r>
            <a:r>
              <a:rPr lang="en-US" dirty="0" err="1"/>
              <a:t>acrosin</a:t>
            </a:r>
            <a:r>
              <a:rPr lang="en-US" dirty="0"/>
              <a:t> and trypsin-like substances.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untitled-emb-l-10"/>
          <p:cNvPicPr>
            <a:picLocks noChangeAspect="1" noChangeArrowheads="1"/>
          </p:cNvPicPr>
          <p:nvPr/>
        </p:nvPicPr>
        <p:blipFill>
          <a:blip r:embed="rId2"/>
          <a:srcRect/>
          <a:stretch>
            <a:fillRect/>
          </a:stretch>
        </p:blipFill>
        <p:spPr bwMode="auto">
          <a:xfrm>
            <a:off x="0" y="428625"/>
            <a:ext cx="9144000" cy="60007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untitled-emb-l-11"/>
          <p:cNvPicPr>
            <a:picLocks noChangeAspect="1" noChangeArrowheads="1"/>
          </p:cNvPicPr>
          <p:nvPr/>
        </p:nvPicPr>
        <p:blipFill>
          <a:blip r:embed="rId2"/>
          <a:srcRect/>
          <a:stretch>
            <a:fillRect/>
          </a:stretch>
        </p:blipFill>
        <p:spPr bwMode="auto">
          <a:xfrm>
            <a:off x="250825" y="539750"/>
            <a:ext cx="8569325" cy="57308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rtl="0"/>
            <a:r>
              <a:rPr lang="en-US" altLang="en-US" dirty="0"/>
              <a:t>Stage 1 of fertilization:</a:t>
            </a:r>
          </a:p>
        </p:txBody>
      </p:sp>
      <p:sp>
        <p:nvSpPr>
          <p:cNvPr id="71683" name="Rectangle 3"/>
          <p:cNvSpPr>
            <a:spLocks noGrp="1" noChangeArrowheads="1"/>
          </p:cNvSpPr>
          <p:nvPr>
            <p:ph type="body" idx="1"/>
          </p:nvPr>
        </p:nvSpPr>
        <p:spPr>
          <a:xfrm>
            <a:off x="228600" y="1143000"/>
            <a:ext cx="8610600" cy="5257800"/>
          </a:xfrm>
        </p:spPr>
        <p:txBody>
          <a:bodyPr>
            <a:normAutofit lnSpcReduction="10000"/>
          </a:bodyPr>
          <a:lstStyle/>
          <a:p>
            <a:pPr algn="l" rtl="0">
              <a:lnSpc>
                <a:spcPct val="90000"/>
              </a:lnSpc>
            </a:pPr>
            <a:r>
              <a:rPr lang="en-US" altLang="en-US" sz="2800" dirty="0"/>
              <a:t>The </a:t>
            </a:r>
            <a:r>
              <a:rPr lang="en-US" altLang="en-US" sz="2800" u="sng" dirty="0" err="1"/>
              <a:t>acrosome</a:t>
            </a:r>
            <a:r>
              <a:rPr lang="en-US" altLang="en-US" sz="2800" u="sng" dirty="0"/>
              <a:t> reaction</a:t>
            </a:r>
            <a:r>
              <a:rPr lang="en-US" altLang="en-US" sz="2800" dirty="0"/>
              <a:t> must be completed before the sperm can fuse with the secondary </a:t>
            </a:r>
            <a:r>
              <a:rPr lang="en-US" altLang="en-US" sz="2800" dirty="0" err="1"/>
              <a:t>oocyte</a:t>
            </a:r>
            <a:endParaRPr lang="en-US" altLang="en-US" sz="2800" dirty="0"/>
          </a:p>
          <a:p>
            <a:pPr lvl="1" algn="l" rtl="0">
              <a:lnSpc>
                <a:spcPct val="90000"/>
              </a:lnSpc>
            </a:pPr>
            <a:r>
              <a:rPr lang="en-US" altLang="en-US" sz="2400" dirty="0"/>
              <a:t>Occurs when sperms come into contact with the corona </a:t>
            </a:r>
            <a:r>
              <a:rPr lang="en-US" altLang="en-US" sz="2400" dirty="0" err="1"/>
              <a:t>radiata</a:t>
            </a:r>
            <a:r>
              <a:rPr lang="en-US" altLang="en-US" sz="2400" dirty="0"/>
              <a:t> of the </a:t>
            </a:r>
            <a:r>
              <a:rPr lang="en-US" altLang="en-US" sz="2400" dirty="0" err="1"/>
              <a:t>oocyte</a:t>
            </a:r>
            <a:r>
              <a:rPr lang="en-US" altLang="en-US" sz="2400" dirty="0"/>
              <a:t>  </a:t>
            </a:r>
          </a:p>
          <a:p>
            <a:pPr lvl="1" algn="l" rtl="0">
              <a:lnSpc>
                <a:spcPct val="90000"/>
              </a:lnSpc>
            </a:pPr>
            <a:r>
              <a:rPr lang="en-US" altLang="en-US" sz="2400" dirty="0"/>
              <a:t>Perforations develop in the </a:t>
            </a:r>
            <a:r>
              <a:rPr lang="en-US" altLang="en-US" sz="2400" dirty="0" err="1"/>
              <a:t>acrosome</a:t>
            </a:r>
            <a:endParaRPr lang="en-US" altLang="en-US" sz="2400" dirty="0"/>
          </a:p>
          <a:p>
            <a:pPr lvl="1" algn="l" rtl="0">
              <a:lnSpc>
                <a:spcPct val="90000"/>
              </a:lnSpc>
            </a:pPr>
            <a:r>
              <a:rPr lang="en-US" altLang="en-US" sz="2400" dirty="0"/>
              <a:t>Point fusions of the sperm plasma membrane and the external </a:t>
            </a:r>
            <a:r>
              <a:rPr lang="en-US" altLang="en-US" sz="2400" dirty="0" err="1"/>
              <a:t>acrosomal</a:t>
            </a:r>
            <a:r>
              <a:rPr lang="en-US" altLang="en-US" sz="2400" dirty="0"/>
              <a:t> membrane occur</a:t>
            </a:r>
          </a:p>
          <a:p>
            <a:pPr lvl="1" algn="l" rtl="0">
              <a:lnSpc>
                <a:spcPct val="90000"/>
              </a:lnSpc>
            </a:pPr>
            <a:r>
              <a:rPr lang="en-US" altLang="en-US" sz="2400" dirty="0"/>
              <a:t>The </a:t>
            </a:r>
            <a:r>
              <a:rPr lang="en-US" altLang="en-US" sz="2400" dirty="0" err="1"/>
              <a:t>acrosome</a:t>
            </a:r>
            <a:r>
              <a:rPr lang="en-US" altLang="en-US" sz="2400" dirty="0"/>
              <a:t> reaction is associated with the release of </a:t>
            </a:r>
            <a:r>
              <a:rPr lang="en-US" altLang="en-US" sz="2400" dirty="0" err="1"/>
              <a:t>acrosome</a:t>
            </a:r>
            <a:r>
              <a:rPr lang="en-US" altLang="en-US" sz="2400" dirty="0"/>
              <a:t> enzymes that facilitate fertilization</a:t>
            </a:r>
          </a:p>
          <a:p>
            <a:pPr algn="l" rtl="0">
              <a:lnSpc>
                <a:spcPct val="90000"/>
              </a:lnSpc>
            </a:pPr>
            <a:r>
              <a:rPr lang="en-US" altLang="en-US" sz="2800" dirty="0"/>
              <a:t>Passage of sperm through the corona </a:t>
            </a:r>
            <a:r>
              <a:rPr lang="en-US" altLang="en-US" sz="2800" dirty="0" err="1"/>
              <a:t>radiata</a:t>
            </a:r>
            <a:r>
              <a:rPr lang="en-US" altLang="en-US" sz="2800" dirty="0"/>
              <a:t> depends on enzyme action:</a:t>
            </a:r>
          </a:p>
          <a:p>
            <a:pPr lvl="1" algn="l" rtl="0">
              <a:lnSpc>
                <a:spcPct val="90000"/>
              </a:lnSpc>
            </a:pPr>
            <a:r>
              <a:rPr lang="en-US" altLang="en-US" sz="2400" u="sng" dirty="0" err="1"/>
              <a:t>hyaluronidase</a:t>
            </a:r>
            <a:r>
              <a:rPr lang="en-US" altLang="en-US" sz="2400" dirty="0"/>
              <a:t> released from sperm </a:t>
            </a:r>
            <a:r>
              <a:rPr lang="en-US" altLang="en-US" sz="2400" dirty="0" err="1"/>
              <a:t>acrosome</a:t>
            </a:r>
            <a:r>
              <a:rPr lang="en-US" altLang="en-US" sz="2400" dirty="0"/>
              <a:t> </a:t>
            </a:r>
          </a:p>
          <a:p>
            <a:pPr lvl="1" algn="l" rtl="0">
              <a:lnSpc>
                <a:spcPct val="90000"/>
              </a:lnSpc>
            </a:pPr>
            <a:r>
              <a:rPr lang="en-US" altLang="en-US" sz="2400" u="sng" dirty="0"/>
              <a:t>Tubal mucosal enzymes</a:t>
            </a:r>
            <a:r>
              <a:rPr lang="en-US" altLang="en-US" sz="2400" dirty="0"/>
              <a:t> </a:t>
            </a:r>
          </a:p>
          <a:p>
            <a:pPr algn="l" rtl="0">
              <a:lnSpc>
                <a:spcPct val="90000"/>
              </a:lnSpc>
            </a:pPr>
            <a:r>
              <a:rPr lang="en-US" altLang="en-US" sz="2800" dirty="0"/>
              <a:t>Flagella action also aids corona </a:t>
            </a:r>
            <a:r>
              <a:rPr lang="en-US" altLang="en-US" sz="2800" dirty="0" err="1"/>
              <a:t>radiata</a:t>
            </a:r>
            <a:r>
              <a:rPr lang="en-US" altLang="en-US" sz="2800" dirty="0"/>
              <a:t> penetration</a:t>
            </a:r>
          </a:p>
          <a:p>
            <a:pPr algn="l" rtl="0">
              <a:lnSpc>
                <a:spcPct val="90000"/>
              </a:lnSpc>
            </a:pPr>
            <a:endParaRPr lang="en-US" altLang="en-US" sz="2800" dirty="0"/>
          </a:p>
          <a:p>
            <a:pPr algn="l" rtl="0">
              <a:lnSpc>
                <a:spcPct val="90000"/>
              </a:lnSpc>
            </a:pPr>
            <a:endParaRPr lang="en-US" alt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04800" y="381000"/>
            <a:ext cx="5715000" cy="914400"/>
          </a:xfrm>
        </p:spPr>
        <p:txBody>
          <a:bodyPr/>
          <a:lstStyle/>
          <a:p>
            <a:pPr algn="l"/>
            <a:r>
              <a:rPr lang="en-US" altLang="en-US" sz="4000"/>
              <a:t>Ovum and sperms: </a:t>
            </a:r>
            <a:r>
              <a:rPr lang="en-US" altLang="en-US" sz="1600"/>
              <a:t>(</a:t>
            </a:r>
            <a:r>
              <a:rPr lang="en-US" altLang="en-US" sz="1600" i="1"/>
              <a:t>In vitro</a:t>
            </a:r>
            <a:r>
              <a:rPr lang="en-US" altLang="en-US" sz="1600"/>
              <a:t>)</a:t>
            </a:r>
          </a:p>
        </p:txBody>
      </p:sp>
      <p:pic>
        <p:nvPicPr>
          <p:cNvPr id="83971" name="Picture 3" descr="C:\My Documents\Teaching\Development\egg with sperm.jpg"/>
          <p:cNvPicPr>
            <a:picLocks noChangeAspect="1" noChangeArrowheads="1"/>
          </p:cNvPicPr>
          <p:nvPr/>
        </p:nvPicPr>
        <p:blipFill>
          <a:blip r:embed="rId2"/>
          <a:srcRect/>
          <a:stretch>
            <a:fillRect/>
          </a:stretch>
        </p:blipFill>
        <p:spPr bwMode="auto">
          <a:xfrm>
            <a:off x="304800" y="1219200"/>
            <a:ext cx="4937125" cy="3736975"/>
          </a:xfrm>
          <a:prstGeom prst="rect">
            <a:avLst/>
          </a:prstGeom>
          <a:noFill/>
        </p:spPr>
      </p:pic>
      <p:sp>
        <p:nvSpPr>
          <p:cNvPr id="83972" name="Text Box 4"/>
          <p:cNvSpPr txBox="1">
            <a:spLocks noChangeArrowheads="1"/>
          </p:cNvSpPr>
          <p:nvPr/>
        </p:nvSpPr>
        <p:spPr bwMode="auto">
          <a:xfrm>
            <a:off x="609600" y="5029200"/>
            <a:ext cx="4197350" cy="1006475"/>
          </a:xfrm>
          <a:prstGeom prst="rect">
            <a:avLst/>
          </a:prstGeom>
          <a:noFill/>
          <a:ln w="9525">
            <a:noFill/>
            <a:miter lim="800000"/>
            <a:headEnd/>
            <a:tailEnd/>
          </a:ln>
          <a:effectLst/>
        </p:spPr>
        <p:txBody>
          <a:bodyPr wrap="none">
            <a:spAutoFit/>
          </a:bodyPr>
          <a:lstStyle/>
          <a:p>
            <a:r>
              <a:rPr lang="en-US" altLang="en-US" sz="1800" b="1" dirty="0">
                <a:solidFill>
                  <a:srgbClr val="000000"/>
                </a:solidFill>
                <a:effectLst>
                  <a:outerShdw blurRad="38100" dist="38100" dir="2700000" algn="tl">
                    <a:srgbClr val="FFFFFF"/>
                  </a:outerShdw>
                </a:effectLst>
                <a:latin typeface="Arial" pitchFamily="34" charset="0"/>
                <a:cs typeface="Times New Roman" pitchFamily="18" charset="0"/>
              </a:rPr>
              <a:t>Advanced Fertility Center of Chicago</a:t>
            </a:r>
            <a:br>
              <a:rPr lang="en-US" altLang="en-US" sz="1800" b="1" dirty="0">
                <a:solidFill>
                  <a:srgbClr val="000000"/>
                </a:solidFill>
                <a:effectLst>
                  <a:outerShdw blurRad="38100" dist="38100" dir="2700000" algn="tl">
                    <a:srgbClr val="FFFFFF"/>
                  </a:outerShdw>
                </a:effectLst>
                <a:latin typeface="Arial" pitchFamily="34" charset="0"/>
                <a:cs typeface="Times New Roman" pitchFamily="18" charset="0"/>
              </a:rPr>
            </a:br>
            <a:r>
              <a:rPr lang="en-US" altLang="en-US" sz="1800" b="1" dirty="0">
                <a:solidFill>
                  <a:srgbClr val="000000"/>
                </a:solidFill>
                <a:effectLst>
                  <a:outerShdw blurRad="38100" dist="38100" dir="2700000" algn="tl">
                    <a:srgbClr val="FFFFFF"/>
                  </a:outerShdw>
                </a:effectLst>
                <a:latin typeface="Arial" pitchFamily="34" charset="0"/>
                <a:cs typeface="Times New Roman" pitchFamily="18" charset="0"/>
              </a:rPr>
              <a:t>http://www.advancedfertility.com/</a:t>
            </a:r>
            <a:endParaRPr lang="en-US" altLang="en-US" sz="1800" b="1" dirty="0">
              <a:effectLst>
                <a:outerShdw blurRad="38100" dist="38100" dir="2700000" algn="tl">
                  <a:srgbClr val="000000"/>
                </a:outerShdw>
              </a:effectLst>
              <a:latin typeface="Arial" pitchFamily="34" charset="0"/>
              <a:cs typeface="Times New Roman" pitchFamily="18" charset="0"/>
            </a:endParaRPr>
          </a:p>
          <a:p>
            <a:endParaRPr lang="en-US" altLang="en-US" dirty="0">
              <a:effectLst>
                <a:outerShdw blurRad="38100" dist="38100" dir="2700000" algn="tl">
                  <a:srgbClr val="000000"/>
                </a:outerShdw>
              </a:effectLst>
            </a:endParaRPr>
          </a:p>
        </p:txBody>
      </p:sp>
      <p:sp>
        <p:nvSpPr>
          <p:cNvPr id="83973" name="Text Box 5"/>
          <p:cNvSpPr txBox="1">
            <a:spLocks noChangeArrowheads="1"/>
          </p:cNvSpPr>
          <p:nvPr/>
        </p:nvSpPr>
        <p:spPr bwMode="auto">
          <a:xfrm>
            <a:off x="152400" y="5791200"/>
            <a:ext cx="8991600" cy="641350"/>
          </a:xfrm>
          <a:prstGeom prst="rect">
            <a:avLst/>
          </a:prstGeom>
          <a:noFill/>
          <a:ln w="9525">
            <a:noFill/>
            <a:miter lim="800000"/>
            <a:headEnd/>
            <a:tailEnd/>
          </a:ln>
          <a:effectLst/>
        </p:spPr>
        <p:txBody>
          <a:bodyPr>
            <a:spAutoFit/>
          </a:bodyPr>
          <a:lstStyle/>
          <a:p>
            <a:pPr algn="l"/>
            <a:r>
              <a:rPr lang="en-US" altLang="en-US" sz="1800" dirty="0">
                <a:effectLst/>
              </a:rPr>
              <a:t>The surfaces of unfertilized eggs are usually smooth in appearance.  The mottled look of this egg is not normally seen, but apparently all the ova from this woman had this appearance.  </a:t>
            </a:r>
          </a:p>
        </p:txBody>
      </p:sp>
      <p:sp>
        <p:nvSpPr>
          <p:cNvPr id="83975" name="AutoShape 7"/>
          <p:cNvSpPr>
            <a:spLocks noChangeArrowheads="1"/>
          </p:cNvSpPr>
          <p:nvPr/>
        </p:nvSpPr>
        <p:spPr bwMode="auto">
          <a:xfrm>
            <a:off x="4191000" y="4038600"/>
            <a:ext cx="609600" cy="304800"/>
          </a:xfrm>
          <a:prstGeom prst="leftArrow">
            <a:avLst>
              <a:gd name="adj1" fmla="val 50000"/>
              <a:gd name="adj2" fmla="val 50000"/>
            </a:avLst>
          </a:prstGeom>
          <a:solidFill>
            <a:schemeClr val="bg1"/>
          </a:solidFill>
          <a:ln w="9525">
            <a:solidFill>
              <a:schemeClr val="tx1"/>
            </a:solidFill>
            <a:miter lim="800000"/>
            <a:headEnd/>
            <a:tailEnd/>
          </a:ln>
          <a:effectLst/>
        </p:spPr>
        <p:txBody>
          <a:bodyPr wrap="none" anchor="ctr"/>
          <a:lstStyle/>
          <a:p>
            <a:endParaRPr lang="ar-JO"/>
          </a:p>
        </p:txBody>
      </p:sp>
      <p:sp>
        <p:nvSpPr>
          <p:cNvPr id="83976" name="AutoShape 8"/>
          <p:cNvSpPr>
            <a:spLocks noChangeArrowheads="1"/>
          </p:cNvSpPr>
          <p:nvPr/>
        </p:nvSpPr>
        <p:spPr bwMode="auto">
          <a:xfrm>
            <a:off x="1828800" y="1371600"/>
            <a:ext cx="609600" cy="304800"/>
          </a:xfrm>
          <a:prstGeom prst="rightArrow">
            <a:avLst>
              <a:gd name="adj1" fmla="val 50000"/>
              <a:gd name="adj2" fmla="val 50000"/>
            </a:avLst>
          </a:prstGeom>
          <a:solidFill>
            <a:schemeClr val="bg1"/>
          </a:solidFill>
          <a:ln w="9525">
            <a:solidFill>
              <a:schemeClr val="tx1"/>
            </a:solidFill>
            <a:miter lim="800000"/>
            <a:headEnd/>
            <a:tailEnd/>
          </a:ln>
          <a:effectLst/>
        </p:spPr>
        <p:txBody>
          <a:bodyPr wrap="none" anchor="ctr"/>
          <a:lstStyle/>
          <a:p>
            <a:endParaRPr lang="ar-JO"/>
          </a:p>
        </p:txBody>
      </p:sp>
      <p:sp>
        <p:nvSpPr>
          <p:cNvPr id="83977" name="Text Box 9"/>
          <p:cNvSpPr txBox="1">
            <a:spLocks noChangeArrowheads="1"/>
          </p:cNvSpPr>
          <p:nvPr/>
        </p:nvSpPr>
        <p:spPr bwMode="auto">
          <a:xfrm>
            <a:off x="5257800" y="1219200"/>
            <a:ext cx="3886200" cy="1785104"/>
          </a:xfrm>
          <a:prstGeom prst="rect">
            <a:avLst/>
          </a:prstGeom>
          <a:noFill/>
          <a:ln w="9525">
            <a:noFill/>
            <a:miter lim="800000"/>
            <a:headEnd/>
            <a:tailEnd/>
          </a:ln>
          <a:effectLst/>
        </p:spPr>
        <p:txBody>
          <a:bodyPr>
            <a:spAutoFit/>
          </a:bodyPr>
          <a:lstStyle/>
          <a:p>
            <a:pPr algn="l"/>
            <a:r>
              <a:rPr lang="en-US" altLang="en-US" dirty="0">
                <a:effectLst/>
              </a:rPr>
              <a:t>From this photograph, it should be clear that the heads of human sperm are less than 1/20 the diameter of human eggs.</a:t>
            </a:r>
          </a:p>
          <a:p>
            <a:pPr algn="l"/>
            <a:endParaRPr lang="en-US" altLang="en-US" dirty="0">
              <a:effectLst/>
            </a:endParaRPr>
          </a:p>
          <a:p>
            <a:pPr algn="l"/>
            <a:r>
              <a:rPr lang="en-US" altLang="en-US" sz="2000" dirty="0">
                <a:effectLst/>
                <a:sym typeface="Wingdings" pitchFamily="2" charset="2"/>
              </a:rPr>
              <a:t> </a:t>
            </a:r>
            <a:r>
              <a:rPr lang="en-US" altLang="en-US" sz="2000" dirty="0">
                <a:effectLst/>
              </a:rPr>
              <a:t>Arrows point to sperm heads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381000"/>
            <a:ext cx="7772400" cy="1143000"/>
          </a:xfrm>
        </p:spPr>
        <p:txBody>
          <a:bodyPr/>
          <a:lstStyle/>
          <a:p>
            <a:r>
              <a:rPr lang="en-US" altLang="en-US"/>
              <a:t>Stage 2 of fertilization:</a:t>
            </a:r>
          </a:p>
        </p:txBody>
      </p:sp>
      <p:sp>
        <p:nvSpPr>
          <p:cNvPr id="72707" name="Rectangle 3"/>
          <p:cNvSpPr>
            <a:spLocks noGrp="1" noChangeArrowheads="1"/>
          </p:cNvSpPr>
          <p:nvPr>
            <p:ph type="body" idx="1"/>
          </p:nvPr>
        </p:nvSpPr>
        <p:spPr>
          <a:xfrm>
            <a:off x="228600" y="1447800"/>
            <a:ext cx="8686800" cy="4953000"/>
          </a:xfrm>
        </p:spPr>
        <p:txBody>
          <a:bodyPr/>
          <a:lstStyle/>
          <a:p>
            <a:pPr algn="l" rtl="0">
              <a:lnSpc>
                <a:spcPct val="90000"/>
              </a:lnSpc>
            </a:pPr>
            <a:r>
              <a:rPr lang="en-US" altLang="en-US" dirty="0"/>
              <a:t>Penetration of the </a:t>
            </a:r>
            <a:r>
              <a:rPr lang="en-US" altLang="en-US" dirty="0" err="1"/>
              <a:t>zona</a:t>
            </a:r>
            <a:r>
              <a:rPr lang="en-US" altLang="en-US" dirty="0"/>
              <a:t> </a:t>
            </a:r>
            <a:r>
              <a:rPr lang="en-US" altLang="en-US" dirty="0" err="1"/>
              <a:t>pellucida</a:t>
            </a:r>
            <a:r>
              <a:rPr lang="en-US" altLang="en-US" dirty="0"/>
              <a:t> around the </a:t>
            </a:r>
            <a:r>
              <a:rPr lang="en-US" altLang="en-US" dirty="0" err="1"/>
              <a:t>oocyte</a:t>
            </a:r>
            <a:r>
              <a:rPr lang="en-US" altLang="en-US" dirty="0"/>
              <a:t>:</a:t>
            </a:r>
          </a:p>
          <a:p>
            <a:pPr lvl="1" algn="l" rtl="0">
              <a:lnSpc>
                <a:spcPct val="90000"/>
              </a:lnSpc>
            </a:pPr>
            <a:r>
              <a:rPr lang="en-US" altLang="en-US" dirty="0" err="1"/>
              <a:t>Acrosomal</a:t>
            </a:r>
            <a:r>
              <a:rPr lang="en-US" altLang="en-US" dirty="0"/>
              <a:t> enzymes: </a:t>
            </a:r>
            <a:r>
              <a:rPr lang="en-US" altLang="en-US" u="sng" dirty="0" err="1"/>
              <a:t>esterases</a:t>
            </a:r>
            <a:r>
              <a:rPr lang="en-US" altLang="en-US" dirty="0"/>
              <a:t>, </a:t>
            </a:r>
            <a:r>
              <a:rPr lang="en-US" altLang="en-US" u="sng" dirty="0" err="1"/>
              <a:t>acrosin</a:t>
            </a:r>
            <a:r>
              <a:rPr lang="en-US" altLang="en-US" dirty="0"/>
              <a:t>, and </a:t>
            </a:r>
            <a:r>
              <a:rPr lang="en-US" altLang="en-US" u="sng" dirty="0"/>
              <a:t>neuraminidase</a:t>
            </a:r>
            <a:r>
              <a:rPr lang="en-US" altLang="en-US" dirty="0"/>
              <a:t> cause </a:t>
            </a:r>
            <a:r>
              <a:rPr lang="en-US" altLang="en-US" dirty="0" err="1"/>
              <a:t>lysis</a:t>
            </a:r>
            <a:r>
              <a:rPr lang="en-US" altLang="en-US" dirty="0"/>
              <a:t> of the </a:t>
            </a:r>
            <a:r>
              <a:rPr lang="en-US" altLang="en-US" dirty="0" err="1"/>
              <a:t>zona</a:t>
            </a:r>
            <a:r>
              <a:rPr lang="en-US" altLang="en-US" dirty="0"/>
              <a:t> </a:t>
            </a:r>
            <a:r>
              <a:rPr lang="en-US" altLang="en-US" dirty="0" err="1"/>
              <a:t>pellucida</a:t>
            </a:r>
            <a:r>
              <a:rPr lang="en-US" altLang="en-US" dirty="0"/>
              <a:t> </a:t>
            </a:r>
          </a:p>
          <a:p>
            <a:pPr algn="l" rtl="0">
              <a:lnSpc>
                <a:spcPct val="90000"/>
              </a:lnSpc>
            </a:pPr>
            <a:r>
              <a:rPr lang="en-US" altLang="en-US" dirty="0"/>
              <a:t>Once sperm penetrates </a:t>
            </a:r>
            <a:r>
              <a:rPr lang="en-US" altLang="en-US" dirty="0" err="1"/>
              <a:t>zona</a:t>
            </a:r>
            <a:r>
              <a:rPr lang="en-US" altLang="en-US" dirty="0"/>
              <a:t> </a:t>
            </a:r>
            <a:r>
              <a:rPr lang="en-US" altLang="en-US" dirty="0" err="1"/>
              <a:t>pellucida</a:t>
            </a:r>
            <a:r>
              <a:rPr lang="en-US" altLang="en-US" dirty="0"/>
              <a:t>, the </a:t>
            </a:r>
            <a:r>
              <a:rPr lang="en-US" altLang="en-US" b="1" dirty="0" err="1"/>
              <a:t>zona</a:t>
            </a:r>
            <a:r>
              <a:rPr lang="en-US" altLang="en-US" b="1" dirty="0"/>
              <a:t> reaction</a:t>
            </a:r>
            <a:r>
              <a:rPr lang="en-US" altLang="en-US" dirty="0"/>
              <a:t> occurs:</a:t>
            </a:r>
          </a:p>
          <a:p>
            <a:pPr lvl="1" algn="l" rtl="0">
              <a:lnSpc>
                <a:spcPct val="90000"/>
              </a:lnSpc>
            </a:pPr>
            <a:r>
              <a:rPr lang="en-US" altLang="en-US" dirty="0"/>
              <a:t>This reaction makes the </a:t>
            </a:r>
            <a:r>
              <a:rPr lang="en-US" altLang="en-US" dirty="0" err="1"/>
              <a:t>zona</a:t>
            </a:r>
            <a:r>
              <a:rPr lang="en-US" altLang="en-US" dirty="0"/>
              <a:t> </a:t>
            </a:r>
            <a:r>
              <a:rPr lang="en-US" altLang="en-US" dirty="0" err="1"/>
              <a:t>pellucida</a:t>
            </a:r>
            <a:r>
              <a:rPr lang="en-US" altLang="en-US" dirty="0"/>
              <a:t> impermeable to other sperms.</a:t>
            </a:r>
          </a:p>
          <a:p>
            <a:pPr lvl="1" algn="l" rtl="0">
              <a:lnSpc>
                <a:spcPct val="90000"/>
              </a:lnSpc>
            </a:pPr>
            <a:r>
              <a:rPr lang="en-US" altLang="en-US" dirty="0"/>
              <a:t>When more than one sperm manages to enter the ovum (</a:t>
            </a:r>
            <a:r>
              <a:rPr lang="en-US" altLang="en-US" dirty="0" err="1"/>
              <a:t>dispermy</a:t>
            </a:r>
            <a:r>
              <a:rPr lang="en-US" altLang="en-US" dirty="0"/>
              <a:t> = 2; </a:t>
            </a:r>
            <a:r>
              <a:rPr lang="en-US" altLang="en-US" dirty="0" err="1"/>
              <a:t>triploidy</a:t>
            </a:r>
            <a:r>
              <a:rPr lang="en-US" altLang="en-US" dirty="0"/>
              <a:t> = 3), the fetus nearly always aborts.</a:t>
            </a:r>
          </a:p>
          <a:p>
            <a:pPr algn="l" rtl="0">
              <a:lnSpc>
                <a:spcPct val="90000"/>
              </a:lnSpc>
            </a:pPr>
            <a:endParaRPr lang="en-US" altLang="en-US" dirty="0"/>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1584</Words>
  <Application>Microsoft Office PowerPoint</Application>
  <PresentationFormat>On-screen Show (4:3)</PresentationFormat>
  <Paragraphs>125</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宋体</vt:lpstr>
      <vt:lpstr>Arial</vt:lpstr>
      <vt:lpstr>Calibri</vt:lpstr>
      <vt:lpstr>Times New Roman</vt:lpstr>
      <vt:lpstr>Wingdings</vt:lpstr>
      <vt:lpstr>سمة Office</vt:lpstr>
      <vt:lpstr>Fertilization</vt:lpstr>
      <vt:lpstr>Fertilization:</vt:lpstr>
      <vt:lpstr>Fertilization:</vt:lpstr>
      <vt:lpstr>PowerPoint Presentation</vt:lpstr>
      <vt:lpstr>PowerPoint Presentation</vt:lpstr>
      <vt:lpstr>PowerPoint Presentation</vt:lpstr>
      <vt:lpstr>Stage 1 of fertilization:</vt:lpstr>
      <vt:lpstr>Ovum and sperms: (In vitro)</vt:lpstr>
      <vt:lpstr>Stage 2 of fertilization:</vt:lpstr>
      <vt:lpstr>Stages 3 &amp; 4 of fertilization:</vt:lpstr>
      <vt:lpstr>Stage 5 of fertilization:</vt:lpstr>
      <vt:lpstr>PowerPoint Presentation</vt:lpstr>
      <vt:lpstr>Stage 6 of fertilization:</vt:lpstr>
      <vt:lpstr>Fertilization facts:</vt:lpstr>
      <vt:lpstr>Response of Oocyte to entrance of the sperm:</vt:lpstr>
      <vt:lpstr>The results of fertilization:</vt:lpstr>
      <vt:lpstr>Embryonic Development</vt:lpstr>
      <vt:lpstr>Basic Developmental Vocabulary</vt:lpstr>
      <vt:lpstr>First Week</vt:lpstr>
      <vt:lpstr>Formation of Blastocyst</vt:lpstr>
      <vt:lpstr>PowerPoint Presentation</vt:lpstr>
      <vt:lpstr>Implantation</vt:lpstr>
      <vt:lpstr>PowerPoint Presentation</vt:lpstr>
      <vt:lpstr>PowerPoint Presentation</vt:lpstr>
      <vt:lpstr>Abnormal Blastocyst</vt:lpstr>
      <vt:lpstr>Blastocyst ---second week</vt:lpstr>
      <vt:lpstr>Inner cell mass</vt:lpstr>
      <vt:lpstr>PowerPoint Presentation</vt:lpstr>
      <vt:lpstr>9th day</vt:lpstr>
      <vt:lpstr>PowerPoint Presentation</vt:lpstr>
      <vt:lpstr>11 – 12 days</vt:lpstr>
      <vt:lpstr>PowerPoint Presentation</vt:lpstr>
      <vt:lpstr>PowerPoint Presentation</vt:lpstr>
      <vt:lpstr>Day 13</vt:lpstr>
      <vt:lpstr>PowerPoint Presentation</vt:lpstr>
      <vt:lpstr>PowerPoint Presentation</vt:lpstr>
      <vt:lpstr>Day 14</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FUJITSU</dc:creator>
  <cp:lastModifiedBy>Windows User</cp:lastModifiedBy>
  <cp:revision>36</cp:revision>
  <dcterms:created xsi:type="dcterms:W3CDTF">2015-12-03T16:36:28Z</dcterms:created>
  <dcterms:modified xsi:type="dcterms:W3CDTF">2019-02-14T15:35:40Z</dcterms:modified>
</cp:coreProperties>
</file>