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313"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6" r:id="rId50"/>
    <p:sldId id="308" r:id="rId51"/>
    <p:sldId id="309" r:id="rId52"/>
    <p:sldId id="310" r:id="rId53"/>
    <p:sldId id="311" r:id="rId54"/>
    <p:sldId id="312" r:id="rId55"/>
  </p:sldIdLst>
  <p:sldSz cx="12192000" cy="6858000"/>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82" d="100"/>
          <a:sy n="82" d="100"/>
        </p:scale>
        <p:origin x="69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C9A379-6ECE-40CB-926D-E40F5E15DAF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C36AE3EB-2F5B-41DA-82EC-FBB5BAC8A582}">
      <dgm:prSet/>
      <dgm:spPr/>
      <dgm:t>
        <a:bodyPr/>
        <a:lstStyle/>
        <a:p>
          <a:r>
            <a:rPr lang="en-US" b="1" dirty="0"/>
            <a:t>Suggested mechanisms for awareness in these patients include the following:</a:t>
          </a:r>
          <a:endParaRPr lang="en-US" dirty="0"/>
        </a:p>
      </dgm:t>
    </dgm:pt>
    <dgm:pt modelId="{E97E6B58-C102-4B0F-B737-A132D0A43933}" type="parTrans" cxnId="{B0F86B33-B92A-4B80-9F21-EF635407D43D}">
      <dgm:prSet/>
      <dgm:spPr/>
      <dgm:t>
        <a:bodyPr/>
        <a:lstStyle/>
        <a:p>
          <a:endParaRPr lang="en-US"/>
        </a:p>
      </dgm:t>
    </dgm:pt>
    <dgm:pt modelId="{222D2FB7-6D49-48FE-9DBC-1921CB93F843}" type="sibTrans" cxnId="{B0F86B33-B92A-4B80-9F21-EF635407D43D}">
      <dgm:prSet/>
      <dgm:spPr/>
      <dgm:t>
        <a:bodyPr/>
        <a:lstStyle/>
        <a:p>
          <a:endParaRPr lang="en-US"/>
        </a:p>
      </dgm:t>
    </dgm:pt>
    <dgm:pt modelId="{739265F1-8064-4DED-9C8E-554240844395}">
      <dgm:prSet/>
      <dgm:spPr/>
      <dgm:t>
        <a:bodyPr/>
        <a:lstStyle/>
        <a:p>
          <a:r>
            <a:rPr lang="en-US"/>
            <a:t>1. Underdosing or omission of sedative premedication, induction agents, and opioids to avoid placental transfer to the fetus </a:t>
          </a:r>
        </a:p>
      </dgm:t>
    </dgm:pt>
    <dgm:pt modelId="{88B20908-EE07-4130-BA88-7AD90B9D4130}" type="parTrans" cxnId="{1B5F3627-81BC-440C-AF09-22F79B2C1635}">
      <dgm:prSet/>
      <dgm:spPr/>
      <dgm:t>
        <a:bodyPr/>
        <a:lstStyle/>
        <a:p>
          <a:endParaRPr lang="en-US"/>
        </a:p>
      </dgm:t>
    </dgm:pt>
    <dgm:pt modelId="{8E74B851-A8EB-4400-A7A6-CE45DB9444F6}" type="sibTrans" cxnId="{1B5F3627-81BC-440C-AF09-22F79B2C1635}">
      <dgm:prSet/>
      <dgm:spPr/>
      <dgm:t>
        <a:bodyPr/>
        <a:lstStyle/>
        <a:p>
          <a:endParaRPr lang="en-US"/>
        </a:p>
      </dgm:t>
    </dgm:pt>
    <dgm:pt modelId="{6D807CB2-53C1-40DD-8AC8-9F539F4B124D}">
      <dgm:prSet/>
      <dgm:spPr/>
      <dgm:t>
        <a:bodyPr/>
        <a:lstStyle/>
        <a:p>
          <a:r>
            <a:rPr lang="en-US" dirty="0"/>
            <a:t>2.  Underdosing of inhalation anesthetics to avoid uterine relaxation and bleeding Changes in drug distribution related to physiologic changes of pregnancy (</a:t>
          </a:r>
          <a:r>
            <a:rPr lang="en-US" dirty="0" err="1"/>
            <a:t>eg</a:t>
          </a:r>
          <a:r>
            <a:rPr lang="en-US" dirty="0"/>
            <a:t>, increase in cardiac output) </a:t>
          </a:r>
        </a:p>
      </dgm:t>
    </dgm:pt>
    <dgm:pt modelId="{E1C164EC-0060-4967-9079-7690A4E18F3C}" type="parTrans" cxnId="{80748597-5D7C-49EA-9A8A-A4CC4B0DA39D}">
      <dgm:prSet/>
      <dgm:spPr/>
      <dgm:t>
        <a:bodyPr/>
        <a:lstStyle/>
        <a:p>
          <a:endParaRPr lang="en-US"/>
        </a:p>
      </dgm:t>
    </dgm:pt>
    <dgm:pt modelId="{83E5A644-1BB2-438C-9842-C60E8E4A92AC}" type="sibTrans" cxnId="{80748597-5D7C-49EA-9A8A-A4CC4B0DA39D}">
      <dgm:prSet/>
      <dgm:spPr/>
      <dgm:t>
        <a:bodyPr/>
        <a:lstStyle/>
        <a:p>
          <a:endParaRPr lang="en-US"/>
        </a:p>
      </dgm:t>
    </dgm:pt>
    <dgm:pt modelId="{03D9B07A-6A44-43BB-A4FB-D54B5894B701}">
      <dgm:prSet/>
      <dgm:spPr/>
      <dgm:t>
        <a:bodyPr/>
        <a:lstStyle/>
        <a:p>
          <a:r>
            <a:rPr lang="en-US"/>
            <a:t>3. Increase in difficulty with airway management, which is associated with awareness in all patients</a:t>
          </a:r>
        </a:p>
      </dgm:t>
    </dgm:pt>
    <dgm:pt modelId="{39F8CB94-52C6-449E-B238-9B50E3C1622B}" type="parTrans" cxnId="{A43C5385-5015-4D97-8374-B95460741802}">
      <dgm:prSet/>
      <dgm:spPr/>
      <dgm:t>
        <a:bodyPr/>
        <a:lstStyle/>
        <a:p>
          <a:endParaRPr lang="en-US"/>
        </a:p>
      </dgm:t>
    </dgm:pt>
    <dgm:pt modelId="{321BE4DC-98F2-448C-9625-A89CA0D4388E}" type="sibTrans" cxnId="{A43C5385-5015-4D97-8374-B95460741802}">
      <dgm:prSet/>
      <dgm:spPr/>
      <dgm:t>
        <a:bodyPr/>
        <a:lstStyle/>
        <a:p>
          <a:endParaRPr lang="en-US"/>
        </a:p>
      </dgm:t>
    </dgm:pt>
    <dgm:pt modelId="{544F10C4-776E-4F52-A425-8FA28971575C}">
      <dgm:prSet/>
      <dgm:spPr/>
      <dgm:t>
        <a:bodyPr/>
        <a:lstStyle/>
        <a:p>
          <a:r>
            <a:rPr lang="en-US"/>
            <a:t>4.  High percentage of emergencies among patients who have general anesthesia for cesarean delivery</a:t>
          </a:r>
        </a:p>
      </dgm:t>
    </dgm:pt>
    <dgm:pt modelId="{9E05D9C9-90D1-477D-9A2D-ED94B77FAE35}" type="parTrans" cxnId="{2A279294-7211-462D-8698-852B699A9D5A}">
      <dgm:prSet/>
      <dgm:spPr/>
      <dgm:t>
        <a:bodyPr/>
        <a:lstStyle/>
        <a:p>
          <a:endParaRPr lang="en-US"/>
        </a:p>
      </dgm:t>
    </dgm:pt>
    <dgm:pt modelId="{BC016195-B22E-4051-A063-AE566F1CE014}" type="sibTrans" cxnId="{2A279294-7211-462D-8698-852B699A9D5A}">
      <dgm:prSet/>
      <dgm:spPr/>
      <dgm:t>
        <a:bodyPr/>
        <a:lstStyle/>
        <a:p>
          <a:endParaRPr lang="en-US"/>
        </a:p>
      </dgm:t>
    </dgm:pt>
    <dgm:pt modelId="{B99F333E-A755-4C4E-89B3-86EB2F21A3E3}" type="pres">
      <dgm:prSet presAssocID="{3CC9A379-6ECE-40CB-926D-E40F5E15DAF7}" presName="vert0" presStyleCnt="0">
        <dgm:presLayoutVars>
          <dgm:dir/>
          <dgm:animOne val="branch"/>
          <dgm:animLvl val="lvl"/>
        </dgm:presLayoutVars>
      </dgm:prSet>
      <dgm:spPr/>
    </dgm:pt>
    <dgm:pt modelId="{F0809941-9577-4652-9532-0CA71BB5350B}" type="pres">
      <dgm:prSet presAssocID="{C36AE3EB-2F5B-41DA-82EC-FBB5BAC8A582}" presName="thickLine" presStyleLbl="alignNode1" presStyleIdx="0" presStyleCnt="5"/>
      <dgm:spPr/>
    </dgm:pt>
    <dgm:pt modelId="{44B79B83-DB87-4C01-BD41-C330B18356F9}" type="pres">
      <dgm:prSet presAssocID="{C36AE3EB-2F5B-41DA-82EC-FBB5BAC8A582}" presName="horz1" presStyleCnt="0"/>
      <dgm:spPr/>
    </dgm:pt>
    <dgm:pt modelId="{C3AEA723-39FC-45FF-ADED-1E0295148449}" type="pres">
      <dgm:prSet presAssocID="{C36AE3EB-2F5B-41DA-82EC-FBB5BAC8A582}" presName="tx1" presStyleLbl="revTx" presStyleIdx="0" presStyleCnt="5"/>
      <dgm:spPr/>
    </dgm:pt>
    <dgm:pt modelId="{74A6E25F-A84E-4C56-926C-D3EF670136F0}" type="pres">
      <dgm:prSet presAssocID="{C36AE3EB-2F5B-41DA-82EC-FBB5BAC8A582}" presName="vert1" presStyleCnt="0"/>
      <dgm:spPr/>
    </dgm:pt>
    <dgm:pt modelId="{97920EC8-AB7C-4FB6-8524-946F6B6427AE}" type="pres">
      <dgm:prSet presAssocID="{739265F1-8064-4DED-9C8E-554240844395}" presName="thickLine" presStyleLbl="alignNode1" presStyleIdx="1" presStyleCnt="5"/>
      <dgm:spPr/>
    </dgm:pt>
    <dgm:pt modelId="{C23A0E1D-9DDC-4D09-91B6-D1315DBE4C71}" type="pres">
      <dgm:prSet presAssocID="{739265F1-8064-4DED-9C8E-554240844395}" presName="horz1" presStyleCnt="0"/>
      <dgm:spPr/>
    </dgm:pt>
    <dgm:pt modelId="{3991D744-375A-4FF9-9153-30D37971726A}" type="pres">
      <dgm:prSet presAssocID="{739265F1-8064-4DED-9C8E-554240844395}" presName="tx1" presStyleLbl="revTx" presStyleIdx="1" presStyleCnt="5"/>
      <dgm:spPr/>
    </dgm:pt>
    <dgm:pt modelId="{73DEA6C1-4D6E-4895-83A0-6F9A6A54C12E}" type="pres">
      <dgm:prSet presAssocID="{739265F1-8064-4DED-9C8E-554240844395}" presName="vert1" presStyleCnt="0"/>
      <dgm:spPr/>
    </dgm:pt>
    <dgm:pt modelId="{20BBAA96-26BD-4E11-9F84-AC8DA44F3CF4}" type="pres">
      <dgm:prSet presAssocID="{6D807CB2-53C1-40DD-8AC8-9F539F4B124D}" presName="thickLine" presStyleLbl="alignNode1" presStyleIdx="2" presStyleCnt="5"/>
      <dgm:spPr/>
    </dgm:pt>
    <dgm:pt modelId="{426194BA-38A6-4C7B-9395-89F285190755}" type="pres">
      <dgm:prSet presAssocID="{6D807CB2-53C1-40DD-8AC8-9F539F4B124D}" presName="horz1" presStyleCnt="0"/>
      <dgm:spPr/>
    </dgm:pt>
    <dgm:pt modelId="{77B9A909-A081-4808-8CB9-C7F7844BC7B1}" type="pres">
      <dgm:prSet presAssocID="{6D807CB2-53C1-40DD-8AC8-9F539F4B124D}" presName="tx1" presStyleLbl="revTx" presStyleIdx="2" presStyleCnt="5"/>
      <dgm:spPr/>
    </dgm:pt>
    <dgm:pt modelId="{3715E388-CBCE-4EB3-8528-E78CD5415633}" type="pres">
      <dgm:prSet presAssocID="{6D807CB2-53C1-40DD-8AC8-9F539F4B124D}" presName="vert1" presStyleCnt="0"/>
      <dgm:spPr/>
    </dgm:pt>
    <dgm:pt modelId="{F4197DB4-673B-42D6-AD8C-3002DE753969}" type="pres">
      <dgm:prSet presAssocID="{03D9B07A-6A44-43BB-A4FB-D54B5894B701}" presName="thickLine" presStyleLbl="alignNode1" presStyleIdx="3" presStyleCnt="5"/>
      <dgm:spPr/>
    </dgm:pt>
    <dgm:pt modelId="{488B8DC5-9F33-4F97-B4E1-B153A6FFB614}" type="pres">
      <dgm:prSet presAssocID="{03D9B07A-6A44-43BB-A4FB-D54B5894B701}" presName="horz1" presStyleCnt="0"/>
      <dgm:spPr/>
    </dgm:pt>
    <dgm:pt modelId="{764C2E9A-4EFF-4C1F-92CB-11663471FDD9}" type="pres">
      <dgm:prSet presAssocID="{03D9B07A-6A44-43BB-A4FB-D54B5894B701}" presName="tx1" presStyleLbl="revTx" presStyleIdx="3" presStyleCnt="5"/>
      <dgm:spPr/>
    </dgm:pt>
    <dgm:pt modelId="{D184EB7C-3986-4B55-A507-6FFA366EEF93}" type="pres">
      <dgm:prSet presAssocID="{03D9B07A-6A44-43BB-A4FB-D54B5894B701}" presName="vert1" presStyleCnt="0"/>
      <dgm:spPr/>
    </dgm:pt>
    <dgm:pt modelId="{A29390AE-B78C-4E49-AAF8-3330BDB177DD}" type="pres">
      <dgm:prSet presAssocID="{544F10C4-776E-4F52-A425-8FA28971575C}" presName="thickLine" presStyleLbl="alignNode1" presStyleIdx="4" presStyleCnt="5"/>
      <dgm:spPr/>
    </dgm:pt>
    <dgm:pt modelId="{7D59E79A-6E5A-4B83-B115-AA0588EA8117}" type="pres">
      <dgm:prSet presAssocID="{544F10C4-776E-4F52-A425-8FA28971575C}" presName="horz1" presStyleCnt="0"/>
      <dgm:spPr/>
    </dgm:pt>
    <dgm:pt modelId="{81C4A688-BECC-42DE-AE4D-A0925057F0E9}" type="pres">
      <dgm:prSet presAssocID="{544F10C4-776E-4F52-A425-8FA28971575C}" presName="tx1" presStyleLbl="revTx" presStyleIdx="4" presStyleCnt="5"/>
      <dgm:spPr/>
    </dgm:pt>
    <dgm:pt modelId="{D34C90F5-A3B4-49CC-B879-DCF0C6C07FB0}" type="pres">
      <dgm:prSet presAssocID="{544F10C4-776E-4F52-A425-8FA28971575C}" presName="vert1" presStyleCnt="0"/>
      <dgm:spPr/>
    </dgm:pt>
  </dgm:ptLst>
  <dgm:cxnLst>
    <dgm:cxn modelId="{99427F10-E370-4C31-88C4-EBF73EB057D9}" type="presOf" srcId="{03D9B07A-6A44-43BB-A4FB-D54B5894B701}" destId="{764C2E9A-4EFF-4C1F-92CB-11663471FDD9}" srcOrd="0" destOrd="0" presId="urn:microsoft.com/office/officeart/2008/layout/LinedList"/>
    <dgm:cxn modelId="{86E05318-838B-48C2-84E7-31E744660835}" type="presOf" srcId="{739265F1-8064-4DED-9C8E-554240844395}" destId="{3991D744-375A-4FF9-9153-30D37971726A}" srcOrd="0" destOrd="0" presId="urn:microsoft.com/office/officeart/2008/layout/LinedList"/>
    <dgm:cxn modelId="{1B5F3627-81BC-440C-AF09-22F79B2C1635}" srcId="{3CC9A379-6ECE-40CB-926D-E40F5E15DAF7}" destId="{739265F1-8064-4DED-9C8E-554240844395}" srcOrd="1" destOrd="0" parTransId="{88B20908-EE07-4130-BA88-7AD90B9D4130}" sibTransId="{8E74B851-A8EB-4400-A7A6-CE45DB9444F6}"/>
    <dgm:cxn modelId="{B0F86B33-B92A-4B80-9F21-EF635407D43D}" srcId="{3CC9A379-6ECE-40CB-926D-E40F5E15DAF7}" destId="{C36AE3EB-2F5B-41DA-82EC-FBB5BAC8A582}" srcOrd="0" destOrd="0" parTransId="{E97E6B58-C102-4B0F-B737-A132D0A43933}" sibTransId="{222D2FB7-6D49-48FE-9DBC-1921CB93F843}"/>
    <dgm:cxn modelId="{75F92A37-EE33-48E7-9AE0-C9B8F1A0670E}" type="presOf" srcId="{C36AE3EB-2F5B-41DA-82EC-FBB5BAC8A582}" destId="{C3AEA723-39FC-45FF-ADED-1E0295148449}" srcOrd="0" destOrd="0" presId="urn:microsoft.com/office/officeart/2008/layout/LinedList"/>
    <dgm:cxn modelId="{A43C5385-5015-4D97-8374-B95460741802}" srcId="{3CC9A379-6ECE-40CB-926D-E40F5E15DAF7}" destId="{03D9B07A-6A44-43BB-A4FB-D54B5894B701}" srcOrd="3" destOrd="0" parTransId="{39F8CB94-52C6-449E-B238-9B50E3C1622B}" sibTransId="{321BE4DC-98F2-448C-9625-A89CA0D4388E}"/>
    <dgm:cxn modelId="{2A279294-7211-462D-8698-852B699A9D5A}" srcId="{3CC9A379-6ECE-40CB-926D-E40F5E15DAF7}" destId="{544F10C4-776E-4F52-A425-8FA28971575C}" srcOrd="4" destOrd="0" parTransId="{9E05D9C9-90D1-477D-9A2D-ED94B77FAE35}" sibTransId="{BC016195-B22E-4051-A063-AE566F1CE014}"/>
    <dgm:cxn modelId="{80748597-5D7C-49EA-9A8A-A4CC4B0DA39D}" srcId="{3CC9A379-6ECE-40CB-926D-E40F5E15DAF7}" destId="{6D807CB2-53C1-40DD-8AC8-9F539F4B124D}" srcOrd="2" destOrd="0" parTransId="{E1C164EC-0060-4967-9079-7690A4E18F3C}" sibTransId="{83E5A644-1BB2-438C-9842-C60E8E4A92AC}"/>
    <dgm:cxn modelId="{5BB50CA7-A504-4DD4-B11B-42AD8C7015FC}" type="presOf" srcId="{3CC9A379-6ECE-40CB-926D-E40F5E15DAF7}" destId="{B99F333E-A755-4C4E-89B3-86EB2F21A3E3}" srcOrd="0" destOrd="0" presId="urn:microsoft.com/office/officeart/2008/layout/LinedList"/>
    <dgm:cxn modelId="{28324BE5-AAEA-4C47-A2CD-3E3514832959}" type="presOf" srcId="{6D807CB2-53C1-40DD-8AC8-9F539F4B124D}" destId="{77B9A909-A081-4808-8CB9-C7F7844BC7B1}" srcOrd="0" destOrd="0" presId="urn:microsoft.com/office/officeart/2008/layout/LinedList"/>
    <dgm:cxn modelId="{91068BE9-D7B6-4D38-BB3E-5C57290CCC09}" type="presOf" srcId="{544F10C4-776E-4F52-A425-8FA28971575C}" destId="{81C4A688-BECC-42DE-AE4D-A0925057F0E9}" srcOrd="0" destOrd="0" presId="urn:microsoft.com/office/officeart/2008/layout/LinedList"/>
    <dgm:cxn modelId="{F725CA3C-A6FD-46F9-91AE-3EF30EFBDBF7}" type="presParOf" srcId="{B99F333E-A755-4C4E-89B3-86EB2F21A3E3}" destId="{F0809941-9577-4652-9532-0CA71BB5350B}" srcOrd="0" destOrd="0" presId="urn:microsoft.com/office/officeart/2008/layout/LinedList"/>
    <dgm:cxn modelId="{560AAD9C-BED1-48D1-9E7D-AB6F5A8B6583}" type="presParOf" srcId="{B99F333E-A755-4C4E-89B3-86EB2F21A3E3}" destId="{44B79B83-DB87-4C01-BD41-C330B18356F9}" srcOrd="1" destOrd="0" presId="urn:microsoft.com/office/officeart/2008/layout/LinedList"/>
    <dgm:cxn modelId="{2C63DD5C-D95E-4201-9E47-248264A5284F}" type="presParOf" srcId="{44B79B83-DB87-4C01-BD41-C330B18356F9}" destId="{C3AEA723-39FC-45FF-ADED-1E0295148449}" srcOrd="0" destOrd="0" presId="urn:microsoft.com/office/officeart/2008/layout/LinedList"/>
    <dgm:cxn modelId="{30FC63CC-388F-40E6-AE8F-335515A876E0}" type="presParOf" srcId="{44B79B83-DB87-4C01-BD41-C330B18356F9}" destId="{74A6E25F-A84E-4C56-926C-D3EF670136F0}" srcOrd="1" destOrd="0" presId="urn:microsoft.com/office/officeart/2008/layout/LinedList"/>
    <dgm:cxn modelId="{B8828488-DC14-4D09-B8A2-F78C63F22F97}" type="presParOf" srcId="{B99F333E-A755-4C4E-89B3-86EB2F21A3E3}" destId="{97920EC8-AB7C-4FB6-8524-946F6B6427AE}" srcOrd="2" destOrd="0" presId="urn:microsoft.com/office/officeart/2008/layout/LinedList"/>
    <dgm:cxn modelId="{62B15FF5-35AD-421B-818B-0A3D4E5C7234}" type="presParOf" srcId="{B99F333E-A755-4C4E-89B3-86EB2F21A3E3}" destId="{C23A0E1D-9DDC-4D09-91B6-D1315DBE4C71}" srcOrd="3" destOrd="0" presId="urn:microsoft.com/office/officeart/2008/layout/LinedList"/>
    <dgm:cxn modelId="{947B5833-6D23-4F8A-AF46-3D71CAB0C681}" type="presParOf" srcId="{C23A0E1D-9DDC-4D09-91B6-D1315DBE4C71}" destId="{3991D744-375A-4FF9-9153-30D37971726A}" srcOrd="0" destOrd="0" presId="urn:microsoft.com/office/officeart/2008/layout/LinedList"/>
    <dgm:cxn modelId="{FCE5EBA8-DCAF-4B09-A844-15DCAEC5DC67}" type="presParOf" srcId="{C23A0E1D-9DDC-4D09-91B6-D1315DBE4C71}" destId="{73DEA6C1-4D6E-4895-83A0-6F9A6A54C12E}" srcOrd="1" destOrd="0" presId="urn:microsoft.com/office/officeart/2008/layout/LinedList"/>
    <dgm:cxn modelId="{B4777465-8570-4720-931F-DECD9E9EF033}" type="presParOf" srcId="{B99F333E-A755-4C4E-89B3-86EB2F21A3E3}" destId="{20BBAA96-26BD-4E11-9F84-AC8DA44F3CF4}" srcOrd="4" destOrd="0" presId="urn:microsoft.com/office/officeart/2008/layout/LinedList"/>
    <dgm:cxn modelId="{AAFA7C13-5E99-469D-8052-98EBD480C76A}" type="presParOf" srcId="{B99F333E-A755-4C4E-89B3-86EB2F21A3E3}" destId="{426194BA-38A6-4C7B-9395-89F285190755}" srcOrd="5" destOrd="0" presId="urn:microsoft.com/office/officeart/2008/layout/LinedList"/>
    <dgm:cxn modelId="{A1B513B4-6795-4516-B6CC-8739D307705E}" type="presParOf" srcId="{426194BA-38A6-4C7B-9395-89F285190755}" destId="{77B9A909-A081-4808-8CB9-C7F7844BC7B1}" srcOrd="0" destOrd="0" presId="urn:microsoft.com/office/officeart/2008/layout/LinedList"/>
    <dgm:cxn modelId="{30286259-CF1D-4FA0-A8B0-2A2B3165DD51}" type="presParOf" srcId="{426194BA-38A6-4C7B-9395-89F285190755}" destId="{3715E388-CBCE-4EB3-8528-E78CD5415633}" srcOrd="1" destOrd="0" presId="urn:microsoft.com/office/officeart/2008/layout/LinedList"/>
    <dgm:cxn modelId="{B3961E3E-F727-4509-83EB-DAC861BBC645}" type="presParOf" srcId="{B99F333E-A755-4C4E-89B3-86EB2F21A3E3}" destId="{F4197DB4-673B-42D6-AD8C-3002DE753969}" srcOrd="6" destOrd="0" presId="urn:microsoft.com/office/officeart/2008/layout/LinedList"/>
    <dgm:cxn modelId="{FD44867B-B184-4D22-886B-72077EF1095F}" type="presParOf" srcId="{B99F333E-A755-4C4E-89B3-86EB2F21A3E3}" destId="{488B8DC5-9F33-4F97-B4E1-B153A6FFB614}" srcOrd="7" destOrd="0" presId="urn:microsoft.com/office/officeart/2008/layout/LinedList"/>
    <dgm:cxn modelId="{7DC3E5CF-F848-4FB1-BBCB-FB8E382FBB4D}" type="presParOf" srcId="{488B8DC5-9F33-4F97-B4E1-B153A6FFB614}" destId="{764C2E9A-4EFF-4C1F-92CB-11663471FDD9}" srcOrd="0" destOrd="0" presId="urn:microsoft.com/office/officeart/2008/layout/LinedList"/>
    <dgm:cxn modelId="{B9F22934-77DB-4004-930D-B0338EC65170}" type="presParOf" srcId="{488B8DC5-9F33-4F97-B4E1-B153A6FFB614}" destId="{D184EB7C-3986-4B55-A507-6FFA366EEF93}" srcOrd="1" destOrd="0" presId="urn:microsoft.com/office/officeart/2008/layout/LinedList"/>
    <dgm:cxn modelId="{CF85B35D-8CD2-4E63-9498-8E27F75FA735}" type="presParOf" srcId="{B99F333E-A755-4C4E-89B3-86EB2F21A3E3}" destId="{A29390AE-B78C-4E49-AAF8-3330BDB177DD}" srcOrd="8" destOrd="0" presId="urn:microsoft.com/office/officeart/2008/layout/LinedList"/>
    <dgm:cxn modelId="{7BDECB3F-92A3-420D-B876-4B65631723A5}" type="presParOf" srcId="{B99F333E-A755-4C4E-89B3-86EB2F21A3E3}" destId="{7D59E79A-6E5A-4B83-B115-AA0588EA8117}" srcOrd="9" destOrd="0" presId="urn:microsoft.com/office/officeart/2008/layout/LinedList"/>
    <dgm:cxn modelId="{34BC2D0A-D44E-4767-AD58-C07ED842D5D6}" type="presParOf" srcId="{7D59E79A-6E5A-4B83-B115-AA0588EA8117}" destId="{81C4A688-BECC-42DE-AE4D-A0925057F0E9}" srcOrd="0" destOrd="0" presId="urn:microsoft.com/office/officeart/2008/layout/LinedList"/>
    <dgm:cxn modelId="{6EB61333-766D-4C0A-8805-C5574F61B208}" type="presParOf" srcId="{7D59E79A-6E5A-4B83-B115-AA0588EA8117}" destId="{D34C90F5-A3B4-49CC-B879-DCF0C6C07FB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09941-9577-4652-9532-0CA71BB5350B}">
      <dsp:nvSpPr>
        <dsp:cNvPr id="0" name=""/>
        <dsp:cNvSpPr/>
      </dsp:nvSpPr>
      <dsp:spPr>
        <a:xfrm>
          <a:off x="0" y="609"/>
          <a:ext cx="44374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EA723-39FC-45FF-ADED-1E0295148449}">
      <dsp:nvSpPr>
        <dsp:cNvPr id="0" name=""/>
        <dsp:cNvSpPr/>
      </dsp:nvSpPr>
      <dsp:spPr>
        <a:xfrm>
          <a:off x="0" y="609"/>
          <a:ext cx="4437453" cy="99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1" kern="1200" dirty="0"/>
            <a:t>Suggested mechanisms for awareness in these patients include the following:</a:t>
          </a:r>
          <a:endParaRPr lang="en-US" sz="1500" kern="1200" dirty="0"/>
        </a:p>
      </dsp:txBody>
      <dsp:txXfrm>
        <a:off x="0" y="609"/>
        <a:ext cx="4437453" cy="998281"/>
      </dsp:txXfrm>
    </dsp:sp>
    <dsp:sp modelId="{97920EC8-AB7C-4FB6-8524-946F6B6427AE}">
      <dsp:nvSpPr>
        <dsp:cNvPr id="0" name=""/>
        <dsp:cNvSpPr/>
      </dsp:nvSpPr>
      <dsp:spPr>
        <a:xfrm>
          <a:off x="0" y="998890"/>
          <a:ext cx="44374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1D744-375A-4FF9-9153-30D37971726A}">
      <dsp:nvSpPr>
        <dsp:cNvPr id="0" name=""/>
        <dsp:cNvSpPr/>
      </dsp:nvSpPr>
      <dsp:spPr>
        <a:xfrm>
          <a:off x="0" y="998890"/>
          <a:ext cx="4437453" cy="99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1. Underdosing or omission of sedative premedication, induction agents, and opioids to avoid placental transfer to the fetus </a:t>
          </a:r>
        </a:p>
      </dsp:txBody>
      <dsp:txXfrm>
        <a:off x="0" y="998890"/>
        <a:ext cx="4437453" cy="998281"/>
      </dsp:txXfrm>
    </dsp:sp>
    <dsp:sp modelId="{20BBAA96-26BD-4E11-9F84-AC8DA44F3CF4}">
      <dsp:nvSpPr>
        <dsp:cNvPr id="0" name=""/>
        <dsp:cNvSpPr/>
      </dsp:nvSpPr>
      <dsp:spPr>
        <a:xfrm>
          <a:off x="0" y="1997171"/>
          <a:ext cx="44374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B9A909-A081-4808-8CB9-C7F7844BC7B1}">
      <dsp:nvSpPr>
        <dsp:cNvPr id="0" name=""/>
        <dsp:cNvSpPr/>
      </dsp:nvSpPr>
      <dsp:spPr>
        <a:xfrm>
          <a:off x="0" y="1997171"/>
          <a:ext cx="4437453" cy="99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  Underdosing of inhalation anesthetics to avoid uterine relaxation and bleeding Changes in drug distribution related to physiologic changes of pregnancy (</a:t>
          </a:r>
          <a:r>
            <a:rPr lang="en-US" sz="1500" kern="1200" dirty="0" err="1"/>
            <a:t>eg</a:t>
          </a:r>
          <a:r>
            <a:rPr lang="en-US" sz="1500" kern="1200" dirty="0"/>
            <a:t>, increase in cardiac output) </a:t>
          </a:r>
        </a:p>
      </dsp:txBody>
      <dsp:txXfrm>
        <a:off x="0" y="1997171"/>
        <a:ext cx="4437453" cy="998281"/>
      </dsp:txXfrm>
    </dsp:sp>
    <dsp:sp modelId="{F4197DB4-673B-42D6-AD8C-3002DE753969}">
      <dsp:nvSpPr>
        <dsp:cNvPr id="0" name=""/>
        <dsp:cNvSpPr/>
      </dsp:nvSpPr>
      <dsp:spPr>
        <a:xfrm>
          <a:off x="0" y="2995452"/>
          <a:ext cx="44374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4C2E9A-4EFF-4C1F-92CB-11663471FDD9}">
      <dsp:nvSpPr>
        <dsp:cNvPr id="0" name=""/>
        <dsp:cNvSpPr/>
      </dsp:nvSpPr>
      <dsp:spPr>
        <a:xfrm>
          <a:off x="0" y="2995452"/>
          <a:ext cx="4437453" cy="99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3. Increase in difficulty with airway management, which is associated with awareness in all patients</a:t>
          </a:r>
        </a:p>
      </dsp:txBody>
      <dsp:txXfrm>
        <a:off x="0" y="2995452"/>
        <a:ext cx="4437453" cy="998281"/>
      </dsp:txXfrm>
    </dsp:sp>
    <dsp:sp modelId="{A29390AE-B78C-4E49-AAF8-3330BDB177DD}">
      <dsp:nvSpPr>
        <dsp:cNvPr id="0" name=""/>
        <dsp:cNvSpPr/>
      </dsp:nvSpPr>
      <dsp:spPr>
        <a:xfrm>
          <a:off x="0" y="3993733"/>
          <a:ext cx="443745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4A688-BECC-42DE-AE4D-A0925057F0E9}">
      <dsp:nvSpPr>
        <dsp:cNvPr id="0" name=""/>
        <dsp:cNvSpPr/>
      </dsp:nvSpPr>
      <dsp:spPr>
        <a:xfrm>
          <a:off x="0" y="3993733"/>
          <a:ext cx="4437453" cy="998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4.  High percentage of emergencies among patients who have general anesthesia for cesarean delivery</a:t>
          </a:r>
        </a:p>
      </dsp:txBody>
      <dsp:txXfrm>
        <a:off x="0" y="3993733"/>
        <a:ext cx="4437453" cy="99828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401E2-2F60-4019-BB16-1DB981CC2E09}" type="datetimeFigureOut">
              <a:rPr lang="en-GB" smtClean="0"/>
              <a:t>24/04/2025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7B27A-C44A-4A32-940C-0151071A903D}" type="slidenum">
              <a:rPr lang="en-GB" smtClean="0"/>
              <a:t>‹#›</a:t>
            </a:fld>
            <a:endParaRPr lang="en-GB"/>
          </a:p>
        </p:txBody>
      </p:sp>
    </p:spTree>
    <p:extLst>
      <p:ext uri="{BB962C8B-B14F-4D97-AF65-F5344CB8AC3E}">
        <p14:creationId xmlns:p14="http://schemas.microsoft.com/office/powerpoint/2010/main" val="353666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Catheter" TargetMode="External" /><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ptodate.com/contents/lidocaine-drug-information?topicRef=5404&amp;source=see_link" TargetMode="External" /><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32323"/>
                </a:solidFill>
                <a:effectLst/>
                <a:latin typeface="Noto Sans" panose="020B0502040504020204" pitchFamily="34" charset="0"/>
              </a:rPr>
              <a:t>. As an example, an abnormal </a:t>
            </a:r>
            <a:r>
              <a:rPr lang="en-GB" b="0" i="0" dirty="0" err="1">
                <a:solidFill>
                  <a:srgbClr val="232323"/>
                </a:solidFill>
                <a:effectLst/>
                <a:latin typeface="Noto Sans" panose="020B0502040504020204" pitchFamily="34" charset="0"/>
              </a:rPr>
              <a:t>fetal</a:t>
            </a:r>
            <a:r>
              <a:rPr lang="en-GB" b="0" i="0" dirty="0">
                <a:solidFill>
                  <a:srgbClr val="232323"/>
                </a:solidFill>
                <a:effectLst/>
                <a:latin typeface="Noto Sans" panose="020B0502040504020204" pitchFamily="34" charset="0"/>
              </a:rPr>
              <a:t> presentation (</a:t>
            </a:r>
            <a:r>
              <a:rPr lang="en-GB" b="0" i="0" dirty="0" err="1">
                <a:solidFill>
                  <a:srgbClr val="232323"/>
                </a:solidFill>
                <a:effectLst/>
                <a:latin typeface="Noto Sans" panose="020B0502040504020204" pitchFamily="34" charset="0"/>
              </a:rPr>
              <a:t>eg</a:t>
            </a:r>
            <a:r>
              <a:rPr lang="en-GB" b="0" i="0" dirty="0">
                <a:solidFill>
                  <a:srgbClr val="232323"/>
                </a:solidFill>
                <a:effectLst/>
                <a:latin typeface="Noto Sans" panose="020B0502040504020204" pitchFamily="34" charset="0"/>
              </a:rPr>
              <a:t>, occiput posterior) is associated with more severe pain.</a:t>
            </a:r>
            <a:endParaRPr lang="ar-JO" b="0" i="0" dirty="0">
              <a:solidFill>
                <a:srgbClr val="232323"/>
              </a:solidFill>
              <a:effectLst/>
              <a:latin typeface="Noto Sans" panose="020B0502040504020204" pitchFamily="34" charset="0"/>
            </a:endParaRPr>
          </a:p>
          <a:p>
            <a:endParaRPr lang="en-US" dirty="0"/>
          </a:p>
        </p:txBody>
      </p:sp>
      <p:sp>
        <p:nvSpPr>
          <p:cNvPr id="4" name="Slide Number Placeholder 3"/>
          <p:cNvSpPr>
            <a:spLocks noGrp="1"/>
          </p:cNvSpPr>
          <p:nvPr>
            <p:ph type="sldNum" sz="quarter" idx="10"/>
          </p:nvPr>
        </p:nvSpPr>
        <p:spPr/>
        <p:txBody>
          <a:bodyPr/>
          <a:lstStyle/>
          <a:p>
            <a:fld id="{6797B27A-C44A-4A32-940C-0151071A903D}" type="slidenum">
              <a:rPr lang="en-GB" smtClean="0"/>
              <a:t>2</a:t>
            </a:fld>
            <a:endParaRPr lang="en-GB"/>
          </a:p>
        </p:txBody>
      </p:sp>
    </p:spTree>
    <p:extLst>
      <p:ext uri="{BB962C8B-B14F-4D97-AF65-F5344CB8AC3E}">
        <p14:creationId xmlns:p14="http://schemas.microsoft.com/office/powerpoint/2010/main" val="593242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Drug elimination takes longer in newborns than in adults, so effects may be prolonged, particularly if administered near the time of delivery.</a:t>
            </a:r>
            <a:br>
              <a:rPr lang="en-US" dirty="0"/>
            </a:br>
            <a:br>
              <a:rPr lang="en-US" dirty="0"/>
            </a:br>
            <a:r>
              <a:rPr lang="en-US" dirty="0"/>
              <a:t>Opioids have three potentially </a:t>
            </a:r>
            <a:r>
              <a:rPr lang="en-US" dirty="0" err="1"/>
              <a:t>emetogenic</a:t>
            </a:r>
            <a:r>
              <a:rPr lang="en-US" dirty="0"/>
              <a:t> mechanisms: a direct effect on the chemoreceptor trigger zone, enhanced vestibular sensitivity, and delayed gastric emptying.</a:t>
            </a:r>
          </a:p>
          <a:p>
            <a:endParaRPr lang="en-US" dirty="0"/>
          </a:p>
          <a:p>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All opioids cross the placenta </a:t>
            </a:r>
            <a:endParaRPr lang="en-US" dirty="0"/>
          </a:p>
        </p:txBody>
      </p:sp>
      <p:sp>
        <p:nvSpPr>
          <p:cNvPr id="4" name="Slide Number Placeholder 3"/>
          <p:cNvSpPr>
            <a:spLocks noGrp="1"/>
          </p:cNvSpPr>
          <p:nvPr>
            <p:ph type="sldNum" sz="quarter" idx="10"/>
          </p:nvPr>
        </p:nvSpPr>
        <p:spPr/>
        <p:txBody>
          <a:bodyPr/>
          <a:lstStyle/>
          <a:p>
            <a:fld id="{6797B27A-C44A-4A32-940C-0151071A903D}" type="slidenum">
              <a:rPr lang="en-GB" smtClean="0"/>
              <a:t>11</a:t>
            </a:fld>
            <a:endParaRPr lang="en-GB"/>
          </a:p>
        </p:txBody>
      </p:sp>
    </p:spTree>
    <p:extLst>
      <p:ext uri="{BB962C8B-B14F-4D97-AF65-F5344CB8AC3E}">
        <p14:creationId xmlns:p14="http://schemas.microsoft.com/office/powerpoint/2010/main" val="360619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32323"/>
                </a:solidFill>
                <a:effectLst/>
                <a:latin typeface="Noto Sans" panose="020B0502040504020204" pitchFamily="34" charset="0"/>
              </a:rPr>
              <a:t>Ketamine’s propensity to produce psychotomimetic effects may be prevented with coadministration of benzodiazepines. </a:t>
            </a:r>
            <a:br>
              <a:rPr lang="en-GB" b="0" i="0" dirty="0">
                <a:solidFill>
                  <a:srgbClr val="232323"/>
                </a:solidFill>
                <a:effectLst/>
                <a:latin typeface="Noto Sans" panose="020B0502040504020204" pitchFamily="34" charset="0"/>
              </a:rPr>
            </a:br>
            <a:br>
              <a:rPr lang="en-GB" b="0" i="0" dirty="0">
                <a:solidFill>
                  <a:srgbClr val="232323"/>
                </a:solidFill>
                <a:effectLst/>
                <a:latin typeface="Noto Sans" panose="020B0502040504020204" pitchFamily="34" charset="0"/>
              </a:rPr>
            </a:br>
            <a:r>
              <a:rPr lang="en-US" b="0" i="0" dirty="0">
                <a:solidFill>
                  <a:srgbClr val="232323"/>
                </a:solidFill>
                <a:effectLst/>
                <a:latin typeface="Noto Sans" panose="020B0502040504020204" pitchFamily="34" charset="0"/>
              </a:rPr>
              <a:t>Twilight sleep is an amnestic state characterized by insensitivity to pain without loss of consciousness, induced by an injection of morphine and scopolamine.</a:t>
            </a:r>
          </a:p>
          <a:p>
            <a:r>
              <a:rPr lang="en-US" dirty="0"/>
              <a:t>Scopolamine is a muscarinic anticholinergic drug that induces a dissociative state. Scopolamine was used in combination with an opioid for “twilight sleep,” </a:t>
            </a:r>
            <a:endParaRPr lang="en-GB" dirty="0"/>
          </a:p>
        </p:txBody>
      </p:sp>
      <p:sp>
        <p:nvSpPr>
          <p:cNvPr id="4" name="Slide Number Placeholder 3"/>
          <p:cNvSpPr>
            <a:spLocks noGrp="1"/>
          </p:cNvSpPr>
          <p:nvPr>
            <p:ph type="sldNum" sz="quarter" idx="5"/>
          </p:nvPr>
        </p:nvSpPr>
        <p:spPr/>
        <p:txBody>
          <a:bodyPr/>
          <a:lstStyle/>
          <a:p>
            <a:fld id="{6797B27A-C44A-4A32-940C-0151071A903D}" type="slidenum">
              <a:rPr lang="en-GB" smtClean="0"/>
              <a:t>13</a:t>
            </a:fld>
            <a:endParaRPr lang="en-GB"/>
          </a:p>
        </p:txBody>
      </p:sp>
    </p:spTree>
    <p:extLst>
      <p:ext uri="{BB962C8B-B14F-4D97-AF65-F5344CB8AC3E}">
        <p14:creationId xmlns:p14="http://schemas.microsoft.com/office/powerpoint/2010/main" val="2992520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32323"/>
                </a:solidFill>
                <a:effectLst/>
                <a:latin typeface="Noto Sans" panose="020B0502040504020204" pitchFamily="34" charset="0"/>
              </a:rPr>
              <a:t>The transfer of NSAIDs to breast milk is low and administration of NSAIDs to women who breastfeed is generally safe, particularly in the first 24 to 72 hours postpartum when low volumes of breast milk are produced. However, NSAIDs (including COX-2 inhibitors) should be considered carefully for breastfeeding mothers of infants with ductal-dependent cardiac lesions (transposition of great vessels and hypoplastic left heart syndrome)</a:t>
            </a:r>
            <a:endParaRPr lang="en-GB" dirty="0"/>
          </a:p>
        </p:txBody>
      </p:sp>
      <p:sp>
        <p:nvSpPr>
          <p:cNvPr id="4" name="Slide Number Placeholder 3"/>
          <p:cNvSpPr>
            <a:spLocks noGrp="1"/>
          </p:cNvSpPr>
          <p:nvPr>
            <p:ph type="sldNum" sz="quarter" idx="5"/>
          </p:nvPr>
        </p:nvSpPr>
        <p:spPr/>
        <p:txBody>
          <a:bodyPr/>
          <a:lstStyle/>
          <a:p>
            <a:fld id="{6797B27A-C44A-4A32-940C-0151071A903D}" type="slidenum">
              <a:rPr lang="en-GB" smtClean="0"/>
              <a:t>15</a:t>
            </a:fld>
            <a:endParaRPr lang="en-GB"/>
          </a:p>
        </p:txBody>
      </p:sp>
    </p:spTree>
    <p:extLst>
      <p:ext uri="{BB962C8B-B14F-4D97-AF65-F5344CB8AC3E}">
        <p14:creationId xmlns:p14="http://schemas.microsoft.com/office/powerpoint/2010/main" val="1637036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placement of a </a:t>
            </a:r>
            <a:r>
              <a:rPr lang="en-US" dirty="0">
                <a:hlinkClick r:id="rId3" tooltip="Catheter"/>
              </a:rPr>
              <a:t>catheter</a:t>
            </a:r>
            <a:r>
              <a:rPr lang="en-US" dirty="0"/>
              <a:t> into the epidural space, which may remain in place for the duration of the treatment.</a:t>
            </a:r>
            <a:br>
              <a:rPr lang="en-US" dirty="0"/>
            </a:br>
            <a:endParaRPr lang="en-US" dirty="0"/>
          </a:p>
        </p:txBody>
      </p:sp>
      <p:sp>
        <p:nvSpPr>
          <p:cNvPr id="4" name="Slide Number Placeholder 3"/>
          <p:cNvSpPr>
            <a:spLocks noGrp="1"/>
          </p:cNvSpPr>
          <p:nvPr>
            <p:ph type="sldNum" sz="quarter" idx="10"/>
          </p:nvPr>
        </p:nvSpPr>
        <p:spPr/>
        <p:txBody>
          <a:bodyPr/>
          <a:lstStyle/>
          <a:p>
            <a:fld id="{FC835D60-1649-4E7F-8CC9-EF2243D8D503}" type="slidenum">
              <a:rPr lang="en-US" smtClean="0"/>
              <a:t>17</a:t>
            </a:fld>
            <a:endParaRPr lang="en-US"/>
          </a:p>
        </p:txBody>
      </p:sp>
    </p:spTree>
    <p:extLst>
      <p:ext uri="{BB962C8B-B14F-4D97-AF65-F5344CB8AC3E}">
        <p14:creationId xmlns:p14="http://schemas.microsoft.com/office/powerpoint/2010/main" val="3480182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Slide Image Placeholder 1"/>
          <p:cNvSpPr>
            <a:spLocks noGrp="1" noRot="1" noChangeAspect="1"/>
          </p:cNvSpPr>
          <p:nvPr>
            <p:ph type="sldImg"/>
          </p:nvPr>
        </p:nvSpPr>
        <p:spPr/>
      </p:sp>
      <p:sp>
        <p:nvSpPr>
          <p:cNvPr id="1048600" name="Notes Placeholder 2"/>
          <p:cNvSpPr>
            <a:spLocks noGrp="1"/>
          </p:cNvSpPr>
          <p:nvPr>
            <p:ph type="body" idx="1"/>
          </p:nvPr>
        </p:nvSpPr>
        <p:spPr/>
        <p:txBody>
          <a:bodyPr/>
          <a:lstStyle/>
          <a:p>
            <a:endParaRPr lang="en-US" dirty="0"/>
          </a:p>
        </p:txBody>
      </p:sp>
      <p:sp>
        <p:nvSpPr>
          <p:cNvPr id="1048601" name="Slide Number Placeholder 3"/>
          <p:cNvSpPr>
            <a:spLocks noGrp="1"/>
          </p:cNvSpPr>
          <p:nvPr>
            <p:ph type="sldNum" sz="quarter" idx="10"/>
          </p:nvPr>
        </p:nvSpPr>
        <p:spPr/>
        <p:txBody>
          <a:bodyPr/>
          <a:lstStyle/>
          <a:p>
            <a:fld id="{FC835D60-1649-4E7F-8CC9-EF2243D8D503}" type="slidenum">
              <a:rPr lang="en-US" smtClean="0"/>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Slide Image Placeholder 1"/>
          <p:cNvSpPr>
            <a:spLocks noGrp="1" noRot="1" noChangeAspect="1"/>
          </p:cNvSpPr>
          <p:nvPr>
            <p:ph type="sldImg"/>
          </p:nvPr>
        </p:nvSpPr>
        <p:spPr/>
      </p:sp>
      <p:sp>
        <p:nvSpPr>
          <p:cNvPr id="1048609" name="Notes Placeholder 2"/>
          <p:cNvSpPr>
            <a:spLocks noGrp="1"/>
          </p:cNvSpPr>
          <p:nvPr>
            <p:ph type="body" idx="1"/>
          </p:nvPr>
        </p:nvSpPr>
        <p:spPr/>
        <p:txBody>
          <a:bodyPr/>
          <a:lstStyle/>
          <a:p>
            <a:endParaRPr lang="en-GB" dirty="0"/>
          </a:p>
        </p:txBody>
      </p:sp>
      <p:sp>
        <p:nvSpPr>
          <p:cNvPr id="1048610" name="Slide Number Placeholder 3"/>
          <p:cNvSpPr>
            <a:spLocks noGrp="1"/>
          </p:cNvSpPr>
          <p:nvPr>
            <p:ph type="sldNum" sz="quarter" idx="5"/>
          </p:nvPr>
        </p:nvSpPr>
        <p:spPr/>
        <p:txBody>
          <a:bodyPr/>
          <a:lstStyle/>
          <a:p>
            <a:fld id="{6797B27A-C44A-4A32-940C-0151071A903D}" type="slidenum">
              <a:rPr lang="en-GB" smtClean="0"/>
              <a:t>32</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2" name="Slide Image Placeholder 1"/>
          <p:cNvSpPr>
            <a:spLocks noGrp="1" noRot="1" noChangeAspect="1"/>
          </p:cNvSpPr>
          <p:nvPr>
            <p:ph type="sldImg"/>
          </p:nvPr>
        </p:nvSpPr>
        <p:spPr/>
      </p:sp>
      <p:sp>
        <p:nvSpPr>
          <p:cNvPr id="1048613" name="Notes Placeholder 2"/>
          <p:cNvSpPr>
            <a:spLocks noGrp="1"/>
          </p:cNvSpPr>
          <p:nvPr>
            <p:ph type="body" idx="1"/>
          </p:nvPr>
        </p:nvSpPr>
        <p:spPr/>
        <p:txBody>
          <a:bodyPr/>
          <a:lstStyle/>
          <a:p>
            <a:endParaRPr lang="en-GB" dirty="0"/>
          </a:p>
        </p:txBody>
      </p:sp>
      <p:sp>
        <p:nvSpPr>
          <p:cNvPr id="1048614" name="Slide Number Placeholder 3"/>
          <p:cNvSpPr>
            <a:spLocks noGrp="1"/>
          </p:cNvSpPr>
          <p:nvPr>
            <p:ph type="sldNum" sz="quarter" idx="5"/>
          </p:nvPr>
        </p:nvSpPr>
        <p:spPr/>
        <p:txBody>
          <a:bodyPr/>
          <a:lstStyle/>
          <a:p>
            <a:fld id="{6797B27A-C44A-4A32-940C-0151071A903D}" type="slidenum">
              <a:rPr lang="en-GB" smtClean="0"/>
              <a:t>33</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Slide Image Placeholder 1"/>
          <p:cNvSpPr>
            <a:spLocks noGrp="1" noRot="1" noChangeAspect="1"/>
          </p:cNvSpPr>
          <p:nvPr>
            <p:ph type="sldImg"/>
          </p:nvPr>
        </p:nvSpPr>
        <p:spPr/>
      </p:sp>
      <p:sp>
        <p:nvSpPr>
          <p:cNvPr id="1048617" name="Notes Placeholder 2"/>
          <p:cNvSpPr>
            <a:spLocks noGrp="1"/>
          </p:cNvSpPr>
          <p:nvPr>
            <p:ph type="body" idx="1"/>
          </p:nvPr>
        </p:nvSpPr>
        <p:spPr/>
        <p:txBody>
          <a:bodyPr/>
          <a:lstStyle/>
          <a:p>
            <a:r>
              <a:rPr lang="en-GB" b="0" i="0" dirty="0">
                <a:solidFill>
                  <a:srgbClr val="232323"/>
                </a:solidFill>
                <a:effectLst/>
                <a:latin typeface="Noto Sans" panose="020B0502040504020204" pitchFamily="34" charset="0"/>
              </a:rPr>
              <a:t>The nerve crosses posterior to the sacrospinous ligament in close approximation to where the ligament attaches to the ischial spine.</a:t>
            </a:r>
            <a:endParaRPr lang="en-GB" dirty="0"/>
          </a:p>
        </p:txBody>
      </p:sp>
      <p:sp>
        <p:nvSpPr>
          <p:cNvPr id="1048618" name="Slide Number Placeholder 3"/>
          <p:cNvSpPr>
            <a:spLocks noGrp="1"/>
          </p:cNvSpPr>
          <p:nvPr>
            <p:ph type="sldNum" sz="quarter" idx="5"/>
          </p:nvPr>
        </p:nvSpPr>
        <p:spPr/>
        <p:txBody>
          <a:bodyPr/>
          <a:lstStyle/>
          <a:p>
            <a:fld id="{6797B27A-C44A-4A32-940C-0151071A903D}" type="slidenum">
              <a:rPr lang="en-GB" smtClean="0"/>
              <a:t>34</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Slide Image Placeholder 1"/>
          <p:cNvSpPr>
            <a:spLocks noGrp="1" noRot="1" noChangeAspect="1"/>
          </p:cNvSpPr>
          <p:nvPr>
            <p:ph type="sldImg"/>
          </p:nvPr>
        </p:nvSpPr>
        <p:spPr/>
      </p:sp>
      <p:sp>
        <p:nvSpPr>
          <p:cNvPr id="1048622" name="Notes Placeholder 2"/>
          <p:cNvSpPr>
            <a:spLocks noGrp="1"/>
          </p:cNvSpPr>
          <p:nvPr>
            <p:ph type="body" idx="1"/>
          </p:nvPr>
        </p:nvSpPr>
        <p:spPr/>
        <p:txBody>
          <a:bodyPr/>
          <a:lstStyle/>
          <a:p>
            <a:r>
              <a:rPr lang="en-GB" b="0" i="0" dirty="0">
                <a:solidFill>
                  <a:srgbClr val="232323"/>
                </a:solidFill>
                <a:effectLst/>
                <a:latin typeface="Noto Sans" panose="020B0502040504020204" pitchFamily="34" charset="0"/>
              </a:rPr>
              <a:t>Hematoma formation from perforation of a blood vessel during needle insertion. Patients with bleeding diatheses or on anticoagulants are at increased risk.</a:t>
            </a:r>
          </a:p>
          <a:p>
            <a:endParaRPr lang="en-GB" b="0" i="0" dirty="0">
              <a:solidFill>
                <a:srgbClr val="232323"/>
              </a:solidFill>
              <a:effectLst/>
              <a:latin typeface="Noto Sans" panose="020B0502040504020204" pitchFamily="34" charset="0"/>
            </a:endParaRPr>
          </a:p>
          <a:p>
            <a:r>
              <a:rPr lang="en-GB" b="0" i="0" dirty="0">
                <a:solidFill>
                  <a:srgbClr val="232323"/>
                </a:solidFill>
                <a:effectLst/>
                <a:latin typeface="Noto Sans" panose="020B0502040504020204" pitchFamily="34" charset="0"/>
              </a:rPr>
              <a:t>One report described three cases of </a:t>
            </a:r>
            <a:r>
              <a:rPr lang="en-GB" b="0" i="0" u="none" dirty="0">
                <a:solidFill>
                  <a:schemeClr val="tx1"/>
                </a:solidFill>
                <a:effectLst/>
                <a:latin typeface="Noto Sans" panose="020B0502040504020204" pitchFamily="34" charset="0"/>
              </a:rPr>
              <a:t>neonatal </a:t>
            </a:r>
            <a:r>
              <a:rPr lang="en-GB" b="0" i="0" u="none" dirty="0">
                <a:solidFill>
                  <a:schemeClr val="tx1"/>
                </a:solidFill>
                <a:effectLst/>
                <a:latin typeface="Noto Sans" panose="020B0502040504020204" pitchFamily="34" charset="0"/>
                <a:hlinkClick r:id="rId3"/>
              </a:rPr>
              <a:t>lidocaine</a:t>
            </a:r>
            <a:r>
              <a:rPr lang="en-GB" b="0" i="0" u="none" dirty="0">
                <a:solidFill>
                  <a:schemeClr val="tx1"/>
                </a:solidFill>
                <a:effectLst/>
                <a:latin typeface="Noto Sans" panose="020B0502040504020204" pitchFamily="34" charset="0"/>
              </a:rPr>
              <a:t> </a:t>
            </a:r>
            <a:r>
              <a:rPr lang="en-GB" b="0" i="0" dirty="0">
                <a:solidFill>
                  <a:srgbClr val="232323"/>
                </a:solidFill>
                <a:effectLst/>
                <a:latin typeface="Noto Sans" panose="020B0502040504020204" pitchFamily="34" charset="0"/>
              </a:rPr>
              <a:t>intoxication, which manifested as transient hypotonia, </a:t>
            </a:r>
            <a:r>
              <a:rPr lang="en-GB" b="0" i="0" dirty="0" err="1">
                <a:solidFill>
                  <a:srgbClr val="232323"/>
                </a:solidFill>
                <a:effectLst/>
                <a:latin typeface="Noto Sans" panose="020B0502040504020204" pitchFamily="34" charset="0"/>
              </a:rPr>
              <a:t>apnea</a:t>
            </a:r>
            <a:r>
              <a:rPr lang="en-GB" b="0" i="0" dirty="0">
                <a:solidFill>
                  <a:srgbClr val="232323"/>
                </a:solidFill>
                <a:effectLst/>
                <a:latin typeface="Noto Sans" panose="020B0502040504020204" pitchFamily="34" charset="0"/>
              </a:rPr>
              <a:t>, seizures, mydriasis, cyanosis, and need for mechanical ventilation; all of the neonates recovered completely.</a:t>
            </a:r>
          </a:p>
        </p:txBody>
      </p:sp>
      <p:sp>
        <p:nvSpPr>
          <p:cNvPr id="1048623" name="Slide Number Placeholder 3"/>
          <p:cNvSpPr>
            <a:spLocks noGrp="1"/>
          </p:cNvSpPr>
          <p:nvPr>
            <p:ph type="sldNum" sz="quarter" idx="5"/>
          </p:nvPr>
        </p:nvSpPr>
        <p:spPr/>
        <p:txBody>
          <a:bodyPr/>
          <a:lstStyle/>
          <a:p>
            <a:fld id="{6797B27A-C44A-4A32-940C-0151071A903D}" type="slidenum">
              <a:rPr lang="en-GB" smtClean="0"/>
              <a:t>35</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8" name="Slide Image Placeholder 1"/>
          <p:cNvSpPr>
            <a:spLocks noGrp="1" noRot="1" noChangeAspect="1"/>
          </p:cNvSpPr>
          <p:nvPr>
            <p:ph type="sldImg"/>
          </p:nvPr>
        </p:nvSpPr>
        <p:spPr/>
      </p:sp>
      <p:sp>
        <p:nvSpPr>
          <p:cNvPr id="1048629" name="Notes Placeholder 2"/>
          <p:cNvSpPr>
            <a:spLocks noGrp="1"/>
          </p:cNvSpPr>
          <p:nvPr>
            <p:ph type="body" idx="1"/>
          </p:nvPr>
        </p:nvSpPr>
        <p:spPr/>
        <p:txBody>
          <a:bodyPr/>
          <a:lstStyle/>
          <a:p>
            <a:endParaRPr lang="en-GB" dirty="0"/>
          </a:p>
        </p:txBody>
      </p:sp>
      <p:sp>
        <p:nvSpPr>
          <p:cNvPr id="1048630" name="Slide Number Placeholder 3"/>
          <p:cNvSpPr>
            <a:spLocks noGrp="1"/>
          </p:cNvSpPr>
          <p:nvPr>
            <p:ph type="sldNum" sz="quarter" idx="5"/>
          </p:nvPr>
        </p:nvSpPr>
        <p:spPr/>
        <p:txBody>
          <a:bodyPr/>
          <a:lstStyle/>
          <a:p>
            <a:fld id="{6797B27A-C44A-4A32-940C-0151071A903D}" type="slidenum">
              <a:rPr lang="en-GB" smtClean="0"/>
              <a:t>36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32323"/>
                </a:solidFill>
                <a:effectLst/>
                <a:latin typeface="Noto Sans" panose="020B0502040504020204" pitchFamily="34" charset="0"/>
              </a:rPr>
              <a:t> There is anatomical support for the hypothesis that at least some low back pain during </a:t>
            </a:r>
            <a:r>
              <a:rPr lang="en-GB" b="0" i="0" dirty="0" err="1">
                <a:solidFill>
                  <a:srgbClr val="232323"/>
                </a:solidFill>
                <a:effectLst/>
                <a:latin typeface="Noto Sans" panose="020B0502040504020204" pitchFamily="34" charset="0"/>
              </a:rPr>
              <a:t>labor</a:t>
            </a:r>
            <a:r>
              <a:rPr lang="en-GB" b="0" i="0" dirty="0">
                <a:solidFill>
                  <a:srgbClr val="232323"/>
                </a:solidFill>
                <a:effectLst/>
                <a:latin typeface="Noto Sans" panose="020B0502040504020204" pitchFamily="34" charset="0"/>
              </a:rPr>
              <a:t> is actually referred pain since the nerves originating from the corpus uteri and cervix terminate in the dorsal horns of the spinal segments T10 to L1 and reflect visceral pain, which is often referred to the lower back</a:t>
            </a:r>
            <a:br>
              <a:rPr lang="en-GB" b="0" i="0" dirty="0">
                <a:solidFill>
                  <a:srgbClr val="232323"/>
                </a:solidFill>
                <a:effectLst/>
                <a:latin typeface="Noto Sans" panose="020B0502040504020204" pitchFamily="34" charset="0"/>
              </a:rPr>
            </a:br>
            <a:br>
              <a:rPr lang="en-GB" b="0" i="0" dirty="0">
                <a:solidFill>
                  <a:srgbClr val="232323"/>
                </a:solidFill>
                <a:effectLst/>
                <a:latin typeface="Noto Sans" panose="020B0502040504020204" pitchFamily="34" charset="0"/>
              </a:rPr>
            </a:br>
            <a:r>
              <a:rPr lang="en-GB"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Although lower abdominal pain is a nearly universal feature of </a:t>
            </a:r>
            <a:r>
              <a:rPr lang="en-GB" b="0" i="0" u="none" strike="noStrike" baseline="0" dirty="0" err="1">
                <a:solidFill>
                  <a:srgbClr val="231F20"/>
                </a:solidFill>
                <a:latin typeface="Noto Sans" panose="020B0502040504020204" pitchFamily="34" charset="0"/>
                <a:ea typeface="Noto Sans" panose="020B0502040504020204" pitchFamily="34" charset="0"/>
                <a:cs typeface="Noto Sans" panose="020B0502040504020204" pitchFamily="34" charset="0"/>
              </a:rPr>
              <a:t>labor</a:t>
            </a:r>
            <a:r>
              <a:rPr lang="en-GB"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 significant percentage of women also will experience lower back pain. </a:t>
            </a:r>
            <a:endParaRPr lang="en-GB" b="0" i="0" dirty="0">
              <a:solidFill>
                <a:srgbClr val="232323"/>
              </a:solidFill>
              <a:effectLst/>
              <a:latin typeface="Noto Sans" panose="020B0502040504020204" pitchFamily="34" charset="0"/>
            </a:endParaRPr>
          </a:p>
          <a:p>
            <a:br>
              <a:rPr lang="en-GB" dirty="0"/>
            </a:br>
            <a:r>
              <a:rPr lang="en-US" dirty="0"/>
              <a:t>Uterine Blood Flow</a:t>
            </a:r>
          </a:p>
          <a:p>
            <a:r>
              <a:rPr lang="en-US" dirty="0"/>
              <a:t>Labor pain results in increased levels of circulating </a:t>
            </a:r>
            <a:r>
              <a:rPr lang="en-US" dirty="0" err="1"/>
              <a:t>catecholamines</a:t>
            </a:r>
            <a:r>
              <a:rPr lang="en-US" dirty="0"/>
              <a:t>.</a:t>
            </a:r>
          </a:p>
          <a:p>
            <a:r>
              <a:rPr lang="en-US" dirty="0" err="1"/>
              <a:t>Neuraxial</a:t>
            </a:r>
            <a:r>
              <a:rPr lang="en-US" dirty="0"/>
              <a:t> anesthesia-induced sympathetic blockade causes vasodilation and decrease in venous return to the heart, which can result in maternal hypotension. </a:t>
            </a:r>
          </a:p>
          <a:p>
            <a:r>
              <a:rPr lang="en-US" dirty="0"/>
              <a:t>Regional analgesia or anesthesia may increase uterine blood flow, especially in patients with preeclampsia, by relieving pain and stress and reducing circulating </a:t>
            </a:r>
            <a:r>
              <a:rPr lang="en-US" dirty="0" err="1"/>
              <a:t>catecholamines</a:t>
            </a:r>
            <a:r>
              <a:rPr lang="en-US" dirty="0"/>
              <a:t>. </a:t>
            </a:r>
          </a:p>
          <a:p>
            <a:r>
              <a:rPr lang="en-US" dirty="0"/>
              <a:t>Regional analgesia or anesthesia may also decrease uterine blood causing hypotension, . If hypotension does occur (&gt;15% below baseline or &lt;100 mm Hg systolic blood pressure), a vasopressor will typically restore maternal blood pressure and uterine blood flow. </a:t>
            </a:r>
          </a:p>
          <a:p>
            <a:r>
              <a:rPr lang="en-US" dirty="0"/>
              <a:t> Adequate hydration 30 to 60 minutes before regional anesthesia helps to improve uterine blood flow and mitigate the risk of hypotension</a:t>
            </a:r>
          </a:p>
          <a:p>
            <a:endParaRPr lang="en-GB" dirty="0"/>
          </a:p>
        </p:txBody>
      </p:sp>
      <p:sp>
        <p:nvSpPr>
          <p:cNvPr id="4" name="Slide Number Placeholder 3"/>
          <p:cNvSpPr>
            <a:spLocks noGrp="1"/>
          </p:cNvSpPr>
          <p:nvPr>
            <p:ph type="sldNum" sz="quarter" idx="5"/>
          </p:nvPr>
        </p:nvSpPr>
        <p:spPr/>
        <p:txBody>
          <a:bodyPr/>
          <a:lstStyle/>
          <a:p>
            <a:fld id="{6797B27A-C44A-4A32-940C-0151071A903D}" type="slidenum">
              <a:rPr lang="en-GB" smtClean="0"/>
              <a:t>3</a:t>
            </a:fld>
            <a:endParaRPr lang="en-GB"/>
          </a:p>
        </p:txBody>
      </p:sp>
    </p:spTree>
    <p:extLst>
      <p:ext uri="{BB962C8B-B14F-4D97-AF65-F5344CB8AC3E}">
        <p14:creationId xmlns:p14="http://schemas.microsoft.com/office/powerpoint/2010/main" val="3949122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2" name="Slide Image Placeholder 1"/>
          <p:cNvSpPr>
            <a:spLocks noGrp="1" noRot="1" noChangeAspect="1"/>
          </p:cNvSpPr>
          <p:nvPr>
            <p:ph type="sldImg"/>
          </p:nvPr>
        </p:nvSpPr>
        <p:spPr/>
      </p:sp>
      <p:sp>
        <p:nvSpPr>
          <p:cNvPr id="104863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en-GB" b="0" i="0" dirty="0">
                <a:solidFill>
                  <a:srgbClr val="232323"/>
                </a:solidFill>
                <a:effectLst/>
                <a:latin typeface="Noto Sans" panose="020B0502040504020204" pitchFamily="34" charset="0"/>
                <a:ea typeface="Noto Sans" panose="020B0502040504020204" pitchFamily="34" charset="0"/>
                <a:cs typeface="Noto Sans" panose="020B0502040504020204" pitchFamily="34" charset="0"/>
              </a:rPr>
              <a:t>When used in </a:t>
            </a:r>
            <a:r>
              <a:rPr lang="en-GB" b="0" i="0" dirty="0" err="1">
                <a:solidFill>
                  <a:srgbClr val="232323"/>
                </a:solidFill>
                <a:effectLst/>
                <a:latin typeface="Noto Sans" panose="020B0502040504020204" pitchFamily="34" charset="0"/>
                <a:ea typeface="Noto Sans" panose="020B0502040504020204" pitchFamily="34" charset="0"/>
                <a:cs typeface="Noto Sans" panose="020B0502040504020204" pitchFamily="34" charset="0"/>
              </a:rPr>
              <a:t>laboring</a:t>
            </a:r>
            <a:r>
              <a:rPr lang="en-GB" b="0" i="0" dirty="0">
                <a:solidFill>
                  <a:srgbClr val="232323"/>
                </a:solidFill>
                <a:effectLst/>
                <a:latin typeface="Noto Sans" panose="020B0502040504020204" pitchFamily="34" charset="0"/>
                <a:ea typeface="Noto Sans" panose="020B0502040504020204" pitchFamily="34" charset="0"/>
                <a:cs typeface="Noto Sans" panose="020B0502040504020204" pitchFamily="34" charset="0"/>
              </a:rPr>
              <a:t> women, progression of </a:t>
            </a:r>
            <a:r>
              <a:rPr lang="en-GB" b="0" i="0" dirty="0" err="1">
                <a:solidFill>
                  <a:srgbClr val="232323"/>
                </a:solidFill>
                <a:effectLst/>
                <a:latin typeface="Noto Sans" panose="020B0502040504020204" pitchFamily="34" charset="0"/>
                <a:ea typeface="Noto Sans" panose="020B0502040504020204" pitchFamily="34" charset="0"/>
                <a:cs typeface="Noto Sans" panose="020B0502040504020204" pitchFamily="34" charset="0"/>
              </a:rPr>
              <a:t>labor</a:t>
            </a:r>
            <a:r>
              <a:rPr lang="en-GB" b="0" i="0" dirty="0">
                <a:solidFill>
                  <a:srgbClr val="232323"/>
                </a:solidFill>
                <a:effectLst/>
                <a:latin typeface="Noto Sans" panose="020B0502040504020204" pitchFamily="34" charset="0"/>
                <a:ea typeface="Noto Sans" panose="020B0502040504020204" pitchFamily="34" charset="0"/>
                <a:cs typeface="Noto Sans" panose="020B0502040504020204" pitchFamily="34" charset="0"/>
              </a:rPr>
              <a:t> should not be significantly affected, motor function of the legs is maintained and women can ambulate, and perineal sensation persists.</a:t>
            </a:r>
          </a:p>
          <a:p>
            <a:endParaRPr lang="en-GB" dirty="0"/>
          </a:p>
        </p:txBody>
      </p:sp>
      <p:sp>
        <p:nvSpPr>
          <p:cNvPr id="1048634" name="Slide Number Placeholder 3"/>
          <p:cNvSpPr>
            <a:spLocks noGrp="1"/>
          </p:cNvSpPr>
          <p:nvPr>
            <p:ph type="sldNum" sz="quarter" idx="5"/>
          </p:nvPr>
        </p:nvSpPr>
        <p:spPr/>
        <p:txBody>
          <a:bodyPr/>
          <a:lstStyle/>
          <a:p>
            <a:fld id="{6797B27A-C44A-4A32-940C-0151071A903D}" type="slidenum">
              <a:rPr lang="en-GB" smtClean="0"/>
              <a:t>37</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7" name="Slide Image Placeholder 1"/>
          <p:cNvSpPr>
            <a:spLocks noGrp="1" noRot="1" noChangeAspect="1"/>
          </p:cNvSpPr>
          <p:nvPr>
            <p:ph type="sldImg"/>
          </p:nvPr>
        </p:nvSpPr>
        <p:spPr/>
      </p:sp>
      <p:sp>
        <p:nvSpPr>
          <p:cNvPr id="1048638" name="Notes Placeholder 2"/>
          <p:cNvSpPr>
            <a:spLocks noGrp="1"/>
          </p:cNvSpPr>
          <p:nvPr>
            <p:ph type="body" idx="1"/>
          </p:nvPr>
        </p:nvSpPr>
        <p:spPr/>
        <p:txBody>
          <a:bodyPr/>
          <a:lstStyle/>
          <a:p>
            <a:r>
              <a:rPr lang="en-GB" b="0" i="0" dirty="0">
                <a:solidFill>
                  <a:srgbClr val="232323"/>
                </a:solidFill>
                <a:effectLst/>
                <a:latin typeface="Noto Sans" panose="020B0502040504020204" pitchFamily="34" charset="0"/>
              </a:rPr>
              <a:t>In studies published after 1975, all affected </a:t>
            </a:r>
            <a:r>
              <a:rPr lang="en-GB" b="0" i="0" dirty="0" err="1">
                <a:solidFill>
                  <a:srgbClr val="232323"/>
                </a:solidFill>
                <a:effectLst/>
                <a:latin typeface="Noto Sans" panose="020B0502040504020204" pitchFamily="34" charset="0"/>
              </a:rPr>
              <a:t>fetuses</a:t>
            </a:r>
            <a:r>
              <a:rPr lang="en-GB" b="0" i="0" dirty="0">
                <a:solidFill>
                  <a:srgbClr val="232323"/>
                </a:solidFill>
                <a:effectLst/>
                <a:latin typeface="Noto Sans" panose="020B0502040504020204" pitchFamily="34" charset="0"/>
              </a:rPr>
              <a:t> recovered and were delivered vaginally without signs of asphyxia; however, there are older reports of </a:t>
            </a:r>
            <a:r>
              <a:rPr lang="en-GB" b="0" i="0" dirty="0" err="1">
                <a:solidFill>
                  <a:srgbClr val="232323"/>
                </a:solidFill>
                <a:effectLst/>
                <a:latin typeface="Noto Sans" panose="020B0502040504020204" pitchFamily="34" charset="0"/>
              </a:rPr>
              <a:t>fetal</a:t>
            </a:r>
            <a:r>
              <a:rPr lang="en-GB" b="0" i="0" dirty="0">
                <a:solidFill>
                  <a:srgbClr val="232323"/>
                </a:solidFill>
                <a:effectLst/>
                <a:latin typeface="Noto Sans" panose="020B0502040504020204" pitchFamily="34" charset="0"/>
              </a:rPr>
              <a:t> </a:t>
            </a:r>
            <a:r>
              <a:rPr lang="en-GB" b="0" i="0" dirty="0" err="1">
                <a:solidFill>
                  <a:srgbClr val="232323"/>
                </a:solidFill>
                <a:effectLst/>
                <a:latin typeface="Noto Sans" panose="020B0502040504020204" pitchFamily="34" charset="0"/>
              </a:rPr>
              <a:t>acidemia</a:t>
            </a:r>
            <a:r>
              <a:rPr lang="en-GB" b="0" i="0" dirty="0">
                <a:solidFill>
                  <a:srgbClr val="232323"/>
                </a:solidFill>
                <a:effectLst/>
                <a:latin typeface="Noto Sans" panose="020B0502040504020204" pitchFamily="34" charset="0"/>
              </a:rPr>
              <a:t>, low Apgar scores, and </a:t>
            </a:r>
            <a:r>
              <a:rPr lang="en-GB" b="0" i="0" dirty="0" err="1">
                <a:solidFill>
                  <a:srgbClr val="232323"/>
                </a:solidFill>
                <a:effectLst/>
                <a:latin typeface="Noto Sans" panose="020B0502040504020204" pitchFamily="34" charset="0"/>
              </a:rPr>
              <a:t>fetal</a:t>
            </a:r>
            <a:r>
              <a:rPr lang="en-GB" b="0" i="0" dirty="0">
                <a:solidFill>
                  <a:srgbClr val="232323"/>
                </a:solidFill>
                <a:effectLst/>
                <a:latin typeface="Noto Sans" panose="020B0502040504020204" pitchFamily="34" charset="0"/>
              </a:rPr>
              <a:t> death.</a:t>
            </a:r>
            <a:endParaRPr lang="en-GB" dirty="0"/>
          </a:p>
        </p:txBody>
      </p:sp>
      <p:sp>
        <p:nvSpPr>
          <p:cNvPr id="1048639" name="Slide Number Placeholder 3"/>
          <p:cNvSpPr>
            <a:spLocks noGrp="1"/>
          </p:cNvSpPr>
          <p:nvPr>
            <p:ph type="sldNum" sz="quarter" idx="5"/>
          </p:nvPr>
        </p:nvSpPr>
        <p:spPr/>
        <p:txBody>
          <a:bodyPr/>
          <a:lstStyle/>
          <a:p>
            <a:fld id="{6797B27A-C44A-4A32-940C-0151071A903D}" type="slidenum">
              <a:rPr lang="en-GB" smtClean="0"/>
              <a:t>38</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D3AC4F-97F3-4D61-B061-354B7152C17C}" type="slidenum">
              <a:rPr lang="en-US" smtClean="0"/>
              <a:pPr/>
              <a:t>39</a:t>
            </a:fld>
            <a:endParaRPr lang="en-US"/>
          </a:p>
        </p:txBody>
      </p:sp>
    </p:spTree>
    <p:extLst>
      <p:ext uri="{BB962C8B-B14F-4D97-AF65-F5344CB8AC3E}">
        <p14:creationId xmlns:p14="http://schemas.microsoft.com/office/powerpoint/2010/main" val="2216328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Rapid</a:t>
            </a:r>
            <a:r>
              <a:rPr lang="en-US" dirty="0">
                <a:ea typeface="+mn-lt"/>
                <a:cs typeface="+mn-lt"/>
              </a:rPr>
              <a:t> sequence induction (RSI) is an established method of inducing </a:t>
            </a:r>
            <a:r>
              <a:rPr lang="en-US" dirty="0" err="1">
                <a:ea typeface="+mn-lt"/>
                <a:cs typeface="+mn-lt"/>
              </a:rPr>
              <a:t>anaesthesia</a:t>
            </a:r>
            <a:r>
              <a:rPr lang="en-US" dirty="0">
                <a:ea typeface="+mn-lt"/>
                <a:cs typeface="+mn-lt"/>
              </a:rPr>
              <a:t> in patients who are at risk of aspiration of gastric contents into the lungs. It involves loss of consciousness during </a:t>
            </a:r>
            <a:r>
              <a:rPr lang="en-US" dirty="0" err="1">
                <a:ea typeface="+mn-lt"/>
                <a:cs typeface="+mn-lt"/>
              </a:rPr>
              <a:t>cricoid</a:t>
            </a:r>
            <a:r>
              <a:rPr lang="en-US" dirty="0">
                <a:ea typeface="+mn-lt"/>
                <a:cs typeface="+mn-lt"/>
              </a:rPr>
              <a:t> pressure followed by intubation without face mask ventilation. The aim is to </a:t>
            </a:r>
            <a:r>
              <a:rPr lang="en-US" dirty="0" err="1">
                <a:ea typeface="+mn-lt"/>
                <a:cs typeface="+mn-lt"/>
              </a:rPr>
              <a:t>intubate</a:t>
            </a:r>
            <a:r>
              <a:rPr lang="en-US" dirty="0">
                <a:ea typeface="+mn-lt"/>
                <a:cs typeface="+mn-lt"/>
              </a:rPr>
              <a:t> the trachea as quickly and as safely as possible.</a:t>
            </a:r>
          </a:p>
          <a:p>
            <a:endParaRPr lang="en-US" dirty="0"/>
          </a:p>
        </p:txBody>
      </p:sp>
      <p:sp>
        <p:nvSpPr>
          <p:cNvPr id="4" name="Slide Number Placeholder 3"/>
          <p:cNvSpPr>
            <a:spLocks noGrp="1"/>
          </p:cNvSpPr>
          <p:nvPr>
            <p:ph type="sldNum" sz="quarter" idx="10"/>
          </p:nvPr>
        </p:nvSpPr>
        <p:spPr/>
        <p:txBody>
          <a:bodyPr/>
          <a:lstStyle/>
          <a:p>
            <a:fld id="{08D3AC4F-97F3-4D61-B061-354B7152C17C}" type="slidenum">
              <a:rPr lang="en-US" smtClean="0"/>
              <a:pPr/>
              <a:t>52</a:t>
            </a:fld>
            <a:endParaRPr lang="en-US"/>
          </a:p>
        </p:txBody>
      </p:sp>
    </p:spTree>
    <p:extLst>
      <p:ext uri="{BB962C8B-B14F-4D97-AF65-F5344CB8AC3E}">
        <p14:creationId xmlns:p14="http://schemas.microsoft.com/office/powerpoint/2010/main" val="480153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Contraindications ????/??</a:t>
            </a:r>
          </a:p>
        </p:txBody>
      </p:sp>
      <p:sp>
        <p:nvSpPr>
          <p:cNvPr id="4" name="Slide Number Placeholder 3"/>
          <p:cNvSpPr>
            <a:spLocks noGrp="1"/>
          </p:cNvSpPr>
          <p:nvPr>
            <p:ph type="sldNum" sz="quarter" idx="10"/>
          </p:nvPr>
        </p:nvSpPr>
        <p:spPr/>
        <p:txBody>
          <a:bodyPr/>
          <a:lstStyle/>
          <a:p>
            <a:fld id="{08D3AC4F-97F3-4D61-B061-354B7152C17C}" type="slidenum">
              <a:rPr lang="en-US" smtClean="0"/>
              <a:pPr/>
              <a:t>53</a:t>
            </a:fld>
            <a:endParaRPr lang="en-US"/>
          </a:p>
        </p:txBody>
      </p:sp>
    </p:spTree>
    <p:extLst>
      <p:ext uri="{BB962C8B-B14F-4D97-AF65-F5344CB8AC3E}">
        <p14:creationId xmlns:p14="http://schemas.microsoft.com/office/powerpoint/2010/main" val="336410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32323"/>
                </a:solidFill>
                <a:effectLst/>
                <a:latin typeface="Noto Sans" panose="020B0502040504020204" pitchFamily="34" charset="0"/>
              </a:rPr>
              <a:t>Pain causes a neuroendocrine stress response, with effects on multiple maternal and </a:t>
            </a:r>
            <a:r>
              <a:rPr lang="en-GB" b="0" i="0" dirty="0" err="1">
                <a:solidFill>
                  <a:srgbClr val="232323"/>
                </a:solidFill>
                <a:effectLst/>
                <a:latin typeface="Noto Sans" panose="020B0502040504020204" pitchFamily="34" charset="0"/>
              </a:rPr>
              <a:t>fetal</a:t>
            </a:r>
            <a:r>
              <a:rPr lang="en-GB" b="0" i="0" dirty="0">
                <a:solidFill>
                  <a:srgbClr val="232323"/>
                </a:solidFill>
                <a:effectLst/>
                <a:latin typeface="Noto Sans" panose="020B0502040504020204" pitchFamily="34" charset="0"/>
              </a:rPr>
              <a:t> organ systems</a:t>
            </a:r>
          </a:p>
          <a:p>
            <a:endParaRPr lang="en-GB" b="0" i="0" dirty="0">
              <a:solidFill>
                <a:srgbClr val="232323"/>
              </a:solidFill>
              <a:effectLst/>
              <a:latin typeface="Noto Sans" panose="020B0502040504020204" pitchFamily="34" charset="0"/>
            </a:endParaRPr>
          </a:p>
          <a:p>
            <a:r>
              <a:rPr lang="en-GB" b="0" i="0" dirty="0">
                <a:solidFill>
                  <a:srgbClr val="232323"/>
                </a:solidFill>
                <a:effectLst/>
                <a:latin typeface="Noto Sans" panose="020B0502040504020204" pitchFamily="34" charset="0"/>
              </a:rPr>
              <a:t>1. Intermittent hyperventilation consistently accompanies </a:t>
            </a:r>
            <a:r>
              <a:rPr lang="en-GB" b="0" i="0" dirty="0" err="1">
                <a:solidFill>
                  <a:srgbClr val="232323"/>
                </a:solidFill>
                <a:effectLst/>
                <a:latin typeface="Noto Sans" panose="020B0502040504020204" pitchFamily="34" charset="0"/>
              </a:rPr>
              <a:t>labor</a:t>
            </a:r>
            <a:r>
              <a:rPr lang="en-GB" b="0" i="0" dirty="0">
                <a:solidFill>
                  <a:srgbClr val="232323"/>
                </a:solidFill>
                <a:effectLst/>
                <a:latin typeface="Noto Sans" panose="020B0502040504020204" pitchFamily="34" charset="0"/>
              </a:rPr>
              <a:t> pain (</a:t>
            </a:r>
            <a:r>
              <a:rPr lang="en-GB" sz="1800" b="0" i="0" u="none" strike="noStrike" baseline="0" dirty="0">
                <a:solidFill>
                  <a:srgbClr val="000000"/>
                </a:solidFill>
                <a:latin typeface="Utopia-Regular"/>
              </a:rPr>
              <a:t>hyperventilation-hypoventilation syndrome )</a:t>
            </a:r>
            <a:r>
              <a:rPr lang="en-GB" b="0" i="0" dirty="0">
                <a:solidFill>
                  <a:srgbClr val="232323"/>
                </a:solidFill>
                <a:effectLst/>
                <a:latin typeface="Noto Sans" panose="020B0502040504020204" pitchFamily="34" charset="0"/>
              </a:rPr>
              <a:t>. The resultant hypocarbia can inhibit ventilatory drive (hypoventilation) and, in the absence of supplemental oxygen, can cause maternal and </a:t>
            </a:r>
            <a:r>
              <a:rPr lang="en-GB" b="0" i="0" dirty="0" err="1">
                <a:solidFill>
                  <a:srgbClr val="232323"/>
                </a:solidFill>
                <a:effectLst/>
                <a:latin typeface="Noto Sans" panose="020B0502040504020204" pitchFamily="34" charset="0"/>
              </a:rPr>
              <a:t>fetal</a:t>
            </a:r>
            <a:r>
              <a:rPr lang="en-GB" b="0" i="0" dirty="0">
                <a:solidFill>
                  <a:srgbClr val="232323"/>
                </a:solidFill>
                <a:effectLst/>
                <a:latin typeface="Noto Sans" panose="020B0502040504020204" pitchFamily="34" charset="0"/>
              </a:rPr>
              <a:t> hypoxemia. Respiratory alkalosis shifts the </a:t>
            </a:r>
            <a:r>
              <a:rPr lang="en-GB" b="0" i="0" dirty="0" err="1">
                <a:solidFill>
                  <a:srgbClr val="232323"/>
                </a:solidFill>
                <a:effectLst/>
                <a:latin typeface="Noto Sans" panose="020B0502040504020204" pitchFamily="34" charset="0"/>
              </a:rPr>
              <a:t>oxyhemoglobin</a:t>
            </a:r>
            <a:r>
              <a:rPr lang="en-GB" b="0" i="0" dirty="0">
                <a:solidFill>
                  <a:srgbClr val="232323"/>
                </a:solidFill>
                <a:effectLst/>
                <a:latin typeface="Noto Sans" panose="020B0502040504020204" pitchFamily="34" charset="0"/>
              </a:rPr>
              <a:t> curve to the left, increasing the affinity of oxygen for maternal </a:t>
            </a:r>
            <a:r>
              <a:rPr lang="en-GB" b="0" i="0" dirty="0" err="1">
                <a:solidFill>
                  <a:srgbClr val="232323"/>
                </a:solidFill>
                <a:effectLst/>
                <a:latin typeface="Noto Sans" panose="020B0502040504020204" pitchFamily="34" charset="0"/>
              </a:rPr>
              <a:t>hemoglobin</a:t>
            </a:r>
            <a:r>
              <a:rPr lang="en-GB" b="0" i="0" dirty="0">
                <a:solidFill>
                  <a:srgbClr val="232323"/>
                </a:solidFill>
                <a:effectLst/>
                <a:latin typeface="Noto Sans" panose="020B0502040504020204" pitchFamily="34" charset="0"/>
              </a:rPr>
              <a:t>, thereby decreasing off-loading of oxygen across the placenta to the </a:t>
            </a:r>
            <a:r>
              <a:rPr lang="en-GB" b="0" i="0" dirty="0" err="1">
                <a:solidFill>
                  <a:srgbClr val="232323"/>
                </a:solidFill>
                <a:effectLst/>
                <a:latin typeface="Noto Sans" panose="020B0502040504020204" pitchFamily="34" charset="0"/>
              </a:rPr>
              <a:t>fetus</a:t>
            </a:r>
            <a:r>
              <a:rPr lang="en-GB" b="0" i="0" dirty="0">
                <a:solidFill>
                  <a:srgbClr val="232323"/>
                </a:solidFill>
                <a:effectLst/>
                <a:latin typeface="Noto Sans" panose="020B0502040504020204" pitchFamily="34" charset="0"/>
              </a:rPr>
              <a:t>. </a:t>
            </a:r>
          </a:p>
          <a:p>
            <a:endParaRPr lang="en-GB" b="0" i="0" dirty="0">
              <a:solidFill>
                <a:srgbClr val="232323"/>
              </a:solidFill>
              <a:effectLst/>
              <a:latin typeface="Noto Sans" panose="020B0502040504020204" pitchFamily="34" charset="0"/>
            </a:endParaRPr>
          </a:p>
          <a:p>
            <a:r>
              <a:rPr lang="en-GB" b="0" i="0" dirty="0">
                <a:solidFill>
                  <a:srgbClr val="232323"/>
                </a:solidFill>
                <a:effectLst/>
                <a:latin typeface="Noto Sans" panose="020B0502040504020204" pitchFamily="34" charset="0"/>
              </a:rPr>
              <a:t>2. Neurohumoral responses to stress and pain may adversely affect placental perfusion and </a:t>
            </a:r>
            <a:r>
              <a:rPr lang="en-GB" b="0" i="0" dirty="0" err="1">
                <a:solidFill>
                  <a:srgbClr val="232323"/>
                </a:solidFill>
                <a:effectLst/>
                <a:latin typeface="Noto Sans" panose="020B0502040504020204" pitchFamily="34" charset="0"/>
              </a:rPr>
              <a:t>fetal</a:t>
            </a:r>
            <a:r>
              <a:rPr lang="en-GB" b="0" i="0" dirty="0">
                <a:solidFill>
                  <a:srgbClr val="232323"/>
                </a:solidFill>
                <a:effectLst/>
                <a:latin typeface="Noto Sans" panose="020B0502040504020204" pitchFamily="34" charset="0"/>
              </a:rPr>
              <a:t> oxygenation. Elevated plasma catecholamines increase maternal peripheral vascular resistance and decrease uteroplacental perfusion.</a:t>
            </a:r>
          </a:p>
          <a:p>
            <a:endParaRPr lang="en-GB" b="0" i="0" dirty="0">
              <a:solidFill>
                <a:srgbClr val="232323"/>
              </a:solidFill>
              <a:effectLst/>
              <a:latin typeface="Noto Sans" panose="020B0502040504020204" pitchFamily="34" charset="0"/>
            </a:endParaRPr>
          </a:p>
          <a:p>
            <a:r>
              <a:rPr lang="en-GB" b="0" i="0" dirty="0">
                <a:solidFill>
                  <a:srgbClr val="232323"/>
                </a:solidFill>
                <a:effectLst/>
                <a:latin typeface="Noto Sans" panose="020B0502040504020204" pitchFamily="34" charset="0"/>
              </a:rPr>
              <a:t>3. Women who experience unrelieved pain during childbirth may be more likely to develop postpartum depression.</a:t>
            </a:r>
            <a:endParaRPr lang="en-GB" dirty="0"/>
          </a:p>
        </p:txBody>
      </p:sp>
      <p:sp>
        <p:nvSpPr>
          <p:cNvPr id="4" name="Slide Number Placeholder 3"/>
          <p:cNvSpPr>
            <a:spLocks noGrp="1"/>
          </p:cNvSpPr>
          <p:nvPr>
            <p:ph type="sldNum" sz="quarter" idx="5"/>
          </p:nvPr>
        </p:nvSpPr>
        <p:spPr/>
        <p:txBody>
          <a:bodyPr/>
          <a:lstStyle/>
          <a:p>
            <a:fld id="{6797B27A-C44A-4A32-940C-0151071A903D}" type="slidenum">
              <a:rPr lang="en-GB" smtClean="0"/>
              <a:t>4</a:t>
            </a:fld>
            <a:endParaRPr lang="en-GB"/>
          </a:p>
        </p:txBody>
      </p:sp>
    </p:spTree>
    <p:extLst>
      <p:ext uri="{BB962C8B-B14F-4D97-AF65-F5344CB8AC3E}">
        <p14:creationId xmlns:p14="http://schemas.microsoft.com/office/powerpoint/2010/main" val="190669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797B27A-C44A-4A32-940C-0151071A903D}" type="slidenum">
              <a:rPr lang="en-GB" smtClean="0"/>
              <a:t>5</a:t>
            </a:fld>
            <a:endParaRPr lang="en-GB"/>
          </a:p>
        </p:txBody>
      </p:sp>
    </p:spTree>
    <p:extLst>
      <p:ext uri="{BB962C8B-B14F-4D97-AF65-F5344CB8AC3E}">
        <p14:creationId xmlns:p14="http://schemas.microsoft.com/office/powerpoint/2010/main" val="198832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Roboto" panose="02000000000000000000" pitchFamily="2" charset="0"/>
              </a:rPr>
              <a:t>Lamaze breathing</a:t>
            </a:r>
            <a:r>
              <a:rPr lang="en-GB" b="0" i="0" dirty="0">
                <a:solidFill>
                  <a:srgbClr val="222222"/>
                </a:solidFill>
                <a:effectLst/>
                <a:latin typeface="Roboto" panose="02000000000000000000" pitchFamily="2" charset="0"/>
              </a:rPr>
              <a:t> </a:t>
            </a:r>
            <a:r>
              <a:rPr lang="en-GB" b="0" i="0" dirty="0">
                <a:solidFill>
                  <a:srgbClr val="232323"/>
                </a:solidFill>
                <a:effectLst/>
                <a:latin typeface="Noto Sans" panose="020B0502040504020204" pitchFamily="34" charset="0"/>
              </a:rPr>
              <a:t>—</a:t>
            </a:r>
            <a:r>
              <a:rPr lang="en-GB" b="0" i="0" dirty="0">
                <a:solidFill>
                  <a:srgbClr val="222222"/>
                </a:solidFill>
                <a:effectLst/>
                <a:latin typeface="Roboto" panose="02000000000000000000" pitchFamily="2" charset="0"/>
              </a:rPr>
              <a:t> It is a breathing technique that helps a woman to be distracted from pain during contractions. As labour advances, contractions become long, intense and more rapid. The trick is to breathe slow and take shallow breaths.</a:t>
            </a:r>
          </a:p>
          <a:p>
            <a:endParaRPr lang="en-GB" b="0" i="0" dirty="0">
              <a:solidFill>
                <a:schemeClr val="tx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32323"/>
                </a:solidFill>
                <a:effectLst/>
                <a:latin typeface="Noto Sans" panose="020B0502040504020204" pitchFamily="34" charset="0"/>
              </a:rPr>
              <a:t>Touch and Massage </a:t>
            </a:r>
            <a:r>
              <a:rPr lang="en-GB" b="0" i="0" dirty="0">
                <a:solidFill>
                  <a:srgbClr val="232323"/>
                </a:solidFill>
                <a:effectLst/>
                <a:latin typeface="Noto Sans" panose="020B0502040504020204" pitchFamily="34" charset="0"/>
              </a:rPr>
              <a:t>— The impact of touch in </a:t>
            </a:r>
            <a:r>
              <a:rPr lang="en-GB" b="0" i="0" dirty="0" err="1">
                <a:solidFill>
                  <a:srgbClr val="232323"/>
                </a:solidFill>
                <a:effectLst/>
                <a:latin typeface="Noto Sans" panose="020B0502040504020204" pitchFamily="34" charset="0"/>
              </a:rPr>
              <a:t>labor</a:t>
            </a:r>
            <a:r>
              <a:rPr lang="en-GB" b="0" i="0" dirty="0">
                <a:solidFill>
                  <a:srgbClr val="232323"/>
                </a:solidFill>
                <a:effectLst/>
                <a:latin typeface="Noto Sans" panose="020B0502040504020204" pitchFamily="34" charset="0"/>
              </a:rPr>
              <a:t> (hand-holding, patting, stroking) to convey caring, reassurance, or a message to release tension.</a:t>
            </a:r>
            <a:endParaRPr lang="en-GB" b="0" i="0" dirty="0">
              <a:solidFill>
                <a:schemeClr val="tx1"/>
              </a:solidFill>
              <a:effectLst/>
              <a:latin typeface="Roboto" panose="02000000000000000000" pitchFamily="2" charset="0"/>
            </a:endParaRPr>
          </a:p>
          <a:p>
            <a:endParaRPr lang="en-GB" b="0" i="0" dirty="0">
              <a:solidFill>
                <a:schemeClr val="tx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32323"/>
                </a:solidFill>
                <a:effectLst/>
                <a:latin typeface="Noto Sans" panose="020B0502040504020204" pitchFamily="34" charset="0"/>
              </a:rPr>
              <a:t>Water immersion (Hydrotherapy)</a:t>
            </a:r>
            <a:r>
              <a:rPr lang="en-GB" b="0" i="0" dirty="0">
                <a:solidFill>
                  <a:srgbClr val="232323"/>
                </a:solidFill>
                <a:effectLst/>
                <a:latin typeface="Noto Sans" panose="020B0502040504020204" pitchFamily="34" charset="0"/>
              </a:rPr>
              <a:t> —</a:t>
            </a:r>
            <a:r>
              <a:rPr lang="en-GB" sz="1800" b="0" i="0" u="none" strike="noStrike" baseline="0" dirty="0">
                <a:latin typeface="Minion-Regular"/>
              </a:rPr>
              <a:t>Relaxation in warm water during the first stage of labour often leads to a sense of well-being and allows women to cope much better with the pain. The temperature of the water should not exceed 37.5 C.</a:t>
            </a:r>
            <a:br>
              <a:rPr lang="en-GB" sz="1800" b="0" i="0" u="none" strike="noStrike" baseline="0" dirty="0">
                <a:latin typeface="Minion-Regular"/>
              </a:rPr>
            </a:br>
            <a:br>
              <a:rPr lang="en-GB" sz="1800" b="0" i="0" u="none" strike="noStrike" baseline="0" dirty="0">
                <a:latin typeface="Minion-Regular"/>
              </a:rPr>
            </a:br>
            <a:r>
              <a:rPr lang="en-GB" sz="1800" b="1" i="0" dirty="0">
                <a:solidFill>
                  <a:srgbClr val="232323"/>
                </a:solidFill>
                <a:effectLst/>
                <a:latin typeface="Noto Sans" panose="020B0502040504020204" pitchFamily="34" charset="0"/>
              </a:rPr>
              <a:t>Transcutaneous electrical nerve stimulation</a:t>
            </a:r>
            <a:r>
              <a:rPr lang="en-GB" sz="1800" b="0" i="0" dirty="0">
                <a:solidFill>
                  <a:srgbClr val="232323"/>
                </a:solidFill>
                <a:effectLst/>
                <a:latin typeface="Noto Sans" panose="020B0502040504020204" pitchFamily="34" charset="0"/>
              </a:rPr>
              <a:t> —  is the transmission of low-voltage electrical impulses from a hand-held battery-powered generator to the skin via surface electrodes.</a:t>
            </a:r>
            <a:endParaRPr lang="en-GB" sz="1800" b="0" i="0" u="none" strike="noStrike" baseline="0" dirty="0">
              <a:latin typeface="Minion-Regular"/>
            </a:endParaRPr>
          </a:p>
          <a:p>
            <a:endParaRPr lang="en-GB" b="0" i="0" dirty="0">
              <a:solidFill>
                <a:srgbClr val="232323"/>
              </a:solidFill>
              <a:effectLst/>
              <a:latin typeface="Noto Sans" panose="020B0502040504020204" pitchFamily="34" charset="0"/>
            </a:endParaRPr>
          </a:p>
          <a:p>
            <a:r>
              <a:rPr lang="en-GB" b="1" i="0" dirty="0">
                <a:solidFill>
                  <a:srgbClr val="232323"/>
                </a:solidFill>
                <a:effectLst/>
                <a:latin typeface="Noto Sans" panose="020B0502040504020204" pitchFamily="34" charset="0"/>
              </a:rPr>
              <a:t>Acupuncture</a:t>
            </a:r>
            <a:r>
              <a:rPr lang="en-GB" b="0" i="0" dirty="0">
                <a:solidFill>
                  <a:srgbClr val="232323"/>
                </a:solidFill>
                <a:effectLst/>
                <a:latin typeface="Noto Sans" panose="020B0502040504020204" pitchFamily="34" charset="0"/>
              </a:rPr>
              <a:t> — Acupuncture involves placement of needles at specific points on the body (termed acupuncture points).</a:t>
            </a:r>
          </a:p>
          <a:p>
            <a:endParaRPr lang="en-GB" b="0" i="0" dirty="0">
              <a:solidFill>
                <a:srgbClr val="23232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32323"/>
                </a:solidFill>
                <a:effectLst/>
                <a:latin typeface="Noto Sans" panose="020B0502040504020204" pitchFamily="34" charset="0"/>
              </a:rPr>
              <a:t>Hypnosis</a:t>
            </a:r>
            <a:r>
              <a:rPr lang="en-GB" b="0" i="0" dirty="0">
                <a:solidFill>
                  <a:srgbClr val="232323"/>
                </a:solidFill>
                <a:effectLst/>
                <a:latin typeface="Noto Sans" panose="020B0502040504020204" pitchFamily="34" charset="0"/>
              </a:rPr>
              <a:t> — Hypnosis, or hypnotherapy, appears to result in altered states of consciousness that prevent normally perceived experiences, such as pain, from reaching the conscious mind.</a:t>
            </a:r>
            <a:br>
              <a:rPr lang="en-GB" b="0" i="0" dirty="0">
                <a:solidFill>
                  <a:srgbClr val="232323"/>
                </a:solidFill>
                <a:effectLst/>
                <a:latin typeface="Noto Sans" panose="020B0502040504020204" pitchFamily="34" charset="0"/>
              </a:rPr>
            </a:br>
            <a:br>
              <a:rPr lang="en-GB" b="0" i="0" dirty="0">
                <a:solidFill>
                  <a:srgbClr val="232323"/>
                </a:solidFill>
                <a:effectLst/>
                <a:latin typeface="Noto Sans" panose="020B0502040504020204" pitchFamily="34" charset="0"/>
              </a:rPr>
            </a:br>
            <a:r>
              <a:rPr lang="en-GB" sz="1200" b="0" i="0" dirty="0">
                <a:solidFill>
                  <a:srgbClr val="232323"/>
                </a:solidFill>
                <a:effectLst/>
                <a:latin typeface="Noto Sans" panose="020B0502040504020204" pitchFamily="34" charset="0"/>
              </a:rPr>
              <a:t>When used in the sitting position, the ball applies a </a:t>
            </a:r>
            <a:r>
              <a:rPr lang="en-GB" sz="1200" b="0" i="0" dirty="0" err="1">
                <a:solidFill>
                  <a:srgbClr val="232323"/>
                </a:solidFill>
                <a:effectLst/>
                <a:latin typeface="Noto Sans" panose="020B0502040504020204" pitchFamily="34" charset="0"/>
              </a:rPr>
              <a:t>nonpainful</a:t>
            </a:r>
            <a:r>
              <a:rPr lang="en-GB" sz="1200" b="0" i="0" dirty="0">
                <a:solidFill>
                  <a:srgbClr val="232323"/>
                </a:solidFill>
                <a:effectLst/>
                <a:latin typeface="Noto Sans" panose="020B0502040504020204" pitchFamily="34" charset="0"/>
              </a:rPr>
              <a:t> pressure to the perineum, which may block part of the nociceptive message at the level of the spinal cord and thereby reduce the sensation of pain.</a:t>
            </a:r>
            <a:endParaRPr lang="en-GB" dirty="0"/>
          </a:p>
          <a:p>
            <a:endParaRPr lang="en-GB" b="0" i="0" dirty="0">
              <a:solidFill>
                <a:srgbClr val="232323"/>
              </a:solidFill>
              <a:effectLst/>
              <a:latin typeface="Noto Sans" panose="020B0502040504020204" pitchFamily="34" charset="0"/>
            </a:endParaRPr>
          </a:p>
        </p:txBody>
      </p:sp>
      <p:sp>
        <p:nvSpPr>
          <p:cNvPr id="4" name="Slide Number Placeholder 3"/>
          <p:cNvSpPr>
            <a:spLocks noGrp="1"/>
          </p:cNvSpPr>
          <p:nvPr>
            <p:ph type="sldNum" sz="quarter" idx="5"/>
          </p:nvPr>
        </p:nvSpPr>
        <p:spPr/>
        <p:txBody>
          <a:bodyPr/>
          <a:lstStyle/>
          <a:p>
            <a:fld id="{6797B27A-C44A-4A32-940C-0151071A903D}" type="slidenum">
              <a:rPr lang="en-GB" smtClean="0"/>
              <a:t>6</a:t>
            </a:fld>
            <a:endParaRPr lang="en-GB"/>
          </a:p>
        </p:txBody>
      </p:sp>
    </p:spTree>
    <p:extLst>
      <p:ext uri="{BB962C8B-B14F-4D97-AF65-F5344CB8AC3E}">
        <p14:creationId xmlns:p14="http://schemas.microsoft.com/office/powerpoint/2010/main" val="2452705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797B27A-C44A-4A32-940C-0151071A903D}" type="slidenum">
              <a:rPr lang="en-GB" smtClean="0"/>
              <a:t>7</a:t>
            </a:fld>
            <a:endParaRPr lang="en-GB"/>
          </a:p>
        </p:txBody>
      </p:sp>
    </p:spTree>
    <p:extLst>
      <p:ext uri="{BB962C8B-B14F-4D97-AF65-F5344CB8AC3E}">
        <p14:creationId xmlns:p14="http://schemas.microsoft.com/office/powerpoint/2010/main" val="127956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Systemic analgesics may be associated with sedation and respiratory depression, and are transferred across the placenta to the fetus. However, systemic analgesics may be beneficial for patients who prefer less invasive analgesic techniques (compared with </a:t>
            </a:r>
            <a:r>
              <a:rPr lang="en-US" dirty="0" err="1"/>
              <a:t>neuraxial</a:t>
            </a:r>
            <a:r>
              <a:rPr lang="en-US" dirty="0"/>
              <a:t> analgesia), or in whom </a:t>
            </a:r>
            <a:r>
              <a:rPr lang="en-US" dirty="0" err="1"/>
              <a:t>neuraxial</a:t>
            </a:r>
            <a:r>
              <a:rPr lang="en-US" dirty="0"/>
              <a:t> techniques are not reasonable options due to coagulopathy or anatomic abnormalities (</a:t>
            </a:r>
            <a:r>
              <a:rPr lang="en-US" dirty="0" err="1"/>
              <a:t>eg</a:t>
            </a:r>
            <a:r>
              <a:rPr lang="en-US" dirty="0"/>
              <a:t>, spinal deformity or hardware).</a:t>
            </a:r>
          </a:p>
          <a:p>
            <a:endParaRPr lang="en-US" dirty="0"/>
          </a:p>
        </p:txBody>
      </p:sp>
      <p:sp>
        <p:nvSpPr>
          <p:cNvPr id="4" name="Slide Number Placeholder 3"/>
          <p:cNvSpPr>
            <a:spLocks noGrp="1"/>
          </p:cNvSpPr>
          <p:nvPr>
            <p:ph type="sldNum" sz="quarter" idx="5"/>
          </p:nvPr>
        </p:nvSpPr>
        <p:spPr/>
        <p:txBody>
          <a:bodyPr/>
          <a:lstStyle/>
          <a:p>
            <a:fld id="{6797B27A-C44A-4A32-940C-0151071A903D}" type="slidenum">
              <a:rPr lang="en-GB" smtClean="0"/>
              <a:t>8</a:t>
            </a:fld>
            <a:endParaRPr lang="en-GB"/>
          </a:p>
        </p:txBody>
      </p:sp>
    </p:spTree>
    <p:extLst>
      <p:ext uri="{BB962C8B-B14F-4D97-AF65-F5344CB8AC3E}">
        <p14:creationId xmlns:p14="http://schemas.microsoft.com/office/powerpoint/2010/main" val="62490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32323"/>
                </a:solidFill>
                <a:effectLst/>
                <a:latin typeface="Noto Sans" panose="020B0502040504020204" pitchFamily="34" charset="0"/>
              </a:rPr>
              <a:t>Use of a PCA pump allows the patient to self-administer a programmed dose of IV medication with lockout intervals between doses. </a:t>
            </a:r>
          </a:p>
          <a:p>
            <a:r>
              <a:rPr lang="en-GB" b="0" i="0" dirty="0">
                <a:solidFill>
                  <a:srgbClr val="232323"/>
                </a:solidFill>
                <a:effectLst/>
                <a:latin typeface="Noto Sans" panose="020B0502040504020204" pitchFamily="34" charset="0"/>
              </a:rPr>
              <a:t>A bolus of 10-50mcg with lockout interval for 2-6 minutes avoid additional dose before peak effect which occurs within 2.5 minutes and unwanted adverse effects.</a:t>
            </a:r>
            <a:endParaRPr lang="en-GB" dirty="0"/>
          </a:p>
          <a:p>
            <a:br>
              <a:rPr lang="en-US" dirty="0"/>
            </a:b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have little effect on maternal pain scores, provide unreliable analgesia during</a:t>
            </a:r>
            <a:r>
              <a:rPr lang="en-GB" sz="1200" b="0" i="0" u="none" strike="noStrike" dirty="0">
                <a:solidFill>
                  <a:srgbClr val="231F20"/>
                </a:solidFill>
                <a:latin typeface="Noto Sans" panose="020B0502040504020204" pitchFamily="34" charset="0"/>
                <a:ea typeface="Noto Sans" panose="020B0502040504020204" pitchFamily="34" charset="0"/>
                <a:cs typeface="Noto Sans" panose="020B0502040504020204" pitchFamily="34" charset="0"/>
              </a:rPr>
              <a:t> labour</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t>
            </a:r>
          </a:p>
          <a:p>
            <a:pPr algn="l"/>
            <a:endParaRPr lang="en-GB" b="0" i="0" strike="noStrike" baseline="0" dirty="0">
              <a:solidFill>
                <a:srgbClr val="002060"/>
              </a:solidFill>
              <a:latin typeface="Noto Sans" panose="020B0502040504020204" pitchFamily="34" charset="0"/>
              <a:ea typeface="Noto Sans" panose="020B0502040504020204" pitchFamily="34" charset="0"/>
              <a:cs typeface="Noto Sans" panose="020B0502040504020204" pitchFamily="34" charset="0"/>
            </a:endParaRPr>
          </a:p>
          <a:p>
            <a:pPr algn="l"/>
            <a:r>
              <a:rPr lang="en-GB" sz="1200" b="0" i="0" u="sng" strike="noStrike" baseline="0" dirty="0" err="1">
                <a:solidFill>
                  <a:srgbClr val="002060"/>
                </a:solidFill>
                <a:latin typeface="Noto Sans" panose="020B0502040504020204" pitchFamily="34" charset="0"/>
                <a:ea typeface="Noto Sans" panose="020B0502040504020204" pitchFamily="34" charset="0"/>
                <a:cs typeface="Noto Sans" panose="020B0502040504020204" pitchFamily="34" charset="0"/>
              </a:rPr>
              <a:t>Nalbuphine</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and </a:t>
            </a:r>
            <a:r>
              <a:rPr lang="en-GB" sz="1200" b="0" i="0" u="sng" strike="noStrike" baseline="0" dirty="0" err="1">
                <a:solidFill>
                  <a:srgbClr val="002060"/>
                </a:solidFill>
                <a:latin typeface="Noto Sans" panose="020B0502040504020204" pitchFamily="34" charset="0"/>
                <a:ea typeface="Noto Sans" panose="020B0502040504020204" pitchFamily="34" charset="0"/>
                <a:cs typeface="Noto Sans" panose="020B0502040504020204" pitchFamily="34" charset="0"/>
              </a:rPr>
              <a:t>butorphanol</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are mixed agonist–antagonists and, therefore, are associated with less respiratory depression for an </a:t>
            </a:r>
            <a:r>
              <a:rPr lang="en-GB" sz="1200" b="0" i="0" u="none" strike="noStrike" baseline="0" dirty="0" err="1">
                <a:solidFill>
                  <a:srgbClr val="231F20"/>
                </a:solidFill>
                <a:latin typeface="Noto Sans" panose="020B0502040504020204" pitchFamily="34" charset="0"/>
                <a:ea typeface="Noto Sans" panose="020B0502040504020204" pitchFamily="34" charset="0"/>
                <a:cs typeface="Noto Sans" panose="020B0502040504020204" pitchFamily="34" charset="0"/>
              </a:rPr>
              <a:t>equi</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analgesic dose.</a:t>
            </a:r>
          </a:p>
          <a:p>
            <a:pPr algn="l"/>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Importantly, mixed agonist–antagonist (</a:t>
            </a:r>
            <a:r>
              <a:rPr lang="en-GB" sz="1200" b="0" i="0" u="none" strike="noStrike" baseline="0" dirty="0" err="1">
                <a:solidFill>
                  <a:srgbClr val="231F20"/>
                </a:solidFill>
                <a:latin typeface="Noto Sans" panose="020B0502040504020204" pitchFamily="34" charset="0"/>
                <a:ea typeface="Noto Sans" panose="020B0502040504020204" pitchFamily="34" charset="0"/>
                <a:cs typeface="Noto Sans" panose="020B0502040504020204" pitchFamily="34" charset="0"/>
              </a:rPr>
              <a:t>ie</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t>
            </a:r>
            <a:r>
              <a:rPr lang="en-GB" sz="1200" b="0" i="0" u="sng" strike="noStrike" baseline="0" dirty="0" err="1">
                <a:solidFill>
                  <a:srgbClr val="002060"/>
                </a:solidFill>
                <a:latin typeface="Noto Sans" panose="020B0502040504020204" pitchFamily="34" charset="0"/>
                <a:ea typeface="Noto Sans" panose="020B0502040504020204" pitchFamily="34" charset="0"/>
                <a:cs typeface="Noto Sans" panose="020B0502040504020204" pitchFamily="34" charset="0"/>
              </a:rPr>
              <a:t>pentazocine</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t>
            </a:r>
            <a:r>
              <a:rPr lang="en-GB" sz="1200" b="0" i="0" u="sng" strike="noStrike" baseline="0" dirty="0" err="1">
                <a:solidFill>
                  <a:srgbClr val="002060"/>
                </a:solidFill>
                <a:latin typeface="Noto Sans" panose="020B0502040504020204" pitchFamily="34" charset="0"/>
                <a:ea typeface="Noto Sans" panose="020B0502040504020204" pitchFamily="34" charset="0"/>
                <a:cs typeface="Noto Sans" panose="020B0502040504020204" pitchFamily="34" charset="0"/>
              </a:rPr>
              <a:t>nalbuphine</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and </a:t>
            </a:r>
            <a:r>
              <a:rPr lang="en-GB" sz="1200" b="0" i="0" u="sng" strike="noStrike" baseline="0" dirty="0" err="1">
                <a:solidFill>
                  <a:srgbClr val="002060"/>
                </a:solidFill>
                <a:latin typeface="Noto Sans" panose="020B0502040504020204" pitchFamily="34" charset="0"/>
                <a:ea typeface="Noto Sans" panose="020B0502040504020204" pitchFamily="34" charset="0"/>
                <a:cs typeface="Noto Sans" panose="020B0502040504020204" pitchFamily="34" charset="0"/>
              </a:rPr>
              <a:t>butorphanol</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or partial agonist (</a:t>
            </a:r>
            <a:r>
              <a:rPr lang="en-GB" sz="1200" b="0" i="0" u="sng" strike="noStrike" baseline="0" dirty="0">
                <a:solidFill>
                  <a:srgbClr val="002060"/>
                </a:solidFill>
                <a:latin typeface="Noto Sans" panose="020B0502040504020204" pitchFamily="34" charset="0"/>
                <a:ea typeface="Noto Sans" panose="020B0502040504020204" pitchFamily="34" charset="0"/>
                <a:cs typeface="Noto Sans" panose="020B0502040504020204" pitchFamily="34" charset="0"/>
              </a:rPr>
              <a:t>buprenorphine</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analgesics should be avoided in patients who have received or currently are receiving a full opioid agonist analgesic treatment course, including hydrocodone </a:t>
            </a:r>
            <a:r>
              <a:rPr lang="en-GB" sz="1200" b="0" i="0" u="none" strike="noStrike" baseline="0" dirty="0" err="1">
                <a:solidFill>
                  <a:srgbClr val="231F20"/>
                </a:solidFill>
                <a:latin typeface="Noto Sans" panose="020B0502040504020204" pitchFamily="34" charset="0"/>
                <a:ea typeface="Noto Sans" panose="020B0502040504020204" pitchFamily="34" charset="0"/>
                <a:cs typeface="Noto Sans" panose="020B0502040504020204" pitchFamily="34" charset="0"/>
              </a:rPr>
              <a:t>bitartrate</a:t>
            </a:r>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t>
            </a:r>
          </a:p>
          <a:p>
            <a:pPr algn="l"/>
            <a:r>
              <a:rPr lang="en-GB" sz="12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In such patients, the use of mixed agonist–antagonist and partial agonist analgesics may diminish the analgesic effect, trigger withdrawal symptoms, or both.</a:t>
            </a:r>
          </a:p>
          <a:p>
            <a:endParaRPr lang="en-GB" dirty="0">
              <a:latin typeface="Noto Sans" panose="020B0502040504020204" pitchFamily="34" charset="0"/>
              <a:ea typeface="Noto Sans" panose="020B0502040504020204" pitchFamily="34" charset="0"/>
              <a:cs typeface="Noto Sans" panose="020B0502040504020204" pitchFamily="34" charset="0"/>
            </a:endParaRPr>
          </a:p>
          <a:p>
            <a:endParaRPr lang="en-US" dirty="0"/>
          </a:p>
        </p:txBody>
      </p:sp>
      <p:sp>
        <p:nvSpPr>
          <p:cNvPr id="4" name="Slide Number Placeholder 3"/>
          <p:cNvSpPr>
            <a:spLocks noGrp="1"/>
          </p:cNvSpPr>
          <p:nvPr>
            <p:ph type="sldNum" sz="quarter" idx="10"/>
          </p:nvPr>
        </p:nvSpPr>
        <p:spPr/>
        <p:txBody>
          <a:bodyPr/>
          <a:lstStyle/>
          <a:p>
            <a:fld id="{6797B27A-C44A-4A32-940C-0151071A903D}" type="slidenum">
              <a:rPr lang="en-GB" smtClean="0"/>
              <a:t>9</a:t>
            </a:fld>
            <a:endParaRPr lang="en-GB"/>
          </a:p>
        </p:txBody>
      </p:sp>
    </p:spTree>
    <p:extLst>
      <p:ext uri="{BB962C8B-B14F-4D97-AF65-F5344CB8AC3E}">
        <p14:creationId xmlns:p14="http://schemas.microsoft.com/office/powerpoint/2010/main" val="262904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Naloxone is a p</a:t>
            </a:r>
            <a:r>
              <a:rPr lang="en-GB" b="0" i="0" dirty="0" err="1">
                <a:solidFill>
                  <a:srgbClr val="232323"/>
                </a:solidFill>
                <a:effectLst/>
                <a:latin typeface="Noto Sans" panose="020B0502040504020204" pitchFamily="34" charset="0"/>
              </a:rPr>
              <a:t>ure</a:t>
            </a:r>
            <a:r>
              <a:rPr lang="en-GB" b="0" i="0" dirty="0">
                <a:solidFill>
                  <a:srgbClr val="232323"/>
                </a:solidFill>
                <a:effectLst/>
                <a:latin typeface="Noto Sans" panose="020B0502040504020204" pitchFamily="34" charset="0"/>
              </a:rPr>
              <a:t> opioid antagonist that competes and displaces opioids at opioid receptor sites.</a:t>
            </a:r>
            <a:br>
              <a:rPr lang="en-GB" b="0" i="0" dirty="0">
                <a:solidFill>
                  <a:srgbClr val="232323"/>
                </a:solidFill>
                <a:effectLst/>
                <a:latin typeface="Noto Sans" panose="020B0502040504020204" pitchFamily="34" charset="0"/>
              </a:rPr>
            </a:br>
            <a:br>
              <a:rPr lang="en-GB" b="0" i="0" dirty="0">
                <a:solidFill>
                  <a:srgbClr val="232323"/>
                </a:solidFill>
                <a:effectLst/>
                <a:latin typeface="Noto Sans" panose="020B0502040504020204" pitchFamily="34" charset="0"/>
              </a:rPr>
            </a:br>
            <a:r>
              <a:rPr lang="en-US" b="0" i="0" dirty="0">
                <a:solidFill>
                  <a:srgbClr val="232323"/>
                </a:solidFill>
                <a:effectLst/>
                <a:latin typeface="Noto Sans" panose="020B0502040504020204" pitchFamily="34" charset="0"/>
              </a:rPr>
              <a:t> One of the most serious side effects was the occurrence of seizures both from the primary drug effect and from the drug’s metabolite, </a:t>
            </a:r>
            <a:r>
              <a:rPr lang="en-US" b="0" i="0" dirty="0" err="1">
                <a:solidFill>
                  <a:srgbClr val="232323"/>
                </a:solidFill>
                <a:effectLst/>
                <a:latin typeface="Noto Sans" panose="020B0502040504020204" pitchFamily="34" charset="0"/>
              </a:rPr>
              <a:t>normeperidine</a:t>
            </a:r>
            <a:r>
              <a:rPr lang="en-US" b="0" i="0" dirty="0">
                <a:solidFill>
                  <a:srgbClr val="232323"/>
                </a:solidFill>
                <a:effectLst/>
                <a:latin typeface="Noto Sans" panose="020B0502040504020204" pitchFamily="34" charset="0"/>
              </a:rPr>
              <a:t>.</a:t>
            </a:r>
            <a:endParaRPr lang="en-GB" dirty="0"/>
          </a:p>
        </p:txBody>
      </p:sp>
      <p:sp>
        <p:nvSpPr>
          <p:cNvPr id="4" name="Slide Number Placeholder 3"/>
          <p:cNvSpPr>
            <a:spLocks noGrp="1"/>
          </p:cNvSpPr>
          <p:nvPr>
            <p:ph type="sldNum" sz="quarter" idx="5"/>
          </p:nvPr>
        </p:nvSpPr>
        <p:spPr/>
        <p:txBody>
          <a:bodyPr/>
          <a:lstStyle/>
          <a:p>
            <a:fld id="{6797B27A-C44A-4A32-940C-0151071A903D}" type="slidenum">
              <a:rPr lang="en-GB" smtClean="0"/>
              <a:t>10</a:t>
            </a:fld>
            <a:endParaRPr lang="en-GB"/>
          </a:p>
        </p:txBody>
      </p:sp>
    </p:spTree>
    <p:extLst>
      <p:ext uri="{BB962C8B-B14F-4D97-AF65-F5344CB8AC3E}">
        <p14:creationId xmlns:p14="http://schemas.microsoft.com/office/powerpoint/2010/main" val="263301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82A9-AE02-45D9-B8A7-F969D31670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AD7FDB-A428-4C40-8DAB-38C5551F26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BBBE789-4E84-4488-8661-C354DFD2EF78}"/>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5" name="Footer Placeholder 4">
            <a:extLst>
              <a:ext uri="{FF2B5EF4-FFF2-40B4-BE49-F238E27FC236}">
                <a16:creationId xmlns:a16="http://schemas.microsoft.com/office/drawing/2014/main" id="{A95D7C10-7FEE-4A41-9E4E-6C9401F6E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6303C-2F9D-4CEE-97CC-B440D190D40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83402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F10F-F46D-4581-9314-61679459262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0991B4-F7EC-44D0-A541-0014EA654A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1AA26B-549B-4763-98BA-83DD516ED340}"/>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5" name="Footer Placeholder 4">
            <a:extLst>
              <a:ext uri="{FF2B5EF4-FFF2-40B4-BE49-F238E27FC236}">
                <a16:creationId xmlns:a16="http://schemas.microsoft.com/office/drawing/2014/main" id="{9E6C3859-EE65-4D11-BE82-C7928DD76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279934-EB4C-4634-ADFB-B1E59E0EC673}"/>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7273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7BF4AB-7BF6-450B-B502-428C9A1E98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16D39A-A756-40E7-A502-7B648ADCA1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1D2EE6-A8FF-4053-9392-053D12D13AB2}"/>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5" name="Footer Placeholder 4">
            <a:extLst>
              <a:ext uri="{FF2B5EF4-FFF2-40B4-BE49-F238E27FC236}">
                <a16:creationId xmlns:a16="http://schemas.microsoft.com/office/drawing/2014/main" id="{7931AD50-70CC-41A3-8C83-3C39C75BF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9C1BF-28FA-442B-8697-1D4649C170D3}"/>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96238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363A-7AE1-401C-9A24-6CB3D3F4C1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FC4F96-022F-4655-A2D5-2B5ACEEF72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13BC3F-6842-4B43-B45D-152DCB0C1549}"/>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5" name="Footer Placeholder 4">
            <a:extLst>
              <a:ext uri="{FF2B5EF4-FFF2-40B4-BE49-F238E27FC236}">
                <a16:creationId xmlns:a16="http://schemas.microsoft.com/office/drawing/2014/main" id="{BD2721AA-A6B2-42FA-B2AB-43AB38673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75189-EFE1-4BA5-98C2-1F25030B7430}"/>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208093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6079F-5165-4CAA-8424-890DC30DF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183C77-32DD-496D-B4CF-59D39A5840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8E891E-31EF-45A8-982B-41D8916F0014}"/>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5" name="Footer Placeholder 4">
            <a:extLst>
              <a:ext uri="{FF2B5EF4-FFF2-40B4-BE49-F238E27FC236}">
                <a16:creationId xmlns:a16="http://schemas.microsoft.com/office/drawing/2014/main" id="{D6A50EB7-5E8C-43FF-9F00-8CDA47DA0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199079-4993-4CC1-8269-77A05035CF9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454753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2709-0D40-4E47-9BF6-A872DD1ED5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6C921E-9CA4-4EBF-837D-12E799397B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21B8E24-148F-45E0-81F7-2144729FB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9684282-3B35-4EE3-9404-B3189254840B}"/>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6" name="Footer Placeholder 5">
            <a:extLst>
              <a:ext uri="{FF2B5EF4-FFF2-40B4-BE49-F238E27FC236}">
                <a16:creationId xmlns:a16="http://schemas.microsoft.com/office/drawing/2014/main" id="{B59F282A-18C1-4DC2-8E38-628361B97F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BD30D-7D28-4E9E-A7AA-2E5023DA640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674014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AFED0-754D-450E-8D89-EA3E5CFE6C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82B0C4-792A-44D2-BE88-1A8D963CF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88E146-D7EF-49BB-AC86-8CAD2EDA7F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AE9F536-2940-40D6-A30D-6700299F85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83FAF7-7ADF-4C50-A4D5-1F6288371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AD706A-C16E-440B-B3E9-C25BBB3971F9}"/>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8" name="Footer Placeholder 7">
            <a:extLst>
              <a:ext uri="{FF2B5EF4-FFF2-40B4-BE49-F238E27FC236}">
                <a16:creationId xmlns:a16="http://schemas.microsoft.com/office/drawing/2014/main" id="{EE7195EB-8E4C-40D8-9130-0C92B997D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80499E-EB86-4FA2-A807-850D159EA851}"/>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72196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B863-260A-4AEA-AE01-B571A8F75C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DFB28C6-E1C5-44EF-8DEB-3AD271001F1A}"/>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4" name="Footer Placeholder 3">
            <a:extLst>
              <a:ext uri="{FF2B5EF4-FFF2-40B4-BE49-F238E27FC236}">
                <a16:creationId xmlns:a16="http://schemas.microsoft.com/office/drawing/2014/main" id="{72BAFA99-0C27-4EFC-8DFD-63027D0B0A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C30339-BB81-4945-843F-9C0CA2DBE51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97261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66913-8BF3-4A95-BAF2-1CE2533AAD00}"/>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3" name="Footer Placeholder 2">
            <a:extLst>
              <a:ext uri="{FF2B5EF4-FFF2-40B4-BE49-F238E27FC236}">
                <a16:creationId xmlns:a16="http://schemas.microsoft.com/office/drawing/2014/main" id="{21A8A832-59A8-4EFA-91B7-120A850CD3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0BF4CC-8740-4A72-ABA3-70C250141188}"/>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51044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E8211-55DB-4D20-BF42-31FEA6D4C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129C4FA-344E-471F-B16C-9668B7D06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2A3790-31E1-4D5D-B56B-8DCB17514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026F6B-332E-4E61-983A-556F026D1E4E}"/>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6" name="Footer Placeholder 5">
            <a:extLst>
              <a:ext uri="{FF2B5EF4-FFF2-40B4-BE49-F238E27FC236}">
                <a16:creationId xmlns:a16="http://schemas.microsoft.com/office/drawing/2014/main" id="{EEE07D9C-282D-4426-8EAF-C7FACB9E7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17E71A-12BB-44D3-AFE0-A1F62C11C446}"/>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75109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07C1D-3878-47AB-B86B-3A3CFE7512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CF318E4-E476-46E0-AF38-5B0B95C5C7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3AD491-3563-4B21-9047-6D22B4F71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0FA886-185C-41BC-911E-7B264F578E85}"/>
              </a:ext>
            </a:extLst>
          </p:cNvPr>
          <p:cNvSpPr>
            <a:spLocks noGrp="1"/>
          </p:cNvSpPr>
          <p:nvPr>
            <p:ph type="dt" sz="half" idx="10"/>
          </p:nvPr>
        </p:nvSpPr>
        <p:spPr/>
        <p:txBody>
          <a:bodyPr/>
          <a:lstStyle/>
          <a:p>
            <a:fld id="{B5898F52-2787-4BA2-BBBC-9395E9F86D50}" type="datetimeFigureOut">
              <a:rPr lang="en-US" smtClean="0"/>
              <a:t>4/24/2025</a:t>
            </a:fld>
            <a:endParaRPr lang="en-US"/>
          </a:p>
        </p:txBody>
      </p:sp>
      <p:sp>
        <p:nvSpPr>
          <p:cNvPr id="6" name="Footer Placeholder 5">
            <a:extLst>
              <a:ext uri="{FF2B5EF4-FFF2-40B4-BE49-F238E27FC236}">
                <a16:creationId xmlns:a16="http://schemas.microsoft.com/office/drawing/2014/main" id="{204E70FC-477A-45EF-AD8A-C060B83CE2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4327B-5FB8-45B7-8E3C-D54398E782E8}"/>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867042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CCDF4-F326-4B6A-B342-4BCF46DF1A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168201-B177-4511-96BD-B63E28499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C9BED2-71F9-4A42-A745-F30CC413F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8F52-2787-4BA2-BBBC-9395E9F86D50}" type="datetimeFigureOut">
              <a:rPr lang="en-US" smtClean="0"/>
              <a:pPr/>
              <a:t>4/24/2025</a:t>
            </a:fld>
            <a:endParaRPr lang="en-US" dirty="0"/>
          </a:p>
        </p:txBody>
      </p:sp>
      <p:sp>
        <p:nvSpPr>
          <p:cNvPr id="5" name="Footer Placeholder 4">
            <a:extLst>
              <a:ext uri="{FF2B5EF4-FFF2-40B4-BE49-F238E27FC236}">
                <a16:creationId xmlns:a16="http://schemas.microsoft.com/office/drawing/2014/main" id="{C65F71B9-CEC5-4FF4-B78E-AC98B76DC7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B619B40-7A42-4BE3-93EC-782B11798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2874493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1.jpg" /><Relationship Id="rId2" Type="http://schemas.openxmlformats.org/officeDocument/2006/relationships/notesSlide" Target="../notesSlides/notesSlide13.xml" /><Relationship Id="rId1" Type="http://schemas.openxmlformats.org/officeDocument/2006/relationships/slideLayout" Target="../slideLayouts/slideLayout2.xml" /><Relationship Id="rId5" Type="http://schemas.openxmlformats.org/officeDocument/2006/relationships/image" Target="../media/image13.jpeg" /><Relationship Id="rId4" Type="http://schemas.openxmlformats.org/officeDocument/2006/relationships/image" Target="../media/image12.png" /></Relationships>
</file>

<file path=ppt/slides/_rels/slide18.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1.jpg" /><Relationship Id="rId2" Type="http://schemas.openxmlformats.org/officeDocument/2006/relationships/notesSlide" Target="../notesSlides/notesSlide1.xml" /><Relationship Id="rId1" Type="http://schemas.openxmlformats.org/officeDocument/2006/relationships/slideLayout" Target="../slideLayouts/slideLayout8.xml" /></Relationships>
</file>

<file path=ppt/slides/_rels/slide20.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4.xml" /></Relationships>
</file>

<file path=ppt/slides/_rels/slide30.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6.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notesSlide" Target="../notesSlides/notesSlide16.xml" /><Relationship Id="rId1" Type="http://schemas.openxmlformats.org/officeDocument/2006/relationships/slideLayout" Target="../slideLayouts/slideLayout2.xml" /><Relationship Id="rId4" Type="http://schemas.openxmlformats.org/officeDocument/2006/relationships/image" Target="../media/image25.png" /></Relationships>
</file>

<file path=ppt/slides/_rels/slide34.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20.xml" /><Relationship Id="rId1" Type="http://schemas.openxmlformats.org/officeDocument/2006/relationships/slideLayout" Target="../slideLayouts/slideLayout2.xml" /><Relationship Id="rId4" Type="http://schemas.openxmlformats.org/officeDocument/2006/relationships/image" Target="../media/image28.png"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notesSlide" Target="../notesSlides/notesSlide6.xml" /><Relationship Id="rId1" Type="http://schemas.openxmlformats.org/officeDocument/2006/relationships/slideLayout" Target="../slideLayouts/slideLayout2.xml" /><Relationship Id="rId6" Type="http://schemas.openxmlformats.org/officeDocument/2006/relationships/image" Target="../media/image6.jpeg" /><Relationship Id="rId5" Type="http://schemas.openxmlformats.org/officeDocument/2006/relationships/image" Target="../media/image5.jpg" /><Relationship Id="rId4" Type="http://schemas.openxmlformats.org/officeDocument/2006/relationships/image" Target="../media/image4.jpeg"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C26DAE68-73FD-4765-9B14-A605B2EB6F9C}"/>
              </a:ext>
            </a:extLst>
          </p:cNvPr>
          <p:cNvSpPr>
            <a:spLocks noGrp="1"/>
          </p:cNvSpPr>
          <p:nvPr>
            <p:ph type="ctrTitle"/>
          </p:nvPr>
        </p:nvSpPr>
        <p:spPr>
          <a:xfrm>
            <a:off x="1546764" y="585870"/>
            <a:ext cx="8685371" cy="1691969"/>
          </a:xfrm>
        </p:spPr>
        <p:txBody>
          <a:bodyPr vert="horz" lIns="91440" tIns="45720" rIns="91440" bIns="45720" rtlCol="0" anchor="ctr">
            <a:normAutofit/>
          </a:bodyPr>
          <a:lstStyle/>
          <a:p>
            <a:r>
              <a:rPr lang="en-US" sz="4000" b="1" i="0" u="none" strike="noStrike" kern="1200" baseline="0" dirty="0">
                <a:latin typeface="+mj-lt"/>
                <a:ea typeface="+mj-ea"/>
                <a:cs typeface="+mj-cs"/>
              </a:rPr>
              <a:t>Obstetric Analgesia &amp; Anesthesia</a:t>
            </a:r>
            <a:endParaRPr lang="en-US" sz="4000" b="1" kern="1200" dirty="0">
              <a:latin typeface="+mj-lt"/>
              <a:ea typeface="+mj-ea"/>
              <a:cs typeface="+mj-cs"/>
            </a:endParaRPr>
          </a:p>
        </p:txBody>
      </p:sp>
      <p:sp>
        <p:nvSpPr>
          <p:cNvPr id="172" name="Subtitle 2">
            <a:extLst>
              <a:ext uri="{FF2B5EF4-FFF2-40B4-BE49-F238E27FC236}">
                <a16:creationId xmlns:a16="http://schemas.microsoft.com/office/drawing/2014/main" id="{F2D78300-868B-4E20-98E9-8F28F37001FC}"/>
              </a:ext>
            </a:extLst>
          </p:cNvPr>
          <p:cNvSpPr>
            <a:spLocks noGrp="1"/>
          </p:cNvSpPr>
          <p:nvPr>
            <p:ph type="subTitle" idx="1"/>
          </p:nvPr>
        </p:nvSpPr>
        <p:spPr>
          <a:xfrm>
            <a:off x="1416205" y="2241394"/>
            <a:ext cx="8920975" cy="4234637"/>
          </a:xfrm>
          <a:ln w="57150">
            <a:solidFill>
              <a:srgbClr val="FFFFFF"/>
            </a:solidFill>
          </a:ln>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spc="300" dirty="0">
                <a:solidFill>
                  <a:schemeClr val="tx1"/>
                </a:solidFill>
                <a:latin typeface="Noto Sans" panose="020B0502040504020204" pitchFamily="34" charset="0"/>
                <a:ea typeface="Noto Sans" panose="020B0502040504020204" pitchFamily="34" charset="0"/>
                <a:cs typeface="Noto Sans" panose="020B0502040504020204" pitchFamily="34" charset="0"/>
              </a:rPr>
              <a:t>Prepared by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en-US" sz="2200" spc="300"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kumimoji="0" lang="en-US" sz="2200" b="0" i="0" u="none" strike="noStrike" kern="1200" cap="none" spc="30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NEAMA ESSA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en-US" sz="2200" spc="300" dirty="0">
                <a:solidFill>
                  <a:schemeClr val="tx1"/>
                </a:solidFill>
                <a:latin typeface="Noto Sans" panose="020B0502040504020204" pitchFamily="34" charset="0"/>
                <a:ea typeface="Noto Sans" panose="020B0502040504020204" pitchFamily="34" charset="0"/>
                <a:cs typeface="Noto Sans" panose="020B0502040504020204" pitchFamily="34" charset="0"/>
              </a:rPr>
            </a:br>
            <a:r>
              <a:rPr lang="en-US" sz="2200" spc="300" dirty="0">
                <a:solidFill>
                  <a:schemeClr val="tx1"/>
                </a:solidFill>
                <a:latin typeface="Noto Sans" panose="020B0502040504020204" pitchFamily="34" charset="0"/>
                <a:ea typeface="Noto Sans" panose="020B0502040504020204" pitchFamily="34" charset="0"/>
                <a:cs typeface="Noto Sans" panose="020B0502040504020204" pitchFamily="34" charset="0"/>
              </a:rPr>
              <a:t>RAMI AL-RFOO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200" spc="300" dirty="0">
              <a:solidFill>
                <a:schemeClr val="tx1"/>
              </a:solidFill>
              <a:latin typeface="Noto Sans" panose="020B0502040504020204" pitchFamily="34" charset="0"/>
              <a:ea typeface="Noto Sans" panose="020B0502040504020204" pitchFamily="34" charset="0"/>
              <a:cs typeface="Noto Sans" panose="020B0502040504020204" pitchFamily="34" charset="0"/>
            </a:endParaRPr>
          </a:p>
          <a:p>
            <a:pPr algn="ctr"/>
            <a:r>
              <a:rPr lang="en-US" sz="2200" spc="300" dirty="0">
                <a:latin typeface="Noto Sans" panose="020B0502040504020204" pitchFamily="34" charset="0"/>
                <a:ea typeface="Noto Sans" panose="020B0502040504020204" pitchFamily="34" charset="0"/>
                <a:cs typeface="Noto Sans" panose="020B0502040504020204" pitchFamily="34" charset="0"/>
              </a:rPr>
              <a:t>KHALIL AL-TAWEEL</a:t>
            </a:r>
          </a:p>
          <a:p>
            <a:pPr algn="ctr"/>
            <a:endParaRPr lang="en-US" sz="2200" spc="300" dirty="0">
              <a:latin typeface="Noto Sans" panose="020B0502040504020204" pitchFamily="34" charset="0"/>
              <a:ea typeface="Noto Sans" panose="020B0502040504020204" pitchFamily="34" charset="0"/>
              <a:cs typeface="Noto Sans" panose="020B0502040504020204" pitchFamily="34" charset="0"/>
            </a:endParaRPr>
          </a:p>
          <a:p>
            <a:r>
              <a:rPr lang="en-US" sz="2200" spc="300" dirty="0">
                <a:latin typeface="Noto Sans" panose="020B0502040504020204" pitchFamily="34" charset="0"/>
                <a:ea typeface="Noto Sans" panose="020B0502040504020204" pitchFamily="34" charset="0"/>
                <a:cs typeface="Noto Sans" panose="020B0502040504020204" pitchFamily="34" charset="0"/>
              </a:rPr>
              <a:t>Supervised By : Dr. Ashwaq </a:t>
            </a:r>
            <a:r>
              <a:rPr lang="en-US" sz="2200" spc="300" dirty="0" err="1">
                <a:latin typeface="Noto Sans" panose="020B0502040504020204" pitchFamily="34" charset="0"/>
                <a:ea typeface="Noto Sans" panose="020B0502040504020204" pitchFamily="34" charset="0"/>
                <a:cs typeface="Noto Sans" panose="020B0502040504020204" pitchFamily="34" charset="0"/>
              </a:rPr>
              <a:t>Tarawneh</a:t>
            </a:r>
            <a:r>
              <a:rPr lang="en-US" sz="2200" spc="300" dirty="0">
                <a:latin typeface="Noto Sans" panose="020B0502040504020204" pitchFamily="34" charset="0"/>
                <a:ea typeface="Noto Sans" panose="020B0502040504020204" pitchFamily="34" charset="0"/>
                <a:cs typeface="Noto Sans" panose="020B0502040504020204" pitchFamily="34" charset="0"/>
              </a:rPr>
              <a:t> </a:t>
            </a:r>
          </a:p>
        </p:txBody>
      </p:sp>
    </p:spTree>
    <p:extLst>
      <p:ext uri="{BB962C8B-B14F-4D97-AF65-F5344CB8AC3E}">
        <p14:creationId xmlns:p14="http://schemas.microsoft.com/office/powerpoint/2010/main" val="3267787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86A4A7-CE6C-43CE-975A-459A9674CF68}"/>
              </a:ext>
            </a:extLst>
          </p:cNvPr>
          <p:cNvSpPr>
            <a:spLocks noGrp="1"/>
          </p:cNvSpPr>
          <p:nvPr>
            <p:ph idx="1"/>
          </p:nvPr>
        </p:nvSpPr>
        <p:spPr>
          <a:xfrm>
            <a:off x="398834" y="480303"/>
            <a:ext cx="11313268" cy="5940108"/>
          </a:xfrm>
        </p:spPr>
        <p:txBody>
          <a:bodyPr>
            <a:normAutofit lnSpcReduction="10000"/>
          </a:bodyPr>
          <a:lstStyle/>
          <a:p>
            <a:r>
              <a:rPr lang="en-GB" sz="2400" u="sng" dirty="0">
                <a:latin typeface="Noto Sans" panose="020B0502040504020204" pitchFamily="34" charset="0"/>
                <a:ea typeface="Noto Sans" panose="020B0502040504020204" pitchFamily="34" charset="0"/>
                <a:cs typeface="Noto Sans" panose="020B0502040504020204" pitchFamily="34" charset="0"/>
              </a:rPr>
              <a:t>Remifentanil</a:t>
            </a:r>
            <a:r>
              <a:rPr lang="en-GB" sz="2400" dirty="0">
                <a:solidFill>
                  <a:srgbClr val="231F20"/>
                </a:solidFill>
                <a:latin typeface="Noto Sans" panose="020B0502040504020204" pitchFamily="34" charset="0"/>
                <a:ea typeface="Noto Sans" panose="020B0502040504020204" pitchFamily="34" charset="0"/>
                <a:cs typeface="Noto Sans" panose="020B0502040504020204" pitchFamily="34" charset="0"/>
              </a:rPr>
              <a:t> is an ultrashort-acting opioid and is administered as a patient-controlled intravenous infusion (</a:t>
            </a:r>
            <a:r>
              <a:rPr lang="en-GB" sz="2400" b="1" dirty="0">
                <a:solidFill>
                  <a:srgbClr val="232323"/>
                </a:solidFill>
                <a:latin typeface="Noto Sans" panose="020B0502040504020204" pitchFamily="34" charset="0"/>
              </a:rPr>
              <a:t>Patient controlled analgesia (PCA))</a:t>
            </a:r>
            <a:endParaRPr lang="en-GB" sz="2400" b="0" i="0" u="sng" strike="noStrike" baseline="0" dirty="0">
              <a:solidFill>
                <a:srgbClr val="002060"/>
              </a:solidFill>
              <a:latin typeface="Noto Sans" panose="020B0502040504020204" pitchFamily="34" charset="0"/>
              <a:ea typeface="Noto Sans" panose="020B0502040504020204" pitchFamily="34" charset="0"/>
              <a:cs typeface="Noto Sans" panose="020B0502040504020204" pitchFamily="34" charset="0"/>
            </a:endParaRPr>
          </a:p>
          <a:p>
            <a:pPr algn="l"/>
            <a:r>
              <a:rPr lang="en-GB" sz="2400" b="0" i="0" u="sng" strike="noStrike" baseline="0" dirty="0">
                <a:latin typeface="Noto Sans" panose="020B0502040504020204" pitchFamily="34" charset="0"/>
                <a:ea typeface="Noto Sans" panose="020B0502040504020204" pitchFamily="34" charset="0"/>
                <a:cs typeface="Noto Sans" panose="020B0502040504020204" pitchFamily="34" charset="0"/>
              </a:rPr>
              <a:t>Remifentanil</a:t>
            </a:r>
            <a:r>
              <a:rPr lang="en-GB" sz="2400" b="0" i="0" u="none" strike="noStrike" baseline="0" dirty="0">
                <a:latin typeface="Noto Sans" panose="020B0502040504020204" pitchFamily="34" charset="0"/>
                <a:ea typeface="Noto Sans" panose="020B0502040504020204" pitchFamily="34" charset="0"/>
                <a:cs typeface="Noto Sans" panose="020B0502040504020204" pitchFamily="34" charset="0"/>
              </a:rPr>
              <a:t> </a:t>
            </a:r>
            <a: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produces</a:t>
            </a:r>
            <a:r>
              <a:rPr lang="en-GB" sz="2400" dirty="0">
                <a:solidFill>
                  <a:srgbClr val="231F20"/>
                </a:solidFill>
                <a:latin typeface="Noto Sans" panose="020B0502040504020204" pitchFamily="34" charset="0"/>
                <a:ea typeface="Noto Sans" panose="020B0502040504020204" pitchFamily="34" charset="0"/>
                <a:cs typeface="Noto Sans" panose="020B0502040504020204" pitchFamily="34" charset="0"/>
              </a:rPr>
              <a:t> no</a:t>
            </a:r>
            <a: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active metabolites. Its pharmacokinetics allow for easy titration during labour and for less risk of respiratory depression in the newborn. </a:t>
            </a:r>
          </a:p>
          <a:p>
            <a:pPr algn="l"/>
            <a:endPar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endParaRPr>
          </a:p>
          <a:p>
            <a:pPr algn="l"/>
            <a:r>
              <a:rPr lang="en-GB" sz="2400" b="1" i="0" u="none" strike="noStrike" baseline="0" dirty="0">
                <a:solidFill>
                  <a:srgbClr val="FF0000"/>
                </a:solidFill>
                <a:latin typeface="Noto Sans" panose="020B0502040504020204" pitchFamily="34" charset="0"/>
                <a:ea typeface="Noto Sans" panose="020B0502040504020204" pitchFamily="34" charset="0"/>
                <a:cs typeface="Noto Sans" panose="020B0502040504020204" pitchFamily="34" charset="0"/>
              </a:rPr>
              <a:t>Remifentanil</a:t>
            </a:r>
            <a: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is administered intravenously by patient-controlled analgesia, seems to provide </a:t>
            </a:r>
            <a:r>
              <a:rPr lang="en-GB" sz="2400" b="1" i="0" u="none" strike="noStrike" baseline="0" dirty="0">
                <a:solidFill>
                  <a:srgbClr val="FF0000"/>
                </a:solidFill>
                <a:latin typeface="Noto Sans" panose="020B0502040504020204" pitchFamily="34" charset="0"/>
                <a:ea typeface="Noto Sans" panose="020B0502040504020204" pitchFamily="34" charset="0"/>
                <a:cs typeface="Noto Sans" panose="020B0502040504020204" pitchFamily="34" charset="0"/>
              </a:rPr>
              <a:t>better</a:t>
            </a:r>
            <a: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pain relief during labour than other opioids </a:t>
            </a:r>
            <a:r>
              <a:rPr lang="en-GB" sz="2400" b="0" i="0" u="none" strike="noStrike" baseline="0" dirty="0">
                <a:solidFill>
                  <a:srgbClr val="FF0000"/>
                </a:solidFill>
                <a:latin typeface="Noto Sans" panose="020B0502040504020204" pitchFamily="34" charset="0"/>
                <a:ea typeface="Noto Sans" panose="020B0502040504020204" pitchFamily="34" charset="0"/>
                <a:cs typeface="Noto Sans" panose="020B0502040504020204" pitchFamily="34" charset="0"/>
              </a:rPr>
              <a:t>(although less so than epidural analgesia)</a:t>
            </a:r>
            <a: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and has become increasingly popular as an option during labour.</a:t>
            </a:r>
            <a:b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br>
            <a:b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br>
            <a:b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br>
            <a:endParaRPr lang="en-GB" sz="2400" dirty="0">
              <a:solidFill>
                <a:srgbClr val="231F20"/>
              </a:solidFill>
              <a:latin typeface="Noto Sans" panose="020B0502040504020204" pitchFamily="34" charset="0"/>
              <a:ea typeface="Noto Sans" panose="020B0502040504020204" pitchFamily="34" charset="0"/>
              <a:cs typeface="Noto Sans" panose="020B0502040504020204" pitchFamily="34" charset="0"/>
            </a:endParaRPr>
          </a:p>
          <a:p>
            <a:pPr algn="l">
              <a:buFont typeface="Wingdings" panose="05000000000000000000" pitchFamily="2" charset="2"/>
              <a:buChar char="Ø"/>
            </a:pPr>
            <a: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The use of </a:t>
            </a:r>
            <a:r>
              <a:rPr lang="en-GB" sz="2400" b="0" i="0" u="sng" strike="noStrike" baseline="0" dirty="0">
                <a:latin typeface="Noto Sans" panose="020B0502040504020204" pitchFamily="34" charset="0"/>
                <a:ea typeface="Noto Sans" panose="020B0502040504020204" pitchFamily="34" charset="0"/>
                <a:cs typeface="Noto Sans" panose="020B0502040504020204" pitchFamily="34" charset="0"/>
              </a:rPr>
              <a:t>Meperidine (Pethidine)</a:t>
            </a:r>
            <a:r>
              <a:rPr lang="en-GB" sz="2400" b="0" i="0" strike="noStrike" baseline="0" dirty="0">
                <a:latin typeface="Noto Sans" panose="020B0502040504020204" pitchFamily="34" charset="0"/>
                <a:ea typeface="Noto Sans" panose="020B0502040504020204" pitchFamily="34" charset="0"/>
                <a:cs typeface="Noto Sans" panose="020B0502040504020204" pitchFamily="34" charset="0"/>
              </a:rPr>
              <a:t> </a:t>
            </a:r>
            <a: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generally is not recommended for peripartum analgesia because its active metabolite, normeperidine, has a prolonged half-life in adults and a half-life</a:t>
            </a:r>
            <a:r>
              <a:rPr lang="en-GB" sz="2400" dirty="0">
                <a:solidFill>
                  <a:srgbClr val="231F20"/>
                </a:solidFill>
                <a:latin typeface="Noto Sans" panose="020B0502040504020204" pitchFamily="34" charset="0"/>
                <a:ea typeface="Noto Sans" panose="020B0502040504020204" pitchFamily="34" charset="0"/>
                <a:cs typeface="Noto Sans" panose="020B0502040504020204" pitchFamily="34" charset="0"/>
              </a:rPr>
              <a:t> </a:t>
            </a:r>
            <a:r>
              <a:rPr lang="en-GB" sz="24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of up to 72 hours in the neonate; the normeperidine effect cannot be antagonized by naloxone.</a:t>
            </a:r>
          </a:p>
        </p:txBody>
      </p:sp>
    </p:spTree>
    <p:extLst>
      <p:ext uri="{BB962C8B-B14F-4D97-AF65-F5344CB8AC3E}">
        <p14:creationId xmlns:p14="http://schemas.microsoft.com/office/powerpoint/2010/main" val="274952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DA9D583-4F27-F4CA-27CD-70098AFC984B}"/>
              </a:ext>
            </a:extLst>
          </p:cNvPr>
          <p:cNvGraphicFramePr>
            <a:graphicFrameLocks noGrp="1"/>
          </p:cNvGraphicFramePr>
          <p:nvPr>
            <p:ph idx="1"/>
            <p:extLst>
              <p:ext uri="{D42A27DB-BD31-4B8C-83A1-F6EECF244321}">
                <p14:modId xmlns:p14="http://schemas.microsoft.com/office/powerpoint/2010/main" val="3480928446"/>
              </p:ext>
            </p:extLst>
          </p:nvPr>
        </p:nvGraphicFramePr>
        <p:xfrm>
          <a:off x="1179576" y="210311"/>
          <a:ext cx="9985248" cy="6492240"/>
        </p:xfrm>
        <a:graphic>
          <a:graphicData uri="http://schemas.openxmlformats.org/drawingml/2006/table">
            <a:tbl>
              <a:tblPr firstRow="1" bandRow="1">
                <a:tableStyleId>{5C22544A-7EE6-4342-B048-85BDC9FD1C3A}</a:tableStyleId>
              </a:tblPr>
              <a:tblGrid>
                <a:gridCol w="4931615">
                  <a:extLst>
                    <a:ext uri="{9D8B030D-6E8A-4147-A177-3AD203B41FA5}">
                      <a16:colId xmlns:a16="http://schemas.microsoft.com/office/drawing/2014/main" val="3817840526"/>
                    </a:ext>
                  </a:extLst>
                </a:gridCol>
                <a:gridCol w="5053633">
                  <a:extLst>
                    <a:ext uri="{9D8B030D-6E8A-4147-A177-3AD203B41FA5}">
                      <a16:colId xmlns:a16="http://schemas.microsoft.com/office/drawing/2014/main" val="966148135"/>
                    </a:ext>
                  </a:extLst>
                </a:gridCol>
              </a:tblGrid>
              <a:tr h="838885">
                <a:tc>
                  <a:txBody>
                    <a:bodyPr/>
                    <a:lstStyle/>
                    <a:p>
                      <a:pPr algn="ctr"/>
                      <a:r>
                        <a:rPr lang="en-US" sz="2000" dirty="0"/>
                        <a:t>Adverse effects for the fetus or newborn</a:t>
                      </a:r>
                    </a:p>
                  </a:txBody>
                  <a:tcPr anchor="ctr"/>
                </a:tc>
                <a:tc>
                  <a:txBody>
                    <a:bodyPr/>
                    <a:lstStyle/>
                    <a:p>
                      <a:pPr algn="ctr"/>
                      <a:r>
                        <a:rPr lang="en-US" sz="2000" dirty="0"/>
                        <a:t>Adverse effects on the </a:t>
                      </a:r>
                      <a:r>
                        <a:rPr lang="en-US" sz="2000" dirty="0" err="1"/>
                        <a:t>labouring</a:t>
                      </a:r>
                      <a:r>
                        <a:rPr lang="en-US" sz="2000" dirty="0"/>
                        <a:t> woman</a:t>
                      </a:r>
                    </a:p>
                  </a:txBody>
                  <a:tcPr anchor="ctr"/>
                </a:tc>
                <a:extLst>
                  <a:ext uri="{0D108BD9-81ED-4DB2-BD59-A6C34878D82A}">
                    <a16:rowId xmlns:a16="http://schemas.microsoft.com/office/drawing/2014/main" val="3115581895"/>
                  </a:ext>
                </a:extLst>
              </a:tr>
              <a:tr h="8388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31F20"/>
                          </a:solidFill>
                          <a:latin typeface="Noto Sans" panose="020B0502040504020204" pitchFamily="34" charset="0"/>
                          <a:ea typeface="Noto Sans" panose="020B0502040504020204" pitchFamily="34" charset="0"/>
                          <a:cs typeface="Noto Sans" panose="020B0502040504020204" pitchFamily="34" charset="0"/>
                        </a:rPr>
                        <a:t>L</a:t>
                      </a:r>
                      <a:r>
                        <a:rPr lang="en-GB" sz="20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oss of variability in the </a:t>
                      </a:r>
                      <a:r>
                        <a:rPr lang="en-GB" sz="2000" b="0" i="0" u="none" strike="noStrike" baseline="0" dirty="0" err="1">
                          <a:solidFill>
                            <a:srgbClr val="231F20"/>
                          </a:solidFill>
                          <a:latin typeface="Noto Sans" panose="020B0502040504020204" pitchFamily="34" charset="0"/>
                          <a:ea typeface="Noto Sans" panose="020B0502040504020204" pitchFamily="34" charset="0"/>
                          <a:cs typeface="Noto Sans" panose="020B0502040504020204" pitchFamily="34" charset="0"/>
                        </a:rPr>
                        <a:t>fetal</a:t>
                      </a:r>
                      <a:r>
                        <a:rPr lang="en-GB" sz="20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heart rate (FHR)</a:t>
                      </a:r>
                    </a:p>
                  </a:txBody>
                  <a:tcPr anchor="ctr"/>
                </a:tc>
                <a:tc>
                  <a:txBody>
                    <a:bodyPr/>
                    <a:lstStyle/>
                    <a:p>
                      <a:pPr algn="ctr"/>
                      <a:r>
                        <a:rPr lang="en-GB" sz="2000" dirty="0">
                          <a:solidFill>
                            <a:srgbClr val="000000"/>
                          </a:solidFill>
                          <a:latin typeface="Noto Sans" panose="020B0502040504020204" pitchFamily="34" charset="0"/>
                          <a:ea typeface="Noto Sans" panose="020B0502040504020204" pitchFamily="34" charset="0"/>
                          <a:cs typeface="Noto Sans" panose="020B0502040504020204" pitchFamily="34" charset="0"/>
                        </a:rPr>
                        <a:t>Nausea and Vomiting</a:t>
                      </a:r>
                      <a:endParaRPr lang="en-US" sz="2000" dirty="0"/>
                    </a:p>
                  </a:txBody>
                  <a:tcPr anchor="ctr"/>
                </a:tc>
                <a:extLst>
                  <a:ext uri="{0D108BD9-81ED-4DB2-BD59-A6C34878D82A}">
                    <a16:rowId xmlns:a16="http://schemas.microsoft.com/office/drawing/2014/main" val="1214385480"/>
                  </a:ext>
                </a:extLst>
              </a:tr>
              <a:tr h="4741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31F20"/>
                          </a:solidFill>
                          <a:latin typeface="Noto Sans" panose="020B0502040504020204" pitchFamily="34" charset="0"/>
                          <a:ea typeface="Noto Sans" panose="020B0502040504020204" pitchFamily="34" charset="0"/>
                          <a:cs typeface="Noto Sans" panose="020B0502040504020204" pitchFamily="34" charset="0"/>
                        </a:rPr>
                        <a:t>R</a:t>
                      </a:r>
                      <a:r>
                        <a:rPr lang="en-GB" sz="20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eduction in the FHR baseline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latin typeface="Noto Sans" panose="020B0502040504020204" pitchFamily="34" charset="0"/>
                          <a:ea typeface="Noto Sans" panose="020B0502040504020204" pitchFamily="34" charset="0"/>
                          <a:cs typeface="Noto Sans" panose="020B0502040504020204" pitchFamily="34" charset="0"/>
                        </a:rPr>
                        <a:t>Maternal drowsiness and sedation</a:t>
                      </a:r>
                    </a:p>
                  </a:txBody>
                  <a:tcPr anchor="ctr"/>
                </a:tc>
                <a:extLst>
                  <a:ext uri="{0D108BD9-81ED-4DB2-BD59-A6C34878D82A}">
                    <a16:rowId xmlns:a16="http://schemas.microsoft.com/office/drawing/2014/main" val="1194015103"/>
                  </a:ext>
                </a:extLst>
              </a:tr>
              <a:tr h="83888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31F20"/>
                          </a:solidFill>
                          <a:latin typeface="Noto Sans" panose="020B0502040504020204" pitchFamily="34" charset="0"/>
                          <a:ea typeface="Noto Sans" panose="020B0502040504020204" pitchFamily="34" charset="0"/>
                          <a:cs typeface="Noto Sans" panose="020B0502040504020204" pitchFamily="34" charset="0"/>
                        </a:rPr>
                        <a:t>N</a:t>
                      </a:r>
                      <a:r>
                        <a:rPr lang="en-GB" sz="20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eonatal respiratory depression (usually short-ter</a:t>
                      </a:r>
                      <a:r>
                        <a:rPr lang="en-GB" sz="2000" dirty="0">
                          <a:solidFill>
                            <a:srgbClr val="231F20"/>
                          </a:solidFill>
                          <a:latin typeface="Noto Sans" panose="020B0502040504020204" pitchFamily="34" charset="0"/>
                          <a:ea typeface="Noto Sans" panose="020B0502040504020204" pitchFamily="34" charset="0"/>
                          <a:cs typeface="Noto Sans" panose="020B0502040504020204" pitchFamily="34" charset="0"/>
                        </a:rPr>
                        <a:t>m)</a:t>
                      </a:r>
                      <a:endParaRPr lang="en-GB" sz="20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dirty="0">
                          <a:solidFill>
                            <a:srgbClr val="000000"/>
                          </a:solidFill>
                          <a:latin typeface="Noto Sans" panose="020B0502040504020204" pitchFamily="34" charset="0"/>
                          <a:ea typeface="Noto Sans" panose="020B0502040504020204" pitchFamily="34" charset="0"/>
                          <a:cs typeface="Noto Sans" panose="020B0502040504020204" pitchFamily="34" charset="0"/>
                        </a:rPr>
                        <a:t>Delayed gastric emptying </a:t>
                      </a:r>
                      <a:br>
                        <a:rPr lang="en-GB" sz="2000" dirty="0">
                          <a:solidFill>
                            <a:srgbClr val="000000"/>
                          </a:solidFill>
                          <a:latin typeface="Noto Sans" panose="020B0502040504020204" pitchFamily="34" charset="0"/>
                          <a:ea typeface="Noto Sans" panose="020B0502040504020204" pitchFamily="34" charset="0"/>
                          <a:cs typeface="Noto Sans" panose="020B0502040504020204" pitchFamily="34" charset="0"/>
                        </a:rPr>
                      </a:br>
                      <a:endParaRPr lang="en-US" sz="2000" dirty="0"/>
                    </a:p>
                  </a:txBody>
                  <a:tcPr anchor="ctr"/>
                </a:tc>
                <a:extLst>
                  <a:ext uri="{0D108BD9-81ED-4DB2-BD59-A6C34878D82A}">
                    <a16:rowId xmlns:a16="http://schemas.microsoft.com/office/drawing/2014/main" val="1972862755"/>
                  </a:ext>
                </a:extLst>
              </a:tr>
              <a:tr h="30272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31F20"/>
                          </a:solidFill>
                          <a:latin typeface="Noto Sans" panose="020B0502040504020204" pitchFamily="34" charset="0"/>
                          <a:ea typeface="Noto Sans" panose="020B0502040504020204" pitchFamily="34" charset="0"/>
                          <a:cs typeface="Noto Sans" panose="020B0502040504020204" pitchFamily="34" charset="0"/>
                        </a:rPr>
                        <a:t>N</a:t>
                      </a:r>
                      <a:r>
                        <a:rPr lang="en-GB" sz="20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eurobehavioral changes</a:t>
                      </a:r>
                    </a:p>
                    <a:p>
                      <a:pPr algn="ctr"/>
                      <a:endParaRPr lang="en-US" sz="2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231F20"/>
                          </a:solidFill>
                          <a:latin typeface="Noto Sans" panose="020B0502040504020204" pitchFamily="34" charset="0"/>
                          <a:ea typeface="Noto Sans" panose="020B0502040504020204" pitchFamily="34" charset="0"/>
                          <a:cs typeface="Noto Sans" panose="020B0502040504020204" pitchFamily="34" charset="0"/>
                        </a:rPr>
                        <a:t>Respiratory arrest has occurred with use of remifentanil patient-controlled analgesia, and consideration should be given to one-to-one nurse-to-patient ratios, respiratory monitoring, and provision of supplemental oxygen.</a:t>
                      </a:r>
                    </a:p>
                    <a:p>
                      <a:pPr algn="ctr"/>
                      <a:endParaRPr lang="en-US" sz="2000" dirty="0"/>
                    </a:p>
                  </a:txBody>
                  <a:tcPr anchor="ctr"/>
                </a:tc>
                <a:extLst>
                  <a:ext uri="{0D108BD9-81ED-4DB2-BD59-A6C34878D82A}">
                    <a16:rowId xmlns:a16="http://schemas.microsoft.com/office/drawing/2014/main" val="2314326067"/>
                  </a:ext>
                </a:extLst>
              </a:tr>
              <a:tr h="4741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latin typeface="Noto Sans" panose="020B0502040504020204" pitchFamily="34" charset="0"/>
                          <a:ea typeface="Noto Sans" panose="020B0502040504020204" pitchFamily="34" charset="0"/>
                          <a:cs typeface="Noto Sans" panose="020B0502040504020204" pitchFamily="34" charset="0"/>
                        </a:rPr>
                        <a:t>I</a:t>
                      </a:r>
                      <a:r>
                        <a:rPr lang="en-GB" sz="20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mpaired neonatal breastfeeding</a:t>
                      </a:r>
                      <a:endParaRPr lang="en-GB" sz="2000" dirty="0">
                        <a:solidFill>
                          <a:srgbClr val="231F20"/>
                        </a:solidFill>
                        <a:latin typeface="Noto Sans" panose="020B0502040504020204" pitchFamily="34" charset="0"/>
                        <a:ea typeface="Noto Sans" panose="020B0502040504020204" pitchFamily="34" charset="0"/>
                        <a:cs typeface="Noto Sans" panose="020B0502040504020204" pitchFamily="34" charset="0"/>
                      </a:endParaRPr>
                    </a:p>
                  </a:txBody>
                  <a:tcPr anchor="ctr"/>
                </a:tc>
                <a:tc>
                  <a:txBody>
                    <a:bodyPr/>
                    <a:lstStyle/>
                    <a:p>
                      <a:pPr algn="ctr"/>
                      <a:r>
                        <a:rPr lang="en-US" sz="2000" dirty="0"/>
                        <a:t>-</a:t>
                      </a:r>
                    </a:p>
                  </a:txBody>
                  <a:tcPr anchor="ctr"/>
                </a:tc>
                <a:extLst>
                  <a:ext uri="{0D108BD9-81ED-4DB2-BD59-A6C34878D82A}">
                    <a16:rowId xmlns:a16="http://schemas.microsoft.com/office/drawing/2014/main" val="3758576407"/>
                  </a:ext>
                </a:extLst>
              </a:tr>
            </a:tbl>
          </a:graphicData>
        </a:graphic>
      </p:graphicFrame>
    </p:spTree>
    <p:extLst>
      <p:ext uri="{BB962C8B-B14F-4D97-AF65-F5344CB8AC3E}">
        <p14:creationId xmlns:p14="http://schemas.microsoft.com/office/powerpoint/2010/main" val="1472628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E330-5D86-42D4-8FA9-B086AC04AEB4}"/>
              </a:ext>
            </a:extLst>
          </p:cNvPr>
          <p:cNvSpPr>
            <a:spLocks noGrp="1"/>
          </p:cNvSpPr>
          <p:nvPr>
            <p:ph type="title"/>
          </p:nvPr>
        </p:nvSpPr>
        <p:spPr>
          <a:xfrm>
            <a:off x="780288" y="228601"/>
            <a:ext cx="9634011" cy="695528"/>
          </a:xfrm>
        </p:spPr>
        <p:txBody>
          <a:bodyPr/>
          <a:lstStyle/>
          <a:p>
            <a:r>
              <a:rPr lang="en-US" dirty="0"/>
              <a:t>N</a:t>
            </a:r>
            <a:r>
              <a:rPr lang="en-GB" dirty="0"/>
              <a:t>on-opioid</a:t>
            </a:r>
            <a:r>
              <a:rPr lang="en-US" dirty="0"/>
              <a:t> Agents</a:t>
            </a:r>
            <a:endParaRPr lang="en-GB" dirty="0"/>
          </a:p>
        </p:txBody>
      </p:sp>
      <p:sp>
        <p:nvSpPr>
          <p:cNvPr id="3" name="Content Placeholder 2">
            <a:extLst>
              <a:ext uri="{FF2B5EF4-FFF2-40B4-BE49-F238E27FC236}">
                <a16:creationId xmlns:a16="http://schemas.microsoft.com/office/drawing/2014/main" id="{68B6526D-36C7-4853-BDD0-D8CD57C7ABE1}"/>
              </a:ext>
            </a:extLst>
          </p:cNvPr>
          <p:cNvSpPr>
            <a:spLocks noGrp="1"/>
          </p:cNvSpPr>
          <p:nvPr>
            <p:ph idx="1"/>
          </p:nvPr>
        </p:nvSpPr>
        <p:spPr>
          <a:xfrm>
            <a:off x="632298" y="1079771"/>
            <a:ext cx="11245174" cy="5549630"/>
          </a:xfrm>
        </p:spPr>
        <p:txBody>
          <a:bodyPr>
            <a:normAutofit lnSpcReduction="10000"/>
          </a:bodyPr>
          <a:lstStyle/>
          <a:p>
            <a:pPr algn="l"/>
            <a:r>
              <a:rPr lang="en-GB"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A Cochrane review </a:t>
            </a:r>
            <a:r>
              <a:rPr lang="en-GB" b="0" i="0" u="none" strike="noStrike" baseline="0" dirty="0" err="1">
                <a:solidFill>
                  <a:srgbClr val="231F20"/>
                </a:solidFill>
                <a:latin typeface="Noto Sans" panose="020B0502040504020204" pitchFamily="34" charset="0"/>
                <a:ea typeface="Noto Sans" panose="020B0502040504020204" pitchFamily="34" charset="0"/>
                <a:cs typeface="Noto Sans" panose="020B0502040504020204" pitchFamily="34" charset="0"/>
              </a:rPr>
              <a:t>analiezed</a:t>
            </a:r>
            <a:r>
              <a:rPr lang="en-GB"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 variety of agents, including antihistamines, antispasmodics, sedatives, and (NSAIDs) for pain relief during labour. </a:t>
            </a:r>
          </a:p>
          <a:p>
            <a:r>
              <a:rPr lang="en-GB" dirty="0">
                <a:solidFill>
                  <a:srgbClr val="231F20"/>
                </a:solidFill>
                <a:latin typeface="Noto Sans" panose="020B0502040504020204" pitchFamily="34" charset="0"/>
                <a:ea typeface="Noto Sans" panose="020B0502040504020204" pitchFamily="34" charset="0"/>
                <a:cs typeface="Noto Sans" panose="020B0502040504020204" pitchFamily="34" charset="0"/>
              </a:rPr>
              <a:t>NSAIDs and </a:t>
            </a:r>
            <a:r>
              <a:rPr lang="en-GB"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antihistamines were </a:t>
            </a:r>
            <a:r>
              <a:rPr lang="en-GB" b="1" i="0" u="none" strike="noStrike" baseline="0" dirty="0">
                <a:solidFill>
                  <a:srgbClr val="FF0000"/>
                </a:solidFill>
                <a:latin typeface="Noto Sans" panose="020B0502040504020204" pitchFamily="34" charset="0"/>
                <a:ea typeface="Noto Sans" panose="020B0502040504020204" pitchFamily="34" charset="0"/>
                <a:cs typeface="Noto Sans" panose="020B0502040504020204" pitchFamily="34" charset="0"/>
              </a:rPr>
              <a:t>even less</a:t>
            </a:r>
            <a:r>
              <a:rPr lang="en-GB"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satisfactory for pain relief during labour than opioids, </a:t>
            </a:r>
            <a:r>
              <a:rPr lang="en-GB" i="0" u="sng" dirty="0">
                <a:effectLst/>
                <a:latin typeface="Noto Sans" panose="020B0502040504020204" pitchFamily="34" charset="0"/>
              </a:rPr>
              <a:t>NSAIDs</a:t>
            </a:r>
            <a:r>
              <a:rPr lang="en-GB" b="0" i="0" dirty="0">
                <a:solidFill>
                  <a:schemeClr val="tx1"/>
                </a:solidFill>
                <a:effectLst/>
                <a:latin typeface="Noto Sans" panose="020B0502040504020204" pitchFamily="34" charset="0"/>
              </a:rPr>
              <a:t> are avoided during labour because of their potential for precipitating premature closure of the ductus arteriosus. </a:t>
            </a:r>
          </a:p>
          <a:p>
            <a:r>
              <a:rPr lang="en-GB" b="0" i="0" dirty="0">
                <a:solidFill>
                  <a:schemeClr val="tx1"/>
                </a:solidFill>
                <a:effectLst/>
                <a:latin typeface="Noto Sans" panose="020B0502040504020204" pitchFamily="34" charset="0"/>
              </a:rPr>
              <a:t>We do not offer </a:t>
            </a:r>
            <a:r>
              <a:rPr lang="en-GB" b="1" i="0" dirty="0">
                <a:solidFill>
                  <a:srgbClr val="FF0000"/>
                </a:solidFill>
                <a:effectLst/>
                <a:latin typeface="Noto Sans" panose="020B0502040504020204" pitchFamily="34" charset="0"/>
              </a:rPr>
              <a:t>acetaminophen</a:t>
            </a:r>
            <a:r>
              <a:rPr lang="en-GB" b="0" i="0" dirty="0">
                <a:solidFill>
                  <a:schemeClr val="tx1"/>
                </a:solidFill>
                <a:effectLst/>
                <a:latin typeface="Noto Sans" panose="020B0502040504020204" pitchFamily="34" charset="0"/>
              </a:rPr>
              <a:t> for labour analgesia because of its limited efficacy.</a:t>
            </a:r>
          </a:p>
          <a:p>
            <a:r>
              <a:rPr lang="en-GB" dirty="0"/>
              <a:t>Various agents have been used to minimize opioid side effects or provide sedation, relief from anxiety, or analgesia during labour. Non-opioid agents ( promethazine, phenothiazine, hydroxyzine, antihistamine) are often administered in combination with an opioid to potentiate analgesia and decrease nausea and vomiting.</a:t>
            </a:r>
          </a:p>
          <a:p>
            <a:endParaRPr lang="en-GB" dirty="0">
              <a:solidFill>
                <a:schemeClr val="tx1"/>
              </a:solidFill>
            </a:endParaRPr>
          </a:p>
          <a:p>
            <a:pPr algn="l"/>
            <a:endParaRPr lang="ar-JO"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endParaRPr>
          </a:p>
          <a:p>
            <a:pPr algn="l"/>
            <a:endParaRPr lang="en-GB"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319766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EA2D13-80A6-4B9E-9996-C02D6396D49D}"/>
              </a:ext>
            </a:extLst>
          </p:cNvPr>
          <p:cNvSpPr>
            <a:spLocks noGrp="1"/>
          </p:cNvSpPr>
          <p:nvPr>
            <p:ph idx="1"/>
          </p:nvPr>
        </p:nvSpPr>
        <p:spPr>
          <a:xfrm>
            <a:off x="657226" y="500063"/>
            <a:ext cx="10831140" cy="5725795"/>
          </a:xfrm>
        </p:spPr>
        <p:txBody>
          <a:bodyPr>
            <a:normAutofit/>
          </a:bodyPr>
          <a:lstStyle/>
          <a:p>
            <a:r>
              <a:rPr lang="en-GB" b="1" i="0" dirty="0">
                <a:effectLst/>
                <a:latin typeface="Noto Sans" panose="020B0502040504020204" pitchFamily="34" charset="0"/>
              </a:rPr>
              <a:t>Benzodiazepines</a:t>
            </a:r>
            <a:r>
              <a:rPr lang="en-GB" b="0" i="0" dirty="0">
                <a:effectLst/>
                <a:latin typeface="Noto Sans" panose="020B0502040504020204" pitchFamily="34" charset="0"/>
              </a:rPr>
              <a:t> </a:t>
            </a:r>
            <a:r>
              <a:rPr lang="en-GB" b="0" i="0" dirty="0">
                <a:solidFill>
                  <a:srgbClr val="232323"/>
                </a:solidFill>
                <a:effectLst/>
                <a:latin typeface="Noto Sans" panose="020B0502040504020204" pitchFamily="34" charset="0"/>
              </a:rPr>
              <a:t>( </a:t>
            </a:r>
            <a:r>
              <a:rPr lang="en-GB" b="0" i="0" dirty="0">
                <a:effectLst/>
                <a:latin typeface="Noto Sans" panose="020B0502040504020204" pitchFamily="34" charset="0"/>
              </a:rPr>
              <a:t>midazolam </a:t>
            </a:r>
            <a:r>
              <a:rPr lang="en-GB" b="0" i="0" dirty="0">
                <a:solidFill>
                  <a:srgbClr val="232323"/>
                </a:solidFill>
                <a:effectLst/>
                <a:latin typeface="Noto Sans" panose="020B0502040504020204" pitchFamily="34" charset="0"/>
              </a:rPr>
              <a:t>and </a:t>
            </a:r>
            <a:r>
              <a:rPr lang="en-GB" b="0" i="0" dirty="0">
                <a:effectLst/>
                <a:latin typeface="Noto Sans" panose="020B0502040504020204" pitchFamily="34" charset="0"/>
              </a:rPr>
              <a:t>diazepam</a:t>
            </a:r>
            <a:r>
              <a:rPr lang="en-GB" b="0" i="0" dirty="0">
                <a:solidFill>
                  <a:srgbClr val="232323"/>
                </a:solidFill>
                <a:effectLst/>
                <a:latin typeface="Noto Sans" panose="020B0502040504020204" pitchFamily="34" charset="0"/>
              </a:rPr>
              <a:t>) are anxiolytics that may be used for sedation during vaginal delivery. </a:t>
            </a:r>
            <a:r>
              <a:rPr lang="en-GB" b="1" i="0" dirty="0">
                <a:solidFill>
                  <a:srgbClr val="232323"/>
                </a:solidFill>
                <a:effectLst/>
                <a:latin typeface="Noto Sans" panose="020B0502040504020204" pitchFamily="34" charset="0"/>
              </a:rPr>
              <a:t>Midazolam</a:t>
            </a:r>
            <a:r>
              <a:rPr lang="en-GB" b="0" i="0" dirty="0">
                <a:solidFill>
                  <a:srgbClr val="232323"/>
                </a:solidFill>
                <a:effectLst/>
                <a:latin typeface="Noto Sans" panose="020B0502040504020204" pitchFamily="34" charset="0"/>
              </a:rPr>
              <a:t> is preferred because it is non-irritating to veins, and has a short duration of action.</a:t>
            </a:r>
            <a:endParaRPr lang="en-GB" dirty="0">
              <a:solidFill>
                <a:srgbClr val="232323"/>
              </a:solidFill>
              <a:latin typeface="Noto Sans" panose="020B0502040504020204" pitchFamily="34" charset="0"/>
            </a:endParaRPr>
          </a:p>
          <a:p>
            <a:r>
              <a:rPr lang="en-GB" b="1" i="0" dirty="0">
                <a:effectLst/>
                <a:latin typeface="Noto Sans" panose="020B0502040504020204" pitchFamily="34" charset="0"/>
              </a:rPr>
              <a:t>Ketamine</a:t>
            </a:r>
            <a:r>
              <a:rPr lang="en-GB" b="0" i="0" dirty="0">
                <a:solidFill>
                  <a:srgbClr val="232323"/>
                </a:solidFill>
                <a:effectLst/>
                <a:latin typeface="Noto Sans" panose="020B0502040504020204" pitchFamily="34" charset="0"/>
              </a:rPr>
              <a:t>  produces a dissociative state and analgesia. It is a potent amnestic, and has a rapid onset of action (less than one minute after intravenous administration). </a:t>
            </a:r>
          </a:p>
          <a:p>
            <a:r>
              <a:rPr lang="en-GB" b="0" i="0" dirty="0">
                <a:solidFill>
                  <a:srgbClr val="232323"/>
                </a:solidFill>
                <a:effectLst/>
                <a:latin typeface="Noto Sans" panose="020B0502040504020204" pitchFamily="34" charset="0"/>
              </a:rPr>
              <a:t>Ketamine will induce general </a:t>
            </a:r>
            <a:r>
              <a:rPr lang="en-GB" b="0" i="0" dirty="0" err="1">
                <a:solidFill>
                  <a:srgbClr val="232323"/>
                </a:solidFill>
                <a:effectLst/>
                <a:latin typeface="Noto Sans" panose="020B0502040504020204" pitchFamily="34" charset="0"/>
              </a:rPr>
              <a:t>anasthesia</a:t>
            </a:r>
            <a:r>
              <a:rPr lang="en-GB" b="0" i="0" dirty="0">
                <a:solidFill>
                  <a:srgbClr val="232323"/>
                </a:solidFill>
                <a:effectLst/>
                <a:latin typeface="Noto Sans" panose="020B0502040504020204" pitchFamily="34" charset="0"/>
              </a:rPr>
              <a:t> at doses of 1 mg/kg IV, </a:t>
            </a:r>
            <a:r>
              <a:rPr lang="en-GB" b="1" i="0" dirty="0">
                <a:solidFill>
                  <a:srgbClr val="232323"/>
                </a:solidFill>
                <a:effectLst/>
                <a:latin typeface="Noto Sans" panose="020B0502040504020204" pitchFamily="34" charset="0"/>
              </a:rPr>
              <a:t>but lower doses may be used to provide analgesia</a:t>
            </a:r>
            <a:r>
              <a:rPr lang="en-GB" b="0" i="0" dirty="0">
                <a:solidFill>
                  <a:srgbClr val="232323"/>
                </a:solidFill>
                <a:effectLst/>
                <a:latin typeface="Noto Sans" panose="020B0502040504020204" pitchFamily="34" charset="0"/>
              </a:rPr>
              <a:t> for vaginal delivery or minor operative procedures, such as manual uterine exploration.</a:t>
            </a:r>
          </a:p>
          <a:p>
            <a:endParaRPr lang="en-GB" dirty="0">
              <a:solidFill>
                <a:srgbClr val="232323"/>
              </a:solidFill>
              <a:latin typeface="Noto Sans" panose="020B0502040504020204" pitchFamily="34" charset="0"/>
            </a:endParaRPr>
          </a:p>
          <a:p>
            <a:endParaRPr lang="en-GB" dirty="0"/>
          </a:p>
        </p:txBody>
      </p:sp>
    </p:spTree>
    <p:extLst>
      <p:ext uri="{BB962C8B-B14F-4D97-AF65-F5344CB8AC3E}">
        <p14:creationId xmlns:p14="http://schemas.microsoft.com/office/powerpoint/2010/main" val="3994270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64FF-A6C1-4341-80F3-181ACB8196BA}"/>
              </a:ext>
            </a:extLst>
          </p:cNvPr>
          <p:cNvSpPr>
            <a:spLocks noGrp="1"/>
          </p:cNvSpPr>
          <p:nvPr>
            <p:ph type="title"/>
          </p:nvPr>
        </p:nvSpPr>
        <p:spPr>
          <a:xfrm>
            <a:off x="781090" y="214162"/>
            <a:ext cx="9634011" cy="1325563"/>
          </a:xfrm>
        </p:spPr>
        <p:txBody>
          <a:bodyPr/>
          <a:lstStyle/>
          <a:p>
            <a:r>
              <a:rPr lang="en-US" b="1" dirty="0"/>
              <a:t>Post-Cesarean Delivery Pain Control</a:t>
            </a:r>
            <a:endParaRPr lang="en-GB" b="1" dirty="0"/>
          </a:p>
        </p:txBody>
      </p:sp>
      <p:sp>
        <p:nvSpPr>
          <p:cNvPr id="3" name="Content Placeholder 2">
            <a:extLst>
              <a:ext uri="{FF2B5EF4-FFF2-40B4-BE49-F238E27FC236}">
                <a16:creationId xmlns:a16="http://schemas.microsoft.com/office/drawing/2014/main" id="{9E044E8A-CDC2-4F14-AFF2-90E89B7EA5AF}"/>
              </a:ext>
            </a:extLst>
          </p:cNvPr>
          <p:cNvSpPr>
            <a:spLocks noGrp="1"/>
          </p:cNvSpPr>
          <p:nvPr>
            <p:ph idx="1"/>
          </p:nvPr>
        </p:nvSpPr>
        <p:spPr>
          <a:xfrm>
            <a:off x="777240" y="1258502"/>
            <a:ext cx="10533888" cy="5462337"/>
          </a:xfrm>
        </p:spPr>
        <p:txBody>
          <a:bodyPr>
            <a:normAutofit lnSpcReduction="10000"/>
          </a:bodyPr>
          <a:lstStyle/>
          <a:p>
            <a:r>
              <a:rPr lang="en-GB" b="1" i="0" dirty="0">
                <a:solidFill>
                  <a:srgbClr val="FF0000"/>
                </a:solidFill>
                <a:effectLst/>
                <a:latin typeface="Noto Sans" panose="020B0502040504020204" pitchFamily="34" charset="0"/>
              </a:rPr>
              <a:t>Acetaminophen</a:t>
            </a:r>
            <a:r>
              <a:rPr lang="en-GB" b="0" i="0" dirty="0">
                <a:solidFill>
                  <a:srgbClr val="232323"/>
                </a:solidFill>
                <a:effectLst/>
                <a:latin typeface="Noto Sans" panose="020B0502040504020204" pitchFamily="34" charset="0"/>
              </a:rPr>
              <a:t> — is a key component of multimodal, opioid-sparing post-</a:t>
            </a:r>
            <a:r>
              <a:rPr lang="en-GB" dirty="0">
                <a:solidFill>
                  <a:srgbClr val="232323"/>
                </a:solidFill>
                <a:latin typeface="Noto Sans" panose="020B0502040504020204" pitchFamily="34" charset="0"/>
              </a:rPr>
              <a:t>ca</a:t>
            </a:r>
            <a:r>
              <a:rPr lang="en-GB" b="0" i="0" dirty="0">
                <a:solidFill>
                  <a:srgbClr val="232323"/>
                </a:solidFill>
                <a:effectLst/>
                <a:latin typeface="Noto Sans" panose="020B0502040504020204" pitchFamily="34" charset="0"/>
              </a:rPr>
              <a:t>esarean delivery analgesia, due to its </a:t>
            </a:r>
            <a:r>
              <a:rPr lang="en-GB" b="0" i="0" dirty="0" err="1">
                <a:solidFill>
                  <a:srgbClr val="232323"/>
                </a:solidFill>
                <a:effectLst/>
                <a:latin typeface="Noto Sans" panose="020B0502040504020204" pitchFamily="34" charset="0"/>
              </a:rPr>
              <a:t>favorable</a:t>
            </a:r>
            <a:r>
              <a:rPr lang="en-GB" b="0" i="0" dirty="0">
                <a:solidFill>
                  <a:srgbClr val="232323"/>
                </a:solidFill>
                <a:effectLst/>
                <a:latin typeface="Noto Sans" panose="020B0502040504020204" pitchFamily="34" charset="0"/>
              </a:rPr>
              <a:t> side effect profile and apparent effectiveness when administered along with (NSAIDs) and neuraxial opioids. For maximal efficacy, acetaminophen should be administered on a regularly scheduled basis around the clock.</a:t>
            </a:r>
          </a:p>
          <a:p>
            <a:endParaRPr lang="en-GB" b="0" i="0" dirty="0">
              <a:solidFill>
                <a:srgbClr val="232323"/>
              </a:solidFill>
              <a:effectLst/>
              <a:latin typeface="Noto Sans" panose="020B0502040504020204" pitchFamily="34" charset="0"/>
            </a:endParaRPr>
          </a:p>
          <a:p>
            <a:pPr algn="l"/>
            <a:r>
              <a:rPr lang="en-GB" b="0" i="0" dirty="0">
                <a:solidFill>
                  <a:srgbClr val="232323"/>
                </a:solidFill>
                <a:effectLst/>
                <a:latin typeface="Noto Sans" panose="020B0502040504020204" pitchFamily="34" charset="0"/>
              </a:rPr>
              <a:t>1 g IV during surgical closure.</a:t>
            </a:r>
          </a:p>
          <a:p>
            <a:pPr algn="l"/>
            <a:r>
              <a:rPr lang="en-GB" b="0" i="0" dirty="0">
                <a:solidFill>
                  <a:srgbClr val="232323"/>
                </a:solidFill>
                <a:effectLst/>
                <a:latin typeface="Noto Sans" panose="020B0502040504020204" pitchFamily="34" charset="0"/>
              </a:rPr>
              <a:t>Starting six hours after the intraoperative dose, 650 mg orally (or IV for patients who are not able to take oral medication) every six hours for 48 to 72 hours postoperatively.</a:t>
            </a:r>
          </a:p>
          <a:p>
            <a:endParaRPr lang="en-GB" dirty="0">
              <a:solidFill>
                <a:srgbClr val="232323"/>
              </a:solidFill>
              <a:latin typeface="Noto Sans" panose="020B0502040504020204" pitchFamily="34" charset="0"/>
            </a:endParaRPr>
          </a:p>
          <a:p>
            <a:endParaRPr lang="en-GB" dirty="0"/>
          </a:p>
        </p:txBody>
      </p:sp>
      <p:grpSp>
        <p:nvGrpSpPr>
          <p:cNvPr id="8" name="Group 7">
            <a:extLst>
              <a:ext uri="{FF2B5EF4-FFF2-40B4-BE49-F238E27FC236}">
                <a16:creationId xmlns:a16="http://schemas.microsoft.com/office/drawing/2014/main" id="{931EBE5E-A26F-4CC1-A796-736671C8ACAC}"/>
              </a:ext>
            </a:extLst>
          </p:cNvPr>
          <p:cNvGrpSpPr/>
          <p:nvPr/>
        </p:nvGrpSpPr>
        <p:grpSpPr>
          <a:xfrm>
            <a:off x="834350" y="3657761"/>
            <a:ext cx="10035064" cy="2510589"/>
            <a:chOff x="834350" y="3657761"/>
            <a:chExt cx="10035064" cy="2510589"/>
          </a:xfrm>
        </p:grpSpPr>
        <p:sp>
          <p:nvSpPr>
            <p:cNvPr id="5" name="Rectangle 4">
              <a:extLst>
                <a:ext uri="{FF2B5EF4-FFF2-40B4-BE49-F238E27FC236}">
                  <a16:creationId xmlns:a16="http://schemas.microsoft.com/office/drawing/2014/main" id="{5059857F-149E-420E-95CF-D692D163627D}"/>
                </a:ext>
              </a:extLst>
            </p:cNvPr>
            <p:cNvSpPr/>
            <p:nvPr/>
          </p:nvSpPr>
          <p:spPr>
            <a:xfrm>
              <a:off x="834350" y="4160680"/>
              <a:ext cx="9946105" cy="2007670"/>
            </a:xfrm>
            <a:prstGeom prst="rect">
              <a:avLst/>
            </a:prstGeom>
            <a:noFill/>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72D5B7B4-FC5C-41FA-9DE4-14FED56AC67D}"/>
                </a:ext>
              </a:extLst>
            </p:cNvPr>
            <p:cNvSpPr/>
            <p:nvPr/>
          </p:nvSpPr>
          <p:spPr>
            <a:xfrm>
              <a:off x="6031992" y="3657761"/>
              <a:ext cx="4837422" cy="57751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Dosing Regimen</a:t>
              </a:r>
              <a:endParaRPr lang="en-GB" sz="2800" b="1" dirty="0"/>
            </a:p>
          </p:txBody>
        </p:sp>
      </p:grpSp>
      <p:pic>
        <p:nvPicPr>
          <p:cNvPr id="7" name="Picture 6" descr="A screenshot of a computer&#10;&#10;Description automatically generated">
            <a:extLst>
              <a:ext uri="{FF2B5EF4-FFF2-40B4-BE49-F238E27FC236}">
                <a16:creationId xmlns:a16="http://schemas.microsoft.com/office/drawing/2014/main" id="{5C4775B8-AA8F-628E-572F-D3378FA7DA9B}"/>
              </a:ext>
            </a:extLst>
          </p:cNvPr>
          <p:cNvPicPr>
            <a:picLocks noChangeAspect="1"/>
          </p:cNvPicPr>
          <p:nvPr/>
        </p:nvPicPr>
        <p:blipFill rotWithShape="1">
          <a:blip r:embed="rId2">
            <a:extLst>
              <a:ext uri="{28A0092B-C50C-407E-A947-70E740481C1C}">
                <a14:useLocalDpi xmlns:a14="http://schemas.microsoft.com/office/drawing/2010/main" val="0"/>
              </a:ext>
            </a:extLst>
          </a:blip>
          <a:srcRect t="12403" r="3232" b="12868"/>
          <a:stretch/>
        </p:blipFill>
        <p:spPr>
          <a:xfrm>
            <a:off x="0" y="0"/>
            <a:ext cx="12192000" cy="6857999"/>
          </a:xfrm>
          <a:prstGeom prst="rect">
            <a:avLst/>
          </a:prstGeom>
        </p:spPr>
      </p:pic>
    </p:spTree>
    <p:extLst>
      <p:ext uri="{BB962C8B-B14F-4D97-AF65-F5344CB8AC3E}">
        <p14:creationId xmlns:p14="http://schemas.microsoft.com/office/powerpoint/2010/main" val="184249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EB2CC-57E2-410C-A04F-577CA0C64148}"/>
              </a:ext>
            </a:extLst>
          </p:cNvPr>
          <p:cNvSpPr>
            <a:spLocks noGrp="1"/>
          </p:cNvSpPr>
          <p:nvPr>
            <p:ph idx="1"/>
          </p:nvPr>
        </p:nvSpPr>
        <p:spPr>
          <a:xfrm>
            <a:off x="689812" y="417095"/>
            <a:ext cx="10014048" cy="5808763"/>
          </a:xfrm>
        </p:spPr>
        <p:txBody>
          <a:bodyPr/>
          <a:lstStyle/>
          <a:p>
            <a:r>
              <a:rPr lang="en-GB" b="1" i="0" dirty="0">
                <a:solidFill>
                  <a:srgbClr val="FF0000"/>
                </a:solidFill>
                <a:effectLst/>
                <a:latin typeface="Noto Sans" panose="020B0502040504020204" pitchFamily="34" charset="0"/>
              </a:rPr>
              <a:t>Nonsteroidal anti-inflammatory drugs</a:t>
            </a:r>
            <a:r>
              <a:rPr lang="en-GB" b="0" i="0" dirty="0">
                <a:solidFill>
                  <a:srgbClr val="232323"/>
                </a:solidFill>
                <a:effectLst/>
                <a:latin typeface="Noto Sans" panose="020B0502040504020204" pitchFamily="34" charset="0"/>
              </a:rPr>
              <a:t> — We routinely administer NSAIDs for 48 hours after </a:t>
            </a:r>
            <a:r>
              <a:rPr lang="en-GB" dirty="0">
                <a:solidFill>
                  <a:srgbClr val="232323"/>
                </a:solidFill>
                <a:latin typeface="Noto Sans" panose="020B0502040504020204" pitchFamily="34" charset="0"/>
              </a:rPr>
              <a:t>caesarean</a:t>
            </a:r>
            <a:r>
              <a:rPr lang="en-GB" b="0" i="0" dirty="0">
                <a:solidFill>
                  <a:srgbClr val="232323"/>
                </a:solidFill>
                <a:effectLst/>
                <a:latin typeface="Noto Sans" panose="020B0502040504020204" pitchFamily="34" charset="0"/>
              </a:rPr>
              <a:t> delivery, including in patients with preeclampsia and/or hypertension, and avoid NSAIDs for patients with thrombocytopenia.</a:t>
            </a:r>
          </a:p>
          <a:p>
            <a:r>
              <a:rPr lang="en-GB" b="0" i="0" dirty="0">
                <a:solidFill>
                  <a:srgbClr val="232323"/>
                </a:solidFill>
                <a:effectLst/>
                <a:latin typeface="Noto Sans" panose="020B0502040504020204" pitchFamily="34" charset="0"/>
              </a:rPr>
              <a:t>When administered as part of multimodal postoperative pain control strategy, NSAIDs have been shown to reduce pain and opioid consumption</a:t>
            </a:r>
            <a:r>
              <a:rPr lang="en-GB" dirty="0">
                <a:solidFill>
                  <a:srgbClr val="232323"/>
                </a:solidFill>
                <a:latin typeface="Noto Sans" panose="020B0502040504020204" pitchFamily="34" charset="0"/>
              </a:rPr>
              <a:t>.</a:t>
            </a:r>
          </a:p>
          <a:p>
            <a:pPr algn="l"/>
            <a:r>
              <a:rPr lang="en-GB" i="0" dirty="0">
                <a:solidFill>
                  <a:srgbClr val="232323"/>
                </a:solidFill>
                <a:effectLst/>
                <a:latin typeface="Noto Sans" panose="020B0502040504020204" pitchFamily="34" charset="0"/>
              </a:rPr>
              <a:t>Adverse effects: Hypertension</a:t>
            </a:r>
            <a:r>
              <a:rPr lang="en-GB" dirty="0">
                <a:solidFill>
                  <a:srgbClr val="232323"/>
                </a:solidFill>
                <a:latin typeface="Noto Sans" panose="020B0502040504020204" pitchFamily="34" charset="0"/>
              </a:rPr>
              <a:t>, e</a:t>
            </a:r>
            <a:r>
              <a:rPr lang="en-GB" i="0" dirty="0">
                <a:solidFill>
                  <a:srgbClr val="232323"/>
                </a:solidFill>
                <a:effectLst/>
                <a:latin typeface="Noto Sans" panose="020B0502040504020204" pitchFamily="34" charset="0"/>
              </a:rPr>
              <a:t>ffects on platelet function</a:t>
            </a:r>
            <a:r>
              <a:rPr lang="en-GB" dirty="0">
                <a:solidFill>
                  <a:srgbClr val="232323"/>
                </a:solidFill>
                <a:latin typeface="Noto Sans" panose="020B0502040504020204" pitchFamily="34" charset="0"/>
              </a:rPr>
              <a:t>, e</a:t>
            </a:r>
            <a:r>
              <a:rPr lang="en-GB" i="0" dirty="0">
                <a:solidFill>
                  <a:srgbClr val="232323"/>
                </a:solidFill>
                <a:effectLst/>
                <a:latin typeface="Noto Sans" panose="020B0502040504020204" pitchFamily="34" charset="0"/>
              </a:rPr>
              <a:t>ffects on the neonate</a:t>
            </a:r>
          </a:p>
          <a:p>
            <a:endParaRPr lang="en-GB" dirty="0"/>
          </a:p>
        </p:txBody>
      </p:sp>
      <p:pic>
        <p:nvPicPr>
          <p:cNvPr id="6" name="Picture 5" descr="A screenshot of a medical application&#10;&#10;Description automatically generated">
            <a:extLst>
              <a:ext uri="{FF2B5EF4-FFF2-40B4-BE49-F238E27FC236}">
                <a16:creationId xmlns:a16="http://schemas.microsoft.com/office/drawing/2014/main" id="{7153A900-99BB-FFF7-1F70-060A7704017F}"/>
              </a:ext>
            </a:extLst>
          </p:cNvPr>
          <p:cNvPicPr>
            <a:picLocks noChangeAspect="1"/>
          </p:cNvPicPr>
          <p:nvPr/>
        </p:nvPicPr>
        <p:blipFill>
          <a:blip r:embed="rId3">
            <a:extLst>
              <a:ext uri="{28A0092B-C50C-407E-A947-70E740481C1C}">
                <a14:useLocalDpi xmlns:a14="http://schemas.microsoft.com/office/drawing/2010/main" val="0"/>
              </a:ext>
            </a:extLst>
          </a:blip>
          <a:srcRect l="-374" t="14994" r="281" b="11920"/>
          <a:stretch/>
        </p:blipFill>
        <p:spPr>
          <a:xfrm>
            <a:off x="0" y="1"/>
            <a:ext cx="12061371" cy="6981370"/>
          </a:xfrm>
          <a:prstGeom prst="rect">
            <a:avLst/>
          </a:prstGeom>
        </p:spPr>
      </p:pic>
    </p:spTree>
    <p:extLst>
      <p:ext uri="{BB962C8B-B14F-4D97-AF65-F5344CB8AC3E}">
        <p14:creationId xmlns:p14="http://schemas.microsoft.com/office/powerpoint/2010/main" val="2344281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E8118F-3486-418C-A7A2-A78ACA080DB8}"/>
              </a:ext>
            </a:extLst>
          </p:cNvPr>
          <p:cNvSpPr>
            <a:spLocks noGrp="1"/>
          </p:cNvSpPr>
          <p:nvPr>
            <p:ph idx="1"/>
          </p:nvPr>
        </p:nvSpPr>
        <p:spPr>
          <a:xfrm>
            <a:off x="365760" y="237745"/>
            <a:ext cx="11430000" cy="6492840"/>
          </a:xfrm>
        </p:spPr>
        <p:txBody>
          <a:bodyPr>
            <a:normAutofit lnSpcReduction="10000"/>
          </a:bodyPr>
          <a:lstStyle/>
          <a:p>
            <a:r>
              <a:rPr lang="en-GB" b="1" i="0" dirty="0">
                <a:solidFill>
                  <a:srgbClr val="232323"/>
                </a:solidFill>
                <a:effectLst/>
                <a:latin typeface="Noto Sans" panose="020B0502040504020204" pitchFamily="34" charset="0"/>
              </a:rPr>
              <a:t>Systemic opioids</a:t>
            </a:r>
            <a:r>
              <a:rPr lang="en-GB" b="0" i="0" dirty="0">
                <a:solidFill>
                  <a:srgbClr val="232323"/>
                </a:solidFill>
                <a:effectLst/>
                <a:latin typeface="Noto Sans" panose="020B0502040504020204" pitchFamily="34" charset="0"/>
              </a:rPr>
              <a:t> — The need for opioids after caesarean delivery varies widely among patients, with some patients requiring opioids even within the first 24 hours after surgery, when neuraxial opioids should still be in effect.</a:t>
            </a:r>
          </a:p>
          <a:p>
            <a:r>
              <a:rPr lang="en-GB" b="0" i="0" dirty="0">
                <a:solidFill>
                  <a:srgbClr val="232323"/>
                </a:solidFill>
                <a:effectLst/>
                <a:latin typeface="Noto Sans" panose="020B0502040504020204" pitchFamily="34" charset="0"/>
              </a:rPr>
              <a:t> It is suggested to use </a:t>
            </a:r>
            <a:r>
              <a:rPr lang="en-GB" b="1" i="0" dirty="0">
                <a:solidFill>
                  <a:srgbClr val="232323"/>
                </a:solidFill>
                <a:effectLst/>
                <a:latin typeface="Noto Sans" panose="020B0502040504020204" pitchFamily="34" charset="0"/>
              </a:rPr>
              <a:t>oral opioids</a:t>
            </a:r>
            <a:r>
              <a:rPr lang="en-GB" b="0" i="0" dirty="0">
                <a:solidFill>
                  <a:srgbClr val="232323"/>
                </a:solidFill>
                <a:effectLst/>
                <a:latin typeface="Noto Sans" panose="020B0502040504020204" pitchFamily="34" charset="0"/>
              </a:rPr>
              <a:t> rather than intravenous (IV) opioids in patients who tolerate oral intake.</a:t>
            </a:r>
          </a:p>
          <a:p>
            <a:r>
              <a:rPr lang="en-GB" b="0" i="0" dirty="0">
                <a:solidFill>
                  <a:srgbClr val="232323"/>
                </a:solidFill>
                <a:effectLst/>
                <a:latin typeface="Noto Sans" panose="020B0502040504020204" pitchFamily="34" charset="0"/>
              </a:rPr>
              <a:t> </a:t>
            </a:r>
            <a:r>
              <a:rPr lang="en-GB" b="1" i="0" dirty="0">
                <a:effectLst/>
                <a:latin typeface="Noto Sans" panose="020B0502040504020204" pitchFamily="34" charset="0"/>
              </a:rPr>
              <a:t>Orally</a:t>
            </a:r>
            <a:r>
              <a:rPr lang="en-GB" b="0" i="0" dirty="0">
                <a:solidFill>
                  <a:srgbClr val="232323"/>
                </a:solidFill>
                <a:effectLst/>
                <a:latin typeface="Noto Sans" panose="020B0502040504020204" pitchFamily="34" charset="0"/>
              </a:rPr>
              <a:t> — A </a:t>
            </a:r>
            <a:r>
              <a:rPr lang="en-GB" b="0" i="0" dirty="0">
                <a:solidFill>
                  <a:schemeClr val="tx1">
                    <a:lumMod val="85000"/>
                    <a:lumOff val="15000"/>
                  </a:schemeClr>
                </a:solidFill>
                <a:effectLst/>
                <a:latin typeface="Noto Sans" panose="020B0502040504020204" pitchFamily="34" charset="0"/>
              </a:rPr>
              <a:t>consensus statement </a:t>
            </a:r>
            <a:r>
              <a:rPr lang="en-GB" b="0" i="0" dirty="0">
                <a:solidFill>
                  <a:srgbClr val="232323"/>
                </a:solidFill>
                <a:effectLst/>
                <a:latin typeface="Noto Sans" panose="020B0502040504020204" pitchFamily="34" charset="0"/>
              </a:rPr>
              <a:t>from the Society for Obstetric </a:t>
            </a:r>
            <a:r>
              <a:rPr lang="en-GB" b="0" i="0" dirty="0" err="1">
                <a:solidFill>
                  <a:srgbClr val="232323"/>
                </a:solidFill>
                <a:effectLst/>
                <a:latin typeface="Noto Sans" panose="020B0502040504020204" pitchFamily="34" charset="0"/>
              </a:rPr>
              <a:t>Anesthesia</a:t>
            </a:r>
            <a:r>
              <a:rPr lang="en-GB" b="0" i="0" dirty="0">
                <a:solidFill>
                  <a:srgbClr val="232323"/>
                </a:solidFill>
                <a:effectLst/>
                <a:latin typeface="Noto Sans" panose="020B0502040504020204" pitchFamily="34" charset="0"/>
              </a:rPr>
              <a:t> and Perinatology that oral </a:t>
            </a:r>
            <a:r>
              <a:rPr lang="en-GB" b="1" i="0" dirty="0">
                <a:effectLst/>
                <a:latin typeface="Noto Sans" panose="020B0502040504020204" pitchFamily="34" charset="0"/>
              </a:rPr>
              <a:t>oxycodone</a:t>
            </a:r>
            <a:r>
              <a:rPr lang="en-GB" b="0" i="0" dirty="0">
                <a:solidFill>
                  <a:srgbClr val="232323"/>
                </a:solidFill>
                <a:effectLst/>
                <a:latin typeface="Noto Sans" panose="020B0502040504020204" pitchFamily="34" charset="0"/>
              </a:rPr>
              <a:t> or </a:t>
            </a:r>
            <a:r>
              <a:rPr lang="en-GB" b="1" i="0" dirty="0">
                <a:effectLst/>
                <a:latin typeface="Noto Sans" panose="020B0502040504020204" pitchFamily="34" charset="0"/>
              </a:rPr>
              <a:t>hydrocodone</a:t>
            </a:r>
            <a:r>
              <a:rPr lang="en-GB" b="0" i="0" dirty="0">
                <a:solidFill>
                  <a:srgbClr val="232323"/>
                </a:solidFill>
                <a:effectLst/>
                <a:latin typeface="Noto Sans" panose="020B0502040504020204" pitchFamily="34" charset="0"/>
              </a:rPr>
              <a:t> are the preferred rescue opioids for breakthrough pain after </a:t>
            </a:r>
            <a:r>
              <a:rPr lang="en-GB" b="1" i="0" dirty="0">
                <a:solidFill>
                  <a:srgbClr val="232323"/>
                </a:solidFill>
                <a:effectLst/>
                <a:latin typeface="Noto Sans" panose="020B0502040504020204" pitchFamily="34" charset="0"/>
              </a:rPr>
              <a:t>caesarean delivery in breastfeeding women.</a:t>
            </a:r>
          </a:p>
          <a:p>
            <a:pPr marL="0" indent="0">
              <a:buNone/>
              <a:tabLst>
                <a:tab pos="55563" algn="l"/>
              </a:tabLst>
            </a:pPr>
            <a:endParaRPr lang="en-GB" sz="100" dirty="0">
              <a:solidFill>
                <a:srgbClr val="232323"/>
              </a:solidFill>
              <a:latin typeface="Noto Sans" panose="020B0502040504020204" pitchFamily="34" charset="0"/>
            </a:endParaRPr>
          </a:p>
          <a:p>
            <a:pPr>
              <a:tabLst>
                <a:tab pos="55563" algn="l"/>
              </a:tabLst>
            </a:pPr>
            <a:r>
              <a:rPr lang="en-GB" dirty="0">
                <a:solidFill>
                  <a:srgbClr val="232323"/>
                </a:solidFill>
                <a:latin typeface="Noto Sans" panose="020B0502040504020204" pitchFamily="34" charset="0"/>
              </a:rPr>
              <a:t>Intravenously for  PCA use</a:t>
            </a:r>
            <a:r>
              <a:rPr lang="en-GB" b="0" i="0" dirty="0">
                <a:solidFill>
                  <a:srgbClr val="232323"/>
                </a:solidFill>
                <a:effectLst/>
                <a:latin typeface="Noto Sans" panose="020B0502040504020204" pitchFamily="34" charset="0"/>
              </a:rPr>
              <a:t>, </a:t>
            </a:r>
            <a:r>
              <a:rPr lang="en-GB" b="1" i="0" dirty="0">
                <a:effectLst/>
                <a:latin typeface="Noto Sans" panose="020B0502040504020204" pitchFamily="34" charset="0"/>
              </a:rPr>
              <a:t>morphine</a:t>
            </a:r>
            <a:r>
              <a:rPr lang="en-GB" b="0" i="0" dirty="0">
                <a:solidFill>
                  <a:srgbClr val="232323"/>
                </a:solidFill>
                <a:effectLst/>
                <a:latin typeface="Noto Sans" panose="020B0502040504020204" pitchFamily="34" charset="0"/>
              </a:rPr>
              <a:t> and </a:t>
            </a:r>
            <a:r>
              <a:rPr lang="en-GB" b="1" i="0" dirty="0">
                <a:effectLst/>
                <a:latin typeface="Noto Sans" panose="020B0502040504020204" pitchFamily="34" charset="0"/>
              </a:rPr>
              <a:t>hydromorphone</a:t>
            </a:r>
            <a:r>
              <a:rPr lang="en-GB" b="0" i="0" dirty="0">
                <a:solidFill>
                  <a:srgbClr val="232323"/>
                </a:solidFill>
                <a:effectLst/>
                <a:latin typeface="Noto Sans" panose="020B0502040504020204" pitchFamily="34" charset="0"/>
              </a:rPr>
              <a:t> provide effective analgesia with high levels of patient satisfaction. </a:t>
            </a:r>
          </a:p>
          <a:p>
            <a:r>
              <a:rPr lang="en-GB" b="1" i="0" dirty="0">
                <a:effectLst/>
                <a:latin typeface="Noto Sans" panose="020B0502040504020204" pitchFamily="34" charset="0"/>
              </a:rPr>
              <a:t>Hydromorphone</a:t>
            </a:r>
            <a:r>
              <a:rPr lang="en-GB" b="0" i="0" dirty="0">
                <a:solidFill>
                  <a:srgbClr val="232323"/>
                </a:solidFill>
                <a:effectLst/>
                <a:latin typeface="Noto Sans" panose="020B0502040504020204" pitchFamily="34" charset="0"/>
              </a:rPr>
              <a:t> does not have active metabolites and may be preferable in breastfeeding women.</a:t>
            </a:r>
            <a:endParaRPr lang="en-GB" dirty="0"/>
          </a:p>
        </p:txBody>
      </p:sp>
      <p:pic>
        <p:nvPicPr>
          <p:cNvPr id="4" name="Picture 3" descr="A screenshot of a medical information&#10;&#10;Description automatically generated">
            <a:extLst>
              <a:ext uri="{FF2B5EF4-FFF2-40B4-BE49-F238E27FC236}">
                <a16:creationId xmlns:a16="http://schemas.microsoft.com/office/drawing/2014/main" id="{636D1B69-E390-48E6-8250-1CE8FA166D57}"/>
              </a:ext>
            </a:extLst>
          </p:cNvPr>
          <p:cNvPicPr>
            <a:picLocks noChangeAspect="1"/>
          </p:cNvPicPr>
          <p:nvPr/>
        </p:nvPicPr>
        <p:blipFill rotWithShape="1">
          <a:blip r:embed="rId2">
            <a:extLst>
              <a:ext uri="{28A0092B-C50C-407E-A947-70E740481C1C}">
                <a14:useLocalDpi xmlns:a14="http://schemas.microsoft.com/office/drawing/2010/main" val="0"/>
              </a:ext>
            </a:extLst>
          </a:blip>
          <a:srcRect t="12387" b="12418"/>
          <a:stretch/>
        </p:blipFill>
        <p:spPr>
          <a:xfrm>
            <a:off x="0" y="-42878"/>
            <a:ext cx="12236492" cy="6900878"/>
          </a:xfrm>
          <a:prstGeom prst="rect">
            <a:avLst/>
          </a:prstGeom>
        </p:spPr>
      </p:pic>
    </p:spTree>
    <p:extLst>
      <p:ext uri="{BB962C8B-B14F-4D97-AF65-F5344CB8AC3E}">
        <p14:creationId xmlns:p14="http://schemas.microsoft.com/office/powerpoint/2010/main" val="3237781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err="1"/>
              <a:t>Neuraxial</a:t>
            </a:r>
            <a:r>
              <a:rPr lang="en-US" dirty="0"/>
              <a:t> anesthesia (regional anesthesia)</a:t>
            </a:r>
          </a:p>
        </p:txBody>
      </p:sp>
      <p:sp>
        <p:nvSpPr>
          <p:cNvPr id="3" name="Content Placeholder 2"/>
          <p:cNvSpPr>
            <a:spLocks noGrp="1"/>
          </p:cNvSpPr>
          <p:nvPr>
            <p:ph idx="1"/>
          </p:nvPr>
        </p:nvSpPr>
        <p:spPr>
          <a:xfrm>
            <a:off x="183106" y="1429840"/>
            <a:ext cx="11253717" cy="4766244"/>
          </a:xfrm>
        </p:spPr>
        <p:txBody>
          <a:bodyPr>
            <a:normAutofit/>
          </a:bodyPr>
          <a:lstStyle/>
          <a:p>
            <a:r>
              <a:rPr lang="en-US" sz="2400" dirty="0"/>
              <a:t>There are two main types of </a:t>
            </a:r>
            <a:r>
              <a:rPr lang="en-US" sz="2400" dirty="0" err="1"/>
              <a:t>neuraxial</a:t>
            </a:r>
            <a:r>
              <a:rPr lang="en-US" sz="2400" dirty="0"/>
              <a:t> anesthesia : epidural anesthesia and spinal anesthesia, epidural anesthesia is the  most common method used</a:t>
            </a:r>
            <a:r>
              <a:rPr lang="en-US" dirty="0"/>
              <a:t>:</a:t>
            </a:r>
            <a:br>
              <a:rPr lang="en-US" dirty="0"/>
            </a:br>
            <a:br>
              <a:rPr lang="en-US" dirty="0"/>
            </a:br>
            <a:r>
              <a:rPr lang="en-US" sz="3200" dirty="0"/>
              <a:t>epidural anesthesia</a:t>
            </a:r>
            <a:r>
              <a:rPr lang="en-US" dirty="0"/>
              <a:t>: </a:t>
            </a:r>
            <a:r>
              <a:rPr lang="en-US" sz="2400" dirty="0"/>
              <a:t>in this method the anesthetic and/or analgesic agents are injected into the epidural space ,Epidural administration involves an </a:t>
            </a:r>
            <a:r>
              <a:rPr lang="en-US" b="1" u="sng" dirty="0">
                <a:solidFill>
                  <a:srgbClr val="C00000"/>
                </a:solidFill>
              </a:rPr>
              <a:t>initial bolus </a:t>
            </a:r>
            <a:r>
              <a:rPr lang="en-US" sz="2400" dirty="0"/>
              <a:t>of local anesthetic bupivacaine, </a:t>
            </a:r>
            <a:r>
              <a:rPr lang="en-US" sz="2400" dirty="0" err="1"/>
              <a:t>ropivacaine</a:t>
            </a:r>
            <a:r>
              <a:rPr lang="en-US" sz="2400" dirty="0"/>
              <a:t>, or lidocaine as well as narcotics such as fentanyl or </a:t>
            </a:r>
            <a:r>
              <a:rPr lang="en-US" sz="2400" dirty="0" err="1"/>
              <a:t>sufentanil</a:t>
            </a:r>
            <a:r>
              <a:rPr lang="en-US" sz="2400" dirty="0"/>
              <a:t> followed by an </a:t>
            </a:r>
            <a:r>
              <a:rPr lang="en-US" b="1" u="sng" dirty="0">
                <a:solidFill>
                  <a:srgbClr val="C00000"/>
                </a:solidFill>
              </a:rPr>
              <a:t>infusion</a:t>
            </a:r>
            <a:r>
              <a:rPr lang="en-US" dirty="0"/>
              <a:t> </a:t>
            </a:r>
            <a:r>
              <a:rPr lang="en-US" sz="2400" dirty="0"/>
              <a:t>of a dilute solution of the same agents until delivery.</a:t>
            </a:r>
            <a:br>
              <a:rPr lang="en-US" sz="2400" dirty="0"/>
            </a:br>
            <a:br>
              <a:rPr lang="en-US" dirty="0"/>
            </a:b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740" y="4340380"/>
            <a:ext cx="3768436" cy="2335143"/>
          </a:xfrm>
          <a:prstGeom prst="rect">
            <a:avLst/>
          </a:prstGeom>
        </p:spPr>
      </p:pic>
      <p:pic>
        <p:nvPicPr>
          <p:cNvPr id="4" name="Picture 3"/>
          <p:cNvPicPr>
            <a:picLocks noChangeAspect="1"/>
          </p:cNvPicPr>
          <p:nvPr/>
        </p:nvPicPr>
        <p:blipFill>
          <a:blip r:embed="rId4"/>
          <a:stretch>
            <a:fillRect/>
          </a:stretch>
        </p:blipFill>
        <p:spPr>
          <a:xfrm>
            <a:off x="2583882" y="4340380"/>
            <a:ext cx="5084505" cy="2335143"/>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932C772-E36B-883A-D515-5C36D0F4951D}"/>
              </a:ext>
            </a:extLst>
          </p:cNvPr>
          <p:cNvPicPr>
            <a:picLocks noChangeAspect="1"/>
          </p:cNvPicPr>
          <p:nvPr/>
        </p:nvPicPr>
        <p:blipFill>
          <a:blip r:embed="rId5">
            <a:extLst>
              <a:ext uri="{28A0092B-C50C-407E-A947-70E740481C1C}">
                <a14:useLocalDpi xmlns:a14="http://schemas.microsoft.com/office/drawing/2010/main" val="0"/>
              </a:ext>
            </a:extLst>
          </a:blip>
          <a:srcRect t="12659" b="13375"/>
          <a:stretch/>
        </p:blipFill>
        <p:spPr>
          <a:xfrm>
            <a:off x="-1" y="-27652"/>
            <a:ext cx="12373903" cy="6885652"/>
          </a:xfrm>
          <a:prstGeom prst="rect">
            <a:avLst/>
          </a:prstGeom>
        </p:spPr>
      </p:pic>
    </p:spTree>
    <p:extLst>
      <p:ext uri="{BB962C8B-B14F-4D97-AF65-F5344CB8AC3E}">
        <p14:creationId xmlns:p14="http://schemas.microsoft.com/office/powerpoint/2010/main" val="341658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96537"/>
            <a:ext cx="12192000" cy="5561463"/>
          </a:xfrm>
        </p:spPr>
        <p:txBody>
          <a:bodyPr>
            <a:normAutofit fontScale="25000" lnSpcReduction="20000"/>
          </a:bodyPr>
          <a:lstStyle/>
          <a:p>
            <a:pPr marL="0" indent="0">
              <a:buNone/>
            </a:pPr>
            <a:r>
              <a:rPr lang="en-US" sz="11200" b="1" u="sng" dirty="0">
                <a:solidFill>
                  <a:srgbClr val="C00000"/>
                </a:solidFill>
              </a:rPr>
              <a:t>Epidural anesthesia</a:t>
            </a:r>
            <a:r>
              <a:rPr lang="en-US" sz="9600" dirty="0"/>
              <a:t>: </a:t>
            </a:r>
            <a:br>
              <a:rPr lang="en-US" sz="9600" dirty="0"/>
            </a:br>
            <a:r>
              <a:rPr lang="en-US" sz="9600" dirty="0"/>
              <a:t> </a:t>
            </a:r>
            <a:br>
              <a:rPr lang="en-US" sz="9600" dirty="0"/>
            </a:br>
            <a:r>
              <a:rPr lang="en-US" sz="11200" dirty="0"/>
              <a:t> </a:t>
            </a:r>
            <a:r>
              <a:rPr lang="en-US" sz="12800" dirty="0"/>
              <a:t>notice that  Epidural administration involves the placement of a </a:t>
            </a:r>
            <a:r>
              <a:rPr lang="en-US" sz="12800" b="1" u="sng" dirty="0">
                <a:solidFill>
                  <a:srgbClr val="C00000"/>
                </a:solidFill>
              </a:rPr>
              <a:t>catheter</a:t>
            </a:r>
            <a:r>
              <a:rPr lang="en-US" sz="12800" dirty="0"/>
              <a:t> into the epidural space, </a:t>
            </a:r>
            <a:r>
              <a:rPr lang="en-US" sz="14400" b="1" u="sng" dirty="0">
                <a:solidFill>
                  <a:srgbClr val="C00000"/>
                </a:solidFill>
              </a:rPr>
              <a:t>which may remain in place for the duration of </a:t>
            </a:r>
            <a:r>
              <a:rPr lang="en-US" sz="14400" b="1" u="sng" dirty="0" err="1">
                <a:solidFill>
                  <a:srgbClr val="C00000"/>
                </a:solidFill>
              </a:rPr>
              <a:t>labour</a:t>
            </a:r>
            <a:r>
              <a:rPr lang="en-US" sz="14400" b="1" u="sng" dirty="0">
                <a:solidFill>
                  <a:srgbClr val="C00000"/>
                </a:solidFill>
              </a:rPr>
              <a:t> </a:t>
            </a:r>
            <a:br>
              <a:rPr lang="en-US" sz="17600" b="1" u="sng" dirty="0">
                <a:solidFill>
                  <a:srgbClr val="C00000"/>
                </a:solidFill>
              </a:rPr>
            </a:br>
            <a:br>
              <a:rPr lang="en-US" sz="17600" b="1" u="sng" dirty="0">
                <a:solidFill>
                  <a:srgbClr val="C00000"/>
                </a:solidFill>
              </a:rPr>
            </a:br>
            <a:r>
              <a:rPr lang="en-US" sz="12800" dirty="0"/>
              <a:t>also notice that we gave a combination of anesthetic agent +analgesic agent</a:t>
            </a:r>
            <a:r>
              <a:rPr lang="en-US" sz="12800" dirty="0">
                <a:sym typeface="Wingdings" panose="05000000000000000000" pitchFamily="2" charset="2"/>
              </a:rPr>
              <a:t> because</a:t>
            </a:r>
            <a:r>
              <a:rPr lang="en-US" sz="12800" dirty="0"/>
              <a:t> Combining the opioid with the local </a:t>
            </a:r>
            <a:r>
              <a:rPr lang="en-US" sz="12800" dirty="0" err="1"/>
              <a:t>anaesthetic</a:t>
            </a:r>
            <a:r>
              <a:rPr lang="en-US" sz="12800" dirty="0"/>
              <a:t> reduces the amount of local </a:t>
            </a:r>
            <a:r>
              <a:rPr lang="en-US" sz="12800" dirty="0" err="1"/>
              <a:t>anaesthetic</a:t>
            </a:r>
            <a:r>
              <a:rPr lang="en-US" sz="12800" dirty="0"/>
              <a:t> required and this reduces the motor blockade and peripheral autonomic effect (hypotension) of the epidural anesthesia</a:t>
            </a:r>
            <a:br>
              <a:rPr lang="en-US" sz="3400" dirty="0"/>
            </a:br>
            <a:br>
              <a:rPr lang="en-US" sz="9600" dirty="0"/>
            </a:br>
            <a:br>
              <a:rPr lang="en-US" sz="4400" dirty="0"/>
            </a:br>
            <a:br>
              <a:rPr lang="en-US" sz="2400" dirty="0"/>
            </a:br>
            <a:br>
              <a:rPr lang="en-US" sz="2400" dirty="0"/>
            </a:br>
            <a:br>
              <a:rPr lang="en-US" sz="2400" dirty="0"/>
            </a:br>
            <a:endParaRPr lang="en-US" b="1" dirty="0"/>
          </a:p>
        </p:txBody>
      </p:sp>
      <p:sp>
        <p:nvSpPr>
          <p:cNvPr id="4" name="Title 1"/>
          <p:cNvSpPr txBox="1">
            <a:spLocks/>
          </p:cNvSpPr>
          <p:nvPr/>
        </p:nvSpPr>
        <p:spPr>
          <a:xfrm>
            <a:off x="0" y="1228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Neuraxial</a:t>
            </a:r>
            <a:r>
              <a:rPr lang="en-US" dirty="0"/>
              <a:t> anesthesia (regional anesthesia)</a:t>
            </a:r>
          </a:p>
        </p:txBody>
      </p:sp>
      <p:pic>
        <p:nvPicPr>
          <p:cNvPr id="5" name="Picture 4" descr="A screenshot of a medical information&#10;&#10;Description automatically generated">
            <a:extLst>
              <a:ext uri="{FF2B5EF4-FFF2-40B4-BE49-F238E27FC236}">
                <a16:creationId xmlns:a16="http://schemas.microsoft.com/office/drawing/2014/main" id="{ED5B4658-FE7B-F0A9-086C-3F730E15E20F}"/>
              </a:ext>
            </a:extLst>
          </p:cNvPr>
          <p:cNvPicPr>
            <a:picLocks noChangeAspect="1"/>
          </p:cNvPicPr>
          <p:nvPr/>
        </p:nvPicPr>
        <p:blipFill>
          <a:blip r:embed="rId2">
            <a:extLst>
              <a:ext uri="{28A0092B-C50C-407E-A947-70E740481C1C}">
                <a14:useLocalDpi xmlns:a14="http://schemas.microsoft.com/office/drawing/2010/main" val="0"/>
              </a:ext>
            </a:extLst>
          </a:blip>
          <a:srcRect t="12637" b="13165"/>
          <a:stretch/>
        </p:blipFill>
        <p:spPr>
          <a:xfrm>
            <a:off x="1" y="-13186"/>
            <a:ext cx="12347382" cy="6871186"/>
          </a:xfrm>
          <a:prstGeom prst="rect">
            <a:avLst/>
          </a:prstGeom>
        </p:spPr>
      </p:pic>
    </p:spTree>
    <p:extLst>
      <p:ext uri="{BB962C8B-B14F-4D97-AF65-F5344CB8AC3E}">
        <p14:creationId xmlns:p14="http://schemas.microsoft.com/office/powerpoint/2010/main" val="3133352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C1BDD-B626-6395-4811-56B3D2AFA5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C4BBD-F3B5-15F6-6D6C-9FE19A391EB4}"/>
              </a:ext>
            </a:extLst>
          </p:cNvPr>
          <p:cNvSpPr>
            <a:spLocks noGrp="1"/>
          </p:cNvSpPr>
          <p:nvPr>
            <p:ph idx="1"/>
          </p:nvPr>
        </p:nvSpPr>
        <p:spPr>
          <a:xfrm>
            <a:off x="0" y="1296537"/>
            <a:ext cx="12192000" cy="5561463"/>
          </a:xfrm>
        </p:spPr>
        <p:txBody>
          <a:bodyPr>
            <a:normAutofit fontScale="25000" lnSpcReduction="20000"/>
          </a:bodyPr>
          <a:lstStyle/>
          <a:p>
            <a:pPr marL="0" indent="0">
              <a:buNone/>
            </a:pPr>
            <a:r>
              <a:rPr lang="en-US" sz="11200" b="1" u="sng" dirty="0">
                <a:solidFill>
                  <a:srgbClr val="C00000"/>
                </a:solidFill>
              </a:rPr>
              <a:t>Epidural anesthesia</a:t>
            </a:r>
            <a:r>
              <a:rPr lang="en-US" sz="9600" dirty="0"/>
              <a:t>: </a:t>
            </a:r>
            <a:br>
              <a:rPr lang="en-US" sz="9600" dirty="0"/>
            </a:br>
            <a:r>
              <a:rPr lang="en-US" sz="9600" dirty="0"/>
              <a:t> </a:t>
            </a:r>
            <a:br>
              <a:rPr lang="en-US" sz="9600" dirty="0"/>
            </a:br>
            <a:r>
              <a:rPr lang="en-US" sz="11200" dirty="0"/>
              <a:t> </a:t>
            </a:r>
            <a:r>
              <a:rPr lang="en-US" sz="12800" dirty="0"/>
              <a:t>notice that  Epidural administration involves the placement of a </a:t>
            </a:r>
            <a:r>
              <a:rPr lang="en-US" sz="12800" b="1" u="sng" dirty="0">
                <a:solidFill>
                  <a:srgbClr val="C00000"/>
                </a:solidFill>
              </a:rPr>
              <a:t>catheter</a:t>
            </a:r>
            <a:r>
              <a:rPr lang="en-US" sz="12800" dirty="0"/>
              <a:t> into the epidural space, </a:t>
            </a:r>
            <a:r>
              <a:rPr lang="en-US" sz="14400" b="1" u="sng" dirty="0">
                <a:solidFill>
                  <a:srgbClr val="C00000"/>
                </a:solidFill>
              </a:rPr>
              <a:t>which may remain in place for the duration of </a:t>
            </a:r>
            <a:r>
              <a:rPr lang="en-US" sz="14400" b="1" u="sng" dirty="0" err="1">
                <a:solidFill>
                  <a:srgbClr val="C00000"/>
                </a:solidFill>
              </a:rPr>
              <a:t>labour</a:t>
            </a:r>
            <a:r>
              <a:rPr lang="en-US" sz="14400" b="1" u="sng" dirty="0">
                <a:solidFill>
                  <a:srgbClr val="C00000"/>
                </a:solidFill>
              </a:rPr>
              <a:t> </a:t>
            </a:r>
            <a:br>
              <a:rPr lang="en-US" sz="17600" b="1" u="sng" dirty="0">
                <a:solidFill>
                  <a:srgbClr val="C00000"/>
                </a:solidFill>
              </a:rPr>
            </a:br>
            <a:br>
              <a:rPr lang="en-US" sz="17600" b="1" u="sng" dirty="0">
                <a:solidFill>
                  <a:srgbClr val="C00000"/>
                </a:solidFill>
              </a:rPr>
            </a:br>
            <a:r>
              <a:rPr lang="en-US" sz="12800" dirty="0"/>
              <a:t>also notice that we gave a combination of anesthetic agent +analgesic agent</a:t>
            </a:r>
            <a:r>
              <a:rPr lang="en-US" sz="12800" dirty="0">
                <a:sym typeface="Wingdings" panose="05000000000000000000" pitchFamily="2" charset="2"/>
              </a:rPr>
              <a:t> because</a:t>
            </a:r>
            <a:r>
              <a:rPr lang="en-US" sz="12800" dirty="0"/>
              <a:t> Combining the opioid with the local </a:t>
            </a:r>
            <a:r>
              <a:rPr lang="en-US" sz="12800" dirty="0" err="1"/>
              <a:t>anaesthetic</a:t>
            </a:r>
            <a:r>
              <a:rPr lang="en-US" sz="12800" dirty="0"/>
              <a:t> reduces the amount of local </a:t>
            </a:r>
            <a:r>
              <a:rPr lang="en-US" sz="12800" dirty="0" err="1"/>
              <a:t>anaesthetic</a:t>
            </a:r>
            <a:r>
              <a:rPr lang="en-US" sz="12800" dirty="0"/>
              <a:t> required and this reduces the motor blockade and peripheral autonomic effect (hypotension) of the epidural anesthesia</a:t>
            </a:r>
            <a:br>
              <a:rPr lang="en-US" sz="3400" dirty="0"/>
            </a:br>
            <a:br>
              <a:rPr lang="en-US" sz="9600" dirty="0"/>
            </a:br>
            <a:br>
              <a:rPr lang="en-US" sz="4400" dirty="0"/>
            </a:br>
            <a:br>
              <a:rPr lang="en-US" sz="2400" dirty="0"/>
            </a:br>
            <a:br>
              <a:rPr lang="en-US" sz="2400" dirty="0"/>
            </a:br>
            <a:br>
              <a:rPr lang="en-US" sz="2400" dirty="0"/>
            </a:br>
            <a:endParaRPr lang="en-US" b="1" dirty="0"/>
          </a:p>
        </p:txBody>
      </p:sp>
      <p:sp>
        <p:nvSpPr>
          <p:cNvPr id="4" name="Title 1">
            <a:extLst>
              <a:ext uri="{FF2B5EF4-FFF2-40B4-BE49-F238E27FC236}">
                <a16:creationId xmlns:a16="http://schemas.microsoft.com/office/drawing/2014/main" id="{B3A5A021-D5CA-69FE-257F-C831ECD27BB5}"/>
              </a:ext>
            </a:extLst>
          </p:cNvPr>
          <p:cNvSpPr txBox="1">
            <a:spLocks/>
          </p:cNvSpPr>
          <p:nvPr/>
        </p:nvSpPr>
        <p:spPr>
          <a:xfrm>
            <a:off x="0" y="12283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Neuraxial</a:t>
            </a:r>
            <a:r>
              <a:rPr lang="en-US" dirty="0"/>
              <a:t> anesthesia (regional anesthesia)</a:t>
            </a:r>
          </a:p>
        </p:txBody>
      </p:sp>
      <p:pic>
        <p:nvPicPr>
          <p:cNvPr id="5" name="Picture 4" descr="A screenshot of a medical information&#10;&#10;Description automatically generated">
            <a:extLst>
              <a:ext uri="{FF2B5EF4-FFF2-40B4-BE49-F238E27FC236}">
                <a16:creationId xmlns:a16="http://schemas.microsoft.com/office/drawing/2014/main" id="{38B04E2B-15BF-8044-274E-27DC3F916BE0}"/>
              </a:ext>
            </a:extLst>
          </p:cNvPr>
          <p:cNvPicPr>
            <a:picLocks noChangeAspect="1"/>
          </p:cNvPicPr>
          <p:nvPr/>
        </p:nvPicPr>
        <p:blipFill>
          <a:blip r:embed="rId2">
            <a:extLst>
              <a:ext uri="{28A0092B-C50C-407E-A947-70E740481C1C}">
                <a14:useLocalDpi xmlns:a14="http://schemas.microsoft.com/office/drawing/2010/main" val="0"/>
              </a:ext>
            </a:extLst>
          </a:blip>
          <a:srcRect t="12637" b="13165"/>
          <a:stretch/>
        </p:blipFill>
        <p:spPr>
          <a:xfrm>
            <a:off x="1" y="-13186"/>
            <a:ext cx="12347382" cy="6871186"/>
          </a:xfrm>
          <a:prstGeom prst="rect">
            <a:avLst/>
          </a:prstGeom>
        </p:spPr>
      </p:pic>
      <p:pic>
        <p:nvPicPr>
          <p:cNvPr id="6" name="Picture 5" descr="A screenshot of a medical information&#10;&#10;Description automatically generated">
            <a:extLst>
              <a:ext uri="{FF2B5EF4-FFF2-40B4-BE49-F238E27FC236}">
                <a16:creationId xmlns:a16="http://schemas.microsoft.com/office/drawing/2014/main" id="{121FA319-2EE2-8395-6FCC-B2E2A2D17B06}"/>
              </a:ext>
            </a:extLst>
          </p:cNvPr>
          <p:cNvPicPr>
            <a:picLocks noChangeAspect="1"/>
          </p:cNvPicPr>
          <p:nvPr/>
        </p:nvPicPr>
        <p:blipFill>
          <a:blip r:embed="rId3">
            <a:extLst>
              <a:ext uri="{28A0092B-C50C-407E-A947-70E740481C1C}">
                <a14:useLocalDpi xmlns:a14="http://schemas.microsoft.com/office/drawing/2010/main" val="0"/>
              </a:ext>
            </a:extLst>
          </a:blip>
          <a:srcRect t="12387" b="13165"/>
          <a:stretch/>
        </p:blipFill>
        <p:spPr>
          <a:xfrm>
            <a:off x="146879" y="50517"/>
            <a:ext cx="12191999" cy="6807483"/>
          </a:xfrm>
          <a:prstGeom prst="rect">
            <a:avLst/>
          </a:prstGeom>
        </p:spPr>
      </p:pic>
    </p:spTree>
    <p:extLst>
      <p:ext uri="{BB962C8B-B14F-4D97-AF65-F5344CB8AC3E}">
        <p14:creationId xmlns:p14="http://schemas.microsoft.com/office/powerpoint/2010/main" val="3345885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A07DF-F8B5-46F4-8A91-522E281A17FE}"/>
              </a:ext>
            </a:extLst>
          </p:cNvPr>
          <p:cNvSpPr>
            <a:spLocks noGrp="1"/>
          </p:cNvSpPr>
          <p:nvPr>
            <p:ph type="title"/>
          </p:nvPr>
        </p:nvSpPr>
        <p:spPr>
          <a:xfrm>
            <a:off x="223172" y="148998"/>
            <a:ext cx="3932237" cy="619125"/>
          </a:xfrm>
        </p:spPr>
        <p:txBody>
          <a:bodyPr/>
          <a:lstStyle/>
          <a:p>
            <a:r>
              <a:rPr lang="en-GB" b="1" dirty="0"/>
              <a:t>Introduction</a:t>
            </a:r>
          </a:p>
        </p:txBody>
      </p:sp>
      <p:sp>
        <p:nvSpPr>
          <p:cNvPr id="5" name="Text Placeholder 4"/>
          <p:cNvSpPr>
            <a:spLocks noGrp="1"/>
          </p:cNvSpPr>
          <p:nvPr>
            <p:ph type="body" sz="half" idx="2"/>
          </p:nvPr>
        </p:nvSpPr>
        <p:spPr>
          <a:xfrm>
            <a:off x="223172" y="3865561"/>
            <a:ext cx="11373167" cy="1955673"/>
          </a:xfrm>
        </p:spPr>
        <p:txBody>
          <a:bodyPr>
            <a:noAutofit/>
          </a:bodyPr>
          <a:lstStyle/>
          <a:p>
            <a:pPr marL="285750" indent="-285750">
              <a:buFont typeface="Arial" panose="020B0604020202020204" pitchFamily="34" charset="0"/>
              <a:buChar char="•"/>
            </a:pPr>
            <a:r>
              <a:rPr lang="en-GB" sz="2500" dirty="0">
                <a:solidFill>
                  <a:srgbClr val="232323"/>
                </a:solidFill>
                <a:latin typeface="Noto Sans" panose="020B0502040204020203" pitchFamily="34" charset="0"/>
              </a:rPr>
              <a:t>Pain is a common labour symptom and physiologic drivers of labour pain include uterine contractions, cervical dilation, and pressure from the </a:t>
            </a:r>
            <a:r>
              <a:rPr lang="en-GB" sz="2500" dirty="0" err="1">
                <a:solidFill>
                  <a:srgbClr val="232323"/>
                </a:solidFill>
                <a:latin typeface="Noto Sans" panose="020B0502040204020203" pitchFamily="34" charset="0"/>
              </a:rPr>
              <a:t>fetus</a:t>
            </a:r>
            <a:r>
              <a:rPr lang="en-GB" sz="2500" dirty="0">
                <a:solidFill>
                  <a:srgbClr val="232323"/>
                </a:solidFill>
                <a:latin typeface="Noto Sans" panose="020B0502040204020203" pitchFamily="34" charset="0"/>
              </a:rPr>
              <a:t>. </a:t>
            </a:r>
          </a:p>
          <a:p>
            <a:pPr marL="285750" indent="-285750">
              <a:buFont typeface="Arial" panose="020B0604020202020204" pitchFamily="34" charset="0"/>
              <a:buChar char="•"/>
            </a:pPr>
            <a:r>
              <a:rPr lang="en-GB" sz="2500" dirty="0">
                <a:solidFill>
                  <a:srgbClr val="232323"/>
                </a:solidFill>
                <a:latin typeface="Noto Sans" panose="020B0502040504020204" pitchFamily="34" charset="0"/>
              </a:rPr>
              <a:t>Many women, especially nulliparous ones, rate the pain of labour as </a:t>
            </a:r>
            <a:r>
              <a:rPr lang="en-GB" sz="2500" dirty="0">
                <a:latin typeface="Noto Sans" panose="020B0502040504020204" pitchFamily="34" charset="0"/>
              </a:rPr>
              <a:t>very severe or intolerable. </a:t>
            </a:r>
            <a:r>
              <a:rPr lang="en-GB" sz="2500" dirty="0">
                <a:solidFill>
                  <a:srgbClr val="232323"/>
                </a:solidFill>
                <a:latin typeface="Noto Sans" panose="020B0502040504020204" pitchFamily="34" charset="0"/>
              </a:rPr>
              <a:t>The pain of labour varies among women, and each of a woman’s labours may be quite different.</a:t>
            </a:r>
            <a:endParaRPr lang="ar-JO" sz="2500" dirty="0">
              <a:solidFill>
                <a:srgbClr val="232323"/>
              </a:solidFill>
              <a:latin typeface="Noto Sans" panose="020B0502040504020204" pitchFamily="34" charset="0"/>
            </a:endParaRPr>
          </a:p>
        </p:txBody>
      </p:sp>
      <p:pic>
        <p:nvPicPr>
          <p:cNvPr id="8" name="Picture 7">
            <a:extLst>
              <a:ext uri="{FF2B5EF4-FFF2-40B4-BE49-F238E27FC236}">
                <a16:creationId xmlns:a16="http://schemas.microsoft.com/office/drawing/2014/main" id="{63105BE4-5052-4274-B8BF-AED98B257136}"/>
              </a:ext>
            </a:extLst>
          </p:cNvPr>
          <p:cNvPicPr>
            <a:picLocks noChangeAspect="1"/>
          </p:cNvPicPr>
          <p:nvPr/>
        </p:nvPicPr>
        <p:blipFill rotWithShape="1">
          <a:blip r:embed="rId3">
            <a:extLst>
              <a:ext uri="{28A0092B-C50C-407E-A947-70E740481C1C}">
                <a14:useLocalDpi xmlns:a14="http://schemas.microsoft.com/office/drawing/2010/main" val="0"/>
              </a:ext>
            </a:extLst>
          </a:blip>
          <a:srcRect t="50192" b="17699"/>
          <a:stretch/>
        </p:blipFill>
        <p:spPr>
          <a:xfrm>
            <a:off x="2895776" y="768123"/>
            <a:ext cx="7671434" cy="2663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1605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B4C05-C678-DA6A-0517-0A57F55C7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A5D17B-C458-3E69-C2E6-7011EAF45F64}"/>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br>
              <a:rPr lang="en-US" sz="6100" kern="1200" dirty="0">
                <a:solidFill>
                  <a:schemeClr val="tx1"/>
                </a:solidFill>
                <a:latin typeface="+mj-lt"/>
                <a:ea typeface="+mj-ea"/>
                <a:cs typeface="+mj-cs"/>
              </a:rPr>
            </a:br>
            <a:r>
              <a:rPr lang="en-US" sz="6100" kern="1200" dirty="0">
                <a:solidFill>
                  <a:schemeClr val="tx1"/>
                </a:solidFill>
                <a:latin typeface="+mj-lt"/>
                <a:ea typeface="+mj-ea"/>
                <a:cs typeface="+mj-cs"/>
              </a:rPr>
              <a:t>Neuraxial anesthesia (regional anesthesia)</a:t>
            </a:r>
          </a:p>
        </p:txBody>
      </p:sp>
      <p:pic>
        <p:nvPicPr>
          <p:cNvPr id="4" name="Picture 3" descr="A screenshot of a medical information&#10;&#10;Description automatically generated">
            <a:extLst>
              <a:ext uri="{FF2B5EF4-FFF2-40B4-BE49-F238E27FC236}">
                <a16:creationId xmlns:a16="http://schemas.microsoft.com/office/drawing/2014/main" id="{DF7666C1-EA31-6369-348B-CAEA48426E23}"/>
              </a:ext>
            </a:extLst>
          </p:cNvPr>
          <p:cNvPicPr>
            <a:picLocks noChangeAspect="1"/>
          </p:cNvPicPr>
          <p:nvPr/>
        </p:nvPicPr>
        <p:blipFill>
          <a:blip r:embed="rId2">
            <a:extLst>
              <a:ext uri="{28A0092B-C50C-407E-A947-70E740481C1C}">
                <a14:useLocalDpi xmlns:a14="http://schemas.microsoft.com/office/drawing/2010/main" val="0"/>
              </a:ext>
            </a:extLst>
          </a:blip>
          <a:srcRect t="12636" b="12667"/>
          <a:stretch/>
        </p:blipFill>
        <p:spPr>
          <a:xfrm>
            <a:off x="1" y="-20775"/>
            <a:ext cx="12278612" cy="6878775"/>
          </a:xfrm>
          <a:prstGeom prst="rect">
            <a:avLst/>
          </a:prstGeom>
        </p:spPr>
      </p:pic>
    </p:spTree>
    <p:extLst>
      <p:ext uri="{BB962C8B-B14F-4D97-AF65-F5344CB8AC3E}">
        <p14:creationId xmlns:p14="http://schemas.microsoft.com/office/powerpoint/2010/main" val="198571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6A6F5-09F0-20F4-28A4-C336899B7D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774CE-391A-5869-99C8-B13BBBDC31EC}"/>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br>
              <a:rPr lang="en-US" sz="6100" kern="1200" dirty="0">
                <a:solidFill>
                  <a:schemeClr val="tx1"/>
                </a:solidFill>
                <a:latin typeface="+mj-lt"/>
                <a:ea typeface="+mj-ea"/>
                <a:cs typeface="+mj-cs"/>
              </a:rPr>
            </a:br>
            <a:r>
              <a:rPr lang="en-US" sz="6100" kern="1200" dirty="0">
                <a:solidFill>
                  <a:schemeClr val="tx1"/>
                </a:solidFill>
                <a:latin typeface="+mj-lt"/>
                <a:ea typeface="+mj-ea"/>
                <a:cs typeface="+mj-cs"/>
              </a:rPr>
              <a:t>Neuraxial anesthesia (regional anesthesia)</a:t>
            </a:r>
          </a:p>
        </p:txBody>
      </p:sp>
      <p:pic>
        <p:nvPicPr>
          <p:cNvPr id="4" name="Picture 3" descr="A screenshot of a medical information&#10;&#10;Description automatically generated">
            <a:extLst>
              <a:ext uri="{FF2B5EF4-FFF2-40B4-BE49-F238E27FC236}">
                <a16:creationId xmlns:a16="http://schemas.microsoft.com/office/drawing/2014/main" id="{92981AEB-1E6B-B9BC-F8B7-6D1EC15F2F61}"/>
              </a:ext>
            </a:extLst>
          </p:cNvPr>
          <p:cNvPicPr>
            <a:picLocks noChangeAspect="1"/>
          </p:cNvPicPr>
          <p:nvPr/>
        </p:nvPicPr>
        <p:blipFill>
          <a:blip r:embed="rId2">
            <a:extLst>
              <a:ext uri="{28A0092B-C50C-407E-A947-70E740481C1C}">
                <a14:useLocalDpi xmlns:a14="http://schemas.microsoft.com/office/drawing/2010/main" val="0"/>
              </a:ext>
            </a:extLst>
          </a:blip>
          <a:srcRect l="-373" t="12444" r="373" b="14329"/>
          <a:stretch/>
        </p:blipFill>
        <p:spPr>
          <a:xfrm>
            <a:off x="-101600" y="0"/>
            <a:ext cx="12293601" cy="6921241"/>
          </a:xfrm>
          <a:prstGeom prst="rect">
            <a:avLst/>
          </a:prstGeom>
        </p:spPr>
      </p:pic>
    </p:spTree>
    <p:extLst>
      <p:ext uri="{BB962C8B-B14F-4D97-AF65-F5344CB8AC3E}">
        <p14:creationId xmlns:p14="http://schemas.microsoft.com/office/powerpoint/2010/main" val="3359962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3" y="1999615"/>
            <a:ext cx="9144000" cy="2764028"/>
          </a:xfrm>
        </p:spPr>
        <p:txBody>
          <a:bodyPr vert="horz" lIns="91440" tIns="45720" rIns="91440" bIns="45720" rtlCol="0" anchor="ctr">
            <a:normAutofit/>
          </a:bodyPr>
          <a:lstStyle/>
          <a:p>
            <a:pPr algn="ctr"/>
            <a:br>
              <a:rPr lang="en-US" sz="6100" kern="1200" dirty="0">
                <a:solidFill>
                  <a:schemeClr val="tx1"/>
                </a:solidFill>
                <a:latin typeface="+mj-lt"/>
                <a:ea typeface="+mj-ea"/>
                <a:cs typeface="+mj-cs"/>
              </a:rPr>
            </a:br>
            <a:r>
              <a:rPr lang="en-US" sz="6100" kern="1200" dirty="0">
                <a:solidFill>
                  <a:schemeClr val="tx1"/>
                </a:solidFill>
                <a:latin typeface="+mj-lt"/>
                <a:ea typeface="+mj-ea"/>
                <a:cs typeface="+mj-cs"/>
              </a:rPr>
              <a:t>Neuraxial anesthesia (regional anesthesia)</a:t>
            </a:r>
          </a:p>
        </p:txBody>
      </p:sp>
      <p:pic>
        <p:nvPicPr>
          <p:cNvPr id="4" name="Picture 3" descr="A screenshot of an anesthesiologist&#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2885" b="12419"/>
          <a:stretch>
            <a:fillRect/>
          </a:stretch>
        </p:blipFill>
        <p:spPr>
          <a:xfrm>
            <a:off x="0" y="-6261"/>
            <a:ext cx="12252706" cy="68642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3" y="1999615"/>
            <a:ext cx="9144000" cy="2764028"/>
          </a:xfrm>
        </p:spPr>
        <p:txBody>
          <a:bodyPr vert="horz" lIns="91440" tIns="45720" rIns="91440" bIns="45720" rtlCol="0" anchor="ctr">
            <a:normAutofit/>
          </a:bodyPr>
          <a:lstStyle/>
          <a:p>
            <a:pPr algn="ctr"/>
            <a:br>
              <a:rPr lang="en-US" sz="6100" kern="1200" dirty="0">
                <a:solidFill>
                  <a:schemeClr val="tx1"/>
                </a:solidFill>
                <a:latin typeface="+mj-lt"/>
                <a:ea typeface="+mj-ea"/>
                <a:cs typeface="+mj-cs"/>
              </a:rPr>
            </a:br>
            <a:r>
              <a:rPr lang="en-US" sz="6100" kern="1200" dirty="0">
                <a:solidFill>
                  <a:schemeClr val="tx1"/>
                </a:solidFill>
                <a:latin typeface="+mj-lt"/>
                <a:ea typeface="+mj-ea"/>
                <a:cs typeface="+mj-cs"/>
              </a:rPr>
              <a:t>Neuraxial anesthesia (regional anesthesia)</a:t>
            </a:r>
          </a:p>
        </p:txBody>
      </p:sp>
      <p:pic>
        <p:nvPicPr>
          <p:cNvPr id="6" name="Picture 5" descr="A screenshot of an anesthesia&#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3134" b="12419"/>
          <a:stretch>
            <a:fillRect/>
          </a:stretch>
        </p:blipFill>
        <p:spPr>
          <a:xfrm>
            <a:off x="0" y="12047"/>
            <a:ext cx="12260896" cy="684595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 close-up of a document&#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061369" cy="6879067"/>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 close-up of a document&#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061369" cy="6879067"/>
          </a:xfrm>
        </p:spPr>
      </p:pic>
      <p:pic>
        <p:nvPicPr>
          <p:cNvPr id="4" name="Picture 3" descr="A close-up of a documen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576"/>
            <a:ext cx="12243227" cy="682942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A close-up of a medical information&#10;&#10;Description automatically generate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64" y="0"/>
            <a:ext cx="12167336" cy="6827044"/>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Content Placeholder 2"/>
          <p:cNvSpPr>
            <a:spLocks noGrp="1"/>
          </p:cNvSpPr>
          <p:nvPr>
            <p:ph idx="1"/>
          </p:nvPr>
        </p:nvSpPr>
        <p:spPr>
          <a:xfrm>
            <a:off x="609600" y="1671955"/>
            <a:ext cx="11095355" cy="4417060"/>
          </a:xfrm>
          <a:noFill/>
          <a:ln w="25400">
            <a:noFill/>
            <a:prstDash val="solid"/>
          </a:ln>
          <a:extLst>
            <a:ext uri="{909E8E84-426E-40DD-AFC4-6F175D3DCCD1}">
              <a14:hiddenFill xmlns:a14="http://schemas.microsoft.com/office/drawing/2010/main">
                <a:solidFill>
                  <a:srgbClr val="000080"/>
                </a:solidFill>
              </a14:hiddenFill>
            </a:ext>
          </a:extLst>
        </p:spPr>
        <p:txBody>
          <a:bodyPr>
            <a:noAutofit/>
          </a:bodyPr>
          <a:lstStyle/>
          <a:p>
            <a:pPr marL="0" indent="0">
              <a:buNone/>
            </a:pPr>
            <a:r>
              <a:rPr lang="en-US" sz="2000" u="sng" dirty="0">
                <a:solidFill>
                  <a:schemeClr val="tx1"/>
                </a:solidFill>
                <a:effectLst>
                  <a:outerShdw blurRad="38100" dist="38100" dir="2700000" algn="br" rotWithShape="0">
                    <a:srgbClr val="000000"/>
                  </a:outerShdw>
                </a:effectLst>
              </a:rPr>
              <a:t>Spinal </a:t>
            </a:r>
            <a:r>
              <a:rPr lang="en-US" sz="2000" u="sng" dirty="0" err="1">
                <a:solidFill>
                  <a:schemeClr val="tx1"/>
                </a:solidFill>
                <a:effectLst>
                  <a:outerShdw blurRad="38100" dist="38100" dir="2700000" algn="br" rotWithShape="0">
                    <a:srgbClr val="000000"/>
                  </a:outerShdw>
                </a:effectLst>
              </a:rPr>
              <a:t>anaesthesia</a:t>
            </a:r>
            <a:r>
              <a:rPr lang="en-US" sz="2000" u="sng" dirty="0">
                <a:solidFill>
                  <a:schemeClr val="tx1"/>
                </a:solidFill>
                <a:effectLst>
                  <a:outerShdw blurRad="38100" dist="38100" dir="2700000" algn="br" rotWithShape="0">
                    <a:srgbClr val="000000"/>
                  </a:outerShdw>
                </a:effectLst>
              </a:rPr>
              <a:t>: </a:t>
            </a:r>
          </a:p>
          <a:p>
            <a:pPr marL="0" indent="0">
              <a:buNone/>
            </a:pPr>
            <a:br>
              <a:rPr lang="en-US" sz="2000" dirty="0">
                <a:solidFill>
                  <a:schemeClr val="tx1"/>
                </a:solidFill>
              </a:rPr>
            </a:br>
            <a:r>
              <a:rPr lang="en-US" sz="2000" dirty="0">
                <a:solidFill>
                  <a:schemeClr val="tx1"/>
                </a:solidFill>
              </a:rPr>
              <a:t>in this method the anesthetic agents are injected into the subarachnoid space as the needle is passed through the epidural space, through the dura and into the subarachnoid space, which contains the CSF. A small volume of local </a:t>
            </a:r>
            <a:r>
              <a:rPr lang="en-US" sz="2000" dirty="0" err="1">
                <a:solidFill>
                  <a:schemeClr val="tx1"/>
                </a:solidFill>
              </a:rPr>
              <a:t>anaesthetic</a:t>
            </a:r>
            <a:r>
              <a:rPr lang="en-US" sz="2000" dirty="0">
                <a:solidFill>
                  <a:schemeClr val="tx1"/>
                </a:solidFill>
              </a:rPr>
              <a:t> is injected, after which the spinal needle is withdrawn. This may be used as anesthesia for caesarean sections</a:t>
            </a:r>
            <a:br>
              <a:rPr lang="en-US" sz="2000" dirty="0">
                <a:solidFill>
                  <a:schemeClr val="tx1"/>
                </a:solidFill>
              </a:rPr>
            </a:br>
            <a:endParaRPr lang="en-US" sz="2000" dirty="0">
              <a:solidFill>
                <a:schemeClr val="tx1"/>
              </a:solidFill>
            </a:endParaRPr>
          </a:p>
          <a:p>
            <a:pPr marL="0" indent="0">
              <a:buNone/>
            </a:pPr>
            <a:r>
              <a:rPr lang="en-US" sz="2000" dirty="0">
                <a:solidFill>
                  <a:schemeClr val="tx1"/>
                </a:solidFill>
              </a:rPr>
              <a:t>1. notice that in this method there is no catheter (no infusion) and the anesthesia is given in a single shot only</a:t>
            </a:r>
            <a:br>
              <a:rPr lang="en-US" sz="2000" dirty="0">
                <a:solidFill>
                  <a:schemeClr val="tx1"/>
                </a:solidFill>
              </a:rPr>
            </a:br>
            <a:r>
              <a:rPr lang="en-US" sz="2000" dirty="0">
                <a:solidFill>
                  <a:schemeClr val="tx1"/>
                </a:solidFill>
              </a:rPr>
              <a:t>so it is only used in cesarean delivery and it is not used to relief the pain during normal vaginal delivery “long period of time”</a:t>
            </a:r>
          </a:p>
          <a:p>
            <a:pPr marL="0" indent="0">
              <a:buNone/>
            </a:pPr>
            <a:br>
              <a:rPr lang="en-US" sz="2000" dirty="0">
                <a:solidFill>
                  <a:schemeClr val="tx1"/>
                </a:solidFill>
              </a:rPr>
            </a:br>
            <a:r>
              <a:rPr lang="en-US" sz="2000" dirty="0">
                <a:solidFill>
                  <a:schemeClr val="tx1"/>
                </a:solidFill>
              </a:rPr>
              <a:t>2. spinal anesthesia is considered more effective and stronger, that patient will lose ambulation( muscular </a:t>
            </a:r>
            <a:r>
              <a:rPr lang="en-US" sz="2000" dirty="0" err="1">
                <a:solidFill>
                  <a:schemeClr val="tx1"/>
                </a:solidFill>
              </a:rPr>
              <a:t>bloackade</a:t>
            </a:r>
            <a:r>
              <a:rPr lang="en-US" sz="2000" dirty="0">
                <a:solidFill>
                  <a:schemeClr val="tx1"/>
                </a:solidFill>
              </a:rPr>
              <a:t>) and have an autonomic effect (hypotension) </a:t>
            </a:r>
            <a:br>
              <a:rPr lang="en-US" sz="2000" dirty="0">
                <a:solidFill>
                  <a:schemeClr val="tx1"/>
                </a:solidFill>
              </a:rPr>
            </a:br>
            <a:br>
              <a:rPr lang="en-US" sz="2000" dirty="0">
                <a:solidFill>
                  <a:schemeClr val="tx1"/>
                </a:solidFill>
              </a:rPr>
            </a:br>
            <a:r>
              <a:rPr lang="en-US" sz="2000" dirty="0">
                <a:solidFill>
                  <a:schemeClr val="tx1"/>
                </a:solidFill>
              </a:rPr>
              <a:t>3. spinal anesthesia is faster (within 5 minutes) so it is suitable for </a:t>
            </a:r>
            <a:r>
              <a:rPr lang="en-US" sz="2000" dirty="0" err="1">
                <a:solidFill>
                  <a:schemeClr val="tx1"/>
                </a:solidFill>
              </a:rPr>
              <a:t>cs</a:t>
            </a:r>
            <a:r>
              <a:rPr lang="en-US" sz="2000" dirty="0">
                <a:solidFill>
                  <a:schemeClr val="tx1"/>
                </a:solidFill>
              </a:rPr>
              <a:t> delivery</a:t>
            </a:r>
          </a:p>
        </p:txBody>
      </p:sp>
      <p:sp>
        <p:nvSpPr>
          <p:cNvPr id="1048594" name="Title 1"/>
          <p:cNvSpPr>
            <a:spLocks noGrp="1"/>
          </p:cNvSpPr>
          <p:nvPr>
            <p:ph type="title"/>
          </p:nvPr>
        </p:nvSpPr>
        <p:spPr>
          <a:xfrm>
            <a:off x="1951120" y="497405"/>
            <a:ext cx="7886700" cy="994172"/>
          </a:xfrm>
          <a:solidFill>
            <a:srgbClr val="FFFFFF"/>
          </a:solidFill>
          <a:ln w="63500">
            <a:solidFill>
              <a:srgbClr val="99CCFF"/>
            </a:solidFill>
            <a:prstDash val="solid"/>
          </a:ln>
        </p:spPr>
        <p:txBody>
          <a:bodyPr/>
          <a:lstStyle/>
          <a:p>
            <a:r>
              <a:rPr lang="en-US" sz="3300" dirty="0" err="1">
                <a:solidFill>
                  <a:srgbClr val="000000"/>
                </a:solidFill>
              </a:rPr>
              <a:t>Neuraxial</a:t>
            </a:r>
            <a:r>
              <a:rPr lang="en-US" sz="3300" dirty="0">
                <a:solidFill>
                  <a:srgbClr val="000000"/>
                </a:solidFill>
              </a:rPr>
              <a:t> anesthesia (regional anesthesia)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5" name="Title 1"/>
          <p:cNvSpPr>
            <a:spLocks noGrp="1"/>
          </p:cNvSpPr>
          <p:nvPr>
            <p:ph type="title"/>
          </p:nvPr>
        </p:nvSpPr>
        <p:spPr>
          <a:xfrm>
            <a:off x="2163291" y="432435"/>
            <a:ext cx="7589039" cy="994172"/>
          </a:xfrm>
          <a:solidFill>
            <a:srgbClr val="FFFFFF"/>
          </a:solidFill>
          <a:ln w="63500">
            <a:solidFill>
              <a:srgbClr val="99CCFF"/>
            </a:solidFill>
            <a:prstDash val="solid"/>
          </a:ln>
        </p:spPr>
        <p:txBody>
          <a:bodyPr/>
          <a:lstStyle/>
          <a:p>
            <a:r>
              <a:rPr lang="en-US" sz="3300" dirty="0" err="1">
                <a:solidFill>
                  <a:srgbClr val="000000"/>
                </a:solidFill>
              </a:rPr>
              <a:t>Neuraxial</a:t>
            </a:r>
            <a:r>
              <a:rPr lang="en-US" sz="3300" dirty="0">
                <a:solidFill>
                  <a:srgbClr val="000000"/>
                </a:solidFill>
              </a:rPr>
              <a:t> anesthesia (regional anesthesia)</a:t>
            </a:r>
          </a:p>
        </p:txBody>
      </p:sp>
      <p:sp>
        <p:nvSpPr>
          <p:cNvPr id="1048596" name="Content Placeholder 2"/>
          <p:cNvSpPr>
            <a:spLocks noGrp="1"/>
          </p:cNvSpPr>
          <p:nvPr>
            <p:ph idx="1"/>
          </p:nvPr>
        </p:nvSpPr>
        <p:spPr>
          <a:xfrm>
            <a:off x="1084580" y="1732280"/>
            <a:ext cx="10938510" cy="5236210"/>
          </a:xfrm>
          <a:noFill/>
          <a:ln w="25400">
            <a:noFill/>
            <a:prstDash val="solid"/>
          </a:ln>
        </p:spPr>
        <p:txBody>
          <a:bodyPr vert="horz" anchor="t">
            <a:normAutofit/>
          </a:bodyPr>
          <a:lstStyle/>
          <a:p>
            <a:pPr marL="0" indent="0">
              <a:buNone/>
            </a:pPr>
            <a:r>
              <a:rPr lang="en-US" sz="2260" dirty="0">
                <a:solidFill>
                  <a:schemeClr val="tx1"/>
                </a:solidFill>
                <a:effectLst>
                  <a:outerShdw blurRad="38100" dist="38100" dir="2700000" algn="br" rotWithShape="0">
                    <a:srgbClr val="000000"/>
                  </a:outerShdw>
                </a:effectLst>
              </a:rPr>
              <a:t>Comparison between spinal anesthesia and epidural anesthesia:</a:t>
            </a:r>
            <a:br>
              <a:rPr lang="en-US" sz="2260" dirty="0">
                <a:solidFill>
                  <a:schemeClr val="tx1"/>
                </a:solidFill>
                <a:effectLst>
                  <a:outerShdw blurRad="38100" dist="38100" dir="2700000" algn="br" rotWithShape="0">
                    <a:srgbClr val="000000"/>
                  </a:outerShdw>
                </a:effectLst>
              </a:rPr>
            </a:br>
            <a:br>
              <a:rPr lang="en-US" sz="2260" dirty="0">
                <a:solidFill>
                  <a:schemeClr val="tx1"/>
                </a:solidFill>
              </a:rPr>
            </a:br>
            <a:r>
              <a:rPr lang="en-US" sz="2260" dirty="0">
                <a:solidFill>
                  <a:schemeClr val="tx1"/>
                </a:solidFill>
              </a:rPr>
              <a:t>spinal anesthesia:</a:t>
            </a:r>
          </a:p>
          <a:p>
            <a:pPr marL="0" indent="0">
              <a:buNone/>
            </a:pPr>
            <a:endParaRPr lang="en-US" sz="2260" dirty="0">
              <a:solidFill>
                <a:schemeClr val="tx1"/>
              </a:solidFill>
            </a:endParaRPr>
          </a:p>
          <a:p>
            <a:pPr marL="800100" lvl="1" indent="-342900" algn="ctr">
              <a:buFont typeface="Arial" panose="020B0604020202020204"/>
              <a:buChar char="•"/>
            </a:pPr>
            <a:br>
              <a:rPr lang="en-US" dirty="0">
                <a:solidFill>
                  <a:schemeClr val="tx1"/>
                </a:solidFill>
              </a:rPr>
            </a:br>
            <a:r>
              <a:rPr lang="en-US" dirty="0">
                <a:solidFill>
                  <a:schemeClr val="tx1"/>
                </a:solidFill>
              </a:rPr>
              <a:t>faster onset within 5 minutes</a:t>
            </a:r>
            <a:br>
              <a:rPr lang="en-US" dirty="0">
                <a:solidFill>
                  <a:schemeClr val="tx1"/>
                </a:solidFill>
              </a:rPr>
            </a:br>
            <a:r>
              <a:rPr lang="en-US" dirty="0">
                <a:solidFill>
                  <a:schemeClr val="tx1"/>
                </a:solidFill>
              </a:rPr>
              <a:t>Lower dose(1.5-3.5ml)</a:t>
            </a:r>
            <a:br>
              <a:rPr lang="en-US" dirty="0">
                <a:solidFill>
                  <a:schemeClr val="tx1"/>
                </a:solidFill>
              </a:rPr>
            </a:br>
            <a:r>
              <a:rPr lang="en-US" dirty="0">
                <a:solidFill>
                  <a:schemeClr val="tx1"/>
                </a:solidFill>
              </a:rPr>
              <a:t>defined (limited) duration</a:t>
            </a:r>
            <a:br>
              <a:rPr lang="en-US" dirty="0">
                <a:solidFill>
                  <a:schemeClr val="tx1"/>
                </a:solidFill>
              </a:rPr>
            </a:br>
            <a:r>
              <a:rPr lang="en-US" dirty="0">
                <a:solidFill>
                  <a:schemeClr val="tx1"/>
                </a:solidFill>
              </a:rPr>
              <a:t>higher chance of post-</a:t>
            </a:r>
            <a:r>
              <a:rPr lang="en-US" dirty="0" err="1">
                <a:solidFill>
                  <a:schemeClr val="tx1"/>
                </a:solidFill>
              </a:rPr>
              <a:t>dural</a:t>
            </a:r>
            <a:r>
              <a:rPr lang="en-US" dirty="0">
                <a:solidFill>
                  <a:schemeClr val="tx1"/>
                </a:solidFill>
              </a:rPr>
              <a:t> puncture headache</a:t>
            </a:r>
            <a:br>
              <a:rPr lang="en-US" dirty="0">
                <a:solidFill>
                  <a:schemeClr val="tx1"/>
                </a:solidFill>
              </a:rPr>
            </a:br>
            <a:r>
              <a:rPr lang="en-US" dirty="0">
                <a:solidFill>
                  <a:schemeClr val="tx1"/>
                </a:solidFill>
              </a:rPr>
              <a:t> denser block (more effective and stronger) ,minimal chance for patchy block</a:t>
            </a:r>
            <a:br>
              <a:rPr lang="en-US" dirty="0">
                <a:solidFill>
                  <a:schemeClr val="tx1"/>
                </a:solidFill>
              </a:rPr>
            </a:br>
            <a:r>
              <a:rPr lang="en-US" dirty="0">
                <a:solidFill>
                  <a:schemeClr val="tx1"/>
                </a:solidFill>
              </a:rPr>
              <a:t>single shot only no catheter no </a:t>
            </a:r>
            <a:r>
              <a:rPr lang="en-US" dirty="0" err="1">
                <a:solidFill>
                  <a:schemeClr val="tx1"/>
                </a:solidFill>
              </a:rPr>
              <a:t>redosing</a:t>
            </a:r>
            <a:br>
              <a:rPr lang="en-US" dirty="0">
                <a:solidFill>
                  <a:schemeClr val="tx1"/>
                </a:solidFill>
              </a:rPr>
            </a:br>
            <a:r>
              <a:rPr lang="en-US" dirty="0">
                <a:solidFill>
                  <a:schemeClr val="tx1"/>
                </a:solidFill>
              </a:rPr>
              <a:t>lower drug exposure for mother and fetus(because of low dose)</a:t>
            </a:r>
            <a:br>
              <a:rPr lang="en-US" dirty="0">
                <a:solidFill>
                  <a:schemeClr val="tx1"/>
                </a:solidFill>
              </a:rPr>
            </a:br>
            <a:br>
              <a:rPr lang="en-US" sz="1860" dirty="0">
                <a:solidFill>
                  <a:schemeClr val="tx1"/>
                </a:solidFill>
              </a:rPr>
            </a:br>
            <a:r>
              <a:rPr lang="en-US" sz="1860" dirty="0">
                <a:solidFill>
                  <a:schemeClr val="tx1"/>
                </a:solidFill>
              </a:rPr>
              <a:t>    </a:t>
            </a:r>
            <a:br>
              <a:rPr lang="en-US" sz="1860" dirty="0">
                <a:solidFill>
                  <a:schemeClr val="tx1"/>
                </a:solidFill>
              </a:rPr>
            </a:br>
            <a:r>
              <a:rPr lang="en-US" sz="1860" dirty="0">
                <a:solidFill>
                  <a:schemeClr val="tx1"/>
                </a:solidFill>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Title 1"/>
          <p:cNvSpPr>
            <a:spLocks noGrp="1"/>
          </p:cNvSpPr>
          <p:nvPr>
            <p:ph type="title"/>
          </p:nvPr>
        </p:nvSpPr>
        <p:spPr>
          <a:xfrm>
            <a:off x="2152796" y="263615"/>
            <a:ext cx="7886700" cy="768892"/>
          </a:xfrm>
          <a:solidFill>
            <a:srgbClr val="FFFFFF"/>
          </a:solidFill>
          <a:ln w="63500">
            <a:solidFill>
              <a:srgbClr val="99CCFF"/>
            </a:solidFill>
            <a:prstDash val="solid"/>
          </a:ln>
        </p:spPr>
        <p:txBody>
          <a:bodyPr>
            <a:normAutofit/>
          </a:bodyPr>
          <a:lstStyle/>
          <a:p>
            <a:r>
              <a:rPr lang="en-US" sz="3300">
                <a:solidFill>
                  <a:srgbClr val="000000"/>
                </a:solidFill>
              </a:rPr>
              <a:t>Neuraxial anesthesia (regional anesthesia)</a:t>
            </a:r>
            <a:endParaRPr lang="en-US" sz="3300" dirty="0">
              <a:solidFill>
                <a:srgbClr val="000000"/>
              </a:solidFill>
            </a:endParaRPr>
          </a:p>
        </p:txBody>
      </p:sp>
      <p:sp>
        <p:nvSpPr>
          <p:cNvPr id="1048598" name="Content Placeholder 2"/>
          <p:cNvSpPr>
            <a:spLocks noGrp="1"/>
          </p:cNvSpPr>
          <p:nvPr>
            <p:ph idx="1"/>
          </p:nvPr>
        </p:nvSpPr>
        <p:spPr>
          <a:xfrm>
            <a:off x="442595" y="1210310"/>
            <a:ext cx="10225405" cy="5647690"/>
          </a:xfrm>
          <a:noFill/>
          <a:ln w="25400">
            <a:noFill/>
            <a:prstDash val="solid"/>
          </a:ln>
        </p:spPr>
        <p:txBody>
          <a:bodyPr>
            <a:normAutofit fontScale="75357" lnSpcReduction="10000"/>
          </a:bodyPr>
          <a:lstStyle/>
          <a:p>
            <a:pPr marL="0" indent="0">
              <a:buNone/>
            </a:pPr>
            <a:r>
              <a:rPr lang="en-US" sz="3500" b="1" u="sng" dirty="0">
                <a:solidFill>
                  <a:schemeClr val="tx1"/>
                </a:solidFill>
                <a:effectLst>
                  <a:outerShdw blurRad="38100" dist="38100" dir="2700000" algn="br" rotWithShape="0">
                    <a:srgbClr val="000000"/>
                  </a:outerShdw>
                </a:effectLst>
              </a:rPr>
              <a:t>complications:</a:t>
            </a:r>
            <a:endParaRPr lang="en-US" sz="2400" dirty="0">
              <a:solidFill>
                <a:schemeClr val="tx1"/>
              </a:solidFill>
            </a:endParaRPr>
          </a:p>
          <a:p>
            <a:pPr marL="0" indent="0">
              <a:buNone/>
            </a:pPr>
            <a:r>
              <a:rPr lang="en-US" sz="3500" dirty="0">
                <a:solidFill>
                  <a:schemeClr val="tx1"/>
                </a:solidFill>
                <a:effectLst>
                  <a:outerShdw blurRad="38100" dist="38100" dir="2700000" algn="br" rotWithShape="0">
                    <a:srgbClr val="000000"/>
                  </a:outerShdw>
                </a:effectLst>
              </a:rPr>
              <a:t>- Hypotension</a:t>
            </a:r>
            <a:r>
              <a:rPr lang="en-US" sz="3500" b="1" dirty="0">
                <a:solidFill>
                  <a:schemeClr val="tx1"/>
                </a:solidFill>
                <a:effectLst>
                  <a:outerShdw blurRad="38100" dist="38100" dir="2700000" algn="br" rotWithShape="0">
                    <a:srgbClr val="000000"/>
                  </a:outerShdw>
                </a:effectLst>
              </a:rPr>
              <a:t>  </a:t>
            </a:r>
            <a:r>
              <a:rPr lang="en-US" sz="2700" dirty="0">
                <a:solidFill>
                  <a:schemeClr val="tx1"/>
                </a:solidFill>
                <a:effectLst>
                  <a:outerShdw blurRad="38100" dist="38100" dir="2700000" algn="br" rotWithShape="0">
                    <a:srgbClr val="000000"/>
                  </a:outerShdw>
                </a:effectLst>
                <a:latin typeface="+mj-lt"/>
                <a:cs typeface="+mj-lt"/>
              </a:rPr>
              <a:t>most common compication occure due to sympatetic blockage ,  prophylatic proading  the patient fluid  </a:t>
            </a:r>
            <a:r>
              <a:rPr lang="en-US" sz="2700" u="sng" dirty="0">
                <a:solidFill>
                  <a:schemeClr val="tx1"/>
                </a:solidFill>
                <a:effectLst>
                  <a:outerShdw blurRad="38100" dist="38100" dir="2700000" algn="br" rotWithShape="0">
                    <a:srgbClr val="000000"/>
                  </a:outerShdw>
                </a:effectLst>
                <a:latin typeface="+mj-lt"/>
                <a:cs typeface="+mj-lt"/>
              </a:rPr>
              <a:t>  </a:t>
            </a:r>
          </a:p>
          <a:p>
            <a:pPr marL="0" indent="0">
              <a:buNone/>
            </a:pPr>
            <a:br>
              <a:rPr lang="en-US" sz="2700" b="1" u="sng" dirty="0">
                <a:solidFill>
                  <a:schemeClr val="tx1"/>
                </a:solidFill>
                <a:effectLst>
                  <a:outerShdw blurRad="38100" dist="38100" dir="2700000" algn="br" rotWithShape="0">
                    <a:srgbClr val="000000"/>
                  </a:outerShdw>
                </a:effectLst>
              </a:rPr>
            </a:br>
            <a:r>
              <a:rPr lang="en-US" sz="2700" b="1" dirty="0">
                <a:solidFill>
                  <a:schemeClr val="tx1"/>
                </a:solidFill>
                <a:effectLst>
                  <a:outerShdw blurRad="38100" dist="38100" dir="2700000" algn="br" rotWithShape="0">
                    <a:srgbClr val="000000"/>
                  </a:outerShdw>
                </a:effectLst>
              </a:rPr>
              <a:t>- </a:t>
            </a:r>
            <a:r>
              <a:rPr lang="en-US" sz="3500" b="1" dirty="0">
                <a:solidFill>
                  <a:schemeClr val="tx1"/>
                </a:solidFill>
              </a:rPr>
              <a:t>post-</a:t>
            </a:r>
            <a:r>
              <a:rPr lang="en-US" sz="3500" b="1" dirty="0" err="1">
                <a:solidFill>
                  <a:schemeClr val="tx1"/>
                </a:solidFill>
              </a:rPr>
              <a:t>dural</a:t>
            </a:r>
            <a:r>
              <a:rPr lang="en-US" sz="3500" b="1" dirty="0">
                <a:solidFill>
                  <a:schemeClr val="tx1"/>
                </a:solidFill>
              </a:rPr>
              <a:t> puncture headache</a:t>
            </a:r>
            <a:r>
              <a:rPr lang="en-US" sz="2400" dirty="0">
                <a:solidFill>
                  <a:schemeClr val="tx1"/>
                </a:solidFill>
              </a:rPr>
              <a:t>:</a:t>
            </a:r>
            <a:br>
              <a:rPr lang="en-US" sz="2400" dirty="0">
                <a:solidFill>
                  <a:schemeClr val="tx1"/>
                </a:solidFill>
              </a:rPr>
            </a:br>
            <a:r>
              <a:rPr lang="en-US" sz="2400" dirty="0">
                <a:solidFill>
                  <a:schemeClr val="tx1"/>
                </a:solidFill>
              </a:rPr>
              <a:t>it occurs due to piercing the dura matter(during spinal anesthesia or incidentally during epidural anesthesia) Cerebrospinal fluid leaks through the hole in the dura, resulting in low intracranial pressure. </a:t>
            </a:r>
            <a:r>
              <a:rPr lang="en-US" sz="2400" b="1" dirty="0">
                <a:solidFill>
                  <a:schemeClr val="tx1"/>
                </a:solidFill>
              </a:rPr>
              <a:t>The hallmark is a severe </a:t>
            </a:r>
            <a:r>
              <a:rPr lang="en-US" sz="2400" b="1" i="1" dirty="0">
                <a:solidFill>
                  <a:schemeClr val="tx1"/>
                </a:solidFill>
              </a:rPr>
              <a:t>positional </a:t>
            </a:r>
            <a:r>
              <a:rPr lang="en-US" sz="2400" b="1" dirty="0">
                <a:solidFill>
                  <a:schemeClr val="tx1"/>
                </a:solidFill>
              </a:rPr>
              <a:t>headache: </a:t>
            </a:r>
            <a:r>
              <a:rPr lang="en-US" sz="2400" dirty="0">
                <a:solidFill>
                  <a:schemeClr val="tx1"/>
                </a:solidFill>
              </a:rPr>
              <a:t>little or no headache if supine, but sudden onset of severe headache when sitting upright or standing. </a:t>
            </a:r>
            <a:br>
              <a:rPr lang="en-US" sz="2400" dirty="0">
                <a:solidFill>
                  <a:schemeClr val="tx1"/>
                </a:solidFill>
              </a:rPr>
            </a:br>
            <a:r>
              <a:rPr lang="en-US" sz="2400" dirty="0">
                <a:solidFill>
                  <a:schemeClr val="tx1"/>
                </a:solidFill>
              </a:rPr>
              <a:t>The </a:t>
            </a:r>
            <a:r>
              <a:rPr lang="en-US" sz="2400" dirty="0" err="1">
                <a:solidFill>
                  <a:schemeClr val="tx1"/>
                </a:solidFill>
              </a:rPr>
              <a:t>dural</a:t>
            </a:r>
            <a:r>
              <a:rPr lang="en-US" sz="2400" dirty="0">
                <a:solidFill>
                  <a:schemeClr val="tx1"/>
                </a:solidFill>
              </a:rPr>
              <a:t> hole will heal in about 1 week, or it can be sealed with an epidural blood patch</a:t>
            </a:r>
          </a:p>
          <a:p>
            <a:pPr marL="0" indent="0">
              <a:buNone/>
            </a:pPr>
            <a:br>
              <a:rPr lang="en-US" sz="2400" dirty="0">
                <a:solidFill>
                  <a:schemeClr val="tx1"/>
                </a:solidFill>
              </a:rPr>
            </a:br>
            <a:r>
              <a:rPr lang="en-US" sz="2400" dirty="0">
                <a:solidFill>
                  <a:schemeClr val="tx1"/>
                </a:solidFill>
              </a:rPr>
              <a:t>- </a:t>
            </a:r>
            <a:r>
              <a:rPr lang="en-US" sz="3500" b="1" dirty="0">
                <a:solidFill>
                  <a:schemeClr val="tx1"/>
                </a:solidFill>
              </a:rPr>
              <a:t>Accidental total spinal </a:t>
            </a:r>
            <a:r>
              <a:rPr lang="en-US" sz="3500" b="1" dirty="0" err="1">
                <a:solidFill>
                  <a:schemeClr val="tx1"/>
                </a:solidFill>
              </a:rPr>
              <a:t>anaesthesia</a:t>
            </a:r>
            <a:r>
              <a:rPr lang="en-US" sz="3500" b="1" dirty="0">
                <a:solidFill>
                  <a:schemeClr val="tx1"/>
                </a:solidFill>
              </a:rPr>
              <a:t> </a:t>
            </a:r>
            <a:r>
              <a:rPr lang="en-US" sz="2400" dirty="0">
                <a:solidFill>
                  <a:schemeClr val="tx1"/>
                </a:solidFill>
              </a:rPr>
              <a:t>(injection of epidural doses of local </a:t>
            </a:r>
            <a:r>
              <a:rPr lang="en-US" sz="2400" dirty="0" err="1">
                <a:solidFill>
                  <a:schemeClr val="tx1"/>
                </a:solidFill>
              </a:rPr>
              <a:t>anaesthetic</a:t>
            </a:r>
            <a:r>
              <a:rPr lang="en-US" sz="2400" dirty="0">
                <a:solidFill>
                  <a:schemeClr val="tx1"/>
                </a:solidFill>
              </a:rPr>
              <a:t> into the subarachnoid space) causes severe hypotension, respiratory </a:t>
            </a:r>
            <a:r>
              <a:rPr lang="en-US" sz="2400" dirty="0" err="1">
                <a:solidFill>
                  <a:schemeClr val="tx1"/>
                </a:solidFill>
              </a:rPr>
              <a:t>failure,unconsciousness</a:t>
            </a:r>
            <a:r>
              <a:rPr lang="en-US" sz="2400" dirty="0">
                <a:solidFill>
                  <a:schemeClr val="tx1"/>
                </a:solidFill>
              </a:rPr>
              <a:t> and death if not recognized and treated immediately</a:t>
            </a:r>
            <a:br>
              <a:rPr lang="en-US" sz="2400" dirty="0">
                <a:solidFill>
                  <a:schemeClr val="tx1"/>
                </a:solidFill>
              </a:rPr>
            </a:br>
            <a:br>
              <a:rPr lang="en-US" sz="2400" dirty="0">
                <a:solidFill>
                  <a:schemeClr val="tx1"/>
                </a:solidFill>
              </a:rPr>
            </a:br>
            <a:r>
              <a:rPr lang="en-US" sz="2400" dirty="0">
                <a:solidFill>
                  <a:schemeClr val="tx1"/>
                </a:solidFill>
              </a:rPr>
              <a:t>-</a:t>
            </a:r>
            <a:r>
              <a:rPr lang="en-US" sz="3500" b="1" dirty="0">
                <a:solidFill>
                  <a:schemeClr val="tx1"/>
                </a:solidFill>
              </a:rPr>
              <a:t>Abscess/meningitis </a:t>
            </a:r>
            <a:r>
              <a:rPr lang="en-US" sz="3500" dirty="0">
                <a:solidFill>
                  <a:schemeClr val="tx1"/>
                </a:solidFill>
              </a:rPr>
              <a:t>(uncommon complication)</a:t>
            </a:r>
            <a:br>
              <a:rPr lang="en-US" sz="3500" b="1" dirty="0">
                <a:solidFill>
                  <a:schemeClr val="tx1"/>
                </a:solidFill>
              </a:rPr>
            </a:br>
            <a:r>
              <a:rPr lang="en-US" sz="3500" b="1" dirty="0">
                <a:solidFill>
                  <a:schemeClr val="tx1"/>
                </a:solidFill>
              </a:rPr>
              <a:t>-Epidural hematoma </a:t>
            </a:r>
            <a:r>
              <a:rPr lang="en-US" sz="3500" dirty="0">
                <a:solidFill>
                  <a:schemeClr val="tx1"/>
                </a:solidFill>
              </a:rPr>
              <a:t>(indicate coagulopathy like thrombocytopenia)</a:t>
            </a:r>
            <a:br>
              <a:rPr lang="en-US" sz="3500" dirty="0">
                <a:solidFill>
                  <a:schemeClr val="tx1"/>
                </a:solidFill>
              </a:rPr>
            </a:br>
            <a:r>
              <a:rPr lang="en-US" sz="3500" dirty="0">
                <a:solidFill>
                  <a:schemeClr val="tx1"/>
                </a:solidFill>
              </a:rPr>
              <a:t>-</a:t>
            </a:r>
            <a:r>
              <a:rPr lang="en-US" sz="3500" b="1" dirty="0">
                <a:solidFill>
                  <a:schemeClr val="tx1"/>
                </a:solidFill>
              </a:rPr>
              <a:t>Fever</a:t>
            </a:r>
            <a:r>
              <a:rPr lang="en-US" sz="2400" b="1" dirty="0">
                <a:solidFill>
                  <a:schemeClr val="tx1"/>
                </a:solidFill>
              </a:rPr>
              <a:t> (0.5° C increase)</a:t>
            </a:r>
            <a:br>
              <a:rPr lang="en-US" sz="2260" dirty="0">
                <a:solidFill>
                  <a:schemeClr val="tx1"/>
                </a:solidFill>
              </a:rPr>
            </a:br>
            <a:endParaRPr lang="en-US" sz="2260"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8F07-CC9B-4EB6-93D4-573D91991D6A}"/>
              </a:ext>
            </a:extLst>
          </p:cNvPr>
          <p:cNvSpPr>
            <a:spLocks noGrp="1"/>
          </p:cNvSpPr>
          <p:nvPr>
            <p:ph type="title"/>
          </p:nvPr>
        </p:nvSpPr>
        <p:spPr>
          <a:xfrm>
            <a:off x="828675" y="0"/>
            <a:ext cx="10515600" cy="1325563"/>
          </a:xfrm>
        </p:spPr>
        <p:txBody>
          <a:bodyPr/>
          <a:lstStyle/>
          <a:p>
            <a:r>
              <a:rPr lang="en-GB" dirty="0"/>
              <a:t>Pain Pathways</a:t>
            </a:r>
          </a:p>
        </p:txBody>
      </p:sp>
      <p:sp>
        <p:nvSpPr>
          <p:cNvPr id="3" name="Content Placeholder 2">
            <a:extLst>
              <a:ext uri="{FF2B5EF4-FFF2-40B4-BE49-F238E27FC236}">
                <a16:creationId xmlns:a16="http://schemas.microsoft.com/office/drawing/2014/main" id="{858B89E7-FE72-4A1D-B0C6-24252B5523C9}"/>
              </a:ext>
            </a:extLst>
          </p:cNvPr>
          <p:cNvSpPr>
            <a:spLocks noGrp="1"/>
          </p:cNvSpPr>
          <p:nvPr>
            <p:ph sz="half" idx="1"/>
          </p:nvPr>
        </p:nvSpPr>
        <p:spPr>
          <a:xfrm>
            <a:off x="809625" y="1273175"/>
            <a:ext cx="5181600" cy="4351338"/>
          </a:xfrm>
        </p:spPr>
        <p:txBody>
          <a:bodyPr>
            <a:noAutofit/>
          </a:bodyPr>
          <a:lstStyle/>
          <a:p>
            <a:r>
              <a:rPr lang="en-GB" sz="2100" b="1" i="0" dirty="0">
                <a:solidFill>
                  <a:srgbClr val="232323"/>
                </a:solidFill>
                <a:effectLst/>
                <a:latin typeface="Noto Sans" panose="020B0502040504020204" pitchFamily="34" charset="0"/>
                <a:ea typeface="Noto Sans" panose="020B0502040504020204" pitchFamily="34" charset="0"/>
                <a:cs typeface="Noto Sans" panose="020B0502040504020204" pitchFamily="34" charset="0"/>
              </a:rPr>
              <a:t>First stage of labour</a:t>
            </a:r>
            <a:r>
              <a:rPr lang="en-GB" sz="2100" b="0" i="0" dirty="0">
                <a:solidFill>
                  <a:srgbClr val="232323"/>
                </a:solidFill>
                <a:effectLst/>
                <a:latin typeface="Noto Sans" panose="020B0502040504020204" pitchFamily="34" charset="0"/>
                <a:ea typeface="Noto Sans" panose="020B0502040504020204" pitchFamily="34" charset="0"/>
                <a:cs typeface="Noto Sans" panose="020B0502040504020204" pitchFamily="34" charset="0"/>
              </a:rPr>
              <a:t> — </a:t>
            </a:r>
            <a:r>
              <a:rPr lang="en-GB" sz="2100" b="0" i="0" dirty="0">
                <a:solidFill>
                  <a:srgbClr val="232323"/>
                </a:solidFill>
                <a:effectLst/>
                <a:latin typeface="Noto Sans" panose="020B0502040504020204" pitchFamily="34" charset="0"/>
              </a:rPr>
              <a:t>Pain is </a:t>
            </a:r>
            <a:r>
              <a:rPr lang="en-GB" sz="2100" b="1" i="0" dirty="0">
                <a:solidFill>
                  <a:srgbClr val="232323"/>
                </a:solidFill>
                <a:effectLst/>
                <a:latin typeface="Noto Sans" panose="020B0502040504020204" pitchFamily="34" charset="0"/>
              </a:rPr>
              <a:t>visceral</a:t>
            </a:r>
            <a:r>
              <a:rPr lang="en-GB" sz="2100" b="0" i="0" dirty="0">
                <a:solidFill>
                  <a:srgbClr val="232323"/>
                </a:solidFill>
                <a:effectLst/>
                <a:latin typeface="Noto Sans" panose="020B0502040504020204" pitchFamily="34" charset="0"/>
              </a:rPr>
              <a:t> or cramping</a:t>
            </a:r>
            <a:r>
              <a:rPr lang="en-GB" sz="21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 </a:t>
            </a:r>
            <a:r>
              <a:rPr lang="en-GB" sz="2100" b="0" i="0" dirty="0">
                <a:solidFill>
                  <a:srgbClr val="232323"/>
                </a:solidFill>
                <a:effectLst/>
                <a:latin typeface="Noto Sans" panose="020B0502040504020204" pitchFamily="34" charset="0"/>
              </a:rPr>
              <a:t>It originates in the uterus and cervix, and is produced by distention of uterine and cervical mechanoreceptors and by ischemia of uterine and cervical tissues and </a:t>
            </a:r>
            <a:r>
              <a:rPr lang="en-GB" sz="2100" dirty="0">
                <a:solidFill>
                  <a:srgbClr val="232323"/>
                </a:solidFill>
                <a:latin typeface="Noto Sans" panose="020B0502040504020204" pitchFamily="34" charset="0"/>
                <a:ea typeface="Noto Sans" panose="020B0502040504020204" pitchFamily="34" charset="0"/>
                <a:cs typeface="Noto Sans" panose="020B0502040504020204" pitchFamily="34" charset="0"/>
              </a:rPr>
              <a:t>can be referred to the lumbosacral region, iliac crests, gluteal areas, and thighs.</a:t>
            </a:r>
            <a:endParaRPr lang="en-GB" sz="2100" b="0" i="0" dirty="0">
              <a:solidFill>
                <a:srgbClr val="232323"/>
              </a:solidFill>
              <a:effectLst/>
              <a:latin typeface="Noto Sans" panose="020B0502040504020204" pitchFamily="34" charset="0"/>
            </a:endParaRPr>
          </a:p>
          <a:p>
            <a:r>
              <a:rPr lang="en-GB" sz="2100" b="0" i="0" dirty="0">
                <a:solidFill>
                  <a:srgbClr val="232323"/>
                </a:solidFill>
                <a:effectLst/>
                <a:latin typeface="Noto Sans" panose="020B0502040504020204" pitchFamily="34" charset="0"/>
                <a:ea typeface="Noto Sans" panose="020B0502040504020204" pitchFamily="34" charset="0"/>
                <a:cs typeface="Noto Sans" panose="020B0502040504020204" pitchFamily="34" charset="0"/>
              </a:rPr>
              <a:t>The pain signal enters the spinal cord after</a:t>
            </a:r>
            <a:r>
              <a:rPr lang="en-GB" sz="2100" b="1" i="0" dirty="0">
                <a:solidFill>
                  <a:srgbClr val="FF0000"/>
                </a:solidFill>
                <a:effectLst/>
                <a:latin typeface="Noto Sans" panose="020B0502040504020204" pitchFamily="34" charset="0"/>
                <a:ea typeface="Noto Sans" panose="020B0502040504020204" pitchFamily="34" charset="0"/>
                <a:cs typeface="Noto Sans" panose="020B0502040504020204" pitchFamily="34" charset="0"/>
              </a:rPr>
              <a:t> traversing the T10, T11, T12, and L1 </a:t>
            </a:r>
            <a:r>
              <a:rPr lang="en-GB" sz="2100" b="0" i="0" dirty="0">
                <a:solidFill>
                  <a:srgbClr val="232323"/>
                </a:solidFill>
                <a:effectLst/>
                <a:latin typeface="Noto Sans" panose="020B0502040504020204" pitchFamily="34" charset="0"/>
                <a:ea typeface="Noto Sans" panose="020B0502040504020204" pitchFamily="34" charset="0"/>
                <a:cs typeface="Noto Sans" panose="020B0502040504020204" pitchFamily="34" charset="0"/>
              </a:rPr>
              <a:t>white rami communicants.</a:t>
            </a:r>
            <a:endParaRPr lang="en-GB" sz="2100" dirty="0">
              <a:solidFill>
                <a:srgbClr val="232323"/>
              </a:solidFill>
              <a:latin typeface="Noto Sans" panose="020B0502040504020204" pitchFamily="34" charset="0"/>
              <a:ea typeface="Noto Sans" panose="020B0502040504020204" pitchFamily="34" charset="0"/>
              <a:cs typeface="Noto Sans" panose="020B0502040504020204" pitchFamily="34" charset="0"/>
            </a:endParaRPr>
          </a:p>
          <a:p>
            <a:r>
              <a:rPr lang="en-GB" sz="2000" b="1" dirty="0">
                <a:solidFill>
                  <a:srgbClr val="232323"/>
                </a:solidFill>
                <a:latin typeface="Noto Sans" panose="020B0502040504020204" pitchFamily="34" charset="0"/>
                <a:ea typeface="Noto Sans" panose="020B0502040504020204" pitchFamily="34" charset="0"/>
                <a:cs typeface="Noto Sans" panose="020B0502040504020204" pitchFamily="34" charset="0"/>
              </a:rPr>
              <a:t>Transition</a:t>
            </a:r>
            <a:r>
              <a:rPr lang="en-GB" sz="2000" dirty="0">
                <a:solidFill>
                  <a:srgbClr val="232323"/>
                </a:solidFill>
                <a:latin typeface="Noto Sans" panose="020B0502040504020204" pitchFamily="34" charset="0"/>
                <a:ea typeface="Noto Sans" panose="020B0502040504020204" pitchFamily="34" charset="0"/>
                <a:cs typeface="Noto Sans" panose="020B0502040504020204" pitchFamily="34" charset="0"/>
              </a:rPr>
              <a:t> (7 to 10 cm cervical dilation) is associated with greater pain sensitivity as the labouring woman begins to experience somatic pain from vaginal distention.</a:t>
            </a:r>
            <a:endParaRPr lang="en-GB" sz="2000" b="1" dirty="0">
              <a:solidFill>
                <a:srgbClr val="232323"/>
              </a:solidFill>
              <a:latin typeface="Noto Sans" panose="020B0502040504020204" pitchFamily="34" charset="0"/>
              <a:ea typeface="Noto Sans" panose="020B0502040504020204" pitchFamily="34" charset="0"/>
              <a:cs typeface="Noto Sans" panose="020B0502040504020204" pitchFamily="34" charset="0"/>
            </a:endParaRPr>
          </a:p>
          <a:p>
            <a:endParaRPr lang="en-GB" sz="2100" b="0" i="0" dirty="0">
              <a:solidFill>
                <a:srgbClr val="232323"/>
              </a:solidFill>
              <a:effectLst/>
              <a:latin typeface="Noto Sans" panose="020B0502040504020204" pitchFamily="34" charset="0"/>
              <a:ea typeface="Noto Sans" panose="020B0502040504020204" pitchFamily="34" charset="0"/>
              <a:cs typeface="Noto Sans" panose="020B0502040504020204" pitchFamily="34" charset="0"/>
            </a:endParaRPr>
          </a:p>
        </p:txBody>
      </p:sp>
      <p:sp>
        <p:nvSpPr>
          <p:cNvPr id="4" name="Content Placeholder 3"/>
          <p:cNvSpPr>
            <a:spLocks noGrp="1"/>
          </p:cNvSpPr>
          <p:nvPr>
            <p:ph sz="half" idx="2"/>
          </p:nvPr>
        </p:nvSpPr>
        <p:spPr>
          <a:xfrm>
            <a:off x="6524625" y="1311275"/>
            <a:ext cx="5181600" cy="4351338"/>
          </a:xfrm>
        </p:spPr>
        <p:txBody>
          <a:bodyPr>
            <a:noAutofit/>
          </a:bodyPr>
          <a:lstStyle/>
          <a:p>
            <a:r>
              <a:rPr lang="en-GB" sz="2200" b="1" dirty="0">
                <a:solidFill>
                  <a:srgbClr val="232323"/>
                </a:solidFill>
                <a:latin typeface="Noto Sans" panose="020B0502040504020204" pitchFamily="34" charset="0"/>
                <a:ea typeface="Noto Sans" panose="020B0502040504020204" pitchFamily="34" charset="0"/>
                <a:cs typeface="Noto Sans" panose="020B0502040504020204" pitchFamily="34" charset="0"/>
              </a:rPr>
              <a:t>Second stage of labour</a:t>
            </a:r>
            <a:r>
              <a:rPr lang="en-GB" sz="2200" dirty="0">
                <a:solidFill>
                  <a:srgbClr val="232323"/>
                </a:solidFill>
                <a:latin typeface="Noto Sans" panose="020B0502040504020204" pitchFamily="34" charset="0"/>
                <a:ea typeface="Noto Sans" panose="020B0502040504020204" pitchFamily="34" charset="0"/>
                <a:cs typeface="Noto Sans" panose="020B0502040504020204" pitchFamily="34" charset="0"/>
              </a:rPr>
              <a:t> — Pain in the second stage of labour is reported as being </a:t>
            </a:r>
            <a:r>
              <a:rPr lang="en-GB" sz="2200" dirty="0">
                <a:solidFill>
                  <a:srgbClr val="FF0000"/>
                </a:solidFill>
                <a:latin typeface="Noto Sans" panose="020B0502040504020204" pitchFamily="34" charset="0"/>
                <a:ea typeface="Noto Sans" panose="020B0502040504020204" pitchFamily="34" charset="0"/>
                <a:cs typeface="Noto Sans" panose="020B0502040504020204" pitchFamily="34" charset="0"/>
              </a:rPr>
              <a:t>more severe</a:t>
            </a:r>
            <a:r>
              <a:rPr lang="en-GB" sz="2200" dirty="0">
                <a:solidFill>
                  <a:srgbClr val="232323"/>
                </a:solidFill>
                <a:latin typeface="Noto Sans" panose="020B0502040504020204" pitchFamily="34" charset="0"/>
                <a:ea typeface="Noto Sans" panose="020B0502040504020204" pitchFamily="34" charset="0"/>
                <a:cs typeface="Noto Sans" panose="020B0502040504020204" pitchFamily="34" charset="0"/>
              </a:rPr>
              <a:t>. </a:t>
            </a:r>
            <a:r>
              <a:rPr lang="en-GB" sz="2200" dirty="0">
                <a:solidFill>
                  <a:srgbClr val="231F20"/>
                </a:solidFill>
                <a:latin typeface="Noto Sans" panose="020B0502040504020204" pitchFamily="34" charset="0"/>
                <a:ea typeface="Noto Sans" panose="020B0502040504020204" pitchFamily="34" charset="0"/>
                <a:cs typeface="Noto Sans" panose="020B0502040504020204" pitchFamily="34" charset="0"/>
              </a:rPr>
              <a:t>As the </a:t>
            </a:r>
            <a:r>
              <a:rPr lang="en-GB" sz="2200" dirty="0" err="1">
                <a:solidFill>
                  <a:srgbClr val="231F20"/>
                </a:solidFill>
                <a:latin typeface="Noto Sans" panose="020B0502040504020204" pitchFamily="34" charset="0"/>
                <a:ea typeface="Noto Sans" panose="020B0502040504020204" pitchFamily="34" charset="0"/>
                <a:cs typeface="Noto Sans" panose="020B0502040504020204" pitchFamily="34" charset="0"/>
              </a:rPr>
              <a:t>fetus</a:t>
            </a:r>
            <a:r>
              <a:rPr lang="en-GB" sz="2200" dirty="0">
                <a:solidFill>
                  <a:srgbClr val="231F20"/>
                </a:solidFill>
                <a:latin typeface="Noto Sans" panose="020B0502040504020204" pitchFamily="34" charset="0"/>
                <a:ea typeface="Noto Sans" panose="020B0502040504020204" pitchFamily="34" charset="0"/>
                <a:cs typeface="Noto Sans" panose="020B0502040504020204" pitchFamily="34" charset="0"/>
              </a:rPr>
              <a:t> descends, the </a:t>
            </a:r>
            <a:r>
              <a:rPr lang="en-GB" sz="2200" i="1" dirty="0">
                <a:solidFill>
                  <a:srgbClr val="231F20"/>
                </a:solidFill>
                <a:latin typeface="Noto Sans" panose="020B0502040504020204" pitchFamily="34" charset="0"/>
                <a:ea typeface="Noto Sans" panose="020B0502040504020204" pitchFamily="34" charset="0"/>
                <a:cs typeface="Noto Sans" panose="020B0502040504020204" pitchFamily="34" charset="0"/>
              </a:rPr>
              <a:t>distention</a:t>
            </a:r>
            <a:r>
              <a:rPr lang="en-GB" sz="2200" dirty="0">
                <a:solidFill>
                  <a:srgbClr val="231F20"/>
                </a:solidFill>
                <a:latin typeface="Noto Sans" panose="020B0502040504020204" pitchFamily="34" charset="0"/>
                <a:ea typeface="Noto Sans" panose="020B0502040504020204" pitchFamily="34" charset="0"/>
                <a:cs typeface="Noto Sans" panose="020B0502040504020204" pitchFamily="34" charset="0"/>
              </a:rPr>
              <a:t> of the vagina, pelvic floor, and perineum elicit stimuli through the pudendal nerve </a:t>
            </a:r>
            <a:r>
              <a:rPr lang="en-GB" sz="2200" dirty="0">
                <a:solidFill>
                  <a:srgbClr val="232323"/>
                </a:solidFill>
                <a:latin typeface="Noto Sans" panose="020B0502040504020204" pitchFamily="34" charset="0"/>
                <a:ea typeface="Noto Sans" panose="020B0502040504020204" pitchFamily="34" charset="0"/>
                <a:cs typeface="Noto Sans" panose="020B0502040504020204" pitchFamily="34" charset="0"/>
              </a:rPr>
              <a:t>(S2, S3, and S4). </a:t>
            </a:r>
          </a:p>
          <a:p>
            <a:r>
              <a:rPr lang="en-GB" sz="2200" dirty="0">
                <a:solidFill>
                  <a:srgbClr val="232323"/>
                </a:solidFill>
                <a:latin typeface="Noto Sans" panose="020B0502040504020204" pitchFamily="34" charset="0"/>
                <a:ea typeface="Noto Sans" panose="020B0502040504020204" pitchFamily="34" charset="0"/>
                <a:cs typeface="Noto Sans" panose="020B0502040504020204" pitchFamily="34" charset="0"/>
              </a:rPr>
              <a:t>Second stage pain includes a combination of </a:t>
            </a:r>
            <a:r>
              <a:rPr lang="en-GB" sz="2200" b="1" dirty="0">
                <a:solidFill>
                  <a:srgbClr val="232323"/>
                </a:solidFill>
                <a:latin typeface="Noto Sans" panose="020B0502040504020204" pitchFamily="34" charset="0"/>
                <a:ea typeface="Noto Sans" panose="020B0502040504020204" pitchFamily="34" charset="0"/>
                <a:cs typeface="Noto Sans" panose="020B0502040504020204" pitchFamily="34" charset="0"/>
              </a:rPr>
              <a:t>visceral pain </a:t>
            </a:r>
            <a:r>
              <a:rPr lang="en-GB" sz="2200" dirty="0">
                <a:solidFill>
                  <a:srgbClr val="232323"/>
                </a:solidFill>
                <a:latin typeface="Noto Sans" panose="020B0502040504020204" pitchFamily="34" charset="0"/>
                <a:ea typeface="Noto Sans" panose="020B0502040504020204" pitchFamily="34" charset="0"/>
                <a:cs typeface="Noto Sans" panose="020B0502040504020204" pitchFamily="34" charset="0"/>
              </a:rPr>
              <a:t>from uterine contractions and cervical stretching, and </a:t>
            </a:r>
            <a:r>
              <a:rPr lang="en-GB" sz="2200" b="1" dirty="0">
                <a:solidFill>
                  <a:srgbClr val="232323"/>
                </a:solidFill>
                <a:latin typeface="Noto Sans" panose="020B0502040504020204" pitchFamily="34" charset="0"/>
                <a:ea typeface="Noto Sans" panose="020B0502040504020204" pitchFamily="34" charset="0"/>
                <a:cs typeface="Noto Sans" panose="020B0502040504020204" pitchFamily="34" charset="0"/>
              </a:rPr>
              <a:t>somatic pain </a:t>
            </a:r>
            <a:r>
              <a:rPr lang="en-GB" sz="2200" dirty="0">
                <a:solidFill>
                  <a:srgbClr val="232323"/>
                </a:solidFill>
                <a:latin typeface="Noto Sans" panose="020B0502040504020204" pitchFamily="34" charset="0"/>
                <a:ea typeface="Noto Sans" panose="020B0502040504020204" pitchFamily="34" charset="0"/>
                <a:cs typeface="Noto Sans" panose="020B0502040504020204" pitchFamily="34" charset="0"/>
              </a:rPr>
              <a:t>(</a:t>
            </a:r>
            <a:r>
              <a:rPr lang="en-GB" sz="2200" u="sng" dirty="0">
                <a:solidFill>
                  <a:srgbClr val="231F20"/>
                </a:solidFill>
                <a:latin typeface="Noto Sans" panose="020B0502040504020204" pitchFamily="34" charset="0"/>
                <a:ea typeface="Noto Sans" panose="020B0502040504020204" pitchFamily="34" charset="0"/>
                <a:cs typeface="Noto Sans" panose="020B0502040504020204" pitchFamily="34" charset="0"/>
              </a:rPr>
              <a:t>predominantly</a:t>
            </a:r>
            <a:r>
              <a:rPr lang="en-GB" sz="2200" dirty="0">
                <a:solidFill>
                  <a:srgbClr val="232323"/>
                </a:solidFill>
                <a:latin typeface="Noto Sans" panose="020B0502040504020204" pitchFamily="34" charset="0"/>
                <a:ea typeface="Noto Sans" panose="020B0502040504020204" pitchFamily="34" charset="0"/>
                <a:cs typeface="Noto Sans" panose="020B0502040504020204" pitchFamily="34" charset="0"/>
              </a:rPr>
              <a:t>) from distention of vaginal and perineal tissues. </a:t>
            </a:r>
          </a:p>
          <a:p>
            <a:endParaRPr lang="en-GB" sz="2200" dirty="0">
              <a:latin typeface="Noto Sans" panose="020B0502040504020204" pitchFamily="34" charset="0"/>
              <a:ea typeface="Noto Sans" panose="020B0502040504020204" pitchFamily="34" charset="0"/>
              <a:cs typeface="Noto Sans" panose="020B0502040504020204" pitchFamily="34" charset="0"/>
            </a:endParaRPr>
          </a:p>
          <a:p>
            <a:endParaRPr lang="en-US" sz="2200" dirty="0"/>
          </a:p>
        </p:txBody>
      </p:sp>
    </p:spTree>
    <p:extLst>
      <p:ext uri="{BB962C8B-B14F-4D97-AF65-F5344CB8AC3E}">
        <p14:creationId xmlns:p14="http://schemas.microsoft.com/office/powerpoint/2010/main" val="3356932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2097151"/>
          <p:cNvPicPr/>
          <p:nvPr/>
        </p:nvPicPr>
        <p:blipFill>
          <a:blip r:embed="rId2"/>
          <a:stretch>
            <a:fillRect/>
          </a:stretch>
        </p:blipFill>
        <p:spPr>
          <a:xfrm>
            <a:off x="1524001" y="-144698"/>
            <a:ext cx="9204735" cy="714778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279400" y="1433830"/>
            <a:ext cx="11442700" cy="5354320"/>
          </a:xfrm>
          <a:prstGeom prst="rect">
            <a:avLst/>
          </a:prstGeom>
          <a:noFill/>
        </p:spPr>
        <p:txBody>
          <a:bodyPr wrap="square" rtlCol="0" anchor="t">
            <a:spAutoFit/>
          </a:bodyPr>
          <a:lstStyle/>
          <a:p>
            <a:r>
              <a:rPr lang="en-US" altLang="en-US"/>
              <a:t>it is recommended that for low-dose UFH thromboprophylaxis , heparin should be held for 4–6 h before elective neuraxial placement .  For intermediate-dose heparin, it is recommended to hold the dose for 12 h before elective neuraxial anaesthetic.</a:t>
            </a:r>
          </a:p>
          <a:p>
            <a:r>
              <a:rPr lang="en-US" altLang="en-US"/>
              <a:t> For high-dose UFH , the recommendation is to hold the dose 24 h before placement of neuraxial anaesthetic AND assess coagulation status.</a:t>
            </a:r>
          </a:p>
          <a:p>
            <a:r>
              <a:rPr lang="en-US" altLang="en-US">
                <a:sym typeface="+mn-ea"/>
              </a:rPr>
              <a:t> it is also recommended to wait at least an hour after the neuraxial procedure or epidural catheter removal to start either s.c. or i.v. UFH. </a:t>
            </a:r>
            <a:endParaRPr lang="en-US"/>
          </a:p>
          <a:p>
            <a:endParaRPr lang="en-US" altLang="en-US"/>
          </a:p>
          <a:p>
            <a:r>
              <a:rPr lang="en-US" altLang="en-US"/>
              <a:t>Although warfarin is less frequently encountered in labouring patients,  warfarin should be stopped for 5 days before a neuraxial procedure, with a normal international normalised ratio (INR) level seen before proceeding. In general, pregnant women with mechanical heart valves on warfarin should switch from warfarin to twice daily LMWH by 36 weeks of pregnancy (or 2 weeks before planned birth, whichever is earlier)</a:t>
            </a:r>
          </a:p>
          <a:p>
            <a:endParaRPr lang="en-US" altLang="en-US"/>
          </a:p>
          <a:p>
            <a:r>
              <a:rPr lang="en-US" altLang="en-US"/>
              <a:t>Oral direct thrombin inhibitors and anti-Xa inhibitors are also less frequently encountered in pregnant patients. However,  dabigatran,rivaroxaban &amp; apixaban should be held at least 72 h before neuraxial placement in patients with normal renal function. The American Society of Regional Anesthesia recommends allowing 6 h to elapse after epidural catheter removal before restarting dabigatran or rivaroxaban.</a:t>
            </a:r>
          </a:p>
          <a:p>
            <a:endParaRPr lang="en-US" altLang="en-US"/>
          </a:p>
          <a:p>
            <a:endParaRPr lang="en-US"/>
          </a:p>
        </p:txBody>
      </p:sp>
      <p:sp>
        <p:nvSpPr>
          <p:cNvPr id="4" name="Text Box 3"/>
          <p:cNvSpPr txBox="1"/>
          <p:nvPr/>
        </p:nvSpPr>
        <p:spPr>
          <a:xfrm>
            <a:off x="617220" y="303530"/>
            <a:ext cx="10977245" cy="939165"/>
          </a:xfrm>
          <a:prstGeom prst="rect">
            <a:avLst/>
          </a:prstGeom>
          <a:noFill/>
        </p:spPr>
        <p:txBody>
          <a:bodyPr wrap="square" rtlCol="0">
            <a:noAutofit/>
          </a:bodyPr>
          <a:lstStyle/>
          <a:p>
            <a:r>
              <a:rPr lang="en-US" sz="3200"/>
              <a:t>when to stop anticoagulant before epidural &amp; spinal anesthesia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Title 1"/>
          <p:cNvSpPr>
            <a:spLocks noGrp="1"/>
          </p:cNvSpPr>
          <p:nvPr>
            <p:ph type="title"/>
          </p:nvPr>
        </p:nvSpPr>
        <p:spPr>
          <a:xfrm>
            <a:off x="1721271" y="434748"/>
            <a:ext cx="6586673" cy="994172"/>
          </a:xfrm>
          <a:noFill/>
          <a:ln w="25400">
            <a:noFill/>
            <a:prstDash val="solid"/>
          </a:ln>
        </p:spPr>
        <p:txBody>
          <a:bodyPr/>
          <a:lstStyle/>
          <a:p>
            <a:r>
              <a:rPr lang="en-US" sz="3300" dirty="0">
                <a:solidFill>
                  <a:schemeClr val="tx1"/>
                </a:solidFill>
                <a:effectLst>
                  <a:outerShdw blurRad="38100" dist="38100" dir="2700000" algn="br" rotWithShape="0">
                    <a:srgbClr val="000000"/>
                  </a:outerShdw>
                </a:effectLst>
              </a:rPr>
              <a:t>Pudendal Nerve Block</a:t>
            </a:r>
          </a:p>
        </p:txBody>
      </p:sp>
      <p:sp>
        <p:nvSpPr>
          <p:cNvPr id="1048607" name="Content Placeholder 2"/>
          <p:cNvSpPr>
            <a:spLocks noGrp="1"/>
          </p:cNvSpPr>
          <p:nvPr>
            <p:ph idx="1"/>
          </p:nvPr>
        </p:nvSpPr>
        <p:spPr>
          <a:xfrm>
            <a:off x="1524001" y="1704930"/>
            <a:ext cx="9143999" cy="5174612"/>
          </a:xfrm>
          <a:solidFill>
            <a:srgbClr val="FFFFFF"/>
          </a:solidFill>
          <a:ln w="25400">
            <a:noFill/>
            <a:prstDash val="solid"/>
          </a:ln>
        </p:spPr>
        <p:txBody>
          <a:bodyPr>
            <a:normAutofit fontScale="81462" lnSpcReduction="10000"/>
          </a:bodyPr>
          <a:lstStyle/>
          <a:p>
            <a:r>
              <a:rPr lang="en-GB" sz="2305" dirty="0">
                <a:solidFill>
                  <a:srgbClr val="000000"/>
                </a:solidFill>
                <a:latin typeface="Noto Sans" panose="020B0502040504020204" pitchFamily="34" charset="0"/>
              </a:rPr>
              <a:t>Pudendal block is typically used to alleviate pain from </a:t>
            </a:r>
            <a:r>
              <a:rPr lang="en-GB" sz="2305" b="1" dirty="0">
                <a:solidFill>
                  <a:srgbClr val="000000"/>
                </a:solidFill>
                <a:latin typeface="Noto Sans" panose="020B0502040504020204" pitchFamily="34" charset="0"/>
              </a:rPr>
              <a:t>minor</a:t>
            </a:r>
            <a:r>
              <a:rPr lang="en-GB" sz="2305" dirty="0">
                <a:solidFill>
                  <a:srgbClr val="000000"/>
                </a:solidFill>
                <a:latin typeface="Noto Sans" panose="020B0502040504020204" pitchFamily="34" charset="0"/>
              </a:rPr>
              <a:t> surgical procedures involving the perineum and events related to delivery, such as :</a:t>
            </a:r>
          </a:p>
          <a:p>
            <a:pPr marL="457200" indent="-457200">
              <a:buFont typeface="+mj-lt"/>
              <a:buAutoNum type="arabicPeriod"/>
            </a:pPr>
            <a:r>
              <a:rPr lang="en-GB" sz="2305" dirty="0">
                <a:solidFill>
                  <a:srgbClr val="000000"/>
                </a:solidFill>
                <a:latin typeface="Noto Sans" panose="020B0502040504020204" pitchFamily="34" charset="0"/>
              </a:rPr>
              <a:t>Introital distension during the second stage of </a:t>
            </a:r>
            <a:r>
              <a:rPr lang="en-GB" sz="2305" dirty="0" err="1">
                <a:solidFill>
                  <a:srgbClr val="000000"/>
                </a:solidFill>
                <a:latin typeface="Noto Sans" panose="020B0502040504020204" pitchFamily="34" charset="0"/>
              </a:rPr>
              <a:t>labor</a:t>
            </a:r>
            <a:r>
              <a:rPr lang="en-GB" sz="2305" dirty="0">
                <a:solidFill>
                  <a:srgbClr val="000000"/>
                </a:solidFill>
                <a:latin typeface="Noto Sans" panose="020B0502040504020204" pitchFamily="34" charset="0"/>
              </a:rPr>
              <a:t> leading to perineal pain.</a:t>
            </a:r>
          </a:p>
          <a:p>
            <a:pPr marL="457200" indent="-457200">
              <a:buFont typeface="+mj-lt"/>
              <a:buAutoNum type="arabicPeriod"/>
            </a:pPr>
            <a:r>
              <a:rPr lang="en-GB" sz="2305" dirty="0">
                <a:solidFill>
                  <a:srgbClr val="000000"/>
                </a:solidFill>
                <a:latin typeface="Noto Sans" panose="020B0502040504020204" pitchFamily="34" charset="0"/>
              </a:rPr>
              <a:t>Operative vaginal delivery (provides analgesia for low forceps delivery).</a:t>
            </a:r>
          </a:p>
          <a:p>
            <a:pPr marL="457200" indent="-457200">
              <a:buFont typeface="+mj-lt"/>
              <a:buAutoNum type="arabicPeriod"/>
            </a:pPr>
            <a:r>
              <a:rPr lang="en-GB" sz="2305" dirty="0">
                <a:solidFill>
                  <a:srgbClr val="000000"/>
                </a:solidFill>
                <a:latin typeface="Noto Sans" panose="020B0502040504020204" pitchFamily="34" charset="0"/>
              </a:rPr>
              <a:t>Repair of perineal lacerations (e.g. episiotomy and episiotomy repair).</a:t>
            </a:r>
          </a:p>
          <a:p>
            <a:pPr marL="457200" indent="-457200">
              <a:buFont typeface="+mj-lt"/>
              <a:buAutoNum type="arabicPeriod"/>
            </a:pPr>
            <a:endParaRPr lang="en-GB" sz="905" dirty="0">
              <a:solidFill>
                <a:srgbClr val="000000"/>
              </a:solidFill>
              <a:latin typeface="Noto Sans" panose="020B0502040504020204" pitchFamily="34" charset="0"/>
            </a:endParaRPr>
          </a:p>
          <a:p>
            <a:r>
              <a:rPr lang="en-GB" sz="2305" dirty="0">
                <a:solidFill>
                  <a:srgbClr val="000000"/>
                </a:solidFill>
                <a:latin typeface="Noto Sans" panose="020B0502040504020204" pitchFamily="34" charset="0"/>
              </a:rPr>
              <a:t>Of note, pudendal nerve block does not decrease the pain associated with uterine contractions and cervical dilatation in the first stage of </a:t>
            </a:r>
            <a:r>
              <a:rPr lang="en-GB" sz="2305" dirty="0" err="1">
                <a:solidFill>
                  <a:srgbClr val="000000"/>
                </a:solidFill>
                <a:latin typeface="Noto Sans" panose="020B0502040504020204" pitchFamily="34" charset="0"/>
              </a:rPr>
              <a:t>labor</a:t>
            </a:r>
            <a:r>
              <a:rPr lang="en-GB" sz="2305" dirty="0">
                <a:solidFill>
                  <a:srgbClr val="000000"/>
                </a:solidFill>
                <a:latin typeface="Noto Sans" panose="020B0502040504020204" pitchFamily="34" charset="0"/>
              </a:rPr>
              <a:t>.</a:t>
            </a:r>
          </a:p>
          <a:p>
            <a:r>
              <a:rPr lang="en-GB" sz="2305" dirty="0">
                <a:solidFill>
                  <a:srgbClr val="000000"/>
                </a:solidFill>
                <a:latin typeface="Noto Sans" panose="020B0502040504020204" pitchFamily="34" charset="0"/>
              </a:rPr>
              <a:t>It is still sometimes used when there are contraindications to </a:t>
            </a:r>
            <a:r>
              <a:rPr lang="en-GB" sz="2305" dirty="0" err="1">
                <a:solidFill>
                  <a:srgbClr val="000000"/>
                </a:solidFill>
                <a:latin typeface="Noto Sans" panose="020B0502040504020204" pitchFamily="34" charset="0"/>
              </a:rPr>
              <a:t>neuraxial</a:t>
            </a:r>
            <a:r>
              <a:rPr lang="en-GB" sz="2305" dirty="0">
                <a:solidFill>
                  <a:srgbClr val="000000"/>
                </a:solidFill>
                <a:latin typeface="Noto Sans" panose="020B0502040504020204" pitchFamily="34" charset="0"/>
              </a:rPr>
              <a:t> </a:t>
            </a:r>
            <a:r>
              <a:rPr lang="en-GB" sz="2305" dirty="0" err="1">
                <a:solidFill>
                  <a:srgbClr val="000000"/>
                </a:solidFill>
                <a:latin typeface="Noto Sans" panose="020B0502040504020204" pitchFamily="34" charset="0"/>
              </a:rPr>
              <a:t>anesthesia</a:t>
            </a:r>
            <a:r>
              <a:rPr lang="en-GB" sz="2305" dirty="0">
                <a:solidFill>
                  <a:srgbClr val="000000"/>
                </a:solidFill>
                <a:latin typeface="Noto Sans" panose="020B0502040504020204" pitchFamily="34" charset="0"/>
              </a:rPr>
              <a:t> and an </a:t>
            </a:r>
            <a:r>
              <a:rPr lang="en-GB" sz="2305" dirty="0" err="1">
                <a:solidFill>
                  <a:srgbClr val="000000"/>
                </a:solidFill>
                <a:latin typeface="Noto Sans" panose="020B0502040504020204" pitchFamily="34" charset="0"/>
              </a:rPr>
              <a:t>anesthetic</a:t>
            </a:r>
            <a:r>
              <a:rPr lang="en-GB" sz="2305" dirty="0">
                <a:solidFill>
                  <a:srgbClr val="000000"/>
                </a:solidFill>
                <a:latin typeface="Noto Sans" panose="020B0502040504020204" pitchFamily="34" charset="0"/>
              </a:rPr>
              <a:t> is needed for a low vaginal and/or posterior perineal procedure.</a:t>
            </a:r>
            <a:endParaRPr lang="en-GB" sz="2305" dirty="0">
              <a:solidFill>
                <a:srgbClr val="000000"/>
              </a:solidFill>
            </a:endParaRPr>
          </a:p>
          <a:p>
            <a:endParaRPr lang="en-GB" sz="2305" dirty="0">
              <a:solidFill>
                <a:srgbClr val="000000"/>
              </a:solidFill>
            </a:endParaRPr>
          </a:p>
          <a:p>
            <a:r>
              <a:rPr lang="en-GB" sz="2305" dirty="0">
                <a:solidFill>
                  <a:srgbClr val="000000"/>
                </a:solidFill>
                <a:latin typeface="Noto Sans" panose="020B0502040504020204" pitchFamily="34" charset="0"/>
              </a:rPr>
              <a:t>Additionally, at least one study has reported successful use of pudendal nerve block for the placement of McDonald cerclage.</a:t>
            </a:r>
            <a:endParaRPr lang="en-GB" sz="2305" dirty="0">
              <a:solidFill>
                <a:srgbClr val="000000"/>
              </a:solidFill>
            </a:endParaRPr>
          </a:p>
          <a:p>
            <a:endParaRPr lang="en-GB" sz="1100" dirty="0">
              <a:solidFill>
                <a:srgbClr val="000000"/>
              </a:solidFill>
              <a:latin typeface="Noto Sans" panose="020B0502040504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1" name="Content Placeholder 2"/>
          <p:cNvSpPr>
            <a:spLocks noGrp="1"/>
          </p:cNvSpPr>
          <p:nvPr>
            <p:ph idx="1"/>
          </p:nvPr>
        </p:nvSpPr>
        <p:spPr>
          <a:xfrm>
            <a:off x="1524001" y="42383"/>
            <a:ext cx="9143999" cy="3270486"/>
          </a:xfrm>
          <a:solidFill>
            <a:srgbClr val="FFFFFF"/>
          </a:solidFill>
          <a:ln w="63500">
            <a:noFill/>
            <a:prstDash val="solid"/>
          </a:ln>
        </p:spPr>
        <p:txBody>
          <a:bodyPr>
            <a:noAutofit/>
          </a:bodyPr>
          <a:lstStyle/>
          <a:p>
            <a:r>
              <a:rPr lang="en-GB" sz="2400" dirty="0">
                <a:solidFill>
                  <a:srgbClr val="000000"/>
                </a:solidFill>
                <a:latin typeface="Noto Sans" panose="020B0502040504020204" pitchFamily="34" charset="0"/>
              </a:rPr>
              <a:t>Infiltration of a local </a:t>
            </a:r>
            <a:r>
              <a:rPr lang="en-GB" sz="2400" dirty="0" err="1">
                <a:solidFill>
                  <a:srgbClr val="000000"/>
                </a:solidFill>
                <a:latin typeface="Noto Sans" panose="020B0502040504020204" pitchFamily="34" charset="0"/>
              </a:rPr>
              <a:t>anesthetic</a:t>
            </a:r>
            <a:r>
              <a:rPr lang="en-GB" sz="2400" dirty="0">
                <a:solidFill>
                  <a:srgbClr val="000000"/>
                </a:solidFill>
                <a:latin typeface="Noto Sans" panose="020B0502040504020204" pitchFamily="34" charset="0"/>
              </a:rPr>
              <a:t> around the trunk of the pudendal nerve at the level of the ischial spine results in analgesia of these areas (lower vagina, posterior perineum and vulva).</a:t>
            </a:r>
          </a:p>
          <a:p>
            <a:r>
              <a:rPr lang="en-GB" sz="2400" dirty="0">
                <a:solidFill>
                  <a:srgbClr val="000000"/>
                </a:solidFill>
                <a:latin typeface="Noto Sans" panose="020B0502040504020204" pitchFamily="34" charset="0"/>
                <a:ea typeface="Noto Sans" panose="020B0502040504020204" pitchFamily="34" charset="0"/>
                <a:cs typeface="Noto Sans" panose="020B0502040504020204" pitchFamily="34" charset="0"/>
              </a:rPr>
              <a:t>Of note, pudendal nerve block does not abolish sensation to the anterior part of the perineum because this region is supplied by branches of the </a:t>
            </a:r>
            <a:r>
              <a:rPr lang="en-GB" sz="240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ilioinguinal</a:t>
            </a:r>
            <a:r>
              <a:rPr lang="en-GB" sz="2400" dirty="0">
                <a:solidFill>
                  <a:srgbClr val="000000"/>
                </a:solidFill>
                <a:latin typeface="Noto Sans" panose="020B0502040504020204" pitchFamily="34" charset="0"/>
                <a:ea typeface="Noto Sans" panose="020B0502040504020204" pitchFamily="34" charset="0"/>
                <a:cs typeface="Noto Sans" panose="020B0502040504020204" pitchFamily="34" charset="0"/>
              </a:rPr>
              <a:t> and genitofemoral nerves</a:t>
            </a:r>
            <a:endParaRPr lang="en-GB" sz="2400" dirty="0">
              <a:solidFill>
                <a:srgbClr val="000000"/>
              </a:solidFill>
            </a:endParaRPr>
          </a:p>
        </p:txBody>
      </p:sp>
      <p:pic>
        <p:nvPicPr>
          <p:cNvPr id="2097153" name="Picture 4" descr="A picture containing text  Description automatically generated"/>
          <p:cNvPicPr>
            <a:picLocks noChangeAspect="1"/>
          </p:cNvPicPr>
          <p:nvPr/>
        </p:nvPicPr>
        <p:blipFill rotWithShape="1">
          <a:blip r:embed="rId3"/>
          <a:srcRect t="16969" b="31245"/>
          <a:stretch>
            <a:fillRect/>
          </a:stretch>
        </p:blipFill>
        <p:spPr>
          <a:xfrm>
            <a:off x="6361595" y="3303611"/>
            <a:ext cx="4306404" cy="3488076"/>
          </a:xfrm>
          <a:prstGeom prst="rect">
            <a:avLst/>
          </a:prstGeom>
        </p:spPr>
      </p:pic>
      <p:pic>
        <p:nvPicPr>
          <p:cNvPr id="2097154" name="Picture 1"/>
          <p:cNvPicPr>
            <a:picLocks noChangeAspect="1"/>
          </p:cNvPicPr>
          <p:nvPr/>
        </p:nvPicPr>
        <p:blipFill>
          <a:blip r:embed="rId4"/>
          <a:stretch>
            <a:fillRect/>
          </a:stretch>
        </p:blipFill>
        <p:spPr>
          <a:xfrm>
            <a:off x="1524001" y="3303611"/>
            <a:ext cx="4837595" cy="343308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Content Placeholder 2"/>
          <p:cNvSpPr>
            <a:spLocks noGrp="1"/>
          </p:cNvSpPr>
          <p:nvPr>
            <p:ph idx="1"/>
          </p:nvPr>
        </p:nvSpPr>
        <p:spPr>
          <a:xfrm>
            <a:off x="680720" y="433070"/>
            <a:ext cx="10831195" cy="3698875"/>
          </a:xfrm>
          <a:noFill/>
          <a:ln w="25400">
            <a:noFill/>
            <a:prstDash val="solid"/>
          </a:ln>
        </p:spPr>
        <p:txBody>
          <a:bodyPr/>
          <a:lstStyle/>
          <a:p>
            <a:r>
              <a:rPr lang="en-GB" sz="3200" dirty="0">
                <a:solidFill>
                  <a:schemeClr val="tx1"/>
                </a:solidFill>
                <a:latin typeface="Noto Sans" panose="020B0502040504020204" pitchFamily="34" charset="0"/>
              </a:rPr>
              <a:t>While either a transvaginal or transperineal approach to the ischial spine can be used, </a:t>
            </a:r>
            <a:r>
              <a:rPr lang="en-GB" sz="3200" b="1" dirty="0">
                <a:solidFill>
                  <a:schemeClr val="tx1"/>
                </a:solidFill>
                <a:latin typeface="Noto Sans" panose="020B0502040504020204" pitchFamily="34" charset="0"/>
              </a:rPr>
              <a:t>the transvaginal approach is almost always employed</a:t>
            </a:r>
            <a:r>
              <a:rPr lang="en-GB" sz="3200" dirty="0">
                <a:solidFill>
                  <a:schemeClr val="tx1"/>
                </a:solidFill>
                <a:latin typeface="Noto Sans" panose="020B0502040504020204" pitchFamily="34" charset="0"/>
              </a:rPr>
              <a:t>, </a:t>
            </a:r>
            <a:r>
              <a:rPr lang="en-GB" sz="3200" u="sng" dirty="0">
                <a:solidFill>
                  <a:schemeClr val="tx1"/>
                </a:solidFill>
                <a:latin typeface="Noto Sans" panose="020B0502040504020204" pitchFamily="34" charset="0"/>
              </a:rPr>
              <a:t>except</a:t>
            </a:r>
            <a:r>
              <a:rPr lang="en-GB" sz="3200" dirty="0">
                <a:solidFill>
                  <a:schemeClr val="tx1"/>
                </a:solidFill>
                <a:latin typeface="Noto Sans" panose="020B0502040504020204" pitchFamily="34" charset="0"/>
              </a:rPr>
              <a:t> for </a:t>
            </a:r>
            <a:r>
              <a:rPr lang="en-GB" sz="3200" dirty="0" err="1">
                <a:solidFill>
                  <a:schemeClr val="tx1"/>
                </a:solidFill>
                <a:latin typeface="Noto Sans" panose="020B0502040504020204" pitchFamily="34" charset="0"/>
              </a:rPr>
              <a:t>laboring</a:t>
            </a:r>
            <a:r>
              <a:rPr lang="en-GB" sz="3200" dirty="0">
                <a:solidFill>
                  <a:schemeClr val="tx1"/>
                </a:solidFill>
                <a:latin typeface="Noto Sans" panose="020B0502040504020204" pitchFamily="34" charset="0"/>
              </a:rPr>
              <a:t> women in whom the </a:t>
            </a:r>
            <a:r>
              <a:rPr lang="en-GB" sz="3200" dirty="0" err="1">
                <a:solidFill>
                  <a:schemeClr val="tx1"/>
                </a:solidFill>
                <a:latin typeface="Noto Sans" panose="020B0502040504020204" pitchFamily="34" charset="0"/>
              </a:rPr>
              <a:t>fetal</a:t>
            </a:r>
            <a:r>
              <a:rPr lang="en-GB" sz="3200" dirty="0">
                <a:solidFill>
                  <a:schemeClr val="tx1"/>
                </a:solidFill>
                <a:latin typeface="Noto Sans" panose="020B0502040504020204" pitchFamily="34" charset="0"/>
              </a:rPr>
              <a:t> head has descended so far that the clinician cannot access the ischial spines.</a:t>
            </a:r>
          </a:p>
          <a:p>
            <a:endParaRPr lang="en-GB" sz="1800" dirty="0">
              <a:solidFill>
                <a:srgbClr val="FFFFFF"/>
              </a:solidFill>
              <a:latin typeface="Noto Sans" panose="020B0502040504020204" pitchFamily="34" charset="0"/>
            </a:endParaRPr>
          </a:p>
          <a:p>
            <a:endParaRPr lang="en-GB" sz="1800" dirty="0">
              <a:solidFill>
                <a:srgbClr val="FFFFFF"/>
              </a:solidFill>
              <a:latin typeface="Noto Sans" panose="020B0502040504020204" pitchFamily="34" charset="0"/>
            </a:endParaRPr>
          </a:p>
        </p:txBody>
      </p:sp>
      <p:pic>
        <p:nvPicPr>
          <p:cNvPr id="2097155" name="Picture 3"/>
          <p:cNvPicPr>
            <a:picLocks noChangeAspect="1"/>
          </p:cNvPicPr>
          <p:nvPr/>
        </p:nvPicPr>
        <p:blipFill>
          <a:blip r:embed="rId3"/>
          <a:stretch>
            <a:fillRect/>
          </a:stretch>
        </p:blipFill>
        <p:spPr>
          <a:xfrm rot="21600000">
            <a:off x="2962391" y="3727242"/>
            <a:ext cx="7512250" cy="304823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Title 1"/>
          <p:cNvSpPr>
            <a:spLocks noGrp="1"/>
          </p:cNvSpPr>
          <p:nvPr>
            <p:ph type="title"/>
          </p:nvPr>
        </p:nvSpPr>
        <p:spPr>
          <a:noFill/>
          <a:ln w="25400">
            <a:noFill/>
            <a:prstDash val="solid"/>
          </a:ln>
        </p:spPr>
        <p:txBody>
          <a:bodyPr/>
          <a:lstStyle/>
          <a:p>
            <a:r>
              <a:rPr lang="en-US" dirty="0">
                <a:solidFill>
                  <a:schemeClr val="tx1"/>
                </a:solidFill>
              </a:rPr>
              <a:t>Complications</a:t>
            </a:r>
          </a:p>
        </p:txBody>
      </p:sp>
      <p:sp>
        <p:nvSpPr>
          <p:cNvPr id="1048620" name="Content Placeholder 2"/>
          <p:cNvSpPr>
            <a:spLocks noGrp="1"/>
          </p:cNvSpPr>
          <p:nvPr>
            <p:ph idx="1"/>
          </p:nvPr>
        </p:nvSpPr>
        <p:spPr>
          <a:xfrm>
            <a:off x="706755" y="1691163"/>
            <a:ext cx="9144000" cy="3687276"/>
          </a:xfrm>
          <a:solidFill>
            <a:srgbClr val="FFFFFF"/>
          </a:solidFill>
          <a:ln w="25400">
            <a:noFill/>
            <a:prstDash val="solid"/>
          </a:ln>
        </p:spPr>
        <p:txBody>
          <a:bodyPr>
            <a:normAutofit/>
          </a:bodyPr>
          <a:lstStyle/>
          <a:p>
            <a:r>
              <a:rPr lang="en-US" sz="2100" b="1" dirty="0">
                <a:solidFill>
                  <a:srgbClr val="FF9900"/>
                </a:solidFill>
                <a:effectLst>
                  <a:outerShdw blurRad="38100" dist="38100" dir="2700000" algn="br" rotWithShape="0">
                    <a:srgbClr val="000000"/>
                  </a:outerShdw>
                </a:effectLst>
                <a:latin typeface="Noto Sans" panose="020B0502040504020204" pitchFamily="34" charset="0"/>
                <a:ea typeface="Noto Sans" panose="020B0502040504020204" pitchFamily="34" charset="0"/>
                <a:cs typeface="Noto Sans" panose="020B0502040504020204" pitchFamily="34" charset="0"/>
              </a:rPr>
              <a:t>Hematoma</a:t>
            </a:r>
          </a:p>
          <a:p>
            <a:r>
              <a:rPr lang="en-US" sz="2100" b="1" dirty="0">
                <a:solidFill>
                  <a:srgbClr val="FF9900"/>
                </a:solidFill>
                <a:effectLst>
                  <a:outerShdw blurRad="38100" dist="38100" dir="2700000" algn="br" rotWithShape="0">
                    <a:srgbClr val="000000"/>
                  </a:outerShdw>
                </a:effectLst>
                <a:latin typeface="Noto Sans" panose="020B0502040504020204" pitchFamily="34" charset="0"/>
                <a:ea typeface="Noto Sans" panose="020B0502040504020204" pitchFamily="34" charset="0"/>
                <a:cs typeface="Noto Sans" panose="020B0502040504020204" pitchFamily="34" charset="0"/>
              </a:rPr>
              <a:t>Infection</a:t>
            </a:r>
            <a:r>
              <a:rPr lang="en-US" sz="2100" dirty="0">
                <a:solidFill>
                  <a:srgbClr val="000000"/>
                </a:solidFill>
                <a:effectLst>
                  <a:outerShdw blurRad="38100" dist="38100" dir="2700000" algn="br" rotWithShape="0">
                    <a:srgbClr val="000000"/>
                  </a:outerShdw>
                </a:effectLst>
                <a:latin typeface="Noto Sans" panose="020B0502040504020204" pitchFamily="34" charset="0"/>
                <a:ea typeface="Noto Sans" panose="020B0502040504020204" pitchFamily="34" charset="0"/>
                <a:cs typeface="Noto Sans" panose="020B0502040504020204" pitchFamily="34" charset="0"/>
              </a:rPr>
              <a:t> </a:t>
            </a:r>
            <a:r>
              <a:rPr lang="en-GB" sz="2100" dirty="0">
                <a:solidFill>
                  <a:srgbClr val="000000"/>
                </a:solidFill>
                <a:latin typeface="Noto Sans" panose="020B0502040504020204" pitchFamily="34" charset="0"/>
              </a:rPr>
              <a:t>–</a:t>
            </a:r>
            <a:r>
              <a:rPr lang="en-US" sz="21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GB" sz="2100" dirty="0">
                <a:solidFill>
                  <a:srgbClr val="000000"/>
                </a:solidFill>
                <a:latin typeface="Noto Sans" panose="020B0502040504020204" pitchFamily="34" charset="0"/>
              </a:rPr>
              <a:t>Infection can occur at the site of injection.</a:t>
            </a:r>
            <a:endParaRPr lang="en-US" sz="210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r>
              <a:rPr lang="en-GB" sz="2100" b="1" dirty="0">
                <a:solidFill>
                  <a:srgbClr val="FF9900"/>
                </a:solidFill>
                <a:effectLst>
                  <a:outerShdw blurRad="38100" dist="38100" dir="2700000" algn="br" rotWithShape="0">
                    <a:srgbClr val="000000"/>
                  </a:outerShdw>
                </a:effectLst>
                <a:latin typeface="Noto Sans" panose="020B0502040504020204" pitchFamily="34" charset="0"/>
              </a:rPr>
              <a:t>Nerve injury </a:t>
            </a:r>
            <a:r>
              <a:rPr lang="en-GB" sz="2100" dirty="0">
                <a:solidFill>
                  <a:srgbClr val="000000"/>
                </a:solidFill>
                <a:latin typeface="Noto Sans" panose="020B0502040504020204" pitchFamily="34" charset="0"/>
              </a:rPr>
              <a:t>– Ischial region </a:t>
            </a:r>
            <a:r>
              <a:rPr lang="en-GB" sz="2100" dirty="0" err="1">
                <a:solidFill>
                  <a:srgbClr val="000000"/>
                </a:solidFill>
                <a:latin typeface="Noto Sans" panose="020B0502040504020204" pitchFamily="34" charset="0"/>
              </a:rPr>
              <a:t>paresthesias</a:t>
            </a:r>
            <a:r>
              <a:rPr lang="en-GB" sz="2100" dirty="0">
                <a:solidFill>
                  <a:srgbClr val="000000"/>
                </a:solidFill>
                <a:latin typeface="Noto Sans" panose="020B0502040504020204" pitchFamily="34" charset="0"/>
              </a:rPr>
              <a:t> or sacral neuropathy can result from nerve injury incurred during block placement.</a:t>
            </a:r>
          </a:p>
          <a:p>
            <a:r>
              <a:rPr lang="en-GB" sz="2100" b="1" dirty="0">
                <a:solidFill>
                  <a:srgbClr val="FF9900"/>
                </a:solidFill>
                <a:effectLst>
                  <a:outerShdw blurRad="38100" dist="38100" dir="2700000" algn="br" rotWithShape="0">
                    <a:srgbClr val="000000"/>
                  </a:outerShdw>
                </a:effectLst>
                <a:latin typeface="Noto Sans" panose="020B0502040504020204" pitchFamily="34" charset="0"/>
              </a:rPr>
              <a:t>Systemic toxicity</a:t>
            </a:r>
            <a:r>
              <a:rPr lang="en-GB" sz="2100" b="1" dirty="0">
                <a:solidFill>
                  <a:srgbClr val="000000"/>
                </a:solidFill>
                <a:latin typeface="Noto Sans" panose="020B0502040504020204" pitchFamily="34" charset="0"/>
              </a:rPr>
              <a:t> </a:t>
            </a:r>
            <a:r>
              <a:rPr lang="en-GB" sz="2100" dirty="0">
                <a:solidFill>
                  <a:srgbClr val="000000"/>
                </a:solidFill>
                <a:latin typeface="Noto Sans" panose="020B0502040504020204" pitchFamily="34" charset="0"/>
              </a:rPr>
              <a:t>– Local </a:t>
            </a:r>
            <a:r>
              <a:rPr lang="en-GB" sz="2100" dirty="0" err="1">
                <a:solidFill>
                  <a:srgbClr val="000000"/>
                </a:solidFill>
                <a:latin typeface="Noto Sans" panose="020B0502040504020204" pitchFamily="34" charset="0"/>
              </a:rPr>
              <a:t>anesthetic</a:t>
            </a:r>
            <a:r>
              <a:rPr lang="en-GB" sz="2100" dirty="0">
                <a:solidFill>
                  <a:srgbClr val="000000"/>
                </a:solidFill>
                <a:latin typeface="Noto Sans" panose="020B0502040504020204" pitchFamily="34" charset="0"/>
              </a:rPr>
              <a:t> systemic toxicity (LAST) can occur with intravascular administration of a local </a:t>
            </a:r>
            <a:r>
              <a:rPr lang="en-GB" sz="2100" dirty="0" err="1">
                <a:solidFill>
                  <a:srgbClr val="000000"/>
                </a:solidFill>
                <a:latin typeface="Noto Sans" panose="020B0502040504020204" pitchFamily="34" charset="0"/>
              </a:rPr>
              <a:t>anesthetic</a:t>
            </a:r>
            <a:r>
              <a:rPr lang="en-GB" sz="2100" dirty="0">
                <a:solidFill>
                  <a:srgbClr val="000000"/>
                </a:solidFill>
                <a:latin typeface="Noto Sans" panose="020B0502040504020204" pitchFamily="34" charset="0"/>
              </a:rPr>
              <a:t>.</a:t>
            </a:r>
          </a:p>
          <a:p>
            <a:pPr algn="l"/>
            <a:r>
              <a:rPr lang="en-GB" sz="2100" b="1" dirty="0">
                <a:solidFill>
                  <a:srgbClr val="FF9900"/>
                </a:solidFill>
                <a:effectLst>
                  <a:outerShdw blurRad="38100" dist="38100" dir="2700000" algn="br" rotWithShape="0">
                    <a:srgbClr val="000000"/>
                  </a:outerShdw>
                </a:effectLst>
                <a:latin typeface="Noto Sans" panose="020B0502040504020204" pitchFamily="34" charset="0"/>
                <a:ea typeface="Noto Sans" panose="020B0502040504020204" pitchFamily="34" charset="0"/>
                <a:cs typeface="Noto Sans" panose="020B0502040504020204" pitchFamily="34" charset="0"/>
              </a:rPr>
              <a:t>Allergic reaction and toxicity</a:t>
            </a:r>
            <a:r>
              <a:rPr lang="en-GB" sz="2100" b="1" dirty="0">
                <a:solidFill>
                  <a:srgbClr val="000000"/>
                </a:solidFill>
                <a:effectLst>
                  <a:outerShdw blurRad="38100" dist="38100" dir="2700000" algn="br" rotWithShape="0">
                    <a:srgbClr val="000000"/>
                  </a:outerShdw>
                </a:effectLst>
                <a:latin typeface="Noto Sans" panose="020B0502040504020204" pitchFamily="34" charset="0"/>
                <a:ea typeface="Noto Sans" panose="020B0502040504020204" pitchFamily="34" charset="0"/>
                <a:cs typeface="Noto Sans" panose="020B0502040504020204" pitchFamily="34" charset="0"/>
              </a:rPr>
              <a:t> </a:t>
            </a:r>
            <a:r>
              <a:rPr lang="en-GB" sz="2100" dirty="0">
                <a:solidFill>
                  <a:srgbClr val="000000"/>
                </a:solidFill>
                <a:latin typeface="Noto Sans" panose="020B0502040504020204" pitchFamily="34" charset="0"/>
                <a:ea typeface="Noto Sans" panose="020B0502040504020204" pitchFamily="34" charset="0"/>
                <a:cs typeface="Noto Sans" panose="020B0502040504020204" pitchFamily="34" charset="0"/>
              </a:rPr>
              <a:t>– mostly with </a:t>
            </a:r>
            <a:r>
              <a:rPr lang="en-GB" sz="2100" u="sng"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chloroprocaine</a:t>
            </a:r>
            <a:r>
              <a:rPr lang="en-GB" sz="2100" dirty="0">
                <a:solidFill>
                  <a:srgbClr val="000000"/>
                </a:solidFill>
                <a:latin typeface="Noto Sans" panose="020B0502040504020204" pitchFamily="34" charset="0"/>
                <a:ea typeface="Noto Sans" panose="020B0502040504020204" pitchFamily="34" charset="0"/>
                <a:cs typeface="Noto Sans" panose="020B0502040504020204" pitchFamily="34" charset="0"/>
              </a:rPr>
              <a:t> and </a:t>
            </a:r>
            <a:r>
              <a:rPr lang="en-GB" sz="2100" u="sng" dirty="0">
                <a:solidFill>
                  <a:srgbClr val="000000"/>
                </a:solidFill>
                <a:latin typeface="Noto Sans" panose="020B0502040504020204" pitchFamily="34" charset="0"/>
                <a:ea typeface="Noto Sans" panose="020B0502040504020204" pitchFamily="34" charset="0"/>
                <a:cs typeface="Noto Sans" panose="020B0502040504020204" pitchFamily="34" charset="0"/>
              </a:rPr>
              <a:t>tetracaine</a:t>
            </a:r>
            <a:r>
              <a:rPr lang="en-GB" sz="210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pPr algn="l"/>
            <a:r>
              <a:rPr lang="en-GB" sz="2100" b="1" dirty="0">
                <a:solidFill>
                  <a:srgbClr val="FF9900"/>
                </a:solidFill>
                <a:effectLst>
                  <a:outerShdw blurRad="38100" dist="38100" dir="2700000" algn="br" rotWithShape="0">
                    <a:srgbClr val="000000"/>
                  </a:outerShdw>
                </a:effectLst>
                <a:latin typeface="Noto Sans" panose="020B0502040504020204" pitchFamily="34" charset="0"/>
              </a:rPr>
              <a:t>Neonatal </a:t>
            </a:r>
            <a:r>
              <a:rPr lang="en-GB" sz="2100" b="1" dirty="0" err="1">
                <a:solidFill>
                  <a:srgbClr val="FF9900"/>
                </a:solidFill>
                <a:effectLst>
                  <a:outerShdw blurRad="38100" dist="38100" dir="2700000" algn="br" rotWithShape="0">
                    <a:srgbClr val="000000"/>
                  </a:outerShdw>
                </a:effectLst>
                <a:latin typeface="Noto Sans" panose="020B0502040504020204" pitchFamily="34" charset="0"/>
              </a:rPr>
              <a:t>anesthetic</a:t>
            </a:r>
            <a:r>
              <a:rPr lang="en-GB" sz="2100" b="1" dirty="0">
                <a:solidFill>
                  <a:srgbClr val="FF9900"/>
                </a:solidFill>
                <a:effectLst>
                  <a:outerShdw blurRad="38100" dist="38100" dir="2700000" algn="br" rotWithShape="0">
                    <a:srgbClr val="000000"/>
                  </a:outerShdw>
                </a:effectLst>
                <a:latin typeface="Noto Sans" panose="020B0502040504020204" pitchFamily="34" charset="0"/>
              </a:rPr>
              <a:t> toxicity </a:t>
            </a:r>
            <a:r>
              <a:rPr lang="en-GB" sz="21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endParaRPr lang="en-GB" sz="2100" b="1"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1"/>
          <p:cNvSpPr>
            <a:spLocks noGrp="1"/>
          </p:cNvSpPr>
          <p:nvPr>
            <p:ph type="title"/>
          </p:nvPr>
        </p:nvSpPr>
        <p:spPr>
          <a:xfrm>
            <a:off x="1909890" y="239913"/>
            <a:ext cx="3985853" cy="1339118"/>
          </a:xfrm>
        </p:spPr>
        <p:txBody>
          <a:bodyPr/>
          <a:lstStyle/>
          <a:p>
            <a:r>
              <a:rPr lang="en-US" sz="3200" b="1" i="1" u="sng" dirty="0">
                <a:effectLst>
                  <a:outerShdw blurRad="38100" dist="38100" dir="2700000" algn="br" rotWithShape="0">
                    <a:srgbClr val="000000"/>
                  </a:outerShdw>
                </a:effectLst>
              </a:rPr>
              <a:t>Paracervical Block</a:t>
            </a:r>
            <a:endParaRPr lang="en-GB" sz="3300" b="1" i="1" u="sng" dirty="0">
              <a:effectLst>
                <a:outerShdw blurRad="38100" dist="38100" dir="2700000" algn="br" rotWithShape="0">
                  <a:srgbClr val="000000"/>
                </a:outerShdw>
              </a:effectLst>
            </a:endParaRPr>
          </a:p>
        </p:txBody>
      </p:sp>
      <p:sp>
        <p:nvSpPr>
          <p:cNvPr id="1048625" name="Content Placeholder 2"/>
          <p:cNvSpPr>
            <a:spLocks noGrp="1"/>
          </p:cNvSpPr>
          <p:nvPr>
            <p:ph idx="1"/>
          </p:nvPr>
        </p:nvSpPr>
        <p:spPr>
          <a:xfrm>
            <a:off x="1609478" y="1616241"/>
            <a:ext cx="9144000" cy="4261563"/>
          </a:xfrm>
          <a:noFill/>
          <a:ln w="25400">
            <a:noFill/>
            <a:prstDash val="solid"/>
          </a:ln>
        </p:spPr>
        <p:txBody>
          <a:bodyPr>
            <a:normAutofit lnSpcReduction="10000"/>
          </a:bodyPr>
          <a:lstStyle/>
          <a:p>
            <a:r>
              <a:rPr lang="en-GB" sz="2185" dirty="0">
                <a:solidFill>
                  <a:schemeClr val="tx1"/>
                </a:solidFill>
                <a:latin typeface="Noto Sans" panose="020B0502040504020204" pitchFamily="34" charset="0"/>
              </a:rPr>
              <a:t>Paracervical block is most commonly used to provide analgesia during </a:t>
            </a:r>
            <a:r>
              <a:rPr lang="en-GB" sz="2185" dirty="0" err="1">
                <a:solidFill>
                  <a:schemeClr val="tx1"/>
                </a:solidFill>
                <a:latin typeface="Noto Sans" panose="020B0502040504020204" pitchFamily="34" charset="0"/>
              </a:rPr>
              <a:t>gynecologic</a:t>
            </a:r>
            <a:r>
              <a:rPr lang="en-GB" sz="2185" dirty="0">
                <a:solidFill>
                  <a:schemeClr val="tx1"/>
                </a:solidFill>
                <a:latin typeface="Noto Sans" panose="020B0502040504020204" pitchFamily="34" charset="0"/>
              </a:rPr>
              <a:t> procedures involving cervical dilation or manipulation.</a:t>
            </a:r>
          </a:p>
          <a:p>
            <a:r>
              <a:rPr lang="en-GB" sz="2185" dirty="0">
                <a:solidFill>
                  <a:schemeClr val="tx1"/>
                </a:solidFill>
                <a:latin typeface="Noto Sans" panose="020B0502040504020204" pitchFamily="34" charset="0"/>
              </a:rPr>
              <a:t>Typical applications include:</a:t>
            </a:r>
          </a:p>
          <a:p>
            <a:pPr marL="457200" indent="-457200">
              <a:buFont typeface="+mj-lt"/>
              <a:buAutoNum type="arabicPeriod"/>
            </a:pPr>
            <a:r>
              <a:rPr lang="en-GB" sz="2185" b="1" dirty="0">
                <a:solidFill>
                  <a:schemeClr val="tx1"/>
                </a:solidFill>
                <a:latin typeface="Noto Sans" panose="020B0502040504020204" pitchFamily="34" charset="0"/>
              </a:rPr>
              <a:t>Relief from the pain of uterine contractions and cervical dilation during the active phase of </a:t>
            </a:r>
            <a:r>
              <a:rPr lang="en-GB" sz="2185" b="1" dirty="0" err="1">
                <a:solidFill>
                  <a:schemeClr val="tx1"/>
                </a:solidFill>
                <a:latin typeface="Noto Sans" panose="020B0502040504020204" pitchFamily="34" charset="0"/>
              </a:rPr>
              <a:t>labor</a:t>
            </a:r>
            <a:r>
              <a:rPr lang="en-GB" sz="2185" dirty="0">
                <a:solidFill>
                  <a:schemeClr val="tx1"/>
                </a:solidFill>
                <a:latin typeface="Noto Sans" panose="020B0502040504020204" pitchFamily="34" charset="0"/>
              </a:rPr>
              <a:t>.</a:t>
            </a:r>
          </a:p>
          <a:p>
            <a:pPr marL="457200" indent="-457200">
              <a:buFont typeface="+mj-lt"/>
              <a:buAutoNum type="arabicPeriod"/>
            </a:pPr>
            <a:r>
              <a:rPr lang="en-GB" sz="2185" dirty="0">
                <a:solidFill>
                  <a:schemeClr val="tx1"/>
                </a:solidFill>
                <a:latin typeface="Noto Sans" panose="020B0502040504020204" pitchFamily="34" charset="0"/>
              </a:rPr>
              <a:t>Pregnancy termination.</a:t>
            </a:r>
          </a:p>
          <a:p>
            <a:pPr marL="457200" indent="-457200">
              <a:buFont typeface="+mj-lt"/>
              <a:buAutoNum type="arabicPeriod"/>
            </a:pPr>
            <a:r>
              <a:rPr lang="en-GB" sz="2185" dirty="0">
                <a:solidFill>
                  <a:schemeClr val="tx1"/>
                </a:solidFill>
                <a:latin typeface="Noto Sans" panose="020B0502040504020204" pitchFamily="34" charset="0"/>
              </a:rPr>
              <a:t>Hysteroscopy.</a:t>
            </a:r>
          </a:p>
          <a:p>
            <a:pPr marL="0" indent="0">
              <a:buNone/>
            </a:pPr>
            <a:r>
              <a:rPr lang="en-GB" sz="2185" dirty="0">
                <a:solidFill>
                  <a:schemeClr val="tx1"/>
                </a:solidFill>
                <a:latin typeface="Noto Sans" panose="020B0502040504020204" pitchFamily="34" charset="0"/>
              </a:rPr>
              <a:t> If alternative pain management options are not available, a </a:t>
            </a:r>
            <a:r>
              <a:rPr lang="en-GB" sz="2185" dirty="0" err="1">
                <a:solidFill>
                  <a:schemeClr val="tx1"/>
                </a:solidFill>
                <a:latin typeface="Noto Sans" panose="020B0502040504020204" pitchFamily="34" charset="0"/>
              </a:rPr>
              <a:t>paracervical</a:t>
            </a:r>
            <a:r>
              <a:rPr lang="en-GB" sz="2185" dirty="0">
                <a:solidFill>
                  <a:schemeClr val="tx1"/>
                </a:solidFill>
                <a:latin typeface="Noto Sans" panose="020B0502040504020204" pitchFamily="34" charset="0"/>
              </a:rPr>
              <a:t> block can be used to reduce the pain associated with cervical dilation during the active phase of </a:t>
            </a:r>
            <a:r>
              <a:rPr lang="en-GB" sz="2185" dirty="0" err="1">
                <a:solidFill>
                  <a:schemeClr val="tx1"/>
                </a:solidFill>
                <a:latin typeface="Noto Sans" panose="020B0502040504020204" pitchFamily="34" charset="0"/>
              </a:rPr>
              <a:t>labor</a:t>
            </a:r>
            <a:r>
              <a:rPr lang="en-GB" sz="2185" dirty="0">
                <a:solidFill>
                  <a:schemeClr val="tx1"/>
                </a:solidFill>
                <a:latin typeface="Noto Sans" panose="020B0502040504020204" pitchFamily="34" charset="0"/>
              </a:rPr>
              <a:t>. The procedure is not effective for pain relief during the second stage because sensory nerves from the perineum are not blocked.</a:t>
            </a:r>
            <a:endParaRPr lang="en-GB" sz="2185" dirty="0">
              <a:solidFill>
                <a:schemeClr val="tx1"/>
              </a:solidFill>
            </a:endParaRPr>
          </a:p>
          <a:p>
            <a:pPr marL="457200" indent="-457200">
              <a:buFont typeface="+mj-lt"/>
              <a:buAutoNum type="arabicPeriod"/>
            </a:pPr>
            <a:endParaRPr lang="en-GB" sz="2185" dirty="0">
              <a:solidFill>
                <a:srgbClr val="FFFFFF"/>
              </a:solidFill>
              <a:latin typeface="Noto Sans" panose="020B0502040504020204" pitchFamily="34" charset="0"/>
            </a:endParaRPr>
          </a:p>
          <a:p>
            <a:endParaRPr lang="en-GB" dirty="0">
              <a:solidFill>
                <a:srgbClr val="FFFFFF"/>
              </a:solidFill>
            </a:endParaRPr>
          </a:p>
        </p:txBody>
      </p:sp>
      <p:grpSp>
        <p:nvGrpSpPr>
          <p:cNvPr id="51" name="Group 5"/>
          <p:cNvGrpSpPr/>
          <p:nvPr/>
        </p:nvGrpSpPr>
        <p:grpSpPr>
          <a:xfrm>
            <a:off x="1419686" y="5876547"/>
            <a:ext cx="9205503" cy="1200660"/>
            <a:chOff x="5710989" y="166036"/>
            <a:chExt cx="6266384" cy="1600881"/>
          </a:xfrm>
        </p:grpSpPr>
        <p:sp>
          <p:nvSpPr>
            <p:cNvPr id="1048626" name="Rectangle 3"/>
            <p:cNvSpPr/>
            <p:nvPr/>
          </p:nvSpPr>
          <p:spPr>
            <a:xfrm>
              <a:off x="5753036" y="275318"/>
              <a:ext cx="6224337" cy="1491599"/>
            </a:xfrm>
            <a:prstGeom prst="rect">
              <a:avLst/>
            </a:prstGeom>
            <a:solidFill>
              <a:srgbClr val="808080"/>
            </a:solidFill>
            <a:ln w="25400">
              <a:solidFill>
                <a:srgbClr val="4D4D4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350" b="1" dirty="0">
                <a:solidFill>
                  <a:srgbClr val="FFFFFF"/>
                </a:solidFill>
                <a:latin typeface="Noto Sans" panose="020B0502040504020204" pitchFamily="34" charset="0"/>
              </a:endParaRPr>
            </a:p>
            <a:p>
              <a:r>
                <a:rPr lang="en-GB" sz="1350" b="1" dirty="0">
                  <a:solidFill>
                    <a:srgbClr val="FFFFFF"/>
                  </a:solidFill>
                  <a:latin typeface="Noto Sans" panose="020B0502040504020204" pitchFamily="34" charset="0"/>
                </a:rPr>
                <a:t>It is no longer used in the United States, in part because of concerns about post-block </a:t>
              </a:r>
              <a:r>
                <a:rPr lang="en-GB" sz="1350" b="1" dirty="0" err="1">
                  <a:solidFill>
                    <a:srgbClr val="FFFFFF"/>
                  </a:solidFill>
                  <a:latin typeface="Noto Sans" panose="020B0502040504020204" pitchFamily="34" charset="0"/>
                </a:rPr>
                <a:t>fetal</a:t>
              </a:r>
              <a:r>
                <a:rPr lang="en-GB" sz="1350" b="1" dirty="0">
                  <a:solidFill>
                    <a:srgbClr val="FFFFFF"/>
                  </a:solidFill>
                  <a:latin typeface="Noto Sans" panose="020B0502040504020204" pitchFamily="34" charset="0"/>
                </a:rPr>
                <a:t> bradycardia.</a:t>
              </a:r>
              <a:endParaRPr lang="en-GB" sz="1350" b="1" dirty="0">
                <a:solidFill>
                  <a:srgbClr val="FFFFFF"/>
                </a:solidFill>
              </a:endParaRPr>
            </a:p>
          </p:txBody>
        </p:sp>
        <p:sp>
          <p:nvSpPr>
            <p:cNvPr id="1048627" name="Rectangle 4"/>
            <p:cNvSpPr/>
            <p:nvPr/>
          </p:nvSpPr>
          <p:spPr>
            <a:xfrm>
              <a:off x="5710989" y="166036"/>
              <a:ext cx="2053390" cy="427522"/>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b="1" dirty="0">
                  <a:solidFill>
                    <a:srgbClr val="002060"/>
                  </a:solidFill>
                </a:rPr>
                <a:t>Warning</a:t>
              </a:r>
              <a:endParaRPr lang="en-GB" sz="1350" b="1" dirty="0">
                <a:solidFill>
                  <a:srgbClr val="002060"/>
                </a:solidFil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Content Placeholder 2"/>
          <p:cNvSpPr>
            <a:spLocks noGrp="1"/>
          </p:cNvSpPr>
          <p:nvPr>
            <p:ph idx="1"/>
          </p:nvPr>
        </p:nvSpPr>
        <p:spPr>
          <a:xfrm>
            <a:off x="909320" y="201930"/>
            <a:ext cx="10497820" cy="3592830"/>
          </a:xfrm>
          <a:noFill/>
          <a:ln w="25400">
            <a:noFill/>
            <a:prstDash val="solid"/>
          </a:ln>
        </p:spPr>
        <p:txBody>
          <a:bodyPr>
            <a:noAutofit/>
          </a:bodyPr>
          <a:lstStyle/>
          <a:p>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Paracervical </a:t>
            </a:r>
            <a:r>
              <a:rPr lang="en-GB" sz="24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anesthetics</a:t>
            </a:r>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 block transmission of pain through sympathetic, parasympathetic, and visceral sensory </a:t>
            </a:r>
            <a:r>
              <a:rPr lang="en-GB" sz="24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fibers</a:t>
            </a:r>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 before they enter the uterus at the level of the internal </a:t>
            </a:r>
            <a:r>
              <a:rPr lang="en-GB" sz="24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os</a:t>
            </a:r>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p>
          <a:p>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The anatomic basis for the paracervical block is that the upper vagina, cervix, and lower uterus are innervated by the uterovaginal (or </a:t>
            </a:r>
            <a:r>
              <a:rPr lang="en-GB" sz="24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Frankenhäuser</a:t>
            </a:r>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 plexus, which contains </a:t>
            </a:r>
            <a:r>
              <a:rPr lang="en-GB" sz="2400" dirty="0" err="1">
                <a:solidFill>
                  <a:schemeClr val="tx1"/>
                </a:solidFill>
                <a:latin typeface="Noto Sans" panose="020B0502040504020204" pitchFamily="34" charset="0"/>
                <a:ea typeface="Noto Sans" panose="020B0502040504020204" pitchFamily="34" charset="0"/>
                <a:cs typeface="Noto Sans" panose="020B0502040504020204" pitchFamily="34" charset="0"/>
              </a:rPr>
              <a:t>fibers</a:t>
            </a:r>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 derived from the inferior hypogastric (pelvic) plexus (T10-L1) and sacral nerve roots (S1-S4).</a:t>
            </a:r>
          </a:p>
          <a:p>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Paracervical block </a:t>
            </a:r>
            <a:r>
              <a:rPr lang="en-GB" sz="2400" b="1" dirty="0">
                <a:solidFill>
                  <a:schemeClr val="tx1"/>
                </a:solidFill>
                <a:latin typeface="Noto Sans" panose="020B0502040504020204" pitchFamily="34" charset="0"/>
                <a:ea typeface="Noto Sans" panose="020B0502040504020204" pitchFamily="34" charset="0"/>
                <a:cs typeface="Noto Sans" panose="020B0502040504020204" pitchFamily="34" charset="0"/>
              </a:rPr>
              <a:t>does not affect the motor pathways or provide pain relief to the perineum</a:t>
            </a:r>
            <a:r>
              <a:rPr lang="en-GB" sz="2400" dirty="0">
                <a:solidFill>
                  <a:schemeClr val="tx1"/>
                </a:solidFill>
                <a:latin typeface="Noto Sans" panose="020B0502040504020204" pitchFamily="34" charset="0"/>
                <a:ea typeface="Noto Sans" panose="020B0502040504020204" pitchFamily="34" charset="0"/>
                <a:cs typeface="Noto Sans" panose="020B0502040504020204" pitchFamily="34" charset="0"/>
              </a:rPr>
              <a:t>. </a:t>
            </a:r>
          </a:p>
        </p:txBody>
      </p:sp>
      <p:pic>
        <p:nvPicPr>
          <p:cNvPr id="2097156" name="Picture 1"/>
          <p:cNvPicPr>
            <a:picLocks noChangeAspect="1"/>
          </p:cNvPicPr>
          <p:nvPr/>
        </p:nvPicPr>
        <p:blipFill>
          <a:blip r:embed="rId3"/>
          <a:stretch>
            <a:fillRect/>
          </a:stretch>
        </p:blipFill>
        <p:spPr>
          <a:xfrm>
            <a:off x="5654154" y="3762083"/>
            <a:ext cx="5013847" cy="3193884"/>
          </a:xfrm>
          <a:prstGeom prst="rect">
            <a:avLst/>
          </a:prstGeom>
        </p:spPr>
      </p:pic>
      <p:pic>
        <p:nvPicPr>
          <p:cNvPr id="2097157" name="Picture 3"/>
          <p:cNvPicPr>
            <a:picLocks noChangeAspect="1"/>
          </p:cNvPicPr>
          <p:nvPr/>
        </p:nvPicPr>
        <p:blipFill>
          <a:blip r:embed="rId4"/>
          <a:stretch>
            <a:fillRect/>
          </a:stretch>
        </p:blipFill>
        <p:spPr>
          <a:xfrm>
            <a:off x="1524000" y="3794931"/>
            <a:ext cx="4104564" cy="308461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Title 1"/>
          <p:cNvSpPr>
            <a:spLocks noGrp="1"/>
          </p:cNvSpPr>
          <p:nvPr>
            <p:ph type="title"/>
          </p:nvPr>
        </p:nvSpPr>
        <p:spPr>
          <a:xfrm>
            <a:off x="1594754" y="761417"/>
            <a:ext cx="5829121" cy="1015744"/>
          </a:xfrm>
        </p:spPr>
        <p:txBody>
          <a:bodyPr/>
          <a:lstStyle/>
          <a:p>
            <a:r>
              <a:rPr lang="en-US" b="1" i="1" u="sng" dirty="0">
                <a:effectLst>
                  <a:outerShdw blurRad="38100" dist="38100" dir="2700000" algn="br" rotWithShape="0">
                    <a:srgbClr val="000000"/>
                  </a:outerShdw>
                </a:effectLst>
              </a:rPr>
              <a:t>Complications</a:t>
            </a:r>
            <a:endParaRPr lang="en-GB" b="1" i="1" u="sng" dirty="0">
              <a:effectLst>
                <a:outerShdw blurRad="38100" dist="38100" dir="2700000" algn="br" rotWithShape="0">
                  <a:srgbClr val="000000"/>
                </a:outerShdw>
              </a:effectLst>
            </a:endParaRPr>
          </a:p>
        </p:txBody>
      </p:sp>
      <p:sp>
        <p:nvSpPr>
          <p:cNvPr id="1048636" name="Content Placeholder 2"/>
          <p:cNvSpPr>
            <a:spLocks noGrp="1"/>
          </p:cNvSpPr>
          <p:nvPr>
            <p:ph idx="1"/>
          </p:nvPr>
        </p:nvSpPr>
        <p:spPr>
          <a:xfrm>
            <a:off x="1594752" y="2099264"/>
            <a:ext cx="8780598" cy="3557122"/>
          </a:xfrm>
          <a:noFill/>
          <a:ln w="25400">
            <a:noFill/>
            <a:prstDash val="solid"/>
          </a:ln>
        </p:spPr>
        <p:txBody>
          <a:bodyPr>
            <a:normAutofit/>
          </a:bodyPr>
          <a:lstStyle/>
          <a:p>
            <a:r>
              <a:rPr lang="en-GB" sz="2100" b="1" dirty="0">
                <a:solidFill>
                  <a:schemeClr val="tx1"/>
                </a:solidFill>
                <a:latin typeface="Noto Sans" panose="020B0502040504020204" pitchFamily="34" charset="0"/>
              </a:rPr>
              <a:t>Post-block </a:t>
            </a:r>
            <a:r>
              <a:rPr lang="en-GB" sz="2100" b="1" dirty="0" err="1">
                <a:solidFill>
                  <a:schemeClr val="tx1"/>
                </a:solidFill>
                <a:latin typeface="Noto Sans" panose="020B0502040504020204" pitchFamily="34" charset="0"/>
              </a:rPr>
              <a:t>fetal</a:t>
            </a:r>
            <a:r>
              <a:rPr lang="en-GB" sz="2100" b="1" dirty="0">
                <a:solidFill>
                  <a:schemeClr val="tx1"/>
                </a:solidFill>
                <a:latin typeface="Noto Sans" panose="020B0502040504020204" pitchFamily="34" charset="0"/>
              </a:rPr>
              <a:t> bradycardia </a:t>
            </a:r>
            <a:r>
              <a:rPr lang="en-GB" sz="2100" dirty="0">
                <a:solidFill>
                  <a:schemeClr val="tx1"/>
                </a:solidFill>
                <a:latin typeface="Noto Sans" panose="020B0502040504020204" pitchFamily="34" charset="0"/>
              </a:rPr>
              <a:t>–  typically occurs 2 to 10 minutes after infiltration. It is usually transient, but can last as long as 40 minutes.</a:t>
            </a:r>
          </a:p>
          <a:p>
            <a:r>
              <a:rPr lang="en-GB" sz="2100" b="1" dirty="0">
                <a:solidFill>
                  <a:schemeClr val="tx1"/>
                </a:solidFill>
                <a:latin typeface="Noto Sans" panose="020B0502040504020204" pitchFamily="34" charset="0"/>
              </a:rPr>
              <a:t>Maternal systemic toxicity after intravascular administration </a:t>
            </a:r>
            <a:r>
              <a:rPr lang="en-GB" sz="2100" dirty="0">
                <a:solidFill>
                  <a:schemeClr val="tx1"/>
                </a:solidFill>
                <a:latin typeface="Noto Sans" panose="020B0502040504020204" pitchFamily="34" charset="0"/>
              </a:rPr>
              <a:t>– Intravascular injection of the local </a:t>
            </a:r>
            <a:r>
              <a:rPr lang="en-GB" sz="2100" dirty="0" err="1">
                <a:solidFill>
                  <a:schemeClr val="tx1"/>
                </a:solidFill>
                <a:latin typeface="Noto Sans" panose="020B0502040504020204" pitchFamily="34" charset="0"/>
              </a:rPr>
              <a:t>anesthetic</a:t>
            </a:r>
            <a:r>
              <a:rPr lang="en-GB" sz="2100" dirty="0">
                <a:solidFill>
                  <a:schemeClr val="tx1"/>
                </a:solidFill>
                <a:latin typeface="Noto Sans" panose="020B0502040504020204" pitchFamily="34" charset="0"/>
              </a:rPr>
              <a:t> may cause excessive sedation, generalized convulsions, and cardiovascular collapse.</a:t>
            </a:r>
          </a:p>
          <a:p>
            <a:r>
              <a:rPr lang="en-GB" sz="2100" b="1" dirty="0">
                <a:solidFill>
                  <a:schemeClr val="tx1"/>
                </a:solidFill>
                <a:latin typeface="Noto Sans" panose="020B0502040504020204" pitchFamily="34" charset="0"/>
              </a:rPr>
              <a:t>Other</a:t>
            </a:r>
            <a:r>
              <a:rPr lang="en-GB" sz="2100" dirty="0">
                <a:solidFill>
                  <a:schemeClr val="tx1"/>
                </a:solidFill>
                <a:latin typeface="Noto Sans" panose="020B0502040504020204" pitchFamily="34" charset="0"/>
              </a:rPr>
              <a:t> – Lower extremity </a:t>
            </a:r>
            <a:r>
              <a:rPr lang="en-GB" sz="2100" dirty="0" err="1">
                <a:solidFill>
                  <a:schemeClr val="tx1"/>
                </a:solidFill>
                <a:latin typeface="Noto Sans" panose="020B0502040504020204" pitchFamily="34" charset="0"/>
              </a:rPr>
              <a:t>paresthesias</a:t>
            </a:r>
            <a:r>
              <a:rPr lang="en-GB" sz="2100" dirty="0">
                <a:solidFill>
                  <a:schemeClr val="tx1"/>
                </a:solidFill>
                <a:latin typeface="Noto Sans" panose="020B0502040504020204" pitchFamily="34" charset="0"/>
              </a:rPr>
              <a:t> have been reported in up to 7 percent of cases, and vaginal/broad ligament hematoma or infection in 0.4 percent of cases. Allergic reactions are rare with local </a:t>
            </a:r>
            <a:r>
              <a:rPr lang="en-GB" sz="2100" dirty="0" err="1">
                <a:solidFill>
                  <a:schemeClr val="tx1"/>
                </a:solidFill>
                <a:latin typeface="Noto Sans" panose="020B0502040504020204" pitchFamily="34" charset="0"/>
              </a:rPr>
              <a:t>anesthetics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840" y="799465"/>
            <a:ext cx="9144000" cy="2764028"/>
          </a:xfrm>
        </p:spPr>
        <p:txBody>
          <a:bodyPr anchor="ctr">
            <a:normAutofit/>
          </a:bodyPr>
          <a:lstStyle/>
          <a:p>
            <a:r>
              <a:rPr lang="en-US" sz="7200" dirty="0"/>
              <a:t>General Anesthesia </a:t>
            </a:r>
          </a:p>
        </p:txBody>
      </p:sp>
      <p:sp>
        <p:nvSpPr>
          <p:cNvPr id="3" name="مربع نص 2"/>
          <p:cNvSpPr txBox="1"/>
          <p:nvPr/>
        </p:nvSpPr>
        <p:spPr>
          <a:xfrm>
            <a:off x="1643063" y="3486150"/>
            <a:ext cx="9129712" cy="3970318"/>
          </a:xfrm>
          <a:prstGeom prst="rect">
            <a:avLst/>
          </a:prstGeom>
          <a:noFill/>
        </p:spPr>
        <p:txBody>
          <a:bodyPr wrap="square" rtlCol="0">
            <a:spAutoFit/>
          </a:bodyPr>
          <a:lstStyle/>
          <a:p>
            <a:pPr>
              <a:buNone/>
            </a:pPr>
            <a:r>
              <a:rPr lang="en-US" sz="2800" b="1" dirty="0"/>
              <a:t>Definition:</a:t>
            </a:r>
            <a:br>
              <a:rPr lang="en-US" sz="2800" dirty="0"/>
            </a:br>
            <a:r>
              <a:rPr lang="en-US" sz="2800" dirty="0"/>
              <a:t>General anesthesia is a controlled and reversible state characterized by:</a:t>
            </a:r>
          </a:p>
          <a:p>
            <a:pPr>
              <a:buFont typeface="Arial" panose="020B0604020202020204" pitchFamily="34" charset="0"/>
              <a:buChar char="•"/>
            </a:pPr>
            <a:r>
              <a:rPr lang="en-US" sz="2800" dirty="0"/>
              <a:t>Loss of consciousness and sensation</a:t>
            </a:r>
          </a:p>
          <a:p>
            <a:pPr>
              <a:buFont typeface="Arial" panose="020B0604020202020204" pitchFamily="34" charset="0"/>
              <a:buChar char="•"/>
            </a:pPr>
            <a:r>
              <a:rPr lang="en-US" sz="2800" dirty="0"/>
              <a:t>Complete body analgesia</a:t>
            </a:r>
          </a:p>
          <a:p>
            <a:pPr>
              <a:buFont typeface="Arial" panose="020B0604020202020204" pitchFamily="34" charset="0"/>
              <a:buChar char="•"/>
            </a:pPr>
            <a:r>
              <a:rPr lang="en-US" sz="2800" dirty="0"/>
              <a:t>Amnesia and sleep</a:t>
            </a:r>
          </a:p>
          <a:p>
            <a:pPr>
              <a:buNone/>
            </a:pPr>
            <a:br>
              <a:rPr lang="en-US" sz="2800" dirty="0"/>
            </a:br>
            <a:endParaRPr lang="en-US" sz="2800" dirty="0"/>
          </a:p>
          <a:p>
            <a:endParaRPr lang="en-US" sz="2800" dirty="0"/>
          </a:p>
        </p:txBody>
      </p:sp>
    </p:spTree>
    <p:extLst>
      <p:ext uri="{BB962C8B-B14F-4D97-AF65-F5344CB8AC3E}">
        <p14:creationId xmlns:p14="http://schemas.microsoft.com/office/powerpoint/2010/main" val="3892875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DAF91-2743-4558-BA75-A5FBDEE2741E}"/>
              </a:ext>
            </a:extLst>
          </p:cNvPr>
          <p:cNvSpPr>
            <a:spLocks noGrp="1"/>
          </p:cNvSpPr>
          <p:nvPr>
            <p:ph type="title"/>
          </p:nvPr>
        </p:nvSpPr>
        <p:spPr>
          <a:xfrm>
            <a:off x="361188" y="141897"/>
            <a:ext cx="11363325" cy="543904"/>
          </a:xfrm>
        </p:spPr>
        <p:txBody>
          <a:bodyPr vert="horz" lIns="91440" tIns="45720" rIns="91440" bIns="45720" rtlCol="0" anchor="b">
            <a:normAutofit fontScale="90000"/>
          </a:bodyPr>
          <a:lstStyle/>
          <a:p>
            <a:pPr algn="ctr">
              <a:lnSpc>
                <a:spcPct val="90000"/>
              </a:lnSpc>
            </a:pPr>
            <a:r>
              <a:rPr lang="en-US" sz="5000" i="0" dirty="0">
                <a:effectLst/>
              </a:rPr>
              <a:t>ADVERSE CONSEQUENCES OF LABOR PAIN</a:t>
            </a:r>
            <a:endParaRPr lang="en-US" sz="5000" dirty="0"/>
          </a:p>
        </p:txBody>
      </p:sp>
      <p:pic>
        <p:nvPicPr>
          <p:cNvPr id="4" name="Content Placeholder 3">
            <a:extLst>
              <a:ext uri="{FF2B5EF4-FFF2-40B4-BE49-F238E27FC236}">
                <a16:creationId xmlns:a16="http://schemas.microsoft.com/office/drawing/2014/main" id="{12DABE1B-9152-4085-A46A-53571BF8B05A}"/>
              </a:ext>
            </a:extLst>
          </p:cNvPr>
          <p:cNvPicPr>
            <a:picLocks noGrp="1" noChangeAspect="1"/>
          </p:cNvPicPr>
          <p:nvPr>
            <p:ph idx="1"/>
          </p:nvPr>
        </p:nvPicPr>
        <p:blipFill rotWithShape="1">
          <a:blip r:embed="rId3"/>
          <a:srcRect l="4426" t="3501" r="8712" b="16782"/>
          <a:stretch/>
        </p:blipFill>
        <p:spPr>
          <a:xfrm>
            <a:off x="886968" y="621792"/>
            <a:ext cx="10570464" cy="6053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7689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38355" y="365126"/>
            <a:ext cx="1055873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Century Gothic" panose="020B0502020202020204" pitchFamily="34" charset="0"/>
                <a:ea typeface="+mj-ea"/>
                <a:cs typeface="+mj-cs"/>
              </a:rPr>
              <a:t>Advantages of general anesthesia:</a:t>
            </a:r>
          </a:p>
        </p:txBody>
      </p:sp>
      <p:sp>
        <p:nvSpPr>
          <p:cNvPr id="3" name="Content Placeholder 2"/>
          <p:cNvSpPr>
            <a:spLocks noGrp="1"/>
          </p:cNvSpPr>
          <p:nvPr>
            <p:ph idx="1"/>
          </p:nvPr>
        </p:nvSpPr>
        <p:spPr>
          <a:xfrm>
            <a:off x="772422" y="1601338"/>
            <a:ext cx="8167007" cy="4560661"/>
          </a:xfrm>
        </p:spPr>
        <p:txBody>
          <a:bodyPr vert="horz" lIns="91440" tIns="45720" rIns="91440" bIns="45720" rtlCol="0">
            <a:normAutofit/>
          </a:bodyPr>
          <a:lstStyle/>
          <a:p>
            <a:pPr>
              <a:buFont typeface="Arial" panose="020B0604020202020204" pitchFamily="34" charset="0"/>
              <a:buChar char="•"/>
            </a:pPr>
            <a:r>
              <a:rPr lang="en-US" dirty="0"/>
              <a:t>Rapid onset and administration</a:t>
            </a:r>
          </a:p>
          <a:p>
            <a:pPr>
              <a:buFont typeface="Arial" panose="020B0604020202020204" pitchFamily="34" charset="0"/>
              <a:buChar char="•"/>
            </a:pPr>
            <a:r>
              <a:rPr lang="en-US" dirty="0"/>
              <a:t>Better control of blood pressure</a:t>
            </a:r>
          </a:p>
          <a:p>
            <a:pPr>
              <a:buFont typeface="Arial" panose="020B0604020202020204" pitchFamily="34" charset="0"/>
              <a:buChar char="•"/>
            </a:pPr>
            <a:r>
              <a:rPr lang="en-US" dirty="0"/>
              <a:t>Easier control of ventilation after securing the airway</a:t>
            </a:r>
          </a:p>
          <a:p>
            <a:pPr>
              <a:buFont typeface="Arial" panose="020B0604020202020204" pitchFamily="34" charset="0"/>
              <a:buChar char="•"/>
            </a:pPr>
            <a:r>
              <a:rPr lang="en-US" dirty="0"/>
              <a:t>Preferred in certain patient populations, such as:</a:t>
            </a:r>
          </a:p>
          <a:p>
            <a:pPr marL="742950" lvl="1" indent="-285750">
              <a:buFont typeface="Arial" panose="020B0604020202020204" pitchFamily="34" charset="0"/>
              <a:buChar char="•"/>
            </a:pPr>
            <a:r>
              <a:rPr lang="en-US" dirty="0"/>
              <a:t>Patients with bleeding or clotting disorders</a:t>
            </a:r>
          </a:p>
          <a:p>
            <a:pPr marL="742950" lvl="1" indent="-285750">
              <a:buFont typeface="Arial" panose="020B0604020202020204" pitchFamily="34" charset="0"/>
              <a:buChar char="•"/>
            </a:pPr>
            <a:r>
              <a:rPr lang="en-US" dirty="0"/>
              <a:t>Those with neurological diseases</a:t>
            </a:r>
          </a:p>
          <a:p>
            <a:pPr marL="742950" lvl="1" indent="-285750">
              <a:buFont typeface="Arial" panose="020B0604020202020204" pitchFamily="34" charset="0"/>
              <a:buChar char="•"/>
            </a:pPr>
            <a:r>
              <a:rPr lang="en-US" dirty="0"/>
              <a:t>Patients at risk of spreading infection with regional techniques</a:t>
            </a:r>
          </a:p>
        </p:txBody>
      </p:sp>
    </p:spTree>
    <p:extLst>
      <p:ext uri="{BB962C8B-B14F-4D97-AF65-F5344CB8AC3E}">
        <p14:creationId xmlns:p14="http://schemas.microsoft.com/office/powerpoint/2010/main" val="3256586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66331" y="0"/>
            <a:ext cx="9634011" cy="1325563"/>
          </a:xfrm>
        </p:spPr>
        <p:txBody>
          <a:bodyPr/>
          <a:lstStyle/>
          <a:p>
            <a:r>
              <a:rPr lang="en-US" dirty="0">
                <a:solidFill>
                  <a:schemeClr val="tx1"/>
                </a:solidFill>
                <a:latin typeface="Century Gothic" panose="020B0502020202020204" pitchFamily="34" charset="0"/>
              </a:rPr>
              <a:t>Disadvantages of general anesthesia</a:t>
            </a:r>
            <a:endParaRPr lang="ar-JO" dirty="0"/>
          </a:p>
        </p:txBody>
      </p:sp>
      <p:sp>
        <p:nvSpPr>
          <p:cNvPr id="3" name="عنصر نائب للمحتوى 2"/>
          <p:cNvSpPr>
            <a:spLocks noGrp="1"/>
          </p:cNvSpPr>
          <p:nvPr>
            <p:ph idx="1"/>
          </p:nvPr>
        </p:nvSpPr>
        <p:spPr>
          <a:xfrm>
            <a:off x="1173365" y="1563970"/>
            <a:ext cx="9634011" cy="4351338"/>
          </a:xfrm>
        </p:spPr>
        <p:txBody>
          <a:bodyPr>
            <a:normAutofit/>
          </a:bodyPr>
          <a:lstStyle/>
          <a:p>
            <a:pPr marL="457200" indent="-457200">
              <a:buFont typeface="+mj-lt"/>
              <a:buAutoNum type="arabicPeriod"/>
            </a:pPr>
            <a:r>
              <a:rPr lang="en-US" sz="2800" dirty="0">
                <a:latin typeface="Century Gothic" panose="020B0502020202020204" pitchFamily="34" charset="0"/>
              </a:rPr>
              <a:t>Possibility of maternal aspiration </a:t>
            </a:r>
          </a:p>
          <a:p>
            <a:pPr marL="457200" indent="-457200">
              <a:buFont typeface="+mj-lt"/>
              <a:buAutoNum type="arabicPeriod"/>
            </a:pPr>
            <a:r>
              <a:rPr lang="en-US" sz="2800" dirty="0" err="1">
                <a:latin typeface="Century Gothic" panose="020B0502020202020204" pitchFamily="34" charset="0"/>
              </a:rPr>
              <a:t>Narcotization</a:t>
            </a:r>
            <a:r>
              <a:rPr lang="en-US" sz="2800" dirty="0">
                <a:latin typeface="Century Gothic" panose="020B0502020202020204" pitchFamily="34" charset="0"/>
              </a:rPr>
              <a:t> of the newborn</a:t>
            </a:r>
          </a:p>
          <a:p>
            <a:pPr marL="457200" indent="-457200">
              <a:buFont typeface="+mj-lt"/>
              <a:buAutoNum type="arabicPeriod"/>
            </a:pPr>
            <a:r>
              <a:rPr lang="en-US" sz="2800" dirty="0">
                <a:latin typeface="Century Gothic" panose="020B0502020202020204" pitchFamily="34" charset="0"/>
              </a:rPr>
              <a:t>Problems of airway management</a:t>
            </a:r>
          </a:p>
          <a:p>
            <a:pPr marL="457200" indent="-457200">
              <a:buFont typeface="+mj-lt"/>
              <a:buAutoNum type="arabicPeriod"/>
            </a:pPr>
            <a:r>
              <a:rPr lang="en-US" sz="2800" dirty="0">
                <a:latin typeface="Century Gothic" panose="020B0502020202020204" pitchFamily="34" charset="0"/>
              </a:rPr>
              <a:t>Maternal awareness during light general anesthesia</a:t>
            </a:r>
          </a:p>
          <a:p>
            <a:pPr marL="457200" indent="-457200">
              <a:buFont typeface="+mj-lt"/>
              <a:buAutoNum type="arabicPeriod"/>
            </a:pPr>
            <a:endParaRPr lang="en-US" sz="2800" dirty="0">
              <a:latin typeface="Century Gothic" panose="020B0502020202020204" pitchFamily="34" charset="0"/>
            </a:endParaRPr>
          </a:p>
          <a:p>
            <a:pPr marL="457200" indent="-457200">
              <a:buFont typeface="+mj-lt"/>
              <a:buAutoNum type="arabicPeriod"/>
            </a:pPr>
            <a:endParaRPr lang="ar-JO" sz="2800" dirty="0"/>
          </a:p>
        </p:txBody>
      </p:sp>
    </p:spTree>
    <p:extLst>
      <p:ext uri="{BB962C8B-B14F-4D97-AF65-F5344CB8AC3E}">
        <p14:creationId xmlns:p14="http://schemas.microsoft.com/office/powerpoint/2010/main" val="1067920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250" y="336098"/>
            <a:ext cx="9139464" cy="1325563"/>
          </a:xfrm>
        </p:spPr>
        <p:txBody>
          <a:bodyPr>
            <a:normAutofit/>
          </a:bodyPr>
          <a:lstStyle/>
          <a:p>
            <a:r>
              <a:rPr lang="en-US" dirty="0"/>
              <a:t>1. </a:t>
            </a:r>
            <a:r>
              <a:rPr lang="en-US" dirty="0">
                <a:latin typeface="Century Gothic" panose="020B0502020202020204" pitchFamily="34" charset="0"/>
              </a:rPr>
              <a:t>Possibility of maternal aspiration </a:t>
            </a:r>
          </a:p>
        </p:txBody>
      </p:sp>
      <p:sp>
        <p:nvSpPr>
          <p:cNvPr id="3" name="Content Placeholder 2"/>
          <p:cNvSpPr>
            <a:spLocks noGrp="1"/>
          </p:cNvSpPr>
          <p:nvPr>
            <p:ph idx="1"/>
          </p:nvPr>
        </p:nvSpPr>
        <p:spPr>
          <a:xfrm>
            <a:off x="1262743" y="1825624"/>
            <a:ext cx="9376227" cy="4879976"/>
          </a:xfrm>
        </p:spPr>
        <p:txBody>
          <a:bodyPr>
            <a:normAutofit fontScale="47500" lnSpcReduction="20000"/>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5800" b="1" dirty="0"/>
              <a:t> </a:t>
            </a:r>
            <a:r>
              <a:rPr lang="en-US" sz="5800" kern="100" dirty="0">
                <a:effectLst/>
                <a:latin typeface="Calibri" panose="020F0502020204030204" pitchFamily="34" charset="0"/>
                <a:ea typeface="Calibri" panose="020F0502020204030204" pitchFamily="34" charset="0"/>
                <a:cs typeface="Arial" panose="020B0604020202020204" pitchFamily="34" charset="0"/>
              </a:rPr>
              <a:t>Decreased lower esophageal sphincter tone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5800" kern="100" dirty="0">
                <a:effectLst/>
                <a:latin typeface="Calibri" panose="020F0502020204030204" pitchFamily="34" charset="0"/>
                <a:ea typeface="Calibri" panose="020F0502020204030204" pitchFamily="34" charset="0"/>
                <a:cs typeface="Arial" panose="020B0604020202020204" pitchFamily="34" charset="0"/>
              </a:rPr>
              <a:t>Elevated intra-abdominal pressure in late pregnancy</a:t>
            </a:r>
          </a:p>
          <a:p>
            <a:pPr marL="342900" marR="0" lvl="0" indent="-342900">
              <a:lnSpc>
                <a:spcPct val="115000"/>
              </a:lnSpc>
              <a:spcAft>
                <a:spcPts val="800"/>
              </a:spcAft>
              <a:buSzPts val="1000"/>
              <a:buFont typeface="Symbol" panose="05050102010706020507" pitchFamily="18" charset="2"/>
              <a:buChar char=""/>
              <a:tabLst>
                <a:tab pos="457200" algn="l"/>
              </a:tabLst>
            </a:pPr>
            <a:r>
              <a:rPr lang="en-US" sz="5800" kern="100" dirty="0">
                <a:effectLst/>
                <a:latin typeface="Calibri" panose="020F0502020204030204" pitchFamily="34" charset="0"/>
                <a:ea typeface="Calibri" panose="020F0502020204030204" pitchFamily="34" charset="0"/>
                <a:cs typeface="Arial" panose="020B0604020202020204" pitchFamily="34" charset="0"/>
              </a:rPr>
              <a:t>Altered gastroesophageal angle promoting reflux</a:t>
            </a:r>
          </a:p>
          <a:p>
            <a:pPr marL="342900" marR="0" lvl="0" indent="-342900">
              <a:lnSpc>
                <a:spcPct val="115000"/>
              </a:lnSpc>
              <a:spcAft>
                <a:spcPts val="800"/>
              </a:spcAft>
              <a:buSzPts val="1000"/>
              <a:buFont typeface="Symbol" panose="05050102010706020507" pitchFamily="18" charset="2"/>
              <a:buChar char=""/>
              <a:tabLst>
                <a:tab pos="457200" algn="l"/>
              </a:tabLst>
            </a:pPr>
            <a:r>
              <a:rPr lang="en-US" sz="5800" kern="100" dirty="0">
                <a:effectLst/>
                <a:latin typeface="Calibri" panose="020F0502020204030204" pitchFamily="34" charset="0"/>
                <a:ea typeface="Calibri" panose="020F0502020204030204" pitchFamily="34" charset="0"/>
                <a:cs typeface="Arial" panose="020B0604020202020204" pitchFamily="34" charset="0"/>
              </a:rPr>
              <a:t>Opioids used during labor delay gastric emptying</a:t>
            </a:r>
          </a:p>
          <a:p>
            <a:pPr marL="342900" marR="0" lvl="0" indent="-342900">
              <a:lnSpc>
                <a:spcPct val="115000"/>
              </a:lnSpc>
              <a:spcAft>
                <a:spcPts val="800"/>
              </a:spcAft>
              <a:buSzPts val="1000"/>
              <a:buFont typeface="Symbol" panose="05050102010706020507" pitchFamily="18" charset="2"/>
              <a:buChar char=""/>
              <a:tabLst>
                <a:tab pos="457200" algn="l"/>
              </a:tabLst>
            </a:pPr>
            <a:r>
              <a:rPr lang="en-US" sz="5800" kern="100" dirty="0">
                <a:effectLst/>
                <a:latin typeface="Calibri" panose="020F0502020204030204" pitchFamily="34" charset="0"/>
                <a:ea typeface="Calibri" panose="020F0502020204030204" pitchFamily="34" charset="0"/>
                <a:cs typeface="Arial" panose="020B0604020202020204" pitchFamily="34" charset="0"/>
              </a:rPr>
              <a:t>During induction, passive regurgitation may occur</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5800" kern="100" dirty="0">
                <a:effectLst/>
                <a:latin typeface="Calibri" panose="020F0502020204030204" pitchFamily="34" charset="0"/>
                <a:ea typeface="Calibri" panose="020F0502020204030204" pitchFamily="34" charset="0"/>
                <a:cs typeface="Times New Roman" panose="02020603050405020304" pitchFamily="18" charset="0"/>
              </a:rPr>
              <a:t>Risk of aspiration pneumonia increases if:</a:t>
            </a:r>
          </a:p>
          <a:p>
            <a:pPr marL="1143000" marR="0" lvl="2" indent="-228600">
              <a:lnSpc>
                <a:spcPct val="115000"/>
              </a:lnSpc>
              <a:spcAft>
                <a:spcPts val="800"/>
              </a:spcAft>
              <a:buSzPts val="1000"/>
              <a:buFont typeface="Wingdings" panose="05000000000000000000" pitchFamily="2" charset="2"/>
              <a:buChar char=""/>
              <a:tabLst>
                <a:tab pos="1371600" algn="l"/>
              </a:tabLst>
            </a:pPr>
            <a:r>
              <a:rPr lang="en-US" sz="5800" kern="100" dirty="0">
                <a:effectLst/>
                <a:latin typeface="Calibri" panose="020F0502020204030204" pitchFamily="34" charset="0"/>
                <a:ea typeface="Calibri" panose="020F0502020204030204" pitchFamily="34" charset="0"/>
                <a:cs typeface="Arial" panose="020B0604020202020204" pitchFamily="34" charset="0"/>
              </a:rPr>
              <a:t>Gastric pH &lt; 3</a:t>
            </a:r>
          </a:p>
          <a:p>
            <a:pPr marL="1143000" marR="0" lvl="2" indent="-228600">
              <a:lnSpc>
                <a:spcPct val="115000"/>
              </a:lnSpc>
              <a:spcAft>
                <a:spcPts val="800"/>
              </a:spcAft>
              <a:buSzPts val="1000"/>
              <a:buFont typeface="Wingdings" panose="05000000000000000000" pitchFamily="2" charset="2"/>
              <a:buChar char=""/>
              <a:tabLst>
                <a:tab pos="1371600" algn="l"/>
              </a:tabLst>
            </a:pPr>
            <a:r>
              <a:rPr lang="en-US" sz="5800" kern="100" dirty="0">
                <a:effectLst/>
                <a:latin typeface="Calibri" panose="020F0502020204030204" pitchFamily="34" charset="0"/>
                <a:ea typeface="Calibri" panose="020F0502020204030204" pitchFamily="34" charset="0"/>
                <a:cs typeface="Arial" panose="020B0604020202020204" pitchFamily="34" charset="0"/>
              </a:rPr>
              <a:t>Volume aspirated &gt; 30 mL</a:t>
            </a:r>
          </a:p>
          <a:p>
            <a:pPr>
              <a:buNone/>
            </a:pPr>
            <a:endParaRPr lang="en-US" sz="2200" dirty="0"/>
          </a:p>
        </p:txBody>
      </p:sp>
    </p:spTree>
    <p:extLst>
      <p:ext uri="{BB962C8B-B14F-4D97-AF65-F5344CB8AC3E}">
        <p14:creationId xmlns:p14="http://schemas.microsoft.com/office/powerpoint/2010/main" val="1219057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535" y="405494"/>
            <a:ext cx="9095921" cy="1325563"/>
          </a:xfrm>
        </p:spPr>
        <p:txBody>
          <a:bodyPr>
            <a:normAutofit/>
          </a:bodyPr>
          <a:lstStyle/>
          <a:p>
            <a:r>
              <a:rPr lang="en-US" dirty="0"/>
              <a:t>2. </a:t>
            </a:r>
            <a:r>
              <a:rPr lang="en-US" dirty="0">
                <a:latin typeface="Century Gothic" panose="020B0502020202020204" pitchFamily="34" charset="0"/>
              </a:rPr>
              <a:t>Narcotization of the newborn  </a:t>
            </a:r>
          </a:p>
        </p:txBody>
      </p:sp>
      <p:sp>
        <p:nvSpPr>
          <p:cNvPr id="3" name="Content Placeholder 2"/>
          <p:cNvSpPr>
            <a:spLocks noGrp="1"/>
          </p:cNvSpPr>
          <p:nvPr>
            <p:ph idx="1"/>
          </p:nvPr>
        </p:nvSpPr>
        <p:spPr>
          <a:xfrm>
            <a:off x="914401" y="1731057"/>
            <a:ext cx="9461046" cy="4667249"/>
          </a:xfrm>
        </p:spPr>
        <p:txBody>
          <a:bodyPr>
            <a:normAutofit/>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Many anesthetic agents cross the placenta</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Opioids (e.g., morphine) and sedatives (e.g., diazepam) can depress the fetus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These drugs should be avoided until after the umbilical cord is clamped</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8950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3" y="336097"/>
            <a:ext cx="9400721" cy="1325563"/>
          </a:xfrm>
        </p:spPr>
        <p:txBody>
          <a:bodyPr>
            <a:normAutofit/>
          </a:bodyPr>
          <a:lstStyle/>
          <a:p>
            <a:r>
              <a:rPr lang="en-US" dirty="0"/>
              <a:t>3. </a:t>
            </a:r>
            <a:r>
              <a:rPr lang="en-US" dirty="0">
                <a:latin typeface="Century Gothic" panose="020B0502020202020204" pitchFamily="34" charset="0"/>
              </a:rPr>
              <a:t>Problems of airway management  </a:t>
            </a:r>
          </a:p>
        </p:txBody>
      </p:sp>
      <p:pic>
        <p:nvPicPr>
          <p:cNvPr id="4" name="Picture 3"/>
          <p:cNvPicPr>
            <a:picLocks noChangeAspect="1" noChangeArrowheads="1"/>
          </p:cNvPicPr>
          <p:nvPr/>
        </p:nvPicPr>
        <p:blipFill>
          <a:blip r:embed="rId2"/>
          <a:stretch>
            <a:fillRect/>
          </a:stretch>
        </p:blipFill>
        <p:spPr bwMode="auto">
          <a:xfrm>
            <a:off x="5648666" y="1621766"/>
            <a:ext cx="5949818" cy="4399472"/>
          </a:xfrm>
          <a:prstGeom prst="rect">
            <a:avLst/>
          </a:prstGeom>
          <a:noFill/>
          <a:ln>
            <a:noFill/>
          </a:ln>
        </p:spPr>
      </p:pic>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5789" y="1782762"/>
            <a:ext cx="4455202"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774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8878" y="307069"/>
            <a:ext cx="7886700" cy="1325563"/>
          </a:xfrm>
        </p:spPr>
        <p:txBody>
          <a:bodyPr>
            <a:normAutofit fontScale="90000"/>
          </a:bodyPr>
          <a:lstStyle/>
          <a:p>
            <a:pPr marL="0" marR="0" lvl="0" indent="-228600" defTabSz="914400" rtl="0" eaLnBrk="1" fontAlgn="auto" latinLnBrk="0" hangingPunct="1">
              <a:lnSpc>
                <a:spcPct val="115000"/>
              </a:lnSpc>
              <a:spcBef>
                <a:spcPts val="1000"/>
              </a:spcBef>
              <a:spcAft>
                <a:spcPts val="800"/>
              </a:spcAft>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Pregnant women are at increased risk due to:</a:t>
            </a:r>
            <a:br>
              <a:rPr kumimoji="0" lang="en-US" sz="2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br>
            <a:endParaRPr lang="en-US" sz="3600" b="1" dirty="0">
              <a:latin typeface="+mn-lt"/>
            </a:endParaRPr>
          </a:p>
        </p:txBody>
      </p:sp>
      <p:sp>
        <p:nvSpPr>
          <p:cNvPr id="3" name="Content Placeholder 2"/>
          <p:cNvSpPr>
            <a:spLocks noGrp="1"/>
          </p:cNvSpPr>
          <p:nvPr>
            <p:ph idx="1"/>
          </p:nvPr>
        </p:nvSpPr>
        <p:spPr>
          <a:xfrm>
            <a:off x="1949450" y="1811110"/>
            <a:ext cx="7886700" cy="4351338"/>
          </a:xfrm>
        </p:spPr>
        <p:txBody>
          <a:bodyPr>
            <a:normAutofit/>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Twofold higher risk of failed intubation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60% higher oxygen consumption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Decreased functional residual capacity</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US" sz="2400" dirty="0">
                <a:effectLst/>
                <a:latin typeface="Calibri" panose="020F0502020204030204" pitchFamily="34" charset="0"/>
                <a:ea typeface="Calibri" panose="020F0502020204030204" pitchFamily="34" charset="0"/>
                <a:cs typeface="Arial" panose="020B0604020202020204" pitchFamily="34" charset="0"/>
              </a:rPr>
              <a:t>Greater risk of aspiration</a:t>
            </a:r>
            <a:endParaRPr lang="en-US" sz="2000" dirty="0"/>
          </a:p>
        </p:txBody>
      </p:sp>
    </p:spTree>
    <p:extLst>
      <p:ext uri="{BB962C8B-B14F-4D97-AF65-F5344CB8AC3E}">
        <p14:creationId xmlns:p14="http://schemas.microsoft.com/office/powerpoint/2010/main" val="31339717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3713" y="365126"/>
            <a:ext cx="9877109"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4. </a:t>
            </a:r>
            <a:r>
              <a:rPr lang="en-US" sz="4400" dirty="0">
                <a:latin typeface="Century Gothic" panose="020B0502020202020204" pitchFamily="34" charset="0"/>
                <a:ea typeface="+mj-ea"/>
                <a:cs typeface="+mj-cs"/>
              </a:rPr>
              <a:t>Maternal awareness during light general anesthesia </a:t>
            </a:r>
          </a:p>
        </p:txBody>
      </p:sp>
      <p:sp>
        <p:nvSpPr>
          <p:cNvPr id="3" name="Content Placeholder 2"/>
          <p:cNvSpPr>
            <a:spLocks noGrp="1"/>
          </p:cNvSpPr>
          <p:nvPr>
            <p:ph idx="1"/>
          </p:nvPr>
        </p:nvSpPr>
        <p:spPr>
          <a:xfrm>
            <a:off x="1233714" y="1825624"/>
            <a:ext cx="8805636" cy="4459061"/>
          </a:xfrm>
        </p:spPr>
        <p:txBody>
          <a:bodyPr vert="horz" lIns="91440" tIns="45720" rIns="91440" bIns="45720" rtlCol="0">
            <a:normAutofit fontScale="85000" lnSpcReduction="20000"/>
          </a:bodyPr>
          <a:lstStyle/>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Awareness with recall occurs more frequently in obstetric GA (1:212) than general surgery (1:19,600)</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Causes include:</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Reduced use of sedatives/opioids before delivery to protect the fetus</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Low-dose inhalation agents to avoid uterine relaxation</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Physiological changes in pregnancy (e.g., increased cardiac output) affecting drug distribution</a:t>
            </a:r>
          </a:p>
          <a:p>
            <a:pPr marL="342900" marR="0" lvl="0" indent="-342900">
              <a:lnSpc>
                <a:spcPct val="115000"/>
              </a:lnSpc>
              <a:spcAft>
                <a:spcPts val="800"/>
              </a:spcAft>
              <a:buSzPts val="1000"/>
              <a:buFont typeface="Symbol" panose="05050102010706020507" pitchFamily="18" charset="2"/>
              <a:buChar char=""/>
              <a:tabLst>
                <a:tab pos="457200" algn="l"/>
              </a:tabLst>
            </a:pPr>
            <a:r>
              <a:rPr lang="en-US" sz="2200" b="1" kern="100" dirty="0">
                <a:effectLst/>
                <a:latin typeface="Calibri" panose="020F0502020204030204" pitchFamily="34" charset="0"/>
                <a:ea typeface="Calibri" panose="020F0502020204030204" pitchFamily="34" charset="0"/>
                <a:cs typeface="Arial" panose="020B0604020202020204" pitchFamily="34" charset="0"/>
              </a:rPr>
              <a:t>Prevention</a:t>
            </a:r>
            <a:r>
              <a:rPr lang="en-US" sz="2200" kern="100" dirty="0">
                <a:effectLst/>
                <a:latin typeface="Calibri" panose="020F0502020204030204" pitchFamily="34" charset="0"/>
                <a:ea typeface="Calibri" panose="020F0502020204030204" pitchFamily="34" charset="0"/>
                <a:cs typeface="Arial" panose="020B0604020202020204" pitchFamily="34" charset="0"/>
              </a:rPr>
              <a:t>:</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High concentration of volatile anesthetics before delivery</a:t>
            </a:r>
          </a:p>
          <a:p>
            <a:pPr>
              <a:buNone/>
            </a:pPr>
            <a:r>
              <a:rPr lang="en-US" sz="2200" dirty="0">
                <a:effectLst/>
                <a:latin typeface="Calibri" panose="020F0502020204030204" pitchFamily="34" charset="0"/>
                <a:ea typeface="Calibri" panose="020F0502020204030204" pitchFamily="34" charset="0"/>
                <a:cs typeface="Arial" panose="020B0604020202020204" pitchFamily="34" charset="0"/>
              </a:rPr>
              <a:t>Use of midazolam and opioids </a:t>
            </a:r>
            <a:r>
              <a:rPr lang="en-US" sz="2200" i="1" dirty="0">
                <a:effectLst/>
                <a:latin typeface="Calibri" panose="020F0502020204030204" pitchFamily="34" charset="0"/>
                <a:ea typeface="Calibri" panose="020F0502020204030204" pitchFamily="34" charset="0"/>
                <a:cs typeface="Arial" panose="020B0604020202020204" pitchFamily="34" charset="0"/>
              </a:rPr>
              <a:t>after</a:t>
            </a:r>
            <a:r>
              <a:rPr lang="en-US" sz="2200" dirty="0">
                <a:effectLst/>
                <a:latin typeface="Calibri" panose="020F0502020204030204" pitchFamily="34" charset="0"/>
                <a:ea typeface="Calibri" panose="020F0502020204030204" pitchFamily="34" charset="0"/>
                <a:cs typeface="Arial" panose="020B0604020202020204" pitchFamily="34" charset="0"/>
              </a:rPr>
              <a:t> delivery</a:t>
            </a:r>
            <a:endParaRPr lang="en-US" sz="2200" dirty="0"/>
          </a:p>
        </p:txBody>
      </p:sp>
    </p:spTree>
    <p:extLst>
      <p:ext uri="{BB962C8B-B14F-4D97-AF65-F5344CB8AC3E}">
        <p14:creationId xmlns:p14="http://schemas.microsoft.com/office/powerpoint/2010/main" val="1063095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2">
            <a:extLst>
              <a:ext uri="{FF2B5EF4-FFF2-40B4-BE49-F238E27FC236}">
                <a16:creationId xmlns:a16="http://schemas.microsoft.com/office/drawing/2014/main" id="{06315FE3-9496-46A7-8F8D-4C8D50A9C9E3}"/>
              </a:ext>
            </a:extLst>
          </p:cNvPr>
          <p:cNvGraphicFramePr>
            <a:graphicFrameLocks noGrp="1"/>
          </p:cNvGraphicFramePr>
          <p:nvPr>
            <p:ph idx="1"/>
          </p:nvPr>
        </p:nvGraphicFramePr>
        <p:xfrm>
          <a:off x="5599612" y="932688"/>
          <a:ext cx="4437453" cy="4992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71483D6F-6764-428C-8F2C-3C1037216812}"/>
              </a:ext>
            </a:extLst>
          </p:cNvPr>
          <p:cNvSpPr txBox="1"/>
          <p:nvPr/>
        </p:nvSpPr>
        <p:spPr>
          <a:xfrm>
            <a:off x="551543" y="1158816"/>
            <a:ext cx="474507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General anesthesia during cesarean delivery is administered differently than other surgeries due to fetal concerns and maternal physiology; some of the changes in anesthetic technique may contribute to the high incidence of awareness in obstetric patients.</a:t>
            </a:r>
            <a:endParaRPr lang="en-US" sz="2400" dirty="0"/>
          </a:p>
        </p:txBody>
      </p:sp>
    </p:spTree>
    <p:extLst>
      <p:ext uri="{BB962C8B-B14F-4D97-AF65-F5344CB8AC3E}">
        <p14:creationId xmlns:p14="http://schemas.microsoft.com/office/powerpoint/2010/main" val="42987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69848" y="502920"/>
            <a:ext cx="10040975" cy="1325563"/>
          </a:xfrm>
        </p:spPr>
        <p:txBody>
          <a:bodyPr/>
          <a:lstStyle/>
          <a:p>
            <a:r>
              <a:rPr lang="en-US" dirty="0"/>
              <a:t>General anesthesia is employed for cesarean delivery in three situations:</a:t>
            </a:r>
            <a:endParaRPr lang="ar-JO" dirty="0"/>
          </a:p>
        </p:txBody>
      </p:sp>
      <p:sp>
        <p:nvSpPr>
          <p:cNvPr id="3" name="عنصر نائب للمحتوى 2"/>
          <p:cNvSpPr>
            <a:spLocks noGrp="1"/>
          </p:cNvSpPr>
          <p:nvPr>
            <p:ph idx="1"/>
          </p:nvPr>
        </p:nvSpPr>
        <p:spPr>
          <a:xfrm>
            <a:off x="1069848" y="2506662"/>
            <a:ext cx="9634011" cy="4351338"/>
          </a:xfrm>
        </p:spPr>
        <p:txBody>
          <a:bodyPr>
            <a:normAutofit/>
          </a:bodyPr>
          <a:lstStyle/>
          <a:p>
            <a:pPr marL="457200" indent="-457200">
              <a:buAutoNum type="arabicParenBoth"/>
            </a:pPr>
            <a:r>
              <a:rPr lang="en-US" sz="2400" dirty="0">
                <a:solidFill>
                  <a:schemeClr val="tx1">
                    <a:lumMod val="65000"/>
                    <a:lumOff val="35000"/>
                  </a:schemeClr>
                </a:solidFill>
              </a:rPr>
              <a:t>There is extreme urgency and no preexisting epidural catheter.</a:t>
            </a:r>
          </a:p>
          <a:p>
            <a:pPr>
              <a:buNone/>
            </a:pPr>
            <a:r>
              <a:rPr lang="en-US" sz="2400" dirty="0"/>
              <a:t>(2) There is a contraindication to regional anesthesia.</a:t>
            </a:r>
          </a:p>
          <a:p>
            <a:pPr>
              <a:buNone/>
            </a:pPr>
            <a:r>
              <a:rPr lang="en-US" sz="2400" dirty="0"/>
              <a:t>(3) Regional anesthesia has failed (1.7% incidence).</a:t>
            </a:r>
            <a:endParaRPr lang="en-US" sz="2400" dirty="0">
              <a:cs typeface="Calibri"/>
            </a:endParaRPr>
          </a:p>
          <a:p>
            <a:pPr>
              <a:buNone/>
            </a:pPr>
            <a:endParaRPr lang="en-US" sz="2400" dirty="0"/>
          </a:p>
          <a:p>
            <a:pPr>
              <a:buNone/>
            </a:pPr>
            <a:endParaRPr lang="en-US" sz="2400" dirty="0"/>
          </a:p>
          <a:p>
            <a:pPr>
              <a:buNone/>
            </a:pPr>
            <a:endParaRPr lang="en-US" sz="2400" dirty="0">
              <a:cs typeface="Calibri"/>
            </a:endParaRPr>
          </a:p>
        </p:txBody>
      </p:sp>
    </p:spTree>
    <p:extLst>
      <p:ext uri="{BB962C8B-B14F-4D97-AF65-F5344CB8AC3E}">
        <p14:creationId xmlns:p14="http://schemas.microsoft.com/office/powerpoint/2010/main" val="3377509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629" y="365126"/>
            <a:ext cx="8892721" cy="1325563"/>
          </a:xfrm>
        </p:spPr>
        <p:txBody>
          <a:bodyPr>
            <a:normAutofit/>
          </a:bodyPr>
          <a:lstStyle/>
          <a:p>
            <a:r>
              <a:rPr lang="en-US" dirty="0">
                <a:latin typeface="+mn-lt"/>
              </a:rPr>
              <a:t>PREPARATION FOR ANESTHESIA</a:t>
            </a:r>
          </a:p>
        </p:txBody>
      </p:sp>
      <p:sp>
        <p:nvSpPr>
          <p:cNvPr id="3" name="Content Placeholder 2"/>
          <p:cNvSpPr>
            <a:spLocks noGrp="1"/>
          </p:cNvSpPr>
          <p:nvPr>
            <p:ph idx="1"/>
          </p:nvPr>
        </p:nvSpPr>
        <p:spPr>
          <a:xfrm>
            <a:off x="433137" y="1690689"/>
            <a:ext cx="11758863" cy="4486274"/>
          </a:xfrm>
        </p:spPr>
        <p:txBody>
          <a:bodyPr vert="horz" lIns="91440" tIns="45720" rIns="91440" bIns="45720" rtlCol="0">
            <a:normAutofit fontScale="92500" lnSpcReduction="20000"/>
          </a:bodyPr>
          <a:lstStyle/>
          <a:p>
            <a:pPr marL="0" marR="0">
              <a:lnSpc>
                <a:spcPct val="115000"/>
              </a:lnSpc>
              <a:spcAft>
                <a:spcPts val="800"/>
              </a:spcAft>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1. Aspiration Prophylaxis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Goals:</a:t>
            </a:r>
            <a:r>
              <a:rPr lang="en-US" sz="2400" kern="100" dirty="0">
                <a:effectLst/>
                <a:latin typeface="Calibri" panose="020F0502020204030204" pitchFamily="34" charset="0"/>
                <a:ea typeface="Calibri" panose="020F0502020204030204" pitchFamily="34" charset="0"/>
                <a:cs typeface="Arial" panose="020B0604020202020204" pitchFamily="34" charset="0"/>
              </a:rPr>
              <a:t> Eliminate particulate matter and reduce gastric volume and acidity</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Methods: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Preoperative fasting: </a:t>
            </a:r>
            <a:r>
              <a:rPr lang="en-US" kern="100" dirty="0">
                <a:effectLst/>
                <a:latin typeface="Calibri" panose="020F0502020204030204" pitchFamily="34" charset="0"/>
                <a:ea typeface="Calibri" panose="020F0502020204030204" pitchFamily="34" charset="0"/>
                <a:cs typeface="Arial" panose="020B0604020202020204" pitchFamily="34" charset="0"/>
              </a:rPr>
              <a:t>Clear liquids: 2 hours, Solids: 6 hours</a:t>
            </a:r>
            <a:r>
              <a:rPr lang="en-US" sz="2000" kern="100" dirty="0">
                <a:latin typeface="Calibri" panose="020F0502020204030204" pitchFamily="34" charset="0"/>
                <a:ea typeface="Calibri" panose="020F0502020204030204" pitchFamily="34" charset="0"/>
                <a:cs typeface="Arial" panose="020B0604020202020204" pitchFamily="34" charset="0"/>
              </a:rPr>
              <a:t>, </a:t>
            </a:r>
            <a:r>
              <a:rPr lang="en-US" kern="100" dirty="0">
                <a:effectLst/>
                <a:latin typeface="Calibri" panose="020F0502020204030204" pitchFamily="34" charset="0"/>
                <a:ea typeface="Calibri" panose="020F0502020204030204" pitchFamily="34" charset="0"/>
                <a:cs typeface="Arial" panose="020B0604020202020204" pitchFamily="34" charset="0"/>
              </a:rPr>
              <a:t>Fatty meals: 8 hours</a:t>
            </a:r>
          </a:p>
          <a:p>
            <a:pPr marL="742950" marR="0" lvl="1" indent="-285750">
              <a:lnSpc>
                <a:spcPct val="115000"/>
              </a:lnSpc>
              <a:spcAft>
                <a:spcPts val="800"/>
              </a:spcAft>
              <a:buSzPts val="1000"/>
              <a:buFont typeface="Courier New" panose="02070309020205020404" pitchFamily="49" charset="0"/>
              <a:buChar char="o"/>
              <a:tabLst>
                <a:tab pos="914400" algn="l"/>
              </a:tabLst>
            </a:pPr>
            <a:r>
              <a:rPr lang="en-US" kern="100" dirty="0">
                <a:effectLst/>
                <a:latin typeface="Calibri" panose="020F0502020204030204" pitchFamily="34" charset="0"/>
                <a:ea typeface="Calibri" panose="020F0502020204030204" pitchFamily="34" charset="0"/>
                <a:cs typeface="Arial" panose="020B0604020202020204" pitchFamily="34" charset="0"/>
              </a:rPr>
              <a:t> </a:t>
            </a:r>
            <a:r>
              <a:rPr lang="en-US" b="1" kern="100" dirty="0">
                <a:effectLst/>
                <a:latin typeface="Calibri" panose="020F0502020204030204" pitchFamily="34" charset="0"/>
                <a:ea typeface="Calibri" panose="020F0502020204030204" pitchFamily="34" charset="0"/>
                <a:cs typeface="Times New Roman" panose="02020603050405020304" pitchFamily="18" charset="0"/>
              </a:rPr>
              <a:t>Pharmacological agents:</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Aft>
                <a:spcPts val="800"/>
              </a:spcAft>
              <a:buSzPts val="1000"/>
              <a:buFont typeface="Wingdings" panose="05000000000000000000" pitchFamily="2" charset="2"/>
              <a:buChar char=""/>
              <a:tabLst>
                <a:tab pos="13716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Nonparticulate antacids</a:t>
            </a:r>
            <a:endParaRPr lang="en-US" kern="1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Aft>
                <a:spcPts val="800"/>
              </a:spcAft>
              <a:buSzPts val="1000"/>
              <a:buFont typeface="Wingdings" panose="05000000000000000000" pitchFamily="2" charset="2"/>
              <a:buChar char=""/>
              <a:tabLst>
                <a:tab pos="13716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H2 receptor antagonists</a:t>
            </a:r>
            <a:endParaRPr lang="en-US" kern="1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Aft>
                <a:spcPts val="800"/>
              </a:spcAft>
              <a:buSzPts val="1000"/>
              <a:buFont typeface="Wingdings" panose="05000000000000000000" pitchFamily="2" charset="2"/>
              <a:buChar char=""/>
              <a:tabLst>
                <a:tab pos="13716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Metoclopramide</a:t>
            </a:r>
            <a:endParaRPr lang="en-US" kern="1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Aft>
                <a:spcPts val="800"/>
              </a:spcAft>
              <a:buSzPts val="1000"/>
              <a:buFont typeface="Wingdings" panose="05000000000000000000" pitchFamily="2" charset="2"/>
              <a:buChar char=""/>
              <a:tabLst>
                <a:tab pos="13716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Proton pump inhibitors (as per ASA guidelines)</a:t>
            </a:r>
            <a:endParaRPr lang="en-US"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7774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48972-37C4-4456-8A1C-7B6D302D7CA9}"/>
              </a:ext>
            </a:extLst>
          </p:cNvPr>
          <p:cNvSpPr>
            <a:spLocks noGrp="1"/>
          </p:cNvSpPr>
          <p:nvPr>
            <p:ph type="title"/>
          </p:nvPr>
        </p:nvSpPr>
        <p:spPr>
          <a:xfrm>
            <a:off x="736473" y="0"/>
            <a:ext cx="10769727" cy="1325563"/>
          </a:xfrm>
        </p:spPr>
        <p:txBody>
          <a:bodyPr>
            <a:normAutofit/>
          </a:bodyPr>
          <a:lstStyle/>
          <a:p>
            <a:r>
              <a:rPr lang="en-US" sz="3800" dirty="0"/>
              <a:t>Analgesia Methods and Classification Of Approaches</a:t>
            </a:r>
            <a:endParaRPr lang="en-GB" sz="3800" dirty="0"/>
          </a:p>
        </p:txBody>
      </p:sp>
      <p:sp>
        <p:nvSpPr>
          <p:cNvPr id="3" name="Content Placeholder 2">
            <a:extLst>
              <a:ext uri="{FF2B5EF4-FFF2-40B4-BE49-F238E27FC236}">
                <a16:creationId xmlns:a16="http://schemas.microsoft.com/office/drawing/2014/main" id="{44446E39-B798-4772-99B8-6343D901FFFF}"/>
              </a:ext>
            </a:extLst>
          </p:cNvPr>
          <p:cNvSpPr>
            <a:spLocks noGrp="1"/>
          </p:cNvSpPr>
          <p:nvPr>
            <p:ph idx="1"/>
          </p:nvPr>
        </p:nvSpPr>
        <p:spPr>
          <a:xfrm>
            <a:off x="836971" y="1109533"/>
            <a:ext cx="10420350" cy="4995069"/>
          </a:xfrm>
        </p:spPr>
        <p:txBody>
          <a:bodyPr>
            <a:noAutofit/>
          </a:bodyPr>
          <a:lstStyle/>
          <a:p>
            <a:pPr>
              <a:buFont typeface="Wingdings" panose="05000000000000000000" pitchFamily="2" charset="2"/>
              <a:buChar char="§"/>
            </a:pPr>
            <a:r>
              <a:rPr lang="en-GB" sz="2200" b="0" i="0" dirty="0">
                <a:solidFill>
                  <a:srgbClr val="232323"/>
                </a:solidFill>
                <a:effectLst/>
                <a:latin typeface="Noto Sans" panose="020B0502040504020204" pitchFamily="34" charset="0"/>
              </a:rPr>
              <a:t>Many women have strong preferences about using pharmacologic versus nonpharmacologic pain relief to cope with pain during labour.</a:t>
            </a:r>
            <a:endParaRPr lang="en-GB" sz="2200" dirty="0">
              <a:solidFill>
                <a:srgbClr val="232323"/>
              </a:solidFill>
              <a:latin typeface="Noto Sans" panose="020B0502040504020204" pitchFamily="34" charset="0"/>
            </a:endParaRPr>
          </a:p>
          <a:p>
            <a:pPr>
              <a:buFont typeface="Wingdings" panose="05000000000000000000" pitchFamily="2" charset="2"/>
              <a:buChar char="§"/>
            </a:pPr>
            <a:r>
              <a:rPr lang="en-GB" sz="2200" b="1" i="0" dirty="0">
                <a:solidFill>
                  <a:srgbClr val="232323"/>
                </a:solidFill>
                <a:effectLst/>
                <a:latin typeface="Noto Sans" panose="020B0502040504020204" pitchFamily="34" charset="0"/>
              </a:rPr>
              <a:t>Role of antenatal education</a:t>
            </a:r>
            <a:r>
              <a:rPr lang="en-GB" sz="2200" dirty="0">
                <a:solidFill>
                  <a:srgbClr val="232323"/>
                </a:solidFill>
                <a:latin typeface="Noto Sans" panose="020B0502040504020204" pitchFamily="34" charset="0"/>
              </a:rPr>
              <a:t> </a:t>
            </a:r>
            <a:r>
              <a:rPr lang="en-GB" sz="2200" b="0" i="0" dirty="0">
                <a:solidFill>
                  <a:srgbClr val="232323"/>
                </a:solidFill>
                <a:effectLst/>
                <a:latin typeface="Noto Sans" panose="020B0502040504020204" pitchFamily="34" charset="0"/>
              </a:rPr>
              <a:t>– women need information prenatally about the risks and benefits of both pharmacologic and nonpharmacologic methods of pain management.</a:t>
            </a:r>
            <a:endParaRPr lang="en-GB" sz="2200" dirty="0">
              <a:solidFill>
                <a:srgbClr val="232323"/>
              </a:solidFill>
              <a:latin typeface="Noto Sans" panose="020B0502040504020204" pitchFamily="34" charset="0"/>
            </a:endParaRPr>
          </a:p>
          <a:p>
            <a:pPr>
              <a:buFont typeface="Wingdings" panose="05000000000000000000" pitchFamily="2" charset="2"/>
              <a:buChar char="§"/>
            </a:pPr>
            <a:r>
              <a:rPr lang="en-GB" sz="2200" b="1" dirty="0">
                <a:solidFill>
                  <a:srgbClr val="232323"/>
                </a:solidFill>
                <a:latin typeface="Noto Sans" panose="020B0502040504020204" pitchFamily="34" charset="0"/>
              </a:rPr>
              <a:t>Low-resource interventions </a:t>
            </a:r>
            <a:r>
              <a:rPr lang="en-GB" sz="2200" dirty="0">
                <a:solidFill>
                  <a:srgbClr val="232323"/>
                </a:solidFill>
                <a:latin typeface="Noto Sans" panose="020B0502040504020204" pitchFamily="34" charset="0"/>
              </a:rPr>
              <a:t>are simple, readily available, inexpensive, and low-risk techniques including distraction, self-help, and comforting strategies or tools. </a:t>
            </a:r>
          </a:p>
          <a:p>
            <a:pPr>
              <a:buFont typeface="Wingdings" panose="05000000000000000000" pitchFamily="2" charset="2"/>
              <a:buChar char="§"/>
            </a:pPr>
            <a:r>
              <a:rPr lang="en-GB" sz="2200" b="1" dirty="0">
                <a:solidFill>
                  <a:srgbClr val="232323"/>
                </a:solidFill>
                <a:latin typeface="Noto Sans" panose="020B0502040504020204" pitchFamily="34" charset="0"/>
              </a:rPr>
              <a:t>Moderate-resource interventions </a:t>
            </a:r>
            <a:r>
              <a:rPr lang="en-GB" sz="2200" dirty="0">
                <a:solidFill>
                  <a:srgbClr val="232323"/>
                </a:solidFill>
                <a:latin typeface="Noto Sans" panose="020B0502040504020204" pitchFamily="34" charset="0"/>
              </a:rPr>
              <a:t>require patient motivation, specialized training, professional assistance, specific equipment, financial resources, or a combination.</a:t>
            </a:r>
          </a:p>
          <a:p>
            <a:pPr>
              <a:buFont typeface="Wingdings" panose="05000000000000000000" pitchFamily="2" charset="2"/>
              <a:buChar char="§"/>
            </a:pPr>
            <a:r>
              <a:rPr lang="en-GB" sz="2200" b="1" dirty="0">
                <a:solidFill>
                  <a:srgbClr val="232323"/>
                </a:solidFill>
                <a:latin typeface="Noto Sans" panose="020B0502040504020204" pitchFamily="34" charset="0"/>
              </a:rPr>
              <a:t>High-resource interventions </a:t>
            </a:r>
            <a:r>
              <a:rPr lang="en-GB" sz="2200" dirty="0">
                <a:solidFill>
                  <a:srgbClr val="232323"/>
                </a:solidFill>
                <a:latin typeface="Noto Sans" panose="020B0502040504020204" pitchFamily="34" charset="0"/>
              </a:rPr>
              <a:t>require professional training and monitoring, have greater risk of adverse effects on mother, </a:t>
            </a:r>
            <a:r>
              <a:rPr lang="en-GB" sz="2200" dirty="0" err="1">
                <a:solidFill>
                  <a:srgbClr val="232323"/>
                </a:solidFill>
                <a:latin typeface="Noto Sans" panose="020B0502040504020204" pitchFamily="34" charset="0"/>
              </a:rPr>
              <a:t>fetus</a:t>
            </a:r>
            <a:r>
              <a:rPr lang="en-GB" sz="2200" dirty="0">
                <a:solidFill>
                  <a:srgbClr val="232323"/>
                </a:solidFill>
                <a:latin typeface="Noto Sans" panose="020B0502040504020204" pitchFamily="34" charset="0"/>
              </a:rPr>
              <a:t>, or labour, require increasingly complex equipment and training by staff and/or patient, and incur significant cost but they are </a:t>
            </a:r>
            <a:r>
              <a:rPr lang="en-US" sz="2200" dirty="0">
                <a:solidFill>
                  <a:srgbClr val="232323"/>
                </a:solidFill>
                <a:latin typeface="Noto Sans" panose="020B0502040504020204" pitchFamily="34" charset="0"/>
              </a:rPr>
              <a:t>are highly effective in reducing labor pain, and include </a:t>
            </a:r>
            <a:r>
              <a:rPr lang="en-US" sz="2200" dirty="0" err="1">
                <a:solidFill>
                  <a:srgbClr val="232323"/>
                </a:solidFill>
                <a:latin typeface="Noto Sans" panose="020B0502040504020204" pitchFamily="34" charset="0"/>
              </a:rPr>
              <a:t>neuroaxial</a:t>
            </a:r>
            <a:r>
              <a:rPr lang="en-US" sz="2200" dirty="0">
                <a:solidFill>
                  <a:srgbClr val="232323"/>
                </a:solidFill>
                <a:latin typeface="Noto Sans" panose="020B0502040504020204" pitchFamily="34" charset="0"/>
              </a:rPr>
              <a:t> analgesia and anesthesia and inhaled anesthesia.</a:t>
            </a:r>
            <a:endParaRPr lang="en-GB" sz="2200" dirty="0">
              <a:solidFill>
                <a:prstClr val="black"/>
              </a:solidFill>
            </a:endParaRPr>
          </a:p>
        </p:txBody>
      </p:sp>
    </p:spTree>
    <p:extLst>
      <p:ext uri="{BB962C8B-B14F-4D97-AF65-F5344CB8AC3E}">
        <p14:creationId xmlns:p14="http://schemas.microsoft.com/office/powerpoint/2010/main" val="2197437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992" y="374195"/>
            <a:ext cx="10953259" cy="6186261"/>
          </a:xfrm>
        </p:spPr>
        <p:txBody>
          <a:bodyPr vert="horz" lIns="91440" tIns="45720" rIns="91440" bIns="45720" rtlCol="0">
            <a:normAutofit fontScale="92500" lnSpcReduction="20000"/>
          </a:bodyPr>
          <a:lstStyle/>
          <a:p>
            <a:pPr marL="0" marR="0">
              <a:lnSpc>
                <a:spcPct val="115000"/>
              </a:lnSpc>
              <a:spcAft>
                <a:spcPts val="800"/>
              </a:spcAft>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2. Premedication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Sedatives are usually avoided before cesarean to prevent fetal depression and to allow the mother to be conscious for the birth</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Verbal reassurance by the anesthesia provider is often sufficient</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3. IV Access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At least one 16-18 gauge IV line; additional lines if hemorrhage is anticipated</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4. Monitoring</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Continuous monitoring of,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Heart rate, Blood pressure</a:t>
            </a:r>
            <a:r>
              <a:rPr lang="en-US" sz="20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ECG</a:t>
            </a:r>
            <a:r>
              <a:rPr lang="en-US" sz="20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Oxygen saturation</a:t>
            </a:r>
            <a:r>
              <a:rPr lang="en-US" sz="2000" kern="100" dirty="0">
                <a:latin typeface="Calibri" panose="020F0502020204030204" pitchFamily="34" charset="0"/>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Temperature (if large changes are expected)</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5. Fetal Monitoring</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Fetal heart rate should be documented preoperatively</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If surgery is delayed, fetal monitoring should continue in the OR when possible </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2347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906" y="316139"/>
            <a:ext cx="11601547" cy="6316889"/>
          </a:xfrm>
        </p:spPr>
        <p:txBody>
          <a:bodyPr vert="horz" lIns="91440" tIns="45720" rIns="91440" bIns="45720" rtlCol="0">
            <a:normAutofit fontScale="92500" lnSpcReduction="20000"/>
          </a:bodyPr>
          <a:lstStyle/>
          <a:p>
            <a:pPr marL="0" marR="0">
              <a:lnSpc>
                <a:spcPct val="115000"/>
              </a:lnSpc>
              <a:spcAft>
                <a:spcPts val="800"/>
              </a:spcAft>
              <a:buNone/>
            </a:pPr>
            <a:r>
              <a:rPr lang="en-US" b="1" kern="100" dirty="0">
                <a:effectLst/>
                <a:latin typeface="Calibri" panose="020F0502020204030204" pitchFamily="34" charset="0"/>
                <a:ea typeface="Calibri" panose="020F0502020204030204" pitchFamily="34" charset="0"/>
                <a:cs typeface="Arial" panose="020B0604020202020204" pitchFamily="34" charset="0"/>
              </a:rPr>
              <a:t>6. Preoperative Antibiotics</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b="1" kern="100" dirty="0">
                <a:effectLst/>
                <a:latin typeface="Calibri" panose="020F0502020204030204" pitchFamily="34" charset="0"/>
                <a:ea typeface="Calibri" panose="020F0502020204030204" pitchFamily="34" charset="0"/>
                <a:cs typeface="Arial" panose="020B0604020202020204" pitchFamily="34" charset="0"/>
              </a:rPr>
              <a:t>Timing:</a:t>
            </a:r>
            <a:r>
              <a:rPr lang="en-US" kern="100" dirty="0">
                <a:effectLst/>
                <a:latin typeface="Calibri" panose="020F0502020204030204" pitchFamily="34" charset="0"/>
                <a:ea typeface="Calibri" panose="020F0502020204030204" pitchFamily="34" charset="0"/>
                <a:cs typeface="Arial" panose="020B0604020202020204" pitchFamily="34" charset="0"/>
              </a:rPr>
              <a:t> Administer within 60 minutes of incision</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b="1" kern="100" dirty="0">
                <a:effectLst/>
                <a:latin typeface="Calibri" panose="020F0502020204030204" pitchFamily="34" charset="0"/>
                <a:ea typeface="Calibri" panose="020F0502020204030204" pitchFamily="34" charset="0"/>
                <a:cs typeface="Arial" panose="020B0604020202020204" pitchFamily="34" charset="0"/>
              </a:rPr>
              <a:t>Regimens:</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Elective cesarean (no labor, intact membranes):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Aft>
                <a:spcPts val="800"/>
              </a:spcAft>
              <a:buSzPts val="1000"/>
              <a:buFont typeface="Wingdings" panose="05000000000000000000" pitchFamily="2" charset="2"/>
              <a:buChar char=""/>
              <a:tabLst>
                <a:tab pos="1371600" algn="l"/>
              </a:tabLst>
            </a:pPr>
            <a:r>
              <a:rPr lang="en-US" sz="2800" kern="100" dirty="0">
                <a:effectLst/>
                <a:latin typeface="Calibri" panose="020F0502020204030204" pitchFamily="34" charset="0"/>
                <a:ea typeface="Calibri" panose="020F0502020204030204" pitchFamily="34" charset="0"/>
                <a:cs typeface="Arial" panose="020B0604020202020204" pitchFamily="34" charset="0"/>
              </a:rPr>
              <a:t>Cefazolin:</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15000"/>
              </a:lnSpc>
              <a:spcAft>
                <a:spcPts val="800"/>
              </a:spcAft>
              <a:buSzPts val="1000"/>
              <a:buFont typeface="Wingdings" panose="05000000000000000000" pitchFamily="2" charset="2"/>
              <a:buChar char=""/>
              <a:tabLst>
                <a:tab pos="1828800" algn="l"/>
              </a:tabLst>
            </a:pPr>
            <a:r>
              <a:rPr lang="en-US" sz="2800" kern="100" dirty="0">
                <a:effectLst/>
                <a:latin typeface="Calibri" panose="020F0502020204030204" pitchFamily="34" charset="0"/>
                <a:ea typeface="Calibri" panose="020F0502020204030204" pitchFamily="34" charset="0"/>
                <a:cs typeface="Arial" panose="020B0604020202020204" pitchFamily="34" charset="0"/>
              </a:rPr>
              <a:t>&lt;120 kg: 2 g IV</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15000"/>
              </a:lnSpc>
              <a:spcAft>
                <a:spcPts val="800"/>
              </a:spcAft>
              <a:buSzPts val="1000"/>
              <a:buFont typeface="Wingdings" panose="05000000000000000000" pitchFamily="2" charset="2"/>
              <a:buChar char=""/>
              <a:tabLst>
                <a:tab pos="1828800" algn="l"/>
              </a:tabLst>
            </a:pPr>
            <a:r>
              <a:rPr lang="en-US" sz="2800" kern="100" dirty="0">
                <a:effectLst/>
                <a:latin typeface="Calibri" panose="020F0502020204030204" pitchFamily="34" charset="0"/>
                <a:ea typeface="Calibri" panose="020F0502020204030204" pitchFamily="34" charset="0"/>
                <a:cs typeface="Arial" panose="020B0604020202020204" pitchFamily="34" charset="0"/>
              </a:rPr>
              <a:t>≥120 kg: 3 g IV</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Aft>
                <a:spcPts val="800"/>
              </a:spcAft>
              <a:buSzPts val="1000"/>
              <a:buFont typeface="Wingdings" panose="05000000000000000000" pitchFamily="2" charset="2"/>
              <a:buChar char=""/>
              <a:tabLst>
                <a:tab pos="1371600" algn="l"/>
              </a:tabLst>
            </a:pPr>
            <a:r>
              <a:rPr lang="en-US" sz="2800" kern="100" dirty="0">
                <a:effectLst/>
                <a:latin typeface="Calibri" panose="020F0502020204030204" pitchFamily="34" charset="0"/>
                <a:ea typeface="Calibri" panose="020F0502020204030204" pitchFamily="34" charset="0"/>
                <a:cs typeface="Arial" panose="020B0604020202020204" pitchFamily="34" charset="0"/>
              </a:rPr>
              <a:t>OR (if allergic): Clindamycin 900 mg IV + Gentamicin 5 mg/kg IV</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In-labor or ruptured membranes: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15000"/>
              </a:lnSpc>
              <a:spcAft>
                <a:spcPts val="800"/>
              </a:spcAft>
              <a:buSzPts val="1000"/>
              <a:buFont typeface="Wingdings" panose="05000000000000000000" pitchFamily="2" charset="2"/>
              <a:buChar char=""/>
              <a:tabLst>
                <a:tab pos="1371600" algn="l"/>
              </a:tabLst>
            </a:pPr>
            <a:r>
              <a:rPr lang="en-US" sz="2800" kern="100" dirty="0">
                <a:effectLst/>
                <a:latin typeface="Calibri" panose="020F0502020204030204" pitchFamily="34" charset="0"/>
                <a:ea typeface="Calibri" panose="020F0502020204030204" pitchFamily="34" charset="0"/>
                <a:cs typeface="Arial" panose="020B0604020202020204" pitchFamily="34" charset="0"/>
              </a:rPr>
              <a:t>Cefazolin + Azithromycin</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15000"/>
              </a:lnSpc>
              <a:spcAft>
                <a:spcPts val="800"/>
              </a:spcAft>
              <a:buSzPts val="1000"/>
              <a:buFont typeface="Wingdings" panose="05000000000000000000" pitchFamily="2" charset="2"/>
              <a:buChar char=""/>
              <a:tabLst>
                <a:tab pos="1371600" algn="l"/>
              </a:tabLst>
            </a:pPr>
            <a:r>
              <a:rPr lang="en-US" sz="2800" kern="100" dirty="0">
                <a:effectLst/>
                <a:latin typeface="Calibri" panose="020F0502020204030204" pitchFamily="34" charset="0"/>
                <a:ea typeface="Calibri" panose="020F0502020204030204" pitchFamily="34" charset="0"/>
                <a:cs typeface="Arial" panose="020B0604020202020204" pitchFamily="34" charset="0"/>
              </a:rPr>
              <a:t>OR Clindamycin + Gentamicin + Azithromycin</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69471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340" y="0"/>
            <a:ext cx="7886700" cy="1325563"/>
          </a:xfrm>
        </p:spPr>
        <p:txBody>
          <a:bodyPr>
            <a:normAutofit/>
          </a:bodyPr>
          <a:lstStyle/>
          <a:p>
            <a:r>
              <a:rPr lang="en-US" dirty="0">
                <a:latin typeface="+mn-lt"/>
              </a:rPr>
              <a:t>Induction of anesthesia</a:t>
            </a:r>
          </a:p>
        </p:txBody>
      </p:sp>
      <p:sp>
        <p:nvSpPr>
          <p:cNvPr id="3" name="Content Placeholder 2"/>
          <p:cNvSpPr>
            <a:spLocks noGrp="1"/>
          </p:cNvSpPr>
          <p:nvPr>
            <p:ph idx="1"/>
          </p:nvPr>
        </p:nvSpPr>
        <p:spPr>
          <a:xfrm>
            <a:off x="638355" y="1207609"/>
            <a:ext cx="9592299" cy="4802185"/>
          </a:xfrm>
        </p:spPr>
        <p:txBody>
          <a:bodyPr>
            <a:normAutofit/>
          </a:bodyPr>
          <a:lstStyle/>
          <a:p>
            <a:pPr>
              <a:buNone/>
            </a:pPr>
            <a:r>
              <a:rPr lang="en-US" sz="2400" dirty="0"/>
              <a:t>      Rapid sequence induction and intubation (RSII) is the standard induction technique for cesarean delivery.</a:t>
            </a:r>
          </a:p>
          <a:p>
            <a:pPr>
              <a:buNone/>
            </a:pPr>
            <a:endParaRPr lang="en-US" sz="2400" dirty="0"/>
          </a:p>
        </p:txBody>
      </p:sp>
      <p:sp>
        <p:nvSpPr>
          <p:cNvPr id="4" name="مستطيل 3"/>
          <p:cNvSpPr/>
          <p:nvPr/>
        </p:nvSpPr>
        <p:spPr>
          <a:xfrm>
            <a:off x="352926" y="2533172"/>
            <a:ext cx="11200719" cy="4803366"/>
          </a:xfrm>
          <a:prstGeom prst="rect">
            <a:avLst/>
          </a:prstGeom>
        </p:spPr>
        <p:txBody>
          <a:bodyPr wrap="square">
            <a:spAutoFit/>
          </a:bodyPr>
          <a:lstStyle/>
          <a:p>
            <a:pPr marL="0" marR="0">
              <a:lnSpc>
                <a:spcPct val="115000"/>
              </a:lnSpc>
              <a:spcAft>
                <a:spcPts val="800"/>
              </a:spcAft>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Induction Agents: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None/>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Propofol (2–2.5 mg/kg IV):</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Fast onset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May cause maternal hypersensitivity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Crosses the placenta (risk of neonatal respiratory depression)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Etomidate (0.3–0.5 mg/kg IV):</a:t>
            </a:r>
            <a:r>
              <a:rPr lang="en-US" sz="2000" b="1" kern="100" dirty="0">
                <a:latin typeface="Calibri" panose="020F0502020204030204" pitchFamily="34" charset="0"/>
                <a:ea typeface="Calibri" panose="020F0502020204030204" pitchFamily="34" charset="0"/>
                <a:cs typeface="Arial" panose="020B0604020202020204" pitchFamily="34"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Hemodynamically stable option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Ketamine:</a:t>
            </a:r>
            <a:r>
              <a:rPr lang="en-US" sz="2000" b="1" kern="100" dirty="0">
                <a:latin typeface="Calibri" panose="020F0502020204030204" pitchFamily="34" charset="0"/>
                <a:ea typeface="Calibri" panose="020F0502020204030204" pitchFamily="34" charset="0"/>
                <a:cs typeface="Arial" panose="020B0604020202020204" pitchFamily="34"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Suitable for patients with hypovolemia or asthma</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None/>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Thiopental:</a:t>
            </a:r>
            <a:r>
              <a:rPr lang="en-US" sz="2000" b="1" kern="100" dirty="0">
                <a:latin typeface="Calibri" panose="020F0502020204030204" pitchFamily="34" charset="0"/>
                <a:ea typeface="Calibri" panose="020F0502020204030204" pitchFamily="34" charset="0"/>
                <a:cs typeface="Arial" panose="020B0604020202020204" pitchFamily="34"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Historically used; less common today</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514350">
              <a:buNone/>
            </a:pPr>
            <a:r>
              <a:rPr lang="en-US" sz="3200" dirty="0"/>
              <a:t> </a:t>
            </a:r>
            <a:endParaRPr lang="ar-JO" sz="2000" dirty="0"/>
          </a:p>
        </p:txBody>
      </p:sp>
    </p:spTree>
    <p:extLst>
      <p:ext uri="{BB962C8B-B14F-4D97-AF65-F5344CB8AC3E}">
        <p14:creationId xmlns:p14="http://schemas.microsoft.com/office/powerpoint/2010/main" val="4023547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175657"/>
            <a:ext cx="8921750" cy="5001306"/>
          </a:xfrm>
        </p:spPr>
        <p:txBody>
          <a:bodyPr vert="horz" lIns="91440" tIns="45720" rIns="91440" bIns="45720" rtlCol="0">
            <a:normAutofit/>
          </a:bodyPr>
          <a:lstStyle/>
          <a:p>
            <a:pPr marL="0" marR="0">
              <a:lnSpc>
                <a:spcPct val="115000"/>
              </a:lnSpc>
              <a:spcAft>
                <a:spcPts val="800"/>
              </a:spcAft>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Muscle Relaxant:</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Succinylcholine:</a:t>
            </a:r>
            <a:r>
              <a:rPr lang="en-US" sz="2400" kern="100" dirty="0">
                <a:effectLst/>
                <a:latin typeface="Calibri" panose="020F0502020204030204" pitchFamily="34" charset="0"/>
                <a:ea typeface="Calibri" panose="020F0502020204030204" pitchFamily="34" charset="0"/>
                <a:cs typeface="Arial" panose="020B0604020202020204" pitchFamily="34" charset="0"/>
              </a:rPr>
              <a:t> Preferred for rapid onset and short duration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kern="100" dirty="0">
                <a:effectLst/>
                <a:latin typeface="Calibri" panose="020F0502020204030204" pitchFamily="34" charset="0"/>
                <a:ea typeface="Calibri" panose="020F0502020204030204" pitchFamily="34" charset="0"/>
                <a:cs typeface="Arial" panose="020B0604020202020204" pitchFamily="34" charset="0"/>
              </a:rPr>
              <a:t>Alternatives: </a:t>
            </a:r>
            <a:r>
              <a:rPr lang="en-US" sz="2400" b="1" kern="100" dirty="0">
                <a:effectLst/>
                <a:latin typeface="Calibri" panose="020F0502020204030204" pitchFamily="34" charset="0"/>
                <a:ea typeface="Calibri" panose="020F0502020204030204" pitchFamily="34" charset="0"/>
                <a:cs typeface="Arial" panose="020B0604020202020204" pitchFamily="34" charset="0"/>
              </a:rPr>
              <a:t>Vecuronium</a:t>
            </a:r>
            <a:r>
              <a:rPr lang="en-US" sz="2400" kern="100" dirty="0">
                <a:effectLst/>
                <a:latin typeface="Calibri" panose="020F0502020204030204" pitchFamily="34" charset="0"/>
                <a:ea typeface="Calibri" panose="020F0502020204030204" pitchFamily="34" charset="0"/>
                <a:cs typeface="Arial" panose="020B0604020202020204" pitchFamily="34" charset="0"/>
              </a:rPr>
              <a:t> or </a:t>
            </a:r>
            <a:r>
              <a:rPr lang="en-US" sz="2400" b="1" kern="100" dirty="0">
                <a:effectLst/>
                <a:latin typeface="Calibri" panose="020F0502020204030204" pitchFamily="34" charset="0"/>
                <a:ea typeface="Calibri" panose="020F0502020204030204" pitchFamily="34" charset="0"/>
                <a:cs typeface="Arial" panose="020B0604020202020204" pitchFamily="34" charset="0"/>
              </a:rPr>
              <a:t>Rocuronium</a:t>
            </a:r>
            <a:r>
              <a:rPr lang="en-US" sz="2400" kern="100" dirty="0">
                <a:effectLst/>
                <a:latin typeface="Calibri" panose="020F0502020204030204" pitchFamily="34" charset="0"/>
                <a:ea typeface="Calibri" panose="020F0502020204030204" pitchFamily="34" charset="0"/>
                <a:cs typeface="Arial" panose="020B0604020202020204" pitchFamily="34" charset="0"/>
              </a:rPr>
              <a:t> (if contraindicated)</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6358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ACAE-2083-4102-99C5-8C1225F5B42F}"/>
              </a:ext>
            </a:extLst>
          </p:cNvPr>
          <p:cNvSpPr>
            <a:spLocks noGrp="1"/>
          </p:cNvSpPr>
          <p:nvPr>
            <p:ph type="title"/>
          </p:nvPr>
        </p:nvSpPr>
        <p:spPr>
          <a:xfrm>
            <a:off x="828136" y="0"/>
            <a:ext cx="9211214" cy="1325563"/>
          </a:xfrm>
        </p:spPr>
        <p:txBody>
          <a:bodyPr>
            <a:normAutofit/>
          </a:bodyPr>
          <a:lstStyle/>
          <a:p>
            <a:r>
              <a:rPr lang="en-US" dirty="0">
                <a:latin typeface="+mn-lt"/>
                <a:ea typeface="+mj-lt"/>
                <a:cs typeface="+mj-lt"/>
              </a:rPr>
              <a:t>Maintenance of general anesthesia</a:t>
            </a:r>
            <a:endParaRPr lang="en-US" dirty="0">
              <a:latin typeface="+mn-lt"/>
            </a:endParaRPr>
          </a:p>
        </p:txBody>
      </p:sp>
      <p:sp>
        <p:nvSpPr>
          <p:cNvPr id="3" name="Content Placeholder 2">
            <a:extLst>
              <a:ext uri="{FF2B5EF4-FFF2-40B4-BE49-F238E27FC236}">
                <a16:creationId xmlns:a16="http://schemas.microsoft.com/office/drawing/2014/main" id="{D71B77C4-ACCF-44E6-9AC6-2A112996F2C8}"/>
              </a:ext>
            </a:extLst>
          </p:cNvPr>
          <p:cNvSpPr>
            <a:spLocks noGrp="1"/>
          </p:cNvSpPr>
          <p:nvPr>
            <p:ph idx="1"/>
          </p:nvPr>
        </p:nvSpPr>
        <p:spPr>
          <a:xfrm>
            <a:off x="388188" y="1253331"/>
            <a:ext cx="11415624" cy="4351338"/>
          </a:xfrm>
        </p:spPr>
        <p:txBody>
          <a:bodyPr vert="horz" lIns="91440" tIns="45720" rIns="91440" bIns="45720" rtlCol="0">
            <a:noAutofit/>
          </a:bodyPr>
          <a:lstStyle/>
          <a:p>
            <a:pPr marL="0" marR="0">
              <a:lnSpc>
                <a:spcPct val="115000"/>
              </a:lnSpc>
              <a:spcAft>
                <a:spcPts val="800"/>
              </a:spcAft>
              <a:buNone/>
            </a:pPr>
            <a:r>
              <a:rPr lang="en-US" sz="2400" b="1" kern="100" dirty="0">
                <a:effectLst/>
                <a:latin typeface="Calibri" panose="020F0502020204030204" pitchFamily="34" charset="0"/>
                <a:ea typeface="Calibri" panose="020F0502020204030204" pitchFamily="34" charset="0"/>
                <a:cs typeface="Arial" panose="020B0604020202020204" pitchFamily="34" charset="0"/>
              </a:rPr>
              <a:t>Maintenance of Anesthesia</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Volatile agents:</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15000"/>
              </a:lnSpc>
              <a:spcAft>
                <a:spcPts val="800"/>
              </a:spcAft>
              <a:buSzPts val="1000"/>
              <a:buFont typeface="Courier New" panose="02070309020205020404" pitchFamily="49" charset="0"/>
              <a:buChar char="o"/>
              <a:tabLst>
                <a:tab pos="914400" algn="l"/>
              </a:tabLst>
            </a:pPr>
            <a:r>
              <a:rPr lang="en-US" kern="100" dirty="0">
                <a:effectLst/>
                <a:latin typeface="Calibri" panose="020F0502020204030204" pitchFamily="34" charset="0"/>
                <a:ea typeface="Calibri" panose="020F0502020204030204" pitchFamily="34" charset="0"/>
                <a:cs typeface="Times New Roman" panose="02020603050405020304" pitchFamily="18" charset="0"/>
              </a:rPr>
              <a:t>Administered at low concentrations (0.5 MAC) to avoid uterine relaxation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Nitrous oxide:</a:t>
            </a:r>
            <a:r>
              <a:rPr lang="en-US" sz="2400" kern="100" dirty="0">
                <a:effectLst/>
                <a:latin typeface="Calibri" panose="020F0502020204030204" pitchFamily="34" charset="0"/>
                <a:ea typeface="Calibri" panose="020F0502020204030204" pitchFamily="34" charset="0"/>
                <a:cs typeface="Arial" panose="020B0604020202020204" pitchFamily="34" charset="0"/>
              </a:rPr>
              <a:t> May be used in combination</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Oxygen:</a:t>
            </a:r>
            <a:r>
              <a:rPr lang="en-US" sz="2400" kern="100" dirty="0">
                <a:effectLst/>
                <a:latin typeface="Calibri" panose="020F0502020204030204" pitchFamily="34" charset="0"/>
                <a:ea typeface="Calibri" panose="020F0502020204030204" pitchFamily="34" charset="0"/>
                <a:cs typeface="Arial" panose="020B0604020202020204" pitchFamily="34" charset="0"/>
              </a:rPr>
              <a:t> Delivered at 50–100%, especially if the fetus is compromised</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a:effectLst/>
                <a:latin typeface="Calibri" panose="020F0502020204030204" pitchFamily="34" charset="0"/>
                <a:ea typeface="Calibri" panose="020F0502020204030204" pitchFamily="34" charset="0"/>
                <a:cs typeface="Arial" panose="020B0604020202020204" pitchFamily="34" charset="0"/>
              </a:rPr>
              <a:t>Opioids:</a:t>
            </a:r>
            <a:r>
              <a:rPr lang="en-US" sz="2400" kern="100" dirty="0">
                <a:effectLst/>
                <a:latin typeface="Calibri" panose="020F0502020204030204" pitchFamily="34" charset="0"/>
                <a:ea typeface="Calibri" panose="020F0502020204030204" pitchFamily="34" charset="0"/>
                <a:cs typeface="Arial" panose="020B0604020202020204" pitchFamily="34" charset="0"/>
              </a:rPr>
              <a:t> Given </a:t>
            </a:r>
            <a:r>
              <a:rPr lang="en-US" sz="2400" i="1" kern="100" dirty="0">
                <a:effectLst/>
                <a:latin typeface="Calibri" panose="020F0502020204030204" pitchFamily="34" charset="0"/>
                <a:ea typeface="Calibri" panose="020F0502020204030204" pitchFamily="34" charset="0"/>
                <a:cs typeface="Arial" panose="020B0604020202020204" pitchFamily="34" charset="0"/>
              </a:rPr>
              <a:t>after delivery</a:t>
            </a:r>
            <a:r>
              <a:rPr lang="en-US" sz="2400" kern="100" dirty="0">
                <a:effectLst/>
                <a:latin typeface="Calibri" panose="020F0502020204030204" pitchFamily="34" charset="0"/>
                <a:ea typeface="Calibri" panose="020F0502020204030204" pitchFamily="34" charset="0"/>
                <a:cs typeface="Arial" panose="020B0604020202020204" pitchFamily="34" charset="0"/>
              </a:rPr>
              <a:t> to minimize fetal exposure and provide maternal analgesia</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2400" b="1" kern="100" dirty="0" err="1">
                <a:effectLst/>
                <a:latin typeface="Calibri" panose="020F0502020204030204" pitchFamily="34" charset="0"/>
                <a:ea typeface="Calibri" panose="020F0502020204030204" pitchFamily="34" charset="0"/>
                <a:cs typeface="Arial" panose="020B0604020202020204" pitchFamily="34" charset="0"/>
              </a:rPr>
              <a:t>Extubation</a:t>
            </a:r>
            <a:r>
              <a:rPr lang="en-US" sz="2400" b="1" kern="100" dirty="0">
                <a:effectLst/>
                <a:latin typeface="Calibri" panose="020F0502020204030204" pitchFamily="34" charset="0"/>
                <a:ea typeface="Calibri" panose="020F0502020204030204" pitchFamily="34" charset="0"/>
                <a:cs typeface="Arial" panose="020B0604020202020204" pitchFamily="34" charset="0"/>
              </a:rPr>
              <a:t>:</a:t>
            </a:r>
            <a:r>
              <a:rPr lang="en-US" sz="2400" kern="100" dirty="0">
                <a:effectLst/>
                <a:latin typeface="Calibri" panose="020F0502020204030204" pitchFamily="34" charset="0"/>
                <a:ea typeface="Calibri" panose="020F0502020204030204" pitchFamily="34" charset="0"/>
                <a:cs typeface="Arial" panose="020B0604020202020204" pitchFamily="34" charset="0"/>
              </a:rPr>
              <a:t> Performed only when the patient is fully awake to reduce aspiration risk</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2400" dirty="0"/>
          </a:p>
          <a:p>
            <a:endParaRPr lang="en-US" sz="2400" dirty="0">
              <a:cs typeface="Calibri"/>
            </a:endParaRPr>
          </a:p>
        </p:txBody>
      </p:sp>
    </p:spTree>
    <p:extLst>
      <p:ext uri="{BB962C8B-B14F-4D97-AF65-F5344CB8AC3E}">
        <p14:creationId xmlns:p14="http://schemas.microsoft.com/office/powerpoint/2010/main" val="1732007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7ABC54-5B13-462C-81B5-BC53B240740F}"/>
              </a:ext>
            </a:extLst>
          </p:cNvPr>
          <p:cNvSpPr>
            <a:spLocks noGrp="1"/>
          </p:cNvSpPr>
          <p:nvPr>
            <p:ph type="title"/>
          </p:nvPr>
        </p:nvSpPr>
        <p:spPr>
          <a:xfrm>
            <a:off x="572644" y="64008"/>
            <a:ext cx="9634011" cy="895098"/>
          </a:xfrm>
        </p:spPr>
        <p:txBody>
          <a:bodyPr/>
          <a:lstStyle/>
          <a:p>
            <a:r>
              <a:rPr lang="en-US" dirty="0"/>
              <a:t>The Non-pharmacologic Methods</a:t>
            </a:r>
            <a:endParaRPr lang="en-GB" dirty="0"/>
          </a:p>
        </p:txBody>
      </p:sp>
      <p:sp>
        <p:nvSpPr>
          <p:cNvPr id="3" name="Content Placeholder 2">
            <a:extLst>
              <a:ext uri="{FF2B5EF4-FFF2-40B4-BE49-F238E27FC236}">
                <a16:creationId xmlns:a16="http://schemas.microsoft.com/office/drawing/2014/main" id="{58DB6A7A-F42D-4245-9E6E-C038AD031E7B}"/>
              </a:ext>
            </a:extLst>
          </p:cNvPr>
          <p:cNvSpPr>
            <a:spLocks noGrp="1"/>
          </p:cNvSpPr>
          <p:nvPr>
            <p:ph idx="1"/>
          </p:nvPr>
        </p:nvSpPr>
        <p:spPr>
          <a:xfrm>
            <a:off x="693738" y="1252728"/>
            <a:ext cx="10804524" cy="5386513"/>
          </a:xfrm>
        </p:spPr>
        <p:txBody>
          <a:bodyPr>
            <a:normAutofit/>
          </a:bodyPr>
          <a:lstStyle/>
          <a:p>
            <a:r>
              <a:rPr lang="en-GB" sz="1800" dirty="0">
                <a:solidFill>
                  <a:srgbClr val="000000"/>
                </a:solidFill>
                <a:latin typeface="Noto Sans" panose="020B0502040504020204" pitchFamily="34" charset="0"/>
                <a:ea typeface="Noto Sans" panose="020B0502040504020204" pitchFamily="34" charset="0"/>
                <a:cs typeface="Noto Sans" panose="020B0502040504020204" pitchFamily="34" charset="0"/>
              </a:rPr>
              <a:t>E</a:t>
            </a:r>
            <a:r>
              <a:rPr lang="en-GB" sz="18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ducation and psychoprophylaxis (Lamaze </a:t>
            </a:r>
            <a:r>
              <a:rPr lang="en-GB" sz="1800" dirty="0">
                <a:solidFill>
                  <a:srgbClr val="000000"/>
                </a:solidFill>
                <a:latin typeface="Noto Sans" panose="020B0502040504020204" pitchFamily="34" charset="0"/>
                <a:ea typeface="Noto Sans" panose="020B0502040504020204" pitchFamily="34" charset="0"/>
                <a:cs typeface="Noto Sans" panose="020B0502040504020204" pitchFamily="34" charset="0"/>
              </a:rPr>
              <a:t>breathing method</a:t>
            </a:r>
            <a:r>
              <a:rPr lang="en-GB" sz="18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a:t>
            </a:r>
          </a:p>
          <a:p>
            <a:r>
              <a:rPr lang="en-GB" sz="1800" dirty="0">
                <a:solidFill>
                  <a:srgbClr val="000000"/>
                </a:solidFill>
                <a:latin typeface="Noto Sans" panose="020B0502040504020204" pitchFamily="34" charset="0"/>
                <a:ea typeface="Noto Sans" panose="020B0502040504020204" pitchFamily="34" charset="0"/>
                <a:cs typeface="Noto Sans" panose="020B0502040504020204" pitchFamily="34" charset="0"/>
              </a:rPr>
              <a:t>E</a:t>
            </a:r>
            <a:r>
              <a:rPr lang="en-GB" sz="18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motional support</a:t>
            </a:r>
          </a:p>
          <a:p>
            <a:r>
              <a:rPr lang="en-GB" sz="1800" dirty="0">
                <a:solidFill>
                  <a:srgbClr val="000000"/>
                </a:solidFill>
                <a:latin typeface="Noto Sans" panose="020B0502040504020204" pitchFamily="34" charset="0"/>
                <a:ea typeface="Noto Sans" panose="020B0502040504020204" pitchFamily="34" charset="0"/>
                <a:cs typeface="Noto Sans" panose="020B0502040504020204" pitchFamily="34" charset="0"/>
              </a:rPr>
              <a:t>B</a:t>
            </a:r>
            <a:r>
              <a:rPr lang="en-GB" sz="18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ack massage</a:t>
            </a:r>
          </a:p>
          <a:p>
            <a:r>
              <a:rPr lang="en-GB" sz="1800" dirty="0">
                <a:solidFill>
                  <a:srgbClr val="000000"/>
                </a:solidFill>
                <a:latin typeface="Noto Sans" panose="020B0502040504020204" pitchFamily="34" charset="0"/>
                <a:ea typeface="Noto Sans" panose="020B0502040504020204" pitchFamily="34" charset="0"/>
                <a:cs typeface="Noto Sans" panose="020B0502040504020204" pitchFamily="34" charset="0"/>
              </a:rPr>
              <a:t>Transcutaneous electrical nerve stimulation (TENS)</a:t>
            </a:r>
            <a:endParaRPr lang="en-GB" sz="18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r>
              <a:rPr lang="en-GB" sz="1800" dirty="0">
                <a:solidFill>
                  <a:srgbClr val="000000"/>
                </a:solidFill>
                <a:latin typeface="Noto Sans" panose="020B0502040504020204" pitchFamily="34" charset="0"/>
                <a:ea typeface="Noto Sans" panose="020B0502040504020204" pitchFamily="34" charset="0"/>
                <a:cs typeface="Noto Sans" panose="020B0502040504020204" pitchFamily="34" charset="0"/>
              </a:rPr>
              <a:t>H</a:t>
            </a:r>
            <a:r>
              <a:rPr lang="en-GB" sz="18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ydrotherapy (Water Immersion) not more than 2 hours</a:t>
            </a:r>
          </a:p>
          <a:p>
            <a:r>
              <a:rPr lang="en-GB" sz="1800" dirty="0">
                <a:solidFill>
                  <a:srgbClr val="000000"/>
                </a:solidFill>
                <a:latin typeface="Noto Sans" panose="020B0502040504020204" pitchFamily="34" charset="0"/>
                <a:ea typeface="Noto Sans" panose="020B0502040504020204" pitchFamily="34" charset="0"/>
                <a:cs typeface="Noto Sans" panose="020B0502040504020204" pitchFamily="34" charset="0"/>
              </a:rPr>
              <a:t>A</a:t>
            </a:r>
            <a:r>
              <a:rPr lang="en-GB" sz="18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cupuncture: </a:t>
            </a:r>
            <a:r>
              <a:rPr lang="en-GB" sz="1800" i="0" u="sng"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In most studies, acupuncture has been found to decrease pain.</a:t>
            </a:r>
          </a:p>
          <a:p>
            <a:r>
              <a:rPr lang="en-GB" sz="1800" dirty="0">
                <a:solidFill>
                  <a:srgbClr val="000000"/>
                </a:solidFill>
                <a:latin typeface="Noto Sans" panose="020B0502040504020204" pitchFamily="34" charset="0"/>
                <a:ea typeface="Noto Sans" panose="020B0502040504020204" pitchFamily="34" charset="0"/>
                <a:cs typeface="Noto Sans" panose="020B0502040504020204" pitchFamily="34" charset="0"/>
              </a:rPr>
              <a:t>H</a:t>
            </a:r>
            <a:r>
              <a:rPr lang="en-GB" sz="18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ypnosis (hypnobirthing).</a:t>
            </a:r>
            <a:endParaRPr lang="en-GB" sz="1800" b="1"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r>
              <a:rPr lang="en-GB" sz="1800" b="1" dirty="0">
                <a:solidFill>
                  <a:srgbClr val="232323"/>
                </a:solidFill>
                <a:latin typeface="Noto Sans" panose="020B0502040504020204" pitchFamily="34" charset="0"/>
              </a:rPr>
              <a:t>Movement</a:t>
            </a:r>
            <a:r>
              <a:rPr lang="en-GB" sz="1800" dirty="0">
                <a:solidFill>
                  <a:srgbClr val="232323"/>
                </a:solidFill>
                <a:latin typeface="Noto Sans" panose="020B0502040504020204" pitchFamily="34" charset="0"/>
              </a:rPr>
              <a:t> — Labouring women have always walked, moved, and changed positions to make themselves more comfortable. Pelvic dimensions vary with differences in maternal positions; thus, these changes may help to ameliorate labour pain.</a:t>
            </a:r>
          </a:p>
          <a:p>
            <a:r>
              <a:rPr lang="en-GB" sz="1800" b="1" dirty="0">
                <a:solidFill>
                  <a:srgbClr val="232323"/>
                </a:solidFill>
                <a:latin typeface="Noto Sans" panose="020B0502040504020204" pitchFamily="34" charset="0"/>
              </a:rPr>
              <a:t>Yoga</a:t>
            </a:r>
            <a:r>
              <a:rPr lang="en-GB" sz="1800" dirty="0">
                <a:solidFill>
                  <a:srgbClr val="232323"/>
                </a:solidFill>
                <a:latin typeface="Noto Sans" panose="020B0502040504020204" pitchFamily="34" charset="0"/>
              </a:rPr>
              <a:t> — At least one study has reported that the relaxation, breathing, and posture techniques of yoga appear to reduce maternal anxiety regarding childbirth.</a:t>
            </a:r>
            <a:endParaRPr lang="en-GB" sz="1800" dirty="0"/>
          </a:p>
          <a:p>
            <a:r>
              <a:rPr lang="en-GB" sz="1800" b="1" dirty="0">
                <a:solidFill>
                  <a:srgbClr val="232323"/>
                </a:solidFill>
                <a:latin typeface="Noto Sans" panose="020B0502040504020204" pitchFamily="34" charset="0"/>
              </a:rPr>
              <a:t>Birth ball</a:t>
            </a:r>
            <a:r>
              <a:rPr lang="en-GB" sz="1800" dirty="0">
                <a:solidFill>
                  <a:srgbClr val="232323"/>
                </a:solidFill>
                <a:latin typeface="Noto Sans" panose="020B0502040504020204" pitchFamily="34" charset="0"/>
              </a:rPr>
              <a:t> — Use of a birth ball (an exercise ball or physical therapy ball) during labour encourages relaxation of the trunk and pelvic floor and also provides some pain relief while allowing women freedom of movement and personal control of the intervention. </a:t>
            </a:r>
            <a:endParaRPr lang="en-GB" sz="1800" dirty="0"/>
          </a:p>
          <a:p>
            <a:pPr marL="0" indent="0">
              <a:buNone/>
            </a:pPr>
            <a:endParaRPr lang="en-GB" sz="1800" b="1"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 name="TextBox 1"/>
          <p:cNvSpPr txBox="1"/>
          <p:nvPr/>
        </p:nvSpPr>
        <p:spPr>
          <a:xfrm>
            <a:off x="8856057" y="699608"/>
            <a:ext cx="3038856" cy="2031325"/>
          </a:xfrm>
          <a:prstGeom prst="rect">
            <a:avLst/>
          </a:prstGeom>
          <a:noFill/>
        </p:spPr>
        <p:txBody>
          <a:bodyPr wrap="square" rtlCol="0">
            <a:spAutoFit/>
          </a:bodyPr>
          <a:lstStyle/>
          <a:p>
            <a:r>
              <a:rPr lang="en-GB" b="1" dirty="0">
                <a:solidFill>
                  <a:srgbClr val="000000"/>
                </a:solidFill>
                <a:latin typeface="Noto Sans" panose="020B0502040504020204" pitchFamily="34" charset="0"/>
                <a:ea typeface="Noto Sans" panose="020B0502040504020204" pitchFamily="34" charset="0"/>
                <a:cs typeface="Noto Sans" panose="020B0502040504020204" pitchFamily="34" charset="0"/>
              </a:rPr>
              <a:t>These techniques tend to work best early in the first stage of labour, when the pain is least intense, and may decrease pharmacologic usage at that time.</a:t>
            </a:r>
            <a:endParaRPr lang="en-US" dirty="0"/>
          </a:p>
        </p:txBody>
      </p:sp>
    </p:spTree>
    <p:extLst>
      <p:ext uri="{BB962C8B-B14F-4D97-AF65-F5344CB8AC3E}">
        <p14:creationId xmlns:p14="http://schemas.microsoft.com/office/powerpoint/2010/main" val="2297752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Picture 3" descr="A person in a hospital bed&#10;&#10;Description automatically generated with low confidence">
            <a:extLst>
              <a:ext uri="{FF2B5EF4-FFF2-40B4-BE49-F238E27FC236}">
                <a16:creationId xmlns:a16="http://schemas.microsoft.com/office/drawing/2014/main" id="{B73DCF30-36AD-4612-9530-B6FE65C68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083" y="3118352"/>
            <a:ext cx="4746117" cy="3663448"/>
          </a:xfrm>
          <a:prstGeom prst="rect">
            <a:avLst/>
          </a:prstGeom>
          <a:ln>
            <a:noFill/>
          </a:ln>
          <a:effectLst>
            <a:outerShdw blurRad="292100" dist="139700" dir="2700000" algn="tl" rotWithShape="0">
              <a:srgbClr val="333333">
                <a:alpha val="65000"/>
              </a:srgbClr>
            </a:outerShdw>
          </a:effectLst>
        </p:spPr>
      </p:pic>
      <p:pic>
        <p:nvPicPr>
          <p:cNvPr id="8" name="Picture 7" descr="A person kneeling on the floor&#10;&#10;Description automatically generated with medium confidence">
            <a:extLst>
              <a:ext uri="{FF2B5EF4-FFF2-40B4-BE49-F238E27FC236}">
                <a16:creationId xmlns:a16="http://schemas.microsoft.com/office/drawing/2014/main" id="{19161938-B1BD-41AB-9542-8AA86141547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1051"/>
          <a:stretch/>
        </p:blipFill>
        <p:spPr>
          <a:xfrm>
            <a:off x="7665079" y="70050"/>
            <a:ext cx="3869696" cy="2901750"/>
          </a:xfrm>
          <a:prstGeom prst="rect">
            <a:avLst/>
          </a:prstGeom>
          <a:ln>
            <a:noFill/>
          </a:ln>
          <a:effectLst>
            <a:outerShdw blurRad="292100" dist="139700" dir="2700000" algn="tl" rotWithShape="0">
              <a:srgbClr val="333333">
                <a:alpha val="65000"/>
              </a:srgbClr>
            </a:outerShdw>
          </a:effectLst>
        </p:spPr>
      </p:pic>
      <p:pic>
        <p:nvPicPr>
          <p:cNvPr id="10" name="Picture 9" descr="A group of people in a hospital&#10;&#10;Description automatically generated with low confidence">
            <a:extLst>
              <a:ext uri="{FF2B5EF4-FFF2-40B4-BE49-F238E27FC236}">
                <a16:creationId xmlns:a16="http://schemas.microsoft.com/office/drawing/2014/main" id="{D875D9AC-A50F-4798-BFE5-0BD870364C5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838"/>
          <a:stretch/>
        </p:blipFill>
        <p:spPr>
          <a:xfrm>
            <a:off x="333376" y="102469"/>
            <a:ext cx="4781550" cy="3521520"/>
          </a:xfrm>
          <a:prstGeom prst="rect">
            <a:avLst/>
          </a:prstGeom>
          <a:ln>
            <a:noFill/>
          </a:ln>
          <a:effectLst>
            <a:outerShdw blurRad="292100" dist="139700" dir="2700000" algn="tl" rotWithShape="0">
              <a:srgbClr val="333333">
                <a:alpha val="65000"/>
              </a:srgbClr>
            </a:outerShdw>
          </a:effectLst>
        </p:spPr>
      </p:pic>
      <p:pic>
        <p:nvPicPr>
          <p:cNvPr id="1026" name="Picture 2" descr="TENS &amp; EMS Therapy | Lotuscent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3738960"/>
            <a:ext cx="4670425" cy="2919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64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39726-4EF5-4636-8753-98DED0DD1849}"/>
              </a:ext>
            </a:extLst>
          </p:cNvPr>
          <p:cNvSpPr>
            <a:spLocks noGrp="1"/>
          </p:cNvSpPr>
          <p:nvPr>
            <p:ph type="title"/>
          </p:nvPr>
        </p:nvSpPr>
        <p:spPr>
          <a:xfrm>
            <a:off x="795528" y="152400"/>
            <a:ext cx="9634011" cy="1325563"/>
          </a:xfrm>
        </p:spPr>
        <p:txBody>
          <a:bodyPr/>
          <a:lstStyle/>
          <a:p>
            <a:r>
              <a:rPr lang="en-US" dirty="0"/>
              <a:t>The Pharmacologic Approaches</a:t>
            </a:r>
            <a:endParaRPr lang="en-GB" dirty="0"/>
          </a:p>
        </p:txBody>
      </p:sp>
      <p:sp>
        <p:nvSpPr>
          <p:cNvPr id="3" name="Content Placeholder 2">
            <a:extLst>
              <a:ext uri="{FF2B5EF4-FFF2-40B4-BE49-F238E27FC236}">
                <a16:creationId xmlns:a16="http://schemas.microsoft.com/office/drawing/2014/main" id="{AAA8D6B0-02F7-4D72-B85D-9C12CF7FDE35}"/>
              </a:ext>
            </a:extLst>
          </p:cNvPr>
          <p:cNvSpPr>
            <a:spLocks noGrp="1"/>
          </p:cNvSpPr>
          <p:nvPr>
            <p:ph idx="1"/>
          </p:nvPr>
        </p:nvSpPr>
        <p:spPr>
          <a:xfrm>
            <a:off x="722375" y="1421838"/>
            <a:ext cx="9908331" cy="4476432"/>
          </a:xfrm>
        </p:spPr>
        <p:txBody>
          <a:bodyPr>
            <a:normAutofit/>
          </a:bodyPr>
          <a:lstStyle/>
          <a:p>
            <a:pPr marL="514350" indent="-514350">
              <a:buAutoNum type="arabicPeriod"/>
            </a:pPr>
            <a:r>
              <a:rPr lang="en-GB" b="1" dirty="0">
                <a:solidFill>
                  <a:srgbClr val="000000"/>
                </a:solidFill>
                <a:latin typeface="Noto Sans" panose="020B0502040504020204" pitchFamily="34" charset="0"/>
                <a:ea typeface="Noto Sans" panose="020B0502040504020204" pitchFamily="34" charset="0"/>
                <a:cs typeface="Noto Sans" panose="020B0502040504020204" pitchFamily="34" charset="0"/>
              </a:rPr>
              <a:t>P</a:t>
            </a:r>
            <a:r>
              <a:rPr lang="en-GB" b="1"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arenteral analgesia </a:t>
            </a:r>
            <a:r>
              <a:rPr lang="en-GB"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(opioid and non-opioid agents).</a:t>
            </a:r>
          </a:p>
          <a:p>
            <a:pPr marL="514350" indent="-514350">
              <a:buAutoNum type="arabicPeriod"/>
            </a:pPr>
            <a:endParaRPr lang="en-GB"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0" indent="0">
              <a:buNone/>
            </a:pPr>
            <a:r>
              <a:rPr lang="en-GB" b="1" dirty="0">
                <a:solidFill>
                  <a:srgbClr val="000000"/>
                </a:solidFill>
                <a:latin typeface="Noto Sans" panose="020B0502040504020204" pitchFamily="34" charset="0"/>
                <a:ea typeface="Noto Sans" panose="020B0502040504020204" pitchFamily="34" charset="0"/>
                <a:cs typeface="Noto Sans" panose="020B0502040504020204" pitchFamily="34" charset="0"/>
              </a:rPr>
              <a:t>2. R</a:t>
            </a:r>
            <a:r>
              <a:rPr lang="en-GB" b="1"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egional anaesthesia </a:t>
            </a:r>
            <a:r>
              <a:rPr lang="en-GB"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(epidural, spinal, combined spinal</a:t>
            </a:r>
            <a:r>
              <a:rPr lang="en-US"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GB"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epidural, paracervical, and pudendal nerve blocks).</a:t>
            </a:r>
          </a:p>
          <a:p>
            <a:pPr marL="0" indent="0">
              <a:buNone/>
            </a:pPr>
            <a:endParaRPr lang="en-GB"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a:p>
            <a:pPr marL="0" indent="0">
              <a:buNone/>
            </a:pPr>
            <a:r>
              <a:rPr lang="en-GB" b="1"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3. Inhalational anaesthesia.</a:t>
            </a:r>
          </a:p>
        </p:txBody>
      </p:sp>
    </p:spTree>
    <p:extLst>
      <p:ext uri="{BB962C8B-B14F-4D97-AF65-F5344CB8AC3E}">
        <p14:creationId xmlns:p14="http://schemas.microsoft.com/office/powerpoint/2010/main" val="2867732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F367-A784-434F-BE39-7757AD8B992E}"/>
              </a:ext>
            </a:extLst>
          </p:cNvPr>
          <p:cNvSpPr>
            <a:spLocks noGrp="1"/>
          </p:cNvSpPr>
          <p:nvPr>
            <p:ph type="title"/>
          </p:nvPr>
        </p:nvSpPr>
        <p:spPr>
          <a:xfrm>
            <a:off x="249936" y="0"/>
            <a:ext cx="9634011" cy="1325563"/>
          </a:xfrm>
        </p:spPr>
        <p:txBody>
          <a:bodyPr/>
          <a:lstStyle/>
          <a:p>
            <a:r>
              <a:rPr lang="en-US" dirty="0"/>
              <a:t>Parenteral (Systemic) Narcotics</a:t>
            </a:r>
            <a:endParaRPr lang="en-GB" dirty="0"/>
          </a:p>
        </p:txBody>
      </p:sp>
      <p:sp>
        <p:nvSpPr>
          <p:cNvPr id="3" name="Content Placeholder 2">
            <a:extLst>
              <a:ext uri="{FF2B5EF4-FFF2-40B4-BE49-F238E27FC236}">
                <a16:creationId xmlns:a16="http://schemas.microsoft.com/office/drawing/2014/main" id="{6AA82FEC-523E-45F1-BE94-6D259DB06655}"/>
              </a:ext>
            </a:extLst>
          </p:cNvPr>
          <p:cNvSpPr>
            <a:spLocks noGrp="1"/>
          </p:cNvSpPr>
          <p:nvPr>
            <p:ph idx="1"/>
          </p:nvPr>
        </p:nvSpPr>
        <p:spPr>
          <a:xfrm>
            <a:off x="301370" y="1084288"/>
            <a:ext cx="8120254" cy="5645695"/>
          </a:xfrm>
        </p:spPr>
        <p:txBody>
          <a:bodyPr>
            <a:normAutofit/>
          </a:bodyPr>
          <a:lstStyle/>
          <a:p>
            <a:r>
              <a:rPr lang="en-GB" sz="2600" b="1"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Parenteral narcotics have </a:t>
            </a:r>
            <a:r>
              <a:rPr lang="en-GB" sz="2600" b="1" i="0" u="sng"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very limited efficacy </a:t>
            </a:r>
            <a:r>
              <a:rPr lang="en-GB" sz="2600" b="1"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for the relief of </a:t>
            </a:r>
            <a:r>
              <a:rPr lang="en-GB" sz="2600" b="1" i="0" u="none" strike="noStrike" baseline="0" dirty="0" err="1">
                <a:solidFill>
                  <a:srgbClr val="000000"/>
                </a:solidFill>
                <a:latin typeface="Noto Sans" panose="020B0502040504020204" pitchFamily="34" charset="0"/>
                <a:ea typeface="Noto Sans" panose="020B0502040504020204" pitchFamily="34" charset="0"/>
                <a:cs typeface="Noto Sans" panose="020B0502040504020204" pitchFamily="34" charset="0"/>
              </a:rPr>
              <a:t>labor</a:t>
            </a:r>
            <a:r>
              <a:rPr lang="en-GB" sz="2600" b="1"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 pain. </a:t>
            </a:r>
            <a:r>
              <a:rPr lang="en-GB" sz="2600" b="0" i="0" u="none" strike="noStrike" baseline="0" dirty="0">
                <a:solidFill>
                  <a:srgbClr val="000000"/>
                </a:solidFill>
                <a:latin typeface="Noto Sans" panose="020B0502040504020204" pitchFamily="34" charset="0"/>
                <a:ea typeface="Noto Sans" panose="020B0502040504020204" pitchFamily="34" charset="0"/>
                <a:cs typeface="Noto Sans" panose="020B0502040504020204" pitchFamily="34" charset="0"/>
              </a:rPr>
              <a:t>They work best in the </a:t>
            </a:r>
            <a:r>
              <a:rPr lang="en-GB" sz="2600" b="0" i="0" u="none" strike="noStrike" baseline="0" dirty="0">
                <a:solidFill>
                  <a:srgbClr val="FF0000"/>
                </a:solidFill>
                <a:latin typeface="Noto Sans" panose="020B0502040504020204" pitchFamily="34" charset="0"/>
                <a:ea typeface="Noto Sans" panose="020B0502040504020204" pitchFamily="34" charset="0"/>
                <a:cs typeface="Noto Sans" panose="020B0502040504020204" pitchFamily="34" charset="0"/>
              </a:rPr>
              <a:t>early first stage, </a:t>
            </a:r>
            <a:r>
              <a:rPr lang="en-GB" sz="2600" b="0" i="0" u="sng" strike="noStrike" baseline="0" dirty="0">
                <a:solidFill>
                  <a:srgbClr val="FF0000"/>
                </a:solidFill>
                <a:latin typeface="Noto Sans" panose="020B0502040504020204" pitchFamily="34" charset="0"/>
                <a:ea typeface="Noto Sans" panose="020B0502040504020204" pitchFamily="34" charset="0"/>
                <a:cs typeface="Noto Sans" panose="020B0502040504020204" pitchFamily="34" charset="0"/>
              </a:rPr>
              <a:t>when the pain is primarily visceral and less intense</a:t>
            </a:r>
            <a:r>
              <a:rPr lang="en-GB" sz="2600" dirty="0">
                <a:solidFill>
                  <a:srgbClr val="000000"/>
                </a:solidFill>
                <a:latin typeface="Noto Sans" panose="020B0502040504020204" pitchFamily="34" charset="0"/>
                <a:ea typeface="Noto Sans" panose="020B0502040504020204" pitchFamily="34" charset="0"/>
                <a:cs typeface="Noto Sans" panose="020B0502040504020204" pitchFamily="34" charset="0"/>
              </a:rPr>
              <a:t>, </a:t>
            </a:r>
            <a:r>
              <a:rPr lang="en-GB" sz="26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and have a role in peripartum analgesia. </a:t>
            </a:r>
          </a:p>
          <a:p>
            <a:r>
              <a:rPr lang="en-GB" sz="26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They </a:t>
            </a:r>
            <a:r>
              <a:rPr lang="en-GB" sz="2600" b="0" i="0" u="none" strike="noStrike" baseline="0" dirty="0">
                <a:solidFill>
                  <a:srgbClr val="FF0000"/>
                </a:solidFill>
                <a:latin typeface="Noto Sans" panose="020B0502040504020204" pitchFamily="34" charset="0"/>
                <a:ea typeface="Noto Sans" panose="020B0502040504020204" pitchFamily="34" charset="0"/>
                <a:cs typeface="Noto Sans" panose="020B0502040504020204" pitchFamily="34" charset="0"/>
              </a:rPr>
              <a:t>are inexpensive, and their use requires no specialized expertise</a:t>
            </a:r>
            <a:r>
              <a:rPr lang="en-GB" sz="26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a:t>
            </a:r>
            <a:r>
              <a:rPr lang="en-GB" sz="2600" b="0" i="0" u="none" strike="noStrike" dirty="0">
                <a:solidFill>
                  <a:srgbClr val="231F20"/>
                </a:solidFill>
                <a:latin typeface="Noto Sans" panose="020B0502040504020204" pitchFamily="34" charset="0"/>
                <a:ea typeface="Noto Sans" panose="020B0502040504020204" pitchFamily="34" charset="0"/>
                <a:cs typeface="Noto Sans" panose="020B0502040504020204" pitchFamily="34" charset="0"/>
              </a:rPr>
              <a:t> </a:t>
            </a:r>
            <a:r>
              <a:rPr lang="en-GB" sz="26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But they have adverse effects such as nausea, vomiting</a:t>
            </a:r>
            <a:r>
              <a:rPr lang="en-GB" sz="2600" dirty="0">
                <a:solidFill>
                  <a:srgbClr val="231F20"/>
                </a:solidFill>
                <a:latin typeface="Noto Sans" panose="020B0502040504020204" pitchFamily="34" charset="0"/>
                <a:ea typeface="Noto Sans" panose="020B0502040504020204" pitchFamily="34" charset="0"/>
                <a:cs typeface="Noto Sans" panose="020B0502040504020204" pitchFamily="34" charset="0"/>
              </a:rPr>
              <a:t> </a:t>
            </a:r>
            <a:r>
              <a:rPr lang="en-GB" sz="2600" b="0" i="0" u="none" strike="noStrike" baseline="0" dirty="0">
                <a:solidFill>
                  <a:srgbClr val="231F20"/>
                </a:solidFill>
                <a:latin typeface="Noto Sans" panose="020B0502040504020204" pitchFamily="34" charset="0"/>
                <a:ea typeface="Noto Sans" panose="020B0502040504020204" pitchFamily="34" charset="0"/>
                <a:cs typeface="Noto Sans" panose="020B0502040504020204" pitchFamily="34" charset="0"/>
              </a:rPr>
              <a:t>and drowsiness</a:t>
            </a:r>
            <a:r>
              <a:rPr lang="en-GB" sz="2600" dirty="0">
                <a:solidFill>
                  <a:srgbClr val="231F20"/>
                </a:solidFill>
                <a:latin typeface="Noto Sans" panose="020B0502040504020204" pitchFamily="34" charset="0"/>
                <a:ea typeface="Noto Sans" panose="020B0502040504020204" pitchFamily="34" charset="0"/>
                <a:cs typeface="Noto Sans" panose="020B0502040504020204" pitchFamily="34" charset="0"/>
              </a:rPr>
              <a:t>.</a:t>
            </a:r>
          </a:p>
          <a:p>
            <a:r>
              <a:rPr lang="en-GB" sz="2600" dirty="0">
                <a:latin typeface="Noto Sans" panose="020B0502040504020204" pitchFamily="34" charset="0"/>
                <a:ea typeface="Noto Sans" panose="020B0502040504020204" pitchFamily="34" charset="0"/>
                <a:cs typeface="Noto Sans" panose="020B0502040504020204" pitchFamily="34" charset="0"/>
              </a:rPr>
              <a:t>Fentanyl, morphine, </a:t>
            </a:r>
            <a:r>
              <a:rPr lang="en-GB" sz="2600" i="1" dirty="0" err="1">
                <a:latin typeface="Noto Sans" panose="020B0502040504020204" pitchFamily="34" charset="0"/>
                <a:ea typeface="Noto Sans" panose="020B0502040504020204" pitchFamily="34" charset="0"/>
                <a:cs typeface="Noto Sans" panose="020B0502040504020204" pitchFamily="34" charset="0"/>
              </a:rPr>
              <a:t>nalbuphine</a:t>
            </a:r>
            <a:r>
              <a:rPr lang="en-GB" sz="2600" i="1" dirty="0">
                <a:latin typeface="Noto Sans" panose="020B0502040504020204" pitchFamily="34" charset="0"/>
                <a:ea typeface="Noto Sans" panose="020B0502040504020204" pitchFamily="34" charset="0"/>
                <a:cs typeface="Noto Sans" panose="020B0502040504020204" pitchFamily="34" charset="0"/>
              </a:rPr>
              <a:t>, </a:t>
            </a:r>
            <a:r>
              <a:rPr lang="en-GB" sz="2600" i="1" dirty="0" err="1">
                <a:latin typeface="Noto Sans" panose="020B0502040504020204" pitchFamily="34" charset="0"/>
                <a:ea typeface="Noto Sans" panose="020B0502040504020204" pitchFamily="34" charset="0"/>
                <a:cs typeface="Noto Sans" panose="020B0502040504020204" pitchFamily="34" charset="0"/>
              </a:rPr>
              <a:t>butorphanol</a:t>
            </a:r>
            <a:r>
              <a:rPr lang="en-GB" sz="2600" i="1" dirty="0">
                <a:latin typeface="Noto Sans" panose="020B0502040504020204" pitchFamily="34" charset="0"/>
                <a:ea typeface="Noto Sans" panose="020B0502040504020204" pitchFamily="34" charset="0"/>
                <a:cs typeface="Noto Sans" panose="020B0502040504020204" pitchFamily="34" charset="0"/>
              </a:rPr>
              <a:t>, </a:t>
            </a:r>
            <a:r>
              <a:rPr lang="en-GB" sz="2600" dirty="0">
                <a:latin typeface="Noto Sans" panose="020B0502040504020204" pitchFamily="34" charset="0"/>
                <a:ea typeface="Noto Sans" panose="020B0502040504020204" pitchFamily="34" charset="0"/>
                <a:cs typeface="Noto Sans" panose="020B0502040504020204" pitchFamily="34" charset="0"/>
              </a:rPr>
              <a:t>and remifentanil are used commonly. </a:t>
            </a:r>
          </a:p>
          <a:p>
            <a:r>
              <a:rPr lang="en-GB" sz="2600" dirty="0">
                <a:solidFill>
                  <a:srgbClr val="232323"/>
                </a:solidFill>
                <a:latin typeface="Noto Sans" panose="020B0502040504020204" pitchFamily="34" charset="0"/>
              </a:rPr>
              <a:t>Use of a patient controlled analgesia </a:t>
            </a:r>
            <a:r>
              <a:rPr lang="en-GB" sz="2600" b="1" dirty="0">
                <a:solidFill>
                  <a:srgbClr val="232323"/>
                </a:solidFill>
                <a:latin typeface="Noto Sans" panose="020B0502040504020204" pitchFamily="34" charset="0"/>
              </a:rPr>
              <a:t>(PCA) </a:t>
            </a:r>
            <a:r>
              <a:rPr lang="en-GB" sz="2600" dirty="0">
                <a:solidFill>
                  <a:srgbClr val="232323"/>
                </a:solidFill>
                <a:latin typeface="Noto Sans" panose="020B0502040504020204" pitchFamily="34" charset="0"/>
              </a:rPr>
              <a:t>pump allows the patient to self-administer a programmed dose of IV medication with lockout intervals between doses.</a:t>
            </a:r>
          </a:p>
        </p:txBody>
      </p:sp>
      <p:pic>
        <p:nvPicPr>
          <p:cNvPr id="4" name="Picture 3" descr="Graphical user interface&#10;&#10;Description automatically generated">
            <a:extLst>
              <a:ext uri="{FF2B5EF4-FFF2-40B4-BE49-F238E27FC236}">
                <a16:creationId xmlns:a16="http://schemas.microsoft.com/office/drawing/2014/main" id="{D78107A6-4597-49EB-8740-F8F2BDA146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32285" y="190499"/>
            <a:ext cx="3342723" cy="6486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8060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5331</Words>
  <Application>Microsoft Office PowerPoint</Application>
  <PresentationFormat>Widescreen</PresentationFormat>
  <Paragraphs>340</Paragraphs>
  <Slides>54</Slides>
  <Notes>24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Obstetric Analgesia &amp; Anesthesia</vt:lpstr>
      <vt:lpstr>Introduction</vt:lpstr>
      <vt:lpstr>Pain Pathways</vt:lpstr>
      <vt:lpstr>ADVERSE CONSEQUENCES OF LABOR PAIN</vt:lpstr>
      <vt:lpstr>Analgesia Methods and Classification Of Approaches</vt:lpstr>
      <vt:lpstr>The Non-pharmacologic Methods</vt:lpstr>
      <vt:lpstr>PowerPoint Presentation</vt:lpstr>
      <vt:lpstr>The Pharmacologic Approaches</vt:lpstr>
      <vt:lpstr>Parenteral (Systemic) Narcotics</vt:lpstr>
      <vt:lpstr>PowerPoint Presentation</vt:lpstr>
      <vt:lpstr>PowerPoint Presentation</vt:lpstr>
      <vt:lpstr>Non-opioid Agents</vt:lpstr>
      <vt:lpstr>PowerPoint Presentation</vt:lpstr>
      <vt:lpstr>Post-Cesarean Delivery Pain Control</vt:lpstr>
      <vt:lpstr>PowerPoint Presentation</vt:lpstr>
      <vt:lpstr>PowerPoint Presentation</vt:lpstr>
      <vt:lpstr>Neuraxial anesthesia (regional anesthesia)</vt:lpstr>
      <vt:lpstr>PowerPoint Presentation</vt:lpstr>
      <vt:lpstr>PowerPoint Presentation</vt:lpstr>
      <vt:lpstr> Neuraxial anesthesia (regional anesthesia)</vt:lpstr>
      <vt:lpstr> Neuraxial anesthesia (regional anesthesia)</vt:lpstr>
      <vt:lpstr> Neuraxial anesthesia (regional anesthesia)</vt:lpstr>
      <vt:lpstr> Neuraxial anesthesia (regional anesthesia)</vt:lpstr>
      <vt:lpstr>PowerPoint Presentation</vt:lpstr>
      <vt:lpstr>PowerPoint Presentation</vt:lpstr>
      <vt:lpstr>PowerPoint Presentation</vt:lpstr>
      <vt:lpstr>Neuraxial anesthesia (regional anesthesia)</vt:lpstr>
      <vt:lpstr>Neuraxial anesthesia (regional anesthesia)</vt:lpstr>
      <vt:lpstr>Neuraxial anesthesia (regional anesthesia)</vt:lpstr>
      <vt:lpstr>PowerPoint Presentation</vt:lpstr>
      <vt:lpstr>PowerPoint Presentation</vt:lpstr>
      <vt:lpstr>Pudendal Nerve Block</vt:lpstr>
      <vt:lpstr>PowerPoint Presentation</vt:lpstr>
      <vt:lpstr>PowerPoint Presentation</vt:lpstr>
      <vt:lpstr>Complications</vt:lpstr>
      <vt:lpstr>Paracervical Block</vt:lpstr>
      <vt:lpstr>PowerPoint Presentation</vt:lpstr>
      <vt:lpstr>Complications</vt:lpstr>
      <vt:lpstr>General Anesthesia </vt:lpstr>
      <vt:lpstr>PowerPoint Presentation</vt:lpstr>
      <vt:lpstr>Disadvantages of general anesthesia</vt:lpstr>
      <vt:lpstr>1. Possibility of maternal aspiration </vt:lpstr>
      <vt:lpstr>2. Narcotization of the newborn  </vt:lpstr>
      <vt:lpstr>3. Problems of airway management  </vt:lpstr>
      <vt:lpstr> Pregnant women are at increased risk due to: </vt:lpstr>
      <vt:lpstr>PowerPoint Presentation</vt:lpstr>
      <vt:lpstr>PowerPoint Presentation</vt:lpstr>
      <vt:lpstr>General anesthesia is employed for cesarean delivery in three situations:</vt:lpstr>
      <vt:lpstr>PREPARATION FOR ANESTHESIA</vt:lpstr>
      <vt:lpstr>PowerPoint Presentation</vt:lpstr>
      <vt:lpstr>PowerPoint Presentation</vt:lpstr>
      <vt:lpstr>Induction of anesthesia</vt:lpstr>
      <vt:lpstr>PowerPoint Presentation</vt:lpstr>
      <vt:lpstr>Maintenance of general anesthesia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Obstetric Analgesia &amp; Anesthesia</dc:title>
  <cp:lastModifiedBy>altaweelkhalil@outlook.com</cp:lastModifiedBy>
  <cp:revision>6</cp:revision>
  <dcterms:modified xsi:type="dcterms:W3CDTF">2025-04-24T15:06:15Z</dcterms:modified>
</cp:coreProperties>
</file>