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7" r:id="rId5"/>
    <p:sldId id="296" r:id="rId6"/>
    <p:sldId id="307" r:id="rId7"/>
    <p:sldId id="258" r:id="rId8"/>
    <p:sldId id="259" r:id="rId9"/>
    <p:sldId id="261" r:id="rId10"/>
    <p:sldId id="321" r:id="rId11"/>
    <p:sldId id="300" r:id="rId12"/>
    <p:sldId id="298" r:id="rId13"/>
    <p:sldId id="309" r:id="rId14"/>
    <p:sldId id="311" r:id="rId15"/>
    <p:sldId id="310" r:id="rId16"/>
    <p:sldId id="312" r:id="rId17"/>
    <p:sldId id="302" r:id="rId18"/>
    <p:sldId id="313" r:id="rId19"/>
    <p:sldId id="268" r:id="rId20"/>
    <p:sldId id="303" r:id="rId21"/>
    <p:sldId id="270" r:id="rId22"/>
    <p:sldId id="315" r:id="rId23"/>
    <p:sldId id="316" r:id="rId24"/>
    <p:sldId id="32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BC4A45-2931-490D-820B-D2691CFB959E}" v="8" dt="2021-03-28T19:14:33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دانا بدر" userId="S::420181501643@mutah.edu.jo::934b6c31-f7bd-4d7f-b9e4-7828d0025e5c" providerId="AD" clId="Web-{A1BC4A45-2931-490D-820B-D2691CFB959E}"/>
    <pc:docChg chg="delSld modSld">
      <pc:chgData name="دانا بدر" userId="S::420181501643@mutah.edu.jo::934b6c31-f7bd-4d7f-b9e4-7828d0025e5c" providerId="AD" clId="Web-{A1BC4A45-2931-490D-820B-D2691CFB959E}" dt="2021-03-28T19:14:33.926" v="5"/>
      <pc:docMkLst>
        <pc:docMk/>
      </pc:docMkLst>
      <pc:sldChg chg="del">
        <pc:chgData name="دانا بدر" userId="S::420181501643@mutah.edu.jo::934b6c31-f7bd-4d7f-b9e4-7828d0025e5c" providerId="AD" clId="Web-{A1BC4A45-2931-490D-820B-D2691CFB959E}" dt="2021-03-28T19:14:09.238" v="0"/>
        <pc:sldMkLst>
          <pc:docMk/>
          <pc:sldMk cId="2386635946" sldId="256"/>
        </pc:sldMkLst>
      </pc:sldChg>
      <pc:sldChg chg="addSp delSp">
        <pc:chgData name="دانا بدر" userId="S::420181501643@mutah.edu.jo::934b6c31-f7bd-4d7f-b9e4-7828d0025e5c" providerId="AD" clId="Web-{A1BC4A45-2931-490D-820B-D2691CFB959E}" dt="2021-03-28T19:14:33.926" v="5"/>
        <pc:sldMkLst>
          <pc:docMk/>
          <pc:sldMk cId="2661541313" sldId="257"/>
        </pc:sldMkLst>
        <pc:picChg chg="del">
          <ac:chgData name="دانا بدر" userId="S::420181501643@mutah.edu.jo::934b6c31-f7bd-4d7f-b9e4-7828d0025e5c" providerId="AD" clId="Web-{A1BC4A45-2931-490D-820B-D2691CFB959E}" dt="2021-03-28T19:14:12.629" v="1"/>
          <ac:picMkLst>
            <pc:docMk/>
            <pc:sldMk cId="2661541313" sldId="257"/>
            <ac:picMk id="5" creationId="{00000000-0000-0000-0000-000000000000}"/>
          </ac:picMkLst>
        </pc:picChg>
        <pc:picChg chg="add del">
          <ac:chgData name="دانا بدر" userId="S::420181501643@mutah.edu.jo::934b6c31-f7bd-4d7f-b9e4-7828d0025e5c" providerId="AD" clId="Web-{A1BC4A45-2931-490D-820B-D2691CFB959E}" dt="2021-03-28T19:14:33.926" v="5"/>
          <ac:picMkLst>
            <pc:docMk/>
            <pc:sldMk cId="2661541313" sldId="257"/>
            <ac:picMk id="6" creationId="{00000000-0000-0000-0000-000000000000}"/>
          </ac:picMkLst>
        </pc:picChg>
      </pc:sldChg>
      <pc:sldChg chg="addSp delSp">
        <pc:chgData name="دانا بدر" userId="S::420181501643@mutah.edu.jo::934b6c31-f7bd-4d7f-b9e4-7828d0025e5c" providerId="AD" clId="Web-{A1BC4A45-2931-490D-820B-D2691CFB959E}" dt="2021-03-28T19:14:29.989" v="4"/>
        <pc:sldMkLst>
          <pc:docMk/>
          <pc:sldMk cId="217608241" sldId="296"/>
        </pc:sldMkLst>
        <pc:picChg chg="add del">
          <ac:chgData name="دانا بدر" userId="S::420181501643@mutah.edu.jo::934b6c31-f7bd-4d7f-b9e4-7828d0025e5c" providerId="AD" clId="Web-{A1BC4A45-2931-490D-820B-D2691CFB959E}" dt="2021-03-28T19:14:29.989" v="4"/>
          <ac:picMkLst>
            <pc:docMk/>
            <pc:sldMk cId="217608241" sldId="296"/>
            <ac:picMk id="3" creationId="{00000000-0000-0000-0000-000000000000}"/>
          </ac:picMkLst>
        </pc:picChg>
      </pc:sldChg>
    </pc:docChg>
  </pc:docChgLst>
  <pc:docChgLst>
    <pc:chgData clId="Web-{A1BC4A45-2931-490D-820B-D2691CFB959E}"/>
    <pc:docChg chg="delSld">
      <pc:chgData name="" userId="" providerId="" clId="Web-{A1BC4A45-2931-490D-820B-D2691CFB959E}" dt="2021-03-28T19:14:05.785" v="0"/>
      <pc:docMkLst>
        <pc:docMk/>
      </pc:docMkLst>
      <pc:sldChg chg="del">
        <pc:chgData name="" userId="" providerId="" clId="Web-{A1BC4A45-2931-490D-820B-D2691CFB959E}" dt="2021-03-28T19:14:05.785" v="0"/>
        <pc:sldMkLst>
          <pc:docMk/>
          <pc:sldMk cId="1753023235" sldId="3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B4F69-04A1-46AA-A50D-A35777D8CEAA}" type="datetimeFigureOut">
              <a:rPr lang="en-MY" smtClean="0"/>
              <a:t>28/3/2021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8579-A054-4C71-B6E7-FD5E2127A8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266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401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8860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36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108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341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511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348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976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441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66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186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851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005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4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MY"/>
              <a:t>28/3/2021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9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bert_Koch" TargetMode="External"/><Relationship Id="rId2" Type="http://schemas.openxmlformats.org/officeDocument/2006/relationships/hyperlink" Target="https://en.wikipedia.org/wiki/Gram-positiv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s://en.wikipedia.org/wiki/File:Bacillus_anthracis_Gram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nthrax_lethal_factor_endopeptidase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Immunofluorescence" TargetMode="External"/><Relationship Id="rId4" Type="http://schemas.openxmlformats.org/officeDocument/2006/relationships/hyperlink" Target="https://en.wikipedia.org/wiki/Gram_stain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md.com/a-to-z-guides/computed-tomography-ct-scan-of-the-body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rophylaxis" TargetMode="External"/><Relationship Id="rId3" Type="http://schemas.openxmlformats.org/officeDocument/2006/relationships/hyperlink" Target="https://en.wikipedia.org/wiki/Erythromycin" TargetMode="External"/><Relationship Id="rId7" Type="http://schemas.openxmlformats.org/officeDocument/2006/relationships/hyperlink" Target="https://en.wikipedia.org/wiki/Penicillin" TargetMode="External"/><Relationship Id="rId2" Type="http://schemas.openxmlformats.org/officeDocument/2006/relationships/hyperlink" Target="https://en.wikipedia.org/wiki/Doxycyc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Vancomycin" TargetMode="External"/><Relationship Id="rId5" Type="http://schemas.openxmlformats.org/officeDocument/2006/relationships/hyperlink" Target="https://en.wikipedia.org/wiki/Ciprofloxacin" TargetMode="External"/><Relationship Id="rId4" Type="http://schemas.openxmlformats.org/officeDocument/2006/relationships/hyperlink" Target="https://en.wikipedia.org/wiki/Fluoroquinolone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en.wikipedia.org/wiki/File:Skin_reaction_to_anthrax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en.wikipedia.org/wiki/File:Skin_reaction_to_anthrax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en.wikipedia.org/wiki/File:Anthrax_-_inhalational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s://en.wikipedia.org/wiki/File:Anthrax_-_inhalational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25" y="635895"/>
            <a:ext cx="9036496" cy="8479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Wool sorters disease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rag sorters disease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malignant pustule </a:t>
            </a:r>
            <a:r>
              <a:rPr lang="en-MY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milzbrand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charbon</a:t>
            </a: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an infection caused by the   </a:t>
            </a:r>
            <a:r>
              <a:rPr lang="en-MY" sz="23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MY" sz="23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3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MY" sz="2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anthrax bacillus originally gains entry through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small breaks in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skin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 general, an infected human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quarantined</a:t>
            </a:r>
            <a:r>
              <a:rPr lang="en-MY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However, anthrax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does not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usually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spread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an infected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 an uninfected </a:t>
            </a:r>
            <a:r>
              <a:rPr lang="en-MY" sz="2800" b="1" dirty="0">
                <a:latin typeface="Garamond" pitchFamily="18" charset="0"/>
              </a:rPr>
              <a:t>human. </a:t>
            </a:r>
          </a:p>
          <a:p>
            <a:endParaRPr lang="en-MY" sz="2800" b="1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Bacillus </a:t>
            </a:r>
            <a:r>
              <a:rPr lang="en-MY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is a rod-shaped, </a:t>
            </a:r>
            <a:r>
              <a:rPr lang="en-MY" sz="2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Gram-positive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facultative anaerobic bacterium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about 1 by 9 </a:t>
            </a:r>
            <a:r>
              <a:rPr lang="en-MY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μm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 size.</a:t>
            </a:r>
            <a:r>
              <a:rPr lang="en-MY" sz="2200" u="sng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Robert Koch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in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1876 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blood sample from an infected cow, isolated the bacteria, and put them into a mouse.</a:t>
            </a:r>
            <a:r>
              <a:rPr lang="en-MY" sz="2200" i="1" u="sng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The bacterium normally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spore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and can </a:t>
            </a: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survive for decades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even centuries in this harsh conditions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US" sz="28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91680" y="116632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Anthrax</a:t>
            </a:r>
            <a:r>
              <a:rPr lang="en-MY" sz="36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endParaRPr lang="en-MY" sz="3600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6" name="Picture 5" descr="https://upload.wikimedia.org/wikipedia/commons/thumb/a/a1/Bacillus_anthracis_Gram.jpg/220px-Bacillus_anthracis_Gram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387" y="3666569"/>
            <a:ext cx="1018894" cy="8743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1541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82" y="894574"/>
            <a:ext cx="912731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infection of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herbivores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(and occasionally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humans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) by the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inhalational route normally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proceeds as:</a:t>
            </a:r>
          </a:p>
          <a:p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Once the spores are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inhaled,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they are transported into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alveoli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The spores are then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picked up by macrophages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the lungs and are 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transported through lymphatic 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vessels to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lymph nodes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the mediastinum.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Once in the lymph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nodes, the spores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germinate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into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active bacilli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multiply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and eventually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burst 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macrophages,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releasing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many more bacilli into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bloodstream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to 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    be transferred to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entire body.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MY" sz="2400" b="1" i="1" dirty="0">
                <a:latin typeface="Garamond" pitchFamily="18" charset="0"/>
              </a:rPr>
              <a:t>     </a:t>
            </a:r>
            <a:r>
              <a:rPr lang="en-MY" sz="1400" b="1" i="1" dirty="0">
                <a:latin typeface="Garamond" pitchFamily="18" charset="0"/>
              </a:rPr>
              <a:t>Once in the blood stream</a:t>
            </a:r>
            <a:r>
              <a:rPr lang="en-MY" sz="1600" i="1" dirty="0">
                <a:latin typeface="Garamond" pitchFamily="18" charset="0"/>
              </a:rPr>
              <a:t>, these bacilli </a:t>
            </a:r>
            <a:r>
              <a:rPr lang="en-MY" sz="1600" b="1" i="1" dirty="0">
                <a:latin typeface="Garamond" pitchFamily="18" charset="0"/>
              </a:rPr>
              <a:t>release three proteins </a:t>
            </a:r>
            <a:r>
              <a:rPr lang="en-MY" sz="1600" i="1" dirty="0">
                <a:latin typeface="Garamond" pitchFamily="18" charset="0"/>
              </a:rPr>
              <a:t>named </a:t>
            </a:r>
            <a:r>
              <a:rPr lang="en-MY" sz="1600" i="1" dirty="0">
                <a:latin typeface="Garamond" pitchFamily="18" charset="0"/>
                <a:hlinkClick r:id="rId2"/>
              </a:rPr>
              <a:t>lethal factor</a:t>
            </a:r>
            <a:r>
              <a:rPr lang="en-MY" sz="1600" i="1" dirty="0">
                <a:latin typeface="Garamond" pitchFamily="18" charset="0"/>
              </a:rPr>
              <a:t>, </a:t>
            </a:r>
            <a:r>
              <a:rPr lang="en-MY" sz="1600" i="1" dirty="0" err="1">
                <a:latin typeface="Garamond" pitchFamily="18" charset="0"/>
              </a:rPr>
              <a:t>edema</a:t>
            </a:r>
            <a:r>
              <a:rPr lang="en-MY" sz="1600" i="1" dirty="0">
                <a:latin typeface="Garamond" pitchFamily="18" charset="0"/>
              </a:rPr>
              <a:t> factor, and protective antigen.    The three are </a:t>
            </a:r>
            <a:r>
              <a:rPr lang="en-MY" sz="1600" b="1" i="1" dirty="0">
                <a:latin typeface="Garamond" pitchFamily="18" charset="0"/>
              </a:rPr>
              <a:t>not toxic by themselve</a:t>
            </a:r>
            <a:r>
              <a:rPr lang="en-MY" sz="1600" i="1" dirty="0">
                <a:latin typeface="Garamond" pitchFamily="18" charset="0"/>
              </a:rPr>
              <a:t>s, but their combination is incredibly lethal to humans</a:t>
            </a:r>
          </a:p>
        </p:txBody>
      </p:sp>
      <p:sp>
        <p:nvSpPr>
          <p:cNvPr id="4" name="Rectangle 3"/>
          <p:cNvSpPr/>
          <p:nvPr/>
        </p:nvSpPr>
        <p:spPr>
          <a:xfrm>
            <a:off x="842133" y="525242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4291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303392"/>
            <a:ext cx="8712968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3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  Gastrointestinal infection (GI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is most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often caused by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consuming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anthrax-infected meat </a:t>
            </a:r>
          </a:p>
          <a:p>
            <a:pPr lvl="0" algn="ctr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characterized by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diarrhoea, potentially with blood,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abdominal pains,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loss of appetite.</a:t>
            </a:r>
            <a:endParaRPr lang="en-MY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u="sng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Occasional vomiting of blood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 can occur.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Lesions have been found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intestines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mouth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throat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After the bacterium invades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gastrointestinal system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it spreads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the bloodstream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throughout the body, while continuing to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make toxins.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 infections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be treated,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but usually result in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fatality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rates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25% to 75%,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depending upon how soon treatment commences.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This form of anthrax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the rarest.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12360" y="6112791"/>
            <a:ext cx="834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5244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3856" y="332656"/>
            <a:ext cx="54006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1V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injection </a:t>
            </a:r>
            <a:r>
              <a:rPr lang="en-MY" sz="2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presents with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abscess 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at  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site of  drug injection</a:t>
            </a:r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4406" y="1556792"/>
            <a:ext cx="1872208" cy="4924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Diagnosis.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1988840"/>
            <a:ext cx="8928992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Various techniques may be used for the direct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identification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MY" sz="22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clinical material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Firstly, specimens may be </a:t>
            </a:r>
            <a:r>
              <a:rPr lang="en-MY" sz="23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Gram stained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Gram-positive. are not motile, susceptible to penicillin </a:t>
            </a: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 be confirmed based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 finding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antibodies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or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toxin in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blood or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by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of a sample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 site to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identify</a:t>
            </a:r>
          </a:p>
          <a:p>
            <a:pPr lvl="0"/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confirm the organism is </a:t>
            </a:r>
            <a:r>
              <a:rPr lang="en-MY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MY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rapid diagnostic techniques such as 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immunofluorescence microscopy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may be used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PCR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n-US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1960" y="3717032"/>
            <a:ext cx="3384376" cy="707886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indirect </a:t>
            </a:r>
            <a:r>
              <a:rPr lang="en-MY" sz="2000" b="1" dirty="0" err="1">
                <a:latin typeface="Times New Roman" pitchFamily="18" charset="0"/>
                <a:cs typeface="Times New Roman" pitchFamily="18" charset="0"/>
              </a:rPr>
              <a:t>hemagglutination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-linked </a:t>
            </a:r>
            <a:r>
              <a:rPr lang="en-MY" sz="2000" b="1" dirty="0" err="1">
                <a:latin typeface="Times New Roman" pitchFamily="18" charset="0"/>
                <a:cs typeface="Times New Roman" pitchFamily="18" charset="0"/>
              </a:rPr>
              <a:t>immunosorbent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 assay </a:t>
            </a:r>
            <a:endParaRPr lang="en-MY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414156" y="4000867"/>
            <a:ext cx="797804" cy="663430"/>
          </a:xfrm>
          <a:prstGeom prst="rightBrace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31826" y="5877272"/>
            <a:ext cx="85046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culture of the organism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still the gold standard for diagnosis</a:t>
            </a:r>
            <a:r>
              <a:rPr lang="en-MY" sz="2400" b="1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9963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76672"/>
            <a:ext cx="916839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depending on the part of the body that’s affected.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If skin symptoms, take a </a:t>
            </a:r>
            <a:r>
              <a:rPr lang="en-MY" sz="2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small sample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of the affected skin to test in a lab.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X-ray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of chest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or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CT scan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if inhalation anthrax.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stool test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 order to diagnose gastrointestinal anthrax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might have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meningitis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caused by anthrax,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CSF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</a:rPr>
              <a:t>test</a:t>
            </a:r>
            <a:r>
              <a:rPr lang="en-MY" sz="2800" b="1" dirty="0"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2492896"/>
            <a:ext cx="91440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Epidemiology</a:t>
            </a:r>
          </a:p>
          <a:p>
            <a:r>
              <a:rPr lang="en-MY" sz="2800" b="1" dirty="0">
                <a:latin typeface="Garamond" pitchFamily="18" charset="0"/>
              </a:rPr>
              <a:t>          </a:t>
            </a:r>
            <a:r>
              <a:rPr lang="en-MY" sz="2400" b="1" dirty="0">
                <a:latin typeface="Garamond" pitchFamily="18" charset="0"/>
              </a:rPr>
              <a:t>Anthrax is </a:t>
            </a:r>
            <a:endParaRPr lang="en-MY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spread by contact with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the bacterium's 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,which often 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appear in infectious animal products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is by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breathing,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eating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through an area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broken skin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does not typically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spread directly between people</a:t>
            </a:r>
            <a:endParaRPr lang="en-MY" sz="2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Althoug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 rare disease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,  human anthrax,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in Africa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central and southern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Asia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It also occurs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more regularly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in 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southern Europe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than elsewhere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dirty="0" smtClean="0"/>
              <a:t>13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7276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796488"/>
            <a:ext cx="95050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uncommon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North Europe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North America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Globally,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 least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2,000 cases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occur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year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with about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two cases a year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United States.</a:t>
            </a:r>
            <a:endParaRPr lang="en-MY" sz="2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Skin infections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represent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 90% of cases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200" b="1" baseline="30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Without treatment,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risk of death from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skin anthrax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20%.</a:t>
            </a:r>
            <a:r>
              <a:rPr lang="en-MY" sz="22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For intestinal infection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the risk of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death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to 75%,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100" dirty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MY" sz="2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respiratory anthrax</a:t>
            </a:r>
            <a:r>
              <a:rPr lang="en-MY" sz="2100" dirty="0">
                <a:latin typeface="Times New Roman" pitchFamily="18" charset="0"/>
                <a:cs typeface="Times New Roman" pitchFamily="18" charset="0"/>
              </a:rPr>
              <a:t> has a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mortality</a:t>
            </a:r>
            <a:r>
              <a:rPr lang="en-MY" sz="21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  to 85%, </a:t>
            </a:r>
            <a:r>
              <a:rPr lang="en-MY" sz="2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even with treatment</a:t>
            </a:r>
            <a:endParaRPr lang="en-MY" sz="21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Until </a:t>
            </a:r>
            <a:r>
              <a:rPr lang="en-MY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20th century, 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anthrax infections </a:t>
            </a:r>
            <a:r>
              <a:rPr lang="en-MY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killed hundreds of thousands</a:t>
            </a:r>
            <a:r>
              <a:rPr lang="en-MY" sz="2200" b="1" i="1" dirty="0">
                <a:latin typeface="Times New Roman" pitchFamily="18" charset="0"/>
                <a:cs typeface="Times New Roman" pitchFamily="18" charset="0"/>
              </a:rPr>
              <a:t> of people and animals each year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Anthrax has been developed as a weapon by a number of count</a:t>
            </a:r>
            <a:r>
              <a:rPr lang="en-MY" sz="23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ries</a:t>
            </a:r>
            <a:r>
              <a:rPr lang="en-MY" sz="23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23728" y="107340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err="1">
                <a:solidFill>
                  <a:srgbClr val="C00000"/>
                </a:solidFill>
                <a:latin typeface="Garamond" pitchFamily="18" charset="0"/>
              </a:rPr>
              <a:t>Epidemiolog</a:t>
            </a:r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  ..  Cont.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6574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077" y="620688"/>
            <a:ext cx="874539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Certification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imported hides, hair, and wool as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anthrax free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exporting country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has helped to reduce the incidence of anthrax.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u="sng" dirty="0">
                <a:latin typeface="Times New Roman" pitchFamily="18" charset="0"/>
                <a:cs typeface="Times New Roman" pitchFamily="18" charset="0"/>
              </a:rPr>
              <a:t>U.K.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imported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hair and wool are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treated with warm formaldehyde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solution. </a:t>
            </a:r>
          </a:p>
          <a:p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MY" sz="2200" b="1" u="sng" dirty="0">
                <a:latin typeface="Times New Roman" pitchFamily="18" charset="0"/>
                <a:cs typeface="Times New Roman" pitchFamily="18" charset="0"/>
              </a:rPr>
              <a:t>United States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chief preventive measure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for high risk industrial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workers is immunization.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Improved personal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hygiene of workers,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protective clothing,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ventilation and housekeeping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controls in the plants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Vaccination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animals in enzootic areas and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strict adherence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laws regarding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animals contracted or died of anthrax ,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helped reduce agricultural incidence</a:t>
            </a:r>
            <a:r>
              <a:rPr lang="en-MY" sz="2200" b="1" dirty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Precautions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taken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avoid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contact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skin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any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fluids exuded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through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natural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body openings of a deceased body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that is suspected of harbouring anthrax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b="1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32926" y="284525"/>
            <a:ext cx="19442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C00000"/>
                </a:solidFill>
                <a:latin typeface="Garamond" pitchFamily="18" charset="0"/>
              </a:rPr>
              <a:t>Prevention</a:t>
            </a:r>
            <a:endParaRPr lang="en-MY" sz="2600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86572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7790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9651" y="551171"/>
            <a:ext cx="90364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body should be pu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strict quarantine</a:t>
            </a:r>
            <a:r>
              <a:rPr lang="en-MY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blood sample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collected and sealed in a container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analysed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in</a:t>
            </a:r>
          </a:p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an approved laboratory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ascertain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if anthrax is the cause of death.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body should be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sealed in an airtight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body bag 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incinerated </a:t>
            </a: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prevent transmission of anthrax spores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Full isolation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the body is important to prevent possible contamination of others.</a:t>
            </a:r>
            <a:r>
              <a:rPr lang="en-MY" sz="2200" b="1" u="sng" baseline="30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Protective,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impermeable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clothing and equipment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such as 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rubber gloves </a:t>
            </a:r>
            <a:r>
              <a:rPr lang="en-MY" sz="2200" b="1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rubber apron, and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rubber boots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with no perforations </a:t>
            </a:r>
          </a:p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       are used when handling the body.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No skin, especially if it has any wounds or scratches, should be exposed. 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Disposable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PPE is preferable</a:t>
            </a:r>
            <a:r>
              <a:rPr lang="en-MY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but if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not available</a:t>
            </a:r>
            <a:r>
              <a:rPr lang="en-MY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decontamination can be achieved by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autoclaving.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Used disposable equipment,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burned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and/or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buried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after use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contaminated 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bedding or clothing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isolated in double  plastic</a:t>
            </a:r>
          </a:p>
          <a:p>
            <a:pPr lvl="0"/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        bags and treated as biohazard waste.</a:t>
            </a:r>
            <a:endParaRPr lang="en-MY" sz="2200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201669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Times New Roman" pitchFamily="18" charset="0"/>
                <a:cs typeface="Times New Roman" pitchFamily="18" charset="0"/>
              </a:rPr>
              <a:t>Cont. ..Prevention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812360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9515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495" y="559574"/>
            <a:ext cx="92170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  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Respiratory equipment capable of filtering small particles</a:t>
            </a:r>
            <a:r>
              <a:rPr lang="en-MY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Preventive antibiotics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are recommended in those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who have been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exposed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must be started as soon as possible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Early detection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of anthrax infection can allow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preventive  measures to be taken.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Anthrax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cannot be spread directly from person to person, but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person's clothing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body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may be contaminated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 spores.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Effective decontamination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people can be accomplished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by a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thorough wash-down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with 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antimicrobial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soap and water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Waste water is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treated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bleach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another 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antimicrobial agent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Effective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decontamination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articles c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 be accomplished by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boiling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them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water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 minutes or longer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Chlorine bleach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ineffective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destroying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spores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vegetative cells on surfaces,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though 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formaldehyde  is effective.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Burning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clothing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very effective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destroying spores. </a:t>
            </a:r>
          </a:p>
          <a:p>
            <a:endParaRPr lang="en-US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90242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Prevention cont. 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7994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712968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Antibiotics</a:t>
            </a:r>
            <a:endParaRPr lang="en-MY" sz="2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Early antibiotic treatment of anthrax is essential; </a:t>
            </a: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Treatment for anthrax infection includes large doses of</a:t>
            </a: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intravenous and oral antibiotics,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such as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 doxycycline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3"/>
              </a:rPr>
              <a:t>erythromycin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u="sng" dirty="0" err="1">
                <a:latin typeface="Times New Roman" pitchFamily="18" charset="0"/>
                <a:cs typeface="Times New Roman" pitchFamily="18" charset="0"/>
                <a:hlinkClick r:id="rId4"/>
              </a:rPr>
              <a:t>fluoroquinolones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5"/>
              </a:rPr>
              <a:t>ciprofloxacin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), , </a:t>
            </a:r>
            <a:r>
              <a:rPr lang="en-MY" sz="2200" u="sng" dirty="0" err="1">
                <a:latin typeface="Times New Roman" pitchFamily="18" charset="0"/>
                <a:cs typeface="Times New Roman" pitchFamily="18" charset="0"/>
                <a:hlinkClick r:id="rId6"/>
              </a:rPr>
              <a:t>vancomycin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or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7"/>
              </a:rPr>
              <a:t>penicillin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possible cases of pulmonary anthrax, early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8"/>
              </a:rPr>
              <a:t>antibiotic prophylaxis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treatment is crucial to prevent possible death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Many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attempts have been made to develop new drugs against anthrax, but existing drugs are effective if treatment is started soon enough.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US" dirty="0">
              <a:latin typeface="Garamond" pitchFamily="18" charset="0"/>
            </a:endParaRPr>
          </a:p>
          <a:p>
            <a:pPr lvl="0"/>
            <a:endParaRPr lang="en-MY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9138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485772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980728"/>
            <a:ext cx="860739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latin typeface="Garamond" pitchFamily="18" charset="0"/>
              </a:rPr>
              <a:t> 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vaccine is approved for adults who may be at risk 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of  coming in contact with anthrax because of their job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These at-risk adults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will receive the vaccine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before exposure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Certain laboratory workers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who work with anthrax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Some people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 handle animals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or animal products, such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as some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veterinarians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Some members of the United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States military</a:t>
            </a:r>
          </a:p>
          <a:p>
            <a:pPr>
              <a:lnSpc>
                <a:spcPct val="150000"/>
              </a:lnSpc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To build up protection against anthrax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shots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anthrax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intramuscular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vaccine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 months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annual boosters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should  be given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588224" y="6021288"/>
            <a:ext cx="256258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MY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Post-Event Emergency </a:t>
            </a:r>
            <a:r>
              <a:rPr lang="en-MY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Use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221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3024" y="476672"/>
            <a:ext cx="921702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latin typeface="Garamond" pitchFamily="18" charset="0"/>
              </a:rPr>
              <a:t>          Harmful Effects</a:t>
            </a:r>
            <a:endParaRPr lang="en-MY" sz="28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i="1" dirty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MY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Local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At the site of entry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vesicles develop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initially and </a:t>
            </a:r>
          </a:p>
          <a:p>
            <a:pPr algn="ctr"/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progress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a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depressed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MY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eschar</a:t>
            </a:r>
            <a:r>
              <a:rPr lang="ar-AE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ندبة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at times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surrounded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by mild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moderate oedema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Pain is unusual.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Systemic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disease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spreads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local area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through the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regional lymph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nodes 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blood stream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which may result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overwhelming septicaemia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death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untreated c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ases.</a:t>
            </a:r>
          </a:p>
          <a:p>
            <a:pPr marL="457200" indent="-457200">
              <a:buFont typeface="Wingdings" pitchFamily="2" charset="2"/>
              <a:buChar char="Ø"/>
            </a:pPr>
            <a:endParaRPr lang="en-MY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Inhalation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of anthrax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spores causes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symptoms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that are 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mild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nonspecific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resembling a common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upper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respiratory infection.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Respiratory distress,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fever,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shock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follow 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3-5 days,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death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commonly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to 24 hours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thereafter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9" y="116632"/>
            <a:ext cx="1800200" cy="13681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08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606" y="4437112"/>
            <a:ext cx="8712968" cy="129266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MY" sz="2200" b="1" dirty="0">
                <a:latin typeface="Garamond" pitchFamily="18" charset="0"/>
              </a:rPr>
              <a:t>One possible approach to vaccination of animal is an initial schedule of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inoculations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one month apart</a:t>
            </a:r>
            <a:r>
              <a:rPr lang="en-MY" sz="2800" b="1" dirty="0">
                <a:latin typeface="Garamond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latin typeface="Garamond" pitchFamily="18" charset="0"/>
              </a:rPr>
              <a:t>A 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single annual booster </a:t>
            </a:r>
            <a:r>
              <a:rPr lang="en-MY" sz="2800" dirty="0">
                <a:latin typeface="Garamond" pitchFamily="18" charset="0"/>
              </a:rPr>
              <a:t>may be administered thereafter.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64046" y="908720"/>
            <a:ext cx="87849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Post-Event Emergency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 </a:t>
            </a:r>
          </a:p>
          <a:p>
            <a:pPr lvl="0"/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November 2015, FDA also approved the vaccine for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use </a:t>
            </a:r>
            <a:r>
              <a:rPr lang="en-MY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after exposure to anthrax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certain situations, such as a bioterrorist attack involving anthrax,</a:t>
            </a:r>
          </a:p>
          <a:p>
            <a:pPr lvl="0"/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anthrax vaccine might be recommended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shots of anthrax vaccine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over 4 weeks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plus a 60-day course of antibiotics</a:t>
            </a:r>
            <a:endParaRPr lang="en-MY" sz="2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9967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media1.picsearch.com/is?TUGECIwaHFeGQCGjFzgKg5ulpQOof2tcQn1Xocygs2g&amp;height=2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69" y="332656"/>
            <a:ext cx="8219996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590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6154"/>
            <a:ext cx="910850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n-MY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Herbivores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are often infected whilst grazing, </a:t>
            </a:r>
          </a:p>
          <a:p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   plant-eating animals  infection occurs when they</a:t>
            </a:r>
          </a:p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eat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breathe in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, the spores while grazing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especially when eating rough, irritant, or spiky vegetation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MY" sz="2000" i="1" dirty="0">
                <a:latin typeface="Times New Roman" pitchFamily="18" charset="0"/>
                <a:cs typeface="Times New Roman" pitchFamily="18" charset="0"/>
              </a:rPr>
              <a:t>the vegetation has been hypothesized to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cause wounds within the </a:t>
            </a:r>
            <a:r>
              <a:rPr lang="en-MY" sz="2000" i="1" dirty="0">
                <a:latin typeface="Times New Roman" pitchFamily="18" charset="0"/>
                <a:cs typeface="Times New Roman" pitchFamily="18" charset="0"/>
              </a:rPr>
              <a:t>GI tract, permitting entry of the </a:t>
            </a:r>
            <a:r>
              <a:rPr lang="en-MY" sz="2000" b="1" i="1" dirty="0">
                <a:latin typeface="Times New Roman" pitchFamily="18" charset="0"/>
                <a:cs typeface="Times New Roman" pitchFamily="18" charset="0"/>
              </a:rPr>
              <a:t>bacterial spores </a:t>
            </a:r>
            <a:r>
              <a:rPr lang="en-MY" sz="2000" i="1" dirty="0">
                <a:latin typeface="Times New Roman" pitchFamily="18" charset="0"/>
                <a:cs typeface="Times New Roman" pitchFamily="18" charset="0"/>
              </a:rPr>
              <a:t>into the tissues, though this has not been proven</a:t>
            </a:r>
          </a:p>
          <a:p>
            <a:pPr marL="457200" indent="-457200">
              <a:buFont typeface="Arial" pitchFamily="34" charset="0"/>
              <a:buChar char="•"/>
            </a:pPr>
            <a:endParaRPr lang="en-MY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Carnivores 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may become infected by eating infected animals</a:t>
            </a:r>
          </a:p>
          <a:p>
            <a:pPr marL="457200" indent="-457200">
              <a:buFont typeface="Arial" pitchFamily="34" charset="0"/>
              <a:buChar char="•"/>
            </a:pPr>
            <a:endParaRPr lang="en-MY" sz="24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Once ingested or placed in an open wound, the bacteria begin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multiplying inside </a:t>
            </a:r>
            <a:r>
              <a:rPr lang="en-MY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animal or human and typically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kill the host within a few days or weeks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MY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MY" b="1" i="1" dirty="0">
              <a:latin typeface="Garamond" pitchFamily="18" charset="0"/>
            </a:endParaRPr>
          </a:p>
          <a:p>
            <a:r>
              <a:rPr lang="en-MY" b="1" i="1" dirty="0">
                <a:latin typeface="Garamond" pitchFamily="18" charset="0"/>
              </a:rPr>
              <a:t>The spores germinate at the site of entry into the tissues and then spread by the </a:t>
            </a:r>
          </a:p>
          <a:p>
            <a:r>
              <a:rPr lang="en-MY" b="1" i="1" dirty="0">
                <a:latin typeface="Garamond" pitchFamily="18" charset="0"/>
              </a:rPr>
              <a:t>       circulation to the </a:t>
            </a:r>
            <a:r>
              <a:rPr lang="en-MY" b="1" i="1" dirty="0" err="1">
                <a:latin typeface="Garamond" pitchFamily="18" charset="0"/>
              </a:rPr>
              <a:t>lymphatics</a:t>
            </a:r>
            <a:r>
              <a:rPr lang="en-MY" b="1" i="1" dirty="0">
                <a:latin typeface="Garamond" pitchFamily="18" charset="0"/>
              </a:rPr>
              <a:t>, where the bacteria multiply.</a:t>
            </a:r>
            <a:endParaRPr lang="en-MY" i="1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0632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398" y="404664"/>
            <a:ext cx="9100417" cy="6009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Exposure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The spores of anthrax are able to survive in harsh conditions</a:t>
            </a:r>
            <a:endParaRPr lang="en-MY" sz="225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     for decades or even centuries</a:t>
            </a:r>
            <a:r>
              <a:rPr lang="en-MY" sz="225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25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MY" sz="225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Occupational exposure to</a:t>
            </a:r>
            <a:r>
              <a:rPr lang="en-MY" sz="225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infected animals </a:t>
            </a:r>
            <a:r>
              <a:rPr lang="en-MY" sz="225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their products </a:t>
            </a:r>
            <a:r>
              <a:rPr lang="en-MY" sz="225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250" b="1" i="1" dirty="0">
                <a:latin typeface="Times New Roman" pitchFamily="18" charset="0"/>
                <a:cs typeface="Times New Roman" pitchFamily="18" charset="0"/>
              </a:rPr>
              <a:t>such as skin, wool,&amp; meat</a:t>
            </a:r>
            <a:r>
              <a:rPr lang="en-MY" sz="2250" i="1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       is the usual pathway of exposure for humans.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Workers who are exposed to</a:t>
            </a:r>
            <a:endParaRPr lang="en-MY" sz="225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dead animals </a:t>
            </a: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products </a:t>
            </a: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are at </a:t>
            </a:r>
            <a:r>
              <a:rPr lang="en-MY" sz="22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highest risk, </a:t>
            </a:r>
            <a:endParaRPr lang="en-MY" sz="225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especially in countries where anthrax is more common. </a:t>
            </a:r>
            <a:endParaRPr lang="en-MY" sz="225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Anthrax</a:t>
            </a:r>
            <a:r>
              <a:rPr lang="en-MY" sz="225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in livestock grazing on </a:t>
            </a:r>
            <a:r>
              <a:rPr lang="en-MY" sz="225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open range </a:t>
            </a:r>
            <a:r>
              <a:rPr lang="en-MY" sz="225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where they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25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mix </a:t>
            </a:r>
            <a:r>
              <a:rPr lang="en-MY" sz="22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wild animals </a:t>
            </a:r>
            <a:r>
              <a:rPr lang="en-MY" sz="225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still occasionally </a:t>
            </a:r>
            <a:r>
              <a:rPr lang="en-MY" sz="2250" b="1" dirty="0">
                <a:latin typeface="Times New Roman" pitchFamily="18" charset="0"/>
                <a:cs typeface="Times New Roman" pitchFamily="18" charset="0"/>
              </a:rPr>
              <a:t>occurs in the United States and elsewhere. </a:t>
            </a:r>
            <a:endParaRPr lang="en-US" sz="225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handling infected animals</a:t>
            </a:r>
            <a:r>
              <a:rPr lang="en-MY" sz="2250" dirty="0">
                <a:latin typeface="Times New Roman" pitchFamily="18" charset="0"/>
                <a:cs typeface="Times New Roman" pitchFamily="18" charset="0"/>
              </a:rPr>
              <a:t>, their wool, or their hides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Many workers who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deal with wool </a:t>
            </a: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hides </a:t>
            </a: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are  routinely exposed </a:t>
            </a:r>
            <a:r>
              <a:rPr lang="en-MY" sz="22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low levels of </a:t>
            </a:r>
            <a:r>
              <a:rPr lang="en-MY" sz="225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anthrax spores</a:t>
            </a: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MY" sz="225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 most exposure </a:t>
            </a: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levels are </a:t>
            </a:r>
            <a:r>
              <a:rPr lang="en-MY" sz="22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sufficient </a:t>
            </a:r>
            <a:r>
              <a:rPr lang="en-MY" sz="225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 develop anthrax infections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660232" y="6242447"/>
            <a:ext cx="22025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b="1" dirty="0">
                <a:solidFill>
                  <a:srgbClr val="0070C0"/>
                </a:solidFill>
                <a:latin typeface="Garamond" pitchFamily="18" charset="0"/>
              </a:rPr>
              <a:t>de</a:t>
            </a: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lethal infectio</a:t>
            </a:r>
            <a:r>
              <a:rPr lang="en-MY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MY" sz="1400" b="1" dirty="0">
                <a:solidFill>
                  <a:schemeClr val="bg1"/>
                </a:solidFill>
                <a:latin typeface="Garamond" pitchFamily="18" charset="0"/>
              </a:rPr>
              <a:t>al </a:t>
            </a:r>
            <a:endParaRPr lang="en-MY" sz="1400" dirty="0">
              <a:solidFill>
                <a:schemeClr val="bg1"/>
              </a:solidFill>
            </a:endParaRP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4664"/>
            <a:ext cx="1192651" cy="9578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993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950" y="681782"/>
            <a:ext cx="91440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lethal infectio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reported to result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inhalation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about </a:t>
            </a:r>
          </a:p>
          <a:p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10,000–20,000 spores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 Though this dose varies among host species.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Little documented evidence is available to verify the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exact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average number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spores needed for infection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8149599" y="63119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4" name="Picture 3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297" y="1412776"/>
            <a:ext cx="1819703" cy="11109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23558" y="2103681"/>
            <a:ext cx="8856984" cy="4532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Occupation occurs</a:t>
            </a:r>
            <a:endParaRPr lang="en-MY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Breeder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animal caretaker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scientist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504D">
                    <a:lumMod val="60000"/>
                    <a:lumOff val="40000"/>
                  </a:srgbClr>
                </a:solidFill>
                <a:latin typeface="Times New Roman" pitchFamily="18" charset="0"/>
                <a:cs typeface="Times New Roman" pitchFamily="18" charset="0"/>
              </a:rPr>
              <a:t>butcher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farmer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rancher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AE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مربي الأبقار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farmworker,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hunter and trapper,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laboratory animal worker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meat packer, slaughterer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veterinarian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Handling of infected animal 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carcasses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placental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tissues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Handling 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raw goat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wool, or hides from endemic areas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Veterinarians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factors include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people who work with animals or animal products,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travellers,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postal workers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military personnel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contracted in laboratory accidents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by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has also been used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warfare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 agents and by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terrorists</a:t>
            </a:r>
            <a:endParaRPr lang="en-MY" sz="2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221089"/>
            <a:ext cx="2103778" cy="15841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296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154865"/>
            <a:ext cx="6206319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Mode of infection</a:t>
            </a:r>
            <a:endParaRPr lang="en-MY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Anthrax can enter the human body through the </a:t>
            </a:r>
            <a:endParaRPr lang="en-MY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I tract (ingestion), </a:t>
            </a:r>
            <a:endParaRPr lang="en-MY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lungs (inhalation),</a:t>
            </a:r>
            <a:endParaRPr lang="en-MY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skin (cutaneous</a:t>
            </a:r>
            <a:r>
              <a:rPr lang="en-MY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364" y="1916832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I    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Cutaneous anthrax</a:t>
            </a: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also known as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hide-porter's disease,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(carrier )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the most common form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(&gt;90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anthrax cases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It is also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least dangerous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form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mortality with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treatment,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Cutaneous anthrax is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typically caused when </a:t>
            </a:r>
            <a:r>
              <a:rPr lang="en-MY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MY" sz="2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spores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through cuts on the skin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This form is found most commonly when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humans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handle infected animal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 and/or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 products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Cutaneous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rarely fatal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if treated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Without treatment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cutaneous skin infection cases     progress to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toxaemia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death</a:t>
            </a:r>
          </a:p>
        </p:txBody>
      </p:sp>
      <p:pic>
        <p:nvPicPr>
          <p:cNvPr id="5" name="Picture 4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140" y="2348880"/>
            <a:ext cx="1564354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112498"/>
            <a:ext cx="2137274" cy="12607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401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26" y="692696"/>
            <a:ext cx="881355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Without treatment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cutaneous skin infection cases     progress to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toxaemia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death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beginning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 an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irritating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itchy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skin lesion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boil -like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skin-lesion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that eventually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forms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 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ulcer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centre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2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eschar</a:t>
            </a:r>
            <a:r>
              <a:rPr lang="en-MY" sz="22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black </a:t>
            </a:r>
            <a:r>
              <a:rPr lang="en-MY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eschar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often shows up as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a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large,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painless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  necrotic ulcer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general,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cutaneous infections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 within the site of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spore penetration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2 - 5 days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 exposure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Unlike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bruises  or most other lesions, cutaneous anthrax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infections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normally do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cause pain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Nearby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lymph nodes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may become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infected,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reddened,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swollen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painful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dry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crust forms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over the lesion soon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falls off </a:t>
            </a:r>
          </a:p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               in a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few weeks.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Complete recovery may take longer.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369332"/>
            <a:ext cx="3204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Cutaneous anthrax cont. ..</a:t>
            </a:r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7628936" y="62277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293096"/>
            <a:ext cx="1907704" cy="13681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671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780"/>
            <a:ext cx="889248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MY" sz="25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Respiratory infection in human</a:t>
            </a:r>
          </a:p>
          <a:p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Historically,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inhalational anthrax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called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wool sorters' disease</a:t>
            </a:r>
          </a:p>
          <a:p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because 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it was an occupational hazard for people who sorted wool</a:t>
            </a:r>
            <a:r>
              <a:rPr lang="en-MY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Today, this form of infection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extremely rare </a:t>
            </a: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,in advanced nations, as almost no infected animals remain</a:t>
            </a:r>
            <a:endParaRPr lang="en-MY" sz="22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Relatively rare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presents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two stages</a:t>
            </a:r>
            <a:r>
              <a:rPr lang="en-MY" sz="2200" b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/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It infects the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lymph nodes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the chest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rather than the lungs themselves,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causing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Haemorrhagic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MY" sz="2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Mediastinitis</a:t>
            </a:r>
            <a:r>
              <a:rPr lang="en-MY" sz="2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therefore causing   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shortness of breath</a:t>
            </a:r>
            <a:r>
              <a:rPr lang="en-MY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 stage </a:t>
            </a:r>
            <a:r>
              <a:rPr lang="en-MY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causes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cold and flu-like symptoms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Symptoms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include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fever, shortness of breath, cough, fatigue, &amp; chills.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This can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last</a:t>
            </a: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hours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days.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fatalities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inhalational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are  when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stage is mistaken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for the cold or flu and the victim does not seek treatment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until the second stage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90% fatal. </a:t>
            </a:r>
            <a:endParaRPr lang="en-MY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thumb/e/e6/Anthrax_-_inhalational.jpg/220px-Anthrax_-_inhalation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932" y="1635"/>
            <a:ext cx="1481068" cy="105110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406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-1016" y="594266"/>
            <a:ext cx="914501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 (pneumonia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stage</a:t>
            </a:r>
            <a:r>
              <a:rPr lang="en-MY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400" u="sng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occurs when the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infection spreads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from the lymph nodes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the lungs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Symptoms of the second stage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develop suddenly after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hours or days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of the first stage. 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Symptoms include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fever,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extreme shortness of breath</a:t>
            </a:r>
            <a:r>
              <a:rPr lang="en-MY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shock</a:t>
            </a:r>
            <a:r>
              <a:rPr lang="en-MY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nd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rapid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death within 48 hours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 fatal cases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mortality rates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were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 85%,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treated early case fatality rate dropped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45%.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183673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0" y="4602613"/>
            <a:ext cx="8869466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Distinguishing pulmonary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from more common  causes 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respiratory illness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essential to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avoiding delays i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 diagnosis and thereby improving outcomes</a:t>
            </a:r>
          </a:p>
        </p:txBody>
      </p:sp>
      <p:pic>
        <p:nvPicPr>
          <p:cNvPr id="7" name="Picture 6" descr="https://upload.wikimedia.org/wikipedia/commons/thumb/e/e6/Anthrax_-_inhalational.jpg/220px-Anthrax_-_inhalational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44824"/>
            <a:ext cx="2273156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/>
              <a:t>28/3/2021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6826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E3F62F58E31954599AF5D7BF24514D4" ma:contentTypeVersion="4" ma:contentTypeDescription="إنشاء مستند جديد." ma:contentTypeScope="" ma:versionID="f37308ff582a38e3b46efcef849a1d3b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a7e1c94fe646e572e8faf06741d22e81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ECA04A-7959-42CF-A373-9A34D7B7111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43A9AF7-E7D6-455F-AAFC-33B80A24FE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081CDC-68A6-4C57-AA9B-E3053E5AACCE}"/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1221</Words>
  <Application>Microsoft Office PowerPoint</Application>
  <PresentationFormat>On-screen Show (4:3)</PresentationFormat>
  <Paragraphs>332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131</cp:revision>
  <dcterms:created xsi:type="dcterms:W3CDTF">2020-02-20T17:06:31Z</dcterms:created>
  <dcterms:modified xsi:type="dcterms:W3CDTF">2021-03-28T19:14:35Z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