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61" r:id="rId5"/>
    <p:sldId id="262" r:id="rId6"/>
    <p:sldId id="263" r:id="rId7"/>
    <p:sldId id="285" r:id="rId8"/>
    <p:sldId id="264" r:id="rId9"/>
    <p:sldId id="286" r:id="rId10"/>
    <p:sldId id="266" r:id="rId11"/>
    <p:sldId id="279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0" r:id="rId20"/>
    <p:sldId id="274" r:id="rId21"/>
    <p:sldId id="275" r:id="rId22"/>
    <p:sldId id="276" r:id="rId23"/>
    <p:sldId id="281" r:id="rId24"/>
    <p:sldId id="258" r:id="rId25"/>
    <p:sldId id="259" r:id="rId26"/>
    <p:sldId id="260" r:id="rId27"/>
    <p:sldId id="282" r:id="rId28"/>
    <p:sldId id="283" r:id="rId29"/>
    <p:sldId id="257" r:id="rId30"/>
    <p:sldId id="287" r:id="rId31"/>
    <p:sldId id="288" r:id="rId32"/>
    <p:sldId id="289" r:id="rId33"/>
    <p:sldId id="292" r:id="rId34"/>
    <p:sldId id="293" r:id="rId35"/>
    <p:sldId id="294" r:id="rId36"/>
    <p:sldId id="295" r:id="rId37"/>
    <p:sldId id="296" r:id="rId38"/>
    <p:sldId id="28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9900"/>
    <a:srgbClr val="00FF00"/>
    <a:srgbClr val="65EB35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viewProps" Target="view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presProps" Target="pres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tableStyles" Target="tableStyle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A8ED99-C396-4116-A2D5-98A4713DF126}" type="datetimeFigureOut">
              <a:rPr lang="ar-IQ" smtClean="0"/>
              <a:pPr/>
              <a:t>27/09/1443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EEF8031-536B-4571-8A95-1694375B79B7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Thursday 28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830282"/>
            <a:ext cx="86106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andara" pitchFamily="34" charset="0"/>
              </a:rPr>
              <a:t>UROGENITAL SYSTEM</a:t>
            </a:r>
          </a:p>
          <a:p>
            <a:pPr algn="ctr" rtl="0"/>
            <a:r>
              <a:rPr lang="en-US" sz="3600" b="1" i="1" dirty="0">
                <a:solidFill>
                  <a:srgbClr val="0000FF"/>
                </a:solidFill>
                <a:latin typeface="Candara" pitchFamily="34" charset="0"/>
              </a:rPr>
              <a:t>THE KIDNEYS &amp; URETER</a:t>
            </a:r>
          </a:p>
          <a:p>
            <a:pPr algn="ctr" rtl="0"/>
            <a:endParaRPr lang="en-US" sz="36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6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6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600" b="1" i="1" dirty="0">
                <a:solidFill>
                  <a:srgbClr val="0000FF"/>
                </a:solidFill>
                <a:latin typeface="Candara" pitchFamily="34" charset="0"/>
              </a:rPr>
              <a:t>College of Medicine / University of  Mutah</a:t>
            </a:r>
            <a:endParaRPr lang="ar-IQ" sz="36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95600" y="5213349"/>
            <a:ext cx="4267200" cy="365125"/>
          </a:xfrm>
        </p:spPr>
        <p:txBody>
          <a:bodyPr/>
          <a:lstStyle/>
          <a:p>
            <a:r>
              <a:rPr lang="en-US" sz="3200" b="1" i="1">
                <a:solidFill>
                  <a:srgbClr val="FF0000"/>
                </a:solidFill>
                <a:latin typeface="Candara" panose="020E0502030303020204" pitchFamily="34" charset="0"/>
              </a:rPr>
              <a:t>Thursday 28 April 2022</a:t>
            </a:r>
            <a:endParaRPr lang="en-US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17526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619780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Candara" pitchFamily="34" charset="0"/>
              </a:rPr>
              <a:t>Important Relations, Right Kidney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4062" r="22070" b="26875"/>
          <a:stretch>
            <a:fillRect/>
          </a:stretch>
        </p:blipFill>
        <p:spPr bwMode="auto">
          <a:xfrm>
            <a:off x="1676400" y="1947253"/>
            <a:ext cx="6221909" cy="435530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76200" y="1059359"/>
            <a:ext cx="821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Anteriorly:</a:t>
            </a:r>
            <a:r>
              <a:rPr lang="en-US" sz="2400" dirty="0">
                <a:latin typeface="Candara" pitchFamily="34" charset="0"/>
              </a:rPr>
              <a:t> </a:t>
            </a:r>
            <a:r>
              <a:rPr lang="en-US" sz="2400" b="1" dirty="0">
                <a:latin typeface="Candara" pitchFamily="34" charset="0"/>
              </a:rPr>
              <a:t>The suprarenal gland</a:t>
            </a:r>
            <a:r>
              <a:rPr lang="en-US" sz="2400" dirty="0">
                <a:latin typeface="Candara" pitchFamily="34" charset="0"/>
              </a:rPr>
              <a:t>, </a:t>
            </a:r>
            <a:r>
              <a:rPr lang="en-US" sz="2400" b="1" dirty="0">
                <a:latin typeface="Candara" pitchFamily="34" charset="0"/>
              </a:rPr>
              <a:t>the liver</a:t>
            </a:r>
            <a:r>
              <a:rPr lang="en-US" sz="2400" dirty="0">
                <a:latin typeface="Candara" pitchFamily="34" charset="0"/>
              </a:rPr>
              <a:t>, the </a:t>
            </a:r>
            <a:r>
              <a:rPr lang="en-US" sz="2400" b="1" dirty="0">
                <a:latin typeface="Candara" pitchFamily="34" charset="0"/>
              </a:rPr>
              <a:t>second part of the duodenum</a:t>
            </a:r>
            <a:r>
              <a:rPr lang="en-US" sz="2400" dirty="0">
                <a:latin typeface="Candara" pitchFamily="34" charset="0"/>
              </a:rPr>
              <a:t>, and the </a:t>
            </a:r>
            <a:r>
              <a:rPr lang="en-US" sz="2400" b="1" dirty="0">
                <a:latin typeface="Candara" pitchFamily="34" charset="0"/>
              </a:rPr>
              <a:t>right colic flexure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27734" t="7812" r="25391" b="22812"/>
          <a:stretch>
            <a:fillRect/>
          </a:stretch>
        </p:blipFill>
        <p:spPr bwMode="auto">
          <a:xfrm>
            <a:off x="4048897" y="1066800"/>
            <a:ext cx="4942703" cy="457199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76200" y="685800"/>
            <a:ext cx="3657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Posteriorly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latin typeface="Candara" pitchFamily="34" charset="0"/>
              </a:rPr>
              <a:t> The diaphragm;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latin typeface="Candara" pitchFamily="34" charset="0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The costodiaphragmatic recess of the pleura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latin typeface="Candara" pitchFamily="34" charset="0"/>
              </a:rPr>
              <a:t> The 12th rib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latin typeface="Candara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The psoas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 Quadratus lumborum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Transversus abdominis muscles</a:t>
            </a:r>
            <a:r>
              <a:rPr lang="en-US" sz="2400" b="1" dirty="0">
                <a:latin typeface="Candara" pitchFamily="34" charset="0"/>
              </a:rPr>
              <a:t>. 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subcostal (T12), iliohypogastric, and ilioinguinal nerves (L1) </a:t>
            </a:r>
            <a:r>
              <a:rPr lang="en-US" sz="2400" b="1" dirty="0">
                <a:latin typeface="Candara" pitchFamily="34" charset="0"/>
              </a:rPr>
              <a:t>run downward and laterally </a:t>
            </a:r>
            <a:endParaRPr lang="ar-IQ" sz="2400" b="1" dirty="0"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152400"/>
            <a:ext cx="184311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11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1776442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609600"/>
            <a:ext cx="487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Important Relations, Left Kidney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10668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Anteriorly:</a:t>
            </a:r>
            <a:r>
              <a:rPr lang="en-US" sz="2400" b="1" dirty="0">
                <a:latin typeface="Candara" pitchFamily="34" charset="0"/>
              </a:rPr>
              <a:t> The suprarenal gland, the spleen, the stomach, the pancreas, the left colic flexure, and coils of jejunum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4062" r="22070" b="26875"/>
          <a:stretch>
            <a:fillRect/>
          </a:stretch>
        </p:blipFill>
        <p:spPr bwMode="auto">
          <a:xfrm>
            <a:off x="1262723" y="1996442"/>
            <a:ext cx="6618554" cy="463295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05600" y="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2286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4114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Posteriorly: 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latin typeface="Candara" pitchFamily="34" charset="0"/>
              </a:rPr>
              <a:t>The diaphragm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The costodiaphragmatic recess of the pleura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latin typeface="Candara" pitchFamily="34" charset="0"/>
              </a:rPr>
              <a:t>The 11th (the left kidney is higher) and 12th rib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The psoas,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Quadratus lumborum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Transversus abdominis muscles. 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subcostal (T12), iliohypogastric, and ilioinguinal nerves (L1) </a:t>
            </a:r>
            <a:r>
              <a:rPr lang="en-US" sz="2400" b="1" dirty="0">
                <a:latin typeface="Candara" pitchFamily="34" charset="0"/>
              </a:rPr>
              <a:t>run downward and laterally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76200"/>
            <a:ext cx="176691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2070" b="15625"/>
          <a:stretch>
            <a:fillRect/>
          </a:stretch>
        </p:blipFill>
        <p:spPr bwMode="auto">
          <a:xfrm>
            <a:off x="4058312" y="1371600"/>
            <a:ext cx="4933288" cy="431662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239889"/>
            <a:ext cx="3733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renal arteries </a:t>
            </a:r>
            <a:r>
              <a:rPr lang="en-US" sz="2400" b="1" dirty="0">
                <a:latin typeface="Candara" panose="020E0502030303020204" pitchFamily="34" charset="0"/>
              </a:rPr>
              <a:t>arise at the level of the IV disc between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L1 and L2 vertebrae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The longer right renal artery passes posterior to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IVC.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Typically, each artery divides close to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hilum </a:t>
            </a:r>
            <a:r>
              <a:rPr lang="en-US" sz="2400" b="1" dirty="0">
                <a:latin typeface="Candara" panose="020E0502030303020204" pitchFamily="34" charset="0"/>
              </a:rPr>
              <a:t>into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five segmental arteries</a:t>
            </a:r>
            <a:r>
              <a:rPr lang="en-US" sz="2400" b="1" dirty="0">
                <a:latin typeface="Candara" panose="020E0502030303020204" pitchFamily="34" charset="0"/>
              </a:rPr>
              <a:t> that are end arteries 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609600"/>
            <a:ext cx="220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Blood Supply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76200"/>
            <a:ext cx="17526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7500" r="25000" b="14687"/>
          <a:stretch>
            <a:fillRect/>
          </a:stretch>
        </p:blipFill>
        <p:spPr bwMode="auto">
          <a:xfrm>
            <a:off x="3962400" y="838200"/>
            <a:ext cx="4924025" cy="504563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8674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9248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Each renal artery usually divides into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five segmental arteries </a:t>
            </a:r>
            <a:r>
              <a:rPr lang="en-US" sz="2400" b="1" dirty="0">
                <a:latin typeface="Candara" panose="020E0502030303020204" pitchFamily="34" charset="0"/>
              </a:rPr>
              <a:t>that enter the hilum of the kidney.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They are distributed to different segments or areas of the kidney.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52400"/>
            <a:ext cx="17526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28125" t="14063" r="36718" b="33437"/>
          <a:stretch>
            <a:fillRect/>
          </a:stretch>
        </p:blipFill>
        <p:spPr bwMode="auto">
          <a:xfrm>
            <a:off x="2438400" y="2114525"/>
            <a:ext cx="4755723" cy="44386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72200" y="76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16</a:t>
            </a:fld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5" name="Picture 2" descr="http://www.medicalartlibrary.com/images/kidney-anatom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918" y="152400"/>
            <a:ext cx="4894027" cy="521123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مستطيل 2"/>
          <p:cNvSpPr/>
          <p:nvPr/>
        </p:nvSpPr>
        <p:spPr>
          <a:xfrm>
            <a:off x="152400" y="152400"/>
            <a:ext cx="17526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838200"/>
            <a:ext cx="320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Lobar arteries </a:t>
            </a:r>
            <a:r>
              <a:rPr lang="en-US" sz="2400" b="1" dirty="0">
                <a:latin typeface="Candara" panose="020E0502030303020204" pitchFamily="34" charset="0"/>
              </a:rPr>
              <a:t>arise from each segmental artery, one for each renal pyramid. </a:t>
            </a:r>
          </a:p>
          <a:p>
            <a:endParaRPr lang="en-US" sz="2400" b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Before entering the renal substance, each lobar artery gives off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two or three interlobar arteries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5493603"/>
            <a:ext cx="906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interlobar arteries </a:t>
            </a:r>
            <a:r>
              <a:rPr lang="en-US" sz="2400" b="1" dirty="0">
                <a:latin typeface="Candara" panose="020E0502030303020204" pitchFamily="34" charset="0"/>
              </a:rPr>
              <a:t>run toward the cortex on each side of the renal pyramid.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6266" y="184428"/>
            <a:ext cx="184311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-3084" y="838200"/>
            <a:ext cx="38892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At the junction of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cortex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medulla</a:t>
            </a:r>
            <a:r>
              <a:rPr lang="en-US" sz="2400" b="1" dirty="0">
                <a:latin typeface="Candara" panose="020E0502030303020204" pitchFamily="34" charset="0"/>
              </a:rPr>
              <a:t>, the interlobar arteries give off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arcuate arteries</a:t>
            </a:r>
            <a:r>
              <a:rPr lang="en-US" sz="2400" b="1" dirty="0">
                <a:latin typeface="Candara" panose="020E0502030303020204" pitchFamily="34" charset="0"/>
              </a:rPr>
              <a:t>, which arch over the bases of the pyramids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arcuate arteries </a:t>
            </a:r>
            <a:r>
              <a:rPr lang="en-US" sz="2400" b="1" dirty="0">
                <a:latin typeface="Candara" panose="020E0502030303020204" pitchFamily="34" charset="0"/>
              </a:rPr>
              <a:t>give off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several interlobular arteries </a:t>
            </a:r>
            <a:r>
              <a:rPr lang="en-US" sz="2400" b="1" dirty="0">
                <a:latin typeface="Candara" panose="020E0502030303020204" pitchFamily="34" charset="0"/>
              </a:rPr>
              <a:t>that ascend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in the cortex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3398" t="19687" r="27930" b="30625"/>
          <a:stretch>
            <a:fillRect/>
          </a:stretch>
        </p:blipFill>
        <p:spPr bwMode="auto">
          <a:xfrm>
            <a:off x="3886200" y="614553"/>
            <a:ext cx="5023032" cy="403364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266" y="5257800"/>
            <a:ext cx="8888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afferent glomerular arterioles arise as branches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interlobular arteries</a:t>
            </a:r>
            <a:endParaRPr lang="ar-IQ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52400"/>
            <a:ext cx="169071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6200" y="762000"/>
            <a:ext cx="4114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renal vein </a:t>
            </a:r>
            <a:r>
              <a:rPr lang="en-US" sz="2400" b="1" dirty="0">
                <a:latin typeface="Candara" panose="020E0502030303020204" pitchFamily="34" charset="0"/>
              </a:rPr>
              <a:t>emerges from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7030A0"/>
                </a:solidFill>
                <a:latin typeface="Candara" panose="020E0502030303020204" pitchFamily="34" charset="0"/>
              </a:rPr>
              <a:t>hilum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latin typeface="Candara" panose="020E0502030303020204" pitchFamily="34" charset="0"/>
              </a:rPr>
              <a:t>in front of the renal artery and drains into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inferior vena cava.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Nerve Supply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nerve supply is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the renal sympathetic plexus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 The afferent fibers that travel through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renal plexus </a:t>
            </a:r>
            <a:r>
              <a:rPr lang="en-US" sz="2400" b="1" dirty="0">
                <a:latin typeface="Candara" panose="020E0502030303020204" pitchFamily="34" charset="0"/>
              </a:rPr>
              <a:t>enter the spinal cord in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the 10th, 11th, and 12th thoracic nerves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4166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18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928" y="1371600"/>
            <a:ext cx="4700825" cy="482903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28320" t="7812" r="25976" b="14375"/>
          <a:stretch>
            <a:fillRect/>
          </a:stretch>
        </p:blipFill>
        <p:spPr bwMode="auto">
          <a:xfrm>
            <a:off x="3246568" y="228600"/>
            <a:ext cx="5668832" cy="603221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152400" y="1143000"/>
            <a:ext cx="2895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009900"/>
                </a:solidFill>
                <a:latin typeface="Candara" pitchFamily="34" charset="0"/>
              </a:rPr>
              <a:t>Lymph Drainage</a:t>
            </a:r>
          </a:p>
          <a:p>
            <a:pPr algn="l"/>
            <a:endParaRPr lang="en-US" sz="2800" b="1" dirty="0">
              <a:solidFill>
                <a:srgbClr val="009900"/>
              </a:solidFill>
              <a:latin typeface="Candara" pitchFamily="34" charset="0"/>
            </a:endParaRPr>
          </a:p>
          <a:p>
            <a:pPr algn="l"/>
            <a:r>
              <a:rPr lang="en-US" sz="2400" b="1" dirty="0">
                <a:latin typeface="Candara" pitchFamily="34" charset="0"/>
              </a:rPr>
              <a:t>Lymph drains to the lateral aortic lymph nodes around the origin of 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the renal artery</a:t>
            </a:r>
          </a:p>
          <a:p>
            <a:pPr algn="l"/>
            <a:r>
              <a:rPr lang="en-US" sz="2400" b="1" dirty="0">
                <a:latin typeface="Candara" pitchFamily="34" charset="0"/>
              </a:rPr>
              <a:t>&amp; </a:t>
            </a:r>
            <a:r>
              <a:rPr lang="en-US" sz="2400" b="1" dirty="0">
                <a:solidFill>
                  <a:srgbClr val="009900"/>
                </a:solidFill>
                <a:latin typeface="Candara" pitchFamily="34" charset="0"/>
              </a:rPr>
              <a:t>Lumbar (</a:t>
            </a:r>
            <a:r>
              <a:rPr lang="en-US" sz="2400" b="1" dirty="0" err="1">
                <a:solidFill>
                  <a:srgbClr val="009900"/>
                </a:solidFill>
                <a:latin typeface="Candara" pitchFamily="34" charset="0"/>
              </a:rPr>
              <a:t>aoratic</a:t>
            </a:r>
            <a:r>
              <a:rPr lang="en-US" sz="2400" b="1" dirty="0">
                <a:solidFill>
                  <a:srgbClr val="009900"/>
                </a:solidFill>
                <a:latin typeface="Candara" pitchFamily="34" charset="0"/>
              </a:rPr>
              <a:t> and caval) lymph node</a:t>
            </a:r>
            <a:endParaRPr lang="ar-IQ" sz="2400" b="1" dirty="0">
              <a:solidFill>
                <a:srgbClr val="009900"/>
              </a:solidFill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162580"/>
            <a:ext cx="184311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Thursday 28 April 2022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19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Dr. Aiman Qais Afar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5532" y="2122299"/>
            <a:ext cx="3876868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  <a:cs typeface="+mj-cs"/>
              </a:rPr>
              <a:t>They lie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  <a:cs typeface="+mj-cs"/>
              </a:rPr>
              <a:t>retroperitoneally </a:t>
            </a:r>
            <a:r>
              <a:rPr lang="en-US" sz="2400" b="1" dirty="0">
                <a:latin typeface="Candara" pitchFamily="34" charset="0"/>
                <a:cs typeface="+mj-cs"/>
              </a:rPr>
              <a:t>on the posterior abdominal wall, one on each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  <a:cs typeface="+mj-cs"/>
              </a:rPr>
              <a:t>side of the vertebral column at the level of the T11-L3 vertebrae </a:t>
            </a:r>
            <a:endParaRPr lang="ar-IQ" sz="2400" b="1" dirty="0">
              <a:solidFill>
                <a:srgbClr val="0033CC"/>
              </a:solidFill>
              <a:latin typeface="Candara" pitchFamily="34" charset="0"/>
              <a:cs typeface="+mj-cs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76200"/>
            <a:ext cx="15240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KIDNEYS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76200" y="5181600"/>
            <a:ext cx="381000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They are largely under cover of </a:t>
            </a:r>
            <a:r>
              <a:rPr lang="en-US" sz="2400" b="1" dirty="0">
                <a:solidFill>
                  <a:srgbClr val="7030A0"/>
                </a:solidFill>
                <a:latin typeface="Candara" pitchFamily="34" charset="0"/>
              </a:rPr>
              <a:t>the costal margin</a:t>
            </a:r>
            <a:endParaRPr lang="ar-IQ" sz="2400" b="1" dirty="0"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711" t="8437" r="25000" b="21250"/>
          <a:stretch>
            <a:fillRect/>
          </a:stretch>
        </p:blipFill>
        <p:spPr bwMode="auto">
          <a:xfrm>
            <a:off x="4181668" y="1628680"/>
            <a:ext cx="4876800" cy="46299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Thursday 28 April 2022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2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Dr. Aiman Qais Afar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AE3CB4-2F40-4C94-AC92-2C89FE70CFCA}"/>
              </a:ext>
            </a:extLst>
          </p:cNvPr>
          <p:cNvSpPr txBox="1"/>
          <p:nvPr/>
        </p:nvSpPr>
        <p:spPr>
          <a:xfrm>
            <a:off x="0" y="599420"/>
            <a:ext cx="9067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ovoid kidneys remove excess water, salts, and wastes of protein metabolism from the blood while returning nutrients and chemicals to the blood.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Thursday 28 April 2022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Dr. Aiman Qais Afar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20</a:t>
            </a:fld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8914" name="Picture 2" descr="http://humanphysiology2011.wikispaces.com/file/view/parts_of_the_kidney.jpg/222297328/671x670/parts_of_the_kidn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376" y="228600"/>
            <a:ext cx="6009024" cy="600007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15000" y="1524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152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1524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992" y="101025"/>
            <a:ext cx="2182008" cy="58477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lin ang="5400000" scaled="1"/>
            <a:tileRect/>
          </a:gra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Renal Cysts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868740"/>
            <a:ext cx="89916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Cysts in the kidney, multiple or solitary, are common findings during ultrasound examinations and dissection of cadavers. Adult polycystic disease of the kidneys is an important cause of renal failure; 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pic>
        <p:nvPicPr>
          <p:cNvPr id="5122" name="Picture 2" descr="http://www.renaldiseases.org/uploads/allimg/130915/2-13091510314b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33675"/>
            <a:ext cx="7943850" cy="3971925"/>
          </a:xfrm>
          <a:prstGeom prst="rect">
            <a:avLst/>
          </a:prstGeom>
          <a:solidFill>
            <a:srgbClr val="009900"/>
          </a:solidFill>
          <a:ln w="57150">
            <a:solidFill>
              <a:srgbClr val="0033CC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10836"/>
            <a:ext cx="6120009" cy="584775"/>
          </a:xfrm>
          <a:prstGeom prst="rect">
            <a:avLst/>
          </a:prstGeom>
          <a:solidFill>
            <a:srgbClr val="66FF66"/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Renal Vein Entrapment Syndrome</a:t>
            </a:r>
            <a:endParaRPr lang="ar-IQ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310" y="762000"/>
            <a:ext cx="4611090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In crossing the midline to reach the IVC, the longer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left renal vein </a:t>
            </a:r>
            <a:r>
              <a:rPr lang="en-US" sz="2400" b="1" dirty="0">
                <a:latin typeface="Candara" panose="020E0502030303020204" pitchFamily="34" charset="0"/>
              </a:rPr>
              <a:t>traverses an acute angle between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SMA </a:t>
            </a:r>
            <a:r>
              <a:rPr lang="en-US" sz="2400" b="1" dirty="0">
                <a:latin typeface="Candara" panose="020E0502030303020204" pitchFamily="34" charset="0"/>
              </a:rPr>
              <a:t>anteriorly and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abdominal aorta </a:t>
            </a:r>
            <a:r>
              <a:rPr lang="en-US" sz="2400" b="1" dirty="0">
                <a:latin typeface="Candara" panose="020E0502030303020204" pitchFamily="34" charset="0"/>
              </a:rPr>
              <a:t>posteriorly 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(and perhaps the third part of the duodenum) </a:t>
            </a:r>
            <a:r>
              <a:rPr lang="en-US" sz="2400" b="1" dirty="0">
                <a:latin typeface="Candara" panose="020E0502030303020204" pitchFamily="34" charset="0"/>
              </a:rPr>
              <a:t>resulting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in a renal vein entrapment syndrome </a:t>
            </a:r>
            <a:r>
              <a:rPr lang="en-US" sz="2400" b="1" dirty="0">
                <a:latin typeface="Candara" panose="020E0502030303020204" pitchFamily="34" charset="0"/>
              </a:rPr>
              <a:t>also known as “nutcracker syndrome”.</a:t>
            </a:r>
          </a:p>
          <a:p>
            <a:endParaRPr lang="en-US" sz="2400" b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 left testicular pain in men (related to the left testicular vein draining into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left renal vein </a:t>
            </a:r>
            <a:r>
              <a:rPr lang="en-US" sz="2400" b="1" dirty="0">
                <a:latin typeface="Candara" panose="020E0502030303020204" pitchFamily="34" charset="0"/>
              </a:rPr>
              <a:t>proximal to the compression). 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697" t="7292" r="33821" b="12500"/>
          <a:stretch>
            <a:fillRect/>
          </a:stretch>
        </p:blipFill>
        <p:spPr bwMode="auto">
          <a:xfrm>
            <a:off x="4824350" y="1219200"/>
            <a:ext cx="4243450" cy="51054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77225"/>
            <a:ext cx="4684296" cy="584775"/>
          </a:xfrm>
          <a:prstGeom prst="rect">
            <a:avLst/>
          </a:prstGeom>
          <a:solidFill>
            <a:srgbClr val="65EB35"/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Renal and Ureteric Calculi</a:t>
            </a:r>
            <a:endParaRPr lang="ar-IQ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049953"/>
            <a:ext cx="3733800" cy="489364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Calculi are composed of salts of inorganic or organic acids or of other materials. They may form and become located in the calices of the kidneys, ureters, or urinary bladder</a:t>
            </a:r>
          </a:p>
          <a:p>
            <a:endParaRPr lang="en-US" sz="2400" b="1" dirty="0">
              <a:latin typeface="Candara" panose="020E0502030303020204" pitchFamily="34" charset="0"/>
            </a:endParaRPr>
          </a:p>
          <a:p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A renal calculus (kidney stone) may pass from the kidney into the renal pelvis and then into the ureter. 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8333" r="29722" b="13542"/>
          <a:stretch>
            <a:fillRect/>
          </a:stretch>
        </p:blipFill>
        <p:spPr bwMode="auto">
          <a:xfrm>
            <a:off x="4114800" y="1066800"/>
            <a:ext cx="4800600" cy="48006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5715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04653" y="5593662"/>
            <a:ext cx="1752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29400" y="5416996"/>
            <a:ext cx="22098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24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146" y="76200"/>
            <a:ext cx="6050054" cy="584775"/>
          </a:xfrm>
          <a:prstGeom prst="rect">
            <a:avLst/>
          </a:prstGeom>
          <a:gradFill flip="none" rotWithShape="1">
            <a:gsLst>
              <a:gs pos="0">
                <a:srgbClr val="65EB35">
                  <a:tint val="66000"/>
                  <a:satMod val="160000"/>
                </a:srgbClr>
              </a:gs>
              <a:gs pos="50000">
                <a:srgbClr val="65EB35">
                  <a:tint val="44500"/>
                  <a:satMod val="160000"/>
                </a:srgbClr>
              </a:gs>
              <a:gs pos="100000">
                <a:srgbClr val="65EB35">
                  <a:tint val="23500"/>
                  <a:satMod val="160000"/>
                </a:srgbClr>
              </a:gs>
            </a:gsLst>
            <a:lin ang="8100000" scaled="1"/>
            <a:tileRect/>
          </a:gra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Congenital Anomalies of Kidneys </a:t>
            </a:r>
            <a:endParaRPr lang="ar-IQ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67" y="762000"/>
            <a:ext cx="4686233" cy="60016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Bifid renal pelvis </a:t>
            </a:r>
            <a:r>
              <a:rPr lang="en-US" sz="2400" b="1" dirty="0">
                <a:latin typeface="Candara" panose="020E0502030303020204" pitchFamily="34" charset="0"/>
              </a:rPr>
              <a:t>and ureter are fairly common. The bifid renal pelvis and/or ureter may be unilateral or bilateral; however,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separate openings into the bladder </a:t>
            </a:r>
            <a:r>
              <a:rPr lang="en-US" sz="2400" b="1" dirty="0">
                <a:latin typeface="Candara" panose="020E0502030303020204" pitchFamily="34" charset="0"/>
              </a:rPr>
              <a:t>are uncommon. </a:t>
            </a:r>
          </a:p>
          <a:p>
            <a:endParaRPr lang="en-US" sz="2400" b="1" dirty="0">
              <a:latin typeface="Candara" panose="020E0502030303020204" pitchFamily="34" charset="0"/>
            </a:endParaRPr>
          </a:p>
          <a:p>
            <a:r>
              <a:rPr lang="en-US" sz="2400" b="1" dirty="0">
                <a:latin typeface="Candara" panose="020E0502030303020204" pitchFamily="34" charset="0"/>
              </a:rPr>
              <a:t>An uncommon anomaly is a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retrocaval ureter </a:t>
            </a:r>
            <a:r>
              <a:rPr lang="en-US" sz="2400" b="1" dirty="0">
                <a:latin typeface="Candara" panose="020E0502030303020204" pitchFamily="34" charset="0"/>
              </a:rPr>
              <a:t>, which leaves the kidney and passes posterior to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IVC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The kidneys are close together in the embryonic pelvis. the inferior poles (rarely, the superior poles) of the kidneys fuse 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form a horseshoe kidney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6667" r="29722" b="11458"/>
          <a:stretch>
            <a:fillRect/>
          </a:stretch>
        </p:blipFill>
        <p:spPr bwMode="auto">
          <a:xfrm>
            <a:off x="4800600" y="990600"/>
            <a:ext cx="4224131" cy="38862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86600" y="311969"/>
            <a:ext cx="1752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0" y="13652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24900" y="-37564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40" y="819595"/>
            <a:ext cx="4407160" cy="45243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This U-shaped kidney usually lies at the level of L3-L5 vertebrae because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the root of the inferior mesenteric artery </a:t>
            </a:r>
            <a:r>
              <a:rPr lang="en-US" sz="2400" b="1" dirty="0"/>
              <a:t>prevented normal relocation of the kidneys.</a:t>
            </a:r>
          </a:p>
          <a:p>
            <a:endParaRPr lang="en-US" sz="2400" b="1" dirty="0"/>
          </a:p>
          <a:p>
            <a:r>
              <a:rPr lang="en-US" sz="2400" b="1" dirty="0"/>
              <a:t> Horseshoe kidney usually produces no symptoms; however, associated abnormalities of the kidney and renal pelvis may be present, obstructing the ureter.</a:t>
            </a:r>
            <a:endParaRPr lang="ar-IQ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8100" y="69712"/>
            <a:ext cx="5844420" cy="584775"/>
          </a:xfrm>
          <a:prstGeom prst="rect">
            <a:avLst/>
          </a:prstGeom>
          <a:gradFill flip="none" rotWithShape="1">
            <a:gsLst>
              <a:gs pos="0">
                <a:srgbClr val="65EB35">
                  <a:tint val="66000"/>
                  <a:satMod val="160000"/>
                </a:srgbClr>
              </a:gs>
              <a:gs pos="50000">
                <a:srgbClr val="65EB35">
                  <a:tint val="44500"/>
                  <a:satMod val="160000"/>
                </a:srgbClr>
              </a:gs>
              <a:gs pos="100000">
                <a:srgbClr val="65EB35">
                  <a:tint val="23500"/>
                  <a:satMod val="160000"/>
                </a:srgbClr>
              </a:gs>
            </a:gsLst>
            <a:lin ang="8100000" scaled="1"/>
            <a:tileRect/>
          </a:gra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Congenital Anomalies of Kidneys </a:t>
            </a:r>
            <a:endParaRPr lang="ar-IQ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6667" r="29722" b="11458"/>
          <a:stretch>
            <a:fillRect/>
          </a:stretch>
        </p:blipFill>
        <p:spPr bwMode="auto">
          <a:xfrm>
            <a:off x="4495800" y="894231"/>
            <a:ext cx="4545496" cy="418185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8100" y="5698410"/>
            <a:ext cx="89916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Awareness of the possibility of an ectopic pelvic kidney should prevent it from being mistaken for a pelvic tumor and removed. </a:t>
            </a:r>
            <a:endParaRPr lang="ar-IQ" sz="2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52400"/>
            <a:ext cx="1287917" cy="584775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Ureter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757391"/>
            <a:ext cx="3352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two ureters are muscular tubes that extend from the kidneys to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posterior surface of the urinary bladder 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urine is propelled along the ureter by peristaltic contractions of the muscle coat, assisted by the filtration pressure of the glomeruli.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311503"/>
            <a:ext cx="5486400" cy="4251097"/>
          </a:xfrm>
          <a:prstGeom prst="rect">
            <a:avLst/>
          </a:prstGeom>
          <a:ln w="76200">
            <a:solidFill>
              <a:srgbClr val="0FFD3C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85800"/>
            <a:ext cx="4343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Each ureter measures about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10 in. (25 cm) </a:t>
            </a:r>
            <a:r>
              <a:rPr lang="en-US" sz="2400" b="1" dirty="0">
                <a:latin typeface="Candara" panose="020E0502030303020204" pitchFamily="34" charset="0"/>
              </a:rPr>
              <a:t>long and resembles the esophagus (also 10 in. long) in having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three constrictions </a:t>
            </a:r>
            <a:r>
              <a:rPr lang="en-US" sz="2400" b="1" dirty="0">
                <a:latin typeface="Candara" panose="020E0502030303020204" pitchFamily="34" charset="0"/>
              </a:rPr>
              <a:t>along its course: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76200"/>
            <a:ext cx="1340432" cy="584775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Ureter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76200" y="2743200"/>
            <a:ext cx="411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u="sng" dirty="0">
                <a:solidFill>
                  <a:srgbClr val="0033CC"/>
                </a:solidFill>
                <a:latin typeface="Candara" panose="020E0502030303020204" pitchFamily="34" charset="0"/>
              </a:rPr>
              <a:t>where the renal pelvis joins the ureter </a:t>
            </a:r>
            <a:r>
              <a:rPr lang="en-US" sz="2400" b="1" dirty="0">
                <a:latin typeface="Candara" panose="020E0502030303020204" pitchFamily="34" charset="0"/>
              </a:rPr>
              <a:t>in the abdomen,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u="sng" dirty="0">
                <a:solidFill>
                  <a:srgbClr val="0033CC"/>
                </a:solidFill>
                <a:latin typeface="Candara" panose="020E0502030303020204" pitchFamily="34" charset="0"/>
              </a:rPr>
              <a:t>where it is kinked as it crosses the pelvic brim </a:t>
            </a:r>
            <a:r>
              <a:rPr lang="en-US" sz="2400" b="1" dirty="0">
                <a:latin typeface="Candara" panose="020E0502030303020204" pitchFamily="34" charset="0"/>
              </a:rPr>
              <a:t>to enter the pelvis.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u="sng" dirty="0">
                <a:solidFill>
                  <a:srgbClr val="0033CC"/>
                </a:solidFill>
                <a:latin typeface="Candara" panose="020E0502030303020204" pitchFamily="34" charset="0"/>
              </a:rPr>
              <a:t>where it pierces the bladder wall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26953" t="9375" r="40820" b="27812"/>
          <a:stretch>
            <a:fillRect/>
          </a:stretch>
        </p:blipFill>
        <p:spPr bwMode="auto">
          <a:xfrm>
            <a:off x="4419568" y="609600"/>
            <a:ext cx="4572032" cy="5308493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85800"/>
            <a:ext cx="478660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renal pelvis </a:t>
            </a:r>
            <a:r>
              <a:rPr lang="en-US" sz="2400" b="1" dirty="0">
                <a:latin typeface="Candara" panose="020E0502030303020204" pitchFamily="34" charset="0"/>
              </a:rPr>
              <a:t>is the funnel-shaped expanded upper end of the ureter. </a:t>
            </a:r>
          </a:p>
          <a:p>
            <a:pPr algn="l">
              <a:buFont typeface="Wingdings" pitchFamily="2" charset="2"/>
              <a:buChar char="q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400" b="1" dirty="0">
                <a:latin typeface="Candara" panose="020E0502030303020204" pitchFamily="34" charset="0"/>
              </a:rPr>
              <a:t>It lies within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hilum </a:t>
            </a:r>
            <a:r>
              <a:rPr lang="en-US" sz="2400" b="1" dirty="0">
                <a:latin typeface="Candara" panose="020E0502030303020204" pitchFamily="34" charset="0"/>
              </a:rPr>
              <a:t>of the kidney and receives </a:t>
            </a:r>
            <a:r>
              <a:rPr lang="en-US" sz="2400" b="1" dirty="0">
                <a:solidFill>
                  <a:srgbClr val="008000"/>
                </a:solidFill>
                <a:latin typeface="Candara" panose="020E0502030303020204" pitchFamily="34" charset="0"/>
              </a:rPr>
              <a:t>the major calyces. </a:t>
            </a:r>
          </a:p>
          <a:p>
            <a:pPr algn="l">
              <a:buFont typeface="Wingdings" pitchFamily="2" charset="2"/>
              <a:buChar char="q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400" b="1" dirty="0">
                <a:latin typeface="Candara" panose="020E0502030303020204" pitchFamily="34" charset="0"/>
              </a:rPr>
              <a:t>The ureter emerges from the hilum of the kidney and runs vertically downward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behind the parietal peritoneum</a:t>
            </a:r>
            <a:r>
              <a:rPr lang="en-US" sz="2400" b="1" dirty="0">
                <a:latin typeface="Candara" panose="020E0502030303020204" pitchFamily="34" charset="0"/>
              </a:rPr>
              <a:t> (adherent to it) on the psoas muscle, which separates it from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tips of the transverse processes of the lumbar vertebrae. </a:t>
            </a:r>
            <a:endParaRPr lang="ar-IQ" sz="2400" b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76200"/>
            <a:ext cx="1340432" cy="584775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Ureter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51563" t="30000" r="25000" b="42960"/>
          <a:stretch>
            <a:fillRect/>
          </a:stretch>
        </p:blipFill>
        <p:spPr bwMode="auto">
          <a:xfrm>
            <a:off x="5286380" y="4572000"/>
            <a:ext cx="2976848" cy="2146507"/>
          </a:xfrm>
          <a:prstGeom prst="rect">
            <a:avLst/>
          </a:prstGeom>
          <a:noFill/>
          <a:ln w="5715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8125" t="6562" r="25000" b="10000"/>
          <a:stretch>
            <a:fillRect/>
          </a:stretch>
        </p:blipFill>
        <p:spPr bwMode="auto">
          <a:xfrm>
            <a:off x="4929190" y="152400"/>
            <a:ext cx="3857620" cy="4291610"/>
          </a:xfrm>
          <a:prstGeom prst="rect">
            <a:avLst/>
          </a:prstGeom>
          <a:noFill/>
          <a:ln w="57150">
            <a:solidFill>
              <a:srgbClr val="0FFD3C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158066" y="186024"/>
            <a:ext cx="1804334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Candara" panose="020E0502030303020204" pitchFamily="34" charset="0"/>
              </a:rPr>
              <a:t>Thursday 28 April 2022</a:t>
            </a:r>
            <a:endParaRPr lang="en-US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76200"/>
            <a:ext cx="1340432" cy="584775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Ureter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838200"/>
            <a:ext cx="3962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It enters the pelvis by crossing the bifurcation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common iliac artery </a:t>
            </a:r>
            <a:r>
              <a:rPr lang="en-US" sz="2400" b="1" dirty="0">
                <a:latin typeface="Candara" panose="020E0502030303020204" pitchFamily="34" charset="0"/>
              </a:rPr>
              <a:t>in front of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sacroiliac joint </a:t>
            </a:r>
          </a:p>
          <a:p>
            <a:pPr algn="l">
              <a:buFont typeface="Wingdings" pitchFamily="2" charset="2"/>
              <a:buChar char="ü"/>
            </a:pPr>
            <a:endParaRPr lang="en-US" sz="2400" b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 The ureter then runs down the lateral wall of the pelvis to the region of the ischial spine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 front of the internal iliac artery </a:t>
            </a:r>
            <a:r>
              <a:rPr lang="en-US" sz="2400" b="1" dirty="0">
                <a:latin typeface="Candara" panose="020E0502030303020204" pitchFamily="34" charset="0"/>
              </a:rPr>
              <a:t>and turns forward 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enter the lateral angle of the bladder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766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38067" t="14583" r="21523" b="6250"/>
          <a:stretch>
            <a:fillRect/>
          </a:stretch>
        </p:blipFill>
        <p:spPr bwMode="auto">
          <a:xfrm>
            <a:off x="4343400" y="609600"/>
            <a:ext cx="4572000" cy="5035826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16764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49762" y="1600200"/>
            <a:ext cx="38364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  <a:cs typeface="+mj-cs"/>
              </a:rPr>
              <a:t>With contraction of the diaphragm during respiration, both kidneys move downward in a vertical direction by as much as 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  <a:cs typeface="+mj-cs"/>
              </a:rPr>
              <a:t>1 in. (2.5 cm). </a:t>
            </a:r>
          </a:p>
          <a:p>
            <a:pPr algn="l"/>
            <a:endParaRPr lang="en-US" sz="2400" b="1" dirty="0">
              <a:latin typeface="Candara" pitchFamily="34" charset="0"/>
              <a:cs typeface="+mj-cs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  <a:cs typeface="+mj-cs"/>
              </a:rPr>
              <a:t>On the medial concave border of each kidney is a vertical slit that is bounded by thick lips of renal substance and is called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  <a:cs typeface="+mj-cs"/>
              </a:rPr>
              <a:t>the hilum </a:t>
            </a:r>
            <a:endParaRPr lang="ar-IQ" sz="2400" b="1" dirty="0">
              <a:solidFill>
                <a:srgbClr val="0033CC"/>
              </a:solidFill>
              <a:latin typeface="Candara" pitchFamily="34" charset="0"/>
              <a:cs typeface="+mj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381" y="2143254"/>
            <a:ext cx="4958534" cy="39624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1FE234-E307-487E-9218-6595FEEE4134}"/>
              </a:ext>
            </a:extLst>
          </p:cNvPr>
          <p:cNvSpPr txBox="1"/>
          <p:nvPr/>
        </p:nvSpPr>
        <p:spPr>
          <a:xfrm>
            <a:off x="-1" y="685800"/>
            <a:ext cx="89539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right kidney lies slightly lower than the left kidney because of the large size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right lobe of the liver.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30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مستطيل 1"/>
          <p:cNvSpPr/>
          <p:nvPr/>
        </p:nvSpPr>
        <p:spPr>
          <a:xfrm>
            <a:off x="76200" y="1079480"/>
            <a:ext cx="3883742" cy="30469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ureter passes obliquely through the wall of the bladder for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about 0.75 in. (1.9 cm) </a:t>
            </a:r>
            <a:r>
              <a:rPr lang="en-US" sz="2400" b="1" dirty="0">
                <a:latin typeface="Candara" panose="020E0502030303020204" pitchFamily="34" charset="0"/>
              </a:rPr>
              <a:t>before opening into the bladder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Near its termination, it is crossed by </a:t>
            </a:r>
            <a:r>
              <a:rPr lang="en-US" sz="2400" b="1" u="sng" dirty="0">
                <a:solidFill>
                  <a:srgbClr val="0033CC"/>
                </a:solidFill>
                <a:latin typeface="Candara" panose="020E0502030303020204" pitchFamily="34" charset="0"/>
              </a:rPr>
              <a:t>the vas deferens</a:t>
            </a:r>
            <a:r>
              <a:rPr lang="en-US" sz="2400" b="1" dirty="0">
                <a:solidFill>
                  <a:srgbClr val="00B050"/>
                </a:solidFill>
                <a:latin typeface="Candara" panose="020E0502030303020204" pitchFamily="34" charset="0"/>
              </a:rPr>
              <a:t>. </a:t>
            </a:r>
            <a:endParaRPr lang="ar-IQ" sz="2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228600" y="152400"/>
            <a:ext cx="1287917" cy="584775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Ureter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1562" r="31445" b="20312"/>
          <a:stretch>
            <a:fillRect/>
          </a:stretch>
        </p:blipFill>
        <p:spPr bwMode="auto">
          <a:xfrm>
            <a:off x="4036142" y="838200"/>
            <a:ext cx="4955458" cy="4800600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114485"/>
            <a:ext cx="480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Anteriorly: </a:t>
            </a:r>
            <a:r>
              <a:rPr lang="en-US" sz="2400" b="1" dirty="0">
                <a:latin typeface="Candara" panose="020E0502030303020204" pitchFamily="34" charset="0"/>
              </a:rPr>
              <a:t>The duodenum, the terminal part of the ileum, the right colic and </a:t>
            </a:r>
            <a:r>
              <a:rPr lang="en-US" sz="2400" b="1" dirty="0" err="1">
                <a:latin typeface="Candara" panose="020E0502030303020204" pitchFamily="34" charset="0"/>
              </a:rPr>
              <a:t>ileocolic</a:t>
            </a:r>
            <a:r>
              <a:rPr lang="en-US" sz="2400" b="1" dirty="0">
                <a:latin typeface="Candara" panose="020E0502030303020204" pitchFamily="34" charset="0"/>
              </a:rPr>
              <a:t> vessels, the right testicular or ovarian vessels, and the root of the mesentery of the small intestine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Posteriorly: </a:t>
            </a:r>
            <a:r>
              <a:rPr lang="en-US" sz="2400" b="1" dirty="0">
                <a:latin typeface="Candara" panose="020E0502030303020204" pitchFamily="34" charset="0"/>
              </a:rPr>
              <a:t>The right psoas muscle, which separates it from the lumbar transverse processes, and the bifurcation of the right common iliac artery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28600" y="76200"/>
            <a:ext cx="1340432" cy="584775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Ureter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2286000" y="162580"/>
            <a:ext cx="3703258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Relations, Right Ureter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010400" y="368587"/>
            <a:ext cx="1676400" cy="42545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244475"/>
            <a:ext cx="328995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618959" y="79662"/>
            <a:ext cx="2438400" cy="50165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32" y="1063808"/>
            <a:ext cx="3893868" cy="5646756"/>
          </a:xfrm>
          <a:prstGeom prst="rect">
            <a:avLst/>
          </a:prstGeom>
          <a:ln w="76200">
            <a:solidFill>
              <a:srgbClr val="0FFD3C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804208"/>
            <a:ext cx="906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Anteriorly: </a:t>
            </a:r>
            <a:r>
              <a:rPr lang="en-US" sz="2400" b="1" dirty="0">
                <a:latin typeface="Candara" panose="020E0502030303020204" pitchFamily="34" charset="0"/>
              </a:rPr>
              <a:t>The sigmoid colon and sigmoid mesocolon, the left colic vessels, and the left testicular or ovarian vessels </a:t>
            </a:r>
          </a:p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Posteriorly: </a:t>
            </a:r>
            <a:r>
              <a:rPr lang="en-US" sz="2400" b="1" dirty="0">
                <a:latin typeface="Candara" panose="020E0502030303020204" pitchFamily="34" charset="0"/>
              </a:rPr>
              <a:t>The left psoas muscle, which separates it from the lumbar transverse processes, and the bifurcation of the left common iliac artery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01025"/>
            <a:ext cx="1340432" cy="584775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Ureter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6562" r="22070" b="36250"/>
          <a:stretch>
            <a:fillRect/>
          </a:stretch>
        </p:blipFill>
        <p:spPr bwMode="auto">
          <a:xfrm>
            <a:off x="152400" y="2892897"/>
            <a:ext cx="4500594" cy="3431703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33984" t="27187" r="29687" b="29687"/>
          <a:stretch>
            <a:fillRect/>
          </a:stretch>
        </p:blipFill>
        <p:spPr bwMode="auto">
          <a:xfrm>
            <a:off x="4876800" y="3059453"/>
            <a:ext cx="4114800" cy="3052916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3600" y="152400"/>
            <a:ext cx="3494867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Relations, Left Ureter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8407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As follows: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upper end,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renal artery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middle portion</a:t>
            </a:r>
            <a:r>
              <a:rPr lang="en-US" sz="2400" b="1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testicular or ovarian artery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in the pelvis</a:t>
            </a:r>
            <a:r>
              <a:rPr lang="en-US" sz="2400" b="1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</a:t>
            </a:r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vesical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 artery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Venous blood drains into veins that correspond to the arteries.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86380"/>
            <a:ext cx="1194558" cy="523220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Ureter</a:t>
            </a:r>
            <a:endParaRPr lang="en-US" sz="2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7500" r="25000" b="12812"/>
          <a:stretch>
            <a:fillRect/>
          </a:stretch>
        </p:blipFill>
        <p:spPr bwMode="auto">
          <a:xfrm>
            <a:off x="304800" y="2655077"/>
            <a:ext cx="3812236" cy="4050523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7539" t="7500" r="25000" b="23125"/>
          <a:stretch>
            <a:fillRect/>
          </a:stretch>
        </p:blipFill>
        <p:spPr bwMode="auto">
          <a:xfrm>
            <a:off x="4495800" y="2695572"/>
            <a:ext cx="4389331" cy="4010028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162800" y="1682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791200" y="320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3246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147935"/>
            <a:ext cx="3352800" cy="461665"/>
          </a:xfrm>
          <a:prstGeom prst="rect">
            <a:avLst/>
          </a:prstGeom>
          <a:ln w="57150">
            <a:solidFill>
              <a:srgbClr val="33CC33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Blood Supply ::: Arteries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604897"/>
            <a:ext cx="90011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lymph drains 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lateral aortic nodes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iliac nodes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Nerve Supply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nerve supply is the renal, testicular (or ovarian), and </a:t>
            </a:r>
            <a:r>
              <a:rPr lang="en-US" sz="2400" b="1" dirty="0" err="1">
                <a:latin typeface="Candara" panose="020E0502030303020204" pitchFamily="34" charset="0"/>
              </a:rPr>
              <a:t>hypogastric</a:t>
            </a:r>
            <a:r>
              <a:rPr lang="en-US" sz="2400" b="1" dirty="0">
                <a:latin typeface="Candara" panose="020E0502030303020204" pitchFamily="34" charset="0"/>
              </a:rPr>
              <a:t> plexuses (in the pelvis). Afferent fibers travel with the sympathetic nerves and enter the spinal cord in the first and second lumbar segments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19938" y="76200"/>
            <a:ext cx="1194558" cy="523220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Ureter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9883" t="7500" r="25000" b="10000"/>
          <a:stretch>
            <a:fillRect/>
          </a:stretch>
        </p:blipFill>
        <p:spPr bwMode="auto">
          <a:xfrm>
            <a:off x="5038712" y="2895600"/>
            <a:ext cx="3790976" cy="3812612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l="34180" t="21875" r="31250" b="11562"/>
          <a:stretch>
            <a:fillRect/>
          </a:stretch>
        </p:blipFill>
        <p:spPr bwMode="auto">
          <a:xfrm>
            <a:off x="533400" y="3273118"/>
            <a:ext cx="3289771" cy="3426822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934200" y="168275"/>
            <a:ext cx="2133600" cy="365125"/>
          </a:xfrm>
        </p:spPr>
        <p:txBody>
          <a:bodyPr/>
          <a:lstStyle/>
          <a:p>
            <a:r>
              <a:rPr lang="en-US" b="1" dirty="0">
                <a:solidFill>
                  <a:srgbClr val="0033CC"/>
                </a:solidFill>
              </a:rPr>
              <a:t>Thursday 28 April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43800" y="3810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34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28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0962" name="Picture 2" descr="C:\Users\DELL\Desktop\New folder (2)\DSC03310.JPG"/>
          <p:cNvPicPr>
            <a:picLocks noChangeAspect="1" noChangeArrowheads="1"/>
          </p:cNvPicPr>
          <p:nvPr/>
        </p:nvPicPr>
        <p:blipFill>
          <a:blip r:embed="rId2" cstate="print"/>
          <a:srcRect b="3333"/>
          <a:stretch>
            <a:fillRect/>
          </a:stretch>
        </p:blipFill>
        <p:spPr bwMode="auto">
          <a:xfrm>
            <a:off x="-342882" y="0"/>
            <a:ext cx="9569302" cy="6858000"/>
          </a:xfrm>
          <a:prstGeom prst="rect">
            <a:avLst/>
          </a:prstGeom>
          <a:noFill/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-353768" y="4855677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Dr. Aiman Qais Afar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F05152C6-C33F-42DE-AE8A-FF1405CE4BE1}"/>
              </a:ext>
            </a:extLst>
          </p:cNvPr>
          <p:cNvSpPr txBox="1">
            <a:spLocks/>
          </p:cNvSpPr>
          <p:nvPr/>
        </p:nvSpPr>
        <p:spPr>
          <a:xfrm>
            <a:off x="-266700" y="5334000"/>
            <a:ext cx="571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FF00"/>
                </a:solidFill>
                <a:latin typeface="Candara" panose="020E0502030303020204" pitchFamily="34" charset="0"/>
              </a:rPr>
              <a:t>Thursday 28 April 2022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28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200" y="76200"/>
            <a:ext cx="177168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828800"/>
            <a:ext cx="3352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The transpyloric plane passes through the superior pole of the right kidney</a:t>
            </a:r>
          </a:p>
          <a:p>
            <a:pPr>
              <a:buFont typeface="Wingdings" pitchFamily="2" charset="2"/>
              <a:buChar char="v"/>
            </a:pPr>
            <a:endParaRPr lang="en-US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During life, the kidneys are reddish brown and measure approximately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12cm </a:t>
            </a:r>
            <a:r>
              <a:rPr lang="en-GB" sz="2400" b="1" dirty="0">
                <a:solidFill>
                  <a:srgbClr val="0033CC"/>
                </a:solidFill>
                <a:latin typeface="Candara" pitchFamily="34" charset="0"/>
              </a:rPr>
              <a:t>in length</a:t>
            </a:r>
            <a:r>
              <a:rPr lang="en-GB" sz="2400" b="1" dirty="0">
                <a:latin typeface="Candara" pitchFamily="34" charset="0"/>
              </a:rPr>
              <a:t>,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6cm </a:t>
            </a:r>
            <a:r>
              <a:rPr lang="en-GB" sz="2400" b="1" dirty="0">
                <a:solidFill>
                  <a:srgbClr val="0033CC"/>
                </a:solidFill>
                <a:latin typeface="Candara" pitchFamily="34" charset="0"/>
              </a:rPr>
              <a:t>in width</a:t>
            </a:r>
            <a:r>
              <a:rPr lang="en-GB" sz="2400" b="1" dirty="0">
                <a:latin typeface="Candara" pitchFamily="34" charset="0"/>
              </a:rPr>
              <a:t>, and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3cm </a:t>
            </a:r>
            <a:r>
              <a:rPr lang="en-GB" sz="2400" b="1" dirty="0">
                <a:solidFill>
                  <a:srgbClr val="0033CC"/>
                </a:solidFill>
                <a:latin typeface="Candara" pitchFamily="34" charset="0"/>
              </a:rPr>
              <a:t>in thickness</a:t>
            </a:r>
            <a:r>
              <a:rPr lang="en-GB" sz="2400" b="1" dirty="0">
                <a:latin typeface="Candara" pitchFamily="34" charset="0"/>
              </a:rPr>
              <a:t>.</a:t>
            </a:r>
          </a:p>
        </p:txBody>
      </p:sp>
      <p:pic>
        <p:nvPicPr>
          <p:cNvPr id="1026" name="Picture 2" descr="http://1.bp.blogspot.com/-jR7F65iz1Bs/ThSzpk_71FI/AAAAAAAACmg/e7X4WtbIf44/s1600/image_thumb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313019"/>
            <a:ext cx="5625350" cy="3809999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2400" y="762000"/>
            <a:ext cx="897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The </a:t>
            </a:r>
            <a:r>
              <a:rPr lang="en-GB" sz="2400" b="1" dirty="0" err="1">
                <a:latin typeface="Candara" pitchFamily="34" charset="0"/>
              </a:rPr>
              <a:t>hilum</a:t>
            </a:r>
            <a:r>
              <a:rPr lang="en-GB" sz="2400" b="1" dirty="0">
                <a:latin typeface="Candara" pitchFamily="34" charset="0"/>
              </a:rPr>
              <a:t> of the left kidney lies near the transpyloric plane, approximately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5 cm </a:t>
            </a:r>
            <a:r>
              <a:rPr lang="en-GB" sz="2400" b="1" dirty="0">
                <a:latin typeface="Candara" pitchFamily="34" charset="0"/>
              </a:rPr>
              <a:t>from </a:t>
            </a:r>
            <a:r>
              <a:rPr lang="en-GB" sz="2400" b="1" dirty="0">
                <a:solidFill>
                  <a:srgbClr val="0033CC"/>
                </a:solidFill>
                <a:latin typeface="Candara" pitchFamily="34" charset="0"/>
              </a:rPr>
              <a:t>the median plane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16764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399" y="647839"/>
            <a:ext cx="43434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solidFill>
                  <a:srgbClr val="7030A0"/>
                </a:solidFill>
                <a:latin typeface="Candara" pitchFamily="34" charset="0"/>
              </a:rPr>
              <a:t>The hilum </a:t>
            </a:r>
            <a:r>
              <a:rPr lang="en-US" sz="2400" b="1" i="1" dirty="0">
                <a:latin typeface="Candara" pitchFamily="34" charset="0"/>
              </a:rPr>
              <a:t>extends into a large cavity called </a:t>
            </a:r>
            <a:r>
              <a:rPr lang="en-US" sz="2400" b="1" i="1" dirty="0">
                <a:solidFill>
                  <a:srgbClr val="0033CC"/>
                </a:solidFill>
                <a:latin typeface="Candara" pitchFamily="34" charset="0"/>
              </a:rPr>
              <a:t>the renal sinus</a:t>
            </a:r>
            <a:r>
              <a:rPr lang="en-US" sz="2400" b="1" i="1" dirty="0">
                <a:latin typeface="Candara" pitchFamily="34" charset="0"/>
              </a:rPr>
              <a:t>. </a:t>
            </a:r>
          </a:p>
          <a:p>
            <a:pPr algn="l">
              <a:buFont typeface="Wingdings" pitchFamily="2" charset="2"/>
              <a:buChar char="ü"/>
            </a:pPr>
            <a:endParaRPr lang="en-US" sz="2400" b="1" i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latin typeface="Candara" pitchFamily="34" charset="0"/>
              </a:rPr>
              <a:t>The hilum transmits, from the front backward : 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i="1" dirty="0">
                <a:latin typeface="Candara" pitchFamily="34" charset="0"/>
              </a:rPr>
              <a:t> </a:t>
            </a:r>
            <a:r>
              <a:rPr lang="en-US" sz="2400" b="1" i="1" dirty="0">
                <a:solidFill>
                  <a:srgbClr val="0033CC"/>
                </a:solidFill>
                <a:latin typeface="Candara" pitchFamily="34" charset="0"/>
              </a:rPr>
              <a:t>The renal vein 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i="1" dirty="0">
                <a:latin typeface="Candara" pitchFamily="34" charset="0"/>
              </a:rPr>
              <a:t>Two branches of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renal artery</a:t>
            </a:r>
            <a:r>
              <a:rPr lang="en-US" sz="2400" b="1" i="1" dirty="0">
                <a:latin typeface="Candara" pitchFamily="34" charset="0"/>
              </a:rPr>
              <a:t>, 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i="1" dirty="0">
                <a:latin typeface="Candara" pitchFamily="34" charset="0"/>
              </a:rPr>
              <a:t>The ureter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i="1" dirty="0">
                <a:latin typeface="Candara" pitchFamily="34" charset="0"/>
              </a:rPr>
              <a:t>Third branch of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renal artery (VAUA). </a:t>
            </a:r>
          </a:p>
          <a:p>
            <a:pPr algn="l">
              <a:buFont typeface="Wingdings" pitchFamily="2" charset="2"/>
              <a:buChar char="Ø"/>
            </a:pPr>
            <a:endParaRPr lang="en-US" sz="24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400" b="1" i="1" dirty="0">
                <a:solidFill>
                  <a:srgbClr val="00FF00"/>
                </a:solidFill>
                <a:latin typeface="Candara" pitchFamily="34" charset="0"/>
              </a:rPr>
              <a:t>Lymph vessels </a:t>
            </a:r>
            <a:r>
              <a:rPr lang="en-US" sz="2400" b="1" i="1" dirty="0">
                <a:latin typeface="Candara" pitchFamily="34" charset="0"/>
              </a:rPr>
              <a:t>and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Candara" pitchFamily="34" charset="0"/>
              </a:rPr>
              <a:t>sympathetic fibers </a:t>
            </a:r>
            <a:r>
              <a:rPr lang="en-US" sz="2400" b="1" i="1" dirty="0">
                <a:latin typeface="Candara" pitchFamily="34" charset="0"/>
              </a:rPr>
              <a:t>also pass through the hilum.</a:t>
            </a:r>
            <a:endParaRPr lang="ar-IQ" sz="2400" b="1" i="1" dirty="0"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39375" r="50195" b="35312"/>
          <a:stretch>
            <a:fillRect/>
          </a:stretch>
        </p:blipFill>
        <p:spPr bwMode="auto">
          <a:xfrm>
            <a:off x="4648200" y="158981"/>
            <a:ext cx="3952894" cy="2736619"/>
          </a:xfrm>
          <a:prstGeom prst="rect">
            <a:avLst/>
          </a:prstGeom>
          <a:noFill/>
          <a:ln w="57150">
            <a:solidFill>
              <a:srgbClr val="65EB35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6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228600" y="6172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5362" name="Picture 2" descr="http://elearning.rcgp.org.uk/file.php/1/summary_images/85/Kidney_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048000"/>
            <a:ext cx="4570791" cy="3657600"/>
          </a:xfrm>
          <a:prstGeom prst="rect">
            <a:avLst/>
          </a:prstGeom>
          <a:noFill/>
          <a:ln w="57150">
            <a:solidFill>
              <a:srgbClr val="65EB35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056" y="101025"/>
            <a:ext cx="1507144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Kidneys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224135"/>
            <a:ext cx="6019800" cy="46166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solidFill>
                  <a:srgbClr val="0033CC"/>
                </a:solidFill>
                <a:latin typeface="Candara" pitchFamily="34" charset="0"/>
              </a:rPr>
              <a:t>The kidneys have the following coverings: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685800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Fibrous capsule : </a:t>
            </a:r>
            <a:r>
              <a:rPr lang="en-GB" sz="2400" b="1" i="1" dirty="0">
                <a:latin typeface="Candara" pitchFamily="34" charset="0"/>
              </a:rPr>
              <a:t>This is closely applied to its outer surface.</a:t>
            </a:r>
          </a:p>
          <a:p>
            <a:pPr>
              <a:buFont typeface="Wingdings" pitchFamily="2" charset="2"/>
              <a:buChar char="§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Perirenal fat: </a:t>
            </a:r>
            <a:r>
              <a:rPr lang="en-GB" sz="2400" b="1" i="1" dirty="0">
                <a:latin typeface="Candara" pitchFamily="34" charset="0"/>
              </a:rPr>
              <a:t>This is fat that covers the fibrous capsule</a:t>
            </a:r>
          </a:p>
          <a:p>
            <a:pPr>
              <a:buFont typeface="Wingdings" pitchFamily="2" charset="2"/>
              <a:buChar char="§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Renal fascia: </a:t>
            </a:r>
            <a:r>
              <a:rPr lang="en-GB" sz="2400" b="1" i="1" dirty="0">
                <a:latin typeface="Candara" pitchFamily="34" charset="0"/>
              </a:rPr>
              <a:t>This is a condensation of areolar tissue outside</a:t>
            </a:r>
          </a:p>
          <a:p>
            <a:r>
              <a:rPr lang="en-GB" sz="2400" b="1" i="1" dirty="0">
                <a:latin typeface="Candara" pitchFamily="34" charset="0"/>
              </a:rPr>
              <a:t>the </a:t>
            </a:r>
            <a:r>
              <a:rPr lang="en-GB" sz="2400" b="1" i="1" dirty="0" err="1">
                <a:latin typeface="Candara" pitchFamily="34" charset="0"/>
              </a:rPr>
              <a:t>perirenal</a:t>
            </a:r>
            <a:r>
              <a:rPr lang="en-GB" sz="2400" b="1" i="1" dirty="0">
                <a:latin typeface="Candara" pitchFamily="34" charset="0"/>
              </a:rPr>
              <a:t> fat. It encloses the kidneys and the suprarenal glands.</a:t>
            </a:r>
          </a:p>
          <a:p>
            <a:pPr>
              <a:buFont typeface="Wingdings" pitchFamily="2" charset="2"/>
              <a:buChar char="§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Pararenal fat: </a:t>
            </a:r>
            <a:r>
              <a:rPr lang="en-GB" sz="2400" b="1" i="1" dirty="0">
                <a:latin typeface="Candara" pitchFamily="34" charset="0"/>
              </a:rPr>
              <a:t>This is external to the renal fascia and is often</a:t>
            </a:r>
          </a:p>
          <a:p>
            <a:r>
              <a:rPr lang="en-GB" sz="2400" b="1" i="1" dirty="0">
                <a:latin typeface="Candara" pitchFamily="34" charset="0"/>
              </a:rPr>
              <a:t>large in amount</a:t>
            </a:r>
          </a:p>
        </p:txBody>
      </p:sp>
      <p:grpSp>
        <p:nvGrpSpPr>
          <p:cNvPr id="5" name="Group 21"/>
          <p:cNvGrpSpPr/>
          <p:nvPr/>
        </p:nvGrpSpPr>
        <p:grpSpPr>
          <a:xfrm>
            <a:off x="1752600" y="3048000"/>
            <a:ext cx="7086600" cy="3657600"/>
            <a:chOff x="1752600" y="3048000"/>
            <a:chExt cx="7086600" cy="3657600"/>
          </a:xfrm>
        </p:grpSpPr>
        <p:grpSp>
          <p:nvGrpSpPr>
            <p:cNvPr id="7" name="Group 17"/>
            <p:cNvGrpSpPr/>
            <p:nvPr/>
          </p:nvGrpSpPr>
          <p:grpSpPr>
            <a:xfrm>
              <a:off x="1752600" y="3048000"/>
              <a:ext cx="7086600" cy="3596268"/>
              <a:chOff x="1752600" y="3048000"/>
              <a:chExt cx="7086600" cy="3596268"/>
            </a:xfrm>
          </p:grpSpPr>
          <p:grpSp>
            <p:nvGrpSpPr>
              <p:cNvPr id="9" name="Group 13"/>
              <p:cNvGrpSpPr/>
              <p:nvPr/>
            </p:nvGrpSpPr>
            <p:grpSpPr>
              <a:xfrm>
                <a:off x="1752600" y="3048000"/>
                <a:ext cx="6705600" cy="3596268"/>
                <a:chOff x="1752600" y="3048000"/>
                <a:chExt cx="6553200" cy="3596268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1752600" y="3048000"/>
                  <a:ext cx="6553200" cy="3596268"/>
                  <a:chOff x="2133600" y="3048000"/>
                  <a:chExt cx="6553200" cy="3596268"/>
                </a:xfrm>
              </p:grpSpPr>
              <p:pic>
                <p:nvPicPr>
                  <p:cNvPr id="409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33382" t="23958" r="18594" b="29167"/>
                  <a:stretch>
                    <a:fillRect/>
                  </a:stretch>
                </p:blipFill>
                <p:spPr bwMode="auto">
                  <a:xfrm>
                    <a:off x="2133600" y="3048000"/>
                    <a:ext cx="6553200" cy="3596268"/>
                  </a:xfrm>
                  <a:prstGeom prst="rect">
                    <a:avLst/>
                  </a:prstGeom>
                  <a:noFill/>
                  <a:ln w="76200">
                    <a:solidFill>
                      <a:srgbClr val="00FF00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6781800" y="3048000"/>
                    <a:ext cx="17526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b="1" i="1" dirty="0">
                        <a:solidFill>
                          <a:srgbClr val="0000FF"/>
                        </a:solidFill>
                        <a:latin typeface="Candara" pitchFamily="34" charset="0"/>
                      </a:rPr>
                      <a:t>Fibrous capsule </a:t>
                    </a:r>
                    <a:endParaRPr lang="en-GB" dirty="0"/>
                  </a:p>
                </p:txBody>
              </p:sp>
              <p:cxnSp>
                <p:nvCxnSpPr>
                  <p:cNvPr id="8" name="Straight Arrow Connector 7"/>
                  <p:cNvCxnSpPr/>
                  <p:nvPr/>
                </p:nvCxnSpPr>
                <p:spPr>
                  <a:xfrm flipH="1">
                    <a:off x="6934200" y="3352800"/>
                    <a:ext cx="457200" cy="121920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TextBox 10"/>
                <p:cNvSpPr txBox="1"/>
                <p:nvPr/>
              </p:nvSpPr>
              <p:spPr>
                <a:xfrm>
                  <a:off x="4648200" y="3048000"/>
                  <a:ext cx="1371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i="1" dirty="0">
                      <a:solidFill>
                        <a:srgbClr val="0000FF"/>
                      </a:solidFill>
                      <a:latin typeface="Candara" pitchFamily="34" charset="0"/>
                    </a:rPr>
                    <a:t>Perirenal fat</a:t>
                  </a:r>
                  <a:endParaRPr lang="en-GB" dirty="0"/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5562600" y="3352800"/>
                  <a:ext cx="609600" cy="12192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/>
              <p:cNvSpPr txBox="1"/>
              <p:nvPr/>
            </p:nvSpPr>
            <p:spPr>
              <a:xfrm>
                <a:off x="7315200" y="6248400"/>
                <a:ext cx="152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dirty="0">
                    <a:solidFill>
                      <a:srgbClr val="0000FF"/>
                    </a:solidFill>
                    <a:latin typeface="Candara" pitchFamily="34" charset="0"/>
                  </a:rPr>
                  <a:t>Renal fascia</a:t>
                </a:r>
                <a:endParaRPr lang="en-GB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7239000" y="5410200"/>
                <a:ext cx="457200" cy="8382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4572000" y="63362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solidFill>
                    <a:srgbClr val="0000FF"/>
                  </a:solidFill>
                  <a:latin typeface="Candara" pitchFamily="34" charset="0"/>
                </a:rPr>
                <a:t>Pararenal fat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6172200" y="5638800"/>
              <a:ext cx="838200" cy="838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28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-762000" y="60960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6</a:t>
            </a:fld>
            <a:endParaRPr lang="en-US" b="1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1676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704671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Renal Structure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Each kidney has a dark brown outer 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cortex </a:t>
            </a:r>
            <a:r>
              <a:rPr lang="en-US" sz="2400" b="1" dirty="0">
                <a:latin typeface="Candara" pitchFamily="34" charset="0"/>
              </a:rPr>
              <a:t>and a light brown inner 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medulla</a:t>
            </a:r>
            <a:r>
              <a:rPr lang="en-US" sz="2400" b="1" dirty="0">
                <a:latin typeface="Candara" pitchFamily="34" charset="0"/>
              </a:rPr>
              <a:t>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Thursday 28 April 2022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6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7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228600" y="6172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Dr. Aiman Qais Afar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3314" name="Picture 2" descr="http://40two.info/barge/ap/images/kidn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9231" y="1905000"/>
            <a:ext cx="5792369" cy="4532530"/>
          </a:xfrm>
          <a:prstGeom prst="rect">
            <a:avLst/>
          </a:prstGeom>
          <a:noFill/>
          <a:ln w="57150">
            <a:solidFill>
              <a:srgbClr val="65EB3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F4624F-7BAB-4660-BA7D-10B42279E6CC}"/>
              </a:ext>
            </a:extLst>
          </p:cNvPr>
          <p:cNvSpPr txBox="1"/>
          <p:nvPr/>
        </p:nvSpPr>
        <p:spPr>
          <a:xfrm>
            <a:off x="110412" y="2209800"/>
            <a:ext cx="33185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medulla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is composed of about a dozen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renal pyramids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each having its base oriented toward the cortex and its apex,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(the renal papilla)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projecting medially.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Thursday 28 April 2022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Dr. Aiman Qais Afar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8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298" y="762000"/>
            <a:ext cx="35052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  <a:latin typeface="Candara" pitchFamily="34" charset="0"/>
              </a:rPr>
              <a:t>The cortex :</a:t>
            </a:r>
          </a:p>
          <a:p>
            <a:pPr>
              <a:buFont typeface="Wingdings" pitchFamily="2" charset="2"/>
              <a:buChar char="v"/>
            </a:pPr>
            <a:endParaRPr lang="en-US" sz="2400" b="1" dirty="0">
              <a:solidFill>
                <a:srgbClr val="FF000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Extends into the medulla between adjacent pyramids as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the renal columns</a:t>
            </a:r>
            <a:r>
              <a:rPr lang="en-US" sz="2400" b="1" dirty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v"/>
            </a:pPr>
            <a:endParaRPr lang="en-US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Extending from the bases of the renal pyramids into the cortex are striations known as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medullary rays</a:t>
            </a:r>
          </a:p>
        </p:txBody>
      </p:sp>
      <p:sp>
        <p:nvSpPr>
          <p:cNvPr id="6" name="مستطيل 1"/>
          <p:cNvSpPr/>
          <p:nvPr/>
        </p:nvSpPr>
        <p:spPr>
          <a:xfrm>
            <a:off x="76200" y="76200"/>
            <a:ext cx="19050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pic>
        <p:nvPicPr>
          <p:cNvPr id="8" name="Picture 3" descr="C:\Users\AYMAN\Pictures\صورة1.jpg"/>
          <p:cNvPicPr>
            <a:picLocks noChangeAspect="1" noChangeArrowheads="1"/>
          </p:cNvPicPr>
          <p:nvPr/>
        </p:nvPicPr>
        <p:blipFill>
          <a:blip r:embed="rId2" cstate="print"/>
          <a:srcRect l="33876" t="465"/>
          <a:stretch>
            <a:fillRect/>
          </a:stretch>
        </p:blipFill>
        <p:spPr bwMode="auto">
          <a:xfrm>
            <a:off x="3733800" y="908585"/>
            <a:ext cx="5288902" cy="518741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6385" y="768489"/>
            <a:ext cx="3690966" cy="563231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The renal sinus</a:t>
            </a:r>
            <a:r>
              <a:rPr lang="en-US" sz="2400" b="1" dirty="0">
                <a:latin typeface="Candara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which is the space within the hilum</a:t>
            </a:r>
            <a:r>
              <a:rPr lang="en-US" sz="2400" b="1" dirty="0">
                <a:latin typeface="Candara" pitchFamily="34" charset="0"/>
              </a:rPr>
              <a:t>, contains the upper expanded </a:t>
            </a:r>
            <a:r>
              <a:rPr lang="en-US" sz="2400" b="1" dirty="0">
                <a:solidFill>
                  <a:srgbClr val="7030A0"/>
                </a:solidFill>
                <a:latin typeface="Candara" pitchFamily="34" charset="0"/>
              </a:rPr>
              <a:t>end of the ureter</a:t>
            </a:r>
            <a:r>
              <a:rPr lang="en-US" sz="2400" b="1" dirty="0">
                <a:latin typeface="Candara" pitchFamily="34" charset="0"/>
              </a:rPr>
              <a:t>, </a:t>
            </a:r>
            <a:r>
              <a:rPr lang="en-US" sz="2400" b="1" dirty="0">
                <a:solidFill>
                  <a:srgbClr val="7030A0"/>
                </a:solidFill>
                <a:latin typeface="Candara" pitchFamily="34" charset="0"/>
              </a:rPr>
              <a:t>the renal pelvis</a:t>
            </a:r>
            <a:r>
              <a:rPr lang="en-US" sz="2400" b="1" dirty="0">
                <a:latin typeface="Candara" pitchFamily="34" charset="0"/>
              </a:rPr>
              <a:t>. </a:t>
            </a:r>
          </a:p>
          <a:p>
            <a:pPr algn="l"/>
            <a:endParaRPr lang="en-US" sz="2400" b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This divides into two or three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major calyces</a:t>
            </a:r>
            <a:r>
              <a:rPr lang="en-US" sz="2400" b="1" dirty="0">
                <a:latin typeface="Candara" pitchFamily="34" charset="0"/>
              </a:rPr>
              <a:t>, each of which divides into two or three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minor calyces </a:t>
            </a:r>
          </a:p>
          <a:p>
            <a:pPr algn="l"/>
            <a:endParaRPr lang="en-US" sz="2400" b="1" dirty="0">
              <a:solidFill>
                <a:srgbClr val="0033CC"/>
              </a:solidFill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Each minor calyx is indented by the apex of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renal pyramid</a:t>
            </a:r>
            <a:r>
              <a:rPr lang="en-US" sz="2400" b="1" dirty="0">
                <a:latin typeface="Candara" pitchFamily="34" charset="0"/>
              </a:rPr>
              <a:t>,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the renal papilla.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01025"/>
            <a:ext cx="1676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pic>
        <p:nvPicPr>
          <p:cNvPr id="6148" name="Picture 4" descr="C:\Users\AYMAN\Pictures\صورة1.jpg"/>
          <p:cNvPicPr>
            <a:picLocks noChangeAspect="1" noChangeArrowheads="1"/>
          </p:cNvPicPr>
          <p:nvPr/>
        </p:nvPicPr>
        <p:blipFill>
          <a:blip r:embed="rId2" cstate="print"/>
          <a:srcRect l="34461"/>
          <a:stretch>
            <a:fillRect/>
          </a:stretch>
        </p:blipFill>
        <p:spPr bwMode="auto">
          <a:xfrm>
            <a:off x="3960174" y="1066800"/>
            <a:ext cx="4965155" cy="493632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Thursday 28 April 2022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9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962400" y="6400800"/>
            <a:ext cx="2057400" cy="320675"/>
          </a:xfrm>
        </p:spPr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Dr. Aiman Qais Afar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BD4603-573E-46B4-A503-744490DF95AD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918E0DD9-C251-45A2-87ED-22B856D76D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946011-41A9-4D37-8556-380D5956702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ad8373-bfde-47d8-b794-2f09d697278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2090</Words>
  <Application>Microsoft Office PowerPoint</Application>
  <PresentationFormat>On-screen Show (4:3)</PresentationFormat>
  <Paragraphs>291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Sanabil Hassanat</cp:lastModifiedBy>
  <cp:revision>77</cp:revision>
  <dcterms:created xsi:type="dcterms:W3CDTF">2006-08-16T00:00:00Z</dcterms:created>
  <dcterms:modified xsi:type="dcterms:W3CDTF">2022-04-28T09:04:10Z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0x010100703715E3F2C51640B4ECF0431D023F17</vt:lpwstr>
  </property>
</Properties>
</file>