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1"/>
  </p:notesMasterIdLst>
  <p:sldIdLst>
    <p:sldId id="256" r:id="rId4"/>
    <p:sldId id="296" r:id="rId5"/>
    <p:sldId id="297" r:id="rId6"/>
    <p:sldId id="353" r:id="rId7"/>
    <p:sldId id="298" r:id="rId8"/>
    <p:sldId id="299" r:id="rId9"/>
    <p:sldId id="339" r:id="rId10"/>
    <p:sldId id="300" r:id="rId11"/>
    <p:sldId id="344" r:id="rId12"/>
    <p:sldId id="354" r:id="rId13"/>
    <p:sldId id="331" r:id="rId14"/>
    <p:sldId id="301" r:id="rId15"/>
    <p:sldId id="352" r:id="rId16"/>
    <p:sldId id="346" r:id="rId17"/>
    <p:sldId id="330" r:id="rId18"/>
    <p:sldId id="302" r:id="rId19"/>
    <p:sldId id="326" r:id="rId20"/>
    <p:sldId id="303" r:id="rId21"/>
    <p:sldId id="342" r:id="rId22"/>
    <p:sldId id="332" r:id="rId23"/>
    <p:sldId id="304" r:id="rId24"/>
    <p:sldId id="305" r:id="rId25"/>
    <p:sldId id="306" r:id="rId26"/>
    <p:sldId id="329" r:id="rId27"/>
    <p:sldId id="307" r:id="rId28"/>
    <p:sldId id="308" r:id="rId29"/>
    <p:sldId id="337" r:id="rId30"/>
    <p:sldId id="309" r:id="rId31"/>
    <p:sldId id="310" r:id="rId32"/>
    <p:sldId id="327" r:id="rId33"/>
    <p:sldId id="340" r:id="rId34"/>
    <p:sldId id="313" r:id="rId35"/>
    <p:sldId id="317" r:id="rId36"/>
    <p:sldId id="341" r:id="rId37"/>
    <p:sldId id="314" r:id="rId38"/>
    <p:sldId id="315" r:id="rId39"/>
    <p:sldId id="347" r:id="rId40"/>
    <p:sldId id="316" r:id="rId41"/>
    <p:sldId id="311" r:id="rId42"/>
    <p:sldId id="318" r:id="rId43"/>
    <p:sldId id="312" r:id="rId44"/>
    <p:sldId id="322" r:id="rId45"/>
    <p:sldId id="319" r:id="rId46"/>
    <p:sldId id="321" r:id="rId47"/>
    <p:sldId id="293" r:id="rId48"/>
    <p:sldId id="348" r:id="rId49"/>
    <p:sldId id="325" r:id="rId5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5130D"/>
    <a:srgbClr val="EBF9D9"/>
    <a:srgbClr val="E3DE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54"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presProps" Target="pres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8" Type="http://schemas.openxmlformats.org/officeDocument/2006/relationships/slide" Target="slides/slide5.xml" /><Relationship Id="rId51" Type="http://schemas.openxmlformats.org/officeDocument/2006/relationships/notesMaster" Target="notesMasters/notesMaster1.xml" /><Relationship Id="rId3" Type="http://schemas.openxmlformats.org/officeDocument/2006/relationships/slideMaster" Target="slideMasters/slide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DAF464C-6BAE-4457-9654-B16C8751471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3" name="Rectangle 3">
            <a:extLst>
              <a:ext uri="{FF2B5EF4-FFF2-40B4-BE49-F238E27FC236}">
                <a16:creationId xmlns:a16="http://schemas.microsoft.com/office/drawing/2014/main" id="{158DB0A6-3FB5-40BB-A7CD-B82682722A2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AU"/>
          </a:p>
        </p:txBody>
      </p:sp>
      <p:sp>
        <p:nvSpPr>
          <p:cNvPr id="2052" name="Rectangle 4">
            <a:extLst>
              <a:ext uri="{FF2B5EF4-FFF2-40B4-BE49-F238E27FC236}">
                <a16:creationId xmlns:a16="http://schemas.microsoft.com/office/drawing/2014/main" id="{735F60AF-65DC-49A9-B76B-CAE4F29B6F8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77EF245-FA0F-4EF6-AEB4-42B45EFAC4E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87D96ADC-1CA1-45A9-B707-35C3A3326AE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7" name="Rectangle 7">
            <a:extLst>
              <a:ext uri="{FF2B5EF4-FFF2-40B4-BE49-F238E27FC236}">
                <a16:creationId xmlns:a16="http://schemas.microsoft.com/office/drawing/2014/main" id="{D2148FBC-61BC-403A-ABA9-92C726605F1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35F1AF7-FD6A-4F36-BD92-62DA7995D468}"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7FEB5FB-541F-472F-A8BD-662A139E20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07908B-F5A2-4FE0-8704-58439F23B5B7}" type="slidenum">
              <a:rPr lang="ar-SA" altLang="en-US"/>
              <a:pPr>
                <a:spcBef>
                  <a:spcPct val="0"/>
                </a:spcBef>
              </a:pPr>
              <a:t>1</a:t>
            </a:fld>
            <a:endParaRPr lang="en-AU" altLang="en-US"/>
          </a:p>
        </p:txBody>
      </p:sp>
      <p:sp>
        <p:nvSpPr>
          <p:cNvPr id="4099" name="Rectangle 2">
            <a:extLst>
              <a:ext uri="{FF2B5EF4-FFF2-40B4-BE49-F238E27FC236}">
                <a16:creationId xmlns:a16="http://schemas.microsoft.com/office/drawing/2014/main" id="{F7440BD8-2D45-4790-A8CE-257BB530DCE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2A45822-185A-434F-856F-5EB6171155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FA140C-AEFF-424E-9B4B-7E4D9A71E832}"/>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D3FC959-193E-4828-AB88-7151F914A5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BE14A08-10E9-43FE-9CF2-B9E74F075B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345A84-CDDF-4900-A545-13A929F510EC}" type="slidenum">
              <a:rPr lang="ar-SA" altLang="en-US"/>
              <a:pPr>
                <a:spcBef>
                  <a:spcPct val="0"/>
                </a:spcBef>
              </a:pPr>
              <a:t>11</a:t>
            </a:fld>
            <a:endParaRPr lang="en-AU" altLang="en-US"/>
          </a:p>
        </p:txBody>
      </p:sp>
      <p:sp>
        <p:nvSpPr>
          <p:cNvPr id="24579" name="Rectangle 2">
            <a:extLst>
              <a:ext uri="{FF2B5EF4-FFF2-40B4-BE49-F238E27FC236}">
                <a16:creationId xmlns:a16="http://schemas.microsoft.com/office/drawing/2014/main" id="{5C6DB7AB-DEF9-4BCC-903E-1A7D33431DF9}"/>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B01D8E0-EF8A-4B1A-88AA-E7D7F227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89CA3BD-5A3C-446C-939B-F6631727A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5E8FAE-CB00-4135-BC3F-98AD48B02A27}" type="slidenum">
              <a:rPr lang="ar-SA" altLang="en-US"/>
              <a:pPr>
                <a:spcBef>
                  <a:spcPct val="0"/>
                </a:spcBef>
              </a:pPr>
              <a:t>12</a:t>
            </a:fld>
            <a:endParaRPr lang="en-AU" altLang="en-US"/>
          </a:p>
        </p:txBody>
      </p:sp>
      <p:sp>
        <p:nvSpPr>
          <p:cNvPr id="26627" name="Rectangle 2">
            <a:extLst>
              <a:ext uri="{FF2B5EF4-FFF2-40B4-BE49-F238E27FC236}">
                <a16:creationId xmlns:a16="http://schemas.microsoft.com/office/drawing/2014/main" id="{B30CAEAD-CDBF-4B91-B3A6-CC2DFC33BDE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0674632-3722-4FB3-9014-5EF071BA84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A6F574E-E247-4349-B09F-05C5F714238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701A39A-790B-475F-86FE-77C4E386D3BD}" type="slidenum">
              <a:rPr lang="ar-SA" altLang="en-US"/>
              <a:pPr algn="r" eaLnBrk="1" hangingPunct="1">
                <a:spcBef>
                  <a:spcPct val="0"/>
                </a:spcBef>
              </a:pPr>
              <a:t>13</a:t>
            </a:fld>
            <a:endParaRPr lang="en-AU" altLang="en-US"/>
          </a:p>
        </p:txBody>
      </p:sp>
      <p:sp>
        <p:nvSpPr>
          <p:cNvPr id="28675" name="Rectangle 2">
            <a:extLst>
              <a:ext uri="{FF2B5EF4-FFF2-40B4-BE49-F238E27FC236}">
                <a16:creationId xmlns:a16="http://schemas.microsoft.com/office/drawing/2014/main" id="{832DA8ED-493B-43DA-94F6-DB54B5772C5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3D53B1F-C68D-45EC-9F5C-F72C22102B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BBB96A8-DB7B-4854-B47A-34F558AD9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147DC8-A07A-41AB-A734-6A4687BB68C7}" type="slidenum">
              <a:rPr lang="ar-SA" altLang="en-US"/>
              <a:pPr>
                <a:spcBef>
                  <a:spcPct val="0"/>
                </a:spcBef>
              </a:pPr>
              <a:t>14</a:t>
            </a:fld>
            <a:endParaRPr lang="en-AU" altLang="en-US"/>
          </a:p>
        </p:txBody>
      </p:sp>
      <p:sp>
        <p:nvSpPr>
          <p:cNvPr id="30723" name="Rectangle 2">
            <a:extLst>
              <a:ext uri="{FF2B5EF4-FFF2-40B4-BE49-F238E27FC236}">
                <a16:creationId xmlns:a16="http://schemas.microsoft.com/office/drawing/2014/main" id="{4667BB1B-7F25-441E-87E3-3385A750B4D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61446E8-9BC0-43D2-B38D-C26D0386C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333C853-E12D-4DAC-B7D6-EE8AF44AD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5F852-ED80-43CA-B0A0-06747100F44E}" type="slidenum">
              <a:rPr lang="ar-SA" altLang="en-US"/>
              <a:pPr>
                <a:spcBef>
                  <a:spcPct val="0"/>
                </a:spcBef>
              </a:pPr>
              <a:t>15</a:t>
            </a:fld>
            <a:endParaRPr lang="en-AU" altLang="en-US"/>
          </a:p>
        </p:txBody>
      </p:sp>
      <p:sp>
        <p:nvSpPr>
          <p:cNvPr id="32771" name="Rectangle 2">
            <a:extLst>
              <a:ext uri="{FF2B5EF4-FFF2-40B4-BE49-F238E27FC236}">
                <a16:creationId xmlns:a16="http://schemas.microsoft.com/office/drawing/2014/main" id="{DF7E984B-242C-496F-9E1F-AB73CD7BD14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C16E820-98C3-4860-A7EE-985496D9E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D4AF352-8ABA-4304-B696-307EA7F689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47826D-1AB8-4695-B83E-A8D7D33F8A6F}" type="slidenum">
              <a:rPr lang="ar-SA" altLang="en-US"/>
              <a:pPr>
                <a:spcBef>
                  <a:spcPct val="0"/>
                </a:spcBef>
              </a:pPr>
              <a:t>16</a:t>
            </a:fld>
            <a:endParaRPr lang="en-AU" altLang="en-US"/>
          </a:p>
        </p:txBody>
      </p:sp>
      <p:sp>
        <p:nvSpPr>
          <p:cNvPr id="34819" name="Rectangle 2">
            <a:extLst>
              <a:ext uri="{FF2B5EF4-FFF2-40B4-BE49-F238E27FC236}">
                <a16:creationId xmlns:a16="http://schemas.microsoft.com/office/drawing/2014/main" id="{26B665A9-94D9-4DFB-98C1-16AA3E5A577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E0C7B2B-4C6A-4780-9294-81A6BB08D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EF54913-2600-4E29-A102-42B9068BD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303E8D-4ACA-45AB-B72C-117B262AFAB2}" type="slidenum">
              <a:rPr lang="ar-SA" altLang="en-US"/>
              <a:pPr>
                <a:spcBef>
                  <a:spcPct val="0"/>
                </a:spcBef>
              </a:pPr>
              <a:t>17</a:t>
            </a:fld>
            <a:endParaRPr lang="en-AU" altLang="en-US"/>
          </a:p>
        </p:txBody>
      </p:sp>
      <p:sp>
        <p:nvSpPr>
          <p:cNvPr id="36867" name="Rectangle 2">
            <a:extLst>
              <a:ext uri="{FF2B5EF4-FFF2-40B4-BE49-F238E27FC236}">
                <a16:creationId xmlns:a16="http://schemas.microsoft.com/office/drawing/2014/main" id="{20EA8306-8A58-4D46-9089-A8DA1D30869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7D2AA24-0E7F-40AE-AA9B-562A8F6523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96AAB11-F222-4F18-A31F-7BEEAF630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689112-3CD4-4046-BB2C-E09A5F14919D}" type="slidenum">
              <a:rPr lang="ar-SA" altLang="en-US"/>
              <a:pPr>
                <a:spcBef>
                  <a:spcPct val="0"/>
                </a:spcBef>
              </a:pPr>
              <a:t>18</a:t>
            </a:fld>
            <a:endParaRPr lang="en-AU" altLang="en-US"/>
          </a:p>
        </p:txBody>
      </p:sp>
      <p:sp>
        <p:nvSpPr>
          <p:cNvPr id="38915" name="Rectangle 2">
            <a:extLst>
              <a:ext uri="{FF2B5EF4-FFF2-40B4-BE49-F238E27FC236}">
                <a16:creationId xmlns:a16="http://schemas.microsoft.com/office/drawing/2014/main" id="{2004160E-E5FB-4460-8BAD-2745828959C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6512C10-9E27-4A6F-864E-21946007C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E48EAB8-BC0A-4819-9C15-F5CE90793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7C413E-1B18-4A1F-8641-32CCC7CC6C3B}" type="slidenum">
              <a:rPr lang="ar-SA" altLang="en-US"/>
              <a:pPr>
                <a:spcBef>
                  <a:spcPct val="0"/>
                </a:spcBef>
              </a:pPr>
              <a:t>19</a:t>
            </a:fld>
            <a:endParaRPr lang="en-AU" altLang="en-US"/>
          </a:p>
        </p:txBody>
      </p:sp>
      <p:sp>
        <p:nvSpPr>
          <p:cNvPr id="40963" name="Rectangle 2">
            <a:extLst>
              <a:ext uri="{FF2B5EF4-FFF2-40B4-BE49-F238E27FC236}">
                <a16:creationId xmlns:a16="http://schemas.microsoft.com/office/drawing/2014/main" id="{370E1761-0725-4EC9-980C-A09819FA5E6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4FD10991-F32C-46E8-AB7D-4086C0E1F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1C7409B-283D-4B8E-9A4F-BE4F569A6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A572E8-1914-41F9-AF12-1E605F36AD03}" type="slidenum">
              <a:rPr lang="ar-SA" altLang="en-US"/>
              <a:pPr>
                <a:spcBef>
                  <a:spcPct val="0"/>
                </a:spcBef>
              </a:pPr>
              <a:t>2</a:t>
            </a:fld>
            <a:endParaRPr lang="en-AU" altLang="en-US"/>
          </a:p>
        </p:txBody>
      </p:sp>
      <p:sp>
        <p:nvSpPr>
          <p:cNvPr id="6147" name="Rectangle 2">
            <a:extLst>
              <a:ext uri="{FF2B5EF4-FFF2-40B4-BE49-F238E27FC236}">
                <a16:creationId xmlns:a16="http://schemas.microsoft.com/office/drawing/2014/main" id="{7A23AF0F-A6D4-44DB-8DBE-F865404A6C5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DF83ECD-A113-4BA3-B7B2-210E6B49D9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4634C1C-73B8-4695-82A9-A8C701D71F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DC7A66-2934-454B-A293-0D348CCCFA88}" type="slidenum">
              <a:rPr lang="ar-SA" altLang="en-US"/>
              <a:pPr>
                <a:spcBef>
                  <a:spcPct val="0"/>
                </a:spcBef>
              </a:pPr>
              <a:t>20</a:t>
            </a:fld>
            <a:endParaRPr lang="en-AU" altLang="en-US"/>
          </a:p>
        </p:txBody>
      </p:sp>
      <p:sp>
        <p:nvSpPr>
          <p:cNvPr id="43011" name="Rectangle 2">
            <a:extLst>
              <a:ext uri="{FF2B5EF4-FFF2-40B4-BE49-F238E27FC236}">
                <a16:creationId xmlns:a16="http://schemas.microsoft.com/office/drawing/2014/main" id="{941C44FC-30FD-4E8E-92FD-A5D3ADA11F4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0DA3CD0-2A4C-4C06-BD15-4D7152117A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B8DF438-D337-4555-9F0F-E30CF62F1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8A9710-E314-45C2-86EE-A9AEB12D11E9}" type="slidenum">
              <a:rPr lang="ar-SA" altLang="en-US"/>
              <a:pPr>
                <a:spcBef>
                  <a:spcPct val="0"/>
                </a:spcBef>
              </a:pPr>
              <a:t>21</a:t>
            </a:fld>
            <a:endParaRPr lang="en-AU" altLang="en-US"/>
          </a:p>
        </p:txBody>
      </p:sp>
      <p:sp>
        <p:nvSpPr>
          <p:cNvPr id="45059" name="Rectangle 2">
            <a:extLst>
              <a:ext uri="{FF2B5EF4-FFF2-40B4-BE49-F238E27FC236}">
                <a16:creationId xmlns:a16="http://schemas.microsoft.com/office/drawing/2014/main" id="{F5465495-4C6B-4830-9993-2411C1EAA90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9BF76A98-A0CE-4F0F-8C5D-959BA0FC5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39FB5A5-8CDA-4769-9646-9B81069C4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582CEA-6814-476D-81D8-6B784720689A}" type="slidenum">
              <a:rPr lang="ar-SA" altLang="en-US"/>
              <a:pPr>
                <a:spcBef>
                  <a:spcPct val="0"/>
                </a:spcBef>
              </a:pPr>
              <a:t>22</a:t>
            </a:fld>
            <a:endParaRPr lang="en-AU" altLang="en-US"/>
          </a:p>
        </p:txBody>
      </p:sp>
      <p:sp>
        <p:nvSpPr>
          <p:cNvPr id="47107" name="Rectangle 2">
            <a:extLst>
              <a:ext uri="{FF2B5EF4-FFF2-40B4-BE49-F238E27FC236}">
                <a16:creationId xmlns:a16="http://schemas.microsoft.com/office/drawing/2014/main" id="{A220D68E-D128-4A61-9DE3-2052377D15F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6E23CC4-6F50-4E72-8EDD-45E80B940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9A2B204-FA82-4BC3-9CA1-4604A4BD3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B6ACA4-0604-4B5C-B4C3-777A6D6E8248}" type="slidenum">
              <a:rPr lang="ar-SA" altLang="en-US"/>
              <a:pPr>
                <a:spcBef>
                  <a:spcPct val="0"/>
                </a:spcBef>
              </a:pPr>
              <a:t>23</a:t>
            </a:fld>
            <a:endParaRPr lang="en-AU" altLang="en-US"/>
          </a:p>
        </p:txBody>
      </p:sp>
      <p:sp>
        <p:nvSpPr>
          <p:cNvPr id="49155" name="Rectangle 2">
            <a:extLst>
              <a:ext uri="{FF2B5EF4-FFF2-40B4-BE49-F238E27FC236}">
                <a16:creationId xmlns:a16="http://schemas.microsoft.com/office/drawing/2014/main" id="{202EA3AF-845C-4BE5-9600-76E50393C0A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73BCB4B-7317-4687-B4A2-4539851C2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B70086F-D3AD-4C65-A5E1-FE179BF035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604400-C8A7-4557-A67A-CF7368B83995}" type="slidenum">
              <a:rPr lang="ar-SA" altLang="en-US"/>
              <a:pPr>
                <a:spcBef>
                  <a:spcPct val="0"/>
                </a:spcBef>
              </a:pPr>
              <a:t>24</a:t>
            </a:fld>
            <a:endParaRPr lang="en-AU" altLang="en-US"/>
          </a:p>
        </p:txBody>
      </p:sp>
      <p:sp>
        <p:nvSpPr>
          <p:cNvPr id="51203" name="Rectangle 2">
            <a:extLst>
              <a:ext uri="{FF2B5EF4-FFF2-40B4-BE49-F238E27FC236}">
                <a16:creationId xmlns:a16="http://schemas.microsoft.com/office/drawing/2014/main" id="{5834F20D-68C3-447D-BBC4-3370DD4BCDE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52A80D1-1D32-4C9A-947B-2BA839311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F61A938-8DFD-47C8-8A48-697B06E8A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85D8F99-009E-4232-9A03-91493DC0812E}" type="slidenum">
              <a:rPr lang="ar-SA" altLang="en-US"/>
              <a:pPr>
                <a:spcBef>
                  <a:spcPct val="0"/>
                </a:spcBef>
              </a:pPr>
              <a:t>25</a:t>
            </a:fld>
            <a:endParaRPr lang="en-AU" altLang="en-US"/>
          </a:p>
        </p:txBody>
      </p:sp>
      <p:sp>
        <p:nvSpPr>
          <p:cNvPr id="53251" name="Rectangle 2">
            <a:extLst>
              <a:ext uri="{FF2B5EF4-FFF2-40B4-BE49-F238E27FC236}">
                <a16:creationId xmlns:a16="http://schemas.microsoft.com/office/drawing/2014/main" id="{9D1FFEB7-D1A5-4352-AEA4-560F77D6F37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5D12373-2AD1-431B-8430-DEFBCBA81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2DEDF54-6EE1-4849-A594-CADBF89A4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6B6351-13EE-4684-9402-49F1CC5874CB}" type="slidenum">
              <a:rPr lang="ar-SA" altLang="en-US"/>
              <a:pPr>
                <a:spcBef>
                  <a:spcPct val="0"/>
                </a:spcBef>
              </a:pPr>
              <a:t>26</a:t>
            </a:fld>
            <a:endParaRPr lang="en-AU" altLang="en-US"/>
          </a:p>
        </p:txBody>
      </p:sp>
      <p:sp>
        <p:nvSpPr>
          <p:cNvPr id="55299" name="Rectangle 2">
            <a:extLst>
              <a:ext uri="{FF2B5EF4-FFF2-40B4-BE49-F238E27FC236}">
                <a16:creationId xmlns:a16="http://schemas.microsoft.com/office/drawing/2014/main" id="{4F9E4282-3E96-46EB-B545-15AC0CC119A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963459F-BA45-48D2-BAED-145EC93AA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769EDD7-21CB-4417-BCCB-E6D586B0D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F9D0CF-CCFF-405B-9500-339FBEF9167F}" type="slidenum">
              <a:rPr lang="ar-SA" altLang="en-US"/>
              <a:pPr>
                <a:spcBef>
                  <a:spcPct val="0"/>
                </a:spcBef>
              </a:pPr>
              <a:t>27</a:t>
            </a:fld>
            <a:endParaRPr lang="en-AU" altLang="en-US"/>
          </a:p>
        </p:txBody>
      </p:sp>
      <p:sp>
        <p:nvSpPr>
          <p:cNvPr id="57347" name="Rectangle 2">
            <a:extLst>
              <a:ext uri="{FF2B5EF4-FFF2-40B4-BE49-F238E27FC236}">
                <a16:creationId xmlns:a16="http://schemas.microsoft.com/office/drawing/2014/main" id="{8175D3E0-5EC7-4412-B412-D08C3DEAF3F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6013BD22-59B1-4451-9959-8EA4B8F5D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A7DE7A9-8F8E-4DA8-9262-52AD4E7F6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34FDFE-CB0B-4AEB-8FE7-81D785B9E433}" type="slidenum">
              <a:rPr lang="ar-SA" altLang="en-US"/>
              <a:pPr>
                <a:spcBef>
                  <a:spcPct val="0"/>
                </a:spcBef>
              </a:pPr>
              <a:t>28</a:t>
            </a:fld>
            <a:endParaRPr lang="en-AU" altLang="en-US"/>
          </a:p>
        </p:txBody>
      </p:sp>
      <p:sp>
        <p:nvSpPr>
          <p:cNvPr id="59395" name="Rectangle 2">
            <a:extLst>
              <a:ext uri="{FF2B5EF4-FFF2-40B4-BE49-F238E27FC236}">
                <a16:creationId xmlns:a16="http://schemas.microsoft.com/office/drawing/2014/main" id="{77A25786-AE64-42E4-A0F4-6FB4AF2C695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938BA5D8-1D69-41AD-A719-274570BC8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168DC79-E816-4E0B-91E2-1ABBBC2CC1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A2A829-9807-401C-83CA-4F9106BEC00A}" type="slidenum">
              <a:rPr lang="ar-SA" altLang="en-US"/>
              <a:pPr>
                <a:spcBef>
                  <a:spcPct val="0"/>
                </a:spcBef>
              </a:pPr>
              <a:t>29</a:t>
            </a:fld>
            <a:endParaRPr lang="en-AU" altLang="en-US"/>
          </a:p>
        </p:txBody>
      </p:sp>
      <p:sp>
        <p:nvSpPr>
          <p:cNvPr id="61443" name="Rectangle 2">
            <a:extLst>
              <a:ext uri="{FF2B5EF4-FFF2-40B4-BE49-F238E27FC236}">
                <a16:creationId xmlns:a16="http://schemas.microsoft.com/office/drawing/2014/main" id="{AA9316F0-5BED-4D3B-A901-F21D229F7E1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DBE6249-3189-4E2D-83F9-CC13D43EBF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2353D0B-189D-434B-9261-F4DD386F2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D2392E-9592-4643-BA6B-8499FE8B4C24}" type="slidenum">
              <a:rPr lang="ar-SA" altLang="en-US"/>
              <a:pPr>
                <a:spcBef>
                  <a:spcPct val="0"/>
                </a:spcBef>
              </a:pPr>
              <a:t>3</a:t>
            </a:fld>
            <a:endParaRPr lang="en-AU" altLang="en-US"/>
          </a:p>
        </p:txBody>
      </p:sp>
      <p:sp>
        <p:nvSpPr>
          <p:cNvPr id="8195" name="Rectangle 2">
            <a:extLst>
              <a:ext uri="{FF2B5EF4-FFF2-40B4-BE49-F238E27FC236}">
                <a16:creationId xmlns:a16="http://schemas.microsoft.com/office/drawing/2014/main" id="{4D32E539-B0C5-4268-8486-F601869F6CF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C31A8F9-EDEE-4C1B-A91C-0DD5434C6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A40CF51-9B9C-46E1-B843-7416ED900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6F3AB4-E495-4633-A717-EB72C0CBA63A}" type="slidenum">
              <a:rPr lang="ar-SA" altLang="en-US"/>
              <a:pPr>
                <a:spcBef>
                  <a:spcPct val="0"/>
                </a:spcBef>
              </a:pPr>
              <a:t>30</a:t>
            </a:fld>
            <a:endParaRPr lang="en-AU" altLang="en-US"/>
          </a:p>
        </p:txBody>
      </p:sp>
      <p:sp>
        <p:nvSpPr>
          <p:cNvPr id="63491" name="Rectangle 2">
            <a:extLst>
              <a:ext uri="{FF2B5EF4-FFF2-40B4-BE49-F238E27FC236}">
                <a16:creationId xmlns:a16="http://schemas.microsoft.com/office/drawing/2014/main" id="{BEF888CC-E03B-4F71-BC4A-0AC35E3E779F}"/>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78C7AEE-4A1D-4FAD-AC2D-3CDA73B2E7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1109632-1E29-45EC-B5B8-7E4ACAB0D0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EB4F1B-7F56-4710-B766-5CB0040A8968}" type="slidenum">
              <a:rPr lang="ar-SA" altLang="en-US"/>
              <a:pPr>
                <a:spcBef>
                  <a:spcPct val="0"/>
                </a:spcBef>
              </a:pPr>
              <a:t>31</a:t>
            </a:fld>
            <a:endParaRPr lang="en-AU" altLang="en-US"/>
          </a:p>
        </p:txBody>
      </p:sp>
      <p:sp>
        <p:nvSpPr>
          <p:cNvPr id="65539" name="Rectangle 2">
            <a:extLst>
              <a:ext uri="{FF2B5EF4-FFF2-40B4-BE49-F238E27FC236}">
                <a16:creationId xmlns:a16="http://schemas.microsoft.com/office/drawing/2014/main" id="{EC671270-78FE-4D9F-9ABA-9D185D896E9B}"/>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EA00B83-7A03-4172-B90A-3356A4886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A057ED9-A8CC-4B8C-9AD3-958891870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2A5F4C-B9C6-45AE-BE51-243469887AFD}" type="slidenum">
              <a:rPr lang="ar-SA" altLang="en-US"/>
              <a:pPr>
                <a:spcBef>
                  <a:spcPct val="0"/>
                </a:spcBef>
              </a:pPr>
              <a:t>32</a:t>
            </a:fld>
            <a:endParaRPr lang="en-AU" altLang="en-US"/>
          </a:p>
        </p:txBody>
      </p:sp>
      <p:sp>
        <p:nvSpPr>
          <p:cNvPr id="67587" name="Rectangle 2">
            <a:extLst>
              <a:ext uri="{FF2B5EF4-FFF2-40B4-BE49-F238E27FC236}">
                <a16:creationId xmlns:a16="http://schemas.microsoft.com/office/drawing/2014/main" id="{94C08422-A4D5-4355-B538-1AA32D88F9F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3134426-08B7-48B0-AC31-CDC691B7AD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69F0F0F-EDA8-4530-A35B-53D4F2F21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396EDE-F170-485D-B9E4-17612C76334F}" type="slidenum">
              <a:rPr lang="ar-SA" altLang="en-US"/>
              <a:pPr>
                <a:spcBef>
                  <a:spcPct val="0"/>
                </a:spcBef>
              </a:pPr>
              <a:t>33</a:t>
            </a:fld>
            <a:endParaRPr lang="en-AU" altLang="en-US"/>
          </a:p>
        </p:txBody>
      </p:sp>
      <p:sp>
        <p:nvSpPr>
          <p:cNvPr id="69635" name="Rectangle 2">
            <a:extLst>
              <a:ext uri="{FF2B5EF4-FFF2-40B4-BE49-F238E27FC236}">
                <a16:creationId xmlns:a16="http://schemas.microsoft.com/office/drawing/2014/main" id="{F85E0167-4C88-42B8-827C-FD51A5F17F9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57B35C7-52EC-45F5-98C8-CAAA9DE20A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6D99EC3-ED43-4A13-80E2-5568DC166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8B8431-B72D-420E-A7C4-5A5C43623CF1}" type="slidenum">
              <a:rPr lang="ar-SA" altLang="en-US"/>
              <a:pPr>
                <a:spcBef>
                  <a:spcPct val="0"/>
                </a:spcBef>
              </a:pPr>
              <a:t>34</a:t>
            </a:fld>
            <a:endParaRPr lang="en-AU" altLang="en-US"/>
          </a:p>
        </p:txBody>
      </p:sp>
      <p:sp>
        <p:nvSpPr>
          <p:cNvPr id="71683" name="Rectangle 2">
            <a:extLst>
              <a:ext uri="{FF2B5EF4-FFF2-40B4-BE49-F238E27FC236}">
                <a16:creationId xmlns:a16="http://schemas.microsoft.com/office/drawing/2014/main" id="{A70CE0E6-7BDB-4EE2-AB19-9C4568EE8D96}"/>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14CD607-DD1C-4919-BF29-1E7EEA8742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EE79DDB-1CCB-4987-9D0C-5B4E4D6F2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14BA40B-B429-4D97-BB72-6AF28308A977}" type="slidenum">
              <a:rPr lang="ar-SA" altLang="en-US"/>
              <a:pPr>
                <a:spcBef>
                  <a:spcPct val="0"/>
                </a:spcBef>
              </a:pPr>
              <a:t>35</a:t>
            </a:fld>
            <a:endParaRPr lang="en-AU" altLang="en-US"/>
          </a:p>
        </p:txBody>
      </p:sp>
      <p:sp>
        <p:nvSpPr>
          <p:cNvPr id="73731" name="Rectangle 2">
            <a:extLst>
              <a:ext uri="{FF2B5EF4-FFF2-40B4-BE49-F238E27FC236}">
                <a16:creationId xmlns:a16="http://schemas.microsoft.com/office/drawing/2014/main" id="{1E11D0B2-7E01-497B-AA38-B934A574AA6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E438A31-D05F-48A7-922D-58AA8E8D8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1AB0360-5FDF-4FB0-A43C-AE39D916E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117814-4F55-4ABE-ADFF-7973B660EAAA}" type="slidenum">
              <a:rPr lang="ar-SA" altLang="en-US"/>
              <a:pPr>
                <a:spcBef>
                  <a:spcPct val="0"/>
                </a:spcBef>
              </a:pPr>
              <a:t>36</a:t>
            </a:fld>
            <a:endParaRPr lang="en-AU" altLang="en-US"/>
          </a:p>
        </p:txBody>
      </p:sp>
      <p:sp>
        <p:nvSpPr>
          <p:cNvPr id="75779" name="Rectangle 2">
            <a:extLst>
              <a:ext uri="{FF2B5EF4-FFF2-40B4-BE49-F238E27FC236}">
                <a16:creationId xmlns:a16="http://schemas.microsoft.com/office/drawing/2014/main" id="{91D0204E-14DB-4577-A617-54163EE70E2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1E1EC3A2-F466-479C-88E7-CA31BA78A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AFB8E00C-B227-4B66-9298-56D77AF5EA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F705F0-02B1-4718-A58D-96AC865624E8}" type="slidenum">
              <a:rPr lang="ar-SA" altLang="en-US"/>
              <a:pPr>
                <a:spcBef>
                  <a:spcPct val="0"/>
                </a:spcBef>
              </a:pPr>
              <a:t>37</a:t>
            </a:fld>
            <a:endParaRPr lang="en-AU" altLang="en-US"/>
          </a:p>
        </p:txBody>
      </p:sp>
      <p:sp>
        <p:nvSpPr>
          <p:cNvPr id="77827" name="Rectangle 2">
            <a:extLst>
              <a:ext uri="{FF2B5EF4-FFF2-40B4-BE49-F238E27FC236}">
                <a16:creationId xmlns:a16="http://schemas.microsoft.com/office/drawing/2014/main" id="{061C5957-D675-43AC-9F10-FA3205BC298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4C8C118-55BE-451E-95E9-F0FC2BE85D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350A323-3C3E-4A1F-AB46-7740F1C6E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7A2DB4-2AE1-4543-A6B0-59E673052FB4}" type="slidenum">
              <a:rPr lang="ar-SA" altLang="en-US"/>
              <a:pPr>
                <a:spcBef>
                  <a:spcPct val="0"/>
                </a:spcBef>
              </a:pPr>
              <a:t>38</a:t>
            </a:fld>
            <a:endParaRPr lang="en-AU" altLang="en-US"/>
          </a:p>
        </p:txBody>
      </p:sp>
      <p:sp>
        <p:nvSpPr>
          <p:cNvPr id="79875" name="Rectangle 2">
            <a:extLst>
              <a:ext uri="{FF2B5EF4-FFF2-40B4-BE49-F238E27FC236}">
                <a16:creationId xmlns:a16="http://schemas.microsoft.com/office/drawing/2014/main" id="{0383674E-3ED7-4989-A7D7-F75AAE304EE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6F94A05-E8BD-4A34-8516-D5DBFE240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8B8272F-9DCA-4BC4-9604-0B4875315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549A82-88F4-4217-963C-70160C350192}" type="slidenum">
              <a:rPr lang="ar-SA" altLang="en-US"/>
              <a:pPr>
                <a:spcBef>
                  <a:spcPct val="0"/>
                </a:spcBef>
              </a:pPr>
              <a:t>39</a:t>
            </a:fld>
            <a:endParaRPr lang="en-AU" altLang="en-US"/>
          </a:p>
        </p:txBody>
      </p:sp>
      <p:sp>
        <p:nvSpPr>
          <p:cNvPr id="81923" name="Rectangle 2">
            <a:extLst>
              <a:ext uri="{FF2B5EF4-FFF2-40B4-BE49-F238E27FC236}">
                <a16:creationId xmlns:a16="http://schemas.microsoft.com/office/drawing/2014/main" id="{F9F3F0B3-7254-4EE9-B9B6-FC9101EFD74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8A6DB09A-D1F8-4BEE-A94A-C71C698D3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42048A8-A5CB-4C1C-8EA2-00A2DA8DAA4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205AC68-D2C0-41D5-961E-E16D6FE5C270}" type="slidenum">
              <a:rPr lang="ar-SA" altLang="en-US"/>
              <a:pPr algn="r" eaLnBrk="1" hangingPunct="1">
                <a:spcBef>
                  <a:spcPct val="0"/>
                </a:spcBef>
              </a:pPr>
              <a:t>4</a:t>
            </a:fld>
            <a:endParaRPr lang="en-AU" altLang="en-US"/>
          </a:p>
        </p:txBody>
      </p:sp>
      <p:sp>
        <p:nvSpPr>
          <p:cNvPr id="10243" name="Rectangle 2">
            <a:extLst>
              <a:ext uri="{FF2B5EF4-FFF2-40B4-BE49-F238E27FC236}">
                <a16:creationId xmlns:a16="http://schemas.microsoft.com/office/drawing/2014/main" id="{817E93B4-985F-47D5-A512-B9B09F90BB9D}"/>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72BD2A7-A956-4548-B21D-19253173FB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7876717-9650-40C5-B9F2-8DC6F490F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118AA0-7C38-4389-A6BA-437AE2078CAF}" type="slidenum">
              <a:rPr lang="ar-SA" altLang="en-US"/>
              <a:pPr>
                <a:spcBef>
                  <a:spcPct val="0"/>
                </a:spcBef>
              </a:pPr>
              <a:t>40</a:t>
            </a:fld>
            <a:endParaRPr lang="en-AU" altLang="en-US"/>
          </a:p>
        </p:txBody>
      </p:sp>
      <p:sp>
        <p:nvSpPr>
          <p:cNvPr id="83971" name="Rectangle 2">
            <a:extLst>
              <a:ext uri="{FF2B5EF4-FFF2-40B4-BE49-F238E27FC236}">
                <a16:creationId xmlns:a16="http://schemas.microsoft.com/office/drawing/2014/main" id="{8E48623F-63F5-4DEF-A013-166A72F0DF8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158418C-CB1F-4247-9319-EEF7235EA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6499411-CF6D-4510-8DC8-0808AC776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EB2607-0D6B-4881-A68E-C80CC456F13C}" type="slidenum">
              <a:rPr lang="ar-SA" altLang="en-US"/>
              <a:pPr>
                <a:spcBef>
                  <a:spcPct val="0"/>
                </a:spcBef>
              </a:pPr>
              <a:t>41</a:t>
            </a:fld>
            <a:endParaRPr lang="en-AU" altLang="en-US"/>
          </a:p>
        </p:txBody>
      </p:sp>
      <p:sp>
        <p:nvSpPr>
          <p:cNvPr id="86019" name="Rectangle 2">
            <a:extLst>
              <a:ext uri="{FF2B5EF4-FFF2-40B4-BE49-F238E27FC236}">
                <a16:creationId xmlns:a16="http://schemas.microsoft.com/office/drawing/2014/main" id="{40CE13C2-AEC1-48BC-B5EF-63D95CBBD4CE}"/>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5D125759-2A16-4EDA-8CAF-DE4F32A9F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069F194-028B-4F73-9362-CB8012C3CB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05FFD4-186D-4BCB-9A46-ADA800A0BFB7}" type="slidenum">
              <a:rPr lang="ar-SA" altLang="en-US"/>
              <a:pPr>
                <a:spcBef>
                  <a:spcPct val="0"/>
                </a:spcBef>
              </a:pPr>
              <a:t>42</a:t>
            </a:fld>
            <a:endParaRPr lang="en-AU" altLang="en-US"/>
          </a:p>
        </p:txBody>
      </p:sp>
      <p:sp>
        <p:nvSpPr>
          <p:cNvPr id="88067" name="Rectangle 2">
            <a:extLst>
              <a:ext uri="{FF2B5EF4-FFF2-40B4-BE49-F238E27FC236}">
                <a16:creationId xmlns:a16="http://schemas.microsoft.com/office/drawing/2014/main" id="{E02F86E7-E50D-4317-958C-73CA4FBA61D7}"/>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DDCBD821-B1F9-42BD-982C-5355463AC7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3CE40CC-8950-445F-8895-1498CDD9D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325EA7-6B58-4929-8E3A-E3A5907B4440}" type="slidenum">
              <a:rPr lang="ar-SA" altLang="en-US"/>
              <a:pPr>
                <a:spcBef>
                  <a:spcPct val="0"/>
                </a:spcBef>
              </a:pPr>
              <a:t>43</a:t>
            </a:fld>
            <a:endParaRPr lang="en-AU" altLang="en-US"/>
          </a:p>
        </p:txBody>
      </p:sp>
      <p:sp>
        <p:nvSpPr>
          <p:cNvPr id="90115" name="Rectangle 2">
            <a:extLst>
              <a:ext uri="{FF2B5EF4-FFF2-40B4-BE49-F238E27FC236}">
                <a16:creationId xmlns:a16="http://schemas.microsoft.com/office/drawing/2014/main" id="{4A010C60-9585-4E71-8F43-DC516716225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A57CA6C-89E0-48DF-956F-2052E68C9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4B20A01-059F-4B70-915B-A6DE9775EE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48965D-EF93-4358-8391-2CE4A518E486}" type="slidenum">
              <a:rPr lang="ar-SA" altLang="en-US"/>
              <a:pPr>
                <a:spcBef>
                  <a:spcPct val="0"/>
                </a:spcBef>
              </a:pPr>
              <a:t>44</a:t>
            </a:fld>
            <a:endParaRPr lang="en-AU" altLang="en-US"/>
          </a:p>
        </p:txBody>
      </p:sp>
      <p:sp>
        <p:nvSpPr>
          <p:cNvPr id="92163" name="Rectangle 2">
            <a:extLst>
              <a:ext uri="{FF2B5EF4-FFF2-40B4-BE49-F238E27FC236}">
                <a16:creationId xmlns:a16="http://schemas.microsoft.com/office/drawing/2014/main" id="{7501C5CB-6215-4461-9B11-5C822A07BE3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471D824-9714-4A74-A10A-6DC5786B86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E31FCB28-ACEE-4D54-A392-7E4AF0863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BAC1D0-DFD7-40A7-8B72-492185CA4AFF}" type="slidenum">
              <a:rPr lang="ar-SA" altLang="en-US"/>
              <a:pPr>
                <a:spcBef>
                  <a:spcPct val="0"/>
                </a:spcBef>
              </a:pPr>
              <a:t>45</a:t>
            </a:fld>
            <a:endParaRPr lang="en-AU" altLang="en-US"/>
          </a:p>
        </p:txBody>
      </p:sp>
      <p:sp>
        <p:nvSpPr>
          <p:cNvPr id="94211" name="Rectangle 2">
            <a:extLst>
              <a:ext uri="{FF2B5EF4-FFF2-40B4-BE49-F238E27FC236}">
                <a16:creationId xmlns:a16="http://schemas.microsoft.com/office/drawing/2014/main" id="{59B2D6F8-EDF3-4862-A847-A1E882009CFF}"/>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FF64794-8FD6-4C7A-BF8D-11A19DAEA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9FD034D-901F-4946-BF29-1A5967FEB6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3C1888-5181-4823-9BC5-A990C55A4599}" type="slidenum">
              <a:rPr lang="ar-SA" altLang="en-US"/>
              <a:pPr>
                <a:spcBef>
                  <a:spcPct val="0"/>
                </a:spcBef>
              </a:pPr>
              <a:t>46</a:t>
            </a:fld>
            <a:endParaRPr lang="en-AU" altLang="en-US"/>
          </a:p>
        </p:txBody>
      </p:sp>
      <p:sp>
        <p:nvSpPr>
          <p:cNvPr id="96259" name="Rectangle 2">
            <a:extLst>
              <a:ext uri="{FF2B5EF4-FFF2-40B4-BE49-F238E27FC236}">
                <a16:creationId xmlns:a16="http://schemas.microsoft.com/office/drawing/2014/main" id="{7698ACCD-9EA2-4EE2-B5B3-DA29F6B804D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6A0836B-9A2A-45A2-B192-FA9996500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A69F763-5D81-4290-868E-C1A5A51616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342F45-F8DA-4171-AE0F-8CB2887E213E}" type="slidenum">
              <a:rPr lang="ar-SA" altLang="en-US"/>
              <a:pPr>
                <a:spcBef>
                  <a:spcPct val="0"/>
                </a:spcBef>
              </a:pPr>
              <a:t>47</a:t>
            </a:fld>
            <a:endParaRPr lang="en-AU" altLang="en-US"/>
          </a:p>
        </p:txBody>
      </p:sp>
      <p:sp>
        <p:nvSpPr>
          <p:cNvPr id="98307" name="Rectangle 2">
            <a:extLst>
              <a:ext uri="{FF2B5EF4-FFF2-40B4-BE49-F238E27FC236}">
                <a16:creationId xmlns:a16="http://schemas.microsoft.com/office/drawing/2014/main" id="{9AF82546-DC6E-4861-87FD-3D3A3C3E81F8}"/>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72BAD06A-313A-49C4-BDA5-C708EDE0D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2B4DB50-0621-4147-A148-CAFB441729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F02FF7-E79A-469B-885F-73A219C6455B}" type="slidenum">
              <a:rPr lang="ar-SA" altLang="en-US"/>
              <a:pPr>
                <a:spcBef>
                  <a:spcPct val="0"/>
                </a:spcBef>
              </a:pPr>
              <a:t>5</a:t>
            </a:fld>
            <a:endParaRPr lang="en-AU" altLang="en-US"/>
          </a:p>
        </p:txBody>
      </p:sp>
      <p:sp>
        <p:nvSpPr>
          <p:cNvPr id="12291" name="Rectangle 2">
            <a:extLst>
              <a:ext uri="{FF2B5EF4-FFF2-40B4-BE49-F238E27FC236}">
                <a16:creationId xmlns:a16="http://schemas.microsoft.com/office/drawing/2014/main" id="{51A9011F-32D9-4FC7-A10E-FD4C9B74A9B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BFF5EA3A-5404-40B4-BC16-866FAA09A4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6AFE284-F054-44AF-B4AF-5510BFDAED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869E4F-3F66-488E-A6D8-25AB801F57B2}" type="slidenum">
              <a:rPr lang="ar-SA" altLang="en-US"/>
              <a:pPr>
                <a:spcBef>
                  <a:spcPct val="0"/>
                </a:spcBef>
              </a:pPr>
              <a:t>6</a:t>
            </a:fld>
            <a:endParaRPr lang="en-AU" altLang="en-US"/>
          </a:p>
        </p:txBody>
      </p:sp>
      <p:sp>
        <p:nvSpPr>
          <p:cNvPr id="14339" name="Rectangle 2">
            <a:extLst>
              <a:ext uri="{FF2B5EF4-FFF2-40B4-BE49-F238E27FC236}">
                <a16:creationId xmlns:a16="http://schemas.microsoft.com/office/drawing/2014/main" id="{8ADCEEC3-37F9-458E-81CD-5F0C836475A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372071D-E7D9-4AE4-A11D-C4E09DA2D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BF40DA6-D0A9-4467-AD33-97C8A9D42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5ADB2A-718D-4496-9306-905B2B8731D3}" type="slidenum">
              <a:rPr lang="ar-SA" altLang="en-US"/>
              <a:pPr>
                <a:spcBef>
                  <a:spcPct val="0"/>
                </a:spcBef>
              </a:pPr>
              <a:t>7</a:t>
            </a:fld>
            <a:endParaRPr lang="en-AU" altLang="en-US"/>
          </a:p>
        </p:txBody>
      </p:sp>
      <p:sp>
        <p:nvSpPr>
          <p:cNvPr id="16387" name="Rectangle 2">
            <a:extLst>
              <a:ext uri="{FF2B5EF4-FFF2-40B4-BE49-F238E27FC236}">
                <a16:creationId xmlns:a16="http://schemas.microsoft.com/office/drawing/2014/main" id="{37DBCC77-400C-4D23-8BAC-D6349B620FB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187A90A-9141-4E42-9F0D-99EFB172E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0895672-2FD2-4210-BBA4-2CFF6B14E3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65A49B-8F92-4CA0-A522-34005939038B}" type="slidenum">
              <a:rPr lang="ar-SA" altLang="en-US"/>
              <a:pPr>
                <a:spcBef>
                  <a:spcPct val="0"/>
                </a:spcBef>
              </a:pPr>
              <a:t>8</a:t>
            </a:fld>
            <a:endParaRPr lang="en-AU" altLang="en-US"/>
          </a:p>
        </p:txBody>
      </p:sp>
      <p:sp>
        <p:nvSpPr>
          <p:cNvPr id="18435" name="Rectangle 2">
            <a:extLst>
              <a:ext uri="{FF2B5EF4-FFF2-40B4-BE49-F238E27FC236}">
                <a16:creationId xmlns:a16="http://schemas.microsoft.com/office/drawing/2014/main" id="{62D554C9-0A26-4753-9046-635D8AE4F22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2C7D0168-F802-451E-AC5D-F04591D16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28D6ABD-DAD7-4A40-8914-5F982C996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0599FF-BF1F-42EF-B213-43D9C4972EB5}" type="slidenum">
              <a:rPr lang="ar-SA" altLang="en-US"/>
              <a:pPr>
                <a:spcBef>
                  <a:spcPct val="0"/>
                </a:spcBef>
              </a:pPr>
              <a:t>9</a:t>
            </a:fld>
            <a:endParaRPr lang="en-AU" altLang="en-US"/>
          </a:p>
        </p:txBody>
      </p:sp>
      <p:sp>
        <p:nvSpPr>
          <p:cNvPr id="20483" name="Rectangle 2">
            <a:extLst>
              <a:ext uri="{FF2B5EF4-FFF2-40B4-BE49-F238E27FC236}">
                <a16:creationId xmlns:a16="http://schemas.microsoft.com/office/drawing/2014/main" id="{BE5FAF7D-8D36-401D-B519-EC94B3CFE71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8D392F9-B610-4FDB-AB4C-C9D1F68B9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Rectangle 4">
            <a:extLst>
              <a:ext uri="{FF2B5EF4-FFF2-40B4-BE49-F238E27FC236}">
                <a16:creationId xmlns:a16="http://schemas.microsoft.com/office/drawing/2014/main" id="{72672805-DB53-4A2C-A1BB-CFC9675F2E63}"/>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4C6F046B-DCB4-4B92-B570-22391A02230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49459DDA-D16A-453C-B8E4-8E70F5F2AED3}"/>
              </a:ext>
            </a:extLst>
          </p:cNvPr>
          <p:cNvSpPr>
            <a:spLocks noGrp="1" noChangeArrowheads="1"/>
          </p:cNvSpPr>
          <p:nvPr>
            <p:ph type="sldNum" sz="quarter" idx="12"/>
          </p:nvPr>
        </p:nvSpPr>
        <p:spPr>
          <a:ln/>
        </p:spPr>
        <p:txBody>
          <a:bodyPr/>
          <a:lstStyle>
            <a:lvl1pPr>
              <a:defRPr/>
            </a:lvl1pPr>
          </a:lstStyle>
          <a:p>
            <a:fld id="{FE619AD5-A21A-481C-AB03-D25C405D7252}" type="slidenum">
              <a:rPr lang="ar-SA" altLang="en-US"/>
              <a:pPr/>
              <a:t>‹#›</a:t>
            </a:fld>
            <a:endParaRPr lang="en-AU" altLang="en-US"/>
          </a:p>
        </p:txBody>
      </p:sp>
    </p:spTree>
    <p:extLst>
      <p:ext uri="{BB962C8B-B14F-4D97-AF65-F5344CB8AC3E}">
        <p14:creationId xmlns:p14="http://schemas.microsoft.com/office/powerpoint/2010/main" val="367485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09B5852E-18A4-42AF-B44D-79A1DECFD42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E94659C-019B-42BD-B9AE-CC5AE64E630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3984BCB7-6470-4933-A0D9-CEBD4EC0D7F2}"/>
              </a:ext>
            </a:extLst>
          </p:cNvPr>
          <p:cNvSpPr>
            <a:spLocks noGrp="1" noChangeArrowheads="1"/>
          </p:cNvSpPr>
          <p:nvPr>
            <p:ph type="sldNum" sz="quarter" idx="12"/>
          </p:nvPr>
        </p:nvSpPr>
        <p:spPr>
          <a:ln/>
        </p:spPr>
        <p:txBody>
          <a:bodyPr/>
          <a:lstStyle>
            <a:lvl1pPr>
              <a:defRPr/>
            </a:lvl1pPr>
          </a:lstStyle>
          <a:p>
            <a:fld id="{159D0362-05E8-41B6-B16E-B4337C16B6E8}" type="slidenum">
              <a:rPr lang="ar-SA" altLang="en-US"/>
              <a:pPr/>
              <a:t>‹#›</a:t>
            </a:fld>
            <a:endParaRPr lang="en-AU" altLang="en-US"/>
          </a:p>
        </p:txBody>
      </p:sp>
    </p:spTree>
    <p:extLst>
      <p:ext uri="{BB962C8B-B14F-4D97-AF65-F5344CB8AC3E}">
        <p14:creationId xmlns:p14="http://schemas.microsoft.com/office/powerpoint/2010/main" val="32129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05342144-6BC9-4768-9B3F-C3084A65621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66C8182E-F8FA-40EB-8F01-31F7DBED274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633F77F-9BCD-424E-8706-6696C81AA99C}"/>
              </a:ext>
            </a:extLst>
          </p:cNvPr>
          <p:cNvSpPr>
            <a:spLocks noGrp="1" noChangeArrowheads="1"/>
          </p:cNvSpPr>
          <p:nvPr>
            <p:ph type="sldNum" sz="quarter" idx="12"/>
          </p:nvPr>
        </p:nvSpPr>
        <p:spPr>
          <a:ln/>
        </p:spPr>
        <p:txBody>
          <a:bodyPr/>
          <a:lstStyle>
            <a:lvl1pPr>
              <a:defRPr/>
            </a:lvl1pPr>
          </a:lstStyle>
          <a:p>
            <a:fld id="{206C1B14-ABC0-4946-86E7-CDAB3EBAE6A7}" type="slidenum">
              <a:rPr lang="ar-SA" altLang="en-US"/>
              <a:pPr/>
              <a:t>‹#›</a:t>
            </a:fld>
            <a:endParaRPr lang="en-AU" altLang="en-US"/>
          </a:p>
        </p:txBody>
      </p:sp>
    </p:spTree>
    <p:extLst>
      <p:ext uri="{BB962C8B-B14F-4D97-AF65-F5344CB8AC3E}">
        <p14:creationId xmlns:p14="http://schemas.microsoft.com/office/powerpoint/2010/main" val="2919138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3" name="Rectangle 4">
            <a:extLst>
              <a:ext uri="{FF2B5EF4-FFF2-40B4-BE49-F238E27FC236}">
                <a16:creationId xmlns:a16="http://schemas.microsoft.com/office/drawing/2014/main" id="{E6BE3483-FC9A-44A2-9C57-67E8D79FBD05}"/>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B1F97345-16F0-48BA-825C-8AC37078A2E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039E17EE-6298-4E8C-844F-430AD3E74B1D}"/>
              </a:ext>
            </a:extLst>
          </p:cNvPr>
          <p:cNvSpPr>
            <a:spLocks noGrp="1" noChangeArrowheads="1"/>
          </p:cNvSpPr>
          <p:nvPr>
            <p:ph type="sldNum" sz="quarter" idx="12"/>
          </p:nvPr>
        </p:nvSpPr>
        <p:spPr>
          <a:ln/>
        </p:spPr>
        <p:txBody>
          <a:bodyPr/>
          <a:lstStyle>
            <a:lvl1pPr>
              <a:defRPr/>
            </a:lvl1pPr>
          </a:lstStyle>
          <a:p>
            <a:fld id="{9E1EB1CD-45E7-4A1E-BDCB-41AC8D6ED666}" type="slidenum">
              <a:rPr lang="ar-SA" altLang="en-US"/>
              <a:pPr/>
              <a:t>‹#›</a:t>
            </a:fld>
            <a:endParaRPr lang="en-AU" altLang="en-US"/>
          </a:p>
        </p:txBody>
      </p:sp>
    </p:spTree>
    <p:extLst>
      <p:ext uri="{BB962C8B-B14F-4D97-AF65-F5344CB8AC3E}">
        <p14:creationId xmlns:p14="http://schemas.microsoft.com/office/powerpoint/2010/main" val="256363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6B03DD2C-C465-4467-A11F-CEADC5180E4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4A79E6C5-8C1A-47D5-85F5-6D84426CB14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9C279D0A-6F6B-4DDE-9D03-D16D41479BE1}"/>
              </a:ext>
            </a:extLst>
          </p:cNvPr>
          <p:cNvSpPr>
            <a:spLocks noGrp="1" noChangeArrowheads="1"/>
          </p:cNvSpPr>
          <p:nvPr>
            <p:ph type="sldNum" sz="quarter" idx="12"/>
          </p:nvPr>
        </p:nvSpPr>
        <p:spPr>
          <a:ln/>
        </p:spPr>
        <p:txBody>
          <a:bodyPr/>
          <a:lstStyle>
            <a:lvl1pPr>
              <a:defRPr/>
            </a:lvl1pPr>
          </a:lstStyle>
          <a:p>
            <a:fld id="{11F0C522-C2A7-4061-A397-C40FC751ABDB}" type="slidenum">
              <a:rPr lang="ar-SA" altLang="en-US"/>
              <a:pPr/>
              <a:t>‹#›</a:t>
            </a:fld>
            <a:endParaRPr lang="en-AU" altLang="en-US"/>
          </a:p>
        </p:txBody>
      </p:sp>
    </p:spTree>
    <p:extLst>
      <p:ext uri="{BB962C8B-B14F-4D97-AF65-F5344CB8AC3E}">
        <p14:creationId xmlns:p14="http://schemas.microsoft.com/office/powerpoint/2010/main" val="345595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6CB2A4-7B78-4C40-B6A4-A588190BCE37}"/>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EAD2E28A-F20A-4709-82DA-DC952854A22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4DFF7724-8FA5-4578-8A5E-44810656D492}"/>
              </a:ext>
            </a:extLst>
          </p:cNvPr>
          <p:cNvSpPr>
            <a:spLocks noGrp="1" noChangeArrowheads="1"/>
          </p:cNvSpPr>
          <p:nvPr>
            <p:ph type="sldNum" sz="quarter" idx="12"/>
          </p:nvPr>
        </p:nvSpPr>
        <p:spPr>
          <a:ln/>
        </p:spPr>
        <p:txBody>
          <a:bodyPr/>
          <a:lstStyle>
            <a:lvl1pPr>
              <a:defRPr/>
            </a:lvl1pPr>
          </a:lstStyle>
          <a:p>
            <a:fld id="{B8F3537D-C9DB-45CF-ADE4-2CC091640BEA}" type="slidenum">
              <a:rPr lang="ar-SA" altLang="en-US"/>
              <a:pPr/>
              <a:t>‹#›</a:t>
            </a:fld>
            <a:endParaRPr lang="en-AU" altLang="en-US"/>
          </a:p>
        </p:txBody>
      </p:sp>
    </p:spTree>
    <p:extLst>
      <p:ext uri="{BB962C8B-B14F-4D97-AF65-F5344CB8AC3E}">
        <p14:creationId xmlns:p14="http://schemas.microsoft.com/office/powerpoint/2010/main" val="417865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93ADBA96-8141-4940-9DCE-1E9717B806FE}"/>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A5ED541D-911E-4BB7-9FA0-8A0B8CE7746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7A4FA813-0365-4BB3-A9A7-9253A3FEAB30}"/>
              </a:ext>
            </a:extLst>
          </p:cNvPr>
          <p:cNvSpPr>
            <a:spLocks noGrp="1" noChangeArrowheads="1"/>
          </p:cNvSpPr>
          <p:nvPr>
            <p:ph type="sldNum" sz="quarter" idx="12"/>
          </p:nvPr>
        </p:nvSpPr>
        <p:spPr>
          <a:ln/>
        </p:spPr>
        <p:txBody>
          <a:bodyPr/>
          <a:lstStyle>
            <a:lvl1pPr>
              <a:defRPr/>
            </a:lvl1pPr>
          </a:lstStyle>
          <a:p>
            <a:fld id="{825B998D-6A95-4EBD-BE05-1F1FF84C137E}" type="slidenum">
              <a:rPr lang="ar-SA" altLang="en-US"/>
              <a:pPr/>
              <a:t>‹#›</a:t>
            </a:fld>
            <a:endParaRPr lang="en-AU" altLang="en-US"/>
          </a:p>
        </p:txBody>
      </p:sp>
    </p:spTree>
    <p:extLst>
      <p:ext uri="{BB962C8B-B14F-4D97-AF65-F5344CB8AC3E}">
        <p14:creationId xmlns:p14="http://schemas.microsoft.com/office/powerpoint/2010/main" val="350805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82750EA7-40E6-4350-B354-E6400F466C98}"/>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A47EC454-DF88-4E82-82F3-6CBEA624FD8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AAD18EDA-62B8-46EB-9237-19B759B29B18}"/>
              </a:ext>
            </a:extLst>
          </p:cNvPr>
          <p:cNvSpPr>
            <a:spLocks noGrp="1" noChangeArrowheads="1"/>
          </p:cNvSpPr>
          <p:nvPr>
            <p:ph type="sldNum" sz="quarter" idx="12"/>
          </p:nvPr>
        </p:nvSpPr>
        <p:spPr>
          <a:ln/>
        </p:spPr>
        <p:txBody>
          <a:bodyPr/>
          <a:lstStyle>
            <a:lvl1pPr>
              <a:defRPr/>
            </a:lvl1pPr>
          </a:lstStyle>
          <a:p>
            <a:fld id="{F8C7A23B-8969-4025-996A-4789EB04EF81}" type="slidenum">
              <a:rPr lang="ar-SA" altLang="en-US"/>
              <a:pPr/>
              <a:t>‹#›</a:t>
            </a:fld>
            <a:endParaRPr lang="en-AU" altLang="en-US"/>
          </a:p>
        </p:txBody>
      </p:sp>
    </p:spTree>
    <p:extLst>
      <p:ext uri="{BB962C8B-B14F-4D97-AF65-F5344CB8AC3E}">
        <p14:creationId xmlns:p14="http://schemas.microsoft.com/office/powerpoint/2010/main" val="313971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a:extLst>
              <a:ext uri="{FF2B5EF4-FFF2-40B4-BE49-F238E27FC236}">
                <a16:creationId xmlns:a16="http://schemas.microsoft.com/office/drawing/2014/main" id="{1865A1A1-9E54-46A2-9A31-A0F113D27B4C}"/>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56E87E7D-5386-417A-AA37-A0422423B2D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14FDF7F3-61F4-4DDE-AA72-0683C2815090}"/>
              </a:ext>
            </a:extLst>
          </p:cNvPr>
          <p:cNvSpPr>
            <a:spLocks noGrp="1" noChangeArrowheads="1"/>
          </p:cNvSpPr>
          <p:nvPr>
            <p:ph type="sldNum" sz="quarter" idx="12"/>
          </p:nvPr>
        </p:nvSpPr>
        <p:spPr>
          <a:ln/>
        </p:spPr>
        <p:txBody>
          <a:bodyPr/>
          <a:lstStyle>
            <a:lvl1pPr>
              <a:defRPr/>
            </a:lvl1pPr>
          </a:lstStyle>
          <a:p>
            <a:fld id="{B0AC75B0-1381-40B8-86EF-F5BDA0BBC204}" type="slidenum">
              <a:rPr lang="ar-SA" altLang="en-US"/>
              <a:pPr/>
              <a:t>‹#›</a:t>
            </a:fld>
            <a:endParaRPr lang="en-AU" altLang="en-US"/>
          </a:p>
        </p:txBody>
      </p:sp>
    </p:spTree>
    <p:extLst>
      <p:ext uri="{BB962C8B-B14F-4D97-AF65-F5344CB8AC3E}">
        <p14:creationId xmlns:p14="http://schemas.microsoft.com/office/powerpoint/2010/main" val="399880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3F7439-02A3-49D8-B58B-8B949D6FA990}"/>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87AECEFF-E4D3-4444-87B9-2F0E1A61D9D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F63EEB9A-2161-4D06-A836-84633098C664}"/>
              </a:ext>
            </a:extLst>
          </p:cNvPr>
          <p:cNvSpPr>
            <a:spLocks noGrp="1" noChangeArrowheads="1"/>
          </p:cNvSpPr>
          <p:nvPr>
            <p:ph type="sldNum" sz="quarter" idx="12"/>
          </p:nvPr>
        </p:nvSpPr>
        <p:spPr>
          <a:ln/>
        </p:spPr>
        <p:txBody>
          <a:bodyPr/>
          <a:lstStyle>
            <a:lvl1pPr>
              <a:defRPr/>
            </a:lvl1pPr>
          </a:lstStyle>
          <a:p>
            <a:fld id="{A5DC9906-E7E0-4BB5-96E6-92858DE90A4B}" type="slidenum">
              <a:rPr lang="ar-SA" altLang="en-US"/>
              <a:pPr/>
              <a:t>‹#›</a:t>
            </a:fld>
            <a:endParaRPr lang="en-AU" altLang="en-US"/>
          </a:p>
        </p:txBody>
      </p:sp>
    </p:spTree>
    <p:extLst>
      <p:ext uri="{BB962C8B-B14F-4D97-AF65-F5344CB8AC3E}">
        <p14:creationId xmlns:p14="http://schemas.microsoft.com/office/powerpoint/2010/main" val="341681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F5DF5C-C826-43AC-8558-0929E31AB64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E73E7CF3-B72D-4578-B923-215D84B064A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58FC6B33-2DFE-4037-BA2F-1446B1E35EFF}"/>
              </a:ext>
            </a:extLst>
          </p:cNvPr>
          <p:cNvSpPr>
            <a:spLocks noGrp="1" noChangeArrowheads="1"/>
          </p:cNvSpPr>
          <p:nvPr>
            <p:ph type="sldNum" sz="quarter" idx="12"/>
          </p:nvPr>
        </p:nvSpPr>
        <p:spPr>
          <a:ln/>
        </p:spPr>
        <p:txBody>
          <a:bodyPr/>
          <a:lstStyle>
            <a:lvl1pPr>
              <a:defRPr/>
            </a:lvl1pPr>
          </a:lstStyle>
          <a:p>
            <a:fld id="{FCCA0D8D-A5EF-474E-A379-6E0D901BB038}" type="slidenum">
              <a:rPr lang="ar-SA" altLang="en-US"/>
              <a:pPr/>
              <a:t>‹#›</a:t>
            </a:fld>
            <a:endParaRPr lang="en-AU" altLang="en-US"/>
          </a:p>
        </p:txBody>
      </p:sp>
    </p:spTree>
    <p:extLst>
      <p:ext uri="{BB962C8B-B14F-4D97-AF65-F5344CB8AC3E}">
        <p14:creationId xmlns:p14="http://schemas.microsoft.com/office/powerpoint/2010/main" val="9909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B5FBC5-83A4-4678-A89C-842F50189364}"/>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8E37B551-2CEE-4686-9D52-E592554242E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4456A7AC-AFFA-4E4E-B0F9-72C70E145F1B}"/>
              </a:ext>
            </a:extLst>
          </p:cNvPr>
          <p:cNvSpPr>
            <a:spLocks noGrp="1" noChangeArrowheads="1"/>
          </p:cNvSpPr>
          <p:nvPr>
            <p:ph type="sldNum" sz="quarter" idx="12"/>
          </p:nvPr>
        </p:nvSpPr>
        <p:spPr>
          <a:ln/>
        </p:spPr>
        <p:txBody>
          <a:bodyPr/>
          <a:lstStyle>
            <a:lvl1pPr>
              <a:defRPr/>
            </a:lvl1pPr>
          </a:lstStyle>
          <a:p>
            <a:fld id="{0B3FC19D-4D18-4B23-A3E0-BA92284C2C4B}" type="slidenum">
              <a:rPr lang="ar-SA" altLang="en-US"/>
              <a:pPr/>
              <a:t>‹#›</a:t>
            </a:fld>
            <a:endParaRPr lang="en-AU" altLang="en-US"/>
          </a:p>
        </p:txBody>
      </p:sp>
    </p:spTree>
    <p:extLst>
      <p:ext uri="{BB962C8B-B14F-4D97-AF65-F5344CB8AC3E}">
        <p14:creationId xmlns:p14="http://schemas.microsoft.com/office/powerpoint/2010/main" val="122023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6B2835-3170-49DD-9679-D511B7A3E3D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FB41D6FC-FFBC-4846-BD56-E89D3D6AECD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B80652EA-BBD4-48D6-BFDA-FD1A49AE41F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endParaRPr lang="en-AU"/>
          </a:p>
        </p:txBody>
      </p:sp>
      <p:sp>
        <p:nvSpPr>
          <p:cNvPr id="1029" name="Rectangle 5">
            <a:extLst>
              <a:ext uri="{FF2B5EF4-FFF2-40B4-BE49-F238E27FC236}">
                <a16:creationId xmlns:a16="http://schemas.microsoft.com/office/drawing/2014/main" id="{0F4AB951-B45C-4999-92CC-98E8A927582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AU"/>
          </a:p>
        </p:txBody>
      </p:sp>
      <p:sp>
        <p:nvSpPr>
          <p:cNvPr id="1030" name="Rectangle 6">
            <a:extLst>
              <a:ext uri="{FF2B5EF4-FFF2-40B4-BE49-F238E27FC236}">
                <a16:creationId xmlns:a16="http://schemas.microsoft.com/office/drawing/2014/main" id="{5E97064B-EEEF-42C1-AC0D-40FA0566502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428E9EE-09EB-4657-89D3-F2A5FDADAE23}"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0.wmf"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5.emf" /><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6.wmf" /><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17.wmf" /><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wmf"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3" Type="http://schemas.openxmlformats.org/officeDocument/2006/relationships/image" Target="../media/image15.emf" /><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98655D-2F78-4123-85D7-F31655346370}"/>
              </a:ext>
            </a:extLst>
          </p:cNvPr>
          <p:cNvSpPr>
            <a:spLocks noGrp="1" noChangeArrowheads="1"/>
          </p:cNvSpPr>
          <p:nvPr>
            <p:ph type="ctrTitle"/>
          </p:nvPr>
        </p:nvSpPr>
        <p:spPr>
          <a:xfrm>
            <a:off x="228600" y="2362200"/>
            <a:ext cx="8686800" cy="1290638"/>
          </a:xfrm>
          <a:solidFill>
            <a:schemeClr val="accent5">
              <a:lumMod val="75000"/>
            </a:schemeClr>
          </a:solidFill>
          <a:ln w="101600">
            <a:solidFill>
              <a:schemeClr val="accent1">
                <a:lumMod val="25000"/>
              </a:schemeClr>
            </a:solidFill>
          </a:ln>
        </p:spPr>
        <p:txBody>
          <a:bodyPr>
            <a:spAutoFit/>
          </a:bodyPr>
          <a:lstStyle/>
          <a:p>
            <a:pPr eaLnBrk="1" hangingPunct="1">
              <a:defRPr/>
            </a:pPr>
            <a:r>
              <a:rPr lang="en-US" sz="4000" b="1" u="sng">
                <a:solidFill>
                  <a:schemeClr val="tx1"/>
                </a:solidFill>
              </a:rPr>
              <a:t>Mechanism of Hormone Action</a:t>
            </a:r>
            <a:br>
              <a:rPr lang="en-US" sz="4000" b="1" u="sng">
                <a:solidFill>
                  <a:schemeClr val="tx1"/>
                </a:solidFill>
              </a:rPr>
            </a:br>
            <a:br>
              <a:rPr lang="en-US" sz="1200" b="1" u="sng">
                <a:solidFill>
                  <a:schemeClr val="tx1"/>
                </a:solidFill>
              </a:rPr>
            </a:br>
            <a:r>
              <a:rPr lang="en-US" sz="2000" b="1">
                <a:solidFill>
                  <a:schemeClr val="tx1"/>
                </a:solidFill>
              </a:rPr>
              <a:t>Dr Jehad Al-Shuneigat</a:t>
            </a:r>
            <a:endParaRPr lang="en-AU" sz="2600" b="1">
              <a:solidFill>
                <a:schemeClr val="tx1"/>
              </a:solidFill>
            </a:endParaRPr>
          </a:p>
        </p:txBody>
      </p:sp>
    </p:spTree>
  </p:cSld>
  <p:clrMapOvr>
    <a:masterClrMapping/>
  </p:clrMapOvr>
  <p:transition spd="slow" advTm="779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pcrFunction">
            <a:extLst>
              <a:ext uri="{FF2B5EF4-FFF2-40B4-BE49-F238E27FC236}">
                <a16:creationId xmlns:a16="http://schemas.microsoft.com/office/drawing/2014/main" id="{3B037C02-E50B-4572-B53A-C3790539C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a:extLst>
              <a:ext uri="{FF2B5EF4-FFF2-40B4-BE49-F238E27FC236}">
                <a16:creationId xmlns:a16="http://schemas.microsoft.com/office/drawing/2014/main" id="{663A4E1E-D7FA-4F8D-92ED-D6D0072C7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15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18C487F5-5531-4734-BB4D-8DB221CA0B14}"/>
              </a:ext>
            </a:extLst>
          </p:cNvPr>
          <p:cNvSpPr>
            <a:spLocks noGrp="1" noChangeArrowheads="1"/>
          </p:cNvSpPr>
          <p:nvPr>
            <p:ph type="body" idx="1"/>
          </p:nvPr>
        </p:nvSpPr>
        <p:spPr>
          <a:xfrm>
            <a:off x="228600" y="152400"/>
            <a:ext cx="8763000" cy="6553200"/>
          </a:xfrm>
        </p:spPr>
        <p:txBody>
          <a:bodyPr/>
          <a:lstStyle/>
          <a:p>
            <a:pPr eaLnBrk="1" hangingPunct="1">
              <a:lnSpc>
                <a:spcPct val="90000"/>
              </a:lnSpc>
              <a:buFontTx/>
              <a:buNone/>
            </a:pPr>
            <a:r>
              <a:rPr lang="en-US" altLang="en-US" sz="2400" b="1" u="sng">
                <a:solidFill>
                  <a:schemeClr val="bg1"/>
                </a:solidFill>
              </a:rPr>
              <a:t>Activation of G protein–coupled receptors </a:t>
            </a:r>
            <a:r>
              <a:rPr lang="en-AU" altLang="ja-JP" sz="2400" b="1" u="sng">
                <a:solidFill>
                  <a:schemeClr val="bg1"/>
                </a:solidFill>
                <a:ea typeface="ＭＳ Ｐゴシック" panose="020B0600070205080204" pitchFamily="34" charset="-128"/>
              </a:rPr>
              <a:t>Signal transduction </a:t>
            </a:r>
            <a:endParaRPr lang="en-AU" altLang="ja-JP" sz="2400">
              <a:solidFill>
                <a:schemeClr val="bg1"/>
              </a:solidFill>
              <a:ea typeface="ＭＳ Ｐゴシック" panose="020B0600070205080204" pitchFamily="34" charset="-128"/>
            </a:endParaRPr>
          </a:p>
          <a:p>
            <a:pPr eaLnBrk="1" hangingPunct="1">
              <a:lnSpc>
                <a:spcPct val="90000"/>
              </a:lnSpc>
              <a:buFontTx/>
              <a:buNone/>
            </a:pPr>
            <a:r>
              <a:rPr lang="en-AU" altLang="ja-JP" sz="2400">
                <a:solidFill>
                  <a:schemeClr val="bg1"/>
                </a:solidFill>
                <a:ea typeface="ＭＳ Ｐゴシック" panose="020B0600070205080204" pitchFamily="34" charset="-128"/>
              </a:rPr>
              <a:t>1- Hormone binding to its receptor </a:t>
            </a:r>
          </a:p>
          <a:p>
            <a:pPr eaLnBrk="1" hangingPunct="1">
              <a:lnSpc>
                <a:spcPct val="90000"/>
              </a:lnSpc>
              <a:buFontTx/>
              <a:buNone/>
            </a:pPr>
            <a:r>
              <a:rPr lang="en-AU" altLang="ja-JP" sz="2400">
                <a:solidFill>
                  <a:schemeClr val="bg1"/>
                </a:solidFill>
                <a:ea typeface="ＭＳ Ｐゴシック" panose="020B0600070205080204" pitchFamily="34" charset="-128"/>
              </a:rPr>
              <a:t>2- Change in the conformation of the receptor that may involve disruption of a strong ionic interaction between the third and sixth transmembrane helices </a:t>
            </a:r>
          </a:p>
          <a:p>
            <a:pPr eaLnBrk="1" hangingPunct="1">
              <a:lnSpc>
                <a:spcPct val="90000"/>
              </a:lnSpc>
              <a:buFontTx/>
              <a:buNone/>
            </a:pPr>
            <a:r>
              <a:rPr lang="en-AU" altLang="ja-JP" sz="2400">
                <a:solidFill>
                  <a:schemeClr val="bg1"/>
                </a:solidFill>
                <a:ea typeface="ＭＳ Ｐゴシック" panose="020B0600070205080204" pitchFamily="34" charset="-128"/>
              </a:rPr>
              <a:t>3- This facilitates activation of the G-protein and the </a:t>
            </a:r>
            <a:r>
              <a:rPr lang="en-US" altLang="ja-JP" sz="2400">
                <a:solidFill>
                  <a:schemeClr val="bg1"/>
                </a:solidFill>
                <a:ea typeface="ＭＳ Ｐゴシック" panose="020B0600070205080204" pitchFamily="34" charset="-128"/>
              </a:rPr>
              <a:t>release of GDP and the binding of GTP to α subunits which result in </a:t>
            </a:r>
            <a:r>
              <a:rPr lang="en-AU" altLang="ja-JP" sz="2400">
                <a:solidFill>
                  <a:schemeClr val="bg1"/>
                </a:solidFill>
                <a:ea typeface="ＭＳ Ｐゴシック" panose="020B0600070205080204" pitchFamily="34" charset="-128"/>
              </a:rPr>
              <a:t>decreased affinity of Gα for Gβγ</a:t>
            </a:r>
            <a:r>
              <a:rPr lang="en-US" altLang="ja-JP" sz="2400">
                <a:solidFill>
                  <a:schemeClr val="bg1"/>
                </a:solidFill>
                <a:ea typeface="ＭＳ Ｐゴシック" panose="020B0600070205080204" pitchFamily="34" charset="-128"/>
              </a:rPr>
              <a:t>. </a:t>
            </a:r>
          </a:p>
          <a:p>
            <a:pPr eaLnBrk="1" hangingPunct="1">
              <a:lnSpc>
                <a:spcPct val="90000"/>
              </a:lnSpc>
              <a:buFontTx/>
              <a:buNone/>
            </a:pPr>
            <a:r>
              <a:rPr lang="en-US" altLang="ja-JP" sz="2400">
                <a:solidFill>
                  <a:schemeClr val="bg1"/>
                </a:solidFill>
                <a:ea typeface="ＭＳ Ｐゴシック" panose="020B0600070205080204" pitchFamily="34" charset="-128"/>
              </a:rPr>
              <a:t>4- GTP-bound α subunit &amp; separate from βγ subunits, and diffusing in the plane of the lipid bilayer until it encounters an </a:t>
            </a:r>
            <a:r>
              <a:rPr lang="en-US" altLang="ja-JP" sz="2400" u="sng">
                <a:solidFill>
                  <a:schemeClr val="bg1"/>
                </a:solidFill>
                <a:ea typeface="ＭＳ Ｐゴシック" panose="020B0600070205080204" pitchFamily="34" charset="-128"/>
              </a:rPr>
              <a:t>effector protein</a:t>
            </a:r>
            <a:r>
              <a:rPr lang="en-US" altLang="ja-JP" sz="2400">
                <a:solidFill>
                  <a:schemeClr val="bg1"/>
                </a:solidFill>
                <a:ea typeface="ＭＳ Ｐゴシック" panose="020B0600070205080204" pitchFamily="34" charset="-128"/>
              </a:rPr>
              <a:t> to which it can bind. </a:t>
            </a:r>
          </a:p>
          <a:p>
            <a:pPr eaLnBrk="1" hangingPunct="1">
              <a:lnSpc>
                <a:spcPct val="90000"/>
              </a:lnSpc>
              <a:buFontTx/>
              <a:buNone/>
            </a:pPr>
            <a:r>
              <a:rPr lang="en-US" altLang="ja-JP" sz="2400">
                <a:solidFill>
                  <a:schemeClr val="bg1"/>
                </a:solidFill>
                <a:ea typeface="ＭＳ Ｐゴシック" panose="020B0600070205080204" pitchFamily="34" charset="-128"/>
              </a:rPr>
              <a:t>5- An effector protein causes a specific effect in the cell through </a:t>
            </a:r>
            <a:r>
              <a:rPr lang="en-AU" altLang="ja-JP" sz="2400">
                <a:solidFill>
                  <a:schemeClr val="bg1"/>
                </a:solidFill>
                <a:ea typeface="ＭＳ Ｐゴシック" panose="020B0600070205080204" pitchFamily="34" charset="-128"/>
              </a:rPr>
              <a:t>activation or inhibition of a variety of </a:t>
            </a:r>
            <a:r>
              <a:rPr lang="en-AU" altLang="ja-JP" sz="2400" b="1">
                <a:solidFill>
                  <a:schemeClr val="bg1"/>
                </a:solidFill>
                <a:ea typeface="ＭＳ Ｐゴシック" panose="020B0600070205080204" pitchFamily="34" charset="-128"/>
              </a:rPr>
              <a:t>second messengers</a:t>
            </a:r>
            <a:r>
              <a:rPr lang="en-AU" altLang="ja-JP" sz="2400">
                <a:solidFill>
                  <a:schemeClr val="bg1"/>
                </a:solidFill>
                <a:ea typeface="ＭＳ Ｐゴシック" panose="020B0600070205080204" pitchFamily="34" charset="-128"/>
              </a:rPr>
              <a:t>.</a:t>
            </a:r>
            <a:r>
              <a:rPr lang="en-US" altLang="ja-JP" sz="2400">
                <a:solidFill>
                  <a:schemeClr val="bg1"/>
                </a:solidFill>
                <a:ea typeface="ＭＳ Ｐゴシック" panose="020B0600070205080204" pitchFamily="34" charset="-128"/>
              </a:rPr>
              <a:t> Example of effectors: adenylyl </a:t>
            </a:r>
            <a:r>
              <a:rPr lang="en-AU" altLang="ja-JP" sz="2400">
                <a:solidFill>
                  <a:schemeClr val="bg1"/>
                </a:solidFill>
                <a:ea typeface="ＭＳ Ｐゴシック" panose="020B0600070205080204" pitchFamily="34" charset="-128"/>
              </a:rPr>
              <a:t>and guanylyl</a:t>
            </a:r>
            <a:r>
              <a:rPr lang="en-US" altLang="ja-JP" sz="2400">
                <a:solidFill>
                  <a:schemeClr val="bg1"/>
                </a:solidFill>
                <a:ea typeface="ＭＳ Ｐゴシック" panose="020B0600070205080204" pitchFamily="34" charset="-128"/>
              </a:rPr>
              <a:t> cyclases (produces second messenger cAMP from ATP and cGMP from GTP), phospholipases, phosphodiesterases, and ion channels for calcium or potassium. </a:t>
            </a:r>
            <a:endParaRPr lang="en-AU" altLang="en-US" sz="2400">
              <a:solidFill>
                <a:schemeClr val="bg1"/>
              </a:solidFill>
            </a:endParaRPr>
          </a:p>
        </p:txBody>
      </p:sp>
    </p:spTree>
  </p:cSld>
  <p:clrMapOvr>
    <a:masterClrMapping/>
  </p:clrMapOvr>
  <p:transition spd="slow" advTm="91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FFA67ED2-D1EE-459A-8F85-F58386F5E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784225"/>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8EA24322-04B2-4F69-B726-E71A9A01C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54063"/>
            <a:ext cx="85344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64AE5DBC-7C73-4E67-A368-9201E33A4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3200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F25A1F8-4FD9-4C16-B3DB-F6104A5368C2}"/>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200" b="1" u="sng">
                <a:solidFill>
                  <a:schemeClr val="bg1"/>
                </a:solidFill>
              </a:rPr>
              <a:t>Second messenger </a:t>
            </a:r>
            <a:endParaRPr lang="en-US" altLang="en-US" sz="2200">
              <a:solidFill>
                <a:schemeClr val="bg1"/>
              </a:solidFill>
            </a:endParaRPr>
          </a:p>
          <a:p>
            <a:pPr eaLnBrk="1" hangingPunct="1">
              <a:lnSpc>
                <a:spcPct val="80000"/>
              </a:lnSpc>
            </a:pPr>
            <a:r>
              <a:rPr lang="en-US" altLang="en-US" sz="2200">
                <a:solidFill>
                  <a:schemeClr val="bg1"/>
                </a:solidFill>
              </a:rPr>
              <a:t>They are nonprotein molecules generated inside the cell in response to hormone binding that continue transmission of the message. </a:t>
            </a:r>
          </a:p>
          <a:p>
            <a:pPr eaLnBrk="1" hangingPunct="1">
              <a:lnSpc>
                <a:spcPct val="80000"/>
              </a:lnSpc>
            </a:pPr>
            <a:r>
              <a:rPr lang="en-US" altLang="en-US" sz="2200">
                <a:solidFill>
                  <a:schemeClr val="bg1"/>
                </a:solidFill>
              </a:rPr>
              <a:t>Examples include 3',5'-cyclic AMP (</a:t>
            </a:r>
            <a:r>
              <a:rPr lang="en-US" altLang="en-US" sz="2200" b="1">
                <a:solidFill>
                  <a:schemeClr val="bg1"/>
                </a:solidFill>
              </a:rPr>
              <a:t>cAMP</a:t>
            </a:r>
            <a:r>
              <a:rPr lang="en-US" altLang="en-US" sz="2200">
                <a:solidFill>
                  <a:schemeClr val="bg1"/>
                </a:solidFill>
              </a:rPr>
              <a:t>), 3',5'-cyclic GMP (</a:t>
            </a:r>
            <a:r>
              <a:rPr lang="en-AU" altLang="ja-JP" sz="2200">
                <a:solidFill>
                  <a:schemeClr val="bg1"/>
                </a:solidFill>
                <a:ea typeface="ＭＳ Ｐゴシック" panose="020B0600070205080204" pitchFamily="34" charset="-128"/>
              </a:rPr>
              <a:t>cGMP), </a:t>
            </a:r>
            <a:r>
              <a:rPr lang="en-US" altLang="en-US" sz="2200">
                <a:solidFill>
                  <a:schemeClr val="bg1"/>
                </a:solidFill>
              </a:rPr>
              <a:t>inositol 1,4,5 trisphosphate (</a:t>
            </a:r>
            <a:r>
              <a:rPr lang="en-US" altLang="en-US" sz="2200" b="1">
                <a:solidFill>
                  <a:schemeClr val="bg1"/>
                </a:solidFill>
              </a:rPr>
              <a:t>IP3</a:t>
            </a:r>
            <a:r>
              <a:rPr lang="en-US" altLang="en-US" sz="2200">
                <a:solidFill>
                  <a:schemeClr val="bg1"/>
                </a:solidFill>
              </a:rPr>
              <a:t>), diacylglycerol (</a:t>
            </a:r>
            <a:r>
              <a:rPr lang="en-US" altLang="en-US" sz="2200" b="1">
                <a:solidFill>
                  <a:schemeClr val="bg1"/>
                </a:solidFill>
              </a:rPr>
              <a:t>DAG</a:t>
            </a:r>
            <a:r>
              <a:rPr lang="en-US" altLang="en-US" sz="2200">
                <a:solidFill>
                  <a:schemeClr val="bg1"/>
                </a:solidFill>
              </a:rPr>
              <a:t>) and</a:t>
            </a:r>
            <a:r>
              <a:rPr lang="en-AU" altLang="ja-JP" sz="2200">
                <a:solidFill>
                  <a:schemeClr val="bg1"/>
                </a:solidFill>
                <a:ea typeface="ＭＳ Ｐゴシック" panose="020B0600070205080204" pitchFamily="34" charset="-128"/>
              </a:rPr>
              <a:t> Ca</a:t>
            </a:r>
            <a:r>
              <a:rPr lang="en-AU" altLang="ja-JP" sz="2200" baseline="30000">
                <a:solidFill>
                  <a:schemeClr val="bg1"/>
                </a:solidFill>
                <a:ea typeface="ＭＳ Ｐゴシック" panose="020B0600070205080204" pitchFamily="34" charset="-128"/>
              </a:rPr>
              <a:t>2+</a:t>
            </a:r>
            <a:r>
              <a:rPr lang="en-AU" altLang="ja-JP" sz="2200">
                <a:solidFill>
                  <a:schemeClr val="bg1"/>
                </a:solidFill>
                <a:ea typeface="ＭＳ Ｐゴシック" panose="020B0600070205080204" pitchFamily="34" charset="-128"/>
              </a:rPr>
              <a:t> </a:t>
            </a:r>
          </a:p>
          <a:p>
            <a:pPr eaLnBrk="1" hangingPunct="1">
              <a:lnSpc>
                <a:spcPct val="80000"/>
              </a:lnSpc>
            </a:pPr>
            <a:endParaRPr lang="en-US" altLang="ja-JP" sz="2200">
              <a:solidFill>
                <a:schemeClr val="bg1"/>
              </a:solidFill>
              <a:ea typeface="ＭＳ Ｐゴシック" panose="020B0600070205080204" pitchFamily="34" charset="-128"/>
            </a:endParaRPr>
          </a:p>
          <a:p>
            <a:pPr eaLnBrk="1" hangingPunct="1">
              <a:lnSpc>
                <a:spcPct val="80000"/>
              </a:lnSpc>
            </a:pPr>
            <a:r>
              <a:rPr lang="en-US" altLang="ja-JP" sz="2200">
                <a:solidFill>
                  <a:schemeClr val="bg1"/>
                </a:solidFill>
                <a:ea typeface="ＭＳ Ｐゴシック" panose="020B0600070205080204" pitchFamily="34" charset="-128"/>
              </a:rPr>
              <a:t>The second-messengers are the ones that bring out the cellular responses. </a:t>
            </a:r>
          </a:p>
          <a:p>
            <a:pPr eaLnBrk="1" hangingPunct="1">
              <a:lnSpc>
                <a:spcPct val="80000"/>
              </a:lnSpc>
            </a:pPr>
            <a:endParaRPr lang="en-US" altLang="ja-JP" sz="2200" u="sng">
              <a:solidFill>
                <a:schemeClr val="bg1"/>
              </a:solidFill>
              <a:ea typeface="ＭＳ Ｐゴシック" panose="020B0600070205080204" pitchFamily="34" charset="-128"/>
            </a:endParaRPr>
          </a:p>
          <a:p>
            <a:pPr eaLnBrk="1" hangingPunct="1">
              <a:lnSpc>
                <a:spcPct val="80000"/>
              </a:lnSpc>
            </a:pPr>
            <a:r>
              <a:rPr lang="en-US" altLang="ja-JP" sz="2200" u="sng">
                <a:solidFill>
                  <a:schemeClr val="bg1"/>
                </a:solidFill>
                <a:ea typeface="ＭＳ Ｐゴシック" panose="020B0600070205080204" pitchFamily="34" charset="-128"/>
              </a:rPr>
              <a:t>The use of second messengers has several consequences. </a:t>
            </a:r>
          </a:p>
          <a:p>
            <a:pPr eaLnBrk="1" hangingPunct="1">
              <a:lnSpc>
                <a:spcPct val="80000"/>
              </a:lnSpc>
            </a:pPr>
            <a:r>
              <a:rPr lang="en-US" altLang="ja-JP" sz="2200" u="sng">
                <a:solidFill>
                  <a:schemeClr val="bg1"/>
                </a:solidFill>
                <a:ea typeface="ＭＳ Ｐゴシック" panose="020B0600070205080204" pitchFamily="34" charset="-128"/>
              </a:rPr>
              <a:t>First</a:t>
            </a:r>
            <a:r>
              <a:rPr lang="en-US" altLang="ja-JP" sz="2200">
                <a:solidFill>
                  <a:schemeClr val="bg1"/>
                </a:solidFill>
                <a:ea typeface="ＭＳ Ｐゴシック" panose="020B0600070205080204" pitchFamily="34" charset="-128"/>
              </a:rPr>
              <a:t>, second messengers are often free to </a:t>
            </a:r>
            <a:r>
              <a:rPr lang="en-US" altLang="ja-JP" sz="2200" u="sng">
                <a:solidFill>
                  <a:schemeClr val="bg1"/>
                </a:solidFill>
                <a:ea typeface="ＭＳ Ｐゴシック" panose="020B0600070205080204" pitchFamily="34" charset="-128"/>
              </a:rPr>
              <a:t>diffuse</a:t>
            </a:r>
            <a:r>
              <a:rPr lang="en-US" altLang="ja-JP" sz="2200">
                <a:solidFill>
                  <a:schemeClr val="bg1"/>
                </a:solidFill>
                <a:ea typeface="ＭＳ Ｐゴシック" panose="020B0600070205080204" pitchFamily="34" charset="-128"/>
              </a:rPr>
              <a:t> to other compartments of the cell where they can influence gene expression and other processes. </a:t>
            </a:r>
          </a:p>
          <a:p>
            <a:pPr eaLnBrk="1" hangingPunct="1">
              <a:lnSpc>
                <a:spcPct val="80000"/>
              </a:lnSpc>
            </a:pPr>
            <a:r>
              <a:rPr lang="en-US" altLang="ja-JP" sz="2200" u="sng">
                <a:solidFill>
                  <a:schemeClr val="bg1"/>
                </a:solidFill>
                <a:ea typeface="ＭＳ Ｐゴシック" panose="020B0600070205080204" pitchFamily="34" charset="-128"/>
              </a:rPr>
              <a:t>Second</a:t>
            </a:r>
            <a:r>
              <a:rPr lang="en-US" altLang="ja-JP" sz="2200">
                <a:solidFill>
                  <a:schemeClr val="bg1"/>
                </a:solidFill>
                <a:ea typeface="ＭＳ Ｐゴシック" panose="020B0600070205080204" pitchFamily="34" charset="-128"/>
              </a:rPr>
              <a:t>, the signal may be </a:t>
            </a:r>
            <a:r>
              <a:rPr lang="en-US" altLang="ja-JP" sz="2200" u="sng">
                <a:solidFill>
                  <a:schemeClr val="bg1"/>
                </a:solidFill>
                <a:ea typeface="ＭＳ Ｐゴシック" panose="020B0600070205080204" pitchFamily="34" charset="-128"/>
              </a:rPr>
              <a:t>amplified</a:t>
            </a:r>
            <a:r>
              <a:rPr lang="en-US" altLang="ja-JP" sz="2200">
                <a:solidFill>
                  <a:schemeClr val="bg1"/>
                </a:solidFill>
                <a:ea typeface="ＭＳ Ｐゴシック" panose="020B0600070205080204" pitchFamily="34" charset="-128"/>
              </a:rPr>
              <a:t> significantly in the generation of second messengers. Thus, a low concentration of signal in the environment, even as little as a single molecule, can yield a large intracellular signal and response.</a:t>
            </a:r>
            <a:r>
              <a:rPr lang="en-US" altLang="ja-JP" sz="2200" i="1">
                <a:solidFill>
                  <a:schemeClr val="bg1"/>
                </a:solidFill>
                <a:ea typeface="ＭＳ Ｐゴシック" panose="020B0600070205080204" pitchFamily="34" charset="-128"/>
              </a:rPr>
              <a:t> </a:t>
            </a:r>
            <a:endParaRPr lang="en-US" altLang="ja-JP" sz="2200">
              <a:solidFill>
                <a:schemeClr val="bg1"/>
              </a:solidFill>
              <a:ea typeface="ＭＳ Ｐゴシック" panose="020B0600070205080204" pitchFamily="34" charset="-128"/>
            </a:endParaRPr>
          </a:p>
          <a:p>
            <a:pPr eaLnBrk="1" hangingPunct="1">
              <a:lnSpc>
                <a:spcPct val="80000"/>
              </a:lnSpc>
            </a:pPr>
            <a:r>
              <a:rPr lang="en-US" altLang="ja-JP" sz="2200" b="1" u="sng">
                <a:solidFill>
                  <a:schemeClr val="bg1"/>
                </a:solidFill>
                <a:ea typeface="ＭＳ Ｐゴシック" panose="020B0600070205080204" pitchFamily="34" charset="-128"/>
              </a:rPr>
              <a:t>We will study:</a:t>
            </a:r>
            <a:r>
              <a:rPr lang="en-US" altLang="ja-JP" sz="2200" u="sng">
                <a:solidFill>
                  <a:schemeClr val="bg1"/>
                </a:solidFill>
                <a:ea typeface="ＭＳ Ｐゴシック" panose="020B0600070205080204" pitchFamily="34" charset="-128"/>
              </a:rPr>
              <a:t> </a:t>
            </a:r>
          </a:p>
          <a:p>
            <a:pPr eaLnBrk="1" hangingPunct="1">
              <a:lnSpc>
                <a:spcPct val="80000"/>
              </a:lnSpc>
            </a:pPr>
            <a:r>
              <a:rPr lang="en-US" altLang="ja-JP" sz="2200" b="1">
                <a:solidFill>
                  <a:schemeClr val="bg1"/>
                </a:solidFill>
                <a:ea typeface="ＭＳ Ｐゴシック" panose="020B0600070205080204" pitchFamily="34" charset="-128"/>
              </a:rPr>
              <a:t>  </a:t>
            </a:r>
            <a:r>
              <a:rPr lang="en-US" altLang="ja-JP" sz="2200" b="1" u="sng">
                <a:solidFill>
                  <a:schemeClr val="bg1"/>
                </a:solidFill>
                <a:ea typeface="ＭＳ Ｐゴシック" panose="020B0600070205080204" pitchFamily="34" charset="-128"/>
              </a:rPr>
              <a:t>1-</a:t>
            </a:r>
            <a:r>
              <a:rPr lang="en-US" altLang="ja-JP" sz="2200" b="1">
                <a:solidFill>
                  <a:schemeClr val="bg1"/>
                </a:solidFill>
                <a:ea typeface="ＭＳ Ｐゴシック" panose="020B0600070205080204" pitchFamily="34" charset="-128"/>
              </a:rPr>
              <a:t> cAMP;        </a:t>
            </a:r>
            <a:r>
              <a:rPr lang="en-US" altLang="ja-JP" sz="2200" b="1" u="sng">
                <a:solidFill>
                  <a:schemeClr val="bg1"/>
                </a:solidFill>
                <a:ea typeface="ＭＳ Ｐゴシック" panose="020B0600070205080204" pitchFamily="34" charset="-128"/>
              </a:rPr>
              <a:t>2-</a:t>
            </a:r>
            <a:r>
              <a:rPr lang="en-US" altLang="ja-JP" sz="2200" b="1">
                <a:solidFill>
                  <a:schemeClr val="bg1"/>
                </a:solidFill>
                <a:ea typeface="ＭＳ Ｐゴシック" panose="020B0600070205080204" pitchFamily="34" charset="-128"/>
              </a:rPr>
              <a:t> cGMP;    </a:t>
            </a:r>
            <a:r>
              <a:rPr lang="en-US" altLang="ja-JP" sz="2200" b="1" u="sng">
                <a:solidFill>
                  <a:schemeClr val="bg1"/>
                </a:solidFill>
                <a:ea typeface="ＭＳ Ｐゴシック" panose="020B0600070205080204" pitchFamily="34" charset="-128"/>
              </a:rPr>
              <a:t>3-</a:t>
            </a:r>
            <a:r>
              <a:rPr lang="en-US" altLang="ja-JP" sz="2200" b="1">
                <a:solidFill>
                  <a:schemeClr val="bg1"/>
                </a:solidFill>
                <a:ea typeface="ＭＳ Ｐゴシック" panose="020B0600070205080204" pitchFamily="34" charset="-128"/>
              </a:rPr>
              <a:t>  </a:t>
            </a:r>
            <a:r>
              <a:rPr lang="en-US" altLang="en-US" sz="2200" b="1">
                <a:solidFill>
                  <a:schemeClr val="bg1"/>
                </a:solidFill>
              </a:rPr>
              <a:t>IP3   </a:t>
            </a:r>
            <a:r>
              <a:rPr lang="en-US" altLang="ja-JP" sz="2200" b="1">
                <a:solidFill>
                  <a:schemeClr val="bg1"/>
                </a:solidFill>
                <a:ea typeface="ＭＳ Ｐゴシック" panose="020B0600070205080204" pitchFamily="34" charset="-128"/>
              </a:rPr>
              <a:t> </a:t>
            </a:r>
            <a:r>
              <a:rPr lang="en-US" altLang="ja-JP" sz="2200" b="1" u="sng">
                <a:solidFill>
                  <a:schemeClr val="bg1"/>
                </a:solidFill>
                <a:ea typeface="ＭＳ Ｐゴシック" panose="020B0600070205080204" pitchFamily="34" charset="-128"/>
              </a:rPr>
              <a:t>4-</a:t>
            </a:r>
            <a:r>
              <a:rPr lang="en-US" altLang="ja-JP" sz="2200" b="1">
                <a:solidFill>
                  <a:schemeClr val="bg1"/>
                </a:solidFill>
                <a:ea typeface="ＭＳ Ｐゴシック" panose="020B0600070205080204" pitchFamily="34" charset="-128"/>
              </a:rPr>
              <a:t> </a:t>
            </a:r>
            <a:r>
              <a:rPr lang="en-US" altLang="en-US" sz="2200" b="1">
                <a:solidFill>
                  <a:schemeClr val="bg1"/>
                </a:solidFill>
              </a:rPr>
              <a:t>DAG</a:t>
            </a:r>
            <a:r>
              <a:rPr lang="en-US" altLang="ja-JP" sz="2200" b="1">
                <a:solidFill>
                  <a:schemeClr val="bg1"/>
                </a:solidFill>
                <a:ea typeface="ＭＳ Ｐゴシック" panose="020B0600070205080204" pitchFamily="34" charset="-128"/>
              </a:rPr>
              <a:t>    5</a:t>
            </a:r>
            <a:r>
              <a:rPr lang="en-US" altLang="ja-JP" sz="2200" b="1" u="sng">
                <a:solidFill>
                  <a:schemeClr val="bg1"/>
                </a:solidFill>
                <a:ea typeface="ＭＳ Ｐゴシック" panose="020B0600070205080204" pitchFamily="34" charset="-128"/>
              </a:rPr>
              <a:t>-</a:t>
            </a:r>
            <a:r>
              <a:rPr lang="en-US" altLang="ja-JP" sz="2200" b="1">
                <a:solidFill>
                  <a:schemeClr val="bg1"/>
                </a:solidFill>
                <a:ea typeface="ＭＳ Ｐゴシック" panose="020B0600070205080204" pitchFamily="34" charset="-128"/>
              </a:rPr>
              <a:t> Calcium ions</a:t>
            </a:r>
            <a:endParaRPr lang="en-AU" altLang="en-US" sz="2200" b="1">
              <a:solidFill>
                <a:schemeClr val="bg1"/>
              </a:solidFill>
              <a:ea typeface="ＭＳ Ｐゴシック" panose="020B0600070205080204" pitchFamily="34" charset="-128"/>
            </a:endParaRPr>
          </a:p>
        </p:txBody>
      </p:sp>
    </p:spTree>
  </p:cSld>
  <p:clrMapOvr>
    <a:masterClrMapping/>
  </p:clrMapOvr>
  <p:transition spd="slow" advTm="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8DB04A37-31E4-4BB3-96D5-848EC12A9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92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1373AA5-37AC-48B3-B22F-E624BF13FB5D}"/>
              </a:ext>
            </a:extLst>
          </p:cNvPr>
          <p:cNvSpPr>
            <a:spLocks noGrp="1" noChangeArrowheads="1"/>
          </p:cNvSpPr>
          <p:nvPr>
            <p:ph type="body" idx="1"/>
          </p:nvPr>
        </p:nvSpPr>
        <p:spPr>
          <a:xfrm>
            <a:off x="152400" y="228600"/>
            <a:ext cx="8763000" cy="6477000"/>
          </a:xfrm>
        </p:spPr>
        <p:txBody>
          <a:bodyPr/>
          <a:lstStyle/>
          <a:p>
            <a:pPr eaLnBrk="1" hangingPunct="1">
              <a:lnSpc>
                <a:spcPct val="80000"/>
              </a:lnSpc>
            </a:pPr>
            <a:r>
              <a:rPr lang="en-AU" altLang="ja-JP" sz="2600" b="1" u="sng">
                <a:solidFill>
                  <a:schemeClr val="bg1"/>
                </a:solidFill>
                <a:ea typeface="ＭＳ Ｐゴシック" panose="020B0600070205080204" pitchFamily="34" charset="-128"/>
              </a:rPr>
              <a:t>1- cAMP production  and Adenylyl Cyclase</a:t>
            </a:r>
            <a:endParaRPr lang="en-AU" altLang="ja-JP" sz="2600">
              <a:solidFill>
                <a:schemeClr val="bg1"/>
              </a:solidFill>
              <a:ea typeface="ＭＳ Ｐゴシック" panose="020B0600070205080204" pitchFamily="34" charset="-128"/>
            </a:endParaRPr>
          </a:p>
          <a:p>
            <a:pPr eaLnBrk="1" hangingPunct="1">
              <a:lnSpc>
                <a:spcPct val="80000"/>
              </a:lnSpc>
            </a:pPr>
            <a:r>
              <a:rPr lang="en-AU" altLang="ja-JP" sz="2600">
                <a:solidFill>
                  <a:schemeClr val="bg1"/>
                </a:solidFill>
                <a:ea typeface="ＭＳ Ｐゴシック" panose="020B0600070205080204" pitchFamily="34" charset="-128"/>
              </a:rPr>
              <a:t>Adenylyl cyclase</a:t>
            </a:r>
            <a:r>
              <a:rPr lang="en-US" altLang="ja-JP" sz="2600">
                <a:solidFill>
                  <a:schemeClr val="bg1"/>
                </a:solidFill>
                <a:ea typeface="ＭＳ Ｐゴシック" panose="020B0600070205080204" pitchFamily="34" charset="-128"/>
              </a:rPr>
              <a:t> is a membrane-bound enzyme that converts ATP </a:t>
            </a:r>
            <a:r>
              <a:rPr lang="en-AU" altLang="ja-JP" sz="2600">
                <a:solidFill>
                  <a:schemeClr val="bg1"/>
                </a:solidFill>
                <a:ea typeface="ＭＳ Ｐゴシック" panose="020B0600070205080204" pitchFamily="34" charset="-128"/>
              </a:rPr>
              <a:t>to cAMP. </a:t>
            </a:r>
          </a:p>
          <a:p>
            <a:pPr eaLnBrk="1" hangingPunct="1">
              <a:lnSpc>
                <a:spcPct val="80000"/>
              </a:lnSpc>
            </a:pPr>
            <a:r>
              <a:rPr lang="en-AU" altLang="ja-JP" sz="2600">
                <a:solidFill>
                  <a:schemeClr val="bg1"/>
                </a:solidFill>
                <a:ea typeface="ＭＳ Ｐゴシック" panose="020B0600070205080204" pitchFamily="34" charset="-128"/>
              </a:rPr>
              <a:t>Different peptide hormones can either stimulate (s) or inhibit (i) the production of cAMP from adenylyl cyclase. </a:t>
            </a:r>
          </a:p>
          <a:p>
            <a:pPr eaLnBrk="1" hangingPunct="1">
              <a:lnSpc>
                <a:spcPct val="80000"/>
              </a:lnSpc>
            </a:pPr>
            <a:r>
              <a:rPr lang="en-AU" altLang="ja-JP" sz="2600">
                <a:solidFill>
                  <a:schemeClr val="bg1"/>
                </a:solidFill>
                <a:ea typeface="ＭＳ Ｐゴシック" panose="020B0600070205080204" pitchFamily="34" charset="-128"/>
              </a:rPr>
              <a:t>Two parallel systems, a stimulatory (s) one and an inhibitory (i) one, converge upon a single catalytic molecule (C). Each consists of a receptor (Rs or Ri) and a regulatory complex, Gs and Gi. </a:t>
            </a:r>
          </a:p>
          <a:p>
            <a:pPr eaLnBrk="1" hangingPunct="1">
              <a:lnSpc>
                <a:spcPct val="80000"/>
              </a:lnSpc>
            </a:pPr>
            <a:endParaRPr lang="en-AU" altLang="ja-JP" sz="2600">
              <a:solidFill>
                <a:schemeClr val="bg1"/>
              </a:solidFill>
              <a:ea typeface="ＭＳ Ｐゴシック" panose="020B0600070205080204" pitchFamily="34" charset="-128"/>
            </a:endParaRPr>
          </a:p>
          <a:p>
            <a:pPr eaLnBrk="1" hangingPunct="1">
              <a:lnSpc>
                <a:spcPct val="80000"/>
              </a:lnSpc>
              <a:buFontTx/>
              <a:buNone/>
            </a:pPr>
            <a:r>
              <a:rPr lang="en-AU" altLang="ja-JP" sz="2600" b="1">
                <a:solidFill>
                  <a:schemeClr val="bg1"/>
                </a:solidFill>
                <a:ea typeface="ＭＳ Ｐゴシック" panose="020B0600070205080204" pitchFamily="34" charset="-128"/>
              </a:rPr>
              <a:t>    </a:t>
            </a:r>
            <a:r>
              <a:rPr lang="en-AU" altLang="ja-JP" sz="2600" b="1" u="sng">
                <a:solidFill>
                  <a:schemeClr val="bg1"/>
                </a:solidFill>
                <a:ea typeface="ＭＳ Ｐゴシック" panose="020B0600070205080204" pitchFamily="34" charset="-128"/>
              </a:rPr>
              <a:t>cAMP effects in cells including </a:t>
            </a:r>
          </a:p>
          <a:p>
            <a:pPr eaLnBrk="1" hangingPunct="1">
              <a:lnSpc>
                <a:spcPct val="80000"/>
              </a:lnSpc>
              <a:buFontTx/>
              <a:buNone/>
            </a:pPr>
            <a:r>
              <a:rPr lang="en-AU" altLang="ja-JP" sz="2600">
                <a:solidFill>
                  <a:schemeClr val="bg1"/>
                </a:solidFill>
                <a:ea typeface="ＭＳ Ｐゴシック" panose="020B0600070205080204" pitchFamily="34" charset="-128"/>
              </a:rPr>
              <a:t>1-</a:t>
            </a:r>
            <a:r>
              <a:rPr lang="en-AU" altLang="ja-JP" sz="2600" u="sng">
                <a:solidFill>
                  <a:schemeClr val="bg1"/>
                </a:solidFill>
                <a:ea typeface="ＭＳ Ｐゴシック" panose="020B0600070205080204" pitchFamily="34" charset="-128"/>
              </a:rPr>
              <a:t>Activation of protein kinase A</a:t>
            </a:r>
            <a:r>
              <a:rPr lang="en-AU" altLang="ja-JP" sz="2600">
                <a:solidFill>
                  <a:schemeClr val="bg1"/>
                </a:solidFill>
                <a:ea typeface="ＭＳ Ｐゴシック" panose="020B0600070205080204" pitchFamily="34" charset="-128"/>
              </a:rPr>
              <a:t> which is a serine/threonine protein kinase that phosphorylates a large number of metabolic enzymes</a:t>
            </a:r>
          </a:p>
          <a:p>
            <a:pPr eaLnBrk="1" hangingPunct="1">
              <a:lnSpc>
                <a:spcPct val="80000"/>
              </a:lnSpc>
              <a:buFontTx/>
              <a:buNone/>
            </a:pPr>
            <a:r>
              <a:rPr lang="en-AU" altLang="ja-JP" sz="2600">
                <a:solidFill>
                  <a:schemeClr val="bg1"/>
                </a:solidFill>
                <a:ea typeface="ＭＳ Ｐゴシック" panose="020B0600070205080204" pitchFamily="34" charset="-128"/>
              </a:rPr>
              <a:t>2- Enter the nucleus and </a:t>
            </a:r>
            <a:r>
              <a:rPr lang="en-AU" altLang="ja-JP" sz="2600" u="sng">
                <a:solidFill>
                  <a:schemeClr val="bg1"/>
                </a:solidFill>
                <a:ea typeface="ＭＳ Ｐゴシック" panose="020B0600070205080204" pitchFamily="34" charset="-128"/>
              </a:rPr>
              <a:t>phosphorylate a gene-specific transcription factor </a:t>
            </a:r>
            <a:r>
              <a:rPr lang="en-AU" altLang="ja-JP" sz="2600">
                <a:solidFill>
                  <a:schemeClr val="bg1"/>
                </a:solidFill>
                <a:ea typeface="ＭＳ Ｐゴシック" panose="020B0600070205080204" pitchFamily="34" charset="-128"/>
              </a:rPr>
              <a:t>thus affecting gene transcription. </a:t>
            </a:r>
          </a:p>
          <a:p>
            <a:pPr eaLnBrk="1" hangingPunct="1">
              <a:lnSpc>
                <a:spcPct val="80000"/>
              </a:lnSpc>
              <a:buFontTx/>
              <a:buNone/>
            </a:pPr>
            <a:r>
              <a:rPr lang="en-AU" altLang="ja-JP" sz="2600">
                <a:solidFill>
                  <a:schemeClr val="bg1"/>
                </a:solidFill>
                <a:ea typeface="ＭＳ Ｐゴシック" panose="020B0600070205080204" pitchFamily="34" charset="-128"/>
              </a:rPr>
              <a:t>3- Directly </a:t>
            </a:r>
            <a:r>
              <a:rPr lang="en-AU" altLang="ja-JP" sz="2600" u="sng">
                <a:solidFill>
                  <a:schemeClr val="bg1"/>
                </a:solidFill>
                <a:ea typeface="ＭＳ Ｐゴシック" panose="020B0600070205080204" pitchFamily="34" charset="-128"/>
              </a:rPr>
              <a:t>activates ligand-gated channels.</a:t>
            </a:r>
            <a:endParaRPr lang="en-AU" altLang="en-US" sz="2600" u="sng">
              <a:solidFill>
                <a:schemeClr val="bg1"/>
              </a:solidFill>
            </a:endParaRPr>
          </a:p>
        </p:txBody>
      </p:sp>
    </p:spTree>
  </p:cSld>
  <p:clrMapOvr>
    <a:masterClrMapping/>
  </p:clrMapOvr>
  <p:transition spd="slow" advTm="175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F95F9037-66C9-4DA1-A217-0D85E9B2D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914400"/>
            <a:ext cx="9090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0B5CE2E0-4BF1-46D4-A68F-64E7B7A82228}"/>
              </a:ext>
            </a:extLst>
          </p:cNvPr>
          <p:cNvSpPr txBox="1">
            <a:spLocks noChangeArrowheads="1"/>
          </p:cNvSpPr>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000" b="1" u="sng">
                <a:solidFill>
                  <a:schemeClr val="bg1"/>
                </a:solidFill>
                <a:latin typeface="Times New Roman" panose="02020603050405020304" pitchFamily="18" charset="0"/>
                <a:cs typeface="Times New Roman" panose="02020603050405020304" pitchFamily="18" charset="0"/>
              </a:rPr>
              <a:t>Hormone-induced activation and inhibition of adenylyl cyclase in adipose cells</a:t>
            </a:r>
          </a:p>
        </p:txBody>
      </p:sp>
      <p:sp>
        <p:nvSpPr>
          <p:cNvPr id="39940" name="Text Box 4">
            <a:extLst>
              <a:ext uri="{FF2B5EF4-FFF2-40B4-BE49-F238E27FC236}">
                <a16:creationId xmlns:a16="http://schemas.microsoft.com/office/drawing/2014/main" id="{75D7A2BA-E142-491C-B6CB-DCB97B2D4A93}"/>
              </a:ext>
            </a:extLst>
          </p:cNvPr>
          <p:cNvSpPr txBox="1">
            <a:spLocks noChangeArrowheads="1"/>
          </p:cNvSpPr>
          <p:nvPr/>
        </p:nvSpPr>
        <p:spPr bwMode="auto">
          <a:xfrm>
            <a:off x="7874000" y="15367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1200" b="1"/>
              <a:t>(prostaglandins)</a:t>
            </a:r>
          </a:p>
        </p:txBody>
      </p:sp>
    </p:spTree>
  </p:cSld>
  <p:clrMapOvr>
    <a:masterClrMapping/>
  </p:clrMapOvr>
  <p:transition spd="slow" advTm="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CA3BD69-3A03-45BA-AF96-A6F9B8479578}"/>
              </a:ext>
            </a:extLst>
          </p:cNvPr>
          <p:cNvSpPr>
            <a:spLocks noGrp="1" noChangeArrowheads="1"/>
          </p:cNvSpPr>
          <p:nvPr>
            <p:ph type="body" idx="1"/>
          </p:nvPr>
        </p:nvSpPr>
        <p:spPr>
          <a:xfrm>
            <a:off x="152400" y="228600"/>
            <a:ext cx="8839200" cy="6430963"/>
          </a:xfrm>
        </p:spPr>
        <p:txBody>
          <a:bodyPr/>
          <a:lstStyle/>
          <a:p>
            <a:pPr eaLnBrk="1" hangingPunct="1"/>
            <a:r>
              <a:rPr lang="en-AU" altLang="ja-JP" sz="2800">
                <a:solidFill>
                  <a:schemeClr val="bg1"/>
                </a:solidFill>
                <a:ea typeface="ＭＳ Ｐゴシック" panose="020B0600070205080204" pitchFamily="34" charset="-128"/>
              </a:rPr>
              <a:t>The first step of hormone action is binding of the hormone to its appropriate receptor protein. </a:t>
            </a:r>
          </a:p>
          <a:p>
            <a:pPr eaLnBrk="1" hangingPunct="1"/>
            <a:r>
              <a:rPr lang="en-AU" altLang="ja-JP" sz="2800">
                <a:solidFill>
                  <a:schemeClr val="bg1"/>
                </a:solidFill>
                <a:ea typeface="ＭＳ Ｐゴシック" panose="020B0600070205080204" pitchFamily="34" charset="-128"/>
              </a:rPr>
              <a:t>The hormone receptors have the following characteristics: </a:t>
            </a:r>
          </a:p>
          <a:p>
            <a:pPr eaLnBrk="1" hangingPunct="1"/>
            <a:r>
              <a:rPr lang="en-AU" altLang="ja-JP" sz="2800">
                <a:solidFill>
                  <a:schemeClr val="bg1"/>
                </a:solidFill>
                <a:ea typeface="ＭＳ Ｐゴシック" panose="020B0600070205080204" pitchFamily="34" charset="-128"/>
              </a:rPr>
              <a:t>(a) high specificity, so that the receptors can recognize their specific ligand and discriminate between the incoming signals; </a:t>
            </a:r>
          </a:p>
          <a:p>
            <a:pPr eaLnBrk="1" hangingPunct="1"/>
            <a:r>
              <a:rPr lang="en-AU" altLang="ja-JP" sz="2800">
                <a:solidFill>
                  <a:schemeClr val="bg1"/>
                </a:solidFill>
                <a:ea typeface="ＭＳ Ｐゴシック" panose="020B0600070205080204" pitchFamily="34" charset="-128"/>
              </a:rPr>
              <a:t>(b) high affinity for their ligand.</a:t>
            </a:r>
          </a:p>
          <a:p>
            <a:pPr eaLnBrk="1" hangingPunct="1"/>
            <a:endParaRPr lang="en-US" altLang="ja-JP" sz="2800">
              <a:solidFill>
                <a:schemeClr val="bg1"/>
              </a:solidFill>
              <a:ea typeface="ＭＳ Ｐゴシック" panose="020B0600070205080204" pitchFamily="34" charset="-128"/>
            </a:endParaRPr>
          </a:p>
          <a:p>
            <a:pPr eaLnBrk="1" hangingPunct="1"/>
            <a:r>
              <a:rPr lang="en-US" altLang="ja-JP" sz="2800">
                <a:solidFill>
                  <a:schemeClr val="bg1"/>
                </a:solidFill>
                <a:ea typeface="ＭＳ Ｐゴシック" panose="020B0600070205080204" pitchFamily="34" charset="-128"/>
              </a:rPr>
              <a:t>The physical binding of hormone to receptors is dependent on several weak chemical forces including: hydrogen bond, van der waals forces, ionic bond.</a:t>
            </a:r>
            <a:endParaRPr lang="en-AU" altLang="en-US" sz="2800">
              <a:solidFill>
                <a:schemeClr val="bg1"/>
              </a:solidFill>
            </a:endParaRPr>
          </a:p>
        </p:txBody>
      </p:sp>
    </p:spTree>
  </p:cSld>
  <p:clrMapOvr>
    <a:masterClrMapping/>
  </p:clrMapOvr>
  <p:transition spd="slow" advTm="974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F62B51DE-E6EB-45F2-87A9-68D24E152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029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6C807F9D-E6EB-4160-A340-8D9EFB303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85800"/>
            <a:ext cx="30353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F1901209-8CEF-44CB-B8F3-098366953CD7}"/>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AU" altLang="ja-JP" sz="2400" b="1" u="sng">
                <a:solidFill>
                  <a:schemeClr val="bg1"/>
                </a:solidFill>
                <a:ea typeface="ＭＳ Ｐゴシック" panose="020B0600070205080204" pitchFamily="34" charset="-128"/>
              </a:rPr>
              <a:t>Phosphorylation</a:t>
            </a:r>
            <a:endParaRPr lang="en-AU" altLang="ja-JP" sz="2400">
              <a:solidFill>
                <a:schemeClr val="bg1"/>
              </a:solidFill>
              <a:ea typeface="ＭＳ Ｐゴシック" panose="020B0600070205080204" pitchFamily="34" charset="-128"/>
            </a:endParaRPr>
          </a:p>
          <a:p>
            <a:pPr eaLnBrk="1" hangingPunct="1">
              <a:lnSpc>
                <a:spcPct val="80000"/>
              </a:lnSpc>
            </a:pPr>
            <a:r>
              <a:rPr lang="en-AU" altLang="ja-JP" sz="2400">
                <a:solidFill>
                  <a:schemeClr val="bg1"/>
                </a:solidFill>
                <a:ea typeface="ＭＳ Ｐゴシック" panose="020B0600070205080204" pitchFamily="34" charset="-128"/>
              </a:rPr>
              <a:t>cAMP activate enzymes called </a:t>
            </a:r>
            <a:r>
              <a:rPr lang="en-AU" altLang="ja-JP" sz="2400" b="1">
                <a:solidFill>
                  <a:schemeClr val="bg1"/>
                </a:solidFill>
                <a:ea typeface="ＭＳ Ｐゴシック" panose="020B0600070205080204" pitchFamily="34" charset="-128"/>
              </a:rPr>
              <a:t>cAMP-dependent protein kinases, </a:t>
            </a:r>
            <a:r>
              <a:rPr lang="en-AU" altLang="ja-JP" sz="2400">
                <a:solidFill>
                  <a:schemeClr val="bg1"/>
                </a:solidFill>
                <a:ea typeface="ＭＳ Ｐゴシック" panose="020B0600070205080204" pitchFamily="34" charset="-128"/>
              </a:rPr>
              <a:t>example protein kinase A (PKA). </a:t>
            </a:r>
          </a:p>
          <a:p>
            <a:pPr eaLnBrk="1" hangingPunct="1">
              <a:lnSpc>
                <a:spcPct val="80000"/>
              </a:lnSpc>
            </a:pPr>
            <a:endParaRPr lang="en-AU" altLang="ja-JP" sz="1400">
              <a:solidFill>
                <a:schemeClr val="bg1"/>
              </a:solidFill>
              <a:ea typeface="ＭＳ Ｐゴシック" panose="020B0600070205080204" pitchFamily="34" charset="-128"/>
            </a:endParaRPr>
          </a:p>
          <a:p>
            <a:pPr eaLnBrk="1" hangingPunct="1">
              <a:lnSpc>
                <a:spcPct val="80000"/>
              </a:lnSpc>
            </a:pPr>
            <a:r>
              <a:rPr lang="en-AU" altLang="ja-JP" sz="2400">
                <a:solidFill>
                  <a:schemeClr val="bg1"/>
                </a:solidFill>
                <a:ea typeface="ＭＳ Ｐゴシック" panose="020B0600070205080204" pitchFamily="34" charset="-128"/>
              </a:rPr>
              <a:t>Phosphorylation reaction involve the transfer of a phosphate from the phosphate donor (ATP) to the acceptor protein. </a:t>
            </a:r>
          </a:p>
          <a:p>
            <a:pPr eaLnBrk="1" hangingPunct="1">
              <a:lnSpc>
                <a:spcPct val="80000"/>
              </a:lnSpc>
            </a:pPr>
            <a:r>
              <a:rPr lang="en-AU" altLang="ja-JP" sz="2400">
                <a:solidFill>
                  <a:schemeClr val="bg1"/>
                </a:solidFill>
                <a:ea typeface="ＭＳ Ｐゴシック" panose="020B0600070205080204" pitchFamily="34" charset="-128"/>
              </a:rPr>
              <a:t>In mammalian proteins </a:t>
            </a:r>
            <a:r>
              <a:rPr lang="en-AU" altLang="ja-JP" sz="2400" u="sng">
                <a:solidFill>
                  <a:schemeClr val="bg1"/>
                </a:solidFill>
                <a:ea typeface="ＭＳ Ｐゴシック" panose="020B0600070205080204" pitchFamily="34" charset="-128"/>
              </a:rPr>
              <a:t>serine, threonine</a:t>
            </a:r>
            <a:r>
              <a:rPr lang="en-AU" altLang="ja-JP" sz="2400">
                <a:solidFill>
                  <a:schemeClr val="bg1"/>
                </a:solidFill>
                <a:ea typeface="ＭＳ Ｐゴシック" panose="020B0600070205080204" pitchFamily="34" charset="-128"/>
              </a:rPr>
              <a:t>, and </a:t>
            </a:r>
            <a:r>
              <a:rPr lang="en-AU" altLang="ja-JP" sz="2400" u="sng">
                <a:solidFill>
                  <a:schemeClr val="bg1"/>
                </a:solidFill>
                <a:ea typeface="ＭＳ Ｐゴシック" panose="020B0600070205080204" pitchFamily="34" charset="-128"/>
              </a:rPr>
              <a:t>tyrosine</a:t>
            </a:r>
            <a:r>
              <a:rPr lang="en-AU" altLang="ja-JP" sz="2400">
                <a:solidFill>
                  <a:schemeClr val="bg1"/>
                </a:solidFill>
                <a:ea typeface="ＭＳ Ｐゴシック" panose="020B0600070205080204" pitchFamily="34" charset="-128"/>
              </a:rPr>
              <a:t> residue are the phosphate acceptors residues.  </a:t>
            </a:r>
          </a:p>
          <a:p>
            <a:pPr eaLnBrk="1" hangingPunct="1">
              <a:lnSpc>
                <a:spcPct val="80000"/>
              </a:lnSpc>
            </a:pPr>
            <a:endParaRPr lang="en-AU" altLang="ja-JP" sz="1400">
              <a:solidFill>
                <a:schemeClr val="bg1"/>
              </a:solidFill>
              <a:ea typeface="ＭＳ Ｐゴシック" panose="020B0600070205080204" pitchFamily="34" charset="-128"/>
            </a:endParaRPr>
          </a:p>
          <a:p>
            <a:pPr eaLnBrk="1" hangingPunct="1">
              <a:lnSpc>
                <a:spcPct val="80000"/>
              </a:lnSpc>
            </a:pPr>
            <a:r>
              <a:rPr lang="en-AU" altLang="ja-JP" sz="2400">
                <a:solidFill>
                  <a:schemeClr val="bg1"/>
                </a:solidFill>
                <a:ea typeface="ＭＳ Ｐゴシック" panose="020B0600070205080204" pitchFamily="34" charset="-128"/>
              </a:rPr>
              <a:t>Serine/threonine protein kinases transfer a phosphate from ATP to the hydroxyl group of a specific serine (and sometimes threonine) on the target enzyme; tyrosine kinases transfer a phosphate to the hydroxyl group of a specific tyrosine residue. </a:t>
            </a:r>
          </a:p>
          <a:p>
            <a:pPr eaLnBrk="1" hangingPunct="1">
              <a:lnSpc>
                <a:spcPct val="80000"/>
              </a:lnSpc>
            </a:pPr>
            <a:r>
              <a:rPr lang="en-AU" altLang="ja-JP" sz="2400">
                <a:solidFill>
                  <a:schemeClr val="bg1"/>
                </a:solidFill>
                <a:ea typeface="ＭＳ Ｐゴシック" panose="020B0600070205080204" pitchFamily="34" charset="-128"/>
              </a:rPr>
              <a:t>Phosphate is a bulky, negatively charged residue that interacts with other nearby amino acid residues of the protein to create a conformational change at the catalytic site. The conformational change makes certain enzymes more active and other enzymes less active. The effect is reversed by a specific protein </a:t>
            </a:r>
            <a:r>
              <a:rPr lang="en-AU" altLang="ja-JP" sz="2400" u="sng">
                <a:solidFill>
                  <a:schemeClr val="bg1"/>
                </a:solidFill>
                <a:ea typeface="ＭＳ Ｐゴシック" panose="020B0600070205080204" pitchFamily="34" charset="-128"/>
              </a:rPr>
              <a:t>phosphatase</a:t>
            </a:r>
            <a:r>
              <a:rPr lang="en-AU" altLang="ja-JP" sz="2400">
                <a:solidFill>
                  <a:schemeClr val="bg1"/>
                </a:solidFill>
                <a:ea typeface="ＭＳ Ｐゴシック" panose="020B0600070205080204" pitchFamily="34" charset="-128"/>
              </a:rPr>
              <a:t> that removes the phosphate by hydrolysis.</a:t>
            </a:r>
            <a:endParaRPr lang="en-AU" altLang="en-US" sz="2400">
              <a:solidFill>
                <a:schemeClr val="bg1"/>
              </a:solidFill>
              <a:ea typeface="ＭＳ Ｐゴシック" panose="020B0600070205080204" pitchFamily="34" charset="-128"/>
            </a:endParaRPr>
          </a:p>
        </p:txBody>
      </p:sp>
    </p:spTree>
  </p:cSld>
  <p:clrMapOvr>
    <a:masterClrMapping/>
  </p:clrMapOvr>
  <p:transition spd="slow" advTm="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061409CF-99CB-4430-83BB-70B2DA88F66D}"/>
              </a:ext>
            </a:extLst>
          </p:cNvPr>
          <p:cNvSpPr>
            <a:spLocks noGrp="1" noChangeArrowheads="1"/>
          </p:cNvSpPr>
          <p:nvPr>
            <p:ph type="body" idx="1"/>
          </p:nvPr>
        </p:nvSpPr>
        <p:spPr>
          <a:xfrm>
            <a:off x="228600" y="152400"/>
            <a:ext cx="8763000" cy="6629400"/>
          </a:xfrm>
        </p:spPr>
        <p:txBody>
          <a:bodyPr/>
          <a:lstStyle/>
          <a:p>
            <a:pPr eaLnBrk="1" hangingPunct="1">
              <a:lnSpc>
                <a:spcPct val="80000"/>
              </a:lnSpc>
              <a:buFontTx/>
              <a:buNone/>
            </a:pPr>
            <a:r>
              <a:rPr lang="en-AU" altLang="ja-JP" sz="2200" b="1" u="sng">
                <a:solidFill>
                  <a:schemeClr val="bg1"/>
                </a:solidFill>
                <a:ea typeface="ＭＳ Ｐゴシック" panose="020B0600070205080204" pitchFamily="34" charset="-128"/>
              </a:rPr>
              <a:t>2- cGMP is also an intracellular signal</a:t>
            </a:r>
            <a:endParaRPr lang="en-AU" altLang="ja-JP" sz="2200">
              <a:solidFill>
                <a:schemeClr val="bg1"/>
              </a:solidFill>
              <a:ea typeface="ＭＳ Ｐゴシック" panose="020B0600070205080204" pitchFamily="34" charset="-128"/>
            </a:endParaRPr>
          </a:p>
          <a:p>
            <a:pPr eaLnBrk="1" hangingPunct="1">
              <a:lnSpc>
                <a:spcPct val="80000"/>
              </a:lnSpc>
            </a:pPr>
            <a:r>
              <a:rPr lang="en-AU" altLang="ja-JP" sz="2200">
                <a:solidFill>
                  <a:schemeClr val="bg1"/>
                </a:solidFill>
                <a:ea typeface="ＭＳ Ｐゴシック" panose="020B0600070205080204" pitchFamily="34" charset="-128"/>
              </a:rPr>
              <a:t>Cyclic GMP (</a:t>
            </a:r>
            <a:r>
              <a:rPr lang="en-US" altLang="ja-JP" sz="2200">
                <a:solidFill>
                  <a:schemeClr val="bg1"/>
                </a:solidFill>
                <a:ea typeface="ＭＳ Ｐゴシック" panose="020B0600070205080204" pitchFamily="34" charset="-128"/>
              </a:rPr>
              <a:t>guanosine 3',5'-cyclic monophosphate</a:t>
            </a:r>
            <a:r>
              <a:rPr lang="en-AU" altLang="ja-JP" sz="2200">
                <a:solidFill>
                  <a:schemeClr val="bg1"/>
                </a:solidFill>
                <a:ea typeface="ＭＳ Ｐゴシック" panose="020B0600070205080204" pitchFamily="34" charset="-128"/>
              </a:rPr>
              <a:t>) is made from GTP by the enzyme guanylyl cyclase</a:t>
            </a:r>
          </a:p>
          <a:p>
            <a:pPr eaLnBrk="1" hangingPunct="1">
              <a:lnSpc>
                <a:spcPct val="80000"/>
              </a:lnSpc>
            </a:pPr>
            <a:r>
              <a:rPr lang="en-US" altLang="ja-JP" sz="2200">
                <a:solidFill>
                  <a:schemeClr val="bg1"/>
                </a:solidFill>
                <a:ea typeface="ＭＳ Ｐゴシック" panose="020B0600070205080204" pitchFamily="34" charset="-128"/>
              </a:rPr>
              <a:t>Cyclic GMP is a second messenger that carries different messages in different tissues. </a:t>
            </a:r>
          </a:p>
          <a:p>
            <a:pPr eaLnBrk="1" hangingPunct="1">
              <a:lnSpc>
                <a:spcPct val="80000"/>
              </a:lnSpc>
            </a:pPr>
            <a:r>
              <a:rPr lang="en-US" altLang="ja-JP" sz="2200">
                <a:solidFill>
                  <a:schemeClr val="bg1"/>
                </a:solidFill>
                <a:ea typeface="ＭＳ Ｐゴシック" panose="020B0600070205080204" pitchFamily="34" charset="-128"/>
              </a:rPr>
              <a:t>In the kidney and intestine it triggers changes in ion transport and water retention; in cardiac muscle it signals relaxation; in the brain it may be involved both in development and in adult brain function. </a:t>
            </a:r>
          </a:p>
          <a:p>
            <a:pPr eaLnBrk="1" hangingPunct="1">
              <a:lnSpc>
                <a:spcPct val="80000"/>
              </a:lnSpc>
            </a:pPr>
            <a:endParaRPr lang="en-US" altLang="ja-JP" sz="1400">
              <a:solidFill>
                <a:schemeClr val="bg1"/>
              </a:solidFill>
              <a:ea typeface="ＭＳ Ｐゴシック" panose="020B0600070205080204" pitchFamily="34" charset="-128"/>
            </a:endParaRPr>
          </a:p>
          <a:p>
            <a:pPr eaLnBrk="1" hangingPunct="1">
              <a:lnSpc>
                <a:spcPct val="80000"/>
              </a:lnSpc>
            </a:pPr>
            <a:r>
              <a:rPr lang="en-US" altLang="ja-JP" sz="2200">
                <a:solidFill>
                  <a:schemeClr val="bg1"/>
                </a:solidFill>
                <a:ea typeface="ＭＳ Ｐゴシック" panose="020B0600070205080204" pitchFamily="34" charset="-128"/>
              </a:rPr>
              <a:t>Guanylyl cyclases in the kidney is activated by the hormone atrial natriuretic factor (ANF), which is released by </a:t>
            </a:r>
            <a:r>
              <a:rPr lang="en-US" altLang="ja-JP" sz="2200" u="sng">
                <a:solidFill>
                  <a:schemeClr val="bg1"/>
                </a:solidFill>
                <a:ea typeface="ＭＳ Ｐゴシック" panose="020B0600070205080204" pitchFamily="34" charset="-128"/>
              </a:rPr>
              <a:t>cells in the atrium of the heart</a:t>
            </a:r>
            <a:r>
              <a:rPr lang="en-US" altLang="ja-JP" sz="2200">
                <a:solidFill>
                  <a:schemeClr val="bg1"/>
                </a:solidFill>
                <a:ea typeface="ＭＳ Ｐゴシック" panose="020B0600070205080204" pitchFamily="34" charset="-128"/>
              </a:rPr>
              <a:t> when the heart is stretched by </a:t>
            </a:r>
            <a:r>
              <a:rPr lang="en-US" altLang="ja-JP" sz="2200" u="sng">
                <a:solidFill>
                  <a:schemeClr val="bg1"/>
                </a:solidFill>
                <a:ea typeface="ＭＳ Ｐゴシック" panose="020B0600070205080204" pitchFamily="34" charset="-128"/>
              </a:rPr>
              <a:t>increased blood volume</a:t>
            </a:r>
            <a:r>
              <a:rPr lang="en-US" altLang="ja-JP" sz="2200">
                <a:solidFill>
                  <a:schemeClr val="bg1"/>
                </a:solidFill>
                <a:ea typeface="ＭＳ Ｐゴシック" panose="020B0600070205080204" pitchFamily="34" charset="-128"/>
              </a:rPr>
              <a:t>. Carried in the blood to the kidney, ANF activates guanylyl cyclase in cells of the collecting ducts. The resulting rise in (cGMP) triggers increased renal excretion of Na+ and, consequently, of water, driven by the change in osmotic pressure. Water loss reduces the blood volume, countering the stimulus that initially led to ANF secretion.</a:t>
            </a:r>
          </a:p>
          <a:p>
            <a:pPr eaLnBrk="1" hangingPunct="1">
              <a:lnSpc>
                <a:spcPct val="80000"/>
              </a:lnSpc>
            </a:pPr>
            <a:r>
              <a:rPr lang="en-US" altLang="ja-JP" sz="2200">
                <a:solidFill>
                  <a:schemeClr val="bg1"/>
                </a:solidFill>
                <a:ea typeface="ＭＳ Ｐゴシック" panose="020B0600070205080204" pitchFamily="34" charset="-128"/>
              </a:rPr>
              <a:t>Vascular smooth muscle also has an ANF receptor—guanylyl cyclase; on binding to this receptor, ANF causes relaxation (vasodilation) of the blood vessel, which increases blood flow while decreasing blood pressure.</a:t>
            </a:r>
            <a:r>
              <a:rPr lang="en-AU" altLang="ja-JP" sz="2200">
                <a:solidFill>
                  <a:schemeClr val="bg1"/>
                </a:solidFill>
                <a:ea typeface="ＭＳ Ｐゴシック" panose="020B0600070205080204" pitchFamily="34" charset="-128"/>
              </a:rPr>
              <a:t> </a:t>
            </a:r>
            <a:endParaRPr lang="en-AU" altLang="en-US" sz="2200">
              <a:solidFill>
                <a:schemeClr val="bg1"/>
              </a:solidFill>
            </a:endParaRPr>
          </a:p>
        </p:txBody>
      </p:sp>
    </p:spTree>
  </p:cSld>
  <p:clrMapOvr>
    <a:masterClrMapping/>
  </p:clrMapOvr>
  <p:transition spd="slow" advTm="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BBC81A4A-A120-4B5B-BA21-9866BE96986F}"/>
              </a:ext>
            </a:extLst>
          </p:cNvPr>
          <p:cNvSpPr>
            <a:spLocks noGrp="1" noChangeArrowheads="1"/>
          </p:cNvSpPr>
          <p:nvPr>
            <p:ph type="body" idx="1"/>
          </p:nvPr>
        </p:nvSpPr>
        <p:spPr>
          <a:xfrm>
            <a:off x="152400" y="152400"/>
            <a:ext cx="8839200" cy="6477000"/>
          </a:xfrm>
        </p:spPr>
        <p:txBody>
          <a:bodyPr/>
          <a:lstStyle/>
          <a:p>
            <a:pPr eaLnBrk="1" hangingPunct="1">
              <a:lnSpc>
                <a:spcPct val="90000"/>
              </a:lnSpc>
            </a:pPr>
            <a:r>
              <a:rPr lang="en-AU" altLang="ja-JP" sz="2800" b="1" u="sng">
                <a:solidFill>
                  <a:schemeClr val="bg1"/>
                </a:solidFill>
                <a:ea typeface="ＭＳ Ｐゴシック" panose="020B0600070205080204" pitchFamily="34" charset="-128"/>
              </a:rPr>
              <a:t>Phosphodiesterases</a:t>
            </a:r>
            <a:endParaRPr lang="en-AU" altLang="ja-JP" sz="2800">
              <a:solidFill>
                <a:schemeClr val="bg1"/>
              </a:solidFill>
              <a:ea typeface="ＭＳ Ｐゴシック" panose="020B0600070205080204" pitchFamily="34" charset="-128"/>
            </a:endParaRPr>
          </a:p>
          <a:p>
            <a:pPr eaLnBrk="1" hangingPunct="1">
              <a:lnSpc>
                <a:spcPct val="90000"/>
              </a:lnSpc>
            </a:pPr>
            <a:r>
              <a:rPr lang="en-AU" altLang="ja-JP" sz="2800">
                <a:solidFill>
                  <a:schemeClr val="bg1"/>
                </a:solidFill>
                <a:ea typeface="ＭＳ Ｐゴシック" panose="020B0600070205080204" pitchFamily="34" charset="-128"/>
              </a:rPr>
              <a:t>Phosphodiesterase converts cAMP to AMP, and cGMP to GMP thereby decreasing cAMP and cGMP levels and inactivating protein kinase A. </a:t>
            </a:r>
          </a:p>
          <a:p>
            <a:pPr eaLnBrk="1" hangingPunct="1">
              <a:lnSpc>
                <a:spcPct val="90000"/>
              </a:lnSpc>
            </a:pPr>
            <a:r>
              <a:rPr lang="en-AU" altLang="ja-JP" sz="2800">
                <a:solidFill>
                  <a:schemeClr val="bg1"/>
                </a:solidFill>
                <a:ea typeface="ＭＳ Ｐゴシック" panose="020B0600070205080204" pitchFamily="34" charset="-128"/>
              </a:rPr>
              <a:t>Phosphodiesterase resides in the plasma membrane. </a:t>
            </a:r>
          </a:p>
          <a:p>
            <a:pPr eaLnBrk="1" hangingPunct="1">
              <a:lnSpc>
                <a:spcPct val="90000"/>
              </a:lnSpc>
            </a:pPr>
            <a:r>
              <a:rPr lang="en-AU" altLang="ja-JP" sz="2800">
                <a:solidFill>
                  <a:schemeClr val="bg1"/>
                </a:solidFill>
                <a:ea typeface="ＭＳ Ｐゴシック" panose="020B0600070205080204" pitchFamily="34" charset="-128"/>
              </a:rPr>
              <a:t>The presence of these enzymes ensures a rapid turnover of the signal (cAMP) and hence a rapid termination of the biologic process once the hormonal stimulus is removed.</a:t>
            </a:r>
          </a:p>
          <a:p>
            <a:pPr eaLnBrk="1" hangingPunct="1">
              <a:lnSpc>
                <a:spcPct val="90000"/>
              </a:lnSpc>
            </a:pPr>
            <a:r>
              <a:rPr lang="en-AU" altLang="ja-JP" sz="2800">
                <a:solidFill>
                  <a:schemeClr val="bg1"/>
                </a:solidFill>
                <a:ea typeface="ＭＳ Ｐゴシック" panose="020B0600070205080204" pitchFamily="34" charset="-128"/>
              </a:rPr>
              <a:t>Some hormones change the concentration of cAMP by targeting the phosphodiesterase enzyme rather than adenylyl cyclase. For example, insulin lowers cAMP levels by causing phosphodiesterase activation.</a:t>
            </a:r>
            <a:endParaRPr lang="en-AU" altLang="en-US" sz="2800">
              <a:solidFill>
                <a:schemeClr val="bg1"/>
              </a:solidFill>
            </a:endParaRPr>
          </a:p>
        </p:txBody>
      </p:sp>
    </p:spTree>
  </p:cSld>
  <p:clrMapOvr>
    <a:masterClrMapping/>
  </p:clrMapOvr>
  <p:transition spd="slow" advTm="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C83895D-707C-4003-BB46-5E064E7FD0E5}"/>
              </a:ext>
            </a:extLst>
          </p:cNvPr>
          <p:cNvSpPr>
            <a:spLocks noGrp="1" noChangeArrowheads="1"/>
          </p:cNvSpPr>
          <p:nvPr>
            <p:ph type="body" idx="1"/>
          </p:nvPr>
        </p:nvSpPr>
        <p:spPr>
          <a:xfrm>
            <a:off x="152400" y="5410200"/>
            <a:ext cx="8839200" cy="1143000"/>
          </a:xfrm>
        </p:spPr>
        <p:txBody>
          <a:bodyPr/>
          <a:lstStyle/>
          <a:p>
            <a:pPr marL="0" indent="0" eaLnBrk="1" hangingPunct="1">
              <a:lnSpc>
                <a:spcPct val="90000"/>
              </a:lnSpc>
              <a:buFontTx/>
              <a:buNone/>
            </a:pPr>
            <a:r>
              <a:rPr lang="en-AU" altLang="en-US" sz="2400">
                <a:solidFill>
                  <a:schemeClr val="bg1"/>
                </a:solidFill>
                <a:latin typeface="Times New Roman" panose="02020603050405020304" pitchFamily="18" charset="0"/>
                <a:cs typeface="Times New Roman" panose="02020603050405020304" pitchFamily="18" charset="0"/>
              </a:rPr>
              <a:t>Formation and cleavage of the cyclic phosphodiester bond in cAMP. When activated, adenyl cyclase converts ATP to 3,5- cyclic AMP PPi . cAMP phosphodiesterase hydrolyzes cAMP to AMP.</a:t>
            </a:r>
          </a:p>
        </p:txBody>
      </p:sp>
      <p:pic>
        <p:nvPicPr>
          <p:cNvPr id="50179" name="Picture 3">
            <a:extLst>
              <a:ext uri="{FF2B5EF4-FFF2-40B4-BE49-F238E27FC236}">
                <a16:creationId xmlns:a16="http://schemas.microsoft.com/office/drawing/2014/main" id="{B21B2F21-FD06-46EE-929C-54E9B9212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00"/>
            <a:ext cx="8991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4E9FC337-EA73-4BBA-9C85-073E8E60D6AC}"/>
              </a:ext>
            </a:extLst>
          </p:cNvPr>
          <p:cNvSpPr>
            <a:spLocks noGrp="1" noChangeArrowheads="1"/>
          </p:cNvSpPr>
          <p:nvPr>
            <p:ph type="body" idx="1"/>
          </p:nvPr>
        </p:nvSpPr>
        <p:spPr>
          <a:xfrm>
            <a:off x="228600" y="228600"/>
            <a:ext cx="8763000" cy="6477000"/>
          </a:xfrm>
        </p:spPr>
        <p:txBody>
          <a:bodyPr/>
          <a:lstStyle/>
          <a:p>
            <a:pPr algn="ctr" eaLnBrk="1" hangingPunct="1">
              <a:lnSpc>
                <a:spcPct val="90000"/>
              </a:lnSpc>
              <a:buFontTx/>
              <a:buNone/>
            </a:pPr>
            <a:r>
              <a:rPr lang="en-US" altLang="en-US" b="1" u="sng">
                <a:solidFill>
                  <a:schemeClr val="bg1"/>
                </a:solidFill>
              </a:rPr>
              <a:t>Example: cAMP production due to adrenalin</a:t>
            </a:r>
            <a:endParaRPr lang="en-AU" altLang="ja-JP" u="sng">
              <a:solidFill>
                <a:schemeClr val="bg1"/>
              </a:solidFill>
              <a:ea typeface="ＭＳ Ｐゴシック" panose="020B0600070205080204" pitchFamily="34" charset="-128"/>
            </a:endParaRPr>
          </a:p>
          <a:p>
            <a:pPr eaLnBrk="1" hangingPunct="1">
              <a:lnSpc>
                <a:spcPct val="90000"/>
              </a:lnSpc>
            </a:pPr>
            <a:r>
              <a:rPr lang="en-AU" altLang="ja-JP" sz="2800">
                <a:solidFill>
                  <a:schemeClr val="bg1"/>
                </a:solidFill>
                <a:ea typeface="ＭＳ Ｐゴシック" panose="020B0600070205080204" pitchFamily="34" charset="-128"/>
              </a:rPr>
              <a:t>Epinephrine and norepinephrine </a:t>
            </a:r>
            <a:r>
              <a:rPr lang="en-US" altLang="ja-JP" sz="2800">
                <a:solidFill>
                  <a:schemeClr val="bg1"/>
                </a:solidFill>
                <a:ea typeface="ＭＳ Ｐゴシック" panose="020B0600070205080204" pitchFamily="34" charset="-128"/>
              </a:rPr>
              <a:t>hormones </a:t>
            </a:r>
            <a:r>
              <a:rPr lang="en-AU" altLang="ja-JP" sz="2800">
                <a:solidFill>
                  <a:schemeClr val="bg1"/>
                </a:solidFill>
                <a:ea typeface="ＭＳ Ｐゴシック" panose="020B0600070205080204" pitchFamily="34" charset="-128"/>
              </a:rPr>
              <a:t>prepares our body for fight or flight. </a:t>
            </a:r>
          </a:p>
          <a:p>
            <a:pPr eaLnBrk="1" hangingPunct="1">
              <a:lnSpc>
                <a:spcPct val="90000"/>
              </a:lnSpc>
            </a:pPr>
            <a:r>
              <a:rPr lang="en-AU" altLang="ja-JP" sz="2800">
                <a:solidFill>
                  <a:schemeClr val="bg1"/>
                </a:solidFill>
                <a:ea typeface="ＭＳ Ｐゴシック" panose="020B0600070205080204" pitchFamily="34" charset="-128"/>
              </a:rPr>
              <a:t>These hormones increase fuel mobilization, cardiac output, blood flow, etc., which enable us to meet these stresses. They bind to adrenergic receptors.</a:t>
            </a:r>
          </a:p>
          <a:p>
            <a:pPr eaLnBrk="1" hangingPunct="1">
              <a:lnSpc>
                <a:spcPct val="90000"/>
              </a:lnSpc>
            </a:pPr>
            <a:r>
              <a:rPr lang="en-US" altLang="en-US" sz="2800">
                <a:solidFill>
                  <a:schemeClr val="bg1"/>
                </a:solidFill>
              </a:rPr>
              <a:t>There are nine different types of adrenergic receptors: α1A, α1B,α1D, α2A, α2B,α2C, β1, β2, and β3. </a:t>
            </a:r>
          </a:p>
          <a:p>
            <a:pPr eaLnBrk="1" hangingPunct="1">
              <a:lnSpc>
                <a:spcPct val="90000"/>
              </a:lnSpc>
            </a:pPr>
            <a:r>
              <a:rPr lang="en-US" altLang="en-US" sz="2800">
                <a:solidFill>
                  <a:schemeClr val="bg1"/>
                </a:solidFill>
              </a:rPr>
              <a:t>adrenergic receptors are class of GPCR for catecholamine hormones.</a:t>
            </a:r>
          </a:p>
          <a:p>
            <a:pPr eaLnBrk="1" hangingPunct="1">
              <a:lnSpc>
                <a:spcPct val="90000"/>
              </a:lnSpc>
            </a:pPr>
            <a:r>
              <a:rPr lang="en-US" altLang="en-US" sz="2800">
                <a:solidFill>
                  <a:schemeClr val="bg1"/>
                </a:solidFill>
              </a:rPr>
              <a:t>The three β receptors work through the </a:t>
            </a:r>
            <a:r>
              <a:rPr lang="en-AU" altLang="ja-JP" sz="2800">
                <a:solidFill>
                  <a:schemeClr val="bg1"/>
                </a:solidFill>
                <a:ea typeface="ＭＳ Ｐゴシック" panose="020B0600070205080204" pitchFamily="34" charset="-128"/>
              </a:rPr>
              <a:t>Adenylyl </a:t>
            </a:r>
            <a:r>
              <a:rPr lang="en-US" altLang="en-US" sz="2800">
                <a:solidFill>
                  <a:schemeClr val="bg1"/>
                </a:solidFill>
              </a:rPr>
              <a:t>cyclase–cAMP system and eventually protein kinase A. </a:t>
            </a:r>
          </a:p>
        </p:txBody>
      </p:sp>
    </p:spTree>
  </p:cSld>
  <p:clrMapOvr>
    <a:masterClrMapping/>
  </p:clrMapOvr>
  <p:transition spd="slow" advTm="354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E6E19B21-91F6-47A6-BF52-CF101BC45FAD}"/>
              </a:ext>
            </a:extLst>
          </p:cNvPr>
          <p:cNvSpPr>
            <a:spLocks noGrp="1" noChangeArrowheads="1"/>
          </p:cNvSpPr>
          <p:nvPr>
            <p:ph type="body" idx="1"/>
          </p:nvPr>
        </p:nvSpPr>
        <p:spPr>
          <a:xfrm>
            <a:off x="152400" y="152400"/>
            <a:ext cx="8839200" cy="6477000"/>
          </a:xfrm>
        </p:spPr>
        <p:txBody>
          <a:bodyPr/>
          <a:lstStyle/>
          <a:p>
            <a:pPr eaLnBrk="1" hangingPunct="1">
              <a:lnSpc>
                <a:spcPct val="80000"/>
              </a:lnSpc>
            </a:pPr>
            <a:r>
              <a:rPr lang="en-US" altLang="en-US" sz="2200" b="1" u="sng">
                <a:solidFill>
                  <a:schemeClr val="bg1"/>
                </a:solidFill>
              </a:rPr>
              <a:t>The β1 receptor</a:t>
            </a:r>
            <a:r>
              <a:rPr lang="en-US" altLang="en-US" sz="2200">
                <a:solidFill>
                  <a:schemeClr val="bg1"/>
                </a:solidFill>
              </a:rPr>
              <a:t> is the major adrenergic receptor in the human heart.</a:t>
            </a:r>
          </a:p>
          <a:p>
            <a:pPr eaLnBrk="1" hangingPunct="1">
              <a:lnSpc>
                <a:spcPct val="80000"/>
              </a:lnSpc>
            </a:pPr>
            <a:r>
              <a:rPr lang="en-AU" altLang="ja-JP" sz="2200">
                <a:solidFill>
                  <a:schemeClr val="bg1"/>
                </a:solidFill>
                <a:ea typeface="ＭＳ Ｐゴシック" panose="020B0600070205080204" pitchFamily="34" charset="-128"/>
              </a:rPr>
              <a:t>Contraction is initiated by the release of calcium from intracellular stores, whereas relaxation occurs as the calcium is re-sequestered in the sarcoplasmic reticulum, which in part mediated by the </a:t>
            </a:r>
            <a:r>
              <a:rPr lang="en-AU" altLang="ja-JP" sz="2200" b="1" u="sng">
                <a:solidFill>
                  <a:schemeClr val="bg1"/>
                </a:solidFill>
                <a:ea typeface="ＭＳ Ｐゴシック" panose="020B0600070205080204" pitchFamily="34" charset="-128"/>
              </a:rPr>
              <a:t>SERCA2a</a:t>
            </a:r>
            <a:r>
              <a:rPr lang="en-AU" altLang="ja-JP" sz="2200">
                <a:solidFill>
                  <a:schemeClr val="bg1"/>
                </a:solidFill>
                <a:ea typeface="ＭＳ Ｐゴシック" panose="020B0600070205080204" pitchFamily="34" charset="-128"/>
              </a:rPr>
              <a:t> pump protein. </a:t>
            </a:r>
          </a:p>
          <a:p>
            <a:pPr eaLnBrk="1" hangingPunct="1">
              <a:lnSpc>
                <a:spcPct val="80000"/>
              </a:lnSpc>
            </a:pPr>
            <a:r>
              <a:rPr lang="en-AU" altLang="ja-JP" sz="2200">
                <a:solidFill>
                  <a:schemeClr val="bg1"/>
                </a:solidFill>
                <a:ea typeface="ＭＳ Ｐゴシック" panose="020B0600070205080204" pitchFamily="34" charset="-128"/>
              </a:rPr>
              <a:t>The SERCA2a pump is </a:t>
            </a:r>
            <a:r>
              <a:rPr lang="en-AU" altLang="ja-JP" sz="2200" b="1" u="sng">
                <a:solidFill>
                  <a:schemeClr val="bg1"/>
                </a:solidFill>
                <a:ea typeface="ＭＳ Ｐゴシック" panose="020B0600070205080204" pitchFamily="34" charset="-128"/>
              </a:rPr>
              <a:t>regulated</a:t>
            </a:r>
            <a:r>
              <a:rPr lang="en-AU" altLang="ja-JP" sz="2200">
                <a:solidFill>
                  <a:schemeClr val="bg1"/>
                </a:solidFill>
                <a:ea typeface="ＭＳ Ｐゴシック" panose="020B0600070205080204" pitchFamily="34" charset="-128"/>
              </a:rPr>
              <a:t>, in part, by its association with the protein </a:t>
            </a:r>
            <a:r>
              <a:rPr lang="en-AU" altLang="ja-JP" sz="2200" b="1" u="sng">
                <a:solidFill>
                  <a:schemeClr val="bg1"/>
                </a:solidFill>
                <a:ea typeface="ＭＳ Ｐゴシック" panose="020B0600070205080204" pitchFamily="34" charset="-128"/>
              </a:rPr>
              <a:t>phospholamban</a:t>
            </a:r>
            <a:r>
              <a:rPr lang="en-AU" altLang="ja-JP" sz="2200">
                <a:solidFill>
                  <a:schemeClr val="bg1"/>
                </a:solidFill>
                <a:ea typeface="ＭＳ Ｐゴシック" panose="020B0600070205080204" pitchFamily="34" charset="-128"/>
              </a:rPr>
              <a:t> (PLN). </a:t>
            </a:r>
          </a:p>
          <a:p>
            <a:pPr eaLnBrk="1" hangingPunct="1">
              <a:lnSpc>
                <a:spcPct val="80000"/>
              </a:lnSpc>
            </a:pPr>
            <a:r>
              <a:rPr lang="en-AU" altLang="ja-JP" sz="2200">
                <a:solidFill>
                  <a:schemeClr val="bg1"/>
                </a:solidFill>
                <a:ea typeface="ＭＳ Ｐゴシック" panose="020B0600070205080204" pitchFamily="34" charset="-128"/>
              </a:rPr>
              <a:t>PLN reduces SERCA2a pumping activity. </a:t>
            </a:r>
          </a:p>
          <a:p>
            <a:pPr eaLnBrk="1" hangingPunct="1">
              <a:lnSpc>
                <a:spcPct val="80000"/>
              </a:lnSpc>
            </a:pPr>
            <a:r>
              <a:rPr lang="en-AU" altLang="ja-JP" sz="2200">
                <a:solidFill>
                  <a:schemeClr val="bg1"/>
                </a:solidFill>
                <a:ea typeface="ＭＳ Ｐゴシック" panose="020B0600070205080204" pitchFamily="34" charset="-128"/>
              </a:rPr>
              <a:t>Epinephrine binds to its receptor, activating a G protein, which leads to adenylyl cyclase activation, elevation of cAMP levels, and activation of protein kinase A. PKA phosphorylates PLN, thereby reducing its association with SERCA2a and relieving the inhibition of pumping activity. </a:t>
            </a:r>
          </a:p>
          <a:p>
            <a:pPr eaLnBrk="1" hangingPunct="1">
              <a:lnSpc>
                <a:spcPct val="80000"/>
              </a:lnSpc>
            </a:pPr>
            <a:r>
              <a:rPr lang="en-US" altLang="ja-JP" sz="2200" b="1" u="sng">
                <a:solidFill>
                  <a:schemeClr val="bg1"/>
                </a:solidFill>
                <a:ea typeface="ＭＳ Ｐゴシック" panose="020B0600070205080204" pitchFamily="34" charset="-128"/>
              </a:rPr>
              <a:t>The β2 receptor </a:t>
            </a:r>
            <a:r>
              <a:rPr lang="en-US" altLang="ja-JP" sz="2200">
                <a:solidFill>
                  <a:schemeClr val="bg1"/>
                </a:solidFill>
                <a:ea typeface="ＭＳ Ｐゴシック" panose="020B0600070205080204" pitchFamily="34" charset="-128"/>
              </a:rPr>
              <a:t>is present in liver, skeletal muscle, and other tissues and is involved in the </a:t>
            </a:r>
            <a:r>
              <a:rPr lang="en-US" altLang="ja-JP" sz="2200" u="sng">
                <a:solidFill>
                  <a:schemeClr val="bg1"/>
                </a:solidFill>
                <a:ea typeface="ＭＳ Ｐゴシック" panose="020B0600070205080204" pitchFamily="34" charset="-128"/>
              </a:rPr>
              <a:t>mobilization of fuels</a:t>
            </a:r>
            <a:r>
              <a:rPr lang="en-US" altLang="ja-JP" sz="2200">
                <a:solidFill>
                  <a:schemeClr val="bg1"/>
                </a:solidFill>
                <a:ea typeface="ＭＳ Ｐゴシック" panose="020B0600070205080204" pitchFamily="34" charset="-128"/>
              </a:rPr>
              <a:t> (such as the release of glucose through glycogenolysis). It also mediates vascular, bronchial, and uterine smooth muscle contraction. </a:t>
            </a:r>
          </a:p>
          <a:p>
            <a:pPr eaLnBrk="1" hangingPunct="1">
              <a:lnSpc>
                <a:spcPct val="80000"/>
              </a:lnSpc>
            </a:pPr>
            <a:r>
              <a:rPr lang="en-US" altLang="ja-JP" sz="2200" b="1" u="sng">
                <a:solidFill>
                  <a:schemeClr val="bg1"/>
                </a:solidFill>
                <a:ea typeface="ＭＳ Ｐゴシック" panose="020B0600070205080204" pitchFamily="34" charset="-128"/>
              </a:rPr>
              <a:t>The β3 receptor </a:t>
            </a:r>
            <a:r>
              <a:rPr lang="en-US" altLang="ja-JP" sz="2200">
                <a:solidFill>
                  <a:schemeClr val="bg1"/>
                </a:solidFill>
                <a:ea typeface="ＭＳ Ｐゴシック" panose="020B0600070205080204" pitchFamily="34" charset="-128"/>
              </a:rPr>
              <a:t>is found predominantly in adipose tissue and to a lesser extent in skeletal muscle. Activation of this receptor stimulates </a:t>
            </a:r>
            <a:r>
              <a:rPr lang="en-US" altLang="ja-JP" sz="2200" u="sng">
                <a:solidFill>
                  <a:schemeClr val="bg1"/>
                </a:solidFill>
                <a:ea typeface="ＭＳ Ｐゴシック" panose="020B0600070205080204" pitchFamily="34" charset="-128"/>
              </a:rPr>
              <a:t>fatty acid oxidation</a:t>
            </a:r>
            <a:r>
              <a:rPr lang="en-US" altLang="ja-JP" sz="2200">
                <a:solidFill>
                  <a:schemeClr val="bg1"/>
                </a:solidFill>
                <a:ea typeface="ＭＳ Ｐゴシック" panose="020B0600070205080204" pitchFamily="34" charset="-128"/>
              </a:rPr>
              <a:t> and thermogenesis, and agonists for this receptor may prove to be beneficial weight loss agents. </a:t>
            </a:r>
          </a:p>
        </p:txBody>
      </p:sp>
    </p:spTree>
  </p:cSld>
  <p:clrMapOvr>
    <a:masterClrMapping/>
  </p:clrMapOvr>
  <p:transition spd="slow" advTm="1104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A6A57C6-B056-4329-A875-0EDFC9EC4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52400"/>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7034"/>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D2ECD501-991A-430E-BB3C-2934C79CA686}"/>
              </a:ext>
            </a:extLst>
          </p:cNvPr>
          <p:cNvSpPr>
            <a:spLocks noGrp="1" noChangeArrowheads="1"/>
          </p:cNvSpPr>
          <p:nvPr>
            <p:ph type="body" idx="1"/>
          </p:nvPr>
        </p:nvSpPr>
        <p:spPr>
          <a:xfrm>
            <a:off x="152400" y="152400"/>
            <a:ext cx="8839200" cy="6553200"/>
          </a:xfrm>
        </p:spPr>
        <p:txBody>
          <a:bodyPr/>
          <a:lstStyle/>
          <a:p>
            <a:pPr eaLnBrk="1" hangingPunct="1">
              <a:buFontTx/>
              <a:buNone/>
            </a:pPr>
            <a:r>
              <a:rPr lang="en-US" altLang="ja-JP" sz="2600" b="1" u="sng">
                <a:solidFill>
                  <a:schemeClr val="bg1"/>
                </a:solidFill>
                <a:ea typeface="ＭＳ Ｐゴシック" panose="020B0600070205080204" pitchFamily="34" charset="-128"/>
              </a:rPr>
              <a:t>Examples continue </a:t>
            </a:r>
          </a:p>
          <a:p>
            <a:pPr eaLnBrk="1" hangingPunct="1"/>
            <a:r>
              <a:rPr lang="en-US" altLang="ja-JP" sz="2600">
                <a:solidFill>
                  <a:schemeClr val="bg1"/>
                </a:solidFill>
                <a:ea typeface="ＭＳ Ｐゴシック" panose="020B0600070205080204" pitchFamily="34" charset="-128"/>
              </a:rPr>
              <a:t>Epinephrine hormone causes glucose mobilization for energy and muscle contraction through binding to its G protein-linked receptor that leads to activation of protein kinase A (PKA) which:</a:t>
            </a:r>
          </a:p>
          <a:p>
            <a:pPr eaLnBrk="1" hangingPunct="1">
              <a:buFontTx/>
              <a:buNone/>
            </a:pPr>
            <a:endParaRPr lang="en-AU" altLang="ja-JP" sz="2600">
              <a:solidFill>
                <a:schemeClr val="bg1"/>
              </a:solidFill>
              <a:ea typeface="ＭＳ Ｐゴシック" panose="020B0600070205080204" pitchFamily="34" charset="-128"/>
            </a:endParaRPr>
          </a:p>
          <a:p>
            <a:pPr eaLnBrk="1" hangingPunct="1">
              <a:buFontTx/>
              <a:buNone/>
            </a:pPr>
            <a:r>
              <a:rPr lang="en-US" altLang="ja-JP" sz="2600">
                <a:solidFill>
                  <a:schemeClr val="bg1"/>
                </a:solidFill>
                <a:ea typeface="ＭＳ Ｐゴシック" panose="020B0600070205080204" pitchFamily="34" charset="-128"/>
              </a:rPr>
              <a:t>1- Phosphorylate and thereby activate an enzyme that activates </a:t>
            </a:r>
            <a:r>
              <a:rPr lang="en-US" altLang="ja-JP" sz="2600" u="sng">
                <a:solidFill>
                  <a:schemeClr val="bg1"/>
                </a:solidFill>
                <a:ea typeface="ＭＳ Ｐゴシック" panose="020B0600070205080204" pitchFamily="34" charset="-128"/>
              </a:rPr>
              <a:t>glycogen phosphorylase</a:t>
            </a:r>
            <a:r>
              <a:rPr lang="en-US" altLang="ja-JP" sz="2600">
                <a:solidFill>
                  <a:schemeClr val="bg1"/>
                </a:solidFill>
                <a:ea typeface="ＭＳ Ｐゴシック" panose="020B0600070205080204" pitchFamily="34" charset="-128"/>
              </a:rPr>
              <a:t> which in turn breaks down glycogen into glucose-l-phosphate molecules. </a:t>
            </a:r>
            <a:endParaRPr lang="en-AU" altLang="ja-JP" sz="2600">
              <a:solidFill>
                <a:schemeClr val="bg1"/>
              </a:solidFill>
              <a:ea typeface="ＭＳ Ｐゴシック" panose="020B0600070205080204" pitchFamily="34" charset="-128"/>
            </a:endParaRPr>
          </a:p>
          <a:p>
            <a:pPr eaLnBrk="1" hangingPunct="1">
              <a:buFontTx/>
              <a:buNone/>
            </a:pPr>
            <a:r>
              <a:rPr lang="en-US" altLang="ja-JP" sz="2600">
                <a:solidFill>
                  <a:schemeClr val="bg1"/>
                </a:solidFill>
                <a:ea typeface="ＭＳ Ｐゴシック" panose="020B0600070205080204" pitchFamily="34" charset="-128"/>
              </a:rPr>
              <a:t>2- It phosphorylates </a:t>
            </a:r>
            <a:r>
              <a:rPr lang="en-US" altLang="ja-JP" sz="2600" u="sng">
                <a:solidFill>
                  <a:schemeClr val="bg1"/>
                </a:solidFill>
                <a:ea typeface="ＭＳ Ｐゴシック" panose="020B0600070205080204" pitchFamily="34" charset="-128"/>
              </a:rPr>
              <a:t>glycogen synthase</a:t>
            </a:r>
            <a:r>
              <a:rPr lang="en-US" altLang="ja-JP" sz="2600">
                <a:solidFill>
                  <a:schemeClr val="bg1"/>
                </a:solidFill>
                <a:ea typeface="ＭＳ Ｐゴシック" panose="020B0600070205080204" pitchFamily="34" charset="-128"/>
              </a:rPr>
              <a:t>, and in this way turns it off, thereby preventing the reconversion of the released glucose to glycogen. These two changes together ensure the mobilization of glucose through the breakdown of glycogen stored in the liver.</a:t>
            </a:r>
            <a:r>
              <a:rPr lang="en-AU" altLang="ja-JP" sz="2600">
                <a:solidFill>
                  <a:schemeClr val="bg1"/>
                </a:solidFill>
                <a:ea typeface="ＭＳ Ｐゴシック" panose="020B0600070205080204" pitchFamily="34" charset="-128"/>
              </a:rPr>
              <a:t> </a:t>
            </a:r>
            <a:endParaRPr lang="en-US" altLang="ja-JP" sz="2600">
              <a:solidFill>
                <a:schemeClr val="bg1"/>
              </a:solidFill>
              <a:ea typeface="ＭＳ Ｐゴシック" panose="020B0600070205080204" pitchFamily="34" charset="-128"/>
            </a:endParaRPr>
          </a:p>
        </p:txBody>
      </p:sp>
    </p:spTree>
  </p:cSld>
  <p:clrMapOvr>
    <a:masterClrMapping/>
  </p:clrMapOvr>
  <p:transition spd="slow" advTm="15785"/>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2AE4275A-AEEB-4198-A07B-61457834F2F2}"/>
              </a:ext>
            </a:extLst>
          </p:cNvPr>
          <p:cNvSpPr>
            <a:spLocks noGrp="1" noChangeArrowheads="1"/>
          </p:cNvSpPr>
          <p:nvPr>
            <p:ph type="body" idx="1"/>
          </p:nvPr>
        </p:nvSpPr>
        <p:spPr>
          <a:xfrm>
            <a:off x="228600" y="228600"/>
            <a:ext cx="8763000" cy="6477000"/>
          </a:xfrm>
        </p:spPr>
        <p:txBody>
          <a:bodyPr/>
          <a:lstStyle/>
          <a:p>
            <a:pPr eaLnBrk="1" hangingPunct="1">
              <a:lnSpc>
                <a:spcPct val="80000"/>
              </a:lnSpc>
            </a:pPr>
            <a:r>
              <a:rPr lang="en-AU" altLang="ja-JP" sz="2400" b="1" u="sng">
                <a:solidFill>
                  <a:schemeClr val="bg1"/>
                </a:solidFill>
                <a:ea typeface="ＭＳ Ｐゴシック" panose="020B0600070205080204" pitchFamily="34" charset="-128"/>
              </a:rPr>
              <a:t>3- </a:t>
            </a:r>
            <a:r>
              <a:rPr lang="en-US" altLang="ja-JP" sz="2400" b="1" u="sng">
                <a:solidFill>
                  <a:schemeClr val="bg1"/>
                </a:solidFill>
                <a:ea typeface="ＭＳ Ｐゴシック" panose="020B0600070205080204" pitchFamily="34" charset="-128"/>
              </a:rPr>
              <a:t>Phosphatidylinositol (PI)</a:t>
            </a:r>
          </a:p>
          <a:p>
            <a:pPr eaLnBrk="1" hangingPunct="1">
              <a:lnSpc>
                <a:spcPct val="80000"/>
              </a:lnSpc>
            </a:pPr>
            <a:r>
              <a:rPr lang="en-US" altLang="ja-JP" sz="2400">
                <a:solidFill>
                  <a:schemeClr val="bg1"/>
                </a:solidFill>
                <a:ea typeface="ＭＳ Ｐゴシック" panose="020B0600070205080204" pitchFamily="34" charset="-128"/>
              </a:rPr>
              <a:t>G proteins also uses the phosphoinositide cascade as a second messenger.</a:t>
            </a:r>
            <a:r>
              <a:rPr lang="en-US" altLang="ja-JP" sz="2400" i="1">
                <a:solidFill>
                  <a:schemeClr val="bg1"/>
                </a:solidFill>
                <a:ea typeface="ＭＳ Ｐゴシック" panose="020B0600070205080204" pitchFamily="34" charset="-128"/>
              </a:rPr>
              <a:t> </a:t>
            </a:r>
          </a:p>
          <a:p>
            <a:pPr eaLnBrk="1" hangingPunct="1">
              <a:lnSpc>
                <a:spcPct val="80000"/>
              </a:lnSpc>
            </a:pPr>
            <a:r>
              <a:rPr lang="en-US" altLang="ja-JP" sz="2400">
                <a:solidFill>
                  <a:schemeClr val="bg1"/>
                </a:solidFill>
                <a:ea typeface="ＭＳ Ｐゴシック" panose="020B0600070205080204" pitchFamily="34" charset="-128"/>
              </a:rPr>
              <a:t>Phosphatidylinositol (PI) is a phospholipid in cell membrane its phosphorylation produces polyphosphoinositides, for example, phosphatidylinositol 4,5-bisphosphate (PIP2). </a:t>
            </a:r>
          </a:p>
          <a:p>
            <a:pPr eaLnBrk="1" hangingPunct="1">
              <a:lnSpc>
                <a:spcPct val="80000"/>
              </a:lnSpc>
            </a:pPr>
            <a:r>
              <a:rPr lang="en-US" altLang="ja-JP" sz="2400">
                <a:solidFill>
                  <a:schemeClr val="bg1"/>
                </a:solidFill>
                <a:ea typeface="ＭＳ Ｐゴシック" panose="020B0600070205080204" pitchFamily="34" charset="-128"/>
              </a:rPr>
              <a:t>The cleavage of PIP2 by phospholipase C produces </a:t>
            </a:r>
            <a:r>
              <a:rPr lang="en-US" altLang="ja-JP" sz="2400" u="sng">
                <a:solidFill>
                  <a:schemeClr val="bg1"/>
                </a:solidFill>
                <a:ea typeface="ＭＳ Ｐゴシック" panose="020B0600070205080204" pitchFamily="34" charset="-128"/>
              </a:rPr>
              <a:t>inositol 1,4,5-trisphosphate (IP3)</a:t>
            </a:r>
            <a:r>
              <a:rPr lang="en-US" altLang="ja-JP" sz="2400">
                <a:solidFill>
                  <a:schemeClr val="bg1"/>
                </a:solidFill>
                <a:ea typeface="ＭＳ Ｐゴシック" panose="020B0600070205080204" pitchFamily="34" charset="-128"/>
              </a:rPr>
              <a:t> and </a:t>
            </a:r>
            <a:r>
              <a:rPr lang="en-US" altLang="ja-JP" sz="2400" u="sng">
                <a:solidFill>
                  <a:schemeClr val="bg1"/>
                </a:solidFill>
                <a:ea typeface="ＭＳ Ｐゴシック" panose="020B0600070205080204" pitchFamily="34" charset="-128"/>
              </a:rPr>
              <a:t>diacylglycero (DAG</a:t>
            </a:r>
            <a:r>
              <a:rPr lang="en-US" altLang="ja-JP" sz="2400">
                <a:solidFill>
                  <a:schemeClr val="bg1"/>
                </a:solidFill>
                <a:ea typeface="ＭＳ Ｐゴシック" panose="020B0600070205080204" pitchFamily="34" charset="-128"/>
              </a:rPr>
              <a:t>). </a:t>
            </a:r>
          </a:p>
          <a:p>
            <a:pPr eaLnBrk="1" hangingPunct="1">
              <a:lnSpc>
                <a:spcPct val="80000"/>
              </a:lnSpc>
            </a:pPr>
            <a:endParaRPr lang="en-US" altLang="ja-JP" sz="1200" u="sng">
              <a:solidFill>
                <a:schemeClr val="bg1"/>
              </a:solidFill>
              <a:ea typeface="ＭＳ Ｐゴシック" panose="020B0600070205080204" pitchFamily="34" charset="-128"/>
            </a:endParaRPr>
          </a:p>
          <a:p>
            <a:pPr eaLnBrk="1" hangingPunct="1">
              <a:lnSpc>
                <a:spcPct val="80000"/>
              </a:lnSpc>
            </a:pPr>
            <a:r>
              <a:rPr lang="en-US" altLang="ja-JP" sz="2400" u="sng">
                <a:solidFill>
                  <a:schemeClr val="bg1"/>
                </a:solidFill>
                <a:ea typeface="ＭＳ Ｐゴシック" panose="020B0600070205080204" pitchFamily="34" charset="-128"/>
              </a:rPr>
              <a:t>IP3 and DAG work as a second messenger</a:t>
            </a:r>
          </a:p>
          <a:p>
            <a:pPr eaLnBrk="1" hangingPunct="1">
              <a:lnSpc>
                <a:spcPct val="80000"/>
              </a:lnSpc>
            </a:pPr>
            <a:endParaRPr lang="en-US" altLang="ja-JP" sz="1200">
              <a:solidFill>
                <a:schemeClr val="bg1"/>
              </a:solidFill>
              <a:ea typeface="ＭＳ Ｐゴシック" panose="020B0600070205080204" pitchFamily="34" charset="-128"/>
            </a:endParaRPr>
          </a:p>
          <a:p>
            <a:pPr eaLnBrk="1" hangingPunct="1">
              <a:lnSpc>
                <a:spcPct val="80000"/>
              </a:lnSpc>
            </a:pPr>
            <a:r>
              <a:rPr lang="en-US" altLang="ja-JP" sz="2400">
                <a:solidFill>
                  <a:schemeClr val="bg1"/>
                </a:solidFill>
                <a:ea typeface="ＭＳ Ｐゴシック" panose="020B0600070205080204" pitchFamily="34" charset="-128"/>
              </a:rPr>
              <a:t>IP3 is a soluble molecule therefore diffuse from the membrane to cytoplasm</a:t>
            </a:r>
          </a:p>
          <a:p>
            <a:pPr eaLnBrk="1" hangingPunct="1">
              <a:lnSpc>
                <a:spcPct val="80000"/>
              </a:lnSpc>
            </a:pPr>
            <a:r>
              <a:rPr lang="en-US" altLang="en-US" sz="2400">
                <a:solidFill>
                  <a:schemeClr val="bg1"/>
                </a:solidFill>
              </a:rPr>
              <a:t>Inositol is a carbohydrate that has about half sweetness of classical sugar</a:t>
            </a:r>
            <a:endParaRPr lang="en-US" altLang="ja-JP" sz="2400">
              <a:solidFill>
                <a:schemeClr val="bg1"/>
              </a:solidFill>
              <a:ea typeface="ＭＳ Ｐゴシック" panose="020B0600070205080204" pitchFamily="34" charset="-128"/>
            </a:endParaRPr>
          </a:p>
          <a:p>
            <a:pPr eaLnBrk="1" hangingPunct="1">
              <a:lnSpc>
                <a:spcPct val="80000"/>
              </a:lnSpc>
            </a:pPr>
            <a:r>
              <a:rPr lang="en-US" altLang="ja-JP" sz="2400">
                <a:solidFill>
                  <a:schemeClr val="bg1"/>
                </a:solidFill>
                <a:ea typeface="ＭＳ Ｐゴシック" panose="020B0600070205080204" pitchFamily="34" charset="-128"/>
              </a:rPr>
              <a:t>DAG is hydrophobic and therefore stays in the membrane.</a:t>
            </a:r>
            <a:r>
              <a:rPr lang="en-AU" altLang="ja-JP" sz="2400">
                <a:solidFill>
                  <a:schemeClr val="bg1"/>
                </a:solidFill>
                <a:ea typeface="ＭＳ Ｐゴシック" panose="020B0600070205080204" pitchFamily="34" charset="-128"/>
              </a:rPr>
              <a:t> </a:t>
            </a:r>
            <a:endParaRPr lang="en-US" altLang="ja-JP" sz="2400">
              <a:solidFill>
                <a:schemeClr val="bg1"/>
              </a:solidFill>
              <a:ea typeface="ＭＳ Ｐゴシック" panose="020B0600070205080204" pitchFamily="34" charset="-128"/>
            </a:endParaRPr>
          </a:p>
          <a:p>
            <a:pPr eaLnBrk="1" hangingPunct="1">
              <a:lnSpc>
                <a:spcPct val="80000"/>
              </a:lnSpc>
            </a:pPr>
            <a:r>
              <a:rPr lang="en-US" altLang="ja-JP" sz="2400">
                <a:solidFill>
                  <a:schemeClr val="bg1"/>
                </a:solidFill>
                <a:ea typeface="ＭＳ Ｐゴシック" panose="020B0600070205080204" pitchFamily="34" charset="-128"/>
              </a:rPr>
              <a:t>IP3 stimulates the release of calcium ions from the smooth endoplasmic reticulum, whereas DAG activates cyclic-nucleotide-independent kinase (protein kinase C ‘PKC’). PKC can be activated by Ca2+ and DAG.</a:t>
            </a:r>
            <a:endParaRPr lang="en-US" altLang="en-US" sz="2400">
              <a:solidFill>
                <a:schemeClr val="bg1"/>
              </a:solidFill>
              <a:ea typeface="ＭＳ Ｐゴシック" panose="020B0600070205080204" pitchFamily="34" charset="-128"/>
            </a:endParaRPr>
          </a:p>
        </p:txBody>
      </p:sp>
    </p:spTree>
  </p:cSld>
  <p:clrMapOvr>
    <a:masterClrMapping/>
  </p:clrMapOvr>
  <p:transition spd="slow" advTm="803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5A9DF13-2706-402B-A7A2-457838D1BBE9}"/>
              </a:ext>
            </a:extLst>
          </p:cNvPr>
          <p:cNvSpPr>
            <a:spLocks noGrp="1" noChangeArrowheads="1"/>
          </p:cNvSpPr>
          <p:nvPr>
            <p:ph type="body" idx="1"/>
          </p:nvPr>
        </p:nvSpPr>
        <p:spPr>
          <a:xfrm>
            <a:off x="152400" y="152400"/>
            <a:ext cx="8763000" cy="6629400"/>
          </a:xfrm>
        </p:spPr>
        <p:txBody>
          <a:bodyPr/>
          <a:lstStyle/>
          <a:p>
            <a:pPr eaLnBrk="1" hangingPunct="1">
              <a:lnSpc>
                <a:spcPct val="80000"/>
              </a:lnSpc>
            </a:pPr>
            <a:r>
              <a:rPr lang="en-US" altLang="en-US" sz="2400" b="1" u="sng">
                <a:solidFill>
                  <a:schemeClr val="bg1"/>
                </a:solidFill>
              </a:rPr>
              <a:t>Receptors</a:t>
            </a:r>
            <a:endParaRPr lang="en-AU" altLang="ja-JP" sz="2400" u="sng">
              <a:solidFill>
                <a:schemeClr val="bg1"/>
              </a:solidFill>
              <a:ea typeface="ＭＳ Ｐゴシック" panose="020B0600070205080204" pitchFamily="34" charset="-128"/>
            </a:endParaRPr>
          </a:p>
          <a:p>
            <a:pPr eaLnBrk="1" hangingPunct="1">
              <a:lnSpc>
                <a:spcPct val="80000"/>
              </a:lnSpc>
            </a:pPr>
            <a:r>
              <a:rPr lang="en-AU" altLang="ja-JP" sz="2000">
                <a:solidFill>
                  <a:schemeClr val="bg1"/>
                </a:solidFill>
                <a:ea typeface="ＭＳ Ｐゴシック" panose="020B0600070205080204" pitchFamily="34" charset="-128"/>
              </a:rPr>
              <a:t>Receptors are proteins containing a binding site specific for a single chemical messenger and another binding site involved in transmitting the message.</a:t>
            </a:r>
            <a:endParaRPr lang="en-US" altLang="ja-JP" sz="2000">
              <a:solidFill>
                <a:schemeClr val="bg1"/>
              </a:solidFill>
              <a:ea typeface="ＭＳ Ｐゴシック" panose="020B0600070205080204" pitchFamily="34" charset="-128"/>
            </a:endParaRPr>
          </a:p>
          <a:p>
            <a:pPr eaLnBrk="1" hangingPunct="1">
              <a:lnSpc>
                <a:spcPct val="80000"/>
              </a:lnSpc>
            </a:pPr>
            <a:endParaRPr lang="en-US" altLang="ja-JP" sz="800" u="sng">
              <a:solidFill>
                <a:schemeClr val="bg1"/>
              </a:solidFill>
              <a:ea typeface="ＭＳ Ｐゴシック" panose="020B0600070205080204" pitchFamily="34" charset="-128"/>
            </a:endParaRPr>
          </a:p>
          <a:p>
            <a:pPr eaLnBrk="1" hangingPunct="1">
              <a:lnSpc>
                <a:spcPct val="80000"/>
              </a:lnSpc>
            </a:pPr>
            <a:r>
              <a:rPr lang="en-US" altLang="ja-JP" sz="2000" b="1" u="sng">
                <a:solidFill>
                  <a:schemeClr val="bg1"/>
                </a:solidFill>
                <a:ea typeface="ＭＳ Ｐゴシック" panose="020B0600070205080204" pitchFamily="34" charset="-128"/>
              </a:rPr>
              <a:t>Classification of receptors based on their location</a:t>
            </a:r>
          </a:p>
          <a:p>
            <a:pPr eaLnBrk="1" hangingPunct="1">
              <a:lnSpc>
                <a:spcPct val="80000"/>
              </a:lnSpc>
            </a:pPr>
            <a:endParaRPr lang="en-US" altLang="ja-JP" sz="1200" b="1" u="sng">
              <a:solidFill>
                <a:schemeClr val="bg1"/>
              </a:solidFill>
              <a:ea typeface="ＭＳ Ｐゴシック" panose="020B0600070205080204" pitchFamily="34" charset="-128"/>
            </a:endParaRPr>
          </a:p>
          <a:p>
            <a:pPr eaLnBrk="1" hangingPunct="1">
              <a:lnSpc>
                <a:spcPct val="80000"/>
              </a:lnSpc>
              <a:buFontTx/>
              <a:buNone/>
            </a:pPr>
            <a:r>
              <a:rPr lang="en-US" altLang="ja-JP" sz="2000" u="sng">
                <a:solidFill>
                  <a:schemeClr val="bg1"/>
                </a:solidFill>
                <a:ea typeface="ＭＳ Ｐゴシック" panose="020B0600070205080204" pitchFamily="34" charset="-128"/>
              </a:rPr>
              <a:t>1- Plasma-membrane receptors</a:t>
            </a:r>
            <a:r>
              <a:rPr lang="en-US" altLang="ja-JP" sz="2000">
                <a:solidFill>
                  <a:schemeClr val="bg1"/>
                </a:solidFill>
                <a:ea typeface="ＭＳ Ｐゴシック" panose="020B0600070205080204" pitchFamily="34" charset="-128"/>
              </a:rPr>
              <a:t>: </a:t>
            </a:r>
            <a:r>
              <a:rPr lang="en-AU" altLang="ja-JP" sz="2000">
                <a:solidFill>
                  <a:schemeClr val="bg1"/>
                </a:solidFill>
                <a:ea typeface="ＭＳ Ｐゴシック" panose="020B0600070205080204" pitchFamily="34" charset="-128"/>
              </a:rPr>
              <a:t>The peptide and protein hormones and the catecholamine hormones are hydrophilic and can’t inter inside cells thus  their receptors are found on cell surface. </a:t>
            </a:r>
            <a:r>
              <a:rPr lang="en-US" altLang="ja-JP" sz="2000">
                <a:solidFill>
                  <a:schemeClr val="bg1"/>
                </a:solidFill>
                <a:ea typeface="ＭＳ Ｐゴシック" panose="020B0600070205080204" pitchFamily="34" charset="-128"/>
              </a:rPr>
              <a:t>Plasma-membrane receptors </a:t>
            </a:r>
            <a:r>
              <a:rPr lang="en-AU" altLang="ja-JP" sz="2000">
                <a:solidFill>
                  <a:schemeClr val="bg1"/>
                </a:solidFill>
                <a:ea typeface="ＭＳ Ｐゴシック" panose="020B0600070205080204" pitchFamily="34" charset="-128"/>
              </a:rPr>
              <a:t>transmit their signals through second messenger that are generated intracellularly </a:t>
            </a:r>
          </a:p>
          <a:p>
            <a:pPr eaLnBrk="1" hangingPunct="1">
              <a:lnSpc>
                <a:spcPct val="80000"/>
              </a:lnSpc>
              <a:buFontTx/>
              <a:buNone/>
            </a:pPr>
            <a:endParaRPr lang="en-AU" altLang="ja-JP" sz="800">
              <a:solidFill>
                <a:schemeClr val="bg1"/>
              </a:solidFill>
              <a:ea typeface="ＭＳ Ｐゴシック" panose="020B0600070205080204" pitchFamily="34" charset="-128"/>
            </a:endParaRPr>
          </a:p>
          <a:p>
            <a:pPr eaLnBrk="1" hangingPunct="1">
              <a:lnSpc>
                <a:spcPct val="80000"/>
              </a:lnSpc>
              <a:buFontTx/>
              <a:buNone/>
            </a:pPr>
            <a:r>
              <a:rPr lang="en-US" altLang="ja-JP" sz="2000" u="sng">
                <a:solidFill>
                  <a:schemeClr val="bg1"/>
                </a:solidFill>
                <a:ea typeface="ＭＳ Ｐゴシック" panose="020B0600070205080204" pitchFamily="34" charset="-128"/>
              </a:rPr>
              <a:t>2-Intracellular receptors</a:t>
            </a:r>
            <a:r>
              <a:rPr lang="en-US" altLang="ja-JP" sz="2000">
                <a:solidFill>
                  <a:schemeClr val="bg1"/>
                </a:solidFill>
                <a:ea typeface="ＭＳ Ｐゴシック" panose="020B0600070205080204" pitchFamily="34" charset="-128"/>
              </a:rPr>
              <a:t>: found in the cytoplasm or inside nucleus and function in the nucleus as transcription factors to alter the rate of transcription of particular genes.</a:t>
            </a:r>
            <a:r>
              <a:rPr lang="en-AU" altLang="ja-JP" sz="2000">
                <a:solidFill>
                  <a:schemeClr val="bg1"/>
                </a:solidFill>
                <a:ea typeface="ＭＳ Ｐゴシック" panose="020B0600070205080204" pitchFamily="34" charset="-128"/>
              </a:rPr>
              <a:t> </a:t>
            </a:r>
          </a:p>
          <a:p>
            <a:pPr eaLnBrk="1" hangingPunct="1">
              <a:lnSpc>
                <a:spcPct val="80000"/>
              </a:lnSpc>
            </a:pPr>
            <a:r>
              <a:rPr lang="en-AU" altLang="ja-JP" sz="2000">
                <a:solidFill>
                  <a:schemeClr val="bg1"/>
                </a:solidFill>
                <a:ea typeface="ＭＳ Ｐゴシック" panose="020B0600070205080204" pitchFamily="34" charset="-128"/>
              </a:rPr>
              <a:t>The steroid hormones and thyroid hormones are </a:t>
            </a:r>
            <a:r>
              <a:rPr lang="en-AU" altLang="ja-JP" sz="2000" b="1">
                <a:solidFill>
                  <a:schemeClr val="bg1"/>
                </a:solidFill>
                <a:ea typeface="ＭＳ Ｐゴシック" panose="020B0600070205080204" pitchFamily="34" charset="-128"/>
              </a:rPr>
              <a:t>hydrophobic </a:t>
            </a:r>
            <a:r>
              <a:rPr lang="en-AU" altLang="ja-JP" sz="2000">
                <a:solidFill>
                  <a:schemeClr val="bg1"/>
                </a:solidFill>
                <a:ea typeface="ＭＳ Ｐゴシック" panose="020B0600070205080204" pitchFamily="34" charset="-128"/>
              </a:rPr>
              <a:t>and diffuse freely across the plasma membrane and thus their receptors are intracellular receptors.</a:t>
            </a:r>
            <a:endParaRPr lang="en-US" altLang="ja-JP" sz="2000">
              <a:solidFill>
                <a:schemeClr val="bg1"/>
              </a:solidFill>
              <a:ea typeface="ＭＳ Ｐゴシック" panose="020B0600070205080204" pitchFamily="34" charset="-128"/>
            </a:endParaRPr>
          </a:p>
          <a:p>
            <a:pPr eaLnBrk="1" hangingPunct="1">
              <a:lnSpc>
                <a:spcPct val="80000"/>
              </a:lnSpc>
              <a:buFontTx/>
              <a:buNone/>
            </a:pPr>
            <a:endParaRPr lang="en-US" altLang="ja-JP" sz="800">
              <a:solidFill>
                <a:schemeClr val="bg1"/>
              </a:solidFill>
              <a:ea typeface="ＭＳ Ｐゴシック" panose="020B0600070205080204" pitchFamily="34" charset="-128"/>
            </a:endParaRPr>
          </a:p>
          <a:p>
            <a:pPr eaLnBrk="1" hangingPunct="1">
              <a:lnSpc>
                <a:spcPct val="80000"/>
              </a:lnSpc>
              <a:buFontTx/>
              <a:buNone/>
            </a:pPr>
            <a:r>
              <a:rPr lang="en-US" altLang="ja-JP" sz="2000" u="sng">
                <a:solidFill>
                  <a:schemeClr val="bg1"/>
                </a:solidFill>
                <a:ea typeface="ＭＳ Ｐゴシック" panose="020B0600070205080204" pitchFamily="34" charset="-128"/>
              </a:rPr>
              <a:t>Plasma membrane receptors categories</a:t>
            </a:r>
            <a:endParaRPr lang="en-US" altLang="ja-JP" sz="2000" b="1" u="sng">
              <a:solidFill>
                <a:schemeClr val="bg1"/>
              </a:solidFill>
              <a:ea typeface="ＭＳ Ｐゴシック" panose="020B0600070205080204" pitchFamily="34" charset="-128"/>
            </a:endParaRPr>
          </a:p>
          <a:p>
            <a:pPr eaLnBrk="1" hangingPunct="1">
              <a:lnSpc>
                <a:spcPct val="80000"/>
              </a:lnSpc>
              <a:buFontTx/>
              <a:buNone/>
            </a:pPr>
            <a:r>
              <a:rPr lang="en-US" altLang="ja-JP" sz="2000" b="1">
                <a:solidFill>
                  <a:schemeClr val="bg1"/>
                </a:solidFill>
                <a:ea typeface="ＭＳ Ｐゴシック" panose="020B0600070205080204" pitchFamily="34" charset="-128"/>
              </a:rPr>
              <a:t>A- G-proteins</a:t>
            </a:r>
            <a:r>
              <a:rPr lang="en-US" altLang="ja-JP" sz="2000">
                <a:solidFill>
                  <a:schemeClr val="bg1"/>
                </a:solidFill>
                <a:ea typeface="ＭＳ Ｐゴシック" panose="020B0600070205080204" pitchFamily="34" charset="-128"/>
              </a:rPr>
              <a:t> </a:t>
            </a:r>
            <a:r>
              <a:rPr lang="en-US" altLang="ja-JP" sz="2000" b="1">
                <a:solidFill>
                  <a:schemeClr val="bg1"/>
                </a:solidFill>
                <a:ea typeface="ＭＳ Ｐゴシック" panose="020B0600070205080204" pitchFamily="34" charset="-128"/>
              </a:rPr>
              <a:t>receptors </a:t>
            </a:r>
          </a:p>
          <a:p>
            <a:pPr eaLnBrk="1" hangingPunct="1">
              <a:lnSpc>
                <a:spcPct val="80000"/>
              </a:lnSpc>
              <a:buFontTx/>
              <a:buNone/>
            </a:pPr>
            <a:r>
              <a:rPr lang="en-US" altLang="ja-JP" sz="2000" b="1">
                <a:solidFill>
                  <a:schemeClr val="bg1"/>
                </a:solidFill>
                <a:ea typeface="ＭＳ Ｐゴシック" panose="020B0600070205080204" pitchFamily="34" charset="-128"/>
              </a:rPr>
              <a:t>B- Ion channel receptors</a:t>
            </a:r>
            <a:r>
              <a:rPr lang="en-US" altLang="ja-JP" sz="2000">
                <a:solidFill>
                  <a:schemeClr val="bg1"/>
                </a:solidFill>
                <a:ea typeface="ＭＳ Ｐゴシック" panose="020B0600070205080204" pitchFamily="34" charset="-128"/>
              </a:rPr>
              <a:t>, </a:t>
            </a:r>
          </a:p>
          <a:p>
            <a:pPr eaLnBrk="1" hangingPunct="1">
              <a:lnSpc>
                <a:spcPct val="80000"/>
              </a:lnSpc>
              <a:buFontTx/>
              <a:buNone/>
            </a:pPr>
            <a:r>
              <a:rPr lang="en-US" altLang="ja-JP" sz="2000" b="1">
                <a:solidFill>
                  <a:schemeClr val="bg1"/>
                </a:solidFill>
                <a:ea typeface="ＭＳ Ｐゴシック" panose="020B0600070205080204" pitchFamily="34" charset="-128"/>
              </a:rPr>
              <a:t>C- Tyrosine kinase receptors, tyrosine-kinase associated receptors</a:t>
            </a:r>
            <a:r>
              <a:rPr lang="en-US" altLang="ja-JP" sz="2000">
                <a:solidFill>
                  <a:schemeClr val="bg1"/>
                </a:solidFill>
                <a:ea typeface="ＭＳ Ｐゴシック" panose="020B0600070205080204" pitchFamily="34" charset="-128"/>
              </a:rPr>
              <a:t> (</a:t>
            </a:r>
            <a:r>
              <a:rPr lang="en-US" altLang="ja-JP" sz="2000" b="1">
                <a:solidFill>
                  <a:schemeClr val="bg1"/>
                </a:solidFill>
                <a:ea typeface="ＭＳ Ｐゴシック" panose="020B0600070205080204" pitchFamily="34" charset="-128"/>
              </a:rPr>
              <a:t>JAK-STAT receptors</a:t>
            </a:r>
            <a:r>
              <a:rPr lang="en-US" altLang="ja-JP" sz="2000">
                <a:solidFill>
                  <a:schemeClr val="bg1"/>
                </a:solidFill>
                <a:ea typeface="ＭＳ Ｐゴシック" panose="020B0600070205080204" pitchFamily="34" charset="-128"/>
              </a:rPr>
              <a:t>), or </a:t>
            </a:r>
            <a:r>
              <a:rPr lang="en-US" altLang="ja-JP" sz="2000" b="1">
                <a:solidFill>
                  <a:schemeClr val="bg1"/>
                </a:solidFill>
                <a:ea typeface="ＭＳ Ｐゴシック" panose="020B0600070205080204" pitchFamily="34" charset="-128"/>
              </a:rPr>
              <a:t>serine-threonine kinase receptors</a:t>
            </a:r>
            <a:r>
              <a:rPr lang="en-US" altLang="ja-JP" sz="2000">
                <a:solidFill>
                  <a:schemeClr val="bg1"/>
                </a:solidFill>
                <a:ea typeface="ＭＳ Ｐゴシック" panose="020B0600070205080204" pitchFamily="34" charset="-128"/>
              </a:rPr>
              <a:t>.</a:t>
            </a:r>
            <a:endParaRPr lang="en-AU" altLang="en-US" sz="2000">
              <a:solidFill>
                <a:schemeClr val="bg1"/>
              </a:solidFill>
            </a:endParaRPr>
          </a:p>
        </p:txBody>
      </p:sp>
    </p:spTree>
  </p:cSld>
  <p:clrMapOvr>
    <a:masterClrMapping/>
  </p:clrMapOvr>
  <p:transition spd="slow" advTm="1136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D1133B7-660C-4CF7-9B67-E8000445FC55}"/>
              </a:ext>
            </a:extLst>
          </p:cNvPr>
          <p:cNvSpPr>
            <a:spLocks noGrp="1" noChangeArrowheads="1"/>
          </p:cNvSpPr>
          <p:nvPr>
            <p:ph type="body" idx="1"/>
          </p:nvPr>
        </p:nvSpPr>
        <p:spPr>
          <a:xfrm>
            <a:off x="6477000" y="381000"/>
            <a:ext cx="2895600" cy="4876800"/>
          </a:xfrm>
          <a:noFill/>
        </p:spPr>
        <p:txBody>
          <a:bodyPr/>
          <a:lstStyle/>
          <a:p>
            <a:pPr marL="0" indent="0" eaLnBrk="1" hangingPunct="1">
              <a:buFontTx/>
              <a:buNone/>
            </a:pPr>
            <a:r>
              <a:rPr lang="en-AU" altLang="en-US" sz="2000" b="1" u="sng">
                <a:solidFill>
                  <a:schemeClr val="bg1"/>
                </a:solidFill>
              </a:rPr>
              <a:t>Phosphatidylinositols in cellular regulation.</a:t>
            </a:r>
            <a:r>
              <a:rPr lang="en-AU" altLang="en-US" sz="2000" b="1">
                <a:solidFill>
                  <a:schemeClr val="bg1"/>
                </a:solidFill>
              </a:rPr>
              <a:t> </a:t>
            </a:r>
            <a:r>
              <a:rPr lang="en-AU" altLang="en-US" sz="2000">
                <a:solidFill>
                  <a:schemeClr val="bg1"/>
                </a:solidFill>
              </a:rPr>
              <a:t>Phosphatidylinositol</a:t>
            </a:r>
          </a:p>
          <a:p>
            <a:pPr marL="0" indent="0" eaLnBrk="1" hangingPunct="1">
              <a:buFontTx/>
              <a:buNone/>
            </a:pPr>
            <a:r>
              <a:rPr lang="en-AU" altLang="en-US" sz="2000">
                <a:solidFill>
                  <a:schemeClr val="bg1"/>
                </a:solidFill>
              </a:rPr>
              <a:t>4,5-bisphosphate in the plasma membrane is hydrolyzed by a specific phospholipase C in response to hormonal signals. Both products of hydrolysis act as intracellular messengers.</a:t>
            </a:r>
          </a:p>
        </p:txBody>
      </p:sp>
      <p:pic>
        <p:nvPicPr>
          <p:cNvPr id="62467" name="Picture 3">
            <a:extLst>
              <a:ext uri="{FF2B5EF4-FFF2-40B4-BE49-F238E27FC236}">
                <a16:creationId xmlns:a16="http://schemas.microsoft.com/office/drawing/2014/main" id="{C152E902-DD70-4471-99BC-AB4CAA7A4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625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3">
            <a:extLst>
              <a:ext uri="{FF2B5EF4-FFF2-40B4-BE49-F238E27FC236}">
                <a16:creationId xmlns:a16="http://schemas.microsoft.com/office/drawing/2014/main" id="{0DEA6E95-A623-41AD-978E-D8CCAF46515B}"/>
              </a:ext>
            </a:extLst>
          </p:cNvPr>
          <p:cNvSpPr>
            <a:spLocks noChangeArrowheads="1"/>
          </p:cNvSpPr>
          <p:nvPr/>
        </p:nvSpPr>
        <p:spPr bwMode="auto">
          <a:xfrm>
            <a:off x="5495925" y="12684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a:ea typeface="ＭＳ Ｐゴシック" panose="020B0600070205080204" pitchFamily="34" charset="-128"/>
              </a:rPr>
              <a:t>(PIP2)</a:t>
            </a:r>
            <a:endParaRPr lang="en-US" altLang="en-US" sz="1800" u="sng"/>
          </a:p>
        </p:txBody>
      </p:sp>
      <p:sp>
        <p:nvSpPr>
          <p:cNvPr id="62469" name="Rectangle 4">
            <a:extLst>
              <a:ext uri="{FF2B5EF4-FFF2-40B4-BE49-F238E27FC236}">
                <a16:creationId xmlns:a16="http://schemas.microsoft.com/office/drawing/2014/main" id="{79C0894B-9F9D-4228-9861-C5FCBC6C66B4}"/>
              </a:ext>
            </a:extLst>
          </p:cNvPr>
          <p:cNvSpPr>
            <a:spLocks noChangeArrowheads="1"/>
          </p:cNvSpPr>
          <p:nvPr/>
        </p:nvSpPr>
        <p:spPr bwMode="auto">
          <a:xfrm>
            <a:off x="2971800" y="3124200"/>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a:ea typeface="ＭＳ Ｐゴシック" panose="020B0600070205080204" pitchFamily="34" charset="-128"/>
              </a:rPr>
              <a:t>(IP3)</a:t>
            </a:r>
            <a:endParaRPr lang="en-US" altLang="en-US" sz="1800"/>
          </a:p>
        </p:txBody>
      </p:sp>
    </p:spTree>
  </p:cSld>
  <p:clrMapOvr>
    <a:masterClrMapping/>
  </p:clrMapOvr>
  <p:transition spd="slow" advTm="6017"/>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A4F71998-5DC2-4974-AAE1-2A0F1A93C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814654CA-300D-4F65-A20F-A88FFBCD2812}"/>
              </a:ext>
            </a:extLst>
          </p:cNvPr>
          <p:cNvSpPr>
            <a:spLocks noGrp="1" noChangeArrowheads="1"/>
          </p:cNvSpPr>
          <p:nvPr>
            <p:ph type="body" idx="1"/>
          </p:nvPr>
        </p:nvSpPr>
        <p:spPr>
          <a:xfrm>
            <a:off x="76200" y="152400"/>
            <a:ext cx="8991600" cy="6553200"/>
          </a:xfrm>
        </p:spPr>
        <p:txBody>
          <a:bodyPr/>
          <a:lstStyle/>
          <a:p>
            <a:pPr eaLnBrk="1" hangingPunct="1">
              <a:lnSpc>
                <a:spcPct val="90000"/>
              </a:lnSpc>
            </a:pPr>
            <a:r>
              <a:rPr lang="en-AU" altLang="ja-JP" sz="2800" u="sng">
                <a:solidFill>
                  <a:schemeClr val="bg1"/>
                </a:solidFill>
                <a:ea typeface="ＭＳ Ｐゴシック" panose="020B0600070205080204" pitchFamily="34" charset="-128"/>
              </a:rPr>
              <a:t>IP3 and Calcium </a:t>
            </a:r>
            <a:endParaRPr lang="en-US" altLang="ja-JP" sz="2800">
              <a:solidFill>
                <a:schemeClr val="bg1"/>
              </a:solidFill>
              <a:ea typeface="ＭＳ Ｐゴシック" panose="020B0600070205080204" pitchFamily="34" charset="-128"/>
            </a:endParaRPr>
          </a:p>
          <a:p>
            <a:pPr eaLnBrk="1" hangingPunct="1">
              <a:lnSpc>
                <a:spcPct val="90000"/>
              </a:lnSpc>
            </a:pPr>
            <a:r>
              <a:rPr lang="en-US" altLang="ja-JP" sz="2800">
                <a:solidFill>
                  <a:schemeClr val="bg1"/>
                </a:solidFill>
                <a:ea typeface="ＭＳ Ｐゴシック" panose="020B0600070205080204" pitchFamily="34" charset="-128"/>
              </a:rPr>
              <a:t>IP3 causes the rapid release of Ca</a:t>
            </a:r>
            <a:r>
              <a:rPr lang="en-US" altLang="ja-JP" sz="2800" baseline="30000">
                <a:solidFill>
                  <a:schemeClr val="bg1"/>
                </a:solidFill>
                <a:ea typeface="ＭＳ Ｐゴシック" panose="020B0600070205080204" pitchFamily="34" charset="-128"/>
              </a:rPr>
              <a:t>2+</a:t>
            </a:r>
            <a:r>
              <a:rPr lang="en-US" altLang="ja-JP" sz="2800">
                <a:solidFill>
                  <a:schemeClr val="bg1"/>
                </a:solidFill>
                <a:ea typeface="ＭＳ Ｐゴシック" panose="020B0600070205080204" pitchFamily="34" charset="-128"/>
              </a:rPr>
              <a:t> from intracellular stores in endoplasmic reticulum and, in smooth muscle cells. Ca</a:t>
            </a:r>
            <a:r>
              <a:rPr lang="en-US" altLang="ja-JP" sz="2800" baseline="30000">
                <a:solidFill>
                  <a:schemeClr val="bg1"/>
                </a:solidFill>
                <a:ea typeface="ＭＳ Ｐゴシック" panose="020B0600070205080204" pitchFamily="34" charset="-128"/>
              </a:rPr>
              <a:t>2+</a:t>
            </a:r>
            <a:r>
              <a:rPr lang="en-AU" altLang="ja-JP" sz="2800">
                <a:solidFill>
                  <a:schemeClr val="bg1"/>
                </a:solidFill>
                <a:ea typeface="ＭＳ Ｐゴシック" panose="020B0600070205080204" pitchFamily="34" charset="-128"/>
              </a:rPr>
              <a:t> act as intracellular messenger of hormone action.</a:t>
            </a:r>
            <a:r>
              <a:rPr lang="en-US" altLang="ja-JP" sz="2800">
                <a:solidFill>
                  <a:schemeClr val="bg1"/>
                </a:solidFill>
                <a:ea typeface="ＭＳ Ｐゴシック" panose="020B0600070205080204" pitchFamily="34" charset="-128"/>
              </a:rPr>
              <a:t>The elevated level of Ca</a:t>
            </a:r>
            <a:r>
              <a:rPr lang="en-US" altLang="ja-JP" sz="2800" baseline="30000">
                <a:solidFill>
                  <a:schemeClr val="bg1"/>
                </a:solidFill>
                <a:ea typeface="ＭＳ Ｐゴシック" panose="020B0600070205080204" pitchFamily="34" charset="-128"/>
              </a:rPr>
              <a:t>2+</a:t>
            </a:r>
            <a:r>
              <a:rPr lang="en-US" altLang="ja-JP" sz="2800">
                <a:solidFill>
                  <a:schemeClr val="bg1"/>
                </a:solidFill>
                <a:ea typeface="ＭＳ Ｐゴシック" panose="020B0600070205080204" pitchFamily="34" charset="-128"/>
              </a:rPr>
              <a:t> in the cytosol triggers processes such as smooth muscle contraction, glycogen breakdown, and vesicle release. </a:t>
            </a:r>
          </a:p>
          <a:p>
            <a:pPr eaLnBrk="1" hangingPunct="1">
              <a:lnSpc>
                <a:spcPct val="90000"/>
              </a:lnSpc>
            </a:pPr>
            <a:r>
              <a:rPr lang="en-US" altLang="ja-JP" sz="2800">
                <a:solidFill>
                  <a:schemeClr val="bg1"/>
                </a:solidFill>
                <a:ea typeface="ＭＳ Ｐゴシック" panose="020B0600070205080204" pitchFamily="34" charset="-128"/>
              </a:rPr>
              <a:t>IP3 is able to increase Ca</a:t>
            </a:r>
            <a:r>
              <a:rPr lang="en-US" altLang="ja-JP" sz="2800" baseline="30000">
                <a:solidFill>
                  <a:schemeClr val="bg1"/>
                </a:solidFill>
                <a:ea typeface="ＭＳ Ｐゴシック" panose="020B0600070205080204" pitchFamily="34" charset="-128"/>
              </a:rPr>
              <a:t>2+</a:t>
            </a:r>
            <a:r>
              <a:rPr lang="en-US" altLang="ja-JP" sz="2800">
                <a:solidFill>
                  <a:schemeClr val="bg1"/>
                </a:solidFill>
                <a:ea typeface="ＭＳ Ｐゴシック" panose="020B0600070205080204" pitchFamily="34" charset="-128"/>
              </a:rPr>
              <a:t> concentration by associating with a membrane protein called the IP3-gated channel or IP3 receptor. This receptor, which is composed of four large, identical subunits, forms an ion channel. At least three molecules of IP3 must bind to sites on the </a:t>
            </a:r>
            <a:r>
              <a:rPr lang="en-US" altLang="en-US" sz="2800">
                <a:solidFill>
                  <a:schemeClr val="bg1"/>
                </a:solidFill>
              </a:rPr>
              <a:t>cytosolic side of the membrane protein to open the channel and release Ca2+.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56A0475-63AA-407B-98D5-E4F3530FAF21}"/>
              </a:ext>
            </a:extLst>
          </p:cNvPr>
          <p:cNvSpPr>
            <a:spLocks noGrp="1" noChangeArrowheads="1"/>
          </p:cNvSpPr>
          <p:nvPr>
            <p:ph type="title"/>
          </p:nvPr>
        </p:nvSpPr>
        <p:spPr>
          <a:xfrm>
            <a:off x="0" y="411163"/>
            <a:ext cx="9144000" cy="457200"/>
          </a:xfrm>
          <a:noFill/>
        </p:spPr>
        <p:txBody>
          <a:bodyPr>
            <a:spAutoFit/>
          </a:bodyPr>
          <a:lstStyle/>
          <a:p>
            <a:pPr algn="l" eaLnBrk="1" hangingPunct="1"/>
            <a:r>
              <a:rPr lang="en-US" altLang="en-US" sz="2400" b="1">
                <a:solidFill>
                  <a:schemeClr val="bg1"/>
                </a:solidFill>
              </a:rPr>
              <a:t>IP3 signaling calcium release from the endoplasmic reticulum</a:t>
            </a:r>
          </a:p>
        </p:txBody>
      </p:sp>
      <p:pic>
        <p:nvPicPr>
          <p:cNvPr id="68611" name="Picture 3">
            <a:extLst>
              <a:ext uri="{FF2B5EF4-FFF2-40B4-BE49-F238E27FC236}">
                <a16:creationId xmlns:a16="http://schemas.microsoft.com/office/drawing/2014/main" id="{731706F1-D6D6-4D0F-BCE5-30F771C10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6850"/>
            <a:ext cx="6019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a:extLst>
              <a:ext uri="{FF2B5EF4-FFF2-40B4-BE49-F238E27FC236}">
                <a16:creationId xmlns:a16="http://schemas.microsoft.com/office/drawing/2014/main" id="{1DA40D45-B1C9-43EE-8DB5-A7637065B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3058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20B20FEE-B446-46E3-A5DE-D22D70C070A6}"/>
              </a:ext>
            </a:extLst>
          </p:cNvPr>
          <p:cNvSpPr>
            <a:spLocks noGrp="1" noChangeArrowheads="1"/>
          </p:cNvSpPr>
          <p:nvPr>
            <p:ph type="body" idx="1"/>
          </p:nvPr>
        </p:nvSpPr>
        <p:spPr>
          <a:xfrm>
            <a:off x="152400" y="152400"/>
            <a:ext cx="8839200" cy="6553200"/>
          </a:xfrm>
        </p:spPr>
        <p:txBody>
          <a:bodyPr/>
          <a:lstStyle/>
          <a:p>
            <a:pPr eaLnBrk="1" hangingPunct="1">
              <a:lnSpc>
                <a:spcPct val="80000"/>
              </a:lnSpc>
            </a:pPr>
            <a:endParaRPr lang="en-AU" altLang="ja-JP" sz="2800" b="1">
              <a:solidFill>
                <a:schemeClr val="bg1"/>
              </a:solidFill>
              <a:ea typeface="ＭＳ Ｐゴシック" panose="020B0600070205080204" pitchFamily="34" charset="-128"/>
            </a:endParaRPr>
          </a:p>
          <a:p>
            <a:pPr eaLnBrk="1" hangingPunct="1">
              <a:lnSpc>
                <a:spcPct val="80000"/>
              </a:lnSpc>
            </a:pPr>
            <a:r>
              <a:rPr lang="en-AU" altLang="ja-JP" sz="2800" b="1">
                <a:solidFill>
                  <a:schemeClr val="bg1"/>
                </a:solidFill>
                <a:ea typeface="ＭＳ Ｐゴシック" panose="020B0600070205080204" pitchFamily="34" charset="-128"/>
              </a:rPr>
              <a:t>Ca</a:t>
            </a:r>
            <a:r>
              <a:rPr lang="en-AU" altLang="ja-JP" sz="2800" b="1" baseline="30000">
                <a:solidFill>
                  <a:schemeClr val="bg1"/>
                </a:solidFill>
                <a:ea typeface="ＭＳ Ｐゴシック" panose="020B0600070205080204" pitchFamily="34" charset="-128"/>
              </a:rPr>
              <a:t>2+</a:t>
            </a:r>
            <a:r>
              <a:rPr lang="en-AU" altLang="ja-JP" sz="2800" b="1">
                <a:solidFill>
                  <a:schemeClr val="bg1"/>
                </a:solidFill>
                <a:ea typeface="ＭＳ Ｐゴシック" panose="020B0600070205080204" pitchFamily="34" charset="-128"/>
              </a:rPr>
              <a:t> is a signalling substance</a:t>
            </a:r>
            <a:endParaRPr lang="en-AU" altLang="ja-JP" sz="2800">
              <a:solidFill>
                <a:schemeClr val="bg1"/>
              </a:solidFill>
              <a:ea typeface="ＭＳ Ｐゴシック" panose="020B0600070205080204" pitchFamily="34" charset="-128"/>
            </a:endParaRPr>
          </a:p>
          <a:p>
            <a:pPr eaLnBrk="1" hangingPunct="1">
              <a:lnSpc>
                <a:spcPct val="80000"/>
              </a:lnSpc>
            </a:pPr>
            <a:r>
              <a:rPr lang="en-AU" altLang="ja-JP" sz="2800">
                <a:solidFill>
                  <a:schemeClr val="bg1"/>
                </a:solidFill>
                <a:ea typeface="ＭＳ Ｐゴシック" panose="020B0600070205080204" pitchFamily="34" charset="-128"/>
              </a:rPr>
              <a:t>The concentration of 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ions in the cytoplasm is normally very low (10–100 nM), as it is kept down by ATP driven 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pumps and Na+/Ca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exchangers. In addition, many proteins in the cytoplasm and organelles bind calcium and thus act as 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buffers.</a:t>
            </a:r>
          </a:p>
          <a:p>
            <a:pPr eaLnBrk="1" hangingPunct="1">
              <a:lnSpc>
                <a:spcPct val="80000"/>
              </a:lnSpc>
              <a:buFontTx/>
              <a:buNone/>
            </a:pPr>
            <a:r>
              <a:rPr lang="en-AU" altLang="ja-JP" sz="2800">
                <a:solidFill>
                  <a:schemeClr val="bg1"/>
                </a:solidFill>
                <a:ea typeface="ＭＳ Ｐゴシック" panose="020B0600070205080204" pitchFamily="34" charset="-128"/>
              </a:rPr>
              <a:t> </a:t>
            </a:r>
          </a:p>
          <a:p>
            <a:pPr eaLnBrk="1" hangingPunct="1">
              <a:lnSpc>
                <a:spcPct val="80000"/>
              </a:lnSpc>
            </a:pPr>
            <a:r>
              <a:rPr lang="en-AU" altLang="ja-JP" sz="2800">
                <a:solidFill>
                  <a:schemeClr val="bg1"/>
                </a:solidFill>
                <a:ea typeface="ＭＳ Ｐゴシック" panose="020B0600070205080204" pitchFamily="34" charset="-128"/>
              </a:rPr>
              <a:t>Specific signals, from second messenger such as IP3 or cAMP, can trigger a sudden increase in the cytoplasmic 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level to 500–1000 nM by opening 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channels in the plasma membrane or in the membranes of the endoplasmic or sarcoplasmic reticulum. In the cytoplasm, the 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level always only rises very briefly (Ca</a:t>
            </a:r>
            <a:r>
              <a:rPr lang="en-AU" altLang="ja-JP" sz="2800" baseline="30000">
                <a:solidFill>
                  <a:schemeClr val="bg1"/>
                </a:solidFill>
                <a:ea typeface="ＭＳ Ｐゴシック" panose="020B0600070205080204" pitchFamily="34" charset="-128"/>
              </a:rPr>
              <a:t>2+ </a:t>
            </a:r>
            <a:r>
              <a:rPr lang="en-AU" altLang="ja-JP" sz="2800">
                <a:solidFill>
                  <a:schemeClr val="bg1"/>
                </a:solidFill>
                <a:ea typeface="ＭＳ Ｐゴシック" panose="020B0600070205080204" pitchFamily="34" charset="-128"/>
              </a:rPr>
              <a:t>“spikes”), as prolonged high concentrations in the cytoplasm have cytotoxic effects.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BF6B3A5F-20F4-48F2-B26C-D230CAF5E499}"/>
              </a:ext>
            </a:extLst>
          </p:cNvPr>
          <p:cNvSpPr>
            <a:spLocks noGrp="1" noChangeArrowheads="1"/>
          </p:cNvSpPr>
          <p:nvPr>
            <p:ph type="body" idx="1"/>
          </p:nvPr>
        </p:nvSpPr>
        <p:spPr>
          <a:xfrm>
            <a:off x="139700" y="152400"/>
            <a:ext cx="8915400" cy="6477000"/>
          </a:xfrm>
        </p:spPr>
        <p:txBody>
          <a:bodyPr/>
          <a:lstStyle/>
          <a:p>
            <a:pPr eaLnBrk="1" hangingPunct="1">
              <a:lnSpc>
                <a:spcPct val="80000"/>
              </a:lnSpc>
            </a:pPr>
            <a:r>
              <a:rPr lang="en-AU" altLang="ja-JP" sz="2300" u="sng">
                <a:solidFill>
                  <a:schemeClr val="bg1"/>
                </a:solidFill>
                <a:ea typeface="ＭＳ Ｐゴシック" panose="020B0600070205080204" pitchFamily="34" charset="-128"/>
              </a:rPr>
              <a:t>3a-Calcium effects. </a:t>
            </a:r>
          </a:p>
          <a:p>
            <a:pPr eaLnBrk="1" hangingPunct="1">
              <a:lnSpc>
                <a:spcPct val="80000"/>
              </a:lnSpc>
            </a:pPr>
            <a:r>
              <a:rPr lang="en-AU" altLang="ja-JP" sz="2300">
                <a:solidFill>
                  <a:schemeClr val="bg1"/>
                </a:solidFill>
                <a:ea typeface="ＭＳ Ｐゴシック" panose="020B0600070205080204" pitchFamily="34" charset="-128"/>
              </a:rPr>
              <a:t>The biochemical effects of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in the cytoplasm are mediated by special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-binding proteins (“calcium sensors”) eg; calmodulin. </a:t>
            </a:r>
          </a:p>
          <a:p>
            <a:pPr eaLnBrk="1" hangingPunct="1">
              <a:lnSpc>
                <a:spcPct val="80000"/>
              </a:lnSpc>
            </a:pPr>
            <a:r>
              <a:rPr lang="en-AU" altLang="ja-JP" sz="2300" b="1" u="sng">
                <a:solidFill>
                  <a:schemeClr val="bg1"/>
                </a:solidFill>
                <a:ea typeface="ＭＳ Ｐゴシック" panose="020B0600070205080204" pitchFamily="34" charset="-128"/>
              </a:rPr>
              <a:t>Calmodulin</a:t>
            </a:r>
            <a:r>
              <a:rPr lang="en-AU" altLang="ja-JP" sz="2300">
                <a:solidFill>
                  <a:schemeClr val="bg1"/>
                </a:solidFill>
                <a:ea typeface="ＭＳ Ｐゴシック" panose="020B0600070205080204" pitchFamily="34" charset="-128"/>
              </a:rPr>
              <a:t> the binding of four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ions activate it into a regulatory element. </a:t>
            </a:r>
          </a:p>
          <a:p>
            <a:pPr eaLnBrk="1" hangingPunct="1">
              <a:lnSpc>
                <a:spcPct val="80000"/>
              </a:lnSpc>
            </a:pPr>
            <a:r>
              <a:rPr lang="en-AU" altLang="ja-JP" sz="2300">
                <a:solidFill>
                  <a:schemeClr val="bg1"/>
                </a:solidFill>
                <a:ea typeface="ＭＳ Ｐゴシック" panose="020B0600070205080204" pitchFamily="34" charset="-128"/>
              </a:rPr>
              <a:t>The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-calmodulin complex can activate specific kinases which in turn regulate the activity of enzymes, ion pumps, and components of the cytoskeleton.</a:t>
            </a:r>
          </a:p>
          <a:p>
            <a:pPr eaLnBrk="1" hangingPunct="1">
              <a:lnSpc>
                <a:spcPct val="80000"/>
              </a:lnSpc>
            </a:pPr>
            <a:r>
              <a:rPr lang="en-AU" altLang="ja-JP" sz="2300" b="1" u="sng">
                <a:solidFill>
                  <a:schemeClr val="bg1"/>
                </a:solidFill>
                <a:ea typeface="ＭＳ Ｐゴシック" panose="020B0600070205080204" pitchFamily="34" charset="-128"/>
              </a:rPr>
              <a:t>There are three ways of changing cytosolic Ca</a:t>
            </a:r>
            <a:r>
              <a:rPr lang="en-AU" altLang="ja-JP" sz="2300" b="1" u="sng" baseline="30000">
                <a:solidFill>
                  <a:schemeClr val="bg1"/>
                </a:solidFill>
                <a:ea typeface="ＭＳ Ｐゴシック" panose="020B0600070205080204" pitchFamily="34" charset="-128"/>
              </a:rPr>
              <a:t>2+</a:t>
            </a:r>
            <a:r>
              <a:rPr lang="en-AU" altLang="ja-JP" sz="2300" b="1" u="sng">
                <a:solidFill>
                  <a:schemeClr val="bg1"/>
                </a:solidFill>
                <a:ea typeface="ＭＳ Ｐゴシック" panose="020B0600070205080204" pitchFamily="34" charset="-128"/>
              </a:rPr>
              <a:t>: </a:t>
            </a:r>
          </a:p>
          <a:p>
            <a:pPr eaLnBrk="1" hangingPunct="1">
              <a:lnSpc>
                <a:spcPct val="80000"/>
              </a:lnSpc>
            </a:pPr>
            <a:r>
              <a:rPr lang="en-AU" altLang="ja-JP" sz="2300">
                <a:solidFill>
                  <a:schemeClr val="bg1"/>
                </a:solidFill>
                <a:ea typeface="ＭＳ Ｐゴシック" panose="020B0600070205080204" pitchFamily="34" charset="-128"/>
              </a:rPr>
              <a:t>(1) Certain hormones by binding to receptors that are themselves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channels, enhance membrane permeability to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and thereby increase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influx. </a:t>
            </a:r>
          </a:p>
          <a:p>
            <a:pPr eaLnBrk="1" hangingPunct="1">
              <a:lnSpc>
                <a:spcPct val="80000"/>
              </a:lnSpc>
            </a:pPr>
            <a:r>
              <a:rPr lang="en-AU" altLang="ja-JP" sz="2300">
                <a:solidFill>
                  <a:schemeClr val="bg1"/>
                </a:solidFill>
                <a:ea typeface="ＭＳ Ｐゴシック" panose="020B0600070205080204" pitchFamily="34" charset="-128"/>
              </a:rPr>
              <a:t>(2) Hormones also indirectly promote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influx by modulating the membrane potential at the plasma membrane. Membrane depolarization opens voltage-gated Ca2+ channels and allows for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influx. </a:t>
            </a:r>
          </a:p>
          <a:p>
            <a:pPr eaLnBrk="1" hangingPunct="1">
              <a:lnSpc>
                <a:spcPct val="80000"/>
              </a:lnSpc>
            </a:pPr>
            <a:r>
              <a:rPr lang="en-AU" altLang="ja-JP" sz="2300">
                <a:solidFill>
                  <a:schemeClr val="bg1"/>
                </a:solidFill>
                <a:ea typeface="ＭＳ Ｐゴシック" panose="020B0600070205080204" pitchFamily="34" charset="-128"/>
              </a:rPr>
              <a:t>(3)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can be mobilized from the endoplasmic reticulum, and possibly from mitochondrial pools. An important observation linking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to hormone action involved the definition of the intracellular targets of Ca</a:t>
            </a:r>
            <a:r>
              <a:rPr lang="en-AU" altLang="ja-JP" sz="2300" baseline="30000">
                <a:solidFill>
                  <a:schemeClr val="bg1"/>
                </a:solidFill>
                <a:ea typeface="ＭＳ Ｐゴシック" panose="020B0600070205080204" pitchFamily="34" charset="-128"/>
              </a:rPr>
              <a:t>2+</a:t>
            </a:r>
            <a:r>
              <a:rPr lang="en-AU" altLang="ja-JP" sz="2300">
                <a:solidFill>
                  <a:schemeClr val="bg1"/>
                </a:solidFill>
                <a:ea typeface="ＭＳ Ｐゴシック" panose="020B0600070205080204" pitchFamily="34" charset="-128"/>
              </a:rPr>
              <a:t> action. </a:t>
            </a:r>
            <a:endParaRPr lang="en-US" altLang="en-US" sz="230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58FDBDD6-C43F-4EC4-AA6E-66276192C3FF}"/>
              </a:ext>
            </a:extLst>
          </p:cNvPr>
          <p:cNvSpPr>
            <a:spLocks noGrp="1" noChangeArrowheads="1"/>
          </p:cNvSpPr>
          <p:nvPr>
            <p:ph type="body" idx="1"/>
          </p:nvPr>
        </p:nvSpPr>
        <p:spPr>
          <a:xfrm>
            <a:off x="381000" y="304800"/>
            <a:ext cx="8305800" cy="5821363"/>
          </a:xfrm>
        </p:spPr>
        <p:txBody>
          <a:bodyPr/>
          <a:lstStyle/>
          <a:p>
            <a:pPr eaLnBrk="1" hangingPunct="1"/>
            <a:r>
              <a:rPr lang="en-US" altLang="ja-JP" sz="2600" u="sng">
                <a:solidFill>
                  <a:schemeClr val="bg1"/>
                </a:solidFill>
                <a:ea typeface="ＭＳ Ｐゴシック" panose="020B0600070205080204" pitchFamily="34" charset="-128"/>
              </a:rPr>
              <a:t>How is the IP3-initiated signal turned off? </a:t>
            </a:r>
          </a:p>
          <a:p>
            <a:pPr eaLnBrk="1" hangingPunct="1"/>
            <a:r>
              <a:rPr lang="en-US" altLang="ja-JP" sz="2600">
                <a:solidFill>
                  <a:schemeClr val="bg1"/>
                </a:solidFill>
                <a:ea typeface="ＭＳ Ｐゴシック" panose="020B0600070205080204" pitchFamily="34" charset="-128"/>
              </a:rPr>
              <a:t>IP3 is a short-lived just a few seconds.</a:t>
            </a:r>
          </a:p>
          <a:p>
            <a:pPr eaLnBrk="1" hangingPunct="1">
              <a:buFontTx/>
              <a:buNone/>
            </a:pPr>
            <a:r>
              <a:rPr lang="en-US" altLang="ja-JP" sz="2600">
                <a:solidFill>
                  <a:schemeClr val="bg1"/>
                </a:solidFill>
                <a:ea typeface="ＭＳ Ｐゴシック" panose="020B0600070205080204" pitchFamily="34" charset="-128"/>
              </a:rPr>
              <a:t>1- Degraded to inositol by phosphatases </a:t>
            </a:r>
          </a:p>
          <a:p>
            <a:pPr eaLnBrk="1" hangingPunct="1">
              <a:buFontTx/>
              <a:buNone/>
            </a:pPr>
            <a:r>
              <a:rPr lang="en-US" altLang="ja-JP" sz="2600">
                <a:solidFill>
                  <a:schemeClr val="bg1"/>
                </a:solidFill>
                <a:ea typeface="ＭＳ Ｐゴシック" panose="020B0600070205080204" pitchFamily="34" charset="-128"/>
              </a:rPr>
              <a:t>2- Phosphorylated to inositol.</a:t>
            </a:r>
            <a:endParaRPr lang="en-AU" altLang="ja-JP" sz="2600">
              <a:solidFill>
                <a:schemeClr val="bg1"/>
              </a:solidFill>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0513DA6C-96B0-43A6-9AC7-FECB10CDFA80}"/>
              </a:ext>
            </a:extLst>
          </p:cNvPr>
          <p:cNvSpPr>
            <a:spLocks noGrp="1" noChangeArrowheads="1"/>
          </p:cNvSpPr>
          <p:nvPr>
            <p:ph type="body" idx="1"/>
          </p:nvPr>
        </p:nvSpPr>
        <p:spPr>
          <a:xfrm>
            <a:off x="228600" y="152400"/>
            <a:ext cx="8763000" cy="6477000"/>
          </a:xfrm>
        </p:spPr>
        <p:txBody>
          <a:bodyPr/>
          <a:lstStyle/>
          <a:p>
            <a:pPr eaLnBrk="1" hangingPunct="1"/>
            <a:r>
              <a:rPr lang="en-AU" altLang="ja-JP" sz="2800" b="1" u="sng">
                <a:solidFill>
                  <a:schemeClr val="bg1"/>
                </a:solidFill>
                <a:ea typeface="ＭＳ Ｐゴシック" panose="020B0600070205080204" pitchFamily="34" charset="-128"/>
              </a:rPr>
              <a:t>3b- Diacylglycerol as a Signal Molecule</a:t>
            </a:r>
            <a:endParaRPr lang="en-AU" altLang="ja-JP" sz="2800">
              <a:solidFill>
                <a:schemeClr val="bg1"/>
              </a:solidFill>
              <a:ea typeface="ＭＳ Ｐゴシック" panose="020B0600070205080204" pitchFamily="34" charset="-128"/>
            </a:endParaRPr>
          </a:p>
          <a:p>
            <a:pPr eaLnBrk="1" hangingPunct="1"/>
            <a:r>
              <a:rPr lang="en-AU" altLang="ja-JP" sz="2800">
                <a:solidFill>
                  <a:schemeClr val="bg1"/>
                </a:solidFill>
                <a:ea typeface="ＭＳ Ｐゴシック" panose="020B0600070205080204" pitchFamily="34" charset="-128"/>
              </a:rPr>
              <a:t>DAG is made up of two fatty acids and a glycerol. Diacylglycerol can be produced by different pathways, and it has at least </a:t>
            </a:r>
            <a:r>
              <a:rPr lang="en-AU" altLang="ja-JP" sz="2800" u="sng">
                <a:solidFill>
                  <a:schemeClr val="bg1"/>
                </a:solidFill>
                <a:ea typeface="ＭＳ Ｐゴシック" panose="020B0600070205080204" pitchFamily="34" charset="-128"/>
              </a:rPr>
              <a:t>two functions</a:t>
            </a:r>
            <a:r>
              <a:rPr lang="en-AU" altLang="ja-JP" sz="2800">
                <a:solidFill>
                  <a:schemeClr val="bg1"/>
                </a:solidFill>
                <a:ea typeface="ＭＳ Ｐゴシック" panose="020B0600070205080204" pitchFamily="34" charset="-128"/>
              </a:rPr>
              <a:t>. </a:t>
            </a:r>
          </a:p>
          <a:p>
            <a:pPr eaLnBrk="1" hangingPunct="1">
              <a:buFontTx/>
              <a:buNone/>
            </a:pPr>
            <a:r>
              <a:rPr lang="en-AU" altLang="ja-JP" sz="2800">
                <a:solidFill>
                  <a:schemeClr val="bg1"/>
                </a:solidFill>
                <a:ea typeface="ＭＳ Ｐゴシック" panose="020B0600070205080204" pitchFamily="34" charset="-128"/>
              </a:rPr>
              <a:t>1- It is an important source for the release of </a:t>
            </a:r>
            <a:r>
              <a:rPr lang="en-AU" altLang="ja-JP" sz="2800" u="sng">
                <a:solidFill>
                  <a:schemeClr val="bg1"/>
                </a:solidFill>
                <a:ea typeface="ＭＳ Ｐゴシック" panose="020B0600070205080204" pitchFamily="34" charset="-128"/>
              </a:rPr>
              <a:t>arachidonic acid (found in membrane)</a:t>
            </a:r>
            <a:r>
              <a:rPr lang="en-AU" altLang="ja-JP" sz="2800">
                <a:solidFill>
                  <a:schemeClr val="bg1"/>
                </a:solidFill>
                <a:ea typeface="ＭＳ Ｐゴシック" panose="020B0600070205080204" pitchFamily="34" charset="-128"/>
              </a:rPr>
              <a:t>, from which biosynthesis of </a:t>
            </a:r>
            <a:r>
              <a:rPr lang="en-AU" altLang="ja-JP" sz="2800" u="sng">
                <a:solidFill>
                  <a:schemeClr val="bg1"/>
                </a:solidFill>
                <a:ea typeface="ＭＳ Ｐゴシック" panose="020B0600070205080204" pitchFamily="34" charset="-128"/>
              </a:rPr>
              <a:t>prostaglandins</a:t>
            </a:r>
            <a:r>
              <a:rPr lang="en-AU" altLang="ja-JP" sz="2800">
                <a:solidFill>
                  <a:schemeClr val="bg1"/>
                </a:solidFill>
                <a:ea typeface="ＭＳ Ｐゴシック" panose="020B0600070205080204" pitchFamily="34" charset="-128"/>
              </a:rPr>
              <a:t> takes place. </a:t>
            </a:r>
          </a:p>
          <a:p>
            <a:pPr eaLnBrk="1" hangingPunct="1">
              <a:buFontTx/>
              <a:buNone/>
            </a:pPr>
            <a:r>
              <a:rPr lang="en-AU" altLang="ja-JP" sz="2800">
                <a:solidFill>
                  <a:schemeClr val="bg1"/>
                </a:solidFill>
                <a:ea typeface="ＭＳ Ｐゴシック" panose="020B0600070205080204" pitchFamily="34" charset="-128"/>
              </a:rPr>
              <a:t>2- Stimulation of protein kinase C. </a:t>
            </a:r>
          </a:p>
          <a:p>
            <a:pPr eaLnBrk="1" hangingPunct="1"/>
            <a:r>
              <a:rPr lang="en-AU" altLang="ja-JP" sz="2800">
                <a:solidFill>
                  <a:schemeClr val="bg1"/>
                </a:solidFill>
                <a:ea typeface="ＭＳ Ｐゴシック" panose="020B0600070205080204" pitchFamily="34" charset="-128"/>
              </a:rPr>
              <a:t>Protein kinase C is a protein kinase occurring in almost all cells and has a regulating effect on many reactions of the cell. </a:t>
            </a:r>
          </a:p>
          <a:p>
            <a:pPr eaLnBrk="1" hangingPunct="1"/>
            <a:r>
              <a:rPr lang="en-AU" altLang="ja-JP" sz="2800">
                <a:solidFill>
                  <a:schemeClr val="bg1"/>
                </a:solidFill>
                <a:ea typeface="ＭＳ Ｐゴシック" panose="020B0600070205080204" pitchFamily="34" charset="-128"/>
              </a:rPr>
              <a:t>Characteristic for protein kinase C is its stimulation by Ca</a:t>
            </a:r>
            <a:r>
              <a:rPr lang="en-AU" altLang="ja-JP" sz="2800" baseline="30000">
                <a:solidFill>
                  <a:schemeClr val="bg1"/>
                </a:solidFill>
                <a:ea typeface="ＭＳ Ｐゴシック" panose="020B0600070205080204" pitchFamily="34" charset="-128"/>
              </a:rPr>
              <a:t>2+</a:t>
            </a:r>
            <a:r>
              <a:rPr lang="en-AU" altLang="ja-JP" sz="2800">
                <a:solidFill>
                  <a:schemeClr val="bg1"/>
                </a:solidFill>
                <a:ea typeface="ＭＳ Ｐゴシック" panose="020B0600070205080204" pitchFamily="34" charset="-128"/>
              </a:rPr>
              <a:t>, diacylglycerol and phosphatidyl serine.</a:t>
            </a:r>
            <a:endParaRPr lang="en-US" altLang="en-US" sz="2800">
              <a:solidFill>
                <a:schemeClr val="bg1"/>
              </a:solidFill>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a:extLst>
              <a:ext uri="{FF2B5EF4-FFF2-40B4-BE49-F238E27FC236}">
                <a16:creationId xmlns:a16="http://schemas.microsoft.com/office/drawing/2014/main" id="{4B4DD7AA-9670-4636-BC14-1B45D3EDE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152400"/>
            <a:ext cx="5570537" cy="647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F52E43A-98AE-4388-B5BF-125765B94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486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13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a:extLst>
              <a:ext uri="{FF2B5EF4-FFF2-40B4-BE49-F238E27FC236}">
                <a16:creationId xmlns:a16="http://schemas.microsoft.com/office/drawing/2014/main" id="{7A03FC72-7138-4564-80FC-03C071CA0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D182DA79-92C5-4828-A662-78A8BC2598C0}"/>
              </a:ext>
            </a:extLst>
          </p:cNvPr>
          <p:cNvSpPr>
            <a:spLocks noGrp="1" noChangeArrowheads="1"/>
          </p:cNvSpPr>
          <p:nvPr>
            <p:ph type="body" idx="1"/>
          </p:nvPr>
        </p:nvSpPr>
        <p:spPr>
          <a:xfrm>
            <a:off x="152400" y="152400"/>
            <a:ext cx="8839200" cy="6477000"/>
          </a:xfrm>
        </p:spPr>
        <p:txBody>
          <a:bodyPr/>
          <a:lstStyle/>
          <a:p>
            <a:pPr eaLnBrk="1" hangingPunct="1">
              <a:lnSpc>
                <a:spcPct val="80000"/>
              </a:lnSpc>
            </a:pPr>
            <a:r>
              <a:rPr lang="en-AU" altLang="ja-JP" sz="2400" b="1" u="sng">
                <a:solidFill>
                  <a:schemeClr val="bg1"/>
                </a:solidFill>
                <a:ea typeface="ＭＳ Ｐゴシック" panose="020B0600070205080204" pitchFamily="34" charset="-128"/>
              </a:rPr>
              <a:t>Receptor Tyrosine Kinase</a:t>
            </a:r>
            <a:endParaRPr lang="en-AU" altLang="ja-JP" sz="2400" b="1">
              <a:solidFill>
                <a:schemeClr val="bg1"/>
              </a:solidFill>
              <a:ea typeface="ＭＳ Ｐゴシック" panose="020B0600070205080204" pitchFamily="34" charset="-128"/>
            </a:endParaRPr>
          </a:p>
          <a:p>
            <a:pPr eaLnBrk="1" hangingPunct="1">
              <a:lnSpc>
                <a:spcPct val="80000"/>
              </a:lnSpc>
            </a:pPr>
            <a:endParaRPr lang="en-AU" altLang="ja-JP" sz="1200" b="1">
              <a:solidFill>
                <a:schemeClr val="bg1"/>
              </a:solidFill>
              <a:ea typeface="ＭＳ Ｐゴシック" panose="020B0600070205080204" pitchFamily="34" charset="-128"/>
            </a:endParaRPr>
          </a:p>
          <a:p>
            <a:pPr eaLnBrk="1" hangingPunct="1">
              <a:lnSpc>
                <a:spcPct val="80000"/>
              </a:lnSpc>
            </a:pPr>
            <a:r>
              <a:rPr lang="en-AU" altLang="ja-JP" sz="2400">
                <a:solidFill>
                  <a:schemeClr val="bg1"/>
                </a:solidFill>
                <a:ea typeface="ＭＳ Ｐゴシック" panose="020B0600070205080204" pitchFamily="34" charset="-128"/>
              </a:rPr>
              <a:t>RTKs are the second major type of cell-surface receptors. </a:t>
            </a:r>
          </a:p>
          <a:p>
            <a:pPr eaLnBrk="1" hangingPunct="1">
              <a:lnSpc>
                <a:spcPct val="80000"/>
              </a:lnSpc>
            </a:pPr>
            <a:endParaRPr lang="en-AU" altLang="ja-JP" sz="1200">
              <a:solidFill>
                <a:schemeClr val="bg1"/>
              </a:solidFill>
              <a:ea typeface="ＭＳ Ｐゴシック" panose="020B0600070205080204" pitchFamily="34" charset="-128"/>
            </a:endParaRPr>
          </a:p>
          <a:p>
            <a:pPr eaLnBrk="1" hangingPunct="1">
              <a:lnSpc>
                <a:spcPct val="80000"/>
              </a:lnSpc>
            </a:pPr>
            <a:r>
              <a:rPr lang="en-AU" altLang="ja-JP" sz="2400">
                <a:solidFill>
                  <a:schemeClr val="bg1"/>
                </a:solidFill>
                <a:ea typeface="ＭＳ Ｐゴシック" panose="020B0600070205080204" pitchFamily="34" charset="-128"/>
              </a:rPr>
              <a:t>RTK signalling pathways have a wide spectrum of functions including regulation of cell proliferation and differentiation, promotion of cell survival, and modulation of cellular metabolism.</a:t>
            </a:r>
            <a:endParaRPr lang="en-US" altLang="ja-JP" sz="2400">
              <a:solidFill>
                <a:schemeClr val="bg1"/>
              </a:solidFill>
              <a:ea typeface="ＭＳ Ｐゴシック" panose="020B0600070205080204" pitchFamily="34" charset="-128"/>
            </a:endParaRPr>
          </a:p>
          <a:p>
            <a:pPr eaLnBrk="1" hangingPunct="1">
              <a:lnSpc>
                <a:spcPct val="80000"/>
              </a:lnSpc>
            </a:pPr>
            <a:endParaRPr lang="en-US" altLang="ja-JP" sz="1200">
              <a:solidFill>
                <a:schemeClr val="bg1"/>
              </a:solidFill>
              <a:ea typeface="ＭＳ Ｐゴシック" panose="020B0600070205080204" pitchFamily="34" charset="-128"/>
            </a:endParaRPr>
          </a:p>
          <a:p>
            <a:pPr eaLnBrk="1" hangingPunct="1">
              <a:lnSpc>
                <a:spcPct val="80000"/>
              </a:lnSpc>
            </a:pPr>
            <a:r>
              <a:rPr lang="en-US" altLang="ja-JP" sz="2400">
                <a:solidFill>
                  <a:schemeClr val="bg1"/>
                </a:solidFill>
                <a:ea typeface="ＭＳ Ｐゴシック" panose="020B0600070205080204" pitchFamily="34" charset="-128"/>
              </a:rPr>
              <a:t>Misregulation of these networks results in a variety of human diseases, including cancer, diabetes, and immune deficiency. </a:t>
            </a:r>
          </a:p>
          <a:p>
            <a:pPr eaLnBrk="1" hangingPunct="1">
              <a:lnSpc>
                <a:spcPct val="80000"/>
              </a:lnSpc>
            </a:pPr>
            <a:r>
              <a:rPr lang="en-AU" altLang="ja-JP" sz="2400">
                <a:solidFill>
                  <a:schemeClr val="bg1"/>
                </a:solidFill>
                <a:ea typeface="ＭＳ Ｐゴシック" panose="020B0600070205080204" pitchFamily="34" charset="-128"/>
              </a:rPr>
              <a:t>Some RTKs have been identified in studies on human cancers associated with mutant forms of growth-factor receptors, which send a proliferative signal to cells even in the absence of growth factor. </a:t>
            </a:r>
          </a:p>
          <a:p>
            <a:pPr eaLnBrk="1" hangingPunct="1">
              <a:lnSpc>
                <a:spcPct val="80000"/>
              </a:lnSpc>
            </a:pPr>
            <a:r>
              <a:rPr lang="en-AU" altLang="ja-JP" sz="2400">
                <a:solidFill>
                  <a:schemeClr val="bg1"/>
                </a:solidFill>
                <a:ea typeface="ＭＳ Ｐゴシック" panose="020B0600070205080204" pitchFamily="34" charset="-128"/>
              </a:rPr>
              <a:t>One such mutant receptor, encoded at the </a:t>
            </a:r>
            <a:r>
              <a:rPr lang="en-AU" altLang="ja-JP" sz="2400" i="1">
                <a:solidFill>
                  <a:schemeClr val="bg1"/>
                </a:solidFill>
                <a:ea typeface="ＭＳ Ｐゴシック" panose="020B0600070205080204" pitchFamily="34" charset="-128"/>
              </a:rPr>
              <a:t>neu</a:t>
            </a:r>
            <a:r>
              <a:rPr lang="en-AU" altLang="ja-JP" sz="2400">
                <a:solidFill>
                  <a:schemeClr val="bg1"/>
                </a:solidFill>
                <a:ea typeface="ＭＳ Ｐゴシック" panose="020B0600070205080204" pitchFamily="34" charset="-128"/>
              </a:rPr>
              <a:t> locus, contributes to the uncontrolled proliferation of certain human breast cancers.</a:t>
            </a:r>
            <a:endParaRPr lang="en-US" altLang="en-US" sz="240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408BDA0-0901-42BD-9B69-CA9B98C93681}"/>
              </a:ext>
            </a:extLst>
          </p:cNvPr>
          <p:cNvSpPr>
            <a:spLocks noGrp="1" noChangeArrowheads="1"/>
          </p:cNvSpPr>
          <p:nvPr>
            <p:ph type="body" idx="1"/>
          </p:nvPr>
        </p:nvSpPr>
        <p:spPr>
          <a:xfrm>
            <a:off x="228600" y="152400"/>
            <a:ext cx="8763000" cy="6477000"/>
          </a:xfrm>
        </p:spPr>
        <p:txBody>
          <a:bodyPr/>
          <a:lstStyle/>
          <a:p>
            <a:pPr algn="ctr" eaLnBrk="1" hangingPunct="1">
              <a:lnSpc>
                <a:spcPct val="80000"/>
              </a:lnSpc>
              <a:buFontTx/>
              <a:buNone/>
            </a:pPr>
            <a:r>
              <a:rPr lang="en-US" altLang="en-US" sz="2400" b="1" u="sng">
                <a:solidFill>
                  <a:schemeClr val="bg1"/>
                </a:solidFill>
              </a:rPr>
              <a:t>Ligand Binding Leads to Autophosphorylation of RTKs</a:t>
            </a:r>
          </a:p>
          <a:p>
            <a:pPr eaLnBrk="1" hangingPunct="1">
              <a:lnSpc>
                <a:spcPct val="80000"/>
              </a:lnSpc>
            </a:pPr>
            <a:r>
              <a:rPr lang="en-US" altLang="en-US" sz="2400">
                <a:solidFill>
                  <a:schemeClr val="bg1"/>
                </a:solidFill>
              </a:rPr>
              <a:t>RTKs structure:</a:t>
            </a:r>
          </a:p>
          <a:p>
            <a:pPr eaLnBrk="1" hangingPunct="1">
              <a:lnSpc>
                <a:spcPct val="80000"/>
              </a:lnSpc>
              <a:buFontTx/>
              <a:buNone/>
            </a:pPr>
            <a:r>
              <a:rPr lang="en-US" altLang="en-US" sz="2400">
                <a:solidFill>
                  <a:schemeClr val="bg1"/>
                </a:solidFill>
              </a:rPr>
              <a:t>A- Extracellular domain containing a ligand-binding site, </a:t>
            </a:r>
          </a:p>
          <a:p>
            <a:pPr eaLnBrk="1" hangingPunct="1">
              <a:lnSpc>
                <a:spcPct val="80000"/>
              </a:lnSpc>
              <a:buFontTx/>
              <a:buNone/>
            </a:pPr>
            <a:r>
              <a:rPr lang="en-US" altLang="en-US" sz="2400">
                <a:solidFill>
                  <a:schemeClr val="bg1"/>
                </a:solidFill>
              </a:rPr>
              <a:t>B- Single hydrophobic transmembrane α helix, </a:t>
            </a:r>
          </a:p>
          <a:p>
            <a:pPr eaLnBrk="1" hangingPunct="1">
              <a:lnSpc>
                <a:spcPct val="80000"/>
              </a:lnSpc>
              <a:buFontTx/>
              <a:buNone/>
            </a:pPr>
            <a:r>
              <a:rPr lang="en-US" altLang="en-US" sz="2400">
                <a:solidFill>
                  <a:schemeClr val="bg1"/>
                </a:solidFill>
              </a:rPr>
              <a:t>C- Cytosolic domain that includes a region with protein-tyrosine kinase activity. </a:t>
            </a:r>
          </a:p>
          <a:p>
            <a:pPr eaLnBrk="1" hangingPunct="1">
              <a:lnSpc>
                <a:spcPct val="80000"/>
              </a:lnSpc>
              <a:buFontTx/>
              <a:buNone/>
            </a:pPr>
            <a:endParaRPr lang="en-US" altLang="en-US" sz="2400" b="1" u="sng">
              <a:solidFill>
                <a:schemeClr val="bg1"/>
              </a:solidFill>
            </a:endParaRPr>
          </a:p>
          <a:p>
            <a:pPr eaLnBrk="1" hangingPunct="1">
              <a:lnSpc>
                <a:spcPct val="80000"/>
              </a:lnSpc>
              <a:buFontTx/>
              <a:buNone/>
            </a:pPr>
            <a:r>
              <a:rPr lang="en-US" altLang="en-US" sz="2400" b="1" u="sng">
                <a:solidFill>
                  <a:schemeClr val="bg1"/>
                </a:solidFill>
              </a:rPr>
              <a:t>There are two types of RTK receptors </a:t>
            </a:r>
          </a:p>
          <a:p>
            <a:pPr eaLnBrk="1" hangingPunct="1">
              <a:lnSpc>
                <a:spcPct val="80000"/>
              </a:lnSpc>
              <a:buFontTx/>
              <a:buNone/>
            </a:pPr>
            <a:r>
              <a:rPr lang="en-US" altLang="en-US" sz="2400">
                <a:solidFill>
                  <a:schemeClr val="bg1"/>
                </a:solidFill>
              </a:rPr>
              <a:t>1- Single transmembrane spanning proteins which dimerise when ligand binds eg; platelet derived growth factor (PDGF) receptor</a:t>
            </a:r>
          </a:p>
          <a:p>
            <a:pPr eaLnBrk="1" hangingPunct="1">
              <a:lnSpc>
                <a:spcPct val="80000"/>
              </a:lnSpc>
              <a:buFontTx/>
              <a:buNone/>
            </a:pPr>
            <a:r>
              <a:rPr lang="en-US" altLang="en-US" sz="2400">
                <a:solidFill>
                  <a:schemeClr val="bg1"/>
                </a:solidFill>
              </a:rPr>
              <a:t>2- Covalently linked dimers (eg; insulin receptor)</a:t>
            </a:r>
          </a:p>
          <a:p>
            <a:pPr eaLnBrk="1" hangingPunct="1">
              <a:lnSpc>
                <a:spcPct val="80000"/>
              </a:lnSpc>
            </a:pPr>
            <a:endParaRPr lang="en-US" altLang="en-US" sz="2400">
              <a:solidFill>
                <a:schemeClr val="bg1"/>
              </a:solidFill>
            </a:endParaRPr>
          </a:p>
          <a:p>
            <a:pPr eaLnBrk="1" hangingPunct="1">
              <a:lnSpc>
                <a:spcPct val="80000"/>
              </a:lnSpc>
            </a:pPr>
            <a:r>
              <a:rPr lang="en-US" altLang="en-US" sz="2400">
                <a:solidFill>
                  <a:schemeClr val="bg1"/>
                </a:solidFill>
              </a:rPr>
              <a:t>The binding of ligand causes most RTKs to dimerize which lead to protein kinase activation </a:t>
            </a:r>
          </a:p>
          <a:p>
            <a:pPr eaLnBrk="1" hangingPunct="1">
              <a:lnSpc>
                <a:spcPct val="80000"/>
              </a:lnSpc>
            </a:pPr>
            <a:r>
              <a:rPr lang="en-US" altLang="en-US" sz="2400">
                <a:solidFill>
                  <a:schemeClr val="bg1"/>
                </a:solidFill>
              </a:rPr>
              <a:t>Then each receptor monomer phosphorylates a distinct set of </a:t>
            </a:r>
            <a:r>
              <a:rPr lang="en-US" altLang="en-US" sz="2400" u="sng">
                <a:solidFill>
                  <a:schemeClr val="bg1"/>
                </a:solidFill>
              </a:rPr>
              <a:t>tyrosine</a:t>
            </a:r>
            <a:r>
              <a:rPr lang="en-US" altLang="en-US" sz="2400">
                <a:solidFill>
                  <a:schemeClr val="bg1"/>
                </a:solidFill>
              </a:rPr>
              <a:t> residues in the cytosolic domain of its dimer partner, a process termed autophosphorylation.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id="{1EAD3D95-3184-4CE1-8A3A-6E46C52A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0588"/>
            <a:ext cx="8763000" cy="5815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1" name="Text Box 5">
            <a:extLst>
              <a:ext uri="{FF2B5EF4-FFF2-40B4-BE49-F238E27FC236}">
                <a16:creationId xmlns:a16="http://schemas.microsoft.com/office/drawing/2014/main" id="{1C7D8283-81F1-464D-8876-44B2AECB7511}"/>
              </a:ext>
            </a:extLst>
          </p:cNvPr>
          <p:cNvSpPr txBox="1">
            <a:spLocks noChangeArrowheads="1"/>
          </p:cNvSpPr>
          <p:nvPr/>
        </p:nvSpPr>
        <p:spPr bwMode="auto">
          <a:xfrm>
            <a:off x="304800" y="2286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ja-JP" sz="2800" b="1">
                <a:solidFill>
                  <a:schemeClr val="bg1"/>
                </a:solidFill>
                <a:ea typeface="ＭＳ Ｐゴシック" panose="020B0600070205080204" pitchFamily="34" charset="-128"/>
              </a:rPr>
              <a:t>Tyrosine kinases receptor </a:t>
            </a:r>
            <a:endParaRPr lang="en-US" altLang="en-US" sz="2800" b="1">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3F5F8FE3-F548-4C3A-953D-A82CF3D6FFFD}"/>
              </a:ext>
            </a:extLst>
          </p:cNvPr>
          <p:cNvSpPr>
            <a:spLocks noGrp="1" noChangeArrowheads="1"/>
          </p:cNvSpPr>
          <p:nvPr>
            <p:ph type="body" idx="1"/>
          </p:nvPr>
        </p:nvSpPr>
        <p:spPr>
          <a:xfrm>
            <a:off x="228600" y="228600"/>
            <a:ext cx="8686800" cy="6400800"/>
          </a:xfrm>
        </p:spPr>
        <p:txBody>
          <a:bodyPr/>
          <a:lstStyle/>
          <a:p>
            <a:pPr eaLnBrk="1" hangingPunct="1">
              <a:lnSpc>
                <a:spcPct val="90000"/>
              </a:lnSpc>
            </a:pPr>
            <a:r>
              <a:rPr lang="en-AU" altLang="ja-JP">
                <a:solidFill>
                  <a:schemeClr val="bg1"/>
                </a:solidFill>
                <a:ea typeface="ＭＳ Ｐゴシック" panose="020B0600070205080204" pitchFamily="34" charset="-128"/>
              </a:rPr>
              <a:t>The phosphotyrosine residues in activated RTKs interact with adapter proteins containing SH2 or PTB domains </a:t>
            </a:r>
            <a:r>
              <a:rPr lang="en-AU" altLang="en-US">
                <a:solidFill>
                  <a:schemeClr val="bg1"/>
                </a:solidFill>
              </a:rPr>
              <a:t>which then catalyzes phosphorylation of other target proteins.</a:t>
            </a:r>
            <a:endParaRPr lang="en-AU" altLang="ja-JP">
              <a:solidFill>
                <a:schemeClr val="bg1"/>
              </a:solidFill>
              <a:ea typeface="ＭＳ Ｐゴシック" panose="020B0600070205080204" pitchFamily="34" charset="-128"/>
            </a:endParaRPr>
          </a:p>
          <a:p>
            <a:pPr eaLnBrk="1" hangingPunct="1">
              <a:lnSpc>
                <a:spcPct val="90000"/>
              </a:lnSpc>
            </a:pPr>
            <a:r>
              <a:rPr lang="en-US" altLang="ja-JP">
                <a:solidFill>
                  <a:schemeClr val="bg1"/>
                </a:solidFill>
                <a:ea typeface="ＭＳ Ｐゴシック" panose="020B0600070205080204" pitchFamily="34" charset="-128"/>
              </a:rPr>
              <a:t>SH2 (Src homology region 2) and PTB (phosphotyrosine-binding) domains are small protein modules that mediate protein-protein interactions involved in many signal transduction pathways. Both domains were initially identified as modules that recognize phosphorylated tyrosines in receptor tyrosine kinases and other signaling proteins. </a:t>
            </a:r>
            <a:endParaRPr lang="en-US" altLang="en-US">
              <a:solidFill>
                <a:schemeClr val="bg1"/>
              </a:solidFill>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id="{EBE6F3A3-B178-42B5-8A43-EE2A14107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575"/>
            <a:ext cx="40925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5">
            <a:extLst>
              <a:ext uri="{FF2B5EF4-FFF2-40B4-BE49-F238E27FC236}">
                <a16:creationId xmlns:a16="http://schemas.microsoft.com/office/drawing/2014/main" id="{4D4D7784-9938-4CAA-81C5-8C76BC2759B1}"/>
              </a:ext>
            </a:extLst>
          </p:cNvPr>
          <p:cNvSpPr txBox="1">
            <a:spLocks noChangeArrowheads="1"/>
          </p:cNvSpPr>
          <p:nvPr/>
        </p:nvSpPr>
        <p:spPr bwMode="auto">
          <a:xfrm>
            <a:off x="4495800" y="146050"/>
            <a:ext cx="44958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400" b="1">
                <a:solidFill>
                  <a:schemeClr val="bg1"/>
                </a:solidFill>
              </a:rPr>
              <a:t>Activation of Ras following binding of a hormone (e.g., EGF) to an RTK</a:t>
            </a:r>
          </a:p>
          <a:p>
            <a:pPr eaLnBrk="1" hangingPunct="1">
              <a:spcBef>
                <a:spcPct val="0"/>
              </a:spcBef>
              <a:buFontTx/>
              <a:buNone/>
            </a:pPr>
            <a:r>
              <a:rPr lang="en-AU" altLang="en-US" sz="2400">
                <a:solidFill>
                  <a:schemeClr val="bg1"/>
                </a:solidFill>
              </a:rPr>
              <a:t>The adapter protein GRB2 binds to a specific phosphotyrosine on the activated RTK and to Sos, which in turn interacts with the inactive Ras · GDP. The guanine nucleotide –</a:t>
            </a:r>
            <a:r>
              <a:rPr lang="en-AU" altLang="en-US" sz="2400" b="1">
                <a:solidFill>
                  <a:schemeClr val="bg1"/>
                </a:solidFill>
              </a:rPr>
              <a:t> </a:t>
            </a:r>
            <a:r>
              <a:rPr lang="en-AU" altLang="en-US" sz="2400">
                <a:solidFill>
                  <a:schemeClr val="bg1"/>
                </a:solidFill>
              </a:rPr>
              <a:t>exchange factor (GEF) activity of Sos then promotes formation of the active Ras · GTP. Note that Ras is contected to the membrane by anchor.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01C4699E-2E37-438F-9921-3E8B081CB123}"/>
              </a:ext>
            </a:extLst>
          </p:cNvPr>
          <p:cNvSpPr>
            <a:spLocks noGrp="1" noChangeArrowheads="1"/>
          </p:cNvSpPr>
          <p:nvPr>
            <p:ph type="body" idx="1"/>
          </p:nvPr>
        </p:nvSpPr>
        <p:spPr>
          <a:xfrm>
            <a:off x="152400" y="152400"/>
            <a:ext cx="8839200" cy="6553200"/>
          </a:xfrm>
        </p:spPr>
        <p:txBody>
          <a:bodyPr/>
          <a:lstStyle/>
          <a:p>
            <a:pPr algn="ctr" eaLnBrk="1" hangingPunct="1">
              <a:lnSpc>
                <a:spcPct val="80000"/>
              </a:lnSpc>
              <a:buFontTx/>
              <a:buNone/>
            </a:pPr>
            <a:r>
              <a:rPr lang="en-US" altLang="en-US" sz="2600" b="1" u="sng">
                <a:solidFill>
                  <a:schemeClr val="bg1"/>
                </a:solidFill>
              </a:rPr>
              <a:t>Signal Termination</a:t>
            </a:r>
            <a:endParaRPr lang="en-US" altLang="en-US" sz="2600" b="1">
              <a:solidFill>
                <a:schemeClr val="bg1"/>
              </a:solidFill>
            </a:endParaRPr>
          </a:p>
          <a:p>
            <a:pPr eaLnBrk="1" hangingPunct="1">
              <a:lnSpc>
                <a:spcPct val="80000"/>
              </a:lnSpc>
              <a:buFontTx/>
              <a:buNone/>
            </a:pPr>
            <a:r>
              <a:rPr lang="en-US" altLang="en-US" sz="2400">
                <a:solidFill>
                  <a:schemeClr val="bg1"/>
                </a:solidFill>
              </a:rPr>
              <a:t>1- The first level of termination is the chemical messenger itself. When the stimulus is no longer applied to the secreting cell, the messenger is no longer secreted, and existing messenger is catabolized. For example, many polypeptide hormones such as insulin are taken up into the liver and degraded. </a:t>
            </a:r>
          </a:p>
          <a:p>
            <a:pPr eaLnBrk="1" hangingPunct="1">
              <a:lnSpc>
                <a:spcPct val="80000"/>
              </a:lnSpc>
              <a:buFontTx/>
              <a:buNone/>
            </a:pPr>
            <a:r>
              <a:rPr lang="en-US" altLang="en-US" sz="2400">
                <a:solidFill>
                  <a:schemeClr val="bg1"/>
                </a:solidFill>
              </a:rPr>
              <a:t>2- The receptor might be desensitized to the messenger by phosphorylation. G proteins automatically terminate messages as they hydrolyze GTP. </a:t>
            </a:r>
          </a:p>
          <a:p>
            <a:pPr eaLnBrk="1" hangingPunct="1">
              <a:lnSpc>
                <a:spcPct val="80000"/>
              </a:lnSpc>
            </a:pPr>
            <a:r>
              <a:rPr lang="en-US" altLang="en-US" sz="2400">
                <a:solidFill>
                  <a:schemeClr val="bg1"/>
                </a:solidFill>
              </a:rPr>
              <a:t>Termination also can be achieved through </a:t>
            </a:r>
            <a:r>
              <a:rPr lang="en-US" altLang="en-US" sz="2400" u="sng">
                <a:solidFill>
                  <a:schemeClr val="bg1"/>
                </a:solidFill>
              </a:rPr>
              <a:t>degradation of the second messenger</a:t>
            </a:r>
            <a:r>
              <a:rPr lang="en-US" altLang="en-US" sz="2400">
                <a:solidFill>
                  <a:schemeClr val="bg1"/>
                </a:solidFill>
              </a:rPr>
              <a:t> (e.g. phosphodiesterase cleavage of cAMP). Each of these terminating processes is also highly regulated.</a:t>
            </a:r>
          </a:p>
          <a:p>
            <a:pPr eaLnBrk="1" hangingPunct="1">
              <a:lnSpc>
                <a:spcPct val="80000"/>
              </a:lnSpc>
              <a:buFontTx/>
              <a:buNone/>
            </a:pPr>
            <a:r>
              <a:rPr lang="en-US" altLang="en-US" sz="2400">
                <a:solidFill>
                  <a:schemeClr val="bg1"/>
                </a:solidFill>
              </a:rPr>
              <a:t>3- Protein </a:t>
            </a:r>
            <a:r>
              <a:rPr lang="en-US" altLang="en-US" sz="2400" u="sng">
                <a:solidFill>
                  <a:schemeClr val="bg1"/>
                </a:solidFill>
              </a:rPr>
              <a:t>phosphatases</a:t>
            </a:r>
            <a:r>
              <a:rPr lang="en-US" altLang="en-US" sz="2400">
                <a:solidFill>
                  <a:schemeClr val="bg1"/>
                </a:solidFill>
              </a:rPr>
              <a:t>, enzymes that reverse the action of kinases by removing phosphate groups from proteins. Specific tyrosine or serine/threonine phosphatases (enzymes that remove the phosphate group from specific proteins) exist for all of the sites phosphorylated by signal transduction kinases. Some receptors are even protein phosphatases.</a:t>
            </a:r>
            <a:endParaRPr lang="en-AU" altLang="en-US" sz="240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22" name="Group 90">
            <a:extLst>
              <a:ext uri="{FF2B5EF4-FFF2-40B4-BE49-F238E27FC236}">
                <a16:creationId xmlns:a16="http://schemas.microsoft.com/office/drawing/2014/main" id="{80FF6257-D5F8-4976-8B43-8CC3CEAD99A2}"/>
              </a:ext>
            </a:extLst>
          </p:cNvPr>
          <p:cNvGraphicFramePr>
            <a:graphicFrameLocks noGrp="1"/>
          </p:cNvGraphicFramePr>
          <p:nvPr>
            <p:ph/>
          </p:nvPr>
        </p:nvGraphicFramePr>
        <p:xfrm>
          <a:off x="152400" y="304800"/>
          <a:ext cx="8763000" cy="6257925"/>
        </p:xfrm>
        <a:graphic>
          <a:graphicData uri="http://schemas.openxmlformats.org/drawingml/2006/table">
            <a:tbl>
              <a:tblPr/>
              <a:tblGrid>
                <a:gridCol w="3128963">
                  <a:extLst>
                    <a:ext uri="{9D8B030D-6E8A-4147-A177-3AD203B41FA5}">
                      <a16:colId xmlns:a16="http://schemas.microsoft.com/office/drawing/2014/main" val="20000"/>
                    </a:ext>
                  </a:extLst>
                </a:gridCol>
                <a:gridCol w="5634037">
                  <a:extLst>
                    <a:ext uri="{9D8B030D-6E8A-4147-A177-3AD203B41FA5}">
                      <a16:colId xmlns:a16="http://schemas.microsoft.com/office/drawing/2014/main" val="20001"/>
                    </a:ext>
                  </a:extLst>
                </a:gridCol>
              </a:tblGrid>
              <a:tr h="8229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bg1"/>
                          </a:solidFill>
                          <a:effectLst/>
                          <a:latin typeface="Times New Roman" pitchFamily="18" charset="0"/>
                          <a:cs typeface="Times New Roman" pitchFamily="18" charset="0"/>
                        </a:rPr>
                        <a:t>Second Messenger</a:t>
                      </a:r>
                      <a:endParaRPr kumimoji="0" lang="en-US" sz="2400" b="0" i="0" u="sng" strike="noStrike" cap="none" normalizeH="0" baseline="0">
                        <a:ln>
                          <a:noFill/>
                        </a:ln>
                        <a:solidFill>
                          <a:schemeClr val="bg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bg1"/>
                          </a:solidFill>
                          <a:effectLst/>
                          <a:latin typeface="Times New Roman" pitchFamily="18" charset="0"/>
                          <a:cs typeface="Times New Roman" pitchFamily="18" charset="0"/>
                        </a:rPr>
                        <a:t>Examples of Hormones Which Utilize This System</a:t>
                      </a:r>
                      <a:endParaRPr kumimoji="0" lang="en-US" sz="2400" b="0" i="0" u="sng" strike="noStrike" cap="none" normalizeH="0" baseline="0">
                        <a:ln>
                          <a:noFill/>
                        </a:ln>
                        <a:solidFill>
                          <a:schemeClr val="bg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15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Cyclic AMP</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Epinephrine and norepinephrine, glucagon, luteinizing hormone, follicle stimulating hormone, thyroid-stimulating hormone, calcitonin, parathyroid hormone, antidiuretic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6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Protein kinase activity</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Insulin, growth hormone, prolactin, oxytocin, erythropoietin, several growth factors</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4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Calcium and/or phosphoinositides</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Epinephrine and norepinephrine, angiotensin II, antidiuretic hormone, gonadotropin-releasing hormone, thyroid-releasing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025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Cyclic GMP</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Atrial naturetic hormone, nitric oxide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3A15262-0E63-4016-9A54-D56185CD1C68}"/>
              </a:ext>
            </a:extLst>
          </p:cNvPr>
          <p:cNvSpPr>
            <a:spLocks noGrp="1" noChangeArrowheads="1"/>
          </p:cNvSpPr>
          <p:nvPr>
            <p:ph type="body" idx="1"/>
          </p:nvPr>
        </p:nvSpPr>
        <p:spPr>
          <a:xfrm>
            <a:off x="228600" y="152400"/>
            <a:ext cx="8763000" cy="6629400"/>
          </a:xfrm>
        </p:spPr>
        <p:txBody>
          <a:bodyPr/>
          <a:lstStyle/>
          <a:p>
            <a:pPr eaLnBrk="1" hangingPunct="1">
              <a:lnSpc>
                <a:spcPct val="80000"/>
              </a:lnSpc>
            </a:pPr>
            <a:r>
              <a:rPr lang="en-US" altLang="ja-JP" sz="2800" u="sng">
                <a:solidFill>
                  <a:schemeClr val="bg1"/>
                </a:solidFill>
                <a:ea typeface="ＭＳ Ｐゴシック" panose="020B0600070205080204" pitchFamily="34" charset="-128"/>
              </a:rPr>
              <a:t>1- Plasma-membrane receptors</a:t>
            </a:r>
            <a:endParaRPr lang="en-US" altLang="en-US" sz="2800" b="1" u="sng">
              <a:solidFill>
                <a:schemeClr val="bg1"/>
              </a:solidFill>
            </a:endParaRPr>
          </a:p>
          <a:p>
            <a:pPr eaLnBrk="1" hangingPunct="1">
              <a:lnSpc>
                <a:spcPct val="80000"/>
              </a:lnSpc>
            </a:pPr>
            <a:r>
              <a:rPr lang="en-US" altLang="en-US" sz="2400" u="sng">
                <a:solidFill>
                  <a:schemeClr val="bg1"/>
                </a:solidFill>
              </a:rPr>
              <a:t>Structure of </a:t>
            </a:r>
            <a:r>
              <a:rPr lang="en-US" altLang="ja-JP" sz="2400" u="sng">
                <a:solidFill>
                  <a:schemeClr val="bg1"/>
                </a:solidFill>
                <a:ea typeface="ＭＳ Ｐゴシック" panose="020B0600070205080204" pitchFamily="34" charset="-128"/>
              </a:rPr>
              <a:t>Plasma-membrane </a:t>
            </a:r>
            <a:r>
              <a:rPr lang="en-US" altLang="en-US" sz="2400" u="sng">
                <a:solidFill>
                  <a:schemeClr val="bg1"/>
                </a:solidFill>
              </a:rPr>
              <a:t>receptors:</a:t>
            </a:r>
          </a:p>
          <a:p>
            <a:pPr eaLnBrk="1" hangingPunct="1">
              <a:lnSpc>
                <a:spcPct val="80000"/>
              </a:lnSpc>
              <a:buFontTx/>
              <a:buNone/>
            </a:pPr>
            <a:r>
              <a:rPr lang="en-US" altLang="en-US" sz="2400">
                <a:solidFill>
                  <a:schemeClr val="bg1"/>
                </a:solidFill>
              </a:rPr>
              <a:t>1- Extracellular component (N-terminal) which binds the hormone.</a:t>
            </a:r>
          </a:p>
          <a:p>
            <a:pPr eaLnBrk="1" hangingPunct="1">
              <a:lnSpc>
                <a:spcPct val="80000"/>
              </a:lnSpc>
              <a:buFontTx/>
              <a:buNone/>
            </a:pPr>
            <a:r>
              <a:rPr lang="en-US" altLang="en-US" sz="2400">
                <a:solidFill>
                  <a:schemeClr val="bg1"/>
                </a:solidFill>
              </a:rPr>
              <a:t>2- One or more than one membrane spanning region that are α-helix, this varies in structure from a simple linear hydrophobic region to a more complex eg G-receptors.</a:t>
            </a:r>
          </a:p>
          <a:p>
            <a:pPr eaLnBrk="1" hangingPunct="1">
              <a:lnSpc>
                <a:spcPct val="80000"/>
              </a:lnSpc>
              <a:buFontTx/>
              <a:buNone/>
            </a:pPr>
            <a:r>
              <a:rPr lang="en-US" altLang="en-US" sz="2400">
                <a:solidFill>
                  <a:schemeClr val="bg1"/>
                </a:solidFill>
              </a:rPr>
              <a:t>3- Cytosolic domain (C-terminal) which initiate the intracellular signaling cascade (Signal transduction).</a:t>
            </a:r>
            <a:endParaRPr lang="en-US" altLang="en-US" sz="2400" b="1" u="sng">
              <a:solidFill>
                <a:schemeClr val="bg1"/>
              </a:solidFill>
            </a:endParaRPr>
          </a:p>
          <a:p>
            <a:pPr eaLnBrk="1" hangingPunct="1">
              <a:lnSpc>
                <a:spcPct val="80000"/>
              </a:lnSpc>
            </a:pPr>
            <a:endParaRPr lang="en-US" altLang="en-US" sz="2400" b="1" u="sng">
              <a:solidFill>
                <a:schemeClr val="bg1"/>
              </a:solidFill>
            </a:endParaRPr>
          </a:p>
          <a:p>
            <a:pPr eaLnBrk="1" hangingPunct="1">
              <a:lnSpc>
                <a:spcPct val="80000"/>
              </a:lnSpc>
            </a:pPr>
            <a:r>
              <a:rPr lang="en-US" altLang="en-US" sz="2400">
                <a:solidFill>
                  <a:schemeClr val="bg1"/>
                </a:solidFill>
              </a:rPr>
              <a:t>Mechanisms of signal transduction that follow the binding of signaling molecules to plasma membrane receptors include: </a:t>
            </a:r>
          </a:p>
          <a:p>
            <a:pPr eaLnBrk="1" hangingPunct="1">
              <a:lnSpc>
                <a:spcPct val="80000"/>
              </a:lnSpc>
              <a:buFontTx/>
              <a:buNone/>
            </a:pPr>
            <a:r>
              <a:rPr lang="en-US" altLang="en-US" sz="2400">
                <a:solidFill>
                  <a:schemeClr val="bg1"/>
                </a:solidFill>
              </a:rPr>
              <a:t>1- Phosphorylation of receptors at tyrosine residues (</a:t>
            </a:r>
            <a:r>
              <a:rPr lang="en-US" altLang="en-US" sz="2400" b="1">
                <a:solidFill>
                  <a:schemeClr val="bg1"/>
                </a:solidFill>
              </a:rPr>
              <a:t>receptor tyrosine kinase </a:t>
            </a:r>
            <a:r>
              <a:rPr lang="en-US" altLang="en-US" sz="2400">
                <a:solidFill>
                  <a:schemeClr val="bg1"/>
                </a:solidFill>
              </a:rPr>
              <a:t>activity), </a:t>
            </a:r>
          </a:p>
          <a:p>
            <a:pPr eaLnBrk="1" hangingPunct="1">
              <a:lnSpc>
                <a:spcPct val="80000"/>
              </a:lnSpc>
              <a:buFontTx/>
              <a:buNone/>
            </a:pPr>
            <a:r>
              <a:rPr lang="en-US" altLang="en-US" sz="2400">
                <a:solidFill>
                  <a:schemeClr val="bg1"/>
                </a:solidFill>
              </a:rPr>
              <a:t>2- Conformational changes in </a:t>
            </a:r>
            <a:r>
              <a:rPr lang="en-US" altLang="en-US" sz="2400" b="1">
                <a:solidFill>
                  <a:schemeClr val="bg1"/>
                </a:solidFill>
              </a:rPr>
              <a:t>signal transducer proteins </a:t>
            </a:r>
            <a:r>
              <a:rPr lang="en-US" altLang="en-US" sz="2400">
                <a:solidFill>
                  <a:schemeClr val="bg1"/>
                </a:solidFill>
              </a:rPr>
              <a:t>(e.g., proteins with </a:t>
            </a:r>
            <a:r>
              <a:rPr lang="en-US" altLang="en-US" sz="2400" b="1">
                <a:solidFill>
                  <a:schemeClr val="bg1"/>
                </a:solidFill>
              </a:rPr>
              <a:t>SH2 </a:t>
            </a:r>
            <a:r>
              <a:rPr lang="en-US" altLang="en-US" sz="2400">
                <a:solidFill>
                  <a:schemeClr val="bg1"/>
                </a:solidFill>
              </a:rPr>
              <a:t>domains, the </a:t>
            </a:r>
            <a:r>
              <a:rPr lang="en-US" altLang="en-US" sz="2400" b="1">
                <a:solidFill>
                  <a:schemeClr val="bg1"/>
                </a:solidFill>
              </a:rPr>
              <a:t>monomeric G protein Ras, heterotrimeric G proteins)</a:t>
            </a:r>
            <a:r>
              <a:rPr lang="en-US" altLang="en-US" sz="2400">
                <a:solidFill>
                  <a:schemeClr val="bg1"/>
                </a:solidFill>
              </a:rPr>
              <a:t> </a:t>
            </a:r>
          </a:p>
          <a:p>
            <a:pPr eaLnBrk="1" hangingPunct="1">
              <a:lnSpc>
                <a:spcPct val="80000"/>
              </a:lnSpc>
              <a:buFontTx/>
              <a:buNone/>
            </a:pPr>
            <a:r>
              <a:rPr lang="en-US" altLang="en-US" sz="2400">
                <a:solidFill>
                  <a:schemeClr val="bg1"/>
                </a:solidFill>
              </a:rPr>
              <a:t>3- Increases in the levels of </a:t>
            </a:r>
            <a:r>
              <a:rPr lang="en-US" altLang="en-US" sz="2400" b="1">
                <a:solidFill>
                  <a:schemeClr val="bg1"/>
                </a:solidFill>
              </a:rPr>
              <a:t>intracellular second messengers</a:t>
            </a:r>
          </a:p>
          <a:p>
            <a:pPr eaLnBrk="1" hangingPunct="1">
              <a:lnSpc>
                <a:spcPct val="80000"/>
              </a:lnSpc>
              <a:buFontTx/>
              <a:buNone/>
            </a:pPr>
            <a:r>
              <a:rPr lang="en-AU" altLang="ja-JP" sz="2400">
                <a:solidFill>
                  <a:schemeClr val="bg1"/>
                </a:solidFill>
                <a:ea typeface="ＭＳ Ｐゴシック" panose="020B0600070205080204" pitchFamily="34" charset="-128"/>
              </a:rPr>
              <a:t>    Examples: cAMP, inositol trisphosphate (IP3), and diacylglycerol (DAG). </a:t>
            </a:r>
            <a:endParaRPr lang="en-AU" altLang="en-US" sz="2400">
              <a:solidFill>
                <a:schemeClr val="bg1"/>
              </a:solidFill>
            </a:endParaRPr>
          </a:p>
        </p:txBody>
      </p:sp>
    </p:spTree>
  </p:cSld>
  <p:clrMapOvr>
    <a:masterClrMapping/>
  </p:clrMapOvr>
  <p:transition spd="slow" advTm="88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518DB29-900C-4336-973C-E4C700E37817}"/>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100" u="sng">
                <a:solidFill>
                  <a:schemeClr val="bg1"/>
                </a:solidFill>
              </a:rPr>
              <a:t>We will study two major groups of cell surface receptors:</a:t>
            </a:r>
          </a:p>
          <a:p>
            <a:pPr eaLnBrk="1" hangingPunct="1">
              <a:lnSpc>
                <a:spcPct val="80000"/>
              </a:lnSpc>
            </a:pPr>
            <a:r>
              <a:rPr lang="en-US" altLang="en-US" sz="2100">
                <a:solidFill>
                  <a:schemeClr val="bg1"/>
                </a:solidFill>
              </a:rPr>
              <a:t>1- G-protein coupled receptors (GPCRs); 2- Tyrosine kinase receptors</a:t>
            </a:r>
            <a:endParaRPr lang="en-US" altLang="en-US" sz="2100" b="1" u="sng">
              <a:solidFill>
                <a:schemeClr val="bg1"/>
              </a:solidFill>
            </a:endParaRPr>
          </a:p>
          <a:p>
            <a:pPr eaLnBrk="1" hangingPunct="1">
              <a:lnSpc>
                <a:spcPct val="80000"/>
              </a:lnSpc>
            </a:pPr>
            <a:endParaRPr lang="en-US" altLang="en-US" sz="1200" b="1" u="sng">
              <a:solidFill>
                <a:schemeClr val="bg1"/>
              </a:solidFill>
            </a:endParaRPr>
          </a:p>
          <a:p>
            <a:pPr eaLnBrk="1" hangingPunct="1">
              <a:lnSpc>
                <a:spcPct val="80000"/>
              </a:lnSpc>
            </a:pPr>
            <a:r>
              <a:rPr lang="en-US" altLang="en-US" sz="2100" b="1" u="sng">
                <a:solidFill>
                  <a:schemeClr val="bg1"/>
                </a:solidFill>
              </a:rPr>
              <a:t>G-protein coupled receptors (GPCRs)</a:t>
            </a:r>
            <a:endParaRPr lang="en-AU" altLang="ja-JP" sz="2100">
              <a:solidFill>
                <a:schemeClr val="bg1"/>
              </a:solidFill>
              <a:ea typeface="ＭＳ Ｐゴシック" panose="020B0600070205080204" pitchFamily="34" charset="-128"/>
            </a:endParaRPr>
          </a:p>
          <a:p>
            <a:pPr eaLnBrk="1" hangingPunct="1">
              <a:lnSpc>
                <a:spcPct val="80000"/>
              </a:lnSpc>
            </a:pPr>
            <a:r>
              <a:rPr lang="en-AU" altLang="ja-JP" sz="2100">
                <a:solidFill>
                  <a:schemeClr val="bg1"/>
                </a:solidFill>
                <a:ea typeface="ＭＳ Ｐゴシック" panose="020B0600070205080204" pitchFamily="34" charset="-128"/>
              </a:rPr>
              <a:t>They are the largest family of cell-surface molecules involved in signal transmission. </a:t>
            </a:r>
          </a:p>
          <a:p>
            <a:pPr eaLnBrk="1" hangingPunct="1">
              <a:lnSpc>
                <a:spcPct val="80000"/>
              </a:lnSpc>
            </a:pPr>
            <a:r>
              <a:rPr lang="en-AU" altLang="ja-JP" sz="2100">
                <a:solidFill>
                  <a:schemeClr val="bg1"/>
                </a:solidFill>
                <a:ea typeface="ＭＳ Ｐゴシック" panose="020B0600070205080204" pitchFamily="34" charset="-128"/>
              </a:rPr>
              <a:t>They are activated by a wide variety of ligands, including hormones, neurotransmitters, growth factors, odorant molecules and light,</a:t>
            </a:r>
          </a:p>
          <a:p>
            <a:pPr eaLnBrk="1" hangingPunct="1">
              <a:lnSpc>
                <a:spcPct val="80000"/>
              </a:lnSpc>
            </a:pPr>
            <a:r>
              <a:rPr lang="en-AU" altLang="ja-JP" sz="2100">
                <a:solidFill>
                  <a:schemeClr val="bg1"/>
                </a:solidFill>
                <a:ea typeface="ＭＳ Ｐゴシック" panose="020B0600070205080204" pitchFamily="34" charset="-128"/>
              </a:rPr>
              <a:t>G-protein-coupled receptors (GPCRs) function is to transduce extracellular stimuli into intracellular signals. </a:t>
            </a:r>
          </a:p>
          <a:p>
            <a:pPr eaLnBrk="1" hangingPunct="1">
              <a:lnSpc>
                <a:spcPct val="80000"/>
              </a:lnSpc>
            </a:pPr>
            <a:r>
              <a:rPr lang="en-US" altLang="ja-JP" sz="2100">
                <a:solidFill>
                  <a:schemeClr val="bg1"/>
                </a:solidFill>
                <a:ea typeface="ＭＳ Ｐゴシック" panose="020B0600070205080204" pitchFamily="34" charset="-128"/>
              </a:rPr>
              <a:t>G proteins are so named because they bind to and are regulated by nucleotides with a guanine base: GDP and GTP. When G protein is bound to GDP it is inactive while once activated it binds GTP. </a:t>
            </a:r>
          </a:p>
          <a:p>
            <a:pPr eaLnBrk="1" hangingPunct="1">
              <a:lnSpc>
                <a:spcPct val="80000"/>
              </a:lnSpc>
            </a:pPr>
            <a:r>
              <a:rPr lang="en-US" altLang="ja-JP" sz="2100">
                <a:solidFill>
                  <a:schemeClr val="bg1"/>
                </a:solidFill>
                <a:ea typeface="ＭＳ Ｐゴシック" panose="020B0600070205080204" pitchFamily="34" charset="-128"/>
              </a:rPr>
              <a:t>G protein has two important binding sites: one link it to receptor and the other link it to the nucleotide GDP/GTP.</a:t>
            </a:r>
            <a:endParaRPr lang="en-AU" altLang="ja-JP" sz="2100">
              <a:solidFill>
                <a:schemeClr val="bg1"/>
              </a:solidFill>
              <a:ea typeface="ＭＳ Ｐゴシック" panose="020B0600070205080204" pitchFamily="34" charset="-128"/>
            </a:endParaRPr>
          </a:p>
          <a:p>
            <a:pPr eaLnBrk="1" hangingPunct="1">
              <a:lnSpc>
                <a:spcPct val="80000"/>
              </a:lnSpc>
            </a:pPr>
            <a:endParaRPr lang="en-US" altLang="ja-JP" sz="1200" u="sng">
              <a:solidFill>
                <a:schemeClr val="bg1"/>
              </a:solidFill>
              <a:ea typeface="ＭＳ Ｐゴシック" panose="020B0600070205080204" pitchFamily="34" charset="-128"/>
            </a:endParaRPr>
          </a:p>
          <a:p>
            <a:pPr eaLnBrk="1" hangingPunct="1">
              <a:lnSpc>
                <a:spcPct val="80000"/>
              </a:lnSpc>
            </a:pPr>
            <a:r>
              <a:rPr lang="en-US" altLang="ja-JP" sz="2100" u="sng">
                <a:solidFill>
                  <a:schemeClr val="bg1"/>
                </a:solidFill>
                <a:ea typeface="ＭＳ Ｐゴシック" panose="020B0600070205080204" pitchFamily="34" charset="-128"/>
              </a:rPr>
              <a:t>The G protein–coupled receptors consist of </a:t>
            </a:r>
          </a:p>
          <a:p>
            <a:pPr eaLnBrk="1" hangingPunct="1">
              <a:lnSpc>
                <a:spcPct val="80000"/>
              </a:lnSpc>
              <a:buFontTx/>
              <a:buNone/>
            </a:pPr>
            <a:r>
              <a:rPr lang="en-US" altLang="ja-JP" sz="2100">
                <a:solidFill>
                  <a:schemeClr val="bg1"/>
                </a:solidFill>
                <a:ea typeface="ＭＳ Ｐゴシック" panose="020B0600070205080204" pitchFamily="34" charset="-128"/>
              </a:rPr>
              <a:t>1- an extracellular N-terminal domain; </a:t>
            </a:r>
          </a:p>
          <a:p>
            <a:pPr eaLnBrk="1" hangingPunct="1">
              <a:lnSpc>
                <a:spcPct val="80000"/>
              </a:lnSpc>
              <a:buFontTx/>
              <a:buNone/>
            </a:pPr>
            <a:r>
              <a:rPr lang="en-US" altLang="ja-JP" sz="2100">
                <a:solidFill>
                  <a:schemeClr val="bg1"/>
                </a:solidFill>
                <a:ea typeface="ＭＳ Ｐゴシック" panose="020B0600070205080204" pitchFamily="34" charset="-128"/>
              </a:rPr>
              <a:t>2- seven membrane-spanning </a:t>
            </a:r>
            <a:r>
              <a:rPr lang="el-GR" altLang="ja-JP" sz="2100">
                <a:solidFill>
                  <a:schemeClr val="bg1"/>
                </a:solidFill>
                <a:ea typeface="ＭＳ Ｐゴシック" panose="020B0600070205080204" pitchFamily="34" charset="-128"/>
              </a:rPr>
              <a:t>α</a:t>
            </a:r>
            <a:r>
              <a:rPr lang="en-US" altLang="ja-JP" sz="2100">
                <a:solidFill>
                  <a:schemeClr val="bg1"/>
                </a:solidFill>
                <a:ea typeface="ＭＳ Ｐゴシック" panose="020B0600070205080204" pitchFamily="34" charset="-128"/>
              </a:rPr>
              <a:t>-helix domains, each made up of 20–30 amino acids, connected by three extracellular (E1-E3) and three intracellular (C1-C3) polypeptide loops; a disulfide bridge connects E-II and E-III loops</a:t>
            </a:r>
          </a:p>
          <a:p>
            <a:pPr eaLnBrk="1" hangingPunct="1">
              <a:lnSpc>
                <a:spcPct val="80000"/>
              </a:lnSpc>
              <a:buFontTx/>
              <a:buNone/>
            </a:pPr>
            <a:r>
              <a:rPr lang="en-US" altLang="ja-JP" sz="2100">
                <a:solidFill>
                  <a:schemeClr val="bg1"/>
                </a:solidFill>
                <a:ea typeface="ＭＳ Ｐゴシック" panose="020B0600070205080204" pitchFamily="34" charset="-128"/>
              </a:rPr>
              <a:t>3- intracellular, C-terminal cytoplasmic tail that interact with the G-protein. </a:t>
            </a:r>
          </a:p>
        </p:txBody>
      </p:sp>
    </p:spTree>
  </p:cSld>
  <p:clrMapOvr>
    <a:masterClrMapping/>
  </p:clrMapOvr>
  <p:transition spd="slow" advTm="1183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E77A0AD-67DA-4573-B0C9-428D85655E9B}"/>
              </a:ext>
            </a:extLst>
          </p:cNvPr>
          <p:cNvSpPr>
            <a:spLocks noGrp="1" noChangeArrowheads="1"/>
          </p:cNvSpPr>
          <p:nvPr>
            <p:ph type="body" idx="1"/>
          </p:nvPr>
        </p:nvSpPr>
        <p:spPr>
          <a:xfrm>
            <a:off x="101600" y="5638800"/>
            <a:ext cx="8991600" cy="1066800"/>
          </a:xfrm>
        </p:spPr>
        <p:txBody>
          <a:bodyPr/>
          <a:lstStyle/>
          <a:p>
            <a:pPr marL="0" indent="0" eaLnBrk="1" hangingPunct="1">
              <a:lnSpc>
                <a:spcPct val="80000"/>
              </a:lnSpc>
              <a:buFontTx/>
              <a:buNone/>
            </a:pPr>
            <a:r>
              <a:rPr lang="en-US" altLang="en-US" sz="2400" b="1">
                <a:solidFill>
                  <a:schemeClr val="bg1"/>
                </a:solidFill>
              </a:rPr>
              <a:t>structure of G protein–coupled receptors. </a:t>
            </a:r>
            <a:r>
              <a:rPr lang="en-US" altLang="en-US" sz="2400">
                <a:solidFill>
                  <a:schemeClr val="bg1"/>
                </a:solidFill>
              </a:rPr>
              <a:t>All receptors of this type have the same orientation in the membrane and contain seven transmembrane -helical regions (H1–H7)</a:t>
            </a:r>
          </a:p>
        </p:txBody>
      </p:sp>
      <p:pic>
        <p:nvPicPr>
          <p:cNvPr id="15363" name="Picture 4">
            <a:extLst>
              <a:ext uri="{FF2B5EF4-FFF2-40B4-BE49-F238E27FC236}">
                <a16:creationId xmlns:a16="http://schemas.microsoft.com/office/drawing/2014/main" id="{62AADCCC-9532-4F4F-8E63-0E0FFFA47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884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CBCD904E-93AA-4202-9A88-F3D6F9C715EA}"/>
              </a:ext>
            </a:extLst>
          </p:cNvPr>
          <p:cNvSpPr>
            <a:spLocks noGrp="1" noChangeArrowheads="1"/>
          </p:cNvSpPr>
          <p:nvPr>
            <p:ph type="body" idx="1"/>
          </p:nvPr>
        </p:nvSpPr>
        <p:spPr>
          <a:xfrm>
            <a:off x="152400" y="76200"/>
            <a:ext cx="8839200" cy="6705600"/>
          </a:xfrm>
        </p:spPr>
        <p:txBody>
          <a:bodyPr/>
          <a:lstStyle/>
          <a:p>
            <a:pPr eaLnBrk="1" hangingPunct="1">
              <a:lnSpc>
                <a:spcPct val="80000"/>
              </a:lnSpc>
            </a:pPr>
            <a:r>
              <a:rPr lang="en-AU" altLang="ja-JP" sz="2300" b="1" u="sng">
                <a:solidFill>
                  <a:schemeClr val="bg1"/>
                </a:solidFill>
                <a:ea typeface="ＭＳ Ｐゴシック" panose="020B0600070205080204" pitchFamily="34" charset="-128"/>
              </a:rPr>
              <a:t>Structural of G proteins </a:t>
            </a:r>
          </a:p>
          <a:p>
            <a:pPr eaLnBrk="1" hangingPunct="1">
              <a:lnSpc>
                <a:spcPct val="80000"/>
              </a:lnSpc>
              <a:buFontTx/>
              <a:buNone/>
            </a:pPr>
            <a:r>
              <a:rPr lang="en-AU" altLang="ja-JP" sz="2300">
                <a:solidFill>
                  <a:schemeClr val="bg1"/>
                </a:solidFill>
                <a:ea typeface="ＭＳ Ｐゴシック" panose="020B0600070205080204" pitchFamily="34" charset="-128"/>
              </a:rPr>
              <a:t>1- </a:t>
            </a:r>
            <a:r>
              <a:rPr lang="en-AU" altLang="ja-JP" sz="23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α-subunit</a:t>
            </a:r>
            <a:r>
              <a:rPr lang="en-AU" altLang="ja-JP" sz="2300">
                <a:solidFill>
                  <a:schemeClr val="bg1"/>
                </a:solidFill>
                <a:ea typeface="ＭＳ Ｐゴシック" panose="020B0600070205080204" pitchFamily="34" charset="-128"/>
              </a:rPr>
              <a:t> (Large)</a:t>
            </a:r>
          </a:p>
          <a:p>
            <a:pPr eaLnBrk="1" hangingPunct="1">
              <a:lnSpc>
                <a:spcPct val="80000"/>
              </a:lnSpc>
              <a:buFontTx/>
              <a:buNone/>
            </a:pPr>
            <a:r>
              <a:rPr lang="en-AU" altLang="ja-JP" sz="2300">
                <a:solidFill>
                  <a:schemeClr val="bg1"/>
                </a:solidFill>
                <a:ea typeface="ＭＳ Ｐゴシック" panose="020B0600070205080204" pitchFamily="34" charset="-128"/>
              </a:rPr>
              <a:t>2- </a:t>
            </a:r>
            <a:r>
              <a:rPr lang="en-AU" altLang="ja-JP" sz="2300" b="1">
                <a:solidFill>
                  <a:schemeClr val="bg1"/>
                </a:solidFill>
                <a:latin typeface="Times New Roman" panose="02020603050405020304" pitchFamily="18" charset="0"/>
                <a:ea typeface="ＭＳ Ｐゴシック" panose="020B0600070205080204" pitchFamily="34" charset="-128"/>
              </a:rPr>
              <a:t>β</a:t>
            </a:r>
            <a:r>
              <a:rPr lang="en-AU" altLang="ja-JP" sz="2300">
                <a:solidFill>
                  <a:schemeClr val="bg1"/>
                </a:solidFill>
                <a:ea typeface="ＭＳ Ｐゴシック" panose="020B0600070205080204" pitchFamily="34" charset="-128"/>
              </a:rPr>
              <a:t>-subunit </a:t>
            </a:r>
          </a:p>
          <a:p>
            <a:pPr eaLnBrk="1" hangingPunct="1">
              <a:lnSpc>
                <a:spcPct val="80000"/>
              </a:lnSpc>
              <a:buFontTx/>
              <a:buNone/>
            </a:pPr>
            <a:r>
              <a:rPr lang="en-AU" altLang="ja-JP" sz="2300">
                <a:solidFill>
                  <a:schemeClr val="bg1"/>
                </a:solidFill>
                <a:ea typeface="ＭＳ Ｐゴシック" panose="020B0600070205080204" pitchFamily="34" charset="-128"/>
              </a:rPr>
              <a:t>3- </a:t>
            </a:r>
            <a:r>
              <a:rPr lang="en-AU" altLang="ja-JP" sz="2300" b="1">
                <a:solidFill>
                  <a:schemeClr val="bg1"/>
                </a:solidFill>
                <a:latin typeface="Times New Roman" panose="02020603050405020304" pitchFamily="18" charset="0"/>
                <a:ea typeface="ＭＳ Ｐゴシック" panose="020B0600070205080204" pitchFamily="34" charset="-128"/>
              </a:rPr>
              <a:t>γ</a:t>
            </a:r>
            <a:r>
              <a:rPr lang="en-AU" altLang="ja-JP" sz="2300">
                <a:solidFill>
                  <a:schemeClr val="bg1"/>
                </a:solidFill>
                <a:ea typeface="ＭＳ Ｐゴシック" panose="020B0600070205080204" pitchFamily="34" charset="-128"/>
              </a:rPr>
              <a:t>-subunit. </a:t>
            </a:r>
          </a:p>
          <a:p>
            <a:pPr eaLnBrk="1" hangingPunct="1">
              <a:lnSpc>
                <a:spcPct val="80000"/>
              </a:lnSpc>
              <a:buFontTx/>
              <a:buNone/>
            </a:pPr>
            <a:r>
              <a:rPr lang="en-AU" altLang="ja-JP" sz="2300">
                <a:solidFill>
                  <a:schemeClr val="bg1"/>
                </a:solidFill>
                <a:ea typeface="ＭＳ Ｐゴシック" panose="020B0600070205080204" pitchFamily="34" charset="-128"/>
              </a:rPr>
              <a:t>The β- and γ-subunits exist as a tightly associated complex and are active in this form. </a:t>
            </a:r>
          </a:p>
          <a:p>
            <a:pPr eaLnBrk="1" hangingPunct="1">
              <a:lnSpc>
                <a:spcPct val="80000"/>
              </a:lnSpc>
              <a:buFontTx/>
              <a:buNone/>
            </a:pPr>
            <a:r>
              <a:rPr lang="en-AU" altLang="ja-JP" sz="2300">
                <a:solidFill>
                  <a:schemeClr val="bg1"/>
                </a:solidFill>
                <a:ea typeface="ＭＳ Ｐゴシック" panose="020B0600070205080204" pitchFamily="34" charset="-128"/>
              </a:rPr>
              <a:t>The α- and γ-subunits are associated with the cell membrane via lipid anchors.</a:t>
            </a:r>
          </a:p>
          <a:p>
            <a:pPr eaLnBrk="1" hangingPunct="1">
              <a:lnSpc>
                <a:spcPct val="80000"/>
              </a:lnSpc>
            </a:pPr>
            <a:r>
              <a:rPr lang="en-AU" altLang="ja-JP" sz="2300">
                <a:solidFill>
                  <a:schemeClr val="bg1"/>
                </a:solidFill>
                <a:ea typeface="ＭＳ Ｐゴシック" panose="020B0600070205080204" pitchFamily="34" charset="-128"/>
              </a:rPr>
              <a:t>The α-subunit has a binding site for GTP or GDP and carries the GTPase activity.                                                                     </a:t>
            </a:r>
          </a:p>
          <a:p>
            <a:pPr eaLnBrk="1" hangingPunct="1">
              <a:lnSpc>
                <a:spcPct val="80000"/>
              </a:lnSpc>
            </a:pPr>
            <a:r>
              <a:rPr lang="en-AU" altLang="ja-JP" sz="2300">
                <a:solidFill>
                  <a:schemeClr val="bg1"/>
                </a:solidFill>
                <a:ea typeface="ＭＳ Ｐゴシック" panose="020B0600070205080204" pitchFamily="34" charset="-128"/>
              </a:rPr>
              <a:t>Most G-protein activity is determined by the α-subunit that interacts with the effector molecules. </a:t>
            </a:r>
          </a:p>
          <a:p>
            <a:pPr eaLnBrk="1" hangingPunct="1">
              <a:lnSpc>
                <a:spcPct val="80000"/>
              </a:lnSpc>
            </a:pPr>
            <a:r>
              <a:rPr lang="en-AU" altLang="ja-JP" sz="2300">
                <a:solidFill>
                  <a:schemeClr val="bg1"/>
                </a:solidFill>
                <a:ea typeface="ＭＳ Ｐゴシック" panose="020B0600070205080204" pitchFamily="34" charset="-128"/>
              </a:rPr>
              <a:t>The βγ-complex is also involved in signal transmission to the effector proteins.</a:t>
            </a:r>
          </a:p>
          <a:p>
            <a:pPr eaLnBrk="1" hangingPunct="1">
              <a:lnSpc>
                <a:spcPct val="80000"/>
              </a:lnSpc>
            </a:pPr>
            <a:endParaRPr lang="en-AU" altLang="ja-JP" sz="2300">
              <a:solidFill>
                <a:schemeClr val="bg1"/>
              </a:solidFill>
              <a:ea typeface="ＭＳ Ｐゴシック" panose="020B0600070205080204" pitchFamily="34" charset="-128"/>
            </a:endParaRPr>
          </a:p>
          <a:p>
            <a:pPr eaLnBrk="1" hangingPunct="1">
              <a:lnSpc>
                <a:spcPct val="80000"/>
              </a:lnSpc>
            </a:pPr>
            <a:r>
              <a:rPr lang="en-AU" altLang="ja-JP" sz="2300">
                <a:solidFill>
                  <a:schemeClr val="bg1"/>
                </a:solidFill>
                <a:ea typeface="ＭＳ Ｐゴシック" panose="020B0600070205080204" pitchFamily="34" charset="-128"/>
              </a:rPr>
              <a:t>Since different G proteins interact with different hormones, there are significant differences in the structure of the α-subunits. </a:t>
            </a:r>
          </a:p>
          <a:p>
            <a:pPr eaLnBrk="1" hangingPunct="1">
              <a:lnSpc>
                <a:spcPct val="80000"/>
              </a:lnSpc>
            </a:pPr>
            <a:r>
              <a:rPr lang="en-AU" altLang="ja-JP" sz="2300">
                <a:solidFill>
                  <a:schemeClr val="bg1"/>
                </a:solidFill>
                <a:ea typeface="ＭＳ Ｐゴシック" panose="020B0600070205080204" pitchFamily="34" charset="-128"/>
              </a:rPr>
              <a:t>Based on comparison of the amino acid sequences, the Gα proteins are divided into four families, the Gs, Gi, Gq and G12 families. </a:t>
            </a:r>
            <a:endParaRPr lang="en-AU" altLang="en-US" sz="2300">
              <a:solidFill>
                <a:schemeClr val="bg1"/>
              </a:solidFill>
            </a:endParaRPr>
          </a:p>
        </p:txBody>
      </p:sp>
    </p:spTree>
  </p:cSld>
  <p:clrMapOvr>
    <a:masterClrMapping/>
  </p:clrMapOvr>
  <p:transition spd="slow" advTm="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6CE528-0361-42D7-AE09-EA0B5C174E6B}"/>
              </a:ext>
            </a:extLst>
          </p:cNvPr>
          <p:cNvSpPr>
            <a:spLocks noGrp="1" noChangeArrowheads="1"/>
          </p:cNvSpPr>
          <p:nvPr>
            <p:ph type="title"/>
          </p:nvPr>
        </p:nvSpPr>
        <p:spPr>
          <a:xfrm>
            <a:off x="457200" y="463550"/>
            <a:ext cx="8229600" cy="823913"/>
          </a:xfrm>
          <a:noFill/>
        </p:spPr>
        <p:txBody>
          <a:bodyPr>
            <a:spAutoFit/>
          </a:bodyPr>
          <a:lstStyle/>
          <a:p>
            <a:pPr eaLnBrk="1" hangingPunct="1"/>
            <a:r>
              <a:rPr lang="en-AU" altLang="ja-JP" sz="4800" b="1" u="sng">
                <a:solidFill>
                  <a:schemeClr val="bg1"/>
                </a:solidFill>
                <a:ea typeface="ＭＳ Ｐゴシック" panose="020B0600070205080204" pitchFamily="34" charset="-128"/>
              </a:rPr>
              <a:t>Structural of G proteins </a:t>
            </a:r>
            <a:endParaRPr lang="en-AU" altLang="en-US" sz="4800" b="1" u="sng">
              <a:solidFill>
                <a:schemeClr val="bg1"/>
              </a:solidFill>
              <a:ea typeface="ＭＳ Ｐゴシック" panose="020B0600070205080204" pitchFamily="34" charset="-128"/>
            </a:endParaRPr>
          </a:p>
        </p:txBody>
      </p:sp>
      <p:pic>
        <p:nvPicPr>
          <p:cNvPr id="19459" name="Picture 5">
            <a:extLst>
              <a:ext uri="{FF2B5EF4-FFF2-40B4-BE49-F238E27FC236}">
                <a16:creationId xmlns:a16="http://schemas.microsoft.com/office/drawing/2014/main" id="{BA98FFBF-FD30-4021-8E29-D8FFE1CB9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915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B357AF2F8B24E9C0BEF8592B8D98A" ma:contentTypeVersion="2" ma:contentTypeDescription="Create a new document." ma:contentTypeScope="" ma:versionID="19899f83f3efaefde60e2d08b97c8c59">
  <xsd:schema xmlns:xsd="http://www.w3.org/2001/XMLSchema" xmlns:xs="http://www.w3.org/2001/XMLSchema" xmlns:p="http://schemas.microsoft.com/office/2006/metadata/properties" xmlns:ns2="fcf2dd5e-dcfb-40ea-a641-1b831d83aa51" targetNamespace="http://schemas.microsoft.com/office/2006/metadata/properties" ma:root="true" ma:fieldsID="79b9a5e0ce4967c95dc6be3e61335d25" ns2:_="">
    <xsd:import namespace="fcf2dd5e-dcfb-40ea-a641-1b831d83aa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C2F65-7B8E-49C1-BE6F-508963689B6C}">
  <ds:schemaRefs>
    <ds:schemaRef ds:uri="http://schemas.microsoft.com/office/2006/metadata/contentType"/>
    <ds:schemaRef ds:uri="http://schemas.microsoft.com/office/2006/metadata/properties/metaAttributes"/>
    <ds:schemaRef ds:uri="http://www.w3.org/2000/xmlns/"/>
    <ds:schemaRef ds:uri="http://www.w3.org/2001/XMLSchema"/>
    <ds:schemaRef ds:uri="fcf2dd5e-dcfb-40ea-a641-1b831d83aa51"/>
  </ds:schemaRefs>
</ds:datastoreItem>
</file>

<file path=customXml/itemProps2.xml><?xml version="1.0" encoding="utf-8"?>
<ds:datastoreItem xmlns:ds="http://schemas.openxmlformats.org/officeDocument/2006/customXml" ds:itemID="{B650834C-196F-4C23-A7D2-A4A4EE341D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4746</TotalTime>
  <Words>3507</Words>
  <Application>Microsoft Office PowerPoint</Application>
  <PresentationFormat>On-screen Show (4:3)</PresentationFormat>
  <Paragraphs>256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Mechanism of Hormone Action  Dr Jehad Al-Shuneigat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of G proteins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IP3 signaling calcium release from the endoplasmic reticulum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Ahmad Maaitah</cp:lastModifiedBy>
  <cp:revision>139</cp:revision>
  <cp:lastPrinted>1601-01-01T00:00:00Z</cp:lastPrinted>
  <dcterms:created xsi:type="dcterms:W3CDTF">2011-02-03T17:52:56Z</dcterms:created>
  <dcterms:modified xsi:type="dcterms:W3CDTF">2021-04-20T07:38:31Z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