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7" r:id="rId23"/>
    <p:sldId id="277" r:id="rId24"/>
    <p:sldId id="286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2D40-CA8D-4B5F-929F-BA910507D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4CA0E-C46F-426C-8FD3-C8A9CF59C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4C622-AAE2-45AA-B716-B65E32C70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64F97-EB99-4CF8-BF48-FA63C217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011F4-C207-48B4-987F-CBBCB7AF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9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14E42-C489-478F-AD6D-46CAF4B98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72F5F-6284-4461-A08B-8B9FA26ED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2FF04-7CC4-4CDA-978D-B95D102E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1E7C3-679B-4A50-BD52-11D5E8F10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8A78B-ACC4-46F7-88DA-A59C9A31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8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859E92-51BB-4642-9B19-65BE69272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71159-12C0-451F-9102-540B88B75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88E2E-7F1C-4965-AC70-23A5D7BF3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BDFA3-E3E1-45E4-9850-C5F8465D4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0936C-B444-4DAE-B789-FFF3CE9A2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7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FB56-D17C-4AAA-BC9E-79CEAC56A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CA015-9489-4F11-8057-831E0C160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9BAE0-1B78-4A62-A8AD-5269235E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CFB87-1FD0-4A32-BBCB-0C68D6F3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9F929-056A-4BBC-ACD5-2CF4877E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A548-E826-4EF5-AACE-19CA32757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45F4A-7F34-4127-9117-2B631684F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7775F-42DA-470A-A7A3-EB09BC367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48010-BE5D-4FDF-BE1A-54EA1B79B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3075F-102D-4303-94B4-ED837843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8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C0C33-FBCC-404E-96B8-ECCB1AC8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6B6D6-2878-4815-B3AF-2350F7E02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01F79-A9E2-4301-B9E0-CACBDDF26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4F2B6-CF90-4474-88DC-5122BB8E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58925-1C29-4542-97DB-105D18B1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C0350-80D5-43B9-A4DD-71883BB7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0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DE80A-4C2B-4B2A-B795-28D6F5C88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7A0C8-DCAF-4203-8E53-7DDFD142C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F56F08-4297-41F7-B739-2D7AA97F8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7BCF4-66F9-45DB-8E49-1E75A7730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6E9335-DC9C-4829-85CA-C16DE57D42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2A8B8-723D-4D74-A5DB-8F41782F2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1A2726-0FC2-4F24-9C78-185EE893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382C0D-3916-48C0-9F1A-626A1AD24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0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943CF-EFAE-4F3B-86A2-02F28AE45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8B0F15-93FE-413F-9BF6-F5C0F7FC7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3438D-8DCE-4D29-9F45-C1B76C1D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A15F9B-F5E2-49AF-801B-A234F53D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3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60025B-2C72-43DA-98E6-E7E42C74B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173B1F-E186-4789-A804-DA9BD7EA8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AA22B-0D6C-4AC0-90A0-2B2055D4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7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645A-C10F-48E0-8E00-CB706B5ED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EBD7A-7BC6-4CD7-8336-648EFD3DE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9FD79-6F6F-44BA-9148-D46AAABAC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67831-20C9-40EA-8507-0F2CD8C9C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5138C-2346-43F1-B944-7A9BA638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9411C-5421-4640-BCD2-5FCE409BC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9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3A12F-3C52-4770-A4FF-D06C8974E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6AB1B0-2E74-4AB7-8161-85D23CEC83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94D55-69A3-4F99-8601-EBEC64E12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46F94-C844-4809-AA06-4791D887E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1EB63-9A9C-45CC-8297-DC8C3DCA6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569B1-4413-4456-937E-8811BB0C6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7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C57E99-61B1-44E6-892F-F855FF26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30727-9DEB-4530-9C13-19C5214C6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298ED-1FF3-4AF6-8024-CBA1EF8F1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41BE1-92DF-4722-AD46-2B7075880693}" type="datetimeFigureOut">
              <a:rPr lang="en-US" smtClean="0"/>
              <a:t>2022-02-08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565A8-1BF8-480B-9ACD-250907648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A28DE-E130-4D1B-945E-49D2504036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1326C-7365-466C-8250-E7418C5B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5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CAF20-1290-477C-AB6F-AAE548198D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Fever of unknown origin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96533A-4579-44CB-9653-FDB0505DD1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Supervised by </a:t>
            </a:r>
            <a:r>
              <a:rPr lang="en-US" b="1" dirty="0" err="1">
                <a:solidFill>
                  <a:srgbClr val="C00000"/>
                </a:solidFill>
              </a:rPr>
              <a:t>dr</a:t>
            </a:r>
            <a:r>
              <a:rPr lang="en-US" b="1" dirty="0">
                <a:solidFill>
                  <a:srgbClr val="C00000"/>
                </a:solidFill>
              </a:rPr>
              <a:t> Saddam </a:t>
            </a:r>
          </a:p>
          <a:p>
            <a:r>
              <a:rPr lang="en-US" b="1" dirty="0">
                <a:solidFill>
                  <a:srgbClr val="C00000"/>
                </a:solidFill>
              </a:rPr>
              <a:t>Students  name: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Ansam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atrooz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 err="1">
                <a:solidFill>
                  <a:srgbClr val="C00000"/>
                </a:solidFill>
              </a:rPr>
              <a:t>Duha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mahmoud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862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80EEA-6690-4DD8-BD3D-5566433C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b="1" dirty="0"/>
              <a:t>classical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36EB7-FF24-4BE6-AEDC-DA19B0B13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Temperature more than 38.3 (100.9F)</a:t>
            </a:r>
          </a:p>
          <a:p>
            <a:r>
              <a:rPr lang="en-US" dirty="0"/>
              <a:t>Duration of more than 3 weeks</a:t>
            </a:r>
          </a:p>
          <a:p>
            <a:r>
              <a:rPr lang="en-US" dirty="0"/>
              <a:t>Evaluation of at least 3 outpatient visits or 3 days in hospital.</a:t>
            </a:r>
          </a:p>
          <a:p>
            <a:endParaRPr lang="en-US" dirty="0"/>
          </a:p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Aetiologies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Malignancies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Collagen vascular 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Other\miscellaneous which includes drug induced fever.</a:t>
            </a:r>
          </a:p>
        </p:txBody>
      </p:sp>
    </p:spTree>
    <p:extLst>
      <p:ext uri="{BB962C8B-B14F-4D97-AF65-F5344CB8AC3E}">
        <p14:creationId xmlns:p14="http://schemas.microsoft.com/office/powerpoint/2010/main" val="915276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CB51B-D277-4B47-9ACD-0E5FE636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274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lphaUcPeriod"/>
            </a:pPr>
            <a:r>
              <a:rPr lang="en-US" dirty="0"/>
              <a:t>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939A3-4AF8-4978-9783-26FC6A66B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8806"/>
            <a:ext cx="12192000" cy="58591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Bacterial</a:t>
            </a:r>
          </a:p>
          <a:p>
            <a:pPr marL="0" indent="0">
              <a:buNone/>
            </a:pPr>
            <a:r>
              <a:rPr lang="en-US" dirty="0"/>
              <a:t>Abscesses, tuberculosis, uncomplicated </a:t>
            </a:r>
            <a:r>
              <a:rPr lang="en-US" dirty="0" err="1"/>
              <a:t>uti</a:t>
            </a:r>
            <a:r>
              <a:rPr lang="en-US" dirty="0"/>
              <a:t> , endocarditis ,osteomyelitis , sinusitis, prostatitis, cholecystitis , empyema ,biliary tract infection , brucellosis , typhoid 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Viral</a:t>
            </a:r>
          </a:p>
          <a:p>
            <a:pPr marL="0" indent="0">
              <a:buNone/>
            </a:pPr>
            <a:r>
              <a:rPr lang="en-US" dirty="0" err="1"/>
              <a:t>Cytomegalovirus,infectious</a:t>
            </a:r>
            <a:r>
              <a:rPr lang="en-US" dirty="0"/>
              <a:t> mononucleosis , HIV 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Parasites</a:t>
            </a:r>
          </a:p>
          <a:p>
            <a:pPr marL="0" indent="0">
              <a:buNone/>
            </a:pPr>
            <a:r>
              <a:rPr lang="en-US" dirty="0"/>
              <a:t>Malaria , toxoplasmosis, leishmaniasis..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fungal:</a:t>
            </a:r>
          </a:p>
          <a:p>
            <a:pPr marL="0" indent="0">
              <a:buNone/>
            </a:pPr>
            <a:r>
              <a:rPr lang="en-US" dirty="0"/>
              <a:t>Histoplasmosis ..</a:t>
            </a:r>
          </a:p>
          <a:p>
            <a:pPr marL="0" indent="0">
              <a:buNone/>
            </a:pPr>
            <a:r>
              <a:rPr lang="en-US" dirty="0"/>
              <a:t>As </a:t>
            </a:r>
            <a:r>
              <a:rPr lang="en-US" b="1" dirty="0"/>
              <a:t> the duration of fever increases, infectious </a:t>
            </a:r>
            <a:r>
              <a:rPr lang="en-US" b="1" dirty="0" err="1"/>
              <a:t>decreases.malignany</a:t>
            </a:r>
            <a:r>
              <a:rPr lang="en-US" b="1" dirty="0"/>
              <a:t> and factious fevers are more common in patients with prolonged pyrexia of </a:t>
            </a:r>
            <a:r>
              <a:rPr lang="en-US" b="1" dirty="0" err="1"/>
              <a:t>unkown</a:t>
            </a:r>
            <a:r>
              <a:rPr lang="en-US" b="1" dirty="0"/>
              <a:t> origin.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89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BC571-E9B7-4B9D-BD60-E8F39447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1F077-5237-4C7D-9539-8CA5EB3E3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Granulomatous diseases:</a:t>
            </a:r>
          </a:p>
          <a:p>
            <a:pPr marL="0" indent="0">
              <a:buNone/>
            </a:pPr>
            <a:r>
              <a:rPr lang="en-US" dirty="0"/>
              <a:t>-systemic sarcoidosis</a:t>
            </a:r>
          </a:p>
          <a:p>
            <a:pPr marL="0" indent="0">
              <a:buNone/>
            </a:pPr>
            <a:r>
              <a:rPr lang="en-US" dirty="0"/>
              <a:t>-miliary tuberculosis</a:t>
            </a:r>
          </a:p>
          <a:p>
            <a:pPr marL="0" indent="0">
              <a:buNone/>
            </a:pPr>
            <a:r>
              <a:rPr lang="en-US" dirty="0"/>
              <a:t>-lymphoma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wegners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-brucellosis</a:t>
            </a:r>
          </a:p>
          <a:p>
            <a:pPr marL="0" indent="0">
              <a:buNone/>
            </a:pPr>
            <a:r>
              <a:rPr lang="en-US" dirty="0"/>
              <a:t>-histoplasmosis</a:t>
            </a:r>
          </a:p>
          <a:p>
            <a:pPr marL="0" indent="0">
              <a:buNone/>
            </a:pPr>
            <a:r>
              <a:rPr lang="en-US" dirty="0"/>
              <a:t>-schistosomiasis</a:t>
            </a:r>
          </a:p>
        </p:txBody>
      </p:sp>
    </p:spTree>
    <p:extLst>
      <p:ext uri="{BB962C8B-B14F-4D97-AF65-F5344CB8AC3E}">
        <p14:creationId xmlns:p14="http://schemas.microsoft.com/office/powerpoint/2010/main" val="3397252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D44E2-BC1B-47B6-BB93-733AC61C3E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0"/>
            <a:ext cx="6019800" cy="6176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.</a:t>
            </a:r>
            <a:r>
              <a:rPr lang="fr-FR" sz="4000" b="1" dirty="0" err="1">
                <a:solidFill>
                  <a:schemeClr val="accent1">
                    <a:lumMod val="50000"/>
                  </a:schemeClr>
                </a:solidFill>
              </a:rPr>
              <a:t>Malignant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dirty="0" err="1"/>
              <a:t>hematological</a:t>
            </a:r>
            <a:endParaRPr lang="fr-FR" dirty="0"/>
          </a:p>
          <a:p>
            <a:r>
              <a:rPr lang="fr-FR" dirty="0"/>
              <a:t> • </a:t>
            </a:r>
            <a:r>
              <a:rPr lang="fr-FR" dirty="0" err="1"/>
              <a:t>Lymphoma</a:t>
            </a:r>
            <a:r>
              <a:rPr lang="fr-FR" dirty="0"/>
              <a:t>(</a:t>
            </a:r>
            <a:r>
              <a:rPr lang="fr-FR" dirty="0" err="1"/>
              <a:t>especially</a:t>
            </a:r>
            <a:r>
              <a:rPr lang="fr-FR" dirty="0"/>
              <a:t> hodgkin </a:t>
            </a:r>
            <a:r>
              <a:rPr lang="fr-FR" dirty="0" err="1"/>
              <a:t>lymphoma</a:t>
            </a:r>
            <a:r>
              <a:rPr lang="fr-FR" dirty="0"/>
              <a:t>). </a:t>
            </a:r>
          </a:p>
          <a:p>
            <a:r>
              <a:rPr lang="fr-FR" dirty="0"/>
              <a:t>• </a:t>
            </a:r>
            <a:r>
              <a:rPr lang="fr-FR" dirty="0" err="1"/>
              <a:t>Leukemia</a:t>
            </a:r>
            <a:endParaRPr lang="fr-FR" dirty="0"/>
          </a:p>
          <a:p>
            <a:r>
              <a:rPr lang="fr-FR" dirty="0"/>
              <a:t>• Multiple </a:t>
            </a:r>
            <a:r>
              <a:rPr lang="fr-FR" dirty="0" err="1"/>
              <a:t>myeloma</a:t>
            </a:r>
            <a:r>
              <a:rPr lang="fr-FR" dirty="0"/>
              <a:t> </a:t>
            </a:r>
          </a:p>
          <a:p>
            <a:r>
              <a:rPr lang="fr-FR" dirty="0"/>
              <a:t>Non </a:t>
            </a:r>
            <a:r>
              <a:rPr lang="fr-FR" dirty="0" err="1"/>
              <a:t>hematological</a:t>
            </a:r>
            <a:endParaRPr lang="fr-FR" dirty="0"/>
          </a:p>
          <a:p>
            <a:r>
              <a:rPr lang="fr-FR" dirty="0"/>
              <a:t>• Solid </a:t>
            </a:r>
            <a:r>
              <a:rPr lang="fr-FR" dirty="0" err="1"/>
              <a:t>malignancies</a:t>
            </a:r>
            <a:r>
              <a:rPr lang="fr-FR" dirty="0"/>
              <a:t>: </a:t>
            </a:r>
          </a:p>
          <a:p>
            <a:r>
              <a:rPr lang="fr-FR" dirty="0" err="1"/>
              <a:t>Hepatocellular</a:t>
            </a:r>
            <a:r>
              <a:rPr lang="fr-FR" dirty="0"/>
              <a:t> cancer</a:t>
            </a:r>
          </a:p>
          <a:p>
            <a:r>
              <a:rPr lang="fr-FR" dirty="0" err="1"/>
              <a:t>Renal</a:t>
            </a:r>
            <a:r>
              <a:rPr lang="fr-FR" dirty="0"/>
              <a:t> </a:t>
            </a:r>
            <a:r>
              <a:rPr lang="fr-FR" dirty="0" err="1"/>
              <a:t>cell</a:t>
            </a:r>
            <a:r>
              <a:rPr lang="fr-FR" dirty="0"/>
              <a:t> cancer</a:t>
            </a:r>
          </a:p>
          <a:p>
            <a:r>
              <a:rPr lang="fr-FR" dirty="0"/>
              <a:t>Colon cancer</a:t>
            </a:r>
          </a:p>
          <a:p>
            <a:r>
              <a:rPr lang="fr-FR" dirty="0" err="1"/>
              <a:t>Pancreatic</a:t>
            </a:r>
            <a:r>
              <a:rPr lang="fr-FR" dirty="0"/>
              <a:t> cancer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F44916-38FD-43ED-AE94-85F95FC1E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0" y="0"/>
            <a:ext cx="6858000" cy="6176963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Autoimmune diseases\collagen vascular diseases:</a:t>
            </a:r>
          </a:p>
          <a:p>
            <a:r>
              <a:rPr lang="en-US" dirty="0"/>
              <a:t> • Adult Still's disease</a:t>
            </a:r>
          </a:p>
          <a:p>
            <a:r>
              <a:rPr lang="en-US" dirty="0"/>
              <a:t> • Systemic lupus erythematosus</a:t>
            </a:r>
          </a:p>
          <a:p>
            <a:r>
              <a:rPr lang="en-US" dirty="0"/>
              <a:t> • Giant cell arteritis (temporal arteritis)</a:t>
            </a:r>
          </a:p>
          <a:p>
            <a:r>
              <a:rPr lang="en-US" dirty="0"/>
              <a:t>• Polymyalgia rheumatic</a:t>
            </a:r>
          </a:p>
          <a:p>
            <a:r>
              <a:rPr lang="en-US" dirty="0"/>
              <a:t>SLE </a:t>
            </a:r>
          </a:p>
          <a:p>
            <a:r>
              <a:rPr lang="en-US" dirty="0"/>
              <a:t>Rheumatoid arthritis</a:t>
            </a:r>
          </a:p>
          <a:p>
            <a:r>
              <a:rPr lang="en-US" dirty="0"/>
              <a:t>Rheumatoid fever</a:t>
            </a:r>
          </a:p>
          <a:p>
            <a:r>
              <a:rPr lang="en-US" dirty="0" err="1"/>
              <a:t>Reiters</a:t>
            </a:r>
            <a:r>
              <a:rPr lang="en-US" dirty="0"/>
              <a:t> syndrome</a:t>
            </a:r>
          </a:p>
          <a:p>
            <a:r>
              <a:rPr lang="en-US" dirty="0"/>
              <a:t>Polyarthritis nodosa</a:t>
            </a:r>
          </a:p>
          <a:p>
            <a:r>
              <a:rPr lang="en-US" dirty="0" err="1"/>
              <a:t>Kawazaki</a:t>
            </a:r>
            <a:r>
              <a:rPr lang="en-US" dirty="0"/>
              <a:t> disease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40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65F3F-05C7-46B4-897F-9EF01AFE0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25083"/>
            <a:ext cx="6019800" cy="6231988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Miscellaneous :</a:t>
            </a:r>
          </a:p>
          <a:p>
            <a:r>
              <a:rPr lang="en-US" dirty="0"/>
              <a:t>Pulmonary embolism.</a:t>
            </a:r>
          </a:p>
          <a:p>
            <a:r>
              <a:rPr lang="en-US" dirty="0"/>
              <a:t>Gout.</a:t>
            </a:r>
          </a:p>
          <a:p>
            <a:r>
              <a:rPr lang="en-US" dirty="0"/>
              <a:t>Subacute thyroiditis.</a:t>
            </a:r>
          </a:p>
          <a:p>
            <a:r>
              <a:rPr lang="en-US" dirty="0"/>
              <a:t>• Inflammatory bowel disease </a:t>
            </a:r>
          </a:p>
          <a:p>
            <a:r>
              <a:rPr lang="en-US" dirty="0"/>
              <a:t>• Sarcoidosis </a:t>
            </a:r>
          </a:p>
          <a:p>
            <a:r>
              <a:rPr lang="en-US" dirty="0"/>
              <a:t>• Granulomatous hepatitis</a:t>
            </a:r>
          </a:p>
          <a:p>
            <a:r>
              <a:rPr lang="en-US" dirty="0"/>
              <a:t> • Factitious fever </a:t>
            </a:r>
          </a:p>
          <a:p>
            <a:r>
              <a:rPr lang="en-US" dirty="0"/>
              <a:t>• Familial Mediterranean fever</a:t>
            </a:r>
          </a:p>
          <a:p>
            <a:r>
              <a:rPr lang="en-US" dirty="0"/>
              <a:t> • Brain tumor </a:t>
            </a:r>
          </a:p>
          <a:p>
            <a:r>
              <a:rPr lang="en-US" dirty="0"/>
              <a:t>Alcoholic hepatitis</a:t>
            </a:r>
          </a:p>
          <a:p>
            <a:r>
              <a:rPr lang="en-US" dirty="0"/>
              <a:t>Deep vein thrombosis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3ACBCA-5F01-4198-962E-740C2F722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1822" y="0"/>
            <a:ext cx="6019800" cy="6632917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Drugs induced fever</a:t>
            </a:r>
          </a:p>
          <a:p>
            <a:r>
              <a:rPr lang="en-US" dirty="0" err="1"/>
              <a:t>Allopurinal</a:t>
            </a:r>
            <a:endParaRPr lang="en-US" dirty="0"/>
          </a:p>
          <a:p>
            <a:r>
              <a:rPr lang="en-US" dirty="0"/>
              <a:t>Captopril</a:t>
            </a:r>
          </a:p>
          <a:p>
            <a:r>
              <a:rPr lang="en-US" dirty="0" err="1"/>
              <a:t>Hepain</a:t>
            </a:r>
            <a:endParaRPr lang="en-US" dirty="0"/>
          </a:p>
          <a:p>
            <a:r>
              <a:rPr lang="en-US" dirty="0"/>
              <a:t>Hydralazine</a:t>
            </a:r>
          </a:p>
          <a:p>
            <a:r>
              <a:rPr lang="en-US" dirty="0"/>
              <a:t>Hydrochlorothiazide</a:t>
            </a:r>
          </a:p>
          <a:p>
            <a:r>
              <a:rPr lang="en-US" dirty="0" err="1"/>
              <a:t>Isonizid</a:t>
            </a:r>
            <a:endParaRPr lang="en-US" dirty="0"/>
          </a:p>
          <a:p>
            <a:r>
              <a:rPr lang="en-US" dirty="0" err="1"/>
              <a:t>Methydopa</a:t>
            </a:r>
            <a:endParaRPr lang="en-US" dirty="0"/>
          </a:p>
          <a:p>
            <a:r>
              <a:rPr lang="en-US" dirty="0"/>
              <a:t>Phenytoin</a:t>
            </a:r>
          </a:p>
          <a:p>
            <a:r>
              <a:rPr lang="en-US" dirty="0" err="1"/>
              <a:t>Quidine</a:t>
            </a:r>
            <a:endParaRPr lang="en-US" dirty="0"/>
          </a:p>
          <a:p>
            <a:r>
              <a:rPr lang="en-US" dirty="0"/>
              <a:t>Procainamide</a:t>
            </a:r>
          </a:p>
          <a:p>
            <a:r>
              <a:rPr lang="en-US" dirty="0"/>
              <a:t>nitrofurantoin</a:t>
            </a:r>
          </a:p>
        </p:txBody>
      </p:sp>
    </p:spTree>
    <p:extLst>
      <p:ext uri="{BB962C8B-B14F-4D97-AF65-F5344CB8AC3E}">
        <p14:creationId xmlns:p14="http://schemas.microsoft.com/office/powerpoint/2010/main" val="342202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CEF3EA-E919-4E5D-86E8-CA1CE6796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54" y="168177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70C0"/>
                </a:solidFill>
              </a:rPr>
              <a:t>2.Nosocomial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4A8E88-37C7-4E7F-B4F3-90B983C51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54" y="1253331"/>
            <a:ext cx="10515600" cy="543649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Temperature more than 38.3 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Patient hospitalized more than 24 hours but no fever or incubating on admission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Evaluation of at least 3 days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More than 50% of patients with nosocomial PUO are due to infection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Focus on sites where occult infections may be requested , such as:</a:t>
            </a:r>
          </a:p>
          <a:p>
            <a:pPr marL="0" indent="0">
              <a:buNone/>
            </a:pPr>
            <a:r>
              <a:rPr lang="en-US" dirty="0"/>
              <a:t>-sinusitis of patients with NG or orotracheal tubes</a:t>
            </a:r>
          </a:p>
          <a:p>
            <a:pPr marL="0" indent="0">
              <a:buNone/>
            </a:pPr>
            <a:r>
              <a:rPr lang="en-US" dirty="0"/>
              <a:t>-prostatic abscess in man with urinary catheter</a:t>
            </a:r>
          </a:p>
          <a:p>
            <a:r>
              <a:rPr lang="en-US" dirty="0"/>
              <a:t>25%of non infectious cause includes:</a:t>
            </a:r>
          </a:p>
          <a:p>
            <a:pPr marL="0" indent="0">
              <a:buNone/>
            </a:pPr>
            <a:r>
              <a:rPr lang="en-US" dirty="0"/>
              <a:t>-acalculous cholecystitis</a:t>
            </a:r>
          </a:p>
          <a:p>
            <a:pPr marL="0" indent="0">
              <a:buNone/>
            </a:pPr>
            <a:r>
              <a:rPr lang="en-US" dirty="0"/>
              <a:t>-deep vein thrombosis</a:t>
            </a:r>
          </a:p>
          <a:p>
            <a:pPr marL="0" indent="0">
              <a:buNone/>
            </a:pPr>
            <a:r>
              <a:rPr lang="en-US" dirty="0"/>
              <a:t>-pulmonary embolism</a:t>
            </a:r>
          </a:p>
        </p:txBody>
      </p:sp>
    </p:spTree>
    <p:extLst>
      <p:ext uri="{BB962C8B-B14F-4D97-AF65-F5344CB8AC3E}">
        <p14:creationId xmlns:p14="http://schemas.microsoft.com/office/powerpoint/2010/main" val="32895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7DAFF-4040-4388-9502-371CC75DC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51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3.neutropenic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C4C6E-E7FF-4545-B006-E1C999C7C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1" y="1253330"/>
            <a:ext cx="11866098" cy="544289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Immune deficient\neutropenic </a:t>
            </a:r>
            <a:r>
              <a:rPr lang="en-US" dirty="0" err="1"/>
              <a:t>puo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B050"/>
                </a:solidFill>
              </a:rPr>
              <a:t>Temperature more than 38.3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B050"/>
                </a:solidFill>
              </a:rPr>
              <a:t>Neutrophil count less than 500 per mm3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B050"/>
                </a:solidFill>
              </a:rPr>
              <a:t>Evaluation of at least 3 days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Patient on chemotherapy or immune </a:t>
            </a:r>
            <a:r>
              <a:rPr lang="en-US" dirty="0" err="1"/>
              <a:t>deficieces</a:t>
            </a:r>
            <a:r>
              <a:rPr lang="en-US" dirty="0"/>
              <a:t> are susceptible to:</a:t>
            </a:r>
          </a:p>
          <a:p>
            <a:pPr marL="0" indent="0">
              <a:buNone/>
            </a:pPr>
            <a:r>
              <a:rPr lang="en-US" dirty="0"/>
              <a:t>-opportunistic bacterial infection</a:t>
            </a:r>
          </a:p>
          <a:p>
            <a:pPr marL="0" indent="0">
              <a:buNone/>
            </a:pPr>
            <a:r>
              <a:rPr lang="en-US" dirty="0"/>
              <a:t>-fungal infections such as candidiasis</a:t>
            </a:r>
          </a:p>
          <a:p>
            <a:pPr marL="0" indent="0">
              <a:buNone/>
            </a:pPr>
            <a:r>
              <a:rPr lang="en-US" dirty="0"/>
              <a:t>-perianal infections.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Examples of etiological agent:</a:t>
            </a:r>
          </a:p>
          <a:p>
            <a:pPr marL="0" indent="0">
              <a:buNone/>
            </a:pPr>
            <a:r>
              <a:rPr lang="en-US" dirty="0"/>
              <a:t>-aspergillus</a:t>
            </a:r>
          </a:p>
          <a:p>
            <a:pPr marL="0" indent="0">
              <a:buNone/>
            </a:pPr>
            <a:r>
              <a:rPr lang="en-US" dirty="0"/>
              <a:t>Candida</a:t>
            </a:r>
          </a:p>
          <a:p>
            <a:pPr marL="0" indent="0">
              <a:buNone/>
            </a:pPr>
            <a:r>
              <a:rPr lang="en-US" dirty="0" err="1"/>
              <a:t>Cmv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Herpes simplex.</a:t>
            </a:r>
          </a:p>
        </p:txBody>
      </p:sp>
    </p:spTree>
    <p:extLst>
      <p:ext uri="{BB962C8B-B14F-4D97-AF65-F5344CB8AC3E}">
        <p14:creationId xmlns:p14="http://schemas.microsoft.com/office/powerpoint/2010/main" val="2771439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4708E-ACD5-47F5-A088-C610381B6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4.HIV associated FUO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4E047-C81F-4A38-AE1B-1DDF79AE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Temperature more than 38.3c</a:t>
            </a:r>
          </a:p>
          <a:p>
            <a:r>
              <a:rPr lang="en-US" dirty="0"/>
              <a:t>Duration of more than 4weeks for outpatients, and more than 3 days for inpatients</a:t>
            </a:r>
          </a:p>
          <a:p>
            <a:r>
              <a:rPr lang="en-US" dirty="0"/>
              <a:t>HIV infection confirmed</a:t>
            </a:r>
          </a:p>
          <a:p>
            <a:r>
              <a:rPr lang="en-US" dirty="0"/>
              <a:t>HIV infection alone may be a cause of fever</a:t>
            </a:r>
          </a:p>
          <a:p>
            <a:r>
              <a:rPr lang="en-US" dirty="0"/>
              <a:t>Common secondary causes include:</a:t>
            </a:r>
          </a:p>
          <a:p>
            <a:pPr marL="0" indent="0">
              <a:buNone/>
            </a:pPr>
            <a:r>
              <a:rPr lang="en-US" dirty="0"/>
              <a:t>-tuberculosis</a:t>
            </a:r>
          </a:p>
          <a:p>
            <a:pPr marL="0" indent="0">
              <a:buNone/>
            </a:pPr>
            <a:r>
              <a:rPr lang="en-US" dirty="0"/>
              <a:t>-CMV infection</a:t>
            </a:r>
          </a:p>
          <a:p>
            <a:pPr marL="0" indent="0">
              <a:buNone/>
            </a:pPr>
            <a:r>
              <a:rPr lang="en-US" dirty="0"/>
              <a:t>-non Hodgkin lymphoma</a:t>
            </a:r>
          </a:p>
          <a:p>
            <a:pPr marL="0" indent="0">
              <a:buNone/>
            </a:pPr>
            <a:r>
              <a:rPr lang="en-US" dirty="0"/>
              <a:t>-drug induced fever</a:t>
            </a:r>
          </a:p>
        </p:txBody>
      </p:sp>
    </p:spTree>
    <p:extLst>
      <p:ext uri="{BB962C8B-B14F-4D97-AF65-F5344CB8AC3E}">
        <p14:creationId xmlns:p14="http://schemas.microsoft.com/office/powerpoint/2010/main" val="1071576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3CE82-C4B1-46C3-BE10-7633F333D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88" y="1051902"/>
            <a:ext cx="10515600" cy="4351338"/>
          </a:xfrm>
        </p:spPr>
        <p:txBody>
          <a:bodyPr>
            <a:normAutofit/>
          </a:bodyPr>
          <a:lstStyle/>
          <a:p>
            <a:r>
              <a:rPr lang="en-US" sz="4400" dirty="0" err="1"/>
              <a:t>Fuo</a:t>
            </a:r>
            <a:r>
              <a:rPr lang="en-US" sz="4400" dirty="0"/>
              <a:t> is obviously a term of </a:t>
            </a:r>
            <a:r>
              <a:rPr lang="en-US" sz="4400" dirty="0" err="1"/>
              <a:t>exclusion,and</a:t>
            </a:r>
            <a:r>
              <a:rPr lang="en-US" sz="4400" dirty="0"/>
              <a:t> is not itself a diagnosis.</a:t>
            </a:r>
          </a:p>
          <a:p>
            <a:r>
              <a:rPr lang="en-US" sz="4400" dirty="0"/>
              <a:t>In patients with persistent unexplained </a:t>
            </a:r>
            <a:r>
              <a:rPr lang="en-US" sz="4400" dirty="0" err="1"/>
              <a:t>fevers,continue</a:t>
            </a:r>
            <a:r>
              <a:rPr lang="en-US" sz="4400" dirty="0"/>
              <a:t> diagnostic testing until the cause is found.</a:t>
            </a:r>
          </a:p>
        </p:txBody>
      </p:sp>
    </p:spTree>
    <p:extLst>
      <p:ext uri="{BB962C8B-B14F-4D97-AF65-F5344CB8AC3E}">
        <p14:creationId xmlns:p14="http://schemas.microsoft.com/office/powerpoint/2010/main" val="24175369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3B40CB-0B8E-4B64-AC7D-D9180A5C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91" y="254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8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4506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6EC6E-E96A-4190-9CF2-D4CB524F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Normal temperature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5F70C-4959-4990-8A6F-3FFE03134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between 36.5-37.2</a:t>
            </a:r>
          </a:p>
          <a:p>
            <a:r>
              <a:rPr lang="en-US" dirty="0"/>
              <a:t>In elderly it </a:t>
            </a:r>
            <a:r>
              <a:rPr lang="en-US" dirty="0" err="1"/>
              <a:t>inrease</a:t>
            </a:r>
            <a:r>
              <a:rPr lang="en-US" dirty="0"/>
              <a:t> up to 37.8 due to decrease </a:t>
            </a:r>
            <a:r>
              <a:rPr lang="en-US" dirty="0" err="1"/>
              <a:t>metabolisim</a:t>
            </a:r>
            <a:r>
              <a:rPr lang="en-US" dirty="0"/>
              <a:t> and decrease pro inflammatory cytokines.</a:t>
            </a:r>
          </a:p>
        </p:txBody>
      </p:sp>
    </p:spTree>
    <p:extLst>
      <p:ext uri="{BB962C8B-B14F-4D97-AF65-F5344CB8AC3E}">
        <p14:creationId xmlns:p14="http://schemas.microsoft.com/office/powerpoint/2010/main" val="1407760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901E60-4A57-4C2E-B9AF-C289658D3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43" y="421396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u="sng" dirty="0">
                <a:solidFill>
                  <a:srgbClr val="FF0000"/>
                </a:solidFill>
              </a:rPr>
              <a:t>1. History taking :</a:t>
            </a:r>
            <a:br>
              <a:rPr lang="en-US" sz="4800" u="sng" dirty="0">
                <a:solidFill>
                  <a:srgbClr val="FF0000"/>
                </a:solidFill>
              </a:rPr>
            </a:br>
            <a:r>
              <a:rPr lang="en-US" sz="3600" b="1" dirty="0"/>
              <a:t>A full and extensive history should be taken noting :</a:t>
            </a:r>
            <a:endParaRPr lang="en-US" sz="4800" b="1" u="sng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1CB6CE-7EC7-4BE6-9EAC-585FA3C31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422" y="1910030"/>
            <a:ext cx="11213123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b="1" dirty="0"/>
              <a:t>.</a:t>
            </a:r>
            <a:r>
              <a:rPr lang="en-US" sz="2800" dirty="0"/>
              <a:t>Fever (</a:t>
            </a:r>
            <a:r>
              <a:rPr lang="en-US" sz="3200" u="sng" dirty="0"/>
              <a:t>Pattern</a:t>
            </a:r>
            <a:r>
              <a:rPr lang="en-US" sz="2800" dirty="0"/>
              <a:t>: </a:t>
            </a:r>
            <a:r>
              <a:rPr lang="en-US" sz="2800" b="1" dirty="0" err="1">
                <a:solidFill>
                  <a:srgbClr val="00B050"/>
                </a:solidFill>
              </a:rPr>
              <a:t>contineous</a:t>
            </a:r>
            <a:r>
              <a:rPr lang="en-US" sz="2800" b="1" dirty="0"/>
              <a:t>: </a:t>
            </a:r>
            <a:r>
              <a:rPr lang="en-US" sz="2800" dirty="0"/>
              <a:t>typhoid ,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b="1" dirty="0">
                <a:solidFill>
                  <a:srgbClr val="00B050"/>
                </a:solidFill>
              </a:rPr>
              <a:t>intermittent:</a:t>
            </a:r>
            <a:r>
              <a:rPr lang="en-US" sz="2800" b="1" dirty="0"/>
              <a:t> </a:t>
            </a:r>
            <a:r>
              <a:rPr lang="en-US" sz="2800" dirty="0"/>
              <a:t>malaria ,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b="1" dirty="0">
                <a:solidFill>
                  <a:srgbClr val="00B050"/>
                </a:solidFill>
              </a:rPr>
              <a:t>remittent(hectic) </a:t>
            </a:r>
            <a:r>
              <a:rPr lang="en-US" sz="2800" dirty="0">
                <a:solidFill>
                  <a:srgbClr val="00B050"/>
                </a:solidFill>
              </a:rPr>
              <a:t>: </a:t>
            </a:r>
            <a:r>
              <a:rPr lang="en-US" sz="2800" dirty="0"/>
              <a:t>pus ,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b="1" dirty="0">
                <a:solidFill>
                  <a:srgbClr val="00B050"/>
                </a:solidFill>
              </a:rPr>
              <a:t>relapsing :</a:t>
            </a:r>
            <a:r>
              <a:rPr lang="en-US" sz="2800" b="1" dirty="0"/>
              <a:t> </a:t>
            </a:r>
            <a:r>
              <a:rPr lang="en-US" sz="2800" dirty="0"/>
              <a:t>brucella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/>
              <a:t>Onset</a:t>
            </a:r>
            <a:r>
              <a:rPr lang="en-US" dirty="0"/>
              <a:t> : </a:t>
            </a:r>
            <a:r>
              <a:rPr lang="en-US" b="1" dirty="0">
                <a:solidFill>
                  <a:srgbClr val="00B050"/>
                </a:solidFill>
              </a:rPr>
              <a:t>acute or insidious </a:t>
            </a:r>
            <a:r>
              <a:rPr lang="en-US" dirty="0"/>
              <a:t>,</a:t>
            </a:r>
            <a:r>
              <a:rPr lang="en-US" sz="3200" u="sng" dirty="0"/>
              <a:t>periodicity</a:t>
            </a:r>
            <a:r>
              <a:rPr lang="en-US" sz="2800" dirty="0"/>
              <a:t>, </a:t>
            </a:r>
            <a:r>
              <a:rPr lang="en-US" sz="3200" u="sng" dirty="0"/>
              <a:t>how was it measured </a:t>
            </a:r>
            <a:r>
              <a:rPr lang="en-US" sz="2800" dirty="0"/>
              <a:t>,</a:t>
            </a:r>
            <a:r>
              <a:rPr lang="en-US" sz="3200" u="sng" dirty="0"/>
              <a:t>associated symptoms </a:t>
            </a:r>
            <a:r>
              <a:rPr lang="en-US" sz="2800" dirty="0"/>
              <a:t>such as sweating (</a:t>
            </a:r>
            <a:r>
              <a:rPr lang="en-US" sz="2800" dirty="0">
                <a:solidFill>
                  <a:srgbClr val="C00000"/>
                </a:solidFill>
              </a:rPr>
              <a:t>meningitis , tb, malaria</a:t>
            </a:r>
            <a:r>
              <a:rPr lang="en-US" sz="2800" dirty="0"/>
              <a:t>), vomiting, headaches ,chills and rigor suggest </a:t>
            </a:r>
            <a:r>
              <a:rPr lang="en-US" sz="2800" dirty="0">
                <a:solidFill>
                  <a:srgbClr val="C00000"/>
                </a:solidFill>
              </a:rPr>
              <a:t>malaria </a:t>
            </a:r>
            <a:r>
              <a:rPr lang="en-US" sz="1800" dirty="0"/>
              <a:t>for example ,</a:t>
            </a:r>
            <a:r>
              <a:rPr lang="en-US" dirty="0"/>
              <a:t>myalgia ( </a:t>
            </a:r>
            <a:r>
              <a:rPr lang="en-US" sz="2000" dirty="0"/>
              <a:t>may be seen </a:t>
            </a:r>
            <a:r>
              <a:rPr lang="en-US" dirty="0"/>
              <a:t>in </a:t>
            </a:r>
            <a:r>
              <a:rPr lang="en-US" dirty="0">
                <a:solidFill>
                  <a:srgbClr val="C00000"/>
                </a:solidFill>
              </a:rPr>
              <a:t>brucellosis</a:t>
            </a:r>
            <a:r>
              <a:rPr lang="en-US" dirty="0"/>
              <a:t>), loss of weight, appetite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57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257638-8474-40DD-B041-0C9EF1004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2" y="765443"/>
            <a:ext cx="11184988" cy="5895609"/>
          </a:xfrm>
        </p:spPr>
        <p:txBody>
          <a:bodyPr>
            <a:normAutofit/>
          </a:bodyPr>
          <a:lstStyle/>
          <a:p>
            <a:r>
              <a:rPr lang="en-US" dirty="0"/>
              <a:t>Contact with infections ,infected people (</a:t>
            </a:r>
            <a:r>
              <a:rPr lang="en-US" dirty="0">
                <a:solidFill>
                  <a:srgbClr val="C00000"/>
                </a:solidFill>
              </a:rPr>
              <a:t>tb</a:t>
            </a:r>
            <a:r>
              <a:rPr lang="en-US" dirty="0"/>
              <a:t>), animals(</a:t>
            </a:r>
            <a:r>
              <a:rPr lang="en-US" dirty="0">
                <a:solidFill>
                  <a:srgbClr val="C00000"/>
                </a:solidFill>
              </a:rPr>
              <a:t>brucellosis</a:t>
            </a:r>
            <a:r>
              <a:rPr lang="en-US" dirty="0"/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Past medical and surgical history ( prosthesis in situ, cardiac illness, any recent surgery particularly abdominal surgery)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Occupation, Travel to endemic areas (</a:t>
            </a:r>
            <a:r>
              <a:rPr lang="en-US" sz="2400" dirty="0"/>
              <a:t>where , how long , vaccinations, precautions)</a:t>
            </a:r>
            <a:endParaRPr lang="ar-JO" sz="28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Contact with ticks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Diet (Drinking </a:t>
            </a:r>
            <a:r>
              <a:rPr lang="en-US" sz="2800" dirty="0" err="1"/>
              <a:t>unpasteurised</a:t>
            </a:r>
            <a:r>
              <a:rPr lang="en-US" sz="2800" dirty="0"/>
              <a:t> milk)</a:t>
            </a:r>
            <a:endParaRPr lang="ar-JO" sz="28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62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1138A68-89B7-490F-A483-7B2A2F3C3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71" y="900332"/>
            <a:ext cx="11774657" cy="6288258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 History of addiction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Sexual behavior(any other high risk </a:t>
            </a:r>
            <a:r>
              <a:rPr lang="en-US" sz="2800" dirty="0" err="1"/>
              <a:t>behaviour</a:t>
            </a:r>
            <a:r>
              <a:rPr lang="en-US" sz="2800" dirty="0"/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Drug history ( including OTC and drug abuse)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Immunization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Blood transfusion (malaria , hepatitis B)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Joint pain , rash, photosensitivity( autoimmune diseases)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16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EFC4E0-083A-4952-B367-8A3C0B25F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FF0000"/>
                </a:solidFill>
                <a:ea typeface="+mj-lt"/>
                <a:cs typeface="+mj-lt"/>
              </a:rPr>
              <a:t>2.Physical examination</a:t>
            </a:r>
            <a:br>
              <a:rPr lang="ar-JO" sz="4400" b="1" dirty="0">
                <a:solidFill>
                  <a:srgbClr val="FF0000"/>
                </a:solidFill>
                <a:ea typeface="+mj-lt"/>
                <a:cs typeface="+mj-lt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A826E54-8A8C-4A61-93D1-77CD516FB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7" y="1252025"/>
            <a:ext cx="11086514" cy="5430128"/>
          </a:xfrm>
        </p:spPr>
        <p:txBody>
          <a:bodyPr/>
          <a:lstStyle/>
          <a:p>
            <a:r>
              <a:rPr lang="en-US" sz="2800" dirty="0">
                <a:latin typeface="Open Sans"/>
              </a:rPr>
              <a:t>The </a:t>
            </a:r>
            <a:r>
              <a:rPr lang="en-US" sz="2800" b="1" dirty="0">
                <a:solidFill>
                  <a:srgbClr val="0070C0"/>
                </a:solidFill>
                <a:latin typeface="Open Sans"/>
              </a:rPr>
              <a:t>general appearance</a:t>
            </a:r>
            <a:r>
              <a:rPr lang="en-US" sz="2800" dirty="0">
                <a:latin typeface="Open Sans"/>
              </a:rPr>
              <a:t>, particularly for cachexia, jaundice, and pallor, is noted</a:t>
            </a:r>
          </a:p>
          <a:p>
            <a:r>
              <a:rPr lang="en-US" b="1" dirty="0">
                <a:solidFill>
                  <a:srgbClr val="0070C0"/>
                </a:solidFill>
                <a:latin typeface="Open Sans"/>
              </a:rPr>
              <a:t>Vital signs </a:t>
            </a:r>
            <a:endParaRPr lang="en-US" sz="2800" b="1" dirty="0">
              <a:solidFill>
                <a:srgbClr val="0070C0"/>
              </a:solidFill>
              <a:latin typeface="Open Sans"/>
            </a:endParaRPr>
          </a:p>
          <a:p>
            <a:pPr marL="0" indent="0">
              <a:buNone/>
            </a:pPr>
            <a:r>
              <a:rPr lang="en-US" sz="3600" b="1" dirty="0">
                <a:latin typeface="Open Sans"/>
              </a:rPr>
              <a:t>.</a:t>
            </a:r>
            <a:r>
              <a:rPr lang="en-US" sz="2800" dirty="0">
                <a:ea typeface="+mn-lt"/>
                <a:cs typeface="+mn-lt"/>
              </a:rPr>
              <a:t>The </a:t>
            </a:r>
            <a:r>
              <a:rPr lang="en-US" sz="2800" b="1" dirty="0">
                <a:solidFill>
                  <a:srgbClr val="0070C0"/>
                </a:solidFill>
                <a:ea typeface="+mn-lt"/>
                <a:cs typeface="+mn-lt"/>
              </a:rPr>
              <a:t>skin </a:t>
            </a:r>
            <a:r>
              <a:rPr lang="en-US" sz="2800" dirty="0">
                <a:ea typeface="+mn-lt"/>
                <a:cs typeface="+mn-lt"/>
              </a:rPr>
              <a:t>is inspected for </a:t>
            </a:r>
            <a:r>
              <a:rPr lang="en-US" sz="2800" u="sng" dirty="0">
                <a:ea typeface="+mn-lt"/>
                <a:cs typeface="+mn-lt"/>
              </a:rPr>
              <a:t>focal erythema and rash</a:t>
            </a:r>
            <a:r>
              <a:rPr lang="en-US" sz="2800" dirty="0">
                <a:ea typeface="+mn-lt"/>
                <a:cs typeface="+mn-lt"/>
              </a:rPr>
              <a:t>. inspection should include </a:t>
            </a:r>
            <a:r>
              <a:rPr lang="en-US" sz="2800" u="sng" dirty="0">
                <a:ea typeface="+mn-lt"/>
                <a:cs typeface="+mn-lt"/>
              </a:rPr>
              <a:t>the perineum</a:t>
            </a:r>
            <a:r>
              <a:rPr lang="en-US" sz="2800" dirty="0">
                <a:ea typeface="+mn-lt"/>
                <a:cs typeface="+mn-lt"/>
              </a:rPr>
              <a:t> and feet, particularly in diabetics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  <a:ea typeface="+mn-lt"/>
                <a:cs typeface="+mn-lt"/>
              </a:rPr>
              <a:t>.</a:t>
            </a:r>
            <a:r>
              <a:rPr lang="en-US" b="1" dirty="0">
                <a:solidFill>
                  <a:srgbClr val="0070C0"/>
                </a:solidFill>
                <a:ea typeface="+mn-lt"/>
                <a:cs typeface="+mn-lt"/>
              </a:rPr>
              <a:t>ophthalmic examination( </a:t>
            </a:r>
            <a:r>
              <a:rPr lang="en-US" dirty="0" err="1">
                <a:ea typeface="+mn-lt"/>
                <a:cs typeface="+mn-lt"/>
              </a:rPr>
              <a:t>anemia,jaundice,proptosis</a:t>
            </a:r>
            <a:r>
              <a:rPr lang="en-US" dirty="0">
                <a:ea typeface="+mn-lt"/>
                <a:cs typeface="+mn-lt"/>
              </a:rPr>
              <a:t>(thyrotoxicosis)</a:t>
            </a:r>
          </a:p>
          <a:p>
            <a:pPr marL="0" indent="0">
              <a:buNone/>
            </a:pPr>
            <a:r>
              <a:rPr lang="en-US" sz="3200" b="1" dirty="0">
                <a:ea typeface="+mn-lt"/>
                <a:cs typeface="+mn-lt"/>
              </a:rPr>
              <a:t>.</a:t>
            </a:r>
            <a:r>
              <a:rPr lang="en-US" sz="2800" b="1" dirty="0">
                <a:solidFill>
                  <a:srgbClr val="0070C0"/>
                </a:solidFill>
                <a:ea typeface="+mn-lt"/>
                <a:cs typeface="+mn-lt"/>
              </a:rPr>
              <a:t>tender sinuses</a:t>
            </a:r>
          </a:p>
          <a:p>
            <a:r>
              <a:rPr lang="en-US" b="1" dirty="0">
                <a:solidFill>
                  <a:srgbClr val="0070C0"/>
                </a:solidFill>
              </a:rPr>
              <a:t>Oral cavity( </a:t>
            </a:r>
            <a:r>
              <a:rPr lang="en-US" dirty="0"/>
              <a:t>enlarged tonsils , hyperemic pharynx , ulcerations , candidiasis )</a:t>
            </a:r>
          </a:p>
          <a:p>
            <a:r>
              <a:rPr lang="en-US" b="1" dirty="0">
                <a:solidFill>
                  <a:srgbClr val="0070C0"/>
                </a:solidFill>
              </a:rPr>
              <a:t>Neck</a:t>
            </a:r>
            <a:r>
              <a:rPr lang="en-US" dirty="0"/>
              <a:t> (lymph node enlargement , enlarged thyroid)</a:t>
            </a:r>
          </a:p>
        </p:txBody>
      </p:sp>
    </p:spTree>
    <p:extLst>
      <p:ext uri="{BB962C8B-B14F-4D97-AF65-F5344CB8AC3E}">
        <p14:creationId xmlns:p14="http://schemas.microsoft.com/office/powerpoint/2010/main" val="2351762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861B8C-0841-4435-AD86-31D82FC1D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899" y="981563"/>
            <a:ext cx="10515600" cy="4351338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Heart </a:t>
            </a:r>
            <a:r>
              <a:rPr lang="en-US" dirty="0"/>
              <a:t>(murmurs 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 Abdomen</a:t>
            </a:r>
            <a:r>
              <a:rPr lang="en-US" dirty="0"/>
              <a:t>(  surgical scars ,hepatomegaly, splenomegaly , tenderness </a:t>
            </a:r>
          </a:p>
          <a:p>
            <a:pPr marL="0" indent="0">
              <a:buNone/>
            </a:pPr>
            <a:r>
              <a:rPr lang="en-US" dirty="0"/>
              <a:t>Loin tenderness: pyelonephritis)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.Digital rectal exam and back examination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NOT TO FORGET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50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CC4E7D8-BA8C-4EF9-8B97-B4DEB0CC3BF1}"/>
              </a:ext>
            </a:extLst>
          </p:cNvPr>
          <p:cNvSpPr/>
          <p:nvPr/>
        </p:nvSpPr>
        <p:spPr>
          <a:xfrm>
            <a:off x="225080" y="281353"/>
            <a:ext cx="10297553" cy="4698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6897281-09A9-4084-B6B7-D44A279171D2}"/>
              </a:ext>
            </a:extLst>
          </p:cNvPr>
          <p:cNvSpPr txBox="1"/>
          <p:nvPr/>
        </p:nvSpPr>
        <p:spPr>
          <a:xfrm>
            <a:off x="225082" y="496371"/>
            <a:ext cx="85531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RED FLAGS :</a:t>
            </a:r>
          </a:p>
          <a:p>
            <a:pPr>
              <a:buChar char="•"/>
            </a:pPr>
            <a:r>
              <a:rPr lang="en-US" sz="2400" dirty="0">
                <a:latin typeface="Open Sans"/>
              </a:rPr>
              <a:t>Immunocompromise</a:t>
            </a:r>
          </a:p>
          <a:p>
            <a:pPr>
              <a:buChar char="•"/>
            </a:pPr>
            <a:r>
              <a:rPr lang="en-US" sz="2400" dirty="0">
                <a:latin typeface="Open Sans"/>
              </a:rPr>
              <a:t>Heart murmur</a:t>
            </a:r>
          </a:p>
          <a:p>
            <a:pPr>
              <a:buChar char="•"/>
            </a:pPr>
            <a:r>
              <a:rPr lang="en-US" sz="2400" dirty="0">
                <a:latin typeface="Open Sans"/>
              </a:rPr>
              <a:t>Presence of inserted devices (</a:t>
            </a:r>
            <a:r>
              <a:rPr lang="en-US" sz="2400" dirty="0" err="1">
                <a:latin typeface="Open Sans"/>
              </a:rPr>
              <a:t>eg</a:t>
            </a:r>
            <a:r>
              <a:rPr lang="en-US" sz="2400" dirty="0">
                <a:latin typeface="Open Sans"/>
              </a:rPr>
              <a:t>, IV lines, pacemakers, joint prostheses)</a:t>
            </a:r>
          </a:p>
          <a:p>
            <a:pPr>
              <a:buChar char="•"/>
            </a:pPr>
            <a:r>
              <a:rPr lang="en-US" sz="2400" dirty="0">
                <a:latin typeface="Open Sans"/>
              </a:rPr>
              <a:t>Recent travel to endemic areas</a:t>
            </a:r>
          </a:p>
          <a:p>
            <a:endParaRPr lang="en-US" sz="2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9387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34C381-A02A-4EB7-93EC-1B597DE8C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4400" b="1" dirty="0">
                <a:solidFill>
                  <a:srgbClr val="FF0000"/>
                </a:solidFill>
                <a:ea typeface="+mj-lt"/>
                <a:cs typeface="+mj-lt"/>
              </a:rPr>
              <a:t>3.Lab Testing :</a:t>
            </a:r>
            <a:r>
              <a:rPr lang="en-GB" sz="4400" b="1" dirty="0">
                <a:ea typeface="+mj-lt"/>
                <a:cs typeface="+mj-lt"/>
              </a:rPr>
              <a:t> </a:t>
            </a:r>
            <a:r>
              <a:rPr lang="en-GB" sz="3100" b="1" dirty="0">
                <a:ea typeface="+mj-lt"/>
                <a:cs typeface="+mj-lt"/>
              </a:rPr>
              <a:t>it may be necessary to carry out numerous and repeated investigations, and withhold any drugs one at time to see if the fever settles</a:t>
            </a:r>
            <a:br>
              <a:rPr lang="en-GB" sz="4400" b="1" dirty="0">
                <a:solidFill>
                  <a:srgbClr val="FF0000"/>
                </a:solidFill>
                <a:ea typeface="+mj-lt"/>
                <a:cs typeface="+mj-lt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28A3537-D09A-4AAE-BC53-479B2DE07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7786"/>
            <a:ext cx="10515600" cy="52402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u="sng" dirty="0" err="1">
                <a:solidFill>
                  <a:srgbClr val="0070C0"/>
                </a:solidFill>
              </a:rPr>
              <a:t>Cbc</a:t>
            </a:r>
            <a:r>
              <a:rPr lang="en-US" sz="3200" b="1" u="sng" dirty="0">
                <a:solidFill>
                  <a:srgbClr val="0070C0"/>
                </a:solidFill>
              </a:rPr>
              <a:t>, ESR: </a:t>
            </a:r>
            <a:r>
              <a:rPr lang="en-US" sz="3200" dirty="0"/>
              <a:t>Hb    in malignancy , anemia of chronic diseases like ;RA     WBCs   in in </a:t>
            </a:r>
            <a:r>
              <a:rPr lang="en-US" sz="3200" dirty="0" err="1"/>
              <a:t>fection</a:t>
            </a:r>
            <a:r>
              <a:rPr lang="en-US" sz="3200" dirty="0"/>
              <a:t> , leukemia , ESR   malignancy, connective tissue diseases ,tb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>
                <a:solidFill>
                  <a:srgbClr val="0070C0"/>
                </a:solidFill>
              </a:rPr>
              <a:t>U and Es : </a:t>
            </a:r>
            <a:r>
              <a:rPr lang="en-US" sz="3200" dirty="0"/>
              <a:t>connective tissue </a:t>
            </a:r>
            <a:r>
              <a:rPr lang="en-US" sz="3200" dirty="0" err="1"/>
              <a:t>diseasea</a:t>
            </a:r>
            <a:r>
              <a:rPr lang="en-US" sz="3200" dirty="0"/>
              <a:t> </a:t>
            </a:r>
            <a:r>
              <a:rPr lang="en-US" sz="3200" dirty="0" err="1"/>
              <a:t>affeacting</a:t>
            </a:r>
            <a:r>
              <a:rPr lang="en-US" sz="3200" dirty="0"/>
              <a:t> the kidneys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>
                <a:solidFill>
                  <a:srgbClr val="0070C0"/>
                </a:solidFill>
              </a:rPr>
              <a:t>LFTs : </a:t>
            </a:r>
            <a:r>
              <a:rPr lang="en-US" sz="3200" dirty="0"/>
              <a:t>biliary tract or liver diseases :cholangitis, hepatitis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>
                <a:solidFill>
                  <a:srgbClr val="0070C0"/>
                </a:solidFill>
              </a:rPr>
              <a:t>Blood glucose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>
                <a:solidFill>
                  <a:srgbClr val="0070C0"/>
                </a:solidFill>
              </a:rPr>
              <a:t>Blood culture: </a:t>
            </a:r>
            <a:r>
              <a:rPr lang="en-US" sz="3500" dirty="0" err="1"/>
              <a:t>strept</a:t>
            </a:r>
            <a:r>
              <a:rPr lang="en-US" sz="3500" dirty="0"/>
              <a:t> </a:t>
            </a:r>
            <a:r>
              <a:rPr lang="en-US" sz="3500" dirty="0" err="1"/>
              <a:t>viridans</a:t>
            </a:r>
            <a:r>
              <a:rPr lang="en-US" sz="3500" dirty="0"/>
              <a:t> suggests infective endocarditis</a:t>
            </a:r>
            <a:endParaRPr lang="en-US" sz="4400" dirty="0"/>
          </a:p>
        </p:txBody>
      </p:sp>
      <p:sp>
        <p:nvSpPr>
          <p:cNvPr id="4" name="سهم: لأسفل 3">
            <a:extLst>
              <a:ext uri="{FF2B5EF4-FFF2-40B4-BE49-F238E27FC236}">
                <a16:creationId xmlns:a16="http://schemas.microsoft.com/office/drawing/2014/main" id="{39F0E0A7-151A-4DB0-AE4B-4D4FFE2EC5A4}"/>
              </a:ext>
            </a:extLst>
          </p:cNvPr>
          <p:cNvSpPr/>
          <p:nvPr/>
        </p:nvSpPr>
        <p:spPr>
          <a:xfrm>
            <a:off x="3390313" y="1927274"/>
            <a:ext cx="281354" cy="3516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سهم: لأعلى 4">
            <a:extLst>
              <a:ext uri="{FF2B5EF4-FFF2-40B4-BE49-F238E27FC236}">
                <a16:creationId xmlns:a16="http://schemas.microsoft.com/office/drawing/2014/main" id="{D11D3FC3-F9A2-4899-8E1F-19CE8FD1A08D}"/>
              </a:ext>
            </a:extLst>
          </p:cNvPr>
          <p:cNvSpPr/>
          <p:nvPr/>
        </p:nvSpPr>
        <p:spPr>
          <a:xfrm>
            <a:off x="3784209" y="2293033"/>
            <a:ext cx="281354" cy="3516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سهم: لأعلى 5">
            <a:extLst>
              <a:ext uri="{FF2B5EF4-FFF2-40B4-BE49-F238E27FC236}">
                <a16:creationId xmlns:a16="http://schemas.microsoft.com/office/drawing/2014/main" id="{D5251FA9-10F3-4E33-A628-5EB6E4F8C9A7}"/>
              </a:ext>
            </a:extLst>
          </p:cNvPr>
          <p:cNvSpPr/>
          <p:nvPr/>
        </p:nvSpPr>
        <p:spPr>
          <a:xfrm>
            <a:off x="8679766" y="2293033"/>
            <a:ext cx="281354" cy="3516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2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FF3B11-9B35-4822-9B85-8F13BCE62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89" y="297351"/>
            <a:ext cx="11344422" cy="62632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u="sng" dirty="0">
                <a:solidFill>
                  <a:srgbClr val="0070C0"/>
                </a:solidFill>
              </a:rPr>
              <a:t>Viral antibodies :</a:t>
            </a:r>
            <a:r>
              <a:rPr lang="en-US" dirty="0"/>
              <a:t>hepatitis c ,b, infectious mononucleosis , HIV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>
                <a:solidFill>
                  <a:srgbClr val="0070C0"/>
                </a:solidFill>
              </a:rPr>
              <a:t>Sputum culture </a:t>
            </a:r>
            <a:r>
              <a:rPr lang="en-US" sz="3200" dirty="0"/>
              <a:t>: microscopy for tubercle bacilli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u="sng" dirty="0">
                <a:solidFill>
                  <a:srgbClr val="0070C0"/>
                </a:solidFill>
              </a:rPr>
              <a:t>Urine microscopy and culture</a:t>
            </a:r>
            <a:r>
              <a:rPr lang="en-US" sz="3200" dirty="0"/>
              <a:t>: </a:t>
            </a:r>
            <a:r>
              <a:rPr lang="en-US" dirty="0"/>
              <a:t>microscopic hematuria in endocarditis , proteinuria suggests renal disease, hematuria in hypernephroma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u="sng" dirty="0">
                <a:solidFill>
                  <a:srgbClr val="0070C0"/>
                </a:solidFill>
              </a:rPr>
              <a:t>Stool culture and microscopy: </a:t>
            </a:r>
            <a:r>
              <a:rPr lang="en-US" dirty="0"/>
              <a:t>ova, parasites and cysts on microscopy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 err="1">
                <a:solidFill>
                  <a:srgbClr val="0070C0"/>
                </a:solidFill>
              </a:rPr>
              <a:t>CXRay</a:t>
            </a:r>
            <a:r>
              <a:rPr lang="en-US" sz="3200" dirty="0"/>
              <a:t> : tb , atypical pneumonia, hilar lymphadenopathy in sarcoidosis, lymphoma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u="sng" dirty="0">
                <a:solidFill>
                  <a:srgbClr val="0070C0"/>
                </a:solidFill>
              </a:rPr>
              <a:t>ECG</a:t>
            </a:r>
            <a:r>
              <a:rPr lang="en-US" sz="3200" dirty="0"/>
              <a:t>: for cardiac diseases</a:t>
            </a:r>
          </a:p>
        </p:txBody>
      </p:sp>
    </p:spTree>
    <p:extLst>
      <p:ext uri="{BB962C8B-B14F-4D97-AF65-F5344CB8AC3E}">
        <p14:creationId xmlns:p14="http://schemas.microsoft.com/office/powerpoint/2010/main" val="3545676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E81BD8-4BD9-4C9E-A159-50CB9F68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ea typeface="+mj-lt"/>
                <a:cs typeface="+mj-lt"/>
              </a:rPr>
              <a:t>4. Imaging</a:t>
            </a:r>
            <a:r>
              <a:rPr lang="en-US" dirty="0"/>
              <a:t> </a:t>
            </a:r>
            <a:r>
              <a:rPr lang="en-US" sz="4400" b="1" dirty="0">
                <a:solidFill>
                  <a:srgbClr val="FF0000"/>
                </a:solidFill>
                <a:ea typeface="+mj-lt"/>
                <a:cs typeface="+mj-lt"/>
              </a:rPr>
              <a:t>Tests:</a:t>
            </a:r>
            <a:r>
              <a:rPr lang="en-US" sz="4400" dirty="0">
                <a:latin typeface="Open Sans"/>
              </a:rPr>
              <a:t> </a:t>
            </a:r>
            <a:r>
              <a:rPr lang="en-US" sz="2200" dirty="0">
                <a:latin typeface="Open Sans"/>
              </a:rPr>
              <a:t>Typically, areas of discomfort should be imaged</a:t>
            </a:r>
            <a:br>
              <a:rPr lang="en-US" sz="4400" b="1" dirty="0">
                <a:solidFill>
                  <a:srgbClr val="FF0000"/>
                </a:solidFill>
                <a:ea typeface="+mj-lt"/>
                <a:cs typeface="+mj-lt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510B85-D86A-40A1-AE4A-D248DE51B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32449"/>
            <a:ext cx="11353800" cy="5725551"/>
          </a:xfrm>
        </p:spPr>
        <p:txBody>
          <a:bodyPr/>
          <a:lstStyle/>
          <a:p>
            <a:r>
              <a:rPr lang="en-US" sz="2800" b="1" u="sng" dirty="0">
                <a:solidFill>
                  <a:srgbClr val="0070C0"/>
                </a:solidFill>
                <a:ea typeface="+mn-lt"/>
                <a:cs typeface="+mn-lt"/>
              </a:rPr>
              <a:t>CT of the chest, abdomen, and pelvis </a:t>
            </a:r>
            <a:r>
              <a:rPr lang="en-US" sz="2800" dirty="0">
                <a:ea typeface="+mn-lt"/>
                <a:cs typeface="+mn-lt"/>
              </a:rPr>
              <a:t>should be considered to check for adenopathy and occult abscesses even when patients do not have localizing symptoms or signs.</a:t>
            </a:r>
          </a:p>
          <a:p>
            <a:r>
              <a:rPr lang="en-US" sz="2800" b="1" u="sng" dirty="0">
                <a:solidFill>
                  <a:srgbClr val="0070C0"/>
                </a:solidFill>
                <a:ea typeface="+mn-lt"/>
                <a:cs typeface="+mn-lt"/>
              </a:rPr>
              <a:t>echocardiography is done: </a:t>
            </a:r>
            <a:r>
              <a:rPr lang="en-US" sz="2800" dirty="0">
                <a:ea typeface="+mn-lt"/>
                <a:cs typeface="+mn-lt"/>
              </a:rPr>
              <a:t>if blood cultures are positive or heart murmurs or peripheral signs suggest endocarditis</a:t>
            </a:r>
          </a:p>
          <a:p>
            <a:r>
              <a:rPr lang="en-US" sz="2800" b="1" u="sng" dirty="0">
                <a:solidFill>
                  <a:srgbClr val="0070C0"/>
                </a:solidFill>
                <a:latin typeface="Open Sans"/>
              </a:rPr>
              <a:t>MRI</a:t>
            </a:r>
            <a:r>
              <a:rPr lang="en-US" sz="2800" dirty="0">
                <a:latin typeface="Open Sans"/>
              </a:rPr>
              <a:t> is more sensitive than </a:t>
            </a:r>
            <a:r>
              <a:rPr lang="en-US" sz="2800" u="sng" dirty="0">
                <a:solidFill>
                  <a:srgbClr val="0070C0"/>
                </a:solidFill>
                <a:latin typeface="Open Sans"/>
              </a:rPr>
              <a:t>CT</a:t>
            </a:r>
            <a:r>
              <a:rPr lang="en-US" sz="2800" dirty="0">
                <a:latin typeface="Open Sans"/>
              </a:rPr>
              <a:t> for detecting most causes of FUO involving the central nervous system (</a:t>
            </a:r>
            <a:r>
              <a:rPr lang="en-US" sz="2800" b="1" u="sng" dirty="0">
                <a:solidFill>
                  <a:srgbClr val="0070C0"/>
                </a:solidFill>
                <a:latin typeface="Open Sans"/>
              </a:rPr>
              <a:t>CNS) </a:t>
            </a:r>
            <a:r>
              <a:rPr lang="en-US" sz="2800" dirty="0">
                <a:latin typeface="Open Sans"/>
              </a:rPr>
              <a:t>and should be done if a CNS cause is being considered.</a:t>
            </a:r>
          </a:p>
          <a:p>
            <a:endParaRPr lang="en-US" sz="2800" dirty="0">
              <a:latin typeface="Open Sans"/>
            </a:endParaRPr>
          </a:p>
          <a:p>
            <a:endParaRPr lang="en-US" sz="2800" b="1" u="sng" dirty="0">
              <a:solidFill>
                <a:srgbClr val="0070C0"/>
              </a:solidFill>
              <a:ea typeface="+mn-lt"/>
              <a:cs typeface="+mn-lt"/>
            </a:endParaRP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850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E9E8E5-64D1-4124-88C4-FC76E213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5. Specific investigations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5AFD066-F44A-42FC-A05A-D2C02932A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Rheumatoid factor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Serological tests</a:t>
            </a:r>
            <a:r>
              <a:rPr lang="en-US" dirty="0"/>
              <a:t>: Q fever, brucellosis, leptospirosis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Autoantibodies</a:t>
            </a:r>
            <a:r>
              <a:rPr lang="en-US" dirty="0"/>
              <a:t>: connective tissue diseases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 err="1">
                <a:solidFill>
                  <a:srgbClr val="7030A0"/>
                </a:solidFill>
              </a:rPr>
              <a:t>Antistreptolysin</a:t>
            </a:r>
            <a:r>
              <a:rPr lang="en-US" u="sng" dirty="0">
                <a:solidFill>
                  <a:srgbClr val="7030A0"/>
                </a:solidFill>
              </a:rPr>
              <a:t> O </a:t>
            </a:r>
            <a:r>
              <a:rPr lang="en-US" u="sng" dirty="0" err="1">
                <a:solidFill>
                  <a:srgbClr val="7030A0"/>
                </a:solidFill>
              </a:rPr>
              <a:t>titre</a:t>
            </a:r>
            <a:r>
              <a:rPr lang="en-US" dirty="0"/>
              <a:t>: rheumatic fever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Bone marrow aspirate </a:t>
            </a:r>
            <a:r>
              <a:rPr lang="en-US" dirty="0"/>
              <a:t>:leukemia, myeloma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LP</a:t>
            </a:r>
            <a:r>
              <a:rPr lang="en-US" dirty="0"/>
              <a:t>: WBCs and organisms if suspected meningitis ,blood :SAH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Abdominal </a:t>
            </a:r>
            <a:r>
              <a:rPr lang="en-US" u="sng" dirty="0" err="1">
                <a:solidFill>
                  <a:srgbClr val="7030A0"/>
                </a:solidFill>
              </a:rPr>
              <a:t>US</a:t>
            </a:r>
            <a:r>
              <a:rPr lang="en-US" dirty="0" err="1"/>
              <a:t>:intraperitoneal</a:t>
            </a:r>
            <a:r>
              <a:rPr lang="en-US" dirty="0"/>
              <a:t> </a:t>
            </a:r>
            <a:r>
              <a:rPr lang="en-US" dirty="0" err="1"/>
              <a:t>abcesses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u="sng" dirty="0">
                <a:solidFill>
                  <a:srgbClr val="7030A0"/>
                </a:solidFill>
              </a:rPr>
              <a:t>Liver ,renal, muscle Biopsy </a:t>
            </a:r>
            <a:r>
              <a:rPr lang="en-US" dirty="0"/>
              <a:t>: hepatitis, glomerular disease, myositis respectively</a:t>
            </a:r>
          </a:p>
        </p:txBody>
      </p:sp>
    </p:spTree>
    <p:extLst>
      <p:ext uri="{BB962C8B-B14F-4D97-AF65-F5344CB8AC3E}">
        <p14:creationId xmlns:p14="http://schemas.microsoft.com/office/powerpoint/2010/main" val="3911866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935B-E9D2-4E24-B56A-DFFA775F6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</a:rPr>
              <a:t>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A5977-E2D9-4F58-99C0-D8EED23B2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body temperature is maintained by a complex regulatory system in the anterior hypothalamus , preoptic area, temperature sensitive area, thermal set point.</a:t>
            </a:r>
          </a:p>
        </p:txBody>
      </p:sp>
    </p:spTree>
    <p:extLst>
      <p:ext uri="{BB962C8B-B14F-4D97-AF65-F5344CB8AC3E}">
        <p14:creationId xmlns:p14="http://schemas.microsoft.com/office/powerpoint/2010/main" val="34491570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E7745A-B317-4C6A-A218-D8D5A4C4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3D05A6D-B29E-4427-A923-D504560C2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In general the use of antibiotics , </a:t>
            </a:r>
            <a:r>
              <a:rPr lang="en-US" sz="3200" dirty="0" err="1"/>
              <a:t>antituberculous</a:t>
            </a:r>
            <a:r>
              <a:rPr lang="en-US" sz="3200" dirty="0"/>
              <a:t> drugs or steroids is </a:t>
            </a:r>
            <a:r>
              <a:rPr lang="en-US" sz="3200" u="sng" dirty="0">
                <a:solidFill>
                  <a:srgbClr val="FF0000"/>
                </a:solidFill>
              </a:rPr>
              <a:t>not recommended </a:t>
            </a:r>
            <a:r>
              <a:rPr lang="en-US" sz="3200" dirty="0"/>
              <a:t>;since they mask the main features of the disease causing delay in the diagnosis.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5221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EE37EF-0A15-49BB-995E-BB0E99EE1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66" y="1329398"/>
            <a:ext cx="10515600" cy="537385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4000" u="sng" dirty="0">
                <a:solidFill>
                  <a:schemeClr val="accent2">
                    <a:lumMod val="75000"/>
                  </a:schemeClr>
                </a:solidFill>
              </a:rPr>
              <a:t>TEMPORAL ARTERITIS </a:t>
            </a:r>
            <a:r>
              <a:rPr lang="en-US" sz="3600" dirty="0"/>
              <a:t>with a threat of visual impairment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4000" u="sng" dirty="0">
                <a:solidFill>
                  <a:schemeClr val="accent2">
                    <a:lumMod val="75000"/>
                  </a:schemeClr>
                </a:solidFill>
              </a:rPr>
              <a:t>SUSPESION OF MILIARY TB </a:t>
            </a:r>
            <a:r>
              <a:rPr lang="en-US" sz="3600" dirty="0"/>
              <a:t>especially in elderly and immunocompromised patients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4000" u="sng" dirty="0">
                <a:solidFill>
                  <a:schemeClr val="accent2">
                    <a:lumMod val="75000"/>
                  </a:schemeClr>
                </a:solidFill>
              </a:rPr>
              <a:t>CHARACTERESTIC FEATURES OF MALARIA </a:t>
            </a:r>
            <a:r>
              <a:rPr lang="en-US" sz="3600" dirty="0"/>
              <a:t>without proof of peripheral smear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58757E27-3DB0-40AF-B287-A8B64479D132}"/>
              </a:ext>
            </a:extLst>
          </p:cNvPr>
          <p:cNvSpPr txBox="1"/>
          <p:nvPr/>
        </p:nvSpPr>
        <p:spPr>
          <a:xfrm>
            <a:off x="725658" y="464235"/>
            <a:ext cx="9587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</a:rPr>
              <a:t>There are some special situations in which some drugs can be used </a:t>
            </a:r>
            <a:r>
              <a:rPr lang="en-US" sz="2400" b="1" i="1" u="sng" dirty="0" err="1">
                <a:solidFill>
                  <a:srgbClr val="FF0000"/>
                </a:solidFill>
              </a:rPr>
              <a:t>empiricaly</a:t>
            </a:r>
            <a:r>
              <a:rPr lang="en-US" sz="2400" b="1" i="1" u="sng" dirty="0">
                <a:solidFill>
                  <a:srgbClr val="FF0000"/>
                </a:solidFill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604590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6FDB16B0-A83A-4173-BD94-F04DEFFA26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163" r="12060"/>
          <a:stretch/>
        </p:blipFill>
        <p:spPr>
          <a:xfrm>
            <a:off x="1" y="-1"/>
            <a:ext cx="7301131" cy="6858001"/>
          </a:xfr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F5F6D29-4C89-4C57-BC45-9EBAF65E85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026"/>
          <a:stretch/>
        </p:blipFill>
        <p:spPr>
          <a:xfrm>
            <a:off x="7863839" y="140678"/>
            <a:ext cx="4206241" cy="661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395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AAFE3-8A18-4E0D-B52F-250EE492F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</a:rPr>
              <a:t>pathophysiology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3A7D3-153F-4EB1-920C-35ED2A339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Pyrogens:</a:t>
            </a:r>
          </a:p>
          <a:p>
            <a:pPr marL="0" indent="0">
              <a:buNone/>
            </a:pPr>
            <a:r>
              <a:rPr lang="en-US" dirty="0"/>
              <a:t>Substances that mediate the elevation of core body temperature,</a:t>
            </a:r>
          </a:p>
          <a:p>
            <a:pPr marL="0" indent="0">
              <a:buNone/>
            </a:pPr>
            <a:r>
              <a:rPr lang="en-US" dirty="0"/>
              <a:t>There are two </a:t>
            </a:r>
            <a:r>
              <a:rPr lang="en-US" dirty="0" err="1"/>
              <a:t>types,exogenous</a:t>
            </a:r>
            <a:r>
              <a:rPr lang="en-US" dirty="0"/>
              <a:t> and endogenous pyrogens.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Exogenous pyrogens:</a:t>
            </a:r>
          </a:p>
          <a:p>
            <a:pPr marL="0" indent="0">
              <a:buNone/>
            </a:pPr>
            <a:r>
              <a:rPr lang="en-US" dirty="0"/>
              <a:t>Its derived from outside of the host, such as microorganisms, toxins, and microbial products.</a:t>
            </a:r>
          </a:p>
          <a:p>
            <a:pPr marL="0" indent="0">
              <a:buNone/>
            </a:pPr>
            <a:r>
              <a:rPr lang="en-US" dirty="0"/>
              <a:t>They are generally large molecules cannot pass blood brain barrier.</a:t>
            </a:r>
          </a:p>
          <a:p>
            <a:pPr marL="0" indent="0">
              <a:buNone/>
            </a:pPr>
            <a:r>
              <a:rPr lang="en-US" dirty="0"/>
              <a:t>They induce the release of endogenous pyrogens from macrophages.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77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161B6-4ECB-42B0-820D-CB9905582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3C07C-7564-4B59-8B46-2FD982679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Endogenous pyrogens:</a:t>
            </a:r>
          </a:p>
          <a:p>
            <a:pPr marL="0" indent="0">
              <a:buNone/>
            </a:pPr>
            <a:r>
              <a:rPr lang="en-US" dirty="0"/>
              <a:t>They are small molecules can pass blood brain barrier.</a:t>
            </a:r>
          </a:p>
          <a:p>
            <a:pPr marL="0" indent="0">
              <a:buNone/>
            </a:pPr>
            <a:r>
              <a:rPr lang="en-US" dirty="0"/>
              <a:t>Pyrogen cytokines trigger the hypothalamus to release PGE2,RESULTING IN: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Resetting of thermostatic temperature.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Activation of vasomotor center.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Vasodilatation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Heat production.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325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CC3F-597E-4A5B-8277-9F8866ACB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Fever of unknown origin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4894B-A719-48CC-820B-24DCFF561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Definition: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002060"/>
                </a:solidFill>
              </a:rPr>
              <a:t>Temperature more than 38.3 c (101 F) on several occasions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002060"/>
                </a:solidFill>
              </a:rPr>
              <a:t>Fever more than 3 weeks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002060"/>
                </a:solidFill>
              </a:rPr>
              <a:t>Failure to reach a diagnosis despite 1 week of inpatient investigations or 3 outpatient visits.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24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29462-1ACC-4B8C-B72E-59CF8F5A5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" y="0"/>
            <a:ext cx="11227191" cy="6176963"/>
          </a:xfrm>
        </p:spPr>
        <p:txBody>
          <a:bodyPr/>
          <a:lstStyle/>
          <a:p>
            <a:endParaRPr lang="en-US" dirty="0"/>
          </a:p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Factors that may have contributed to the difficulty in finding the cause of fever include:</a:t>
            </a:r>
          </a:p>
          <a:p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/>
              <a:t>A common illness that doesn’t have the usual symptoms-may be asymptomatic.</a:t>
            </a:r>
          </a:p>
          <a:p>
            <a:r>
              <a:rPr lang="en-US" dirty="0"/>
              <a:t>Illness whose symptoms appear later</a:t>
            </a:r>
          </a:p>
          <a:p>
            <a:r>
              <a:rPr lang="en-US" dirty="0"/>
              <a:t>Illnesses with delayed positive test.</a:t>
            </a:r>
          </a:p>
          <a:p>
            <a:r>
              <a:rPr lang="en-US" dirty="0"/>
              <a:t>Person is unable to communicate about other symptoms</a:t>
            </a:r>
          </a:p>
          <a:p>
            <a:r>
              <a:rPr lang="en-US" dirty="0"/>
              <a:t>Genetic condition that causes periodic fever.</a:t>
            </a:r>
          </a:p>
        </p:txBody>
      </p:sp>
    </p:spTree>
    <p:extLst>
      <p:ext uri="{BB962C8B-B14F-4D97-AF65-F5344CB8AC3E}">
        <p14:creationId xmlns:p14="http://schemas.microsoft.com/office/powerpoint/2010/main" val="1461107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C7553-9BBA-47A8-944F-1A42D35B4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6">
                    <a:lumMod val="50000"/>
                  </a:schemeClr>
                </a:solidFill>
              </a:rPr>
              <a:t>Common causes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BFBA8-AB1A-40CD-845A-B4A8B815E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Infections 40%</a:t>
            </a:r>
          </a:p>
          <a:p>
            <a:r>
              <a:rPr lang="en-US" dirty="0"/>
              <a:t>Malignancy 25%</a:t>
            </a:r>
          </a:p>
          <a:p>
            <a:r>
              <a:rPr lang="en-US" dirty="0"/>
              <a:t>Autoimmune diseases 15%</a:t>
            </a:r>
          </a:p>
          <a:p>
            <a:r>
              <a:rPr lang="en-US" dirty="0"/>
              <a:t>Undiagnosed 10%</a:t>
            </a:r>
          </a:p>
          <a:p>
            <a:r>
              <a:rPr lang="en-US" dirty="0"/>
              <a:t>Others/miscellaneous 10%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38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D04D7-EE68-4F9D-BE62-7C619DBB1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rgbClr val="002060"/>
                </a:solidFill>
              </a:rPr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DA4A3-9534-4368-927E-C32435C40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</a:rPr>
              <a:t>Durack and streets classification: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Classical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Nosocomial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Neutropenic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Pyrexia of unknown origin with HIV infection</a:t>
            </a:r>
          </a:p>
        </p:txBody>
      </p:sp>
    </p:spTree>
    <p:extLst>
      <p:ext uri="{BB962C8B-B14F-4D97-AF65-F5344CB8AC3E}">
        <p14:creationId xmlns:p14="http://schemas.microsoft.com/office/powerpoint/2010/main" val="3236864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1505</Words>
  <Application>Microsoft Office PowerPoint</Application>
  <PresentationFormat>شاشة عريضة</PresentationFormat>
  <Paragraphs>231</Paragraphs>
  <Slides>32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Open Sans</vt:lpstr>
      <vt:lpstr>Wingdings</vt:lpstr>
      <vt:lpstr>Office Theme</vt:lpstr>
      <vt:lpstr>Fever of unknown origin</vt:lpstr>
      <vt:lpstr>Normal temperature</vt:lpstr>
      <vt:lpstr>Physiology</vt:lpstr>
      <vt:lpstr>pathophysiology</vt:lpstr>
      <vt:lpstr>Continue…</vt:lpstr>
      <vt:lpstr>Fever of unknown origin</vt:lpstr>
      <vt:lpstr>عرض تقديمي في PowerPoint</vt:lpstr>
      <vt:lpstr>Common causes</vt:lpstr>
      <vt:lpstr>classification</vt:lpstr>
      <vt:lpstr>classical</vt:lpstr>
      <vt:lpstr>infections</vt:lpstr>
      <vt:lpstr>Continue…</vt:lpstr>
      <vt:lpstr>عرض تقديمي في PowerPoint</vt:lpstr>
      <vt:lpstr>عرض تقديمي في PowerPoint</vt:lpstr>
      <vt:lpstr>2.Nosocomial</vt:lpstr>
      <vt:lpstr>3.neutropenic</vt:lpstr>
      <vt:lpstr>4.HIV associated FUO</vt:lpstr>
      <vt:lpstr>عرض تقديمي في PowerPoint</vt:lpstr>
      <vt:lpstr>Approach</vt:lpstr>
      <vt:lpstr>1. History taking : A full and extensive history should be taken noting :</vt:lpstr>
      <vt:lpstr>عرض تقديمي في PowerPoint</vt:lpstr>
      <vt:lpstr>عرض تقديمي في PowerPoint</vt:lpstr>
      <vt:lpstr>2.Physical examination </vt:lpstr>
      <vt:lpstr>عرض تقديمي في PowerPoint</vt:lpstr>
      <vt:lpstr>عرض تقديمي في PowerPoint</vt:lpstr>
      <vt:lpstr>3.Lab Testing : it may be necessary to carry out numerous and repeated investigations, and withhold any drugs one at time to see if the fever settles </vt:lpstr>
      <vt:lpstr>عرض تقديمي في PowerPoint</vt:lpstr>
      <vt:lpstr>4. Imaging Tests: Typically, areas of discomfort should be imaged </vt:lpstr>
      <vt:lpstr>5. Specific investigations</vt:lpstr>
      <vt:lpstr>treatment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Fever of unknown origin</dc:title>
  <dc:creator>PC</dc:creator>
  <cp:lastModifiedBy>PC</cp:lastModifiedBy>
  <cp:revision>2</cp:revision>
  <dcterms:modified xsi:type="dcterms:W3CDTF">2022-02-09T19:30:52Z</dcterms:modified>
</cp:coreProperties>
</file>