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3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diagrams/drawing4.xml" ContentType="application/vnd.ms-office.drawingml.diagramDrawing+xml"/>
  <Override PartName="/ppt/notesMasters/notesMaster1.xml" ContentType="application/vnd.openxmlformats-officedocument.presentationml.notesMaster+xml"/>
  <Override PartName="/ppt/diagrams/colors4.xml" ContentType="application/vnd.openxmlformats-officedocument.drawingml.diagramColors+xml"/>
  <Override PartName="/ppt/diagrams/quickStyle4.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colors3.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7" r:id="rId3"/>
    <p:sldId id="301" r:id="rId4"/>
    <p:sldId id="265" r:id="rId5"/>
    <p:sldId id="290" r:id="rId6"/>
    <p:sldId id="305" r:id="rId7"/>
    <p:sldId id="307" r:id="rId8"/>
    <p:sldId id="302" r:id="rId9"/>
    <p:sldId id="306" r:id="rId10"/>
    <p:sldId id="289" r:id="rId11"/>
    <p:sldId id="269" r:id="rId12"/>
    <p:sldId id="267" r:id="rId13"/>
    <p:sldId id="292" r:id="rId14"/>
    <p:sldId id="268" r:id="rId15"/>
    <p:sldId id="293" r:id="rId16"/>
    <p:sldId id="271" r:id="rId17"/>
    <p:sldId id="294" r:id="rId18"/>
    <p:sldId id="311" r:id="rId19"/>
    <p:sldId id="272" r:id="rId20"/>
    <p:sldId id="309" r:id="rId21"/>
    <p:sldId id="308" r:id="rId22"/>
    <p:sldId id="295" r:id="rId23"/>
    <p:sldId id="296" r:id="rId24"/>
    <p:sldId id="281" r:id="rId25"/>
    <p:sldId id="282" r:id="rId26"/>
    <p:sldId id="283" r:id="rId27"/>
    <p:sldId id="284" r:id="rId28"/>
    <p:sldId id="297" r:id="rId29"/>
    <p:sldId id="277" r:id="rId30"/>
    <p:sldId id="285" r:id="rId31"/>
    <p:sldId id="286" r:id="rId32"/>
    <p:sldId id="291" r:id="rId33"/>
    <p:sldId id="298" r:id="rId34"/>
    <p:sldId id="3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p:scale>
          <a:sx n="73" d="100"/>
          <a:sy n="73" d="100"/>
        </p:scale>
        <p:origin x="57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60EB8-22B8-42BA-B9A8-69DA0AAF06C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GB"/>
        </a:p>
      </dgm:t>
    </dgm:pt>
    <dgm:pt modelId="{B31E9D2D-7C84-4EBF-8855-EA924EB20725}">
      <dgm:prSet phldrT="[Text]"/>
      <dgm:spPr/>
      <dgm:t>
        <a:bodyPr/>
        <a:lstStyle/>
        <a:p>
          <a:r>
            <a:rPr lang="en-GB" dirty="0"/>
            <a:t>Policy</a:t>
          </a:r>
        </a:p>
      </dgm:t>
    </dgm:pt>
    <dgm:pt modelId="{62648000-BF73-4151-B71B-FCAF271C1FAB}" type="parTrans" cxnId="{61D898FB-8105-4982-839A-D394B07818F0}">
      <dgm:prSet/>
      <dgm:spPr/>
      <dgm:t>
        <a:bodyPr/>
        <a:lstStyle/>
        <a:p>
          <a:endParaRPr lang="en-GB"/>
        </a:p>
      </dgm:t>
    </dgm:pt>
    <dgm:pt modelId="{AE16A222-D3A0-4049-B5CB-ABD91EB5ADB6}" type="sibTrans" cxnId="{61D898FB-8105-4982-839A-D394B07818F0}">
      <dgm:prSet/>
      <dgm:spPr/>
      <dgm:t>
        <a:bodyPr/>
        <a:lstStyle/>
        <a:p>
          <a:endParaRPr lang="en-GB"/>
        </a:p>
      </dgm:t>
    </dgm:pt>
    <dgm:pt modelId="{5917D55C-0515-4E6A-870A-5155855C2016}">
      <dgm:prSet phldrT="[Text]"/>
      <dgm:spPr>
        <a:ln>
          <a:solidFill>
            <a:schemeClr val="accent2">
              <a:lumMod val="75000"/>
              <a:alpha val="90000"/>
            </a:schemeClr>
          </a:solidFill>
        </a:ln>
      </dgm:spPr>
      <dgm:t>
        <a:bodyPr/>
        <a:lstStyle/>
        <a:p>
          <a:r>
            <a:rPr lang="en-GB" dirty="0"/>
            <a:t>Usually expressed in broad terms</a:t>
          </a:r>
        </a:p>
      </dgm:t>
    </dgm:pt>
    <dgm:pt modelId="{0374EB1C-78A4-44DB-A90F-36A80FA26B89}" type="parTrans" cxnId="{EDC19496-2655-43DC-AF03-51011A58C662}">
      <dgm:prSet/>
      <dgm:spPr/>
      <dgm:t>
        <a:bodyPr/>
        <a:lstStyle/>
        <a:p>
          <a:endParaRPr lang="en-GB"/>
        </a:p>
      </dgm:t>
    </dgm:pt>
    <dgm:pt modelId="{45A22749-12EA-4D15-9646-44882D7653FF}" type="sibTrans" cxnId="{EDC19496-2655-43DC-AF03-51011A58C662}">
      <dgm:prSet/>
      <dgm:spPr/>
      <dgm:t>
        <a:bodyPr/>
        <a:lstStyle/>
        <a:p>
          <a:endParaRPr lang="en-GB"/>
        </a:p>
      </dgm:t>
    </dgm:pt>
    <dgm:pt modelId="{242726AE-F913-4518-B9E5-0B096A1702CC}">
      <dgm:prSet phldrT="[Text]"/>
      <dgm:spPr/>
      <dgm:t>
        <a:bodyPr/>
        <a:lstStyle/>
        <a:p>
          <a:r>
            <a:rPr lang="en-GB" dirty="0"/>
            <a:t>Procedure</a:t>
          </a:r>
        </a:p>
      </dgm:t>
    </dgm:pt>
    <dgm:pt modelId="{B3AE1E49-565E-425F-B8DA-611415013F91}" type="parTrans" cxnId="{05526C18-B4BE-4DF9-B67B-93BA950529B4}">
      <dgm:prSet/>
      <dgm:spPr/>
      <dgm:t>
        <a:bodyPr/>
        <a:lstStyle/>
        <a:p>
          <a:endParaRPr lang="en-GB"/>
        </a:p>
      </dgm:t>
    </dgm:pt>
    <dgm:pt modelId="{76BAD7ED-E87A-4A70-8C16-77FFC2603068}" type="sibTrans" cxnId="{05526C18-B4BE-4DF9-B67B-93BA950529B4}">
      <dgm:prSet/>
      <dgm:spPr/>
      <dgm:t>
        <a:bodyPr/>
        <a:lstStyle/>
        <a:p>
          <a:endParaRPr lang="en-GB"/>
        </a:p>
      </dgm:t>
    </dgm:pt>
    <dgm:pt modelId="{88C4F8D4-8F91-4C8B-B98E-45024EE36401}">
      <dgm:prSet phldrT="[Text]"/>
      <dgm:spPr>
        <a:ln>
          <a:solidFill>
            <a:schemeClr val="accent3">
              <a:alpha val="90000"/>
            </a:schemeClr>
          </a:solidFill>
        </a:ln>
      </dgm:spPr>
      <dgm:t>
        <a:bodyPr/>
        <a:lstStyle/>
        <a:p>
          <a:r>
            <a:rPr lang="en-GB" dirty="0"/>
            <a:t>Usually stated in detail</a:t>
          </a:r>
        </a:p>
      </dgm:t>
    </dgm:pt>
    <dgm:pt modelId="{D3631987-C26C-454D-8DE0-977EDD33309D}" type="parTrans" cxnId="{F073D0D8-9A19-4F8D-8266-E3F38163FDC7}">
      <dgm:prSet/>
      <dgm:spPr/>
      <dgm:t>
        <a:bodyPr/>
        <a:lstStyle/>
        <a:p>
          <a:endParaRPr lang="en-GB"/>
        </a:p>
      </dgm:t>
    </dgm:pt>
    <dgm:pt modelId="{CA5DBF9B-8F12-4815-A463-0341836D8054}" type="sibTrans" cxnId="{F073D0D8-9A19-4F8D-8266-E3F38163FDC7}">
      <dgm:prSet/>
      <dgm:spPr/>
      <dgm:t>
        <a:bodyPr/>
        <a:lstStyle/>
        <a:p>
          <a:endParaRPr lang="en-GB"/>
        </a:p>
      </dgm:t>
    </dgm:pt>
    <dgm:pt modelId="{AA97CDA8-1B3B-4CE2-974A-E44BBEB03F15}">
      <dgm:prSet phldrT="[Text]"/>
      <dgm:spPr>
        <a:ln>
          <a:solidFill>
            <a:schemeClr val="accent3">
              <a:alpha val="90000"/>
            </a:schemeClr>
          </a:solidFill>
        </a:ln>
      </dgm:spPr>
      <dgm:t>
        <a:bodyPr/>
        <a:lstStyle/>
        <a:p>
          <a:r>
            <a:rPr lang="en-GB" dirty="0"/>
            <a:t>States “How” and “Who” and “When”</a:t>
          </a:r>
        </a:p>
      </dgm:t>
    </dgm:pt>
    <dgm:pt modelId="{E4012B2B-B632-4110-9728-91C09639B341}" type="parTrans" cxnId="{1FC222A3-5D2D-40C6-A836-64718EC5D1F6}">
      <dgm:prSet/>
      <dgm:spPr/>
      <dgm:t>
        <a:bodyPr/>
        <a:lstStyle/>
        <a:p>
          <a:endParaRPr lang="en-GB"/>
        </a:p>
      </dgm:t>
    </dgm:pt>
    <dgm:pt modelId="{A9608154-E772-4C6A-8A48-6E6F59756A18}" type="sibTrans" cxnId="{1FC222A3-5D2D-40C6-A836-64718EC5D1F6}">
      <dgm:prSet/>
      <dgm:spPr/>
      <dgm:t>
        <a:bodyPr/>
        <a:lstStyle/>
        <a:p>
          <a:endParaRPr lang="en-GB"/>
        </a:p>
      </dgm:t>
    </dgm:pt>
    <dgm:pt modelId="{80E27836-EF74-45EA-A538-11F568F44BF3}">
      <dgm:prSet phldrT="[Text]"/>
      <dgm:spPr>
        <a:ln>
          <a:solidFill>
            <a:schemeClr val="accent2">
              <a:lumMod val="75000"/>
              <a:alpha val="90000"/>
            </a:schemeClr>
          </a:solidFill>
        </a:ln>
      </dgm:spPr>
      <dgm:t>
        <a:bodyPr/>
        <a:lstStyle/>
        <a:p>
          <a:r>
            <a:rPr lang="en-GB" dirty="0"/>
            <a:t>States “what” or “why”</a:t>
          </a:r>
        </a:p>
      </dgm:t>
    </dgm:pt>
    <dgm:pt modelId="{FD807789-2141-4B90-88AC-198490A64FDE}" type="parTrans" cxnId="{9CBB4C9D-08BD-432E-BF52-49C4270AFBE2}">
      <dgm:prSet/>
      <dgm:spPr/>
      <dgm:t>
        <a:bodyPr/>
        <a:lstStyle/>
        <a:p>
          <a:endParaRPr lang="en-GB"/>
        </a:p>
      </dgm:t>
    </dgm:pt>
    <dgm:pt modelId="{8687E8BA-EC99-4C69-994B-DF3249AC01AD}" type="sibTrans" cxnId="{9CBB4C9D-08BD-432E-BF52-49C4270AFBE2}">
      <dgm:prSet/>
      <dgm:spPr/>
      <dgm:t>
        <a:bodyPr/>
        <a:lstStyle/>
        <a:p>
          <a:endParaRPr lang="en-GB"/>
        </a:p>
      </dgm:t>
    </dgm:pt>
    <dgm:pt modelId="{DDDE9665-998A-4B52-A015-EA9071D36DE9}">
      <dgm:prSet phldrT="[Text]"/>
      <dgm:spPr>
        <a:ln>
          <a:solidFill>
            <a:schemeClr val="accent2">
              <a:lumMod val="75000"/>
              <a:alpha val="90000"/>
            </a:schemeClr>
          </a:solidFill>
        </a:ln>
      </dgm:spPr>
      <dgm:t>
        <a:bodyPr/>
        <a:lstStyle/>
        <a:p>
          <a:r>
            <a:rPr lang="en-GB" dirty="0"/>
            <a:t>Changes less frequently</a:t>
          </a:r>
        </a:p>
      </dgm:t>
    </dgm:pt>
    <dgm:pt modelId="{8BB06CF7-0896-43F3-98AC-649A47F31262}" type="parTrans" cxnId="{871CA31B-AC7A-4B9E-A3C4-015AD8583A94}">
      <dgm:prSet/>
      <dgm:spPr/>
      <dgm:t>
        <a:bodyPr/>
        <a:lstStyle/>
        <a:p>
          <a:endParaRPr lang="en-GB"/>
        </a:p>
      </dgm:t>
    </dgm:pt>
    <dgm:pt modelId="{163EEDBB-6B23-4100-A1FA-68B85AB30994}" type="sibTrans" cxnId="{871CA31B-AC7A-4B9E-A3C4-015AD8583A94}">
      <dgm:prSet/>
      <dgm:spPr/>
      <dgm:t>
        <a:bodyPr/>
        <a:lstStyle/>
        <a:p>
          <a:endParaRPr lang="en-GB"/>
        </a:p>
      </dgm:t>
    </dgm:pt>
    <dgm:pt modelId="{8CDACFD9-28AB-4A7F-BE39-588692D9B160}">
      <dgm:prSet phldrT="[Text]"/>
      <dgm:spPr>
        <a:ln>
          <a:solidFill>
            <a:schemeClr val="accent2">
              <a:lumMod val="75000"/>
              <a:alpha val="90000"/>
            </a:schemeClr>
          </a:solidFill>
        </a:ln>
      </dgm:spPr>
      <dgm:t>
        <a:bodyPr/>
        <a:lstStyle/>
        <a:p>
          <a:r>
            <a:rPr lang="en-GB" dirty="0"/>
            <a:t>Describes values, philosophy of the organization</a:t>
          </a:r>
        </a:p>
      </dgm:t>
    </dgm:pt>
    <dgm:pt modelId="{60842205-FBA2-485D-9A84-9203D4AEE62A}" type="parTrans" cxnId="{5EFDD2A1-0DDB-40E4-9F3B-E8274E74B5AA}">
      <dgm:prSet/>
      <dgm:spPr/>
      <dgm:t>
        <a:bodyPr/>
        <a:lstStyle/>
        <a:p>
          <a:endParaRPr lang="en-GB"/>
        </a:p>
      </dgm:t>
    </dgm:pt>
    <dgm:pt modelId="{740F72C3-D12F-4A91-B90A-86F7A99B5BA2}" type="sibTrans" cxnId="{5EFDD2A1-0DDB-40E4-9F3B-E8274E74B5AA}">
      <dgm:prSet/>
      <dgm:spPr/>
      <dgm:t>
        <a:bodyPr/>
        <a:lstStyle/>
        <a:p>
          <a:endParaRPr lang="en-GB"/>
        </a:p>
      </dgm:t>
    </dgm:pt>
    <dgm:pt modelId="{F20E5328-BA2C-40AB-9D3F-7E9A84F13110}">
      <dgm:prSet phldrT="[Text]"/>
      <dgm:spPr>
        <a:ln>
          <a:solidFill>
            <a:schemeClr val="accent3">
              <a:alpha val="90000"/>
            </a:schemeClr>
          </a:solidFill>
        </a:ln>
      </dgm:spPr>
      <dgm:t>
        <a:bodyPr/>
        <a:lstStyle/>
        <a:p>
          <a:r>
            <a:rPr lang="en-GB" dirty="0"/>
            <a:t>Prone to change</a:t>
          </a:r>
        </a:p>
      </dgm:t>
    </dgm:pt>
    <dgm:pt modelId="{E83C696B-CA47-4028-9CC2-939D2FAD98BD}" type="parTrans" cxnId="{3C255DBD-F99E-4D70-916E-59D8B3E9653C}">
      <dgm:prSet/>
      <dgm:spPr/>
      <dgm:t>
        <a:bodyPr/>
        <a:lstStyle/>
        <a:p>
          <a:endParaRPr lang="en-GB"/>
        </a:p>
      </dgm:t>
    </dgm:pt>
    <dgm:pt modelId="{019849B6-B260-46BB-8A54-9AEB39BFF046}" type="sibTrans" cxnId="{3C255DBD-F99E-4D70-916E-59D8B3E9653C}">
      <dgm:prSet/>
      <dgm:spPr/>
      <dgm:t>
        <a:bodyPr/>
        <a:lstStyle/>
        <a:p>
          <a:endParaRPr lang="en-GB"/>
        </a:p>
      </dgm:t>
    </dgm:pt>
    <dgm:pt modelId="{19337A49-47C5-422B-A3B6-834ADF8B2838}">
      <dgm:prSet phldrT="[Text]"/>
      <dgm:spPr>
        <a:ln>
          <a:solidFill>
            <a:schemeClr val="accent3">
              <a:alpha val="90000"/>
            </a:schemeClr>
          </a:solidFill>
        </a:ln>
      </dgm:spPr>
      <dgm:t>
        <a:bodyPr/>
        <a:lstStyle/>
        <a:p>
          <a:r>
            <a:rPr lang="en-GB" dirty="0"/>
            <a:t>Describes process</a:t>
          </a:r>
        </a:p>
      </dgm:t>
    </dgm:pt>
    <dgm:pt modelId="{549B38DF-F20C-49F9-B72B-363226CAFF4F}" type="parTrans" cxnId="{8DAF346B-6CF3-4F2B-8E99-3D632C7CD1A9}">
      <dgm:prSet/>
      <dgm:spPr/>
      <dgm:t>
        <a:bodyPr/>
        <a:lstStyle/>
        <a:p>
          <a:endParaRPr lang="en-GB"/>
        </a:p>
      </dgm:t>
    </dgm:pt>
    <dgm:pt modelId="{7E367A24-3F50-411D-B30D-C38026DB7574}" type="sibTrans" cxnId="{8DAF346B-6CF3-4F2B-8E99-3D632C7CD1A9}">
      <dgm:prSet/>
      <dgm:spPr/>
      <dgm:t>
        <a:bodyPr/>
        <a:lstStyle/>
        <a:p>
          <a:endParaRPr lang="en-GB"/>
        </a:p>
      </dgm:t>
    </dgm:pt>
    <dgm:pt modelId="{71375E2D-CFD2-43F8-8207-07FB7CB83C11}" type="pres">
      <dgm:prSet presAssocID="{1F660EB8-22B8-42BA-B9A8-69DA0AAF06CD}" presName="Name0" presStyleCnt="0">
        <dgm:presLayoutVars>
          <dgm:dir/>
          <dgm:animLvl val="lvl"/>
          <dgm:resizeHandles val="exact"/>
        </dgm:presLayoutVars>
      </dgm:prSet>
      <dgm:spPr/>
      <dgm:t>
        <a:bodyPr/>
        <a:lstStyle/>
        <a:p>
          <a:endParaRPr lang="en-GB"/>
        </a:p>
      </dgm:t>
    </dgm:pt>
    <dgm:pt modelId="{87476A22-D26A-4803-A857-432DCF6F9355}" type="pres">
      <dgm:prSet presAssocID="{B31E9D2D-7C84-4EBF-8855-EA924EB20725}" presName="composite" presStyleCnt="0"/>
      <dgm:spPr/>
    </dgm:pt>
    <dgm:pt modelId="{C7B9D286-E159-48F3-BCD6-50D2A2482775}" type="pres">
      <dgm:prSet presAssocID="{B31E9D2D-7C84-4EBF-8855-EA924EB20725}" presName="parTx" presStyleLbl="alignNode1" presStyleIdx="0" presStyleCnt="2">
        <dgm:presLayoutVars>
          <dgm:chMax val="0"/>
          <dgm:chPref val="0"/>
          <dgm:bulletEnabled val="1"/>
        </dgm:presLayoutVars>
      </dgm:prSet>
      <dgm:spPr/>
      <dgm:t>
        <a:bodyPr/>
        <a:lstStyle/>
        <a:p>
          <a:endParaRPr lang="en-GB"/>
        </a:p>
      </dgm:t>
    </dgm:pt>
    <dgm:pt modelId="{6CE88388-FC59-4B06-A8BF-F903B7C46486}" type="pres">
      <dgm:prSet presAssocID="{B31E9D2D-7C84-4EBF-8855-EA924EB20725}" presName="desTx" presStyleLbl="alignAccFollowNode1" presStyleIdx="0" presStyleCnt="2">
        <dgm:presLayoutVars>
          <dgm:bulletEnabled val="1"/>
        </dgm:presLayoutVars>
      </dgm:prSet>
      <dgm:spPr/>
      <dgm:t>
        <a:bodyPr/>
        <a:lstStyle/>
        <a:p>
          <a:endParaRPr lang="en-GB"/>
        </a:p>
      </dgm:t>
    </dgm:pt>
    <dgm:pt modelId="{E7BC95D3-009D-42EA-AEFB-21194DFC7DCA}" type="pres">
      <dgm:prSet presAssocID="{AE16A222-D3A0-4049-B5CB-ABD91EB5ADB6}" presName="space" presStyleCnt="0"/>
      <dgm:spPr/>
    </dgm:pt>
    <dgm:pt modelId="{023F595B-7709-4324-A707-07E76CC7B203}" type="pres">
      <dgm:prSet presAssocID="{242726AE-F913-4518-B9E5-0B096A1702CC}" presName="composite" presStyleCnt="0"/>
      <dgm:spPr/>
    </dgm:pt>
    <dgm:pt modelId="{95EC42F6-5810-49B5-B2BF-18F0F0FC1796}" type="pres">
      <dgm:prSet presAssocID="{242726AE-F913-4518-B9E5-0B096A1702CC}" presName="parTx" presStyleLbl="alignNode1" presStyleIdx="1" presStyleCnt="2">
        <dgm:presLayoutVars>
          <dgm:chMax val="0"/>
          <dgm:chPref val="0"/>
          <dgm:bulletEnabled val="1"/>
        </dgm:presLayoutVars>
      </dgm:prSet>
      <dgm:spPr/>
      <dgm:t>
        <a:bodyPr/>
        <a:lstStyle/>
        <a:p>
          <a:endParaRPr lang="en-GB"/>
        </a:p>
      </dgm:t>
    </dgm:pt>
    <dgm:pt modelId="{40FDFAB2-D942-4CAE-9AC3-1AE0950D0AFE}" type="pres">
      <dgm:prSet presAssocID="{242726AE-F913-4518-B9E5-0B096A1702CC}" presName="desTx" presStyleLbl="alignAccFollowNode1" presStyleIdx="1" presStyleCnt="2">
        <dgm:presLayoutVars>
          <dgm:bulletEnabled val="1"/>
        </dgm:presLayoutVars>
      </dgm:prSet>
      <dgm:spPr/>
      <dgm:t>
        <a:bodyPr/>
        <a:lstStyle/>
        <a:p>
          <a:endParaRPr lang="en-GB"/>
        </a:p>
      </dgm:t>
    </dgm:pt>
  </dgm:ptLst>
  <dgm:cxnLst>
    <dgm:cxn modelId="{F21A0173-60E2-4E69-93D7-1C9F042D0503}" type="presOf" srcId="{5917D55C-0515-4E6A-870A-5155855C2016}" destId="{6CE88388-FC59-4B06-A8BF-F903B7C46486}" srcOrd="0" destOrd="0" presId="urn:microsoft.com/office/officeart/2005/8/layout/hList1"/>
    <dgm:cxn modelId="{5EFDD2A1-0DDB-40E4-9F3B-E8274E74B5AA}" srcId="{B31E9D2D-7C84-4EBF-8855-EA924EB20725}" destId="{8CDACFD9-28AB-4A7F-BE39-588692D9B160}" srcOrd="3" destOrd="0" parTransId="{60842205-FBA2-485D-9A84-9203D4AEE62A}" sibTransId="{740F72C3-D12F-4A91-B90A-86F7A99B5BA2}"/>
    <dgm:cxn modelId="{8DAF346B-6CF3-4F2B-8E99-3D632C7CD1A9}" srcId="{242726AE-F913-4518-B9E5-0B096A1702CC}" destId="{19337A49-47C5-422B-A3B6-834ADF8B2838}" srcOrd="3" destOrd="0" parTransId="{549B38DF-F20C-49F9-B72B-363226CAFF4F}" sibTransId="{7E367A24-3F50-411D-B30D-C38026DB7574}"/>
    <dgm:cxn modelId="{05526C18-B4BE-4DF9-B67B-93BA950529B4}" srcId="{1F660EB8-22B8-42BA-B9A8-69DA0AAF06CD}" destId="{242726AE-F913-4518-B9E5-0B096A1702CC}" srcOrd="1" destOrd="0" parTransId="{B3AE1E49-565E-425F-B8DA-611415013F91}" sibTransId="{76BAD7ED-E87A-4A70-8C16-77FFC2603068}"/>
    <dgm:cxn modelId="{6F2724FF-C93D-4E20-84BE-FC2C45459DC7}" type="presOf" srcId="{88C4F8D4-8F91-4C8B-B98E-45024EE36401}" destId="{40FDFAB2-D942-4CAE-9AC3-1AE0950D0AFE}" srcOrd="0" destOrd="0" presId="urn:microsoft.com/office/officeart/2005/8/layout/hList1"/>
    <dgm:cxn modelId="{686E7BB2-8936-4159-B48F-0D8DEC89C3A5}" type="presOf" srcId="{B31E9D2D-7C84-4EBF-8855-EA924EB20725}" destId="{C7B9D286-E159-48F3-BCD6-50D2A2482775}" srcOrd="0" destOrd="0" presId="urn:microsoft.com/office/officeart/2005/8/layout/hList1"/>
    <dgm:cxn modelId="{9A6D941F-5E9B-4583-9C31-88FCBCD9D057}" type="presOf" srcId="{DDDE9665-998A-4B52-A015-EA9071D36DE9}" destId="{6CE88388-FC59-4B06-A8BF-F903B7C46486}" srcOrd="0" destOrd="2" presId="urn:microsoft.com/office/officeart/2005/8/layout/hList1"/>
    <dgm:cxn modelId="{3C255DBD-F99E-4D70-916E-59D8B3E9653C}" srcId="{242726AE-F913-4518-B9E5-0B096A1702CC}" destId="{F20E5328-BA2C-40AB-9D3F-7E9A84F13110}" srcOrd="2" destOrd="0" parTransId="{E83C696B-CA47-4028-9CC2-939D2FAD98BD}" sibTransId="{019849B6-B260-46BB-8A54-9AEB39BFF046}"/>
    <dgm:cxn modelId="{F073D0D8-9A19-4F8D-8266-E3F38163FDC7}" srcId="{242726AE-F913-4518-B9E5-0B096A1702CC}" destId="{88C4F8D4-8F91-4C8B-B98E-45024EE36401}" srcOrd="0" destOrd="0" parTransId="{D3631987-C26C-454D-8DE0-977EDD33309D}" sibTransId="{CA5DBF9B-8F12-4815-A463-0341836D8054}"/>
    <dgm:cxn modelId="{5B40D186-6449-4DAA-8CA3-4EFD498AEABC}" type="presOf" srcId="{80E27836-EF74-45EA-A538-11F568F44BF3}" destId="{6CE88388-FC59-4B06-A8BF-F903B7C46486}" srcOrd="0" destOrd="1" presId="urn:microsoft.com/office/officeart/2005/8/layout/hList1"/>
    <dgm:cxn modelId="{EDC19496-2655-43DC-AF03-51011A58C662}" srcId="{B31E9D2D-7C84-4EBF-8855-EA924EB20725}" destId="{5917D55C-0515-4E6A-870A-5155855C2016}" srcOrd="0" destOrd="0" parTransId="{0374EB1C-78A4-44DB-A90F-36A80FA26B89}" sibTransId="{45A22749-12EA-4D15-9646-44882D7653FF}"/>
    <dgm:cxn modelId="{9CBB4C9D-08BD-432E-BF52-49C4270AFBE2}" srcId="{B31E9D2D-7C84-4EBF-8855-EA924EB20725}" destId="{80E27836-EF74-45EA-A538-11F568F44BF3}" srcOrd="1" destOrd="0" parTransId="{FD807789-2141-4B90-88AC-198490A64FDE}" sibTransId="{8687E8BA-EC99-4C69-994B-DF3249AC01AD}"/>
    <dgm:cxn modelId="{1FC222A3-5D2D-40C6-A836-64718EC5D1F6}" srcId="{242726AE-F913-4518-B9E5-0B096A1702CC}" destId="{AA97CDA8-1B3B-4CE2-974A-E44BBEB03F15}" srcOrd="1" destOrd="0" parTransId="{E4012B2B-B632-4110-9728-91C09639B341}" sibTransId="{A9608154-E772-4C6A-8A48-6E6F59756A18}"/>
    <dgm:cxn modelId="{871CA31B-AC7A-4B9E-A3C4-015AD8583A94}" srcId="{B31E9D2D-7C84-4EBF-8855-EA924EB20725}" destId="{DDDE9665-998A-4B52-A015-EA9071D36DE9}" srcOrd="2" destOrd="0" parTransId="{8BB06CF7-0896-43F3-98AC-649A47F31262}" sibTransId="{163EEDBB-6B23-4100-A1FA-68B85AB30994}"/>
    <dgm:cxn modelId="{070E3887-F6E4-401C-8B7D-FE49AE319198}" type="presOf" srcId="{F20E5328-BA2C-40AB-9D3F-7E9A84F13110}" destId="{40FDFAB2-D942-4CAE-9AC3-1AE0950D0AFE}" srcOrd="0" destOrd="2" presId="urn:microsoft.com/office/officeart/2005/8/layout/hList1"/>
    <dgm:cxn modelId="{75D932C0-680C-4556-9CD8-8DDC3A5F5F51}" type="presOf" srcId="{AA97CDA8-1B3B-4CE2-974A-E44BBEB03F15}" destId="{40FDFAB2-D942-4CAE-9AC3-1AE0950D0AFE}" srcOrd="0" destOrd="1" presId="urn:microsoft.com/office/officeart/2005/8/layout/hList1"/>
    <dgm:cxn modelId="{F365D598-3C40-4F89-A6A5-64C64CAD8CFA}" type="presOf" srcId="{8CDACFD9-28AB-4A7F-BE39-588692D9B160}" destId="{6CE88388-FC59-4B06-A8BF-F903B7C46486}" srcOrd="0" destOrd="3" presId="urn:microsoft.com/office/officeart/2005/8/layout/hList1"/>
    <dgm:cxn modelId="{61D898FB-8105-4982-839A-D394B07818F0}" srcId="{1F660EB8-22B8-42BA-B9A8-69DA0AAF06CD}" destId="{B31E9D2D-7C84-4EBF-8855-EA924EB20725}" srcOrd="0" destOrd="0" parTransId="{62648000-BF73-4151-B71B-FCAF271C1FAB}" sibTransId="{AE16A222-D3A0-4049-B5CB-ABD91EB5ADB6}"/>
    <dgm:cxn modelId="{A263B533-248F-4B35-8DB2-0A13C3F4914A}" type="presOf" srcId="{1F660EB8-22B8-42BA-B9A8-69DA0AAF06CD}" destId="{71375E2D-CFD2-43F8-8207-07FB7CB83C11}" srcOrd="0" destOrd="0" presId="urn:microsoft.com/office/officeart/2005/8/layout/hList1"/>
    <dgm:cxn modelId="{E42642D0-F8E0-47F6-9DA9-45EF347E188B}" type="presOf" srcId="{242726AE-F913-4518-B9E5-0B096A1702CC}" destId="{95EC42F6-5810-49B5-B2BF-18F0F0FC1796}" srcOrd="0" destOrd="0" presId="urn:microsoft.com/office/officeart/2005/8/layout/hList1"/>
    <dgm:cxn modelId="{27D04582-E660-413E-8968-8DF1E6400EBA}" type="presOf" srcId="{19337A49-47C5-422B-A3B6-834ADF8B2838}" destId="{40FDFAB2-D942-4CAE-9AC3-1AE0950D0AFE}" srcOrd="0" destOrd="3" presId="urn:microsoft.com/office/officeart/2005/8/layout/hList1"/>
    <dgm:cxn modelId="{54EFF9F0-7D29-4C43-81C6-2FAAF11895C0}" type="presParOf" srcId="{71375E2D-CFD2-43F8-8207-07FB7CB83C11}" destId="{87476A22-D26A-4803-A857-432DCF6F9355}" srcOrd="0" destOrd="0" presId="urn:microsoft.com/office/officeart/2005/8/layout/hList1"/>
    <dgm:cxn modelId="{62F3452E-DB38-4CEF-B80D-A03E36127F97}" type="presParOf" srcId="{87476A22-D26A-4803-A857-432DCF6F9355}" destId="{C7B9D286-E159-48F3-BCD6-50D2A2482775}" srcOrd="0" destOrd="0" presId="urn:microsoft.com/office/officeart/2005/8/layout/hList1"/>
    <dgm:cxn modelId="{FF09A0B7-1CD9-46E8-8095-F0B901BC7B59}" type="presParOf" srcId="{87476A22-D26A-4803-A857-432DCF6F9355}" destId="{6CE88388-FC59-4B06-A8BF-F903B7C46486}" srcOrd="1" destOrd="0" presId="urn:microsoft.com/office/officeart/2005/8/layout/hList1"/>
    <dgm:cxn modelId="{98DF8CFE-94D7-44A6-A2C8-7B99CD925980}" type="presParOf" srcId="{71375E2D-CFD2-43F8-8207-07FB7CB83C11}" destId="{E7BC95D3-009D-42EA-AEFB-21194DFC7DCA}" srcOrd="1" destOrd="0" presId="urn:microsoft.com/office/officeart/2005/8/layout/hList1"/>
    <dgm:cxn modelId="{C57B6F49-A4DE-457D-A16C-892DD5F0DBBC}" type="presParOf" srcId="{71375E2D-CFD2-43F8-8207-07FB7CB83C11}" destId="{023F595B-7709-4324-A707-07E76CC7B203}" srcOrd="2" destOrd="0" presId="urn:microsoft.com/office/officeart/2005/8/layout/hList1"/>
    <dgm:cxn modelId="{1113BA74-8B95-4A1C-BF20-D71BA1420FB9}" type="presParOf" srcId="{023F595B-7709-4324-A707-07E76CC7B203}" destId="{95EC42F6-5810-49B5-B2BF-18F0F0FC1796}" srcOrd="0" destOrd="0" presId="urn:microsoft.com/office/officeart/2005/8/layout/hList1"/>
    <dgm:cxn modelId="{C3195F13-6C6B-486B-A48F-55BF960B8612}" type="presParOf" srcId="{023F595B-7709-4324-A707-07E76CC7B203}" destId="{40FDFAB2-D942-4CAE-9AC3-1AE0950D0AF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1F178-4A5D-4B15-AB98-5556A9351552}"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en-GB"/>
        </a:p>
      </dgm:t>
    </dgm:pt>
    <dgm:pt modelId="{EE2E458D-B7B1-4D90-9CD5-2924EE8E5CFB}">
      <dgm:prSet phldrT="[Text]"/>
      <dgm:spPr/>
      <dgm:t>
        <a:bodyPr/>
        <a:lstStyle/>
        <a:p>
          <a:r>
            <a:rPr lang="en-GB" dirty="0"/>
            <a:t>Policy</a:t>
          </a:r>
        </a:p>
      </dgm:t>
    </dgm:pt>
    <dgm:pt modelId="{B05C3177-E398-45C8-A6ED-C6E2A11CF80C}" type="parTrans" cxnId="{AE6DED9E-457B-45A4-A7FB-CA38775648D2}">
      <dgm:prSet/>
      <dgm:spPr/>
      <dgm:t>
        <a:bodyPr/>
        <a:lstStyle/>
        <a:p>
          <a:endParaRPr lang="en-GB"/>
        </a:p>
      </dgm:t>
    </dgm:pt>
    <dgm:pt modelId="{BA045185-2479-401F-9918-EAE594DEA1B5}" type="sibTrans" cxnId="{AE6DED9E-457B-45A4-A7FB-CA38775648D2}">
      <dgm:prSet/>
      <dgm:spPr/>
      <dgm:t>
        <a:bodyPr/>
        <a:lstStyle/>
        <a:p>
          <a:endParaRPr lang="en-GB"/>
        </a:p>
      </dgm:t>
    </dgm:pt>
    <dgm:pt modelId="{EFE42D10-9D5F-4CFB-9BBD-6E60403EB747}">
      <dgm:prSet phldrT="[Text]"/>
      <dgm:spPr/>
      <dgm:t>
        <a:bodyPr/>
        <a:lstStyle/>
        <a:p>
          <a:r>
            <a:rPr lang="en-US" dirty="0"/>
            <a:t>Employee should provide three months notice before terminating his/her contract</a:t>
          </a:r>
          <a:endParaRPr lang="en-GB" dirty="0"/>
        </a:p>
      </dgm:t>
    </dgm:pt>
    <dgm:pt modelId="{357D423E-AEF0-4BD2-A5E3-1992E0B3A523}" type="parTrans" cxnId="{71F6259E-29AD-476F-B029-30E4101FCDC4}">
      <dgm:prSet/>
      <dgm:spPr/>
      <dgm:t>
        <a:bodyPr/>
        <a:lstStyle/>
        <a:p>
          <a:endParaRPr lang="en-GB"/>
        </a:p>
      </dgm:t>
    </dgm:pt>
    <dgm:pt modelId="{82C54928-D84C-4855-ACC6-563AE36DCCCB}" type="sibTrans" cxnId="{71F6259E-29AD-476F-B029-30E4101FCDC4}">
      <dgm:prSet/>
      <dgm:spPr/>
      <dgm:t>
        <a:bodyPr/>
        <a:lstStyle/>
        <a:p>
          <a:endParaRPr lang="en-GB"/>
        </a:p>
      </dgm:t>
    </dgm:pt>
    <dgm:pt modelId="{628279DE-2479-47DA-83CD-3BD149DB1CAA}">
      <dgm:prSet phldrT="[Text]"/>
      <dgm:spPr/>
      <dgm:t>
        <a:bodyPr/>
        <a:lstStyle/>
        <a:p>
          <a:r>
            <a:rPr lang="en-GB" dirty="0"/>
            <a:t>Procedure</a:t>
          </a:r>
        </a:p>
      </dgm:t>
    </dgm:pt>
    <dgm:pt modelId="{5085C315-30D5-4BEB-90DE-3BE0D8485583}" type="parTrans" cxnId="{6D9C1449-9DE4-474A-AF91-D3239667FB0D}">
      <dgm:prSet/>
      <dgm:spPr/>
      <dgm:t>
        <a:bodyPr/>
        <a:lstStyle/>
        <a:p>
          <a:endParaRPr lang="en-GB"/>
        </a:p>
      </dgm:t>
    </dgm:pt>
    <dgm:pt modelId="{22CE5402-D7DC-4266-BBB9-920E239B90F9}" type="sibTrans" cxnId="{6D9C1449-9DE4-474A-AF91-D3239667FB0D}">
      <dgm:prSet/>
      <dgm:spPr/>
      <dgm:t>
        <a:bodyPr/>
        <a:lstStyle/>
        <a:p>
          <a:endParaRPr lang="en-GB"/>
        </a:p>
      </dgm:t>
    </dgm:pt>
    <dgm:pt modelId="{4301C22E-400F-4545-BAB7-F3F4C0D3CDB4}">
      <dgm:prSet phldrT="[Text]"/>
      <dgm:spPr/>
      <dgm:t>
        <a:bodyPr/>
        <a:lstStyle/>
        <a:p>
          <a:r>
            <a:rPr lang="en-GB" dirty="0"/>
            <a:t>How does the employee request contract termination?</a:t>
          </a:r>
        </a:p>
        <a:p>
          <a:r>
            <a:rPr lang="en-GB" dirty="0"/>
            <a:t>How to fill out the form?</a:t>
          </a:r>
        </a:p>
      </dgm:t>
    </dgm:pt>
    <dgm:pt modelId="{AEB85AF2-3377-43CC-A578-796C5B142683}" type="parTrans" cxnId="{36FCE8A1-803F-436B-B515-888BF0BFCBAF}">
      <dgm:prSet/>
      <dgm:spPr/>
      <dgm:t>
        <a:bodyPr/>
        <a:lstStyle/>
        <a:p>
          <a:endParaRPr lang="en-GB"/>
        </a:p>
      </dgm:t>
    </dgm:pt>
    <dgm:pt modelId="{4767D7EE-8269-4804-917F-99762BB3CDB9}" type="sibTrans" cxnId="{36FCE8A1-803F-436B-B515-888BF0BFCBAF}">
      <dgm:prSet/>
      <dgm:spPr/>
      <dgm:t>
        <a:bodyPr/>
        <a:lstStyle/>
        <a:p>
          <a:endParaRPr lang="en-GB"/>
        </a:p>
      </dgm:t>
    </dgm:pt>
    <dgm:pt modelId="{E2031B0A-416C-45A9-A6FB-63D21AB00456}">
      <dgm:prSet phldrT="[Text]"/>
      <dgm:spPr/>
      <dgm:t>
        <a:bodyPr/>
        <a:lstStyle/>
        <a:p>
          <a:r>
            <a:rPr lang="en-GB" dirty="0"/>
            <a:t>How to track the request?</a:t>
          </a:r>
        </a:p>
        <a:p>
          <a:r>
            <a:rPr lang="en-GB" dirty="0"/>
            <a:t>Who is responsible for processing the form?</a:t>
          </a:r>
        </a:p>
      </dgm:t>
    </dgm:pt>
    <dgm:pt modelId="{A03BC576-B5DA-43EC-A5C6-69E6E4F75466}" type="parTrans" cxnId="{165F4EF2-DD6D-4AD5-A49B-0941620A2FA5}">
      <dgm:prSet/>
      <dgm:spPr/>
      <dgm:t>
        <a:bodyPr/>
        <a:lstStyle/>
        <a:p>
          <a:endParaRPr lang="en-GB"/>
        </a:p>
      </dgm:t>
    </dgm:pt>
    <dgm:pt modelId="{4A0A35E0-BEF8-41EA-B98F-C20D6C716B23}" type="sibTrans" cxnId="{165F4EF2-DD6D-4AD5-A49B-0941620A2FA5}">
      <dgm:prSet/>
      <dgm:spPr/>
      <dgm:t>
        <a:bodyPr/>
        <a:lstStyle/>
        <a:p>
          <a:endParaRPr lang="en-GB"/>
        </a:p>
      </dgm:t>
    </dgm:pt>
    <dgm:pt modelId="{78CD4325-2921-4085-8B50-18664E1D07B5}" type="pres">
      <dgm:prSet presAssocID="{7B71F178-4A5D-4B15-AB98-5556A9351552}" presName="list" presStyleCnt="0">
        <dgm:presLayoutVars>
          <dgm:dir/>
          <dgm:animLvl val="lvl"/>
        </dgm:presLayoutVars>
      </dgm:prSet>
      <dgm:spPr/>
      <dgm:t>
        <a:bodyPr/>
        <a:lstStyle/>
        <a:p>
          <a:endParaRPr lang="en-GB"/>
        </a:p>
      </dgm:t>
    </dgm:pt>
    <dgm:pt modelId="{ACDBD5D5-A1F6-4162-8BEA-895528F8A39F}" type="pres">
      <dgm:prSet presAssocID="{EE2E458D-B7B1-4D90-9CD5-2924EE8E5CFB}" presName="posSpace" presStyleCnt="0"/>
      <dgm:spPr/>
    </dgm:pt>
    <dgm:pt modelId="{B65F9395-8F03-48F5-A15A-E40FB664E847}" type="pres">
      <dgm:prSet presAssocID="{EE2E458D-B7B1-4D90-9CD5-2924EE8E5CFB}" presName="vertFlow" presStyleCnt="0"/>
      <dgm:spPr/>
    </dgm:pt>
    <dgm:pt modelId="{A738B360-DA07-4C5B-9536-3A5BF91F1366}" type="pres">
      <dgm:prSet presAssocID="{EE2E458D-B7B1-4D90-9CD5-2924EE8E5CFB}" presName="topSpace" presStyleCnt="0"/>
      <dgm:spPr/>
    </dgm:pt>
    <dgm:pt modelId="{B9CFCEAC-F8CB-447E-85D5-122DA0ABB332}" type="pres">
      <dgm:prSet presAssocID="{EE2E458D-B7B1-4D90-9CD5-2924EE8E5CFB}" presName="firstComp" presStyleCnt="0"/>
      <dgm:spPr/>
    </dgm:pt>
    <dgm:pt modelId="{6026DD9F-346D-4AF5-B833-B2563A4FC155}" type="pres">
      <dgm:prSet presAssocID="{EE2E458D-B7B1-4D90-9CD5-2924EE8E5CFB}" presName="firstChild" presStyleLbl="bgAccFollowNode1" presStyleIdx="0" presStyleCnt="3"/>
      <dgm:spPr/>
      <dgm:t>
        <a:bodyPr/>
        <a:lstStyle/>
        <a:p>
          <a:endParaRPr lang="en-GB"/>
        </a:p>
      </dgm:t>
    </dgm:pt>
    <dgm:pt modelId="{F0EBD8A0-A190-4C1D-8E2E-C7F7FB8B63ED}" type="pres">
      <dgm:prSet presAssocID="{EE2E458D-B7B1-4D90-9CD5-2924EE8E5CFB}" presName="firstChildTx" presStyleLbl="bgAccFollowNode1" presStyleIdx="0" presStyleCnt="3">
        <dgm:presLayoutVars>
          <dgm:bulletEnabled val="1"/>
        </dgm:presLayoutVars>
      </dgm:prSet>
      <dgm:spPr/>
      <dgm:t>
        <a:bodyPr/>
        <a:lstStyle/>
        <a:p>
          <a:endParaRPr lang="en-GB"/>
        </a:p>
      </dgm:t>
    </dgm:pt>
    <dgm:pt modelId="{2C4BFD71-DF10-40A1-B288-3E74B4FC3793}" type="pres">
      <dgm:prSet presAssocID="{EE2E458D-B7B1-4D90-9CD5-2924EE8E5CFB}" presName="negSpace" presStyleCnt="0"/>
      <dgm:spPr/>
    </dgm:pt>
    <dgm:pt modelId="{1DF7F8C1-B2A1-4026-A57B-9186CC1E2158}" type="pres">
      <dgm:prSet presAssocID="{EE2E458D-B7B1-4D90-9CD5-2924EE8E5CFB}" presName="circle" presStyleLbl="node1" presStyleIdx="0" presStyleCnt="2"/>
      <dgm:spPr/>
      <dgm:t>
        <a:bodyPr/>
        <a:lstStyle/>
        <a:p>
          <a:endParaRPr lang="en-GB"/>
        </a:p>
      </dgm:t>
    </dgm:pt>
    <dgm:pt modelId="{BD24A430-B627-4E74-B0C3-CB96E9863197}" type="pres">
      <dgm:prSet presAssocID="{BA045185-2479-401F-9918-EAE594DEA1B5}" presName="transSpace" presStyleCnt="0"/>
      <dgm:spPr/>
    </dgm:pt>
    <dgm:pt modelId="{850C55D7-303E-4893-A91D-3D92BDA85611}" type="pres">
      <dgm:prSet presAssocID="{628279DE-2479-47DA-83CD-3BD149DB1CAA}" presName="posSpace" presStyleCnt="0"/>
      <dgm:spPr/>
    </dgm:pt>
    <dgm:pt modelId="{944FD1E5-9E87-48A9-BEF3-45F034BED47E}" type="pres">
      <dgm:prSet presAssocID="{628279DE-2479-47DA-83CD-3BD149DB1CAA}" presName="vertFlow" presStyleCnt="0"/>
      <dgm:spPr/>
    </dgm:pt>
    <dgm:pt modelId="{A5030822-DCC7-403A-BB6B-F2F29B43F1C3}" type="pres">
      <dgm:prSet presAssocID="{628279DE-2479-47DA-83CD-3BD149DB1CAA}" presName="topSpace" presStyleCnt="0"/>
      <dgm:spPr/>
    </dgm:pt>
    <dgm:pt modelId="{9F2C2AE3-49E9-47DB-9654-662F4F1B7C87}" type="pres">
      <dgm:prSet presAssocID="{628279DE-2479-47DA-83CD-3BD149DB1CAA}" presName="firstComp" presStyleCnt="0"/>
      <dgm:spPr/>
    </dgm:pt>
    <dgm:pt modelId="{3B69D488-EC1F-4EE2-AD94-5A210BC334C9}" type="pres">
      <dgm:prSet presAssocID="{628279DE-2479-47DA-83CD-3BD149DB1CAA}" presName="firstChild" presStyleLbl="bgAccFollowNode1" presStyleIdx="1" presStyleCnt="3"/>
      <dgm:spPr/>
      <dgm:t>
        <a:bodyPr/>
        <a:lstStyle/>
        <a:p>
          <a:endParaRPr lang="en-GB"/>
        </a:p>
      </dgm:t>
    </dgm:pt>
    <dgm:pt modelId="{9762A61E-5ADD-4087-941A-D18EA0054131}" type="pres">
      <dgm:prSet presAssocID="{628279DE-2479-47DA-83CD-3BD149DB1CAA}" presName="firstChildTx" presStyleLbl="bgAccFollowNode1" presStyleIdx="1" presStyleCnt="3">
        <dgm:presLayoutVars>
          <dgm:bulletEnabled val="1"/>
        </dgm:presLayoutVars>
      </dgm:prSet>
      <dgm:spPr/>
      <dgm:t>
        <a:bodyPr/>
        <a:lstStyle/>
        <a:p>
          <a:endParaRPr lang="en-GB"/>
        </a:p>
      </dgm:t>
    </dgm:pt>
    <dgm:pt modelId="{A0675E2C-0164-4F7B-8568-90136C4F7536}" type="pres">
      <dgm:prSet presAssocID="{E2031B0A-416C-45A9-A6FB-63D21AB00456}" presName="comp" presStyleCnt="0"/>
      <dgm:spPr/>
    </dgm:pt>
    <dgm:pt modelId="{D6D7E05A-CDA8-4A96-B575-295B8D69B92B}" type="pres">
      <dgm:prSet presAssocID="{E2031B0A-416C-45A9-A6FB-63D21AB00456}" presName="child" presStyleLbl="bgAccFollowNode1" presStyleIdx="2" presStyleCnt="3"/>
      <dgm:spPr/>
      <dgm:t>
        <a:bodyPr/>
        <a:lstStyle/>
        <a:p>
          <a:endParaRPr lang="en-GB"/>
        </a:p>
      </dgm:t>
    </dgm:pt>
    <dgm:pt modelId="{8D62877E-927A-48E5-9D8A-D06437A41FB5}" type="pres">
      <dgm:prSet presAssocID="{E2031B0A-416C-45A9-A6FB-63D21AB00456}" presName="childTx" presStyleLbl="bgAccFollowNode1" presStyleIdx="2" presStyleCnt="3">
        <dgm:presLayoutVars>
          <dgm:bulletEnabled val="1"/>
        </dgm:presLayoutVars>
      </dgm:prSet>
      <dgm:spPr/>
      <dgm:t>
        <a:bodyPr/>
        <a:lstStyle/>
        <a:p>
          <a:endParaRPr lang="en-GB"/>
        </a:p>
      </dgm:t>
    </dgm:pt>
    <dgm:pt modelId="{787B77A1-43B0-41EE-890B-87FCA1B6470D}" type="pres">
      <dgm:prSet presAssocID="{628279DE-2479-47DA-83CD-3BD149DB1CAA}" presName="negSpace" presStyleCnt="0"/>
      <dgm:spPr/>
    </dgm:pt>
    <dgm:pt modelId="{767E755C-72BD-40EB-BAC7-91832861A1F5}" type="pres">
      <dgm:prSet presAssocID="{628279DE-2479-47DA-83CD-3BD149DB1CAA}" presName="circle" presStyleLbl="node1" presStyleIdx="1" presStyleCnt="2"/>
      <dgm:spPr/>
      <dgm:t>
        <a:bodyPr/>
        <a:lstStyle/>
        <a:p>
          <a:endParaRPr lang="en-GB"/>
        </a:p>
      </dgm:t>
    </dgm:pt>
  </dgm:ptLst>
  <dgm:cxnLst>
    <dgm:cxn modelId="{6D9C1449-9DE4-474A-AF91-D3239667FB0D}" srcId="{7B71F178-4A5D-4B15-AB98-5556A9351552}" destId="{628279DE-2479-47DA-83CD-3BD149DB1CAA}" srcOrd="1" destOrd="0" parTransId="{5085C315-30D5-4BEB-90DE-3BE0D8485583}" sibTransId="{22CE5402-D7DC-4266-BBB9-920E239B90F9}"/>
    <dgm:cxn modelId="{E5F2418A-8C87-424E-B530-12A705B8D2F9}" type="presOf" srcId="{7B71F178-4A5D-4B15-AB98-5556A9351552}" destId="{78CD4325-2921-4085-8B50-18664E1D07B5}" srcOrd="0" destOrd="0" presId="urn:microsoft.com/office/officeart/2005/8/layout/hList9"/>
    <dgm:cxn modelId="{5EF976AF-281D-4FE4-9DB0-249DC87B10FA}" type="presOf" srcId="{EFE42D10-9D5F-4CFB-9BBD-6E60403EB747}" destId="{F0EBD8A0-A190-4C1D-8E2E-C7F7FB8B63ED}" srcOrd="1" destOrd="0" presId="urn:microsoft.com/office/officeart/2005/8/layout/hList9"/>
    <dgm:cxn modelId="{01CD4673-8598-4930-883D-A12286DF75F7}" type="presOf" srcId="{4301C22E-400F-4545-BAB7-F3F4C0D3CDB4}" destId="{3B69D488-EC1F-4EE2-AD94-5A210BC334C9}" srcOrd="0" destOrd="0" presId="urn:microsoft.com/office/officeart/2005/8/layout/hList9"/>
    <dgm:cxn modelId="{39BDE0CC-FBDD-4696-B934-4C5AC5ED148D}" type="presOf" srcId="{628279DE-2479-47DA-83CD-3BD149DB1CAA}" destId="{767E755C-72BD-40EB-BAC7-91832861A1F5}" srcOrd="0" destOrd="0" presId="urn:microsoft.com/office/officeart/2005/8/layout/hList9"/>
    <dgm:cxn modelId="{57DD24F1-F6A3-4332-9A49-47811D56162C}" type="presOf" srcId="{E2031B0A-416C-45A9-A6FB-63D21AB00456}" destId="{8D62877E-927A-48E5-9D8A-D06437A41FB5}" srcOrd="1" destOrd="0" presId="urn:microsoft.com/office/officeart/2005/8/layout/hList9"/>
    <dgm:cxn modelId="{36FCE8A1-803F-436B-B515-888BF0BFCBAF}" srcId="{628279DE-2479-47DA-83CD-3BD149DB1CAA}" destId="{4301C22E-400F-4545-BAB7-F3F4C0D3CDB4}" srcOrd="0" destOrd="0" parTransId="{AEB85AF2-3377-43CC-A578-796C5B142683}" sibTransId="{4767D7EE-8269-4804-917F-99762BB3CDB9}"/>
    <dgm:cxn modelId="{0A47546C-5092-4247-BC1F-F840AE3F7ABA}" type="presOf" srcId="{EE2E458D-B7B1-4D90-9CD5-2924EE8E5CFB}" destId="{1DF7F8C1-B2A1-4026-A57B-9186CC1E2158}" srcOrd="0" destOrd="0" presId="urn:microsoft.com/office/officeart/2005/8/layout/hList9"/>
    <dgm:cxn modelId="{8AEE53CF-23CA-4440-A7A8-20027999A252}" type="presOf" srcId="{EFE42D10-9D5F-4CFB-9BBD-6E60403EB747}" destId="{6026DD9F-346D-4AF5-B833-B2563A4FC155}" srcOrd="0" destOrd="0" presId="urn:microsoft.com/office/officeart/2005/8/layout/hList9"/>
    <dgm:cxn modelId="{AE6DED9E-457B-45A4-A7FB-CA38775648D2}" srcId="{7B71F178-4A5D-4B15-AB98-5556A9351552}" destId="{EE2E458D-B7B1-4D90-9CD5-2924EE8E5CFB}" srcOrd="0" destOrd="0" parTransId="{B05C3177-E398-45C8-A6ED-C6E2A11CF80C}" sibTransId="{BA045185-2479-401F-9918-EAE594DEA1B5}"/>
    <dgm:cxn modelId="{A12D5089-C888-49F0-B0AE-FBA261A9ADF9}" type="presOf" srcId="{E2031B0A-416C-45A9-A6FB-63D21AB00456}" destId="{D6D7E05A-CDA8-4A96-B575-295B8D69B92B}" srcOrd="0" destOrd="0" presId="urn:microsoft.com/office/officeart/2005/8/layout/hList9"/>
    <dgm:cxn modelId="{165F4EF2-DD6D-4AD5-A49B-0941620A2FA5}" srcId="{628279DE-2479-47DA-83CD-3BD149DB1CAA}" destId="{E2031B0A-416C-45A9-A6FB-63D21AB00456}" srcOrd="1" destOrd="0" parTransId="{A03BC576-B5DA-43EC-A5C6-69E6E4F75466}" sibTransId="{4A0A35E0-BEF8-41EA-B98F-C20D6C716B23}"/>
    <dgm:cxn modelId="{71F6259E-29AD-476F-B029-30E4101FCDC4}" srcId="{EE2E458D-B7B1-4D90-9CD5-2924EE8E5CFB}" destId="{EFE42D10-9D5F-4CFB-9BBD-6E60403EB747}" srcOrd="0" destOrd="0" parTransId="{357D423E-AEF0-4BD2-A5E3-1992E0B3A523}" sibTransId="{82C54928-D84C-4855-ACC6-563AE36DCCCB}"/>
    <dgm:cxn modelId="{3D6D09C6-9BEC-4E33-9FD7-09B97339A4B7}" type="presOf" srcId="{4301C22E-400F-4545-BAB7-F3F4C0D3CDB4}" destId="{9762A61E-5ADD-4087-941A-D18EA0054131}" srcOrd="1" destOrd="0" presId="urn:microsoft.com/office/officeart/2005/8/layout/hList9"/>
    <dgm:cxn modelId="{8AB94ADC-C69C-47B4-864E-E1229CC6EFB9}" type="presParOf" srcId="{78CD4325-2921-4085-8B50-18664E1D07B5}" destId="{ACDBD5D5-A1F6-4162-8BEA-895528F8A39F}" srcOrd="0" destOrd="0" presId="urn:microsoft.com/office/officeart/2005/8/layout/hList9"/>
    <dgm:cxn modelId="{7986ABF5-0DED-4DB7-90DA-77E58E2CC4F6}" type="presParOf" srcId="{78CD4325-2921-4085-8B50-18664E1D07B5}" destId="{B65F9395-8F03-48F5-A15A-E40FB664E847}" srcOrd="1" destOrd="0" presId="urn:microsoft.com/office/officeart/2005/8/layout/hList9"/>
    <dgm:cxn modelId="{19B7DE2B-E288-4FAD-84F9-6B50CA8151B0}" type="presParOf" srcId="{B65F9395-8F03-48F5-A15A-E40FB664E847}" destId="{A738B360-DA07-4C5B-9536-3A5BF91F1366}" srcOrd="0" destOrd="0" presId="urn:microsoft.com/office/officeart/2005/8/layout/hList9"/>
    <dgm:cxn modelId="{E6F39292-D71B-4DC1-87C2-EECB8D7E5198}" type="presParOf" srcId="{B65F9395-8F03-48F5-A15A-E40FB664E847}" destId="{B9CFCEAC-F8CB-447E-85D5-122DA0ABB332}" srcOrd="1" destOrd="0" presId="urn:microsoft.com/office/officeart/2005/8/layout/hList9"/>
    <dgm:cxn modelId="{202B6800-9C6D-4439-AA39-689869408219}" type="presParOf" srcId="{B9CFCEAC-F8CB-447E-85D5-122DA0ABB332}" destId="{6026DD9F-346D-4AF5-B833-B2563A4FC155}" srcOrd="0" destOrd="0" presId="urn:microsoft.com/office/officeart/2005/8/layout/hList9"/>
    <dgm:cxn modelId="{6A0BDABE-820C-4C79-891F-D9F34889F089}" type="presParOf" srcId="{B9CFCEAC-F8CB-447E-85D5-122DA0ABB332}" destId="{F0EBD8A0-A190-4C1D-8E2E-C7F7FB8B63ED}" srcOrd="1" destOrd="0" presId="urn:microsoft.com/office/officeart/2005/8/layout/hList9"/>
    <dgm:cxn modelId="{4873859F-7B96-453C-9313-6ADDF3676A56}" type="presParOf" srcId="{78CD4325-2921-4085-8B50-18664E1D07B5}" destId="{2C4BFD71-DF10-40A1-B288-3E74B4FC3793}" srcOrd="2" destOrd="0" presId="urn:microsoft.com/office/officeart/2005/8/layout/hList9"/>
    <dgm:cxn modelId="{DCF1A994-A58A-4AD9-B4DF-DDAEDE7DFF80}" type="presParOf" srcId="{78CD4325-2921-4085-8B50-18664E1D07B5}" destId="{1DF7F8C1-B2A1-4026-A57B-9186CC1E2158}" srcOrd="3" destOrd="0" presId="urn:microsoft.com/office/officeart/2005/8/layout/hList9"/>
    <dgm:cxn modelId="{93026BAD-DC40-4E3F-8594-1EADC0014B74}" type="presParOf" srcId="{78CD4325-2921-4085-8B50-18664E1D07B5}" destId="{BD24A430-B627-4E74-B0C3-CB96E9863197}" srcOrd="4" destOrd="0" presId="urn:microsoft.com/office/officeart/2005/8/layout/hList9"/>
    <dgm:cxn modelId="{5CDB4635-9A77-453A-AE10-7B56756CDD87}" type="presParOf" srcId="{78CD4325-2921-4085-8B50-18664E1D07B5}" destId="{850C55D7-303E-4893-A91D-3D92BDA85611}" srcOrd="5" destOrd="0" presId="urn:microsoft.com/office/officeart/2005/8/layout/hList9"/>
    <dgm:cxn modelId="{0CC45A86-7413-49DF-9DD1-DD7630ACD4DC}" type="presParOf" srcId="{78CD4325-2921-4085-8B50-18664E1D07B5}" destId="{944FD1E5-9E87-48A9-BEF3-45F034BED47E}" srcOrd="6" destOrd="0" presId="urn:microsoft.com/office/officeart/2005/8/layout/hList9"/>
    <dgm:cxn modelId="{783D8BDE-1ED4-45CE-A8ED-8C3377A8C091}" type="presParOf" srcId="{944FD1E5-9E87-48A9-BEF3-45F034BED47E}" destId="{A5030822-DCC7-403A-BB6B-F2F29B43F1C3}" srcOrd="0" destOrd="0" presId="urn:microsoft.com/office/officeart/2005/8/layout/hList9"/>
    <dgm:cxn modelId="{433D0D60-B4C4-4077-BF46-BE0A0E97D7DD}" type="presParOf" srcId="{944FD1E5-9E87-48A9-BEF3-45F034BED47E}" destId="{9F2C2AE3-49E9-47DB-9654-662F4F1B7C87}" srcOrd="1" destOrd="0" presId="urn:microsoft.com/office/officeart/2005/8/layout/hList9"/>
    <dgm:cxn modelId="{FA7B0FCD-3D44-408F-9029-C0BDBB40594A}" type="presParOf" srcId="{9F2C2AE3-49E9-47DB-9654-662F4F1B7C87}" destId="{3B69D488-EC1F-4EE2-AD94-5A210BC334C9}" srcOrd="0" destOrd="0" presId="urn:microsoft.com/office/officeart/2005/8/layout/hList9"/>
    <dgm:cxn modelId="{7BE5B731-F10F-400D-A4E0-42A5214F2867}" type="presParOf" srcId="{9F2C2AE3-49E9-47DB-9654-662F4F1B7C87}" destId="{9762A61E-5ADD-4087-941A-D18EA0054131}" srcOrd="1" destOrd="0" presId="urn:microsoft.com/office/officeart/2005/8/layout/hList9"/>
    <dgm:cxn modelId="{254249DE-FEDC-4F29-BD66-783504EF7E7F}" type="presParOf" srcId="{944FD1E5-9E87-48A9-BEF3-45F034BED47E}" destId="{A0675E2C-0164-4F7B-8568-90136C4F7536}" srcOrd="2" destOrd="0" presId="urn:microsoft.com/office/officeart/2005/8/layout/hList9"/>
    <dgm:cxn modelId="{3DA56F34-BD6F-42C8-8B30-E5E14DC77D17}" type="presParOf" srcId="{A0675E2C-0164-4F7B-8568-90136C4F7536}" destId="{D6D7E05A-CDA8-4A96-B575-295B8D69B92B}" srcOrd="0" destOrd="0" presId="urn:microsoft.com/office/officeart/2005/8/layout/hList9"/>
    <dgm:cxn modelId="{E96D2C9B-B6F9-4DDC-BC0C-DF9DF4B3ED08}" type="presParOf" srcId="{A0675E2C-0164-4F7B-8568-90136C4F7536}" destId="{8D62877E-927A-48E5-9D8A-D06437A41FB5}" srcOrd="1" destOrd="0" presId="urn:microsoft.com/office/officeart/2005/8/layout/hList9"/>
    <dgm:cxn modelId="{B5E5396F-80B5-47DF-8272-6613008DD3BD}" type="presParOf" srcId="{78CD4325-2921-4085-8B50-18664E1D07B5}" destId="{787B77A1-43B0-41EE-890B-87FCA1B6470D}" srcOrd="7" destOrd="0" presId="urn:microsoft.com/office/officeart/2005/8/layout/hList9"/>
    <dgm:cxn modelId="{34FCB1AC-56E9-4F2E-9226-B0C1D7305A49}" type="presParOf" srcId="{78CD4325-2921-4085-8B50-18664E1D07B5}" destId="{767E755C-72BD-40EB-BAC7-91832861A1F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4DE26-313E-487D-A44A-94D180C1B80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F21937F-FFC6-42F3-B5E6-73BFD59935CD}">
      <dgm:prSet/>
      <dgm:spPr/>
      <dgm:t>
        <a:bodyPr/>
        <a:lstStyle/>
        <a:p>
          <a:r>
            <a:rPr lang="en-US" dirty="0"/>
            <a:t>It is the responsibility of </a:t>
          </a:r>
          <a:r>
            <a:rPr lang="en-US" dirty="0">
              <a:solidFill>
                <a:srgbClr val="FF0000"/>
              </a:solidFill>
            </a:rPr>
            <a:t>each </a:t>
          </a:r>
          <a:r>
            <a:rPr lang="en-US" i="1" dirty="0">
              <a:solidFill>
                <a:srgbClr val="FF0000"/>
              </a:solidFill>
            </a:rPr>
            <a:t>Department Head </a:t>
          </a:r>
          <a:r>
            <a:rPr lang="en-US" dirty="0"/>
            <a:t>to develop policy and procedure within their scope of service</a:t>
          </a:r>
        </a:p>
      </dgm:t>
    </dgm:pt>
    <dgm:pt modelId="{A59A936E-FCF4-41DA-8FCB-10E601B9B01B}" type="parTrans" cxnId="{5A31555E-46B4-4CBC-AB07-0E190C13F325}">
      <dgm:prSet/>
      <dgm:spPr/>
      <dgm:t>
        <a:bodyPr/>
        <a:lstStyle/>
        <a:p>
          <a:endParaRPr lang="en-US"/>
        </a:p>
      </dgm:t>
    </dgm:pt>
    <dgm:pt modelId="{2AD339A1-CB4C-4681-BEB2-FCC1E879EE97}" type="sibTrans" cxnId="{5A31555E-46B4-4CBC-AB07-0E190C13F325}">
      <dgm:prSet/>
      <dgm:spPr/>
      <dgm:t>
        <a:bodyPr/>
        <a:lstStyle/>
        <a:p>
          <a:endParaRPr lang="en-US"/>
        </a:p>
      </dgm:t>
    </dgm:pt>
    <dgm:pt modelId="{0FAAC351-26BB-40CD-99F4-266208CD1674}">
      <dgm:prSet/>
      <dgm:spPr/>
      <dgm:t>
        <a:bodyPr/>
        <a:lstStyle/>
        <a:p>
          <a:r>
            <a:rPr lang="en-US" dirty="0"/>
            <a:t>The Department Head </a:t>
          </a:r>
          <a:r>
            <a:rPr lang="en-US" dirty="0" smtClean="0"/>
            <a:t>cooperate </a:t>
          </a:r>
          <a:r>
            <a:rPr lang="en-US" dirty="0"/>
            <a:t>and coordinate inter-related departmental policies.</a:t>
          </a:r>
        </a:p>
      </dgm:t>
    </dgm:pt>
    <dgm:pt modelId="{8AE0E649-BFEB-4728-84F2-A0EF427D27F9}" type="parTrans" cxnId="{E248FCB1-E78A-4838-A4AE-BAFB540F31C4}">
      <dgm:prSet/>
      <dgm:spPr/>
      <dgm:t>
        <a:bodyPr/>
        <a:lstStyle/>
        <a:p>
          <a:endParaRPr lang="en-US"/>
        </a:p>
      </dgm:t>
    </dgm:pt>
    <dgm:pt modelId="{869ED2B4-1333-4218-A99F-E5F955C4CC7B}" type="sibTrans" cxnId="{E248FCB1-E78A-4838-A4AE-BAFB540F31C4}">
      <dgm:prSet/>
      <dgm:spPr/>
      <dgm:t>
        <a:bodyPr/>
        <a:lstStyle/>
        <a:p>
          <a:endParaRPr lang="en-US"/>
        </a:p>
      </dgm:t>
    </dgm:pt>
    <dgm:pt modelId="{E4EC6C53-32B0-48D5-8360-4A3691633633}">
      <dgm:prSet/>
      <dgm:spPr/>
      <dgm:t>
        <a:bodyPr/>
        <a:lstStyle/>
        <a:p>
          <a:pPr>
            <a:buFont typeface="Wingdings" pitchFamily="2" charset="2"/>
            <a:buChar char="Ø"/>
          </a:pPr>
          <a:r>
            <a:rPr lang="en-US" dirty="0"/>
            <a:t>TQM Department is responsible to provide assistance to the departments to develop their policy and procedures.</a:t>
          </a:r>
          <a:endParaRPr lang="en-GB" dirty="0"/>
        </a:p>
      </dgm:t>
    </dgm:pt>
    <dgm:pt modelId="{6E988DA6-B06B-478B-AFDF-E705E34FF141}" type="parTrans" cxnId="{F2879DBC-6FF5-4E4B-8727-E97B1E202675}">
      <dgm:prSet/>
      <dgm:spPr/>
      <dgm:t>
        <a:bodyPr/>
        <a:lstStyle/>
        <a:p>
          <a:endParaRPr lang="en-GB"/>
        </a:p>
      </dgm:t>
    </dgm:pt>
    <dgm:pt modelId="{C4F18F27-D788-4E67-868E-245EAB84EA5A}" type="sibTrans" cxnId="{F2879DBC-6FF5-4E4B-8727-E97B1E202675}">
      <dgm:prSet/>
      <dgm:spPr/>
      <dgm:t>
        <a:bodyPr/>
        <a:lstStyle/>
        <a:p>
          <a:endParaRPr lang="en-GB"/>
        </a:p>
      </dgm:t>
    </dgm:pt>
    <dgm:pt modelId="{5123A4B0-4D99-4979-9355-74D1A7222808}" type="pres">
      <dgm:prSet presAssocID="{B6C4DE26-313E-487D-A44A-94D180C1B802}" presName="hierChild1" presStyleCnt="0">
        <dgm:presLayoutVars>
          <dgm:chPref val="1"/>
          <dgm:dir/>
          <dgm:animOne val="branch"/>
          <dgm:animLvl val="lvl"/>
          <dgm:resizeHandles/>
        </dgm:presLayoutVars>
      </dgm:prSet>
      <dgm:spPr/>
      <dgm:t>
        <a:bodyPr/>
        <a:lstStyle/>
        <a:p>
          <a:endParaRPr lang="en-GB"/>
        </a:p>
      </dgm:t>
    </dgm:pt>
    <dgm:pt modelId="{D556DE23-57EA-4536-9935-2DCFA66386F3}" type="pres">
      <dgm:prSet presAssocID="{2F21937F-FFC6-42F3-B5E6-73BFD59935CD}" presName="hierRoot1" presStyleCnt="0"/>
      <dgm:spPr/>
    </dgm:pt>
    <dgm:pt modelId="{CFF1309F-1F20-4E71-9ED0-AD305FCB74B5}" type="pres">
      <dgm:prSet presAssocID="{2F21937F-FFC6-42F3-B5E6-73BFD59935CD}" presName="composite" presStyleCnt="0"/>
      <dgm:spPr/>
    </dgm:pt>
    <dgm:pt modelId="{BC9CBA45-3DD6-41F3-8D1C-D67DE58F251B}" type="pres">
      <dgm:prSet presAssocID="{2F21937F-FFC6-42F3-B5E6-73BFD59935CD}" presName="background" presStyleLbl="node0" presStyleIdx="0" presStyleCnt="3"/>
      <dgm:spPr/>
    </dgm:pt>
    <dgm:pt modelId="{8D8662C2-1291-4FEA-9FB8-6EAC49AB52A8}" type="pres">
      <dgm:prSet presAssocID="{2F21937F-FFC6-42F3-B5E6-73BFD59935CD}" presName="text" presStyleLbl="fgAcc0" presStyleIdx="0" presStyleCnt="3">
        <dgm:presLayoutVars>
          <dgm:chPref val="3"/>
        </dgm:presLayoutVars>
      </dgm:prSet>
      <dgm:spPr/>
      <dgm:t>
        <a:bodyPr/>
        <a:lstStyle/>
        <a:p>
          <a:endParaRPr lang="en-GB"/>
        </a:p>
      </dgm:t>
    </dgm:pt>
    <dgm:pt modelId="{8AB0F372-02D1-4DEB-AF47-6009634DB770}" type="pres">
      <dgm:prSet presAssocID="{2F21937F-FFC6-42F3-B5E6-73BFD59935CD}" presName="hierChild2" presStyleCnt="0"/>
      <dgm:spPr/>
    </dgm:pt>
    <dgm:pt modelId="{00BDE1BA-F12F-418A-A691-5D3083CE1A56}" type="pres">
      <dgm:prSet presAssocID="{0FAAC351-26BB-40CD-99F4-266208CD1674}" presName="hierRoot1" presStyleCnt="0"/>
      <dgm:spPr/>
    </dgm:pt>
    <dgm:pt modelId="{D50623FB-FC53-48EC-AAD8-4F33CFFC39CA}" type="pres">
      <dgm:prSet presAssocID="{0FAAC351-26BB-40CD-99F4-266208CD1674}" presName="composite" presStyleCnt="0"/>
      <dgm:spPr/>
    </dgm:pt>
    <dgm:pt modelId="{45F9E2DC-C4DC-48D8-BEF1-A2F20F9FA81C}" type="pres">
      <dgm:prSet presAssocID="{0FAAC351-26BB-40CD-99F4-266208CD1674}" presName="background" presStyleLbl="node0" presStyleIdx="1" presStyleCnt="3"/>
      <dgm:spPr/>
    </dgm:pt>
    <dgm:pt modelId="{43974DE4-3778-450A-8C52-AECE63A79838}" type="pres">
      <dgm:prSet presAssocID="{0FAAC351-26BB-40CD-99F4-266208CD1674}" presName="text" presStyleLbl="fgAcc0" presStyleIdx="1" presStyleCnt="3">
        <dgm:presLayoutVars>
          <dgm:chPref val="3"/>
        </dgm:presLayoutVars>
      </dgm:prSet>
      <dgm:spPr/>
      <dgm:t>
        <a:bodyPr/>
        <a:lstStyle/>
        <a:p>
          <a:endParaRPr lang="en-GB"/>
        </a:p>
      </dgm:t>
    </dgm:pt>
    <dgm:pt modelId="{C6CD8DB2-FDDF-43CA-9295-95DABD6FC030}" type="pres">
      <dgm:prSet presAssocID="{0FAAC351-26BB-40CD-99F4-266208CD1674}" presName="hierChild2" presStyleCnt="0"/>
      <dgm:spPr/>
    </dgm:pt>
    <dgm:pt modelId="{E44C2E1F-B4BB-4B65-BC23-89CFC557EBF1}" type="pres">
      <dgm:prSet presAssocID="{E4EC6C53-32B0-48D5-8360-4A3691633633}" presName="hierRoot1" presStyleCnt="0"/>
      <dgm:spPr/>
    </dgm:pt>
    <dgm:pt modelId="{884BF284-1389-4F51-ACDE-A61AD9FCA08C}" type="pres">
      <dgm:prSet presAssocID="{E4EC6C53-32B0-48D5-8360-4A3691633633}" presName="composite" presStyleCnt="0"/>
      <dgm:spPr/>
    </dgm:pt>
    <dgm:pt modelId="{2B7E8B0D-7E20-4E73-A534-C40F7D19908F}" type="pres">
      <dgm:prSet presAssocID="{E4EC6C53-32B0-48D5-8360-4A3691633633}" presName="background" presStyleLbl="node0" presStyleIdx="2" presStyleCnt="3"/>
      <dgm:spPr/>
    </dgm:pt>
    <dgm:pt modelId="{0C80E65F-AC92-455C-87EF-64B24925C7EC}" type="pres">
      <dgm:prSet presAssocID="{E4EC6C53-32B0-48D5-8360-4A3691633633}" presName="text" presStyleLbl="fgAcc0" presStyleIdx="2" presStyleCnt="3">
        <dgm:presLayoutVars>
          <dgm:chPref val="3"/>
        </dgm:presLayoutVars>
      </dgm:prSet>
      <dgm:spPr/>
      <dgm:t>
        <a:bodyPr/>
        <a:lstStyle/>
        <a:p>
          <a:endParaRPr lang="en-GB"/>
        </a:p>
      </dgm:t>
    </dgm:pt>
    <dgm:pt modelId="{DC7997DA-733B-4830-8086-A4567FB6EDF3}" type="pres">
      <dgm:prSet presAssocID="{E4EC6C53-32B0-48D5-8360-4A3691633633}" presName="hierChild2" presStyleCnt="0"/>
      <dgm:spPr/>
    </dgm:pt>
  </dgm:ptLst>
  <dgm:cxnLst>
    <dgm:cxn modelId="{49149BAA-C7C5-4475-8291-9C4034781F61}" type="presOf" srcId="{B6C4DE26-313E-487D-A44A-94D180C1B802}" destId="{5123A4B0-4D99-4979-9355-74D1A7222808}" srcOrd="0" destOrd="0" presId="urn:microsoft.com/office/officeart/2005/8/layout/hierarchy1"/>
    <dgm:cxn modelId="{E248FCB1-E78A-4838-A4AE-BAFB540F31C4}" srcId="{B6C4DE26-313E-487D-A44A-94D180C1B802}" destId="{0FAAC351-26BB-40CD-99F4-266208CD1674}" srcOrd="1" destOrd="0" parTransId="{8AE0E649-BFEB-4728-84F2-A0EF427D27F9}" sibTransId="{869ED2B4-1333-4218-A99F-E5F955C4CC7B}"/>
    <dgm:cxn modelId="{5A31555E-46B4-4CBC-AB07-0E190C13F325}" srcId="{B6C4DE26-313E-487D-A44A-94D180C1B802}" destId="{2F21937F-FFC6-42F3-B5E6-73BFD59935CD}" srcOrd="0" destOrd="0" parTransId="{A59A936E-FCF4-41DA-8FCB-10E601B9B01B}" sibTransId="{2AD339A1-CB4C-4681-BEB2-FCC1E879EE97}"/>
    <dgm:cxn modelId="{D93FD368-6ED9-43CF-8AA4-EDA76A0B66D1}" type="presOf" srcId="{0FAAC351-26BB-40CD-99F4-266208CD1674}" destId="{43974DE4-3778-450A-8C52-AECE63A79838}" srcOrd="0" destOrd="0" presId="urn:microsoft.com/office/officeart/2005/8/layout/hierarchy1"/>
    <dgm:cxn modelId="{B10161BF-0FBF-4FF7-9AE1-AE63D127B99F}" type="presOf" srcId="{E4EC6C53-32B0-48D5-8360-4A3691633633}" destId="{0C80E65F-AC92-455C-87EF-64B24925C7EC}" srcOrd="0" destOrd="0" presId="urn:microsoft.com/office/officeart/2005/8/layout/hierarchy1"/>
    <dgm:cxn modelId="{2488C573-4395-4D58-AD9D-606E7FCB3588}" type="presOf" srcId="{2F21937F-FFC6-42F3-B5E6-73BFD59935CD}" destId="{8D8662C2-1291-4FEA-9FB8-6EAC49AB52A8}" srcOrd="0" destOrd="0" presId="urn:microsoft.com/office/officeart/2005/8/layout/hierarchy1"/>
    <dgm:cxn modelId="{F2879DBC-6FF5-4E4B-8727-E97B1E202675}" srcId="{B6C4DE26-313E-487D-A44A-94D180C1B802}" destId="{E4EC6C53-32B0-48D5-8360-4A3691633633}" srcOrd="2" destOrd="0" parTransId="{6E988DA6-B06B-478B-AFDF-E705E34FF141}" sibTransId="{C4F18F27-D788-4E67-868E-245EAB84EA5A}"/>
    <dgm:cxn modelId="{5B329DAD-3D6C-4216-A4E4-FEA5F1CE5781}" type="presParOf" srcId="{5123A4B0-4D99-4979-9355-74D1A7222808}" destId="{D556DE23-57EA-4536-9935-2DCFA66386F3}" srcOrd="0" destOrd="0" presId="urn:microsoft.com/office/officeart/2005/8/layout/hierarchy1"/>
    <dgm:cxn modelId="{2C6B8B0B-1765-4225-8CFE-72CBC4A6F6AC}" type="presParOf" srcId="{D556DE23-57EA-4536-9935-2DCFA66386F3}" destId="{CFF1309F-1F20-4E71-9ED0-AD305FCB74B5}" srcOrd="0" destOrd="0" presId="urn:microsoft.com/office/officeart/2005/8/layout/hierarchy1"/>
    <dgm:cxn modelId="{1C7E4647-EB56-4A50-A377-35EDB9102315}" type="presParOf" srcId="{CFF1309F-1F20-4E71-9ED0-AD305FCB74B5}" destId="{BC9CBA45-3DD6-41F3-8D1C-D67DE58F251B}" srcOrd="0" destOrd="0" presId="urn:microsoft.com/office/officeart/2005/8/layout/hierarchy1"/>
    <dgm:cxn modelId="{1720D4F7-0D99-4DEC-9916-0A1F4667251F}" type="presParOf" srcId="{CFF1309F-1F20-4E71-9ED0-AD305FCB74B5}" destId="{8D8662C2-1291-4FEA-9FB8-6EAC49AB52A8}" srcOrd="1" destOrd="0" presId="urn:microsoft.com/office/officeart/2005/8/layout/hierarchy1"/>
    <dgm:cxn modelId="{044A02FA-5944-4A2C-92DF-253F2D0CB483}" type="presParOf" srcId="{D556DE23-57EA-4536-9935-2DCFA66386F3}" destId="{8AB0F372-02D1-4DEB-AF47-6009634DB770}" srcOrd="1" destOrd="0" presId="urn:microsoft.com/office/officeart/2005/8/layout/hierarchy1"/>
    <dgm:cxn modelId="{ED4D782A-CE22-441B-87C6-26EEB346B2F3}" type="presParOf" srcId="{5123A4B0-4D99-4979-9355-74D1A7222808}" destId="{00BDE1BA-F12F-418A-A691-5D3083CE1A56}" srcOrd="1" destOrd="0" presId="urn:microsoft.com/office/officeart/2005/8/layout/hierarchy1"/>
    <dgm:cxn modelId="{AF70C64F-3FEE-44F9-8F53-4A19A7CA6E76}" type="presParOf" srcId="{00BDE1BA-F12F-418A-A691-5D3083CE1A56}" destId="{D50623FB-FC53-48EC-AAD8-4F33CFFC39CA}" srcOrd="0" destOrd="0" presId="urn:microsoft.com/office/officeart/2005/8/layout/hierarchy1"/>
    <dgm:cxn modelId="{5CC826A2-2950-49E7-B203-B9E0748B4EA8}" type="presParOf" srcId="{D50623FB-FC53-48EC-AAD8-4F33CFFC39CA}" destId="{45F9E2DC-C4DC-48D8-BEF1-A2F20F9FA81C}" srcOrd="0" destOrd="0" presId="urn:microsoft.com/office/officeart/2005/8/layout/hierarchy1"/>
    <dgm:cxn modelId="{20FE83B8-A4C3-4828-B0E0-7DFC81F09ACF}" type="presParOf" srcId="{D50623FB-FC53-48EC-AAD8-4F33CFFC39CA}" destId="{43974DE4-3778-450A-8C52-AECE63A79838}" srcOrd="1" destOrd="0" presId="urn:microsoft.com/office/officeart/2005/8/layout/hierarchy1"/>
    <dgm:cxn modelId="{786F8D02-1ED0-454F-B800-74EE2FC51EA6}" type="presParOf" srcId="{00BDE1BA-F12F-418A-A691-5D3083CE1A56}" destId="{C6CD8DB2-FDDF-43CA-9295-95DABD6FC030}" srcOrd="1" destOrd="0" presId="urn:microsoft.com/office/officeart/2005/8/layout/hierarchy1"/>
    <dgm:cxn modelId="{C570FB9C-4F32-4726-B1B1-4578CCBDC479}" type="presParOf" srcId="{5123A4B0-4D99-4979-9355-74D1A7222808}" destId="{E44C2E1F-B4BB-4B65-BC23-89CFC557EBF1}" srcOrd="2" destOrd="0" presId="urn:microsoft.com/office/officeart/2005/8/layout/hierarchy1"/>
    <dgm:cxn modelId="{40B44490-5C5F-419C-8380-AB345DD9034C}" type="presParOf" srcId="{E44C2E1F-B4BB-4B65-BC23-89CFC557EBF1}" destId="{884BF284-1389-4F51-ACDE-A61AD9FCA08C}" srcOrd="0" destOrd="0" presId="urn:microsoft.com/office/officeart/2005/8/layout/hierarchy1"/>
    <dgm:cxn modelId="{C24B5639-33B3-42F7-90F6-10E0467F4363}" type="presParOf" srcId="{884BF284-1389-4F51-ACDE-A61AD9FCA08C}" destId="{2B7E8B0D-7E20-4E73-A534-C40F7D19908F}" srcOrd="0" destOrd="0" presId="urn:microsoft.com/office/officeart/2005/8/layout/hierarchy1"/>
    <dgm:cxn modelId="{105E2D6D-0570-4F6F-8DBE-9DA7F9781649}" type="presParOf" srcId="{884BF284-1389-4F51-ACDE-A61AD9FCA08C}" destId="{0C80E65F-AC92-455C-87EF-64B24925C7EC}" srcOrd="1" destOrd="0" presId="urn:microsoft.com/office/officeart/2005/8/layout/hierarchy1"/>
    <dgm:cxn modelId="{FA32E25C-4D21-4AC5-AC92-4C4D8A3D19D3}" type="presParOf" srcId="{E44C2E1F-B4BB-4B65-BC23-89CFC557EBF1}" destId="{DC7997DA-733B-4830-8086-A4567FB6ED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8B7308-8C31-49B5-8666-1CF3BAD8AAF8}"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GB"/>
        </a:p>
      </dgm:t>
    </dgm:pt>
    <dgm:pt modelId="{D30B8F93-4F0D-493B-99E1-3FB835937A9B}">
      <dgm:prSet phldrT="[Text]"/>
      <dgm:spPr/>
      <dgm:t>
        <a:bodyPr/>
        <a:lstStyle/>
        <a:p>
          <a:r>
            <a:rPr lang="en-GB" dirty="0"/>
            <a:t>Before writing</a:t>
          </a:r>
        </a:p>
      </dgm:t>
    </dgm:pt>
    <dgm:pt modelId="{CBF30D65-0C15-4FDF-A581-62F1175A3A60}" type="parTrans" cxnId="{79CB6AD7-9AA2-416E-BC15-CF506E7235E3}">
      <dgm:prSet/>
      <dgm:spPr/>
      <dgm:t>
        <a:bodyPr/>
        <a:lstStyle/>
        <a:p>
          <a:endParaRPr lang="en-GB"/>
        </a:p>
      </dgm:t>
    </dgm:pt>
    <dgm:pt modelId="{CB0B55AA-8696-414E-AF38-0302F255540F}" type="sibTrans" cxnId="{79CB6AD7-9AA2-416E-BC15-CF506E7235E3}">
      <dgm:prSet/>
      <dgm:spPr/>
      <dgm:t>
        <a:bodyPr/>
        <a:lstStyle/>
        <a:p>
          <a:endParaRPr lang="en-GB"/>
        </a:p>
      </dgm:t>
    </dgm:pt>
    <dgm:pt modelId="{64BE9A29-A490-443B-89D1-2C89329F8CEE}">
      <dgm:prSet phldrT="[Text]" phldr="1"/>
      <dgm:spPr/>
      <dgm:t>
        <a:bodyPr/>
        <a:lstStyle/>
        <a:p>
          <a:endParaRPr lang="en-GB"/>
        </a:p>
      </dgm:t>
    </dgm:pt>
    <dgm:pt modelId="{0690DC01-5057-468D-BD82-09BD70C30E0B}" type="parTrans" cxnId="{FB9028B7-D584-4798-9601-DFD40C858A33}">
      <dgm:prSet/>
      <dgm:spPr/>
      <dgm:t>
        <a:bodyPr/>
        <a:lstStyle/>
        <a:p>
          <a:endParaRPr lang="en-GB"/>
        </a:p>
      </dgm:t>
    </dgm:pt>
    <dgm:pt modelId="{53A55864-A6C6-4C64-9614-9309500F61DB}" type="sibTrans" cxnId="{FB9028B7-D584-4798-9601-DFD40C858A33}">
      <dgm:prSet/>
      <dgm:spPr/>
      <dgm:t>
        <a:bodyPr/>
        <a:lstStyle/>
        <a:p>
          <a:endParaRPr lang="en-GB"/>
        </a:p>
      </dgm:t>
    </dgm:pt>
    <dgm:pt modelId="{A1592B59-6C97-4753-9D7A-5591C639ED4F}">
      <dgm:prSet phldrT="[Text]"/>
      <dgm:spPr/>
      <dgm:t>
        <a:bodyPr/>
        <a:lstStyle/>
        <a:p>
          <a:r>
            <a:rPr lang="en-GB" dirty="0"/>
            <a:t>Writing</a:t>
          </a:r>
        </a:p>
      </dgm:t>
    </dgm:pt>
    <dgm:pt modelId="{3734AA5D-F22D-4989-B3DF-B3FF3E65D492}" type="parTrans" cxnId="{5983FA14-FF94-488A-AAA3-CC280610BB1B}">
      <dgm:prSet/>
      <dgm:spPr/>
      <dgm:t>
        <a:bodyPr/>
        <a:lstStyle/>
        <a:p>
          <a:endParaRPr lang="en-GB"/>
        </a:p>
      </dgm:t>
    </dgm:pt>
    <dgm:pt modelId="{0D6195D9-CE2F-4F72-8FE3-22A86DD19E4C}" type="sibTrans" cxnId="{5983FA14-FF94-488A-AAA3-CC280610BB1B}">
      <dgm:prSet/>
      <dgm:spPr/>
      <dgm:t>
        <a:bodyPr/>
        <a:lstStyle/>
        <a:p>
          <a:endParaRPr lang="en-GB"/>
        </a:p>
      </dgm:t>
    </dgm:pt>
    <dgm:pt modelId="{8F2870C9-2627-4DB7-9D17-9339E19E2BD2}">
      <dgm:prSet phldrT="[Text]" phldr="1"/>
      <dgm:spPr/>
      <dgm:t>
        <a:bodyPr/>
        <a:lstStyle/>
        <a:p>
          <a:endParaRPr lang="en-GB"/>
        </a:p>
      </dgm:t>
    </dgm:pt>
    <dgm:pt modelId="{82AC08FA-1EE6-4AEE-8C09-535B809A4984}" type="parTrans" cxnId="{707D9024-B2A2-415A-87C1-D48941DBACEB}">
      <dgm:prSet/>
      <dgm:spPr/>
      <dgm:t>
        <a:bodyPr/>
        <a:lstStyle/>
        <a:p>
          <a:endParaRPr lang="en-GB"/>
        </a:p>
      </dgm:t>
    </dgm:pt>
    <dgm:pt modelId="{0DC24137-A1C6-427B-AF6E-2FD9F308129E}" type="sibTrans" cxnId="{707D9024-B2A2-415A-87C1-D48941DBACEB}">
      <dgm:prSet/>
      <dgm:spPr/>
      <dgm:t>
        <a:bodyPr/>
        <a:lstStyle/>
        <a:p>
          <a:endParaRPr lang="en-GB"/>
        </a:p>
      </dgm:t>
    </dgm:pt>
    <dgm:pt modelId="{7AA5FD9F-9A77-4C90-99D1-CAD167AC4839}">
      <dgm:prSet phldrT="[Text]"/>
      <dgm:spPr/>
      <dgm:t>
        <a:bodyPr/>
        <a:lstStyle/>
        <a:p>
          <a:r>
            <a:rPr lang="en-GB" dirty="0"/>
            <a:t>Reviewing</a:t>
          </a:r>
        </a:p>
      </dgm:t>
    </dgm:pt>
    <dgm:pt modelId="{80E15DE5-7D52-4941-9F0A-5C267316C595}" type="parTrans" cxnId="{8F1262B8-B4EC-4097-8D90-3B81FBAB6CF8}">
      <dgm:prSet/>
      <dgm:spPr/>
      <dgm:t>
        <a:bodyPr/>
        <a:lstStyle/>
        <a:p>
          <a:endParaRPr lang="en-GB"/>
        </a:p>
      </dgm:t>
    </dgm:pt>
    <dgm:pt modelId="{205A738C-9CE5-4184-B165-211170D4ACE3}" type="sibTrans" cxnId="{8F1262B8-B4EC-4097-8D90-3B81FBAB6CF8}">
      <dgm:prSet/>
      <dgm:spPr/>
      <dgm:t>
        <a:bodyPr/>
        <a:lstStyle/>
        <a:p>
          <a:endParaRPr lang="en-GB"/>
        </a:p>
      </dgm:t>
    </dgm:pt>
    <dgm:pt modelId="{C8728EE5-62EF-4E7D-98D4-C46D2B2E7E19}">
      <dgm:prSet phldrT="[Text]" phldr="1"/>
      <dgm:spPr/>
      <dgm:t>
        <a:bodyPr/>
        <a:lstStyle/>
        <a:p>
          <a:endParaRPr lang="en-GB"/>
        </a:p>
      </dgm:t>
    </dgm:pt>
    <dgm:pt modelId="{25E0681C-F664-4BFB-9521-E4FE5496AE23}" type="parTrans" cxnId="{DB0C73F4-8D67-4274-AD0D-D7243277D599}">
      <dgm:prSet/>
      <dgm:spPr/>
      <dgm:t>
        <a:bodyPr/>
        <a:lstStyle/>
        <a:p>
          <a:endParaRPr lang="en-GB"/>
        </a:p>
      </dgm:t>
    </dgm:pt>
    <dgm:pt modelId="{B8BB675D-6AF8-4573-AA18-B50760656803}" type="sibTrans" cxnId="{DB0C73F4-8D67-4274-AD0D-D7243277D599}">
      <dgm:prSet/>
      <dgm:spPr/>
      <dgm:t>
        <a:bodyPr/>
        <a:lstStyle/>
        <a:p>
          <a:endParaRPr lang="en-GB"/>
        </a:p>
      </dgm:t>
    </dgm:pt>
    <dgm:pt modelId="{2484B2A4-CA5D-4495-96AA-1A4F08935520}">
      <dgm:prSet/>
      <dgm:spPr/>
      <dgm:t>
        <a:bodyPr/>
        <a:lstStyle/>
        <a:p>
          <a:r>
            <a:rPr lang="en-GB" dirty="0"/>
            <a:t>Implementing</a:t>
          </a:r>
        </a:p>
      </dgm:t>
    </dgm:pt>
    <dgm:pt modelId="{E58B28D2-7257-4B27-86BF-D99CC5FD3060}" type="parTrans" cxnId="{DE5432D5-E660-4AE6-8F2B-580BA0ADB742}">
      <dgm:prSet/>
      <dgm:spPr/>
      <dgm:t>
        <a:bodyPr/>
        <a:lstStyle/>
        <a:p>
          <a:endParaRPr lang="en-GB"/>
        </a:p>
      </dgm:t>
    </dgm:pt>
    <dgm:pt modelId="{E5F39096-AF13-4782-A522-FA56296A4538}" type="sibTrans" cxnId="{DE5432D5-E660-4AE6-8F2B-580BA0ADB742}">
      <dgm:prSet/>
      <dgm:spPr/>
      <dgm:t>
        <a:bodyPr/>
        <a:lstStyle/>
        <a:p>
          <a:endParaRPr lang="en-GB"/>
        </a:p>
      </dgm:t>
    </dgm:pt>
    <dgm:pt modelId="{5398C67A-E9A1-4F3D-8AF0-7B2585C01976}" type="pres">
      <dgm:prSet presAssocID="{208B7308-8C31-49B5-8666-1CF3BAD8AAF8}" presName="rootnode" presStyleCnt="0">
        <dgm:presLayoutVars>
          <dgm:chMax/>
          <dgm:chPref/>
          <dgm:dir/>
          <dgm:animLvl val="lvl"/>
        </dgm:presLayoutVars>
      </dgm:prSet>
      <dgm:spPr/>
      <dgm:t>
        <a:bodyPr/>
        <a:lstStyle/>
        <a:p>
          <a:endParaRPr lang="en-GB"/>
        </a:p>
      </dgm:t>
    </dgm:pt>
    <dgm:pt modelId="{4CE1B825-D25B-4A9B-BEFF-54FC20CED0B3}" type="pres">
      <dgm:prSet presAssocID="{D30B8F93-4F0D-493B-99E1-3FB835937A9B}" presName="composite" presStyleCnt="0"/>
      <dgm:spPr/>
    </dgm:pt>
    <dgm:pt modelId="{CB223FB4-786D-4C80-BB74-30504BA2E765}" type="pres">
      <dgm:prSet presAssocID="{D30B8F93-4F0D-493B-99E1-3FB835937A9B}" presName="bentUpArrow1" presStyleLbl="alignImgPlace1" presStyleIdx="0" presStyleCnt="3"/>
      <dgm:spPr/>
    </dgm:pt>
    <dgm:pt modelId="{F956736E-92FA-4905-BE50-E6081BCC7C83}" type="pres">
      <dgm:prSet presAssocID="{D30B8F93-4F0D-493B-99E1-3FB835937A9B}" presName="ParentText" presStyleLbl="node1" presStyleIdx="0" presStyleCnt="4">
        <dgm:presLayoutVars>
          <dgm:chMax val="1"/>
          <dgm:chPref val="1"/>
          <dgm:bulletEnabled val="1"/>
        </dgm:presLayoutVars>
      </dgm:prSet>
      <dgm:spPr/>
      <dgm:t>
        <a:bodyPr/>
        <a:lstStyle/>
        <a:p>
          <a:endParaRPr lang="en-GB"/>
        </a:p>
      </dgm:t>
    </dgm:pt>
    <dgm:pt modelId="{11BCAA19-7F3D-4D87-AE36-2EAC935C7C17}" type="pres">
      <dgm:prSet presAssocID="{D30B8F93-4F0D-493B-99E1-3FB835937A9B}" presName="ChildText" presStyleLbl="revTx" presStyleIdx="0" presStyleCnt="3">
        <dgm:presLayoutVars>
          <dgm:chMax val="0"/>
          <dgm:chPref val="0"/>
          <dgm:bulletEnabled val="1"/>
        </dgm:presLayoutVars>
      </dgm:prSet>
      <dgm:spPr/>
      <dgm:t>
        <a:bodyPr/>
        <a:lstStyle/>
        <a:p>
          <a:endParaRPr lang="en-GB"/>
        </a:p>
      </dgm:t>
    </dgm:pt>
    <dgm:pt modelId="{36D28AB6-16C9-40A7-8357-A686E35C969A}" type="pres">
      <dgm:prSet presAssocID="{CB0B55AA-8696-414E-AF38-0302F255540F}" presName="sibTrans" presStyleCnt="0"/>
      <dgm:spPr/>
    </dgm:pt>
    <dgm:pt modelId="{B241D20C-BB19-4CCC-87A2-AA00D139129B}" type="pres">
      <dgm:prSet presAssocID="{A1592B59-6C97-4753-9D7A-5591C639ED4F}" presName="composite" presStyleCnt="0"/>
      <dgm:spPr/>
    </dgm:pt>
    <dgm:pt modelId="{848B00F3-C6BA-4590-B368-8AFF44B3CFE0}" type="pres">
      <dgm:prSet presAssocID="{A1592B59-6C97-4753-9D7A-5591C639ED4F}" presName="bentUpArrow1" presStyleLbl="alignImgPlace1" presStyleIdx="1" presStyleCnt="3"/>
      <dgm:spPr/>
    </dgm:pt>
    <dgm:pt modelId="{A1FA0C5E-28CF-4BBD-ABF4-0B385B976980}" type="pres">
      <dgm:prSet presAssocID="{A1592B59-6C97-4753-9D7A-5591C639ED4F}" presName="ParentText" presStyleLbl="node1" presStyleIdx="1" presStyleCnt="4">
        <dgm:presLayoutVars>
          <dgm:chMax val="1"/>
          <dgm:chPref val="1"/>
          <dgm:bulletEnabled val="1"/>
        </dgm:presLayoutVars>
      </dgm:prSet>
      <dgm:spPr/>
      <dgm:t>
        <a:bodyPr/>
        <a:lstStyle/>
        <a:p>
          <a:endParaRPr lang="en-GB"/>
        </a:p>
      </dgm:t>
    </dgm:pt>
    <dgm:pt modelId="{34CEA45C-768E-467F-8518-DEE0A890F2EF}" type="pres">
      <dgm:prSet presAssocID="{A1592B59-6C97-4753-9D7A-5591C639ED4F}" presName="ChildText" presStyleLbl="revTx" presStyleIdx="1" presStyleCnt="3">
        <dgm:presLayoutVars>
          <dgm:chMax val="0"/>
          <dgm:chPref val="0"/>
          <dgm:bulletEnabled val="1"/>
        </dgm:presLayoutVars>
      </dgm:prSet>
      <dgm:spPr/>
      <dgm:t>
        <a:bodyPr/>
        <a:lstStyle/>
        <a:p>
          <a:endParaRPr lang="en-GB"/>
        </a:p>
      </dgm:t>
    </dgm:pt>
    <dgm:pt modelId="{13B165A4-3AED-4018-AD48-25B96B989DAC}" type="pres">
      <dgm:prSet presAssocID="{0D6195D9-CE2F-4F72-8FE3-22A86DD19E4C}" presName="sibTrans" presStyleCnt="0"/>
      <dgm:spPr/>
    </dgm:pt>
    <dgm:pt modelId="{194981B3-F728-4236-8385-E07832116EE4}" type="pres">
      <dgm:prSet presAssocID="{7AA5FD9F-9A77-4C90-99D1-CAD167AC4839}" presName="composite" presStyleCnt="0"/>
      <dgm:spPr/>
    </dgm:pt>
    <dgm:pt modelId="{DCB2D11F-9B15-433F-8922-5BFD56E78E17}" type="pres">
      <dgm:prSet presAssocID="{7AA5FD9F-9A77-4C90-99D1-CAD167AC4839}" presName="bentUpArrow1" presStyleLbl="alignImgPlace1" presStyleIdx="2" presStyleCnt="3"/>
      <dgm:spPr/>
    </dgm:pt>
    <dgm:pt modelId="{D44EC9D1-DE4F-4B9C-BC51-ED3B5B38BFC3}" type="pres">
      <dgm:prSet presAssocID="{7AA5FD9F-9A77-4C90-99D1-CAD167AC4839}" presName="ParentText" presStyleLbl="node1" presStyleIdx="2" presStyleCnt="4">
        <dgm:presLayoutVars>
          <dgm:chMax val="1"/>
          <dgm:chPref val="1"/>
          <dgm:bulletEnabled val="1"/>
        </dgm:presLayoutVars>
      </dgm:prSet>
      <dgm:spPr/>
      <dgm:t>
        <a:bodyPr/>
        <a:lstStyle/>
        <a:p>
          <a:endParaRPr lang="en-GB"/>
        </a:p>
      </dgm:t>
    </dgm:pt>
    <dgm:pt modelId="{F4CAE3D3-39DD-4121-99BC-820CA5CB6258}" type="pres">
      <dgm:prSet presAssocID="{7AA5FD9F-9A77-4C90-99D1-CAD167AC4839}" presName="ChildText" presStyleLbl="revTx" presStyleIdx="2" presStyleCnt="3">
        <dgm:presLayoutVars>
          <dgm:chMax val="0"/>
          <dgm:chPref val="0"/>
          <dgm:bulletEnabled val="1"/>
        </dgm:presLayoutVars>
      </dgm:prSet>
      <dgm:spPr/>
      <dgm:t>
        <a:bodyPr/>
        <a:lstStyle/>
        <a:p>
          <a:endParaRPr lang="en-GB"/>
        </a:p>
      </dgm:t>
    </dgm:pt>
    <dgm:pt modelId="{371EE9FF-2473-44F7-A4FF-1FBE193C6E9C}" type="pres">
      <dgm:prSet presAssocID="{205A738C-9CE5-4184-B165-211170D4ACE3}" presName="sibTrans" presStyleCnt="0"/>
      <dgm:spPr/>
    </dgm:pt>
    <dgm:pt modelId="{290DA00D-4FE5-4C41-9CDE-1AA3EFD61818}" type="pres">
      <dgm:prSet presAssocID="{2484B2A4-CA5D-4495-96AA-1A4F08935520}" presName="composite" presStyleCnt="0"/>
      <dgm:spPr/>
    </dgm:pt>
    <dgm:pt modelId="{AAE8E1C0-4B9C-4B7A-9E57-DD56E624FAB9}" type="pres">
      <dgm:prSet presAssocID="{2484B2A4-CA5D-4495-96AA-1A4F08935520}" presName="ParentText" presStyleLbl="node1" presStyleIdx="3" presStyleCnt="4">
        <dgm:presLayoutVars>
          <dgm:chMax val="1"/>
          <dgm:chPref val="1"/>
          <dgm:bulletEnabled val="1"/>
        </dgm:presLayoutVars>
      </dgm:prSet>
      <dgm:spPr/>
      <dgm:t>
        <a:bodyPr/>
        <a:lstStyle/>
        <a:p>
          <a:endParaRPr lang="en-GB"/>
        </a:p>
      </dgm:t>
    </dgm:pt>
  </dgm:ptLst>
  <dgm:cxnLst>
    <dgm:cxn modelId="{CF6411DA-8D21-43EC-A035-49C000CD197A}" type="presOf" srcId="{C8728EE5-62EF-4E7D-98D4-C46D2B2E7E19}" destId="{F4CAE3D3-39DD-4121-99BC-820CA5CB6258}" srcOrd="0" destOrd="0" presId="urn:microsoft.com/office/officeart/2005/8/layout/StepDownProcess"/>
    <dgm:cxn modelId="{FB9028B7-D584-4798-9601-DFD40C858A33}" srcId="{D30B8F93-4F0D-493B-99E1-3FB835937A9B}" destId="{64BE9A29-A490-443B-89D1-2C89329F8CEE}" srcOrd="0" destOrd="0" parTransId="{0690DC01-5057-468D-BD82-09BD70C30E0B}" sibTransId="{53A55864-A6C6-4C64-9614-9309500F61DB}"/>
    <dgm:cxn modelId="{DE5432D5-E660-4AE6-8F2B-580BA0ADB742}" srcId="{208B7308-8C31-49B5-8666-1CF3BAD8AAF8}" destId="{2484B2A4-CA5D-4495-96AA-1A4F08935520}" srcOrd="3" destOrd="0" parTransId="{E58B28D2-7257-4B27-86BF-D99CC5FD3060}" sibTransId="{E5F39096-AF13-4782-A522-FA56296A4538}"/>
    <dgm:cxn modelId="{62854713-DF68-41F1-97AC-B5E0CE055C40}" type="presOf" srcId="{7AA5FD9F-9A77-4C90-99D1-CAD167AC4839}" destId="{D44EC9D1-DE4F-4B9C-BC51-ED3B5B38BFC3}" srcOrd="0" destOrd="0" presId="urn:microsoft.com/office/officeart/2005/8/layout/StepDownProcess"/>
    <dgm:cxn modelId="{1269C32B-DF8C-4233-87CE-6D540AF668CC}" type="presOf" srcId="{8F2870C9-2627-4DB7-9D17-9339E19E2BD2}" destId="{34CEA45C-768E-467F-8518-DEE0A890F2EF}" srcOrd="0" destOrd="0" presId="urn:microsoft.com/office/officeart/2005/8/layout/StepDownProcess"/>
    <dgm:cxn modelId="{090D5F0D-85D6-410D-814E-BAB76D6AFC38}" type="presOf" srcId="{64BE9A29-A490-443B-89D1-2C89329F8CEE}" destId="{11BCAA19-7F3D-4D87-AE36-2EAC935C7C17}" srcOrd="0" destOrd="0" presId="urn:microsoft.com/office/officeart/2005/8/layout/StepDownProcess"/>
    <dgm:cxn modelId="{79CB6AD7-9AA2-416E-BC15-CF506E7235E3}" srcId="{208B7308-8C31-49B5-8666-1CF3BAD8AAF8}" destId="{D30B8F93-4F0D-493B-99E1-3FB835937A9B}" srcOrd="0" destOrd="0" parTransId="{CBF30D65-0C15-4FDF-A581-62F1175A3A60}" sibTransId="{CB0B55AA-8696-414E-AF38-0302F255540F}"/>
    <dgm:cxn modelId="{5983FA14-FF94-488A-AAA3-CC280610BB1B}" srcId="{208B7308-8C31-49B5-8666-1CF3BAD8AAF8}" destId="{A1592B59-6C97-4753-9D7A-5591C639ED4F}" srcOrd="1" destOrd="0" parTransId="{3734AA5D-F22D-4989-B3DF-B3FF3E65D492}" sibTransId="{0D6195D9-CE2F-4F72-8FE3-22A86DD19E4C}"/>
    <dgm:cxn modelId="{C3AC0151-D21C-4FB1-9DEF-EA74D34ABF5C}" type="presOf" srcId="{2484B2A4-CA5D-4495-96AA-1A4F08935520}" destId="{AAE8E1C0-4B9C-4B7A-9E57-DD56E624FAB9}" srcOrd="0" destOrd="0" presId="urn:microsoft.com/office/officeart/2005/8/layout/StepDownProcess"/>
    <dgm:cxn modelId="{DB0C73F4-8D67-4274-AD0D-D7243277D599}" srcId="{7AA5FD9F-9A77-4C90-99D1-CAD167AC4839}" destId="{C8728EE5-62EF-4E7D-98D4-C46D2B2E7E19}" srcOrd="0" destOrd="0" parTransId="{25E0681C-F664-4BFB-9521-E4FE5496AE23}" sibTransId="{B8BB675D-6AF8-4573-AA18-B50760656803}"/>
    <dgm:cxn modelId="{41A3D112-C237-46FC-84BC-2FC446BA710E}" type="presOf" srcId="{208B7308-8C31-49B5-8666-1CF3BAD8AAF8}" destId="{5398C67A-E9A1-4F3D-8AF0-7B2585C01976}" srcOrd="0" destOrd="0" presId="urn:microsoft.com/office/officeart/2005/8/layout/StepDownProcess"/>
    <dgm:cxn modelId="{8F1262B8-B4EC-4097-8D90-3B81FBAB6CF8}" srcId="{208B7308-8C31-49B5-8666-1CF3BAD8AAF8}" destId="{7AA5FD9F-9A77-4C90-99D1-CAD167AC4839}" srcOrd="2" destOrd="0" parTransId="{80E15DE5-7D52-4941-9F0A-5C267316C595}" sibTransId="{205A738C-9CE5-4184-B165-211170D4ACE3}"/>
    <dgm:cxn modelId="{F8581477-622B-40E3-8A38-DE133CDDAA9A}" type="presOf" srcId="{D30B8F93-4F0D-493B-99E1-3FB835937A9B}" destId="{F956736E-92FA-4905-BE50-E6081BCC7C83}" srcOrd="0" destOrd="0" presId="urn:microsoft.com/office/officeart/2005/8/layout/StepDownProcess"/>
    <dgm:cxn modelId="{707D9024-B2A2-415A-87C1-D48941DBACEB}" srcId="{A1592B59-6C97-4753-9D7A-5591C639ED4F}" destId="{8F2870C9-2627-4DB7-9D17-9339E19E2BD2}" srcOrd="0" destOrd="0" parTransId="{82AC08FA-1EE6-4AEE-8C09-535B809A4984}" sibTransId="{0DC24137-A1C6-427B-AF6E-2FD9F308129E}"/>
    <dgm:cxn modelId="{F2A9023A-72C6-4B08-A371-E0201BAB47F6}" type="presOf" srcId="{A1592B59-6C97-4753-9D7A-5591C639ED4F}" destId="{A1FA0C5E-28CF-4BBD-ABF4-0B385B976980}" srcOrd="0" destOrd="0" presId="urn:microsoft.com/office/officeart/2005/8/layout/StepDownProcess"/>
    <dgm:cxn modelId="{8C5AD6A4-0599-4C38-A579-8A086F9BE5AB}" type="presParOf" srcId="{5398C67A-E9A1-4F3D-8AF0-7B2585C01976}" destId="{4CE1B825-D25B-4A9B-BEFF-54FC20CED0B3}" srcOrd="0" destOrd="0" presId="urn:microsoft.com/office/officeart/2005/8/layout/StepDownProcess"/>
    <dgm:cxn modelId="{9A76B808-981A-4FA5-BBF0-D80CFF7DFE8F}" type="presParOf" srcId="{4CE1B825-D25B-4A9B-BEFF-54FC20CED0B3}" destId="{CB223FB4-786D-4C80-BB74-30504BA2E765}" srcOrd="0" destOrd="0" presId="urn:microsoft.com/office/officeart/2005/8/layout/StepDownProcess"/>
    <dgm:cxn modelId="{56078385-8EFA-4D5F-82ED-E4572DEC5A22}" type="presParOf" srcId="{4CE1B825-D25B-4A9B-BEFF-54FC20CED0B3}" destId="{F956736E-92FA-4905-BE50-E6081BCC7C83}" srcOrd="1" destOrd="0" presId="urn:microsoft.com/office/officeart/2005/8/layout/StepDownProcess"/>
    <dgm:cxn modelId="{14058FF0-72C4-49AA-A9D8-E784DB656A0E}" type="presParOf" srcId="{4CE1B825-D25B-4A9B-BEFF-54FC20CED0B3}" destId="{11BCAA19-7F3D-4D87-AE36-2EAC935C7C17}" srcOrd="2" destOrd="0" presId="urn:microsoft.com/office/officeart/2005/8/layout/StepDownProcess"/>
    <dgm:cxn modelId="{248ABE23-DF60-4CC9-B24D-C47147C917B6}" type="presParOf" srcId="{5398C67A-E9A1-4F3D-8AF0-7B2585C01976}" destId="{36D28AB6-16C9-40A7-8357-A686E35C969A}" srcOrd="1" destOrd="0" presId="urn:microsoft.com/office/officeart/2005/8/layout/StepDownProcess"/>
    <dgm:cxn modelId="{B64886F9-7856-48BA-8AD6-D62F9C5B0620}" type="presParOf" srcId="{5398C67A-E9A1-4F3D-8AF0-7B2585C01976}" destId="{B241D20C-BB19-4CCC-87A2-AA00D139129B}" srcOrd="2" destOrd="0" presId="urn:microsoft.com/office/officeart/2005/8/layout/StepDownProcess"/>
    <dgm:cxn modelId="{720B9B32-9E6F-4252-A05D-2C85C519C345}" type="presParOf" srcId="{B241D20C-BB19-4CCC-87A2-AA00D139129B}" destId="{848B00F3-C6BA-4590-B368-8AFF44B3CFE0}" srcOrd="0" destOrd="0" presId="urn:microsoft.com/office/officeart/2005/8/layout/StepDownProcess"/>
    <dgm:cxn modelId="{677FA22A-BA62-411C-ACF2-DE8526CF16DF}" type="presParOf" srcId="{B241D20C-BB19-4CCC-87A2-AA00D139129B}" destId="{A1FA0C5E-28CF-4BBD-ABF4-0B385B976980}" srcOrd="1" destOrd="0" presId="urn:microsoft.com/office/officeart/2005/8/layout/StepDownProcess"/>
    <dgm:cxn modelId="{BB0AEF30-04F0-40EB-AE39-BDE11CCB15B8}" type="presParOf" srcId="{B241D20C-BB19-4CCC-87A2-AA00D139129B}" destId="{34CEA45C-768E-467F-8518-DEE0A890F2EF}" srcOrd="2" destOrd="0" presId="urn:microsoft.com/office/officeart/2005/8/layout/StepDownProcess"/>
    <dgm:cxn modelId="{8757FCCC-389E-4BFE-A70D-C7BCAA22C034}" type="presParOf" srcId="{5398C67A-E9A1-4F3D-8AF0-7B2585C01976}" destId="{13B165A4-3AED-4018-AD48-25B96B989DAC}" srcOrd="3" destOrd="0" presId="urn:microsoft.com/office/officeart/2005/8/layout/StepDownProcess"/>
    <dgm:cxn modelId="{988A87F0-E4C9-456D-B278-6F067180487E}" type="presParOf" srcId="{5398C67A-E9A1-4F3D-8AF0-7B2585C01976}" destId="{194981B3-F728-4236-8385-E07832116EE4}" srcOrd="4" destOrd="0" presId="urn:microsoft.com/office/officeart/2005/8/layout/StepDownProcess"/>
    <dgm:cxn modelId="{DE9275D7-C147-442C-A1BC-331033AB3448}" type="presParOf" srcId="{194981B3-F728-4236-8385-E07832116EE4}" destId="{DCB2D11F-9B15-433F-8922-5BFD56E78E17}" srcOrd="0" destOrd="0" presId="urn:microsoft.com/office/officeart/2005/8/layout/StepDownProcess"/>
    <dgm:cxn modelId="{B5BED898-1A72-4F42-85FF-8855726CF7E6}" type="presParOf" srcId="{194981B3-F728-4236-8385-E07832116EE4}" destId="{D44EC9D1-DE4F-4B9C-BC51-ED3B5B38BFC3}" srcOrd="1" destOrd="0" presId="urn:microsoft.com/office/officeart/2005/8/layout/StepDownProcess"/>
    <dgm:cxn modelId="{7977CA45-C369-4528-9A9D-DB908906B0DA}" type="presParOf" srcId="{194981B3-F728-4236-8385-E07832116EE4}" destId="{F4CAE3D3-39DD-4121-99BC-820CA5CB6258}" srcOrd="2" destOrd="0" presId="urn:microsoft.com/office/officeart/2005/8/layout/StepDownProcess"/>
    <dgm:cxn modelId="{B7D9FF1C-567E-476E-B878-FE5AEC34B86B}" type="presParOf" srcId="{5398C67A-E9A1-4F3D-8AF0-7B2585C01976}" destId="{371EE9FF-2473-44F7-A4FF-1FBE193C6E9C}" srcOrd="5" destOrd="0" presId="urn:microsoft.com/office/officeart/2005/8/layout/StepDownProcess"/>
    <dgm:cxn modelId="{261EFF63-99F0-47AC-9B92-6F993BABFEFC}" type="presParOf" srcId="{5398C67A-E9A1-4F3D-8AF0-7B2585C01976}" destId="{290DA00D-4FE5-4C41-9CDE-1AA3EFD61818}" srcOrd="6" destOrd="0" presId="urn:microsoft.com/office/officeart/2005/8/layout/StepDownProcess"/>
    <dgm:cxn modelId="{16FD399E-8B3E-44C5-B4A8-E99FD7B91E15}" type="presParOf" srcId="{290DA00D-4FE5-4C41-9CDE-1AA3EFD61818}" destId="{AAE8E1C0-4B9C-4B7A-9E57-DD56E624FAB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9D286-E159-48F3-BCD6-50D2A2482775}">
      <dsp:nvSpPr>
        <dsp:cNvPr id="0" name=""/>
        <dsp:cNvSpPr/>
      </dsp:nvSpPr>
      <dsp:spPr>
        <a:xfrm>
          <a:off x="39" y="107369"/>
          <a:ext cx="3769244"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a:t>Policy</a:t>
          </a:r>
        </a:p>
      </dsp:txBody>
      <dsp:txXfrm>
        <a:off x="39" y="107369"/>
        <a:ext cx="3769244" cy="748800"/>
      </dsp:txXfrm>
    </dsp:sp>
    <dsp:sp modelId="{6CE88388-FC59-4B06-A8BF-F903B7C46486}">
      <dsp:nvSpPr>
        <dsp:cNvPr id="0" name=""/>
        <dsp:cNvSpPr/>
      </dsp:nvSpPr>
      <dsp:spPr>
        <a:xfrm>
          <a:off x="39" y="856169"/>
          <a:ext cx="3769244" cy="3068909"/>
        </a:xfrm>
        <a:prstGeom prst="rect">
          <a:avLst/>
        </a:prstGeom>
        <a:solidFill>
          <a:schemeClr val="accent2">
            <a:tint val="40000"/>
            <a:alpha val="90000"/>
            <a:hueOff val="0"/>
            <a:satOff val="0"/>
            <a:lumOff val="0"/>
            <a:alphaOff val="0"/>
          </a:schemeClr>
        </a:solidFill>
        <a:ln w="25400" cap="flat" cmpd="sng" algn="ctr">
          <a:solidFill>
            <a:schemeClr val="accent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Usually expressed in broad terms</a:t>
          </a:r>
        </a:p>
        <a:p>
          <a:pPr marL="228600" lvl="1" indent="-228600" algn="l" defTabSz="1155700">
            <a:lnSpc>
              <a:spcPct val="90000"/>
            </a:lnSpc>
            <a:spcBef>
              <a:spcPct val="0"/>
            </a:spcBef>
            <a:spcAft>
              <a:spcPct val="15000"/>
            </a:spcAft>
            <a:buChar char="••"/>
          </a:pPr>
          <a:r>
            <a:rPr lang="en-GB" sz="2600" kern="1200" dirty="0"/>
            <a:t>States “what” or “why”</a:t>
          </a:r>
        </a:p>
        <a:p>
          <a:pPr marL="228600" lvl="1" indent="-228600" algn="l" defTabSz="1155700">
            <a:lnSpc>
              <a:spcPct val="90000"/>
            </a:lnSpc>
            <a:spcBef>
              <a:spcPct val="0"/>
            </a:spcBef>
            <a:spcAft>
              <a:spcPct val="15000"/>
            </a:spcAft>
            <a:buChar char="••"/>
          </a:pPr>
          <a:r>
            <a:rPr lang="en-GB" sz="2600" kern="1200" dirty="0"/>
            <a:t>Changes less frequently</a:t>
          </a:r>
        </a:p>
        <a:p>
          <a:pPr marL="228600" lvl="1" indent="-228600" algn="l" defTabSz="1155700">
            <a:lnSpc>
              <a:spcPct val="90000"/>
            </a:lnSpc>
            <a:spcBef>
              <a:spcPct val="0"/>
            </a:spcBef>
            <a:spcAft>
              <a:spcPct val="15000"/>
            </a:spcAft>
            <a:buChar char="••"/>
          </a:pPr>
          <a:r>
            <a:rPr lang="en-GB" sz="2600" kern="1200" dirty="0"/>
            <a:t>Describes values, philosophy of the organization</a:t>
          </a:r>
        </a:p>
      </dsp:txBody>
      <dsp:txXfrm>
        <a:off x="39" y="856169"/>
        <a:ext cx="3769244" cy="3068909"/>
      </dsp:txXfrm>
    </dsp:sp>
    <dsp:sp modelId="{95EC42F6-5810-49B5-B2BF-18F0F0FC1796}">
      <dsp:nvSpPr>
        <dsp:cNvPr id="0" name=""/>
        <dsp:cNvSpPr/>
      </dsp:nvSpPr>
      <dsp:spPr>
        <a:xfrm>
          <a:off x="4296978" y="107369"/>
          <a:ext cx="3769244" cy="7488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a:t>Procedure</a:t>
          </a:r>
        </a:p>
      </dsp:txBody>
      <dsp:txXfrm>
        <a:off x="4296978" y="107369"/>
        <a:ext cx="3769244" cy="748800"/>
      </dsp:txXfrm>
    </dsp:sp>
    <dsp:sp modelId="{40FDFAB2-D942-4CAE-9AC3-1AE0950D0AFE}">
      <dsp:nvSpPr>
        <dsp:cNvPr id="0" name=""/>
        <dsp:cNvSpPr/>
      </dsp:nvSpPr>
      <dsp:spPr>
        <a:xfrm>
          <a:off x="4296978" y="856169"/>
          <a:ext cx="3769244" cy="3068909"/>
        </a:xfrm>
        <a:prstGeom prst="rect">
          <a:avLst/>
        </a:prstGeom>
        <a:solidFill>
          <a:schemeClr val="accent2">
            <a:tint val="40000"/>
            <a:alpha val="90000"/>
            <a:hueOff val="5025821"/>
            <a:satOff val="-4378"/>
            <a:lumOff val="-6"/>
            <a:alphaOff val="0"/>
          </a:schemeClr>
        </a:solidFill>
        <a:ln w="25400" cap="flat" cmpd="sng" algn="ctr">
          <a:solidFill>
            <a:schemeClr val="accent3">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Usually stated in detail</a:t>
          </a:r>
        </a:p>
        <a:p>
          <a:pPr marL="228600" lvl="1" indent="-228600" algn="l" defTabSz="1155700">
            <a:lnSpc>
              <a:spcPct val="90000"/>
            </a:lnSpc>
            <a:spcBef>
              <a:spcPct val="0"/>
            </a:spcBef>
            <a:spcAft>
              <a:spcPct val="15000"/>
            </a:spcAft>
            <a:buChar char="••"/>
          </a:pPr>
          <a:r>
            <a:rPr lang="en-GB" sz="2600" kern="1200" dirty="0"/>
            <a:t>States “How” and “Who” and “When”</a:t>
          </a:r>
        </a:p>
        <a:p>
          <a:pPr marL="228600" lvl="1" indent="-228600" algn="l" defTabSz="1155700">
            <a:lnSpc>
              <a:spcPct val="90000"/>
            </a:lnSpc>
            <a:spcBef>
              <a:spcPct val="0"/>
            </a:spcBef>
            <a:spcAft>
              <a:spcPct val="15000"/>
            </a:spcAft>
            <a:buChar char="••"/>
          </a:pPr>
          <a:r>
            <a:rPr lang="en-GB" sz="2600" kern="1200" dirty="0"/>
            <a:t>Prone to change</a:t>
          </a:r>
        </a:p>
        <a:p>
          <a:pPr marL="228600" lvl="1" indent="-228600" algn="l" defTabSz="1155700">
            <a:lnSpc>
              <a:spcPct val="90000"/>
            </a:lnSpc>
            <a:spcBef>
              <a:spcPct val="0"/>
            </a:spcBef>
            <a:spcAft>
              <a:spcPct val="15000"/>
            </a:spcAft>
            <a:buChar char="••"/>
          </a:pPr>
          <a:r>
            <a:rPr lang="en-GB" sz="2600" kern="1200" dirty="0"/>
            <a:t>Describes process</a:t>
          </a:r>
        </a:p>
      </dsp:txBody>
      <dsp:txXfrm>
        <a:off x="4296978" y="856169"/>
        <a:ext cx="3769244" cy="3068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DD9F-346D-4AF5-B833-B2563A4FC155}">
      <dsp:nvSpPr>
        <dsp:cNvPr id="0" name=""/>
        <dsp:cNvSpPr/>
      </dsp:nvSpPr>
      <dsp:spPr>
        <a:xfrm>
          <a:off x="1372671" y="891060"/>
          <a:ext cx="2570745" cy="171468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a:t>Employee should provide three months notice before terminating his/her contract</a:t>
          </a:r>
          <a:endParaRPr lang="en-GB" sz="1800" kern="1200" dirty="0"/>
        </a:p>
      </dsp:txBody>
      <dsp:txXfrm>
        <a:off x="1783990" y="891060"/>
        <a:ext cx="2159426" cy="1714687"/>
      </dsp:txXfrm>
    </dsp:sp>
    <dsp:sp modelId="{1DF7F8C1-B2A1-4026-A57B-9186CC1E2158}">
      <dsp:nvSpPr>
        <dsp:cNvPr id="0" name=""/>
        <dsp:cNvSpPr/>
      </dsp:nvSpPr>
      <dsp:spPr>
        <a:xfrm>
          <a:off x="1607" y="205528"/>
          <a:ext cx="1713830" cy="171383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a:t>Policy</a:t>
          </a:r>
        </a:p>
      </dsp:txBody>
      <dsp:txXfrm>
        <a:off x="252592" y="456513"/>
        <a:ext cx="1211860" cy="1211860"/>
      </dsp:txXfrm>
    </dsp:sp>
    <dsp:sp modelId="{3B69D488-EC1F-4EE2-AD94-5A210BC334C9}">
      <dsp:nvSpPr>
        <dsp:cNvPr id="0" name=""/>
        <dsp:cNvSpPr/>
      </dsp:nvSpPr>
      <dsp:spPr>
        <a:xfrm>
          <a:off x="5657247" y="891060"/>
          <a:ext cx="2570745" cy="1714687"/>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a:t>How does the employee request contract termination?</a:t>
          </a:r>
        </a:p>
        <a:p>
          <a:pPr lvl="0" algn="l" defTabSz="800100">
            <a:lnSpc>
              <a:spcPct val="90000"/>
            </a:lnSpc>
            <a:spcBef>
              <a:spcPct val="0"/>
            </a:spcBef>
            <a:spcAft>
              <a:spcPct val="35000"/>
            </a:spcAft>
          </a:pPr>
          <a:r>
            <a:rPr lang="en-GB" sz="1800" kern="1200" dirty="0"/>
            <a:t>How to fill out the form?</a:t>
          </a:r>
        </a:p>
      </dsp:txBody>
      <dsp:txXfrm>
        <a:off x="6068566" y="891060"/>
        <a:ext cx="2159426" cy="1714687"/>
      </dsp:txXfrm>
    </dsp:sp>
    <dsp:sp modelId="{D6D7E05A-CDA8-4A96-B575-295B8D69B92B}">
      <dsp:nvSpPr>
        <dsp:cNvPr id="0" name=""/>
        <dsp:cNvSpPr/>
      </dsp:nvSpPr>
      <dsp:spPr>
        <a:xfrm>
          <a:off x="5657247" y="2605747"/>
          <a:ext cx="2570745" cy="1714687"/>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GB" sz="1800" kern="1200" dirty="0"/>
            <a:t>How to track the request?</a:t>
          </a:r>
        </a:p>
        <a:p>
          <a:pPr lvl="0" algn="l" defTabSz="800100">
            <a:lnSpc>
              <a:spcPct val="90000"/>
            </a:lnSpc>
            <a:spcBef>
              <a:spcPct val="0"/>
            </a:spcBef>
            <a:spcAft>
              <a:spcPct val="35000"/>
            </a:spcAft>
          </a:pPr>
          <a:r>
            <a:rPr lang="en-GB" sz="1800" kern="1200" dirty="0"/>
            <a:t>Who is responsible for processing the form?</a:t>
          </a:r>
        </a:p>
      </dsp:txBody>
      <dsp:txXfrm>
        <a:off x="6068566" y="2605747"/>
        <a:ext cx="2159426" cy="1714687"/>
      </dsp:txXfrm>
    </dsp:sp>
    <dsp:sp modelId="{767E755C-72BD-40EB-BAC7-91832861A1F5}">
      <dsp:nvSpPr>
        <dsp:cNvPr id="0" name=""/>
        <dsp:cNvSpPr/>
      </dsp:nvSpPr>
      <dsp:spPr>
        <a:xfrm>
          <a:off x="4286183" y="205528"/>
          <a:ext cx="1713830" cy="1713830"/>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GB" sz="2200" kern="1200" dirty="0"/>
            <a:t>Procedure</a:t>
          </a:r>
        </a:p>
      </dsp:txBody>
      <dsp:txXfrm>
        <a:off x="4537168" y="456513"/>
        <a:ext cx="1211860" cy="1211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BA45-3DD6-41F3-8D1C-D67DE58F251B}">
      <dsp:nvSpPr>
        <dsp:cNvPr id="0" name=""/>
        <dsp:cNvSpPr/>
      </dsp:nvSpPr>
      <dsp:spPr>
        <a:xfrm>
          <a:off x="0" y="1119534"/>
          <a:ext cx="2421666" cy="153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662C2-1291-4FEA-9FB8-6EAC49AB52A8}">
      <dsp:nvSpPr>
        <dsp:cNvPr id="0" name=""/>
        <dsp:cNvSpPr/>
      </dsp:nvSpPr>
      <dsp:spPr>
        <a:xfrm>
          <a:off x="269074" y="1375154"/>
          <a:ext cx="2421666" cy="1537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It is the responsibility of </a:t>
          </a:r>
          <a:r>
            <a:rPr lang="en-US" sz="1500" kern="1200" dirty="0">
              <a:solidFill>
                <a:srgbClr val="FF0000"/>
              </a:solidFill>
            </a:rPr>
            <a:t>each </a:t>
          </a:r>
          <a:r>
            <a:rPr lang="en-US" sz="1500" i="1" kern="1200" dirty="0">
              <a:solidFill>
                <a:srgbClr val="FF0000"/>
              </a:solidFill>
            </a:rPr>
            <a:t>Department Head </a:t>
          </a:r>
          <a:r>
            <a:rPr lang="en-US" sz="1500" kern="1200" dirty="0"/>
            <a:t>to develop policy and procedure within their scope of service</a:t>
          </a:r>
        </a:p>
      </dsp:txBody>
      <dsp:txXfrm>
        <a:off x="314113" y="1420193"/>
        <a:ext cx="2331588" cy="1447680"/>
      </dsp:txXfrm>
    </dsp:sp>
    <dsp:sp modelId="{45F9E2DC-C4DC-48D8-BEF1-A2F20F9FA81C}">
      <dsp:nvSpPr>
        <dsp:cNvPr id="0" name=""/>
        <dsp:cNvSpPr/>
      </dsp:nvSpPr>
      <dsp:spPr>
        <a:xfrm>
          <a:off x="2959815" y="1119534"/>
          <a:ext cx="2421666" cy="153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74DE4-3778-450A-8C52-AECE63A79838}">
      <dsp:nvSpPr>
        <dsp:cNvPr id="0" name=""/>
        <dsp:cNvSpPr/>
      </dsp:nvSpPr>
      <dsp:spPr>
        <a:xfrm>
          <a:off x="3228889" y="1375154"/>
          <a:ext cx="2421666" cy="1537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The Department Head </a:t>
          </a:r>
          <a:r>
            <a:rPr lang="en-US" sz="1500" kern="1200" dirty="0" smtClean="0"/>
            <a:t>cooperate </a:t>
          </a:r>
          <a:r>
            <a:rPr lang="en-US" sz="1500" kern="1200" dirty="0"/>
            <a:t>and coordinate inter-related departmental policies.</a:t>
          </a:r>
        </a:p>
      </dsp:txBody>
      <dsp:txXfrm>
        <a:off x="3273928" y="1420193"/>
        <a:ext cx="2331588" cy="1447680"/>
      </dsp:txXfrm>
    </dsp:sp>
    <dsp:sp modelId="{2B7E8B0D-7E20-4E73-A534-C40F7D19908F}">
      <dsp:nvSpPr>
        <dsp:cNvPr id="0" name=""/>
        <dsp:cNvSpPr/>
      </dsp:nvSpPr>
      <dsp:spPr>
        <a:xfrm>
          <a:off x="5919630" y="1119534"/>
          <a:ext cx="2421666" cy="15377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0E65F-AC92-455C-87EF-64B24925C7EC}">
      <dsp:nvSpPr>
        <dsp:cNvPr id="0" name=""/>
        <dsp:cNvSpPr/>
      </dsp:nvSpPr>
      <dsp:spPr>
        <a:xfrm>
          <a:off x="6188704" y="1375154"/>
          <a:ext cx="2421666" cy="15377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Font typeface="Wingdings" pitchFamily="2" charset="2"/>
            <a:buChar char="Ø"/>
          </a:pPr>
          <a:r>
            <a:rPr lang="en-US" sz="1500" kern="1200" dirty="0"/>
            <a:t>TQM Department is responsible to provide assistance to the departments to develop their policy and procedures.</a:t>
          </a:r>
          <a:endParaRPr lang="en-GB" sz="1500" kern="1200" dirty="0"/>
        </a:p>
      </dsp:txBody>
      <dsp:txXfrm>
        <a:off x="6233743" y="1420193"/>
        <a:ext cx="2331588" cy="1447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23FB4-786D-4C80-BB74-30504BA2E765}">
      <dsp:nvSpPr>
        <dsp:cNvPr id="0" name=""/>
        <dsp:cNvSpPr/>
      </dsp:nvSpPr>
      <dsp:spPr>
        <a:xfrm rot="5400000">
          <a:off x="1776401" y="1038766"/>
          <a:ext cx="912262" cy="1038578"/>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6736E-92FA-4905-BE50-E6081BCC7C83}">
      <dsp:nvSpPr>
        <dsp:cNvPr id="0" name=""/>
        <dsp:cNvSpPr/>
      </dsp:nvSpPr>
      <dsp:spPr>
        <a:xfrm>
          <a:off x="1534707" y="27504"/>
          <a:ext cx="1535713" cy="1074949"/>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Before writing</a:t>
          </a:r>
        </a:p>
      </dsp:txBody>
      <dsp:txXfrm>
        <a:off x="1587191" y="79988"/>
        <a:ext cx="1430745" cy="969981"/>
      </dsp:txXfrm>
    </dsp:sp>
    <dsp:sp modelId="{11BCAA19-7F3D-4D87-AE36-2EAC935C7C17}">
      <dsp:nvSpPr>
        <dsp:cNvPr id="0" name=""/>
        <dsp:cNvSpPr/>
      </dsp:nvSpPr>
      <dsp:spPr>
        <a:xfrm>
          <a:off x="3070420" y="130025"/>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GB" sz="1300" kern="1200"/>
        </a:p>
      </dsp:txBody>
      <dsp:txXfrm>
        <a:off x="3070420" y="130025"/>
        <a:ext cx="1116931" cy="868821"/>
      </dsp:txXfrm>
    </dsp:sp>
    <dsp:sp modelId="{848B00F3-C6BA-4590-B368-8AFF44B3CFE0}">
      <dsp:nvSpPr>
        <dsp:cNvPr id="0" name=""/>
        <dsp:cNvSpPr/>
      </dsp:nvSpPr>
      <dsp:spPr>
        <a:xfrm rot="5400000">
          <a:off x="3049670" y="2246289"/>
          <a:ext cx="912262" cy="1038578"/>
        </a:xfrm>
        <a:prstGeom prst="bentUpArrow">
          <a:avLst>
            <a:gd name="adj1" fmla="val 32840"/>
            <a:gd name="adj2" fmla="val 25000"/>
            <a:gd name="adj3" fmla="val 35780"/>
          </a:avLst>
        </a:prstGeom>
        <a:solidFill>
          <a:schemeClr val="accent4">
            <a:tint val="50000"/>
            <a:hueOff val="-1962696"/>
            <a:satOff val="9881"/>
            <a:lumOff val="6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FA0C5E-28CF-4BBD-ABF4-0B385B976980}">
      <dsp:nvSpPr>
        <dsp:cNvPr id="0" name=""/>
        <dsp:cNvSpPr/>
      </dsp:nvSpPr>
      <dsp:spPr>
        <a:xfrm>
          <a:off x="2807976" y="1235027"/>
          <a:ext cx="1535713" cy="1074949"/>
        </a:xfrm>
        <a:prstGeom prst="roundRect">
          <a:avLst>
            <a:gd name="adj" fmla="val 1667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Writing</a:t>
          </a:r>
        </a:p>
      </dsp:txBody>
      <dsp:txXfrm>
        <a:off x="2860460" y="1287511"/>
        <a:ext cx="1430745" cy="969981"/>
      </dsp:txXfrm>
    </dsp:sp>
    <dsp:sp modelId="{34CEA45C-768E-467F-8518-DEE0A890F2EF}">
      <dsp:nvSpPr>
        <dsp:cNvPr id="0" name=""/>
        <dsp:cNvSpPr/>
      </dsp:nvSpPr>
      <dsp:spPr>
        <a:xfrm>
          <a:off x="4343689" y="1337548"/>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GB" sz="1300" kern="1200"/>
        </a:p>
      </dsp:txBody>
      <dsp:txXfrm>
        <a:off x="4343689" y="1337548"/>
        <a:ext cx="1116931" cy="868821"/>
      </dsp:txXfrm>
    </dsp:sp>
    <dsp:sp modelId="{DCB2D11F-9B15-433F-8922-5BFD56E78E17}">
      <dsp:nvSpPr>
        <dsp:cNvPr id="0" name=""/>
        <dsp:cNvSpPr/>
      </dsp:nvSpPr>
      <dsp:spPr>
        <a:xfrm rot="5400000">
          <a:off x="4322940" y="3453812"/>
          <a:ext cx="912262" cy="1038578"/>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4EC9D1-DE4F-4B9C-BC51-ED3B5B38BFC3}">
      <dsp:nvSpPr>
        <dsp:cNvPr id="0" name=""/>
        <dsp:cNvSpPr/>
      </dsp:nvSpPr>
      <dsp:spPr>
        <a:xfrm>
          <a:off x="4081246" y="2442550"/>
          <a:ext cx="1535713" cy="1074949"/>
        </a:xfrm>
        <a:prstGeom prst="roundRect">
          <a:avLst>
            <a:gd name="adj" fmla="val 1667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Reviewing</a:t>
          </a:r>
        </a:p>
      </dsp:txBody>
      <dsp:txXfrm>
        <a:off x="4133730" y="2495034"/>
        <a:ext cx="1430745" cy="969981"/>
      </dsp:txXfrm>
    </dsp:sp>
    <dsp:sp modelId="{F4CAE3D3-39DD-4121-99BC-820CA5CB6258}">
      <dsp:nvSpPr>
        <dsp:cNvPr id="0" name=""/>
        <dsp:cNvSpPr/>
      </dsp:nvSpPr>
      <dsp:spPr>
        <a:xfrm>
          <a:off x="5616959" y="2545071"/>
          <a:ext cx="1116931" cy="86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endParaRPr lang="en-GB" sz="1300" kern="1200"/>
        </a:p>
      </dsp:txBody>
      <dsp:txXfrm>
        <a:off x="5616959" y="2545071"/>
        <a:ext cx="1116931" cy="868821"/>
      </dsp:txXfrm>
    </dsp:sp>
    <dsp:sp modelId="{AAE8E1C0-4B9C-4B7A-9E57-DD56E624FAB9}">
      <dsp:nvSpPr>
        <dsp:cNvPr id="0" name=""/>
        <dsp:cNvSpPr/>
      </dsp:nvSpPr>
      <dsp:spPr>
        <a:xfrm>
          <a:off x="5354515" y="3650073"/>
          <a:ext cx="1535713" cy="1074949"/>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Implementing</a:t>
          </a:r>
        </a:p>
      </dsp:txBody>
      <dsp:txXfrm>
        <a:off x="5406999" y="3702557"/>
        <a:ext cx="1430745" cy="9699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6A615E-FFA5-4D7F-B003-306CF791B001}" type="datetimeFigureOut">
              <a:rPr lang="en-US" smtClean="0"/>
              <a:t>4/26/2021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705F6-85E9-42E9-B04D-6C98175D391F}" type="slidenum">
              <a:rPr lang="en-US" smtClean="0"/>
              <a:t>‹#›</a:t>
            </a:fld>
            <a:endParaRPr lang="en-US"/>
          </a:p>
        </p:txBody>
      </p:sp>
    </p:spTree>
    <p:extLst>
      <p:ext uri="{BB962C8B-B14F-4D97-AF65-F5344CB8AC3E}">
        <p14:creationId xmlns:p14="http://schemas.microsoft.com/office/powerpoint/2010/main" val="243807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C705F6-85E9-42E9-B04D-6C98175D391F}" type="slidenum">
              <a:rPr lang="en-US" smtClean="0"/>
              <a:t>2</a:t>
            </a:fld>
            <a:endParaRPr lang="en-US"/>
          </a:p>
        </p:txBody>
      </p:sp>
    </p:spTree>
    <p:extLst>
      <p:ext uri="{BB962C8B-B14F-4D97-AF65-F5344CB8AC3E}">
        <p14:creationId xmlns:p14="http://schemas.microsoft.com/office/powerpoint/2010/main" val="398417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What policies do exist? When was the last time they were updated? Do they line up with current technology and practices? Are they consistent with other policies? What policies are you missing?</a:t>
            </a:r>
            <a:endParaRPr lang="en-GB" dirty="0"/>
          </a:p>
        </p:txBody>
      </p:sp>
      <p:sp>
        <p:nvSpPr>
          <p:cNvPr id="4" name="Slide Number Placeholder 3"/>
          <p:cNvSpPr>
            <a:spLocks noGrp="1"/>
          </p:cNvSpPr>
          <p:nvPr>
            <p:ph type="sldNum" sz="quarter" idx="5"/>
          </p:nvPr>
        </p:nvSpPr>
        <p:spPr/>
        <p:txBody>
          <a:bodyPr/>
          <a:lstStyle/>
          <a:p>
            <a:fld id="{9FC705F6-85E9-42E9-B04D-6C98175D391F}" type="slidenum">
              <a:rPr lang="en-US" smtClean="0"/>
              <a:t>21</a:t>
            </a:fld>
            <a:endParaRPr lang="en-US"/>
          </a:p>
        </p:txBody>
      </p:sp>
    </p:spTree>
    <p:extLst>
      <p:ext uri="{BB962C8B-B14F-4D97-AF65-F5344CB8AC3E}">
        <p14:creationId xmlns:p14="http://schemas.microsoft.com/office/powerpoint/2010/main" val="112482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486FA-00C9-40B6-9BDA-CC2B772C07B3}" type="slidenum">
              <a:rPr lang="en-GB"/>
              <a:pPr/>
              <a:t>30</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42662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442242-9AED-4706-AE4E-92C7C7F205C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442242-9AED-4706-AE4E-92C7C7F205C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42242-9AED-4706-AE4E-92C7C7F205CC}"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442242-9AED-4706-AE4E-92C7C7F205CC}"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442242-9AED-4706-AE4E-92C7C7F205CC}"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442242-9AED-4706-AE4E-92C7C7F205CC}"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42242-9AED-4706-AE4E-92C7C7F205CC}"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42242-9AED-4706-AE4E-92C7C7F205CC}"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442242-9AED-4706-AE4E-92C7C7F205CC}"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9AB217-6914-4B55-8069-D11C7A834E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42242-9AED-4706-AE4E-92C7C7F205CC}" type="datetimeFigureOut">
              <a:rPr lang="en-US" smtClean="0"/>
              <a:t>4/26/2021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AB217-6914-4B55-8069-D11C7A834E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8964488" cy="1181993"/>
          </a:xfrm>
        </p:spPr>
        <p:txBody>
          <a:bodyPr>
            <a:normAutofit fontScale="90000"/>
          </a:bodyPr>
          <a:lstStyle/>
          <a:p>
            <a:r>
              <a:rPr lang="en-GB" b="1" dirty="0">
                <a:solidFill>
                  <a:schemeClr val="accent6">
                    <a:lumMod val="50000"/>
                  </a:schemeClr>
                </a:solidFill>
              </a:rPr>
              <a:t>Health policies and procedures for Healthcare Organisations</a:t>
            </a:r>
          </a:p>
        </p:txBody>
      </p:sp>
      <p:sp>
        <p:nvSpPr>
          <p:cNvPr id="3" name="Subtitle 2"/>
          <p:cNvSpPr>
            <a:spLocks noGrp="1"/>
          </p:cNvSpPr>
          <p:nvPr>
            <p:ph type="subTitle" idx="1"/>
          </p:nvPr>
        </p:nvSpPr>
        <p:spPr>
          <a:xfrm>
            <a:off x="1835696" y="5085184"/>
            <a:ext cx="5976664" cy="1464568"/>
          </a:xfrm>
        </p:spPr>
        <p:txBody>
          <a:bodyPr>
            <a:normAutofit fontScale="70000" lnSpcReduction="20000"/>
          </a:bodyPr>
          <a:lstStyle/>
          <a:p>
            <a:r>
              <a:rPr lang="en-US" b="1" dirty="0">
                <a:solidFill>
                  <a:schemeClr val="tx1"/>
                </a:solidFill>
              </a:rPr>
              <a:t>Dr. Israa Al-Rawashdeh </a:t>
            </a:r>
            <a:r>
              <a:rPr lang="en-US" b="1" dirty="0" err="1">
                <a:solidFill>
                  <a:schemeClr val="tx1"/>
                </a:solidFill>
              </a:rPr>
              <a:t>MD,MPH,PhD</a:t>
            </a:r>
            <a:endParaRPr lang="en-US" b="1" dirty="0">
              <a:solidFill>
                <a:schemeClr val="tx1"/>
              </a:solidFill>
            </a:endParaRPr>
          </a:p>
          <a:p>
            <a:r>
              <a:rPr lang="en-US" b="1" dirty="0">
                <a:solidFill>
                  <a:schemeClr val="tx1"/>
                </a:solidFill>
              </a:rPr>
              <a:t>Faculty of Medicine</a:t>
            </a:r>
          </a:p>
          <a:p>
            <a:r>
              <a:rPr lang="en-US" b="1" dirty="0">
                <a:solidFill>
                  <a:schemeClr val="tx1"/>
                </a:solidFill>
                <a:cs typeface="+mj-cs"/>
              </a:rPr>
              <a:t>Mutah University</a:t>
            </a:r>
          </a:p>
          <a:p>
            <a:r>
              <a:rPr lang="en-US" b="1" dirty="0" smtClean="0">
                <a:solidFill>
                  <a:schemeClr val="tx1"/>
                </a:solidFill>
                <a:cs typeface="+mj-cs"/>
              </a:rPr>
              <a:t>20</a:t>
            </a:r>
            <a:r>
              <a:rPr lang="en-US" sz="3100" b="1" dirty="0">
                <a:solidFill>
                  <a:schemeClr val="tx1"/>
                </a:solidFill>
                <a:cs typeface="+mj-cs"/>
              </a:rPr>
              <a:t>2</a:t>
            </a:r>
            <a:r>
              <a:rPr lang="ar-JO" sz="3100" b="1" dirty="0">
                <a:solidFill>
                  <a:schemeClr val="tx1"/>
                </a:solidFill>
                <a:cs typeface="+mj-cs"/>
              </a:rPr>
              <a:t>1</a:t>
            </a:r>
            <a:endParaRPr lang="en-US" sz="3100" b="1" dirty="0">
              <a:solidFill>
                <a:schemeClr val="tx1"/>
              </a:solidFill>
              <a:cs typeface="+mj-cs"/>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2352" y="188640"/>
            <a:ext cx="8579296" cy="778098"/>
          </a:xfrm>
          <a:solidFill>
            <a:schemeClr val="accent3">
              <a:lumMod val="40000"/>
              <a:lumOff val="60000"/>
            </a:schemeClr>
          </a:solidFill>
        </p:spPr>
        <p:txBody>
          <a:bodyPr>
            <a:normAutofit fontScale="90000"/>
          </a:bodyPr>
          <a:lstStyle/>
          <a:p>
            <a:r>
              <a:rPr lang="en-US" b="1" dirty="0"/>
              <a:t/>
            </a:r>
            <a:br>
              <a:rPr lang="en-US" b="1" dirty="0"/>
            </a:br>
            <a:r>
              <a:rPr lang="en-US" b="1" dirty="0"/>
              <a:t>The Purpose of Policies and Procedures</a:t>
            </a:r>
            <a:br>
              <a:rPr lang="en-US" b="1" dirty="0"/>
            </a:br>
            <a:endParaRPr lang="en-US" dirty="0"/>
          </a:p>
        </p:txBody>
      </p:sp>
      <p:sp>
        <p:nvSpPr>
          <p:cNvPr id="3" name="Content Placeholder 2"/>
          <p:cNvSpPr>
            <a:spLocks noGrp="1"/>
          </p:cNvSpPr>
          <p:nvPr>
            <p:ph idx="1"/>
          </p:nvPr>
        </p:nvSpPr>
        <p:spPr>
          <a:xfrm>
            <a:off x="457200" y="1196752"/>
            <a:ext cx="8229600" cy="5256584"/>
          </a:xfrm>
          <a:solidFill>
            <a:schemeClr val="accent4">
              <a:lumMod val="20000"/>
              <a:lumOff val="80000"/>
            </a:schemeClr>
          </a:solidFill>
        </p:spPr>
        <p:txBody>
          <a:bodyPr>
            <a:normAutofit fontScale="77500" lnSpcReduction="20000"/>
          </a:bodyPr>
          <a:lstStyle/>
          <a:p>
            <a:pPr marL="514350" indent="-514350">
              <a:buNone/>
            </a:pPr>
            <a:r>
              <a:rPr lang="en-US" b="1" dirty="0">
                <a:solidFill>
                  <a:srgbClr val="FF0000"/>
                </a:solidFill>
              </a:rPr>
              <a:t>Formalized, written policies and procedures fulfill a number of important purposes:</a:t>
            </a:r>
          </a:p>
          <a:p>
            <a:pPr marL="514350" indent="-514350">
              <a:buFont typeface="+mj-lt"/>
              <a:buAutoNum type="arabicPeriod"/>
            </a:pPr>
            <a:r>
              <a:rPr lang="en-US" dirty="0"/>
              <a:t>Ensure adherence with recognized professional practices </a:t>
            </a:r>
            <a:r>
              <a:rPr lang="en-US" dirty="0" smtClean="0"/>
              <a:t>therefore </a:t>
            </a:r>
            <a:r>
              <a:rPr lang="en-US" dirty="0"/>
              <a:t>reducing practice </a:t>
            </a:r>
            <a:r>
              <a:rPr lang="en-US" dirty="0" smtClean="0"/>
              <a:t>variation </a:t>
            </a:r>
            <a:r>
              <a:rPr lang="en-GB" dirty="0" smtClean="0"/>
              <a:t>(</a:t>
            </a:r>
            <a:r>
              <a:rPr lang="en-GB" dirty="0" smtClean="0"/>
              <a:t>standardization)</a:t>
            </a:r>
            <a:r>
              <a:rPr lang="en-US" dirty="0" smtClean="0"/>
              <a:t>.</a:t>
            </a:r>
            <a:endParaRPr lang="en-US" dirty="0"/>
          </a:p>
          <a:p>
            <a:pPr marL="514350" indent="-514350">
              <a:buFont typeface="+mj-lt"/>
              <a:buAutoNum type="arabicPeriod"/>
            </a:pPr>
            <a:r>
              <a:rPr lang="en-US" dirty="0"/>
              <a:t>Promote compliance with regulations. (i.e. All policies and procedures should not contradict with the government rules and regulations and MOH policies and procedures).</a:t>
            </a:r>
          </a:p>
          <a:p>
            <a:pPr marL="514350" indent="-514350">
              <a:buFont typeface="+mj-lt"/>
              <a:buAutoNum type="arabicPeriod"/>
            </a:pPr>
            <a:r>
              <a:rPr lang="en-US" dirty="0"/>
              <a:t>Can be used to ensure adherence to the  accreditation requirements</a:t>
            </a:r>
          </a:p>
          <a:p>
            <a:pPr marL="514350" indent="-514350">
              <a:buFont typeface="+mj-lt"/>
              <a:buAutoNum type="arabicPeriod"/>
            </a:pPr>
            <a:r>
              <a:rPr lang="en-GB" dirty="0" smtClean="0"/>
              <a:t>Help </a:t>
            </a:r>
            <a:r>
              <a:rPr lang="en-US" dirty="0"/>
              <a:t>staff</a:t>
            </a:r>
            <a:r>
              <a:rPr lang="en-GB" dirty="0"/>
              <a:t> understand their roles and responsibilities within the organization</a:t>
            </a:r>
            <a:r>
              <a:rPr lang="en-US" dirty="0"/>
              <a:t>. particularly new personnel.</a:t>
            </a:r>
          </a:p>
          <a:p>
            <a:pPr marL="514350" indent="-514350">
              <a:buFont typeface="+mj-lt"/>
              <a:buAutoNum type="arabicPeriod"/>
            </a:pPr>
            <a:r>
              <a:rPr lang="en-US" dirty="0"/>
              <a:t>Reduce reliance on memory, which has been shown to be a major source of human </a:t>
            </a:r>
            <a:r>
              <a:rPr lang="en-US" dirty="0" smtClean="0"/>
              <a:t>errors.</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43508" y="38100"/>
            <a:ext cx="8856984" cy="1143000"/>
          </a:xfrm>
          <a:solidFill>
            <a:schemeClr val="accent4">
              <a:lumMod val="20000"/>
              <a:lumOff val="80000"/>
            </a:schemeClr>
          </a:solidFill>
        </p:spPr>
        <p:txBody>
          <a:bodyPr>
            <a:normAutofit fontScale="90000"/>
          </a:bodyPr>
          <a:lstStyle/>
          <a:p>
            <a:r>
              <a:rPr lang="en-US" b="1" dirty="0">
                <a:solidFill>
                  <a:srgbClr val="0070C0"/>
                </a:solidFill>
                <a:effectLst>
                  <a:outerShdw blurRad="38100" dist="38100" dir="2700000" algn="tl">
                    <a:srgbClr val="000000">
                      <a:alpha val="43137"/>
                    </a:srgbClr>
                  </a:outerShdw>
                </a:effectLst>
              </a:rPr>
              <a:t>Types of hospital policies and procedures</a:t>
            </a:r>
          </a:p>
        </p:txBody>
      </p:sp>
      <p:sp>
        <p:nvSpPr>
          <p:cNvPr id="57347" name="Rectangle 3"/>
          <p:cNvSpPr>
            <a:spLocks noGrp="1" noChangeArrowheads="1"/>
          </p:cNvSpPr>
          <p:nvPr>
            <p:ph type="body" idx="1"/>
          </p:nvPr>
        </p:nvSpPr>
        <p:spPr>
          <a:xfrm>
            <a:off x="143508" y="1916832"/>
            <a:ext cx="8856984" cy="4536504"/>
          </a:xfrm>
          <a:solidFill>
            <a:schemeClr val="accent6">
              <a:lumMod val="60000"/>
              <a:lumOff val="40000"/>
            </a:schemeClr>
          </a:solidFill>
        </p:spPr>
        <p:txBody>
          <a:bodyPr>
            <a:normAutofit fontScale="92500" lnSpcReduction="20000"/>
          </a:bodyPr>
          <a:lstStyle/>
          <a:p>
            <a:r>
              <a:rPr lang="en-US" sz="3600" b="1" dirty="0"/>
              <a:t>Philosophical</a:t>
            </a:r>
            <a:r>
              <a:rPr lang="en-US" b="1" dirty="0"/>
              <a:t> </a:t>
            </a:r>
          </a:p>
          <a:p>
            <a:pPr lvl="1"/>
            <a:r>
              <a:rPr lang="en-US" sz="3200" dirty="0"/>
              <a:t>Code of Ethics </a:t>
            </a:r>
          </a:p>
          <a:p>
            <a:pPr lvl="1"/>
            <a:r>
              <a:rPr lang="en-US" sz="3200" dirty="0"/>
              <a:t>Mission </a:t>
            </a:r>
          </a:p>
          <a:p>
            <a:pPr lvl="1"/>
            <a:r>
              <a:rPr lang="en-US" sz="3200" dirty="0"/>
              <a:t>Vision </a:t>
            </a:r>
          </a:p>
          <a:p>
            <a:pPr lvl="1"/>
            <a:r>
              <a:rPr lang="en-US" sz="3200" dirty="0"/>
              <a:t>Organizational values </a:t>
            </a:r>
          </a:p>
          <a:p>
            <a:pPr lvl="1"/>
            <a:r>
              <a:rPr lang="en-US" sz="3200" dirty="0"/>
              <a:t>Code of Conduct </a:t>
            </a:r>
            <a:r>
              <a:rPr lang="en-US" sz="3200" dirty="0" smtClean="0"/>
              <a:t>(</a:t>
            </a:r>
            <a:r>
              <a:rPr lang="en-GB" sz="3200" dirty="0"/>
              <a:t>specific </a:t>
            </a:r>
            <a:r>
              <a:rPr lang="en-GB" sz="3200" dirty="0" smtClean="0"/>
              <a:t>situations)</a:t>
            </a:r>
            <a:endParaRPr lang="en-US" sz="3200" dirty="0"/>
          </a:p>
          <a:p>
            <a:pPr lvl="1"/>
            <a:r>
              <a:rPr lang="en-US" sz="3200" dirty="0"/>
              <a:t>Communication culture (</a:t>
            </a:r>
            <a:r>
              <a:rPr lang="en-US" dirty="0"/>
              <a:t>Effective </a:t>
            </a:r>
            <a:r>
              <a:rPr lang="en-US" b="1" dirty="0"/>
              <a:t>communication</a:t>
            </a:r>
            <a:r>
              <a:rPr lang="en-US" dirty="0"/>
              <a:t> keeps internal processes running smoothly and helps to create positive relations with people both inside and outside the </a:t>
            </a:r>
            <a:r>
              <a:rPr lang="en-US" b="1" dirty="0"/>
              <a:t>organization</a:t>
            </a:r>
            <a:r>
              <a:rPr lang="en-US" dirty="0"/>
              <a:t>).</a:t>
            </a:r>
            <a:endParaRPr lang="en-US" sz="3200" dirty="0"/>
          </a:p>
        </p:txBody>
      </p:sp>
      <p:sp>
        <p:nvSpPr>
          <p:cNvPr id="2" name="TextBox 1">
            <a:extLst>
              <a:ext uri="{FF2B5EF4-FFF2-40B4-BE49-F238E27FC236}">
                <a16:creationId xmlns="" xmlns:a16="http://schemas.microsoft.com/office/drawing/2014/main" id="{ABE748E1-5759-41A7-A4B3-443B64EFD03A}"/>
              </a:ext>
            </a:extLst>
          </p:cNvPr>
          <p:cNvSpPr txBox="1"/>
          <p:nvPr/>
        </p:nvSpPr>
        <p:spPr>
          <a:xfrm>
            <a:off x="143508" y="1167250"/>
            <a:ext cx="8856984" cy="646331"/>
          </a:xfrm>
          <a:prstGeom prst="rect">
            <a:avLst/>
          </a:prstGeom>
          <a:solidFill>
            <a:schemeClr val="accent3">
              <a:lumMod val="60000"/>
              <a:lumOff val="40000"/>
            </a:schemeClr>
          </a:solidFill>
        </p:spPr>
        <p:txBody>
          <a:bodyPr wrap="square" rtlCol="0">
            <a:spAutoFit/>
          </a:bodyPr>
          <a:lstStyle/>
          <a:p>
            <a:r>
              <a:rPr lang="en-GB" b="1" dirty="0"/>
              <a:t>There are several types of hospital policies and procedures but the main ones are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57346"/>
                                        </p:tgtEl>
                                        <p:attrNameLst>
                                          <p:attrName>style.visibility</p:attrName>
                                        </p:attrNameLst>
                                      </p:cBhvr>
                                      <p:to>
                                        <p:strVal val="visible"/>
                                      </p:to>
                                    </p:set>
                                    <p:animEffect transition="in" filter="fade">
                                      <p:cBhvr>
                                        <p:cTn id="7" dur="600">
                                          <p:stCondLst>
                                            <p:cond delay="0"/>
                                          </p:stCondLst>
                                        </p:cTn>
                                        <p:tgtEl>
                                          <p:spTgt spid="57346"/>
                                        </p:tgtEl>
                                      </p:cBhvr>
                                    </p:animEffect>
                                    <p:anim calcmode="lin" valueType="num">
                                      <p:cBhvr>
                                        <p:cTn id="8" dur="600" fill="hold">
                                          <p:stCondLst>
                                            <p:cond delay="0"/>
                                          </p:stCondLst>
                                        </p:cTn>
                                        <p:tgtEl>
                                          <p:spTgt spid="5734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5734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5734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7347">
                                            <p:bg/>
                                          </p:spTgt>
                                        </p:tgtEl>
                                        <p:attrNameLst>
                                          <p:attrName>style.visibility</p:attrName>
                                        </p:attrNameLst>
                                      </p:cBhvr>
                                      <p:to>
                                        <p:strVal val="visible"/>
                                      </p:to>
                                    </p:set>
                                    <p:animEffect transition="in" filter="slide(fromBottom)">
                                      <p:cBhvr>
                                        <p:cTn id="15" dur="500">
                                          <p:stCondLst>
                                            <p:cond delay="0"/>
                                          </p:stCondLst>
                                        </p:cTn>
                                        <p:tgtEl>
                                          <p:spTgt spid="5734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7347">
                                            <p:txEl>
                                              <p:pRg st="0" end="0"/>
                                            </p:txEl>
                                          </p:spTgt>
                                        </p:tgtEl>
                                        <p:attrNameLst>
                                          <p:attrName>style.visibility</p:attrName>
                                        </p:attrNameLst>
                                      </p:cBhvr>
                                      <p:to>
                                        <p:strVal val="visible"/>
                                      </p:to>
                                    </p:set>
                                    <p:animEffect transition="in" filter="slide(fromBottom)">
                                      <p:cBhvr>
                                        <p:cTn id="20" dur="500">
                                          <p:stCondLst>
                                            <p:cond delay="0"/>
                                          </p:stCondLst>
                                        </p:cTn>
                                        <p:tgtEl>
                                          <p:spTgt spid="5734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7347">
                                            <p:txEl>
                                              <p:pRg st="1" end="1"/>
                                            </p:txEl>
                                          </p:spTgt>
                                        </p:tgtEl>
                                        <p:attrNameLst>
                                          <p:attrName>style.visibility</p:attrName>
                                        </p:attrNameLst>
                                      </p:cBhvr>
                                      <p:to>
                                        <p:strVal val="visible"/>
                                      </p:to>
                                    </p:set>
                                    <p:animEffect transition="in" filter="slide(fromBottom)">
                                      <p:cBhvr>
                                        <p:cTn id="25" dur="500">
                                          <p:stCondLst>
                                            <p:cond delay="0"/>
                                          </p:stCondLst>
                                        </p:cTn>
                                        <p:tgtEl>
                                          <p:spTgt spid="57347">
                                            <p:txEl>
                                              <p:pRg st="1" end="1"/>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7347">
                                            <p:txEl>
                                              <p:pRg st="2" end="2"/>
                                            </p:txEl>
                                          </p:spTgt>
                                        </p:tgtEl>
                                        <p:attrNameLst>
                                          <p:attrName>style.visibility</p:attrName>
                                        </p:attrNameLst>
                                      </p:cBhvr>
                                      <p:to>
                                        <p:strVal val="visible"/>
                                      </p:to>
                                    </p:set>
                                    <p:animEffect transition="in" filter="slide(fromBottom)">
                                      <p:cBhvr>
                                        <p:cTn id="28" dur="500">
                                          <p:stCondLst>
                                            <p:cond delay="0"/>
                                          </p:stCondLst>
                                        </p:cTn>
                                        <p:tgtEl>
                                          <p:spTgt spid="57347">
                                            <p:txEl>
                                              <p:pRg st="2" end="2"/>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7347">
                                            <p:txEl>
                                              <p:pRg st="3" end="3"/>
                                            </p:txEl>
                                          </p:spTgt>
                                        </p:tgtEl>
                                        <p:attrNameLst>
                                          <p:attrName>style.visibility</p:attrName>
                                        </p:attrNameLst>
                                      </p:cBhvr>
                                      <p:to>
                                        <p:strVal val="visible"/>
                                      </p:to>
                                    </p:set>
                                    <p:animEffect transition="in" filter="slide(fromBottom)">
                                      <p:cBhvr>
                                        <p:cTn id="31" dur="500">
                                          <p:stCondLst>
                                            <p:cond delay="0"/>
                                          </p:stCondLst>
                                        </p:cTn>
                                        <p:tgtEl>
                                          <p:spTgt spid="57347">
                                            <p:txEl>
                                              <p:pRg st="3" end="3"/>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57347">
                                            <p:txEl>
                                              <p:pRg st="4" end="4"/>
                                            </p:txEl>
                                          </p:spTgt>
                                        </p:tgtEl>
                                        <p:attrNameLst>
                                          <p:attrName>style.visibility</p:attrName>
                                        </p:attrNameLst>
                                      </p:cBhvr>
                                      <p:to>
                                        <p:strVal val="visible"/>
                                      </p:to>
                                    </p:set>
                                    <p:animEffect transition="in" filter="slide(fromBottom)">
                                      <p:cBhvr>
                                        <p:cTn id="34" dur="500">
                                          <p:stCondLst>
                                            <p:cond delay="0"/>
                                          </p:stCondLst>
                                        </p:cTn>
                                        <p:tgtEl>
                                          <p:spTgt spid="57347">
                                            <p:txEl>
                                              <p:pRg st="4" end="4"/>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Effect transition="in" filter="slide(fromBottom)">
                                      <p:cBhvr>
                                        <p:cTn id="37" dur="500">
                                          <p:stCondLst>
                                            <p:cond delay="0"/>
                                          </p:stCondLst>
                                        </p:cTn>
                                        <p:tgtEl>
                                          <p:spTgt spid="57347">
                                            <p:txEl>
                                              <p:pRg st="5" end="5"/>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57347">
                                            <p:txEl>
                                              <p:pRg st="6" end="6"/>
                                            </p:txEl>
                                          </p:spTgt>
                                        </p:tgtEl>
                                        <p:attrNameLst>
                                          <p:attrName>style.visibility</p:attrName>
                                        </p:attrNameLst>
                                      </p:cBhvr>
                                      <p:to>
                                        <p:strVal val="visible"/>
                                      </p:to>
                                    </p:set>
                                    <p:animEffect transition="in" filter="slide(fromBottom)">
                                      <p:cBhvr>
                                        <p:cTn id="40" dur="500">
                                          <p:stCondLst>
                                            <p:cond delay="0"/>
                                          </p:stCondLst>
                                        </p:cTn>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43508" y="1717675"/>
            <a:ext cx="8856984" cy="4375621"/>
          </a:xfrm>
          <a:solidFill>
            <a:schemeClr val="accent6">
              <a:lumMod val="60000"/>
              <a:lumOff val="40000"/>
            </a:schemeClr>
          </a:solidFill>
        </p:spPr>
        <p:txBody>
          <a:bodyPr/>
          <a:lstStyle/>
          <a:p>
            <a:pPr>
              <a:lnSpc>
                <a:spcPct val="90000"/>
              </a:lnSpc>
            </a:pPr>
            <a:r>
              <a:rPr lang="en-US" sz="3600" b="1" dirty="0"/>
              <a:t>Administrative</a:t>
            </a:r>
            <a:r>
              <a:rPr lang="en-US" dirty="0"/>
              <a:t> </a:t>
            </a:r>
          </a:p>
          <a:p>
            <a:pPr lvl="1">
              <a:lnSpc>
                <a:spcPct val="90000"/>
              </a:lnSpc>
            </a:pPr>
            <a:r>
              <a:rPr lang="en-US" sz="3200" dirty="0"/>
              <a:t>General Rules and regulations </a:t>
            </a:r>
          </a:p>
          <a:p>
            <a:pPr lvl="1">
              <a:lnSpc>
                <a:spcPct val="90000"/>
              </a:lnSpc>
            </a:pPr>
            <a:r>
              <a:rPr lang="en-US" sz="3200" dirty="0"/>
              <a:t>Leaves, personnel processes </a:t>
            </a:r>
          </a:p>
          <a:p>
            <a:pPr lvl="1">
              <a:lnSpc>
                <a:spcPct val="90000"/>
              </a:lnSpc>
            </a:pPr>
            <a:r>
              <a:rPr lang="en-US" sz="3200" dirty="0"/>
              <a:t>Smoking and environmental health policies</a:t>
            </a:r>
          </a:p>
          <a:p>
            <a:pPr lvl="1">
              <a:lnSpc>
                <a:spcPct val="90000"/>
              </a:lnSpc>
            </a:pPr>
            <a:r>
              <a:rPr lang="en-US" sz="3200" dirty="0"/>
              <a:t>Security policies </a:t>
            </a:r>
          </a:p>
          <a:p>
            <a:pPr lvl="1">
              <a:lnSpc>
                <a:spcPct val="90000"/>
              </a:lnSpc>
            </a:pPr>
            <a:r>
              <a:rPr lang="en-US" sz="3200" dirty="0"/>
              <a:t>Staff development</a:t>
            </a:r>
          </a:p>
          <a:p>
            <a:pPr lvl="1">
              <a:lnSpc>
                <a:spcPct val="90000"/>
              </a:lnSpc>
            </a:pPr>
            <a:r>
              <a:rPr lang="en-US" sz="3200" dirty="0"/>
              <a:t>Total quality management policies  </a:t>
            </a:r>
          </a:p>
          <a:p>
            <a:pPr lvl="1">
              <a:lnSpc>
                <a:spcPct val="90000"/>
              </a:lnSpc>
            </a:pPr>
            <a:endParaRPr lang="en-US" sz="3200" dirty="0"/>
          </a:p>
        </p:txBody>
      </p:sp>
      <p:sp>
        <p:nvSpPr>
          <p:cNvPr id="3" name="Title 2">
            <a:extLst>
              <a:ext uri="{FF2B5EF4-FFF2-40B4-BE49-F238E27FC236}">
                <a16:creationId xmlns="" xmlns:a16="http://schemas.microsoft.com/office/drawing/2014/main" id="{AA2640E3-7D9E-42DD-9D11-9FBA88FFC481}"/>
              </a:ext>
            </a:extLst>
          </p:cNvPr>
          <p:cNvSpPr>
            <a:spLocks noGrp="1"/>
          </p:cNvSpPr>
          <p:nvPr>
            <p:ph type="title"/>
          </p:nvPr>
        </p:nvSpPr>
        <p:spPr/>
        <p:txBody>
          <a:bodyPr/>
          <a:lstStyle/>
          <a:p>
            <a:endParaRPr lang="en-GB"/>
          </a:p>
        </p:txBody>
      </p:sp>
      <p:sp>
        <p:nvSpPr>
          <p:cNvPr id="6" name="Rectangle 2">
            <a:extLst>
              <a:ext uri="{FF2B5EF4-FFF2-40B4-BE49-F238E27FC236}">
                <a16:creationId xmlns="" xmlns:a16="http://schemas.microsoft.com/office/drawing/2014/main" id="{8FDCB108-7628-45DE-B03F-412FBD9DB94B}"/>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bg/>
                                          </p:spTgt>
                                        </p:tgtEl>
                                        <p:attrNameLst>
                                          <p:attrName>style.visibility</p:attrName>
                                        </p:attrNameLst>
                                      </p:cBhvr>
                                      <p:to>
                                        <p:strVal val="visible"/>
                                      </p:to>
                                    </p:set>
                                    <p:animEffect transition="in" filter="slide(fromBottom)">
                                      <p:cBhvr>
                                        <p:cTn id="7" dur="500">
                                          <p:stCondLst>
                                            <p:cond delay="0"/>
                                          </p:stCondLst>
                                        </p:cTn>
                                        <p:tgtEl>
                                          <p:spTgt spid="14339">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slide(fromBottom)">
                                      <p:cBhvr>
                                        <p:cTn id="12" dur="500">
                                          <p:stCondLst>
                                            <p:cond delay="0"/>
                                          </p:stCondLst>
                                        </p:cTn>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slide(fromBottom)">
                                      <p:cBhvr>
                                        <p:cTn id="17" dur="500">
                                          <p:stCondLst>
                                            <p:cond delay="0"/>
                                          </p:stCondLst>
                                        </p:cTn>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slide(fromBottom)">
                                      <p:cBhvr>
                                        <p:cTn id="22" dur="500">
                                          <p:stCondLst>
                                            <p:cond delay="0"/>
                                          </p:stCondLst>
                                        </p:cTn>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slide(fromBottom)">
                                      <p:cBhvr>
                                        <p:cTn id="27" dur="500">
                                          <p:stCondLst>
                                            <p:cond delay="0"/>
                                          </p:stCondLst>
                                        </p:cTn>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slide(fromBottom)">
                                      <p:cBhvr>
                                        <p:cTn id="32" dur="500">
                                          <p:stCondLst>
                                            <p:cond delay="0"/>
                                          </p:stCondLst>
                                        </p:cTn>
                                        <p:tgtEl>
                                          <p:spTgt spid="143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Effect transition="in" filter="slide(fromBottom)">
                                      <p:cBhvr>
                                        <p:cTn id="37" dur="500">
                                          <p:stCondLst>
                                            <p:cond delay="0"/>
                                          </p:stCondLst>
                                        </p:cTn>
                                        <p:tgtEl>
                                          <p:spTgt spid="1433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4339">
                                            <p:txEl>
                                              <p:pRg st="6" end="6"/>
                                            </p:txEl>
                                          </p:spTgt>
                                        </p:tgtEl>
                                        <p:attrNameLst>
                                          <p:attrName>style.visibility</p:attrName>
                                        </p:attrNameLst>
                                      </p:cBhvr>
                                      <p:to>
                                        <p:strVal val="visible"/>
                                      </p:to>
                                    </p:set>
                                    <p:animEffect transition="in" filter="slide(fromBottom)">
                                      <p:cBhvr>
                                        <p:cTn id="42" dur="500">
                                          <p:stCondLst>
                                            <p:cond delay="0"/>
                                          </p:stCondLst>
                                        </p:cTn>
                                        <p:tgtEl>
                                          <p:spTgt spid="14339">
                                            <p:txEl>
                                              <p:pRg st="6" end="6"/>
                                            </p:txEl>
                                          </p:spTgt>
                                        </p:tgtEl>
                                      </p:cBhvr>
                                    </p:animEffect>
                                  </p:childTnLst>
                                </p:cTn>
                              </p:par>
                              <p:par>
                                <p:cTn id="43" presetID="35" presetClass="entr" presetSubtype="0" fill="hold" grpId="0" nodeType="with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Effect transition="in" filter="fade">
                                      <p:cBhvr>
                                        <p:cTn id="45" dur="600">
                                          <p:stCondLst>
                                            <p:cond delay="0"/>
                                          </p:stCondLst>
                                        </p:cTn>
                                        <p:tgtEl>
                                          <p:spTgt spid="6"/>
                                        </p:tgtEl>
                                      </p:cBhvr>
                                    </p:animEffect>
                                    <p:anim calcmode="lin" valueType="num">
                                      <p:cBhvr>
                                        <p:cTn id="46"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47"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48"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p:cNvPicPr>
            <a:picLocks noChangeAspect="1" noChangeArrowheads="1"/>
          </p:cNvPicPr>
          <p:nvPr/>
        </p:nvPicPr>
        <p:blipFill>
          <a:blip r:embed="rId2" cstate="print"/>
          <a:srcRect l="25177" t="19313" r="26121" b="6250"/>
          <a:stretch>
            <a:fillRect/>
          </a:stretch>
        </p:blipFill>
        <p:spPr bwMode="auto">
          <a:xfrm>
            <a:off x="827584" y="260648"/>
            <a:ext cx="7560840" cy="649714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43508" y="1427432"/>
            <a:ext cx="8856984" cy="4530725"/>
          </a:xfrm>
          <a:solidFill>
            <a:schemeClr val="accent6">
              <a:lumMod val="40000"/>
              <a:lumOff val="60000"/>
            </a:schemeClr>
          </a:solidFill>
        </p:spPr>
        <p:txBody>
          <a:bodyPr>
            <a:normAutofit fontScale="92500" lnSpcReduction="10000"/>
          </a:bodyPr>
          <a:lstStyle/>
          <a:p>
            <a:r>
              <a:rPr lang="en-US" sz="3600" b="1" dirty="0"/>
              <a:t>Human Resource Management Policies</a:t>
            </a:r>
            <a:endParaRPr lang="en-US" sz="3600" dirty="0"/>
          </a:p>
          <a:p>
            <a:r>
              <a:rPr lang="en-US" sz="3600" dirty="0"/>
              <a:t>To ensure that the staff are complying with the rules and regulations of the organization, as well as, being taken care of. </a:t>
            </a:r>
          </a:p>
          <a:p>
            <a:r>
              <a:rPr lang="en-US" sz="3600" dirty="0"/>
              <a:t>To improve the staff’s </a:t>
            </a:r>
            <a:r>
              <a:rPr lang="en-US" sz="3600" dirty="0" smtClean="0"/>
              <a:t>skills </a:t>
            </a:r>
            <a:r>
              <a:rPr lang="en-US" sz="3600" dirty="0"/>
              <a:t>as the primary focus of the department.</a:t>
            </a:r>
          </a:p>
          <a:p>
            <a:pPr algn="ctr">
              <a:buNone/>
            </a:pPr>
            <a:r>
              <a:rPr lang="en-US" sz="3600" dirty="0" smtClean="0">
                <a:solidFill>
                  <a:srgbClr val="FF0000"/>
                </a:solidFill>
              </a:rPr>
              <a:t>EXAMPLES</a:t>
            </a:r>
            <a:r>
              <a:rPr lang="en-US" sz="3600" dirty="0">
                <a:solidFill>
                  <a:srgbClr val="FF0000"/>
                </a:solidFill>
              </a:rPr>
              <a:t>: vacation days, personal hygiene maintenance, dress code, shift policies, as well as, assigning tasks to each individual.</a:t>
            </a:r>
          </a:p>
          <a:p>
            <a:pPr lvl="1"/>
            <a:endParaRPr lang="en-US" sz="3200" dirty="0"/>
          </a:p>
        </p:txBody>
      </p:sp>
      <p:sp>
        <p:nvSpPr>
          <p:cNvPr id="3" name="Title 2">
            <a:extLst>
              <a:ext uri="{FF2B5EF4-FFF2-40B4-BE49-F238E27FC236}">
                <a16:creationId xmlns="" xmlns:a16="http://schemas.microsoft.com/office/drawing/2014/main" id="{1B744F25-75A9-4233-86BD-5D78F4D810D6}"/>
              </a:ext>
            </a:extLst>
          </p:cNvPr>
          <p:cNvSpPr>
            <a:spLocks noGrp="1"/>
          </p:cNvSpPr>
          <p:nvPr>
            <p:ph type="title"/>
          </p:nvPr>
        </p:nvSpPr>
        <p:spPr/>
        <p:txBody>
          <a:bodyPr/>
          <a:lstStyle/>
          <a:p>
            <a:endParaRPr lang="en-GB"/>
          </a:p>
        </p:txBody>
      </p:sp>
      <p:sp>
        <p:nvSpPr>
          <p:cNvPr id="6" name="Rectangle 2">
            <a:extLst>
              <a:ext uri="{FF2B5EF4-FFF2-40B4-BE49-F238E27FC236}">
                <a16:creationId xmlns="" xmlns:a16="http://schemas.microsoft.com/office/drawing/2014/main" id="{79CBBE34-6FB3-4F3C-A753-E190952751B3}"/>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slide(fromBottom)">
                                      <p:cBhvr>
                                        <p:cTn id="7" dur="500">
                                          <p:stCondLst>
                                            <p:cond delay="0"/>
                                          </p:stCondLst>
                                        </p:cTn>
                                        <p:tgtEl>
                                          <p:spTgt spid="12291">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slide(fromBottom)">
                                      <p:cBhvr>
                                        <p:cTn id="12" dur="500">
                                          <p:stCondLst>
                                            <p:cond delay="0"/>
                                          </p:stCondLst>
                                        </p:cTn>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slide(fromBottom)">
                                      <p:cBhvr>
                                        <p:cTn id="17" dur="500">
                                          <p:stCondLst>
                                            <p:cond delay="0"/>
                                          </p:stCondLst>
                                        </p:cTn>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2" dur="500">
                                          <p:stCondLst>
                                            <p:cond delay="0"/>
                                          </p:stCondLst>
                                        </p:cTn>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slide(fromBottom)">
                                      <p:cBhvr>
                                        <p:cTn id="27" dur="500">
                                          <p:stCondLst>
                                            <p:cond delay="0"/>
                                          </p:stCondLst>
                                        </p:cTn>
                                        <p:tgtEl>
                                          <p:spTgt spid="12291">
                                            <p:txEl>
                                              <p:pRg st="3" end="3"/>
                                            </p:txEl>
                                          </p:spTgt>
                                        </p:tgtEl>
                                      </p:cBhvr>
                                    </p:animEffect>
                                  </p:childTnLst>
                                </p:cTn>
                              </p:par>
                              <p:par>
                                <p:cTn id="28" presetID="35" presetClass="entr" presetSubtype="0" fill="hold" grpId="0" nodeType="with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Effect transition="in" filter="fade">
                                      <p:cBhvr>
                                        <p:cTn id="30" dur="600">
                                          <p:stCondLst>
                                            <p:cond delay="0"/>
                                          </p:stCondLst>
                                        </p:cTn>
                                        <p:tgtEl>
                                          <p:spTgt spid="6"/>
                                        </p:tgtEl>
                                      </p:cBhvr>
                                    </p:animEffect>
                                    <p:anim calcmode="lin" valueType="num">
                                      <p:cBhvr>
                                        <p:cTn id="31"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32"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33"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1600200"/>
            <a:ext cx="8856984" cy="4525963"/>
          </a:xfrm>
          <a:solidFill>
            <a:schemeClr val="accent6">
              <a:lumMod val="60000"/>
              <a:lumOff val="40000"/>
            </a:schemeClr>
          </a:solidFill>
        </p:spPr>
        <p:txBody>
          <a:bodyPr>
            <a:normAutofit fontScale="85000" lnSpcReduction="20000"/>
          </a:bodyPr>
          <a:lstStyle/>
          <a:p>
            <a:r>
              <a:rPr lang="en-US" b="1" dirty="0"/>
              <a:t>Information Management Policies</a:t>
            </a:r>
            <a:endParaRPr lang="en-US" dirty="0"/>
          </a:p>
          <a:p>
            <a:r>
              <a:rPr lang="en-US" dirty="0"/>
              <a:t>How a hospital shares its information. This information can be related to a staff member, patient, or a visitor</a:t>
            </a:r>
            <a:r>
              <a:rPr lang="en-US" dirty="0" smtClean="0"/>
              <a:t>.</a:t>
            </a:r>
          </a:p>
          <a:p>
            <a:r>
              <a:rPr lang="en-US" dirty="0" smtClean="0"/>
              <a:t> </a:t>
            </a:r>
            <a:r>
              <a:rPr lang="en-US" dirty="0"/>
              <a:t>It is very important for an organization to ensure everyone is following a strict code of privacy and is not violating anyone’s right. </a:t>
            </a:r>
          </a:p>
          <a:p>
            <a:endParaRPr lang="en-US" dirty="0"/>
          </a:p>
          <a:p>
            <a:endParaRPr lang="en-US" dirty="0"/>
          </a:p>
          <a:p>
            <a:endParaRPr lang="en-US" dirty="0"/>
          </a:p>
          <a:p>
            <a:r>
              <a:rPr lang="en-US" dirty="0"/>
              <a:t>Ensure that the policies and procedure manuals are well organized and easily accessible. </a:t>
            </a:r>
          </a:p>
          <a:p>
            <a:endParaRPr lang="en-US" dirty="0"/>
          </a:p>
        </p:txBody>
      </p:sp>
      <p:sp>
        <p:nvSpPr>
          <p:cNvPr id="5" name="Title 4">
            <a:extLst>
              <a:ext uri="{FF2B5EF4-FFF2-40B4-BE49-F238E27FC236}">
                <a16:creationId xmlns="" xmlns:a16="http://schemas.microsoft.com/office/drawing/2014/main" id="{44BBEE24-39A1-4F37-B92A-E7A2AB5C5AF8}"/>
              </a:ext>
            </a:extLst>
          </p:cNvPr>
          <p:cNvSpPr>
            <a:spLocks noGrp="1"/>
          </p:cNvSpPr>
          <p:nvPr>
            <p:ph type="title"/>
          </p:nvPr>
        </p:nvSpPr>
        <p:spPr/>
        <p:txBody>
          <a:bodyPr/>
          <a:lstStyle/>
          <a:p>
            <a:endParaRPr lang="en-GB"/>
          </a:p>
        </p:txBody>
      </p:sp>
      <p:sp>
        <p:nvSpPr>
          <p:cNvPr id="6" name="Rectangle 2">
            <a:extLst>
              <a:ext uri="{FF2B5EF4-FFF2-40B4-BE49-F238E27FC236}">
                <a16:creationId xmlns="" xmlns:a16="http://schemas.microsoft.com/office/drawing/2014/main" id="{F83E6C37-5982-46A5-9194-E6FFB4FA605C}"/>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
        <p:nvSpPr>
          <p:cNvPr id="7" name="TextBox 6">
            <a:extLst>
              <a:ext uri="{FF2B5EF4-FFF2-40B4-BE49-F238E27FC236}">
                <a16:creationId xmlns="" xmlns:a16="http://schemas.microsoft.com/office/drawing/2014/main" id="{4526CB99-4F34-48C8-B2B2-0ACFB33582DC}"/>
              </a:ext>
            </a:extLst>
          </p:cNvPr>
          <p:cNvSpPr txBox="1"/>
          <p:nvPr/>
        </p:nvSpPr>
        <p:spPr>
          <a:xfrm>
            <a:off x="429666" y="3789040"/>
            <a:ext cx="8244408" cy="1107996"/>
          </a:xfrm>
          <a:prstGeom prst="rect">
            <a:avLst/>
          </a:prstGeom>
          <a:solidFill>
            <a:schemeClr val="bg1"/>
          </a:solidFill>
        </p:spPr>
        <p:txBody>
          <a:bodyPr wrap="square" rtlCol="0">
            <a:spAutoFit/>
          </a:bodyPr>
          <a:lstStyle/>
          <a:p>
            <a:r>
              <a:rPr lang="en-US" sz="2400" b="1" dirty="0" smtClean="0">
                <a:solidFill>
                  <a:srgbClr val="FF0000"/>
                </a:solidFill>
              </a:rPr>
              <a:t>Include:  </a:t>
            </a:r>
            <a:r>
              <a:rPr lang="en-US" sz="2400" b="1" dirty="0">
                <a:solidFill>
                  <a:srgbClr val="FF0000"/>
                </a:solidFill>
              </a:rPr>
              <a:t>confidentiality, security and integrity of information, medical records distribution.</a:t>
            </a:r>
            <a:endParaRPr lang="en-US" sz="2400" b="1"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600">
                                          <p:stCondLst>
                                            <p:cond delay="0"/>
                                          </p:stCondLst>
                                        </p:cTn>
                                        <p:tgtEl>
                                          <p:spTgt spid="6"/>
                                        </p:tgtEl>
                                      </p:cBhvr>
                                    </p:animEffect>
                                    <p:anim calcmode="lin" valueType="num">
                                      <p:cBhvr>
                                        <p:cTn id="8" dur="600" fill="hold">
                                          <p:stCondLst>
                                            <p:cond delay="0"/>
                                          </p:stCondLst>
                                        </p:cTn>
                                        <p:tgtEl>
                                          <p:spTgt spid="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2204864"/>
            <a:ext cx="8229600" cy="4104456"/>
          </a:xfrm>
          <a:solidFill>
            <a:schemeClr val="accent3">
              <a:lumMod val="60000"/>
              <a:lumOff val="40000"/>
            </a:schemeClr>
          </a:solidFill>
        </p:spPr>
        <p:txBody>
          <a:bodyPr>
            <a:normAutofit/>
          </a:bodyPr>
          <a:lstStyle/>
          <a:p>
            <a:r>
              <a:rPr lang="en-US" sz="3600" b="1" dirty="0"/>
              <a:t>Memo policies</a:t>
            </a:r>
          </a:p>
          <a:p>
            <a:pPr lvl="1"/>
            <a:r>
              <a:rPr lang="en-US" sz="3200" dirty="0"/>
              <a:t>Management notification or short report</a:t>
            </a:r>
          </a:p>
          <a:p>
            <a:pPr lvl="1"/>
            <a:r>
              <a:rPr lang="en-US" sz="3200" dirty="0"/>
              <a:t>General distribution</a:t>
            </a:r>
          </a:p>
          <a:p>
            <a:pPr lvl="1"/>
            <a:r>
              <a:rPr lang="en-US" sz="3200" dirty="0"/>
              <a:t>Delegation of authority</a:t>
            </a:r>
          </a:p>
          <a:p>
            <a:pPr lvl="1">
              <a:buNone/>
            </a:pPr>
            <a:endParaRPr lang="en-US" sz="3200" dirty="0"/>
          </a:p>
        </p:txBody>
      </p:sp>
      <p:sp>
        <p:nvSpPr>
          <p:cNvPr id="4" name="Rectangle 3"/>
          <p:cNvSpPr/>
          <p:nvPr/>
        </p:nvSpPr>
        <p:spPr>
          <a:xfrm>
            <a:off x="5976156" y="1181100"/>
            <a:ext cx="3024336"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rgbClr val="FF0000"/>
                </a:solidFill>
              </a:rPr>
              <a:t>SHORT,</a:t>
            </a:r>
          </a:p>
          <a:p>
            <a:pPr algn="ctr"/>
            <a:r>
              <a:rPr lang="en-US" b="1" dirty="0">
                <a:solidFill>
                  <a:srgbClr val="FF0000"/>
                </a:solidFill>
              </a:rPr>
              <a:t> INTERNAL COMMUNICATION</a:t>
            </a:r>
          </a:p>
        </p:txBody>
      </p:sp>
      <p:sp>
        <p:nvSpPr>
          <p:cNvPr id="3" name="Title 2">
            <a:extLst>
              <a:ext uri="{FF2B5EF4-FFF2-40B4-BE49-F238E27FC236}">
                <a16:creationId xmlns="" xmlns:a16="http://schemas.microsoft.com/office/drawing/2014/main" id="{EA01DE75-E226-4149-B9D0-EA653E5A3422}"/>
              </a:ext>
            </a:extLst>
          </p:cNvPr>
          <p:cNvSpPr>
            <a:spLocks noGrp="1"/>
          </p:cNvSpPr>
          <p:nvPr>
            <p:ph type="title"/>
          </p:nvPr>
        </p:nvSpPr>
        <p:spPr/>
        <p:txBody>
          <a:bodyPr/>
          <a:lstStyle/>
          <a:p>
            <a:endParaRPr lang="en-GB"/>
          </a:p>
        </p:txBody>
      </p:sp>
      <p:sp>
        <p:nvSpPr>
          <p:cNvPr id="7" name="Rectangle 2">
            <a:extLst>
              <a:ext uri="{FF2B5EF4-FFF2-40B4-BE49-F238E27FC236}">
                <a16:creationId xmlns="" xmlns:a16="http://schemas.microsoft.com/office/drawing/2014/main" id="{465C61B5-AD23-4537-9FB9-F9649395EDEC}"/>
              </a:ext>
            </a:extLst>
          </p:cNvPr>
          <p:cNvSpPr txBox="1">
            <a:spLocks noChangeArrowheads="1"/>
          </p:cNvSpPr>
          <p:nvPr/>
        </p:nvSpPr>
        <p:spPr>
          <a:xfrm>
            <a:off x="143508" y="38100"/>
            <a:ext cx="8856984" cy="1143000"/>
          </a:xfrm>
          <a:prstGeom prst="rect">
            <a:avLst/>
          </a:prstGeom>
          <a:solidFill>
            <a:schemeClr val="accent4">
              <a:lumMod val="20000"/>
              <a:lumOff val="80000"/>
            </a:schemeClr>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0070C0"/>
                </a:solidFill>
                <a:effectLst>
                  <a:outerShdw blurRad="38100" dist="38100" dir="2700000" algn="tl">
                    <a:srgbClr val="000000">
                      <a:alpha val="43137"/>
                    </a:srgbClr>
                  </a:outerShdw>
                </a:effectLst>
              </a:rPr>
              <a:t>Types of hospital policies and procedures</a:t>
            </a:r>
            <a:endParaRPr lang="en-US"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slide(fromBottom)">
                                      <p:cBhvr>
                                        <p:cTn id="7" dur="500">
                                          <p:stCondLst>
                                            <p:cond delay="0"/>
                                          </p:stCondLst>
                                        </p:cTn>
                                        <p:tgtEl>
                                          <p:spTgt spid="15363">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slide(fromBottom)">
                                      <p:cBhvr>
                                        <p:cTn id="12" dur="500">
                                          <p:stCondLst>
                                            <p:cond delay="0"/>
                                          </p:stCondLst>
                                        </p:cTn>
                                        <p:tgtEl>
                                          <p:spTgt spid="153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7" dur="500">
                                          <p:stCondLst>
                                            <p:cond delay="0"/>
                                          </p:stCondLst>
                                        </p:cTn>
                                        <p:tgtEl>
                                          <p:spTgt spid="15363">
                                            <p:txEl>
                                              <p:pRg st="1" end="1"/>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slide(fromBottom)">
                                      <p:cBhvr>
                                        <p:cTn id="20" dur="500">
                                          <p:stCondLst>
                                            <p:cond delay="0"/>
                                          </p:stCondLst>
                                        </p:cTn>
                                        <p:tgtEl>
                                          <p:spTgt spid="15363">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slide(fromBottom)">
                                      <p:cBhvr>
                                        <p:cTn id="23" dur="500">
                                          <p:stCondLst>
                                            <p:cond delay="0"/>
                                          </p:stCondLst>
                                        </p:cTn>
                                        <p:tgtEl>
                                          <p:spTgt spid="15363">
                                            <p:txEl>
                                              <p:pRg st="3" end="3"/>
                                            </p:txEl>
                                          </p:spTgt>
                                        </p:tgtEl>
                                      </p:cBhvr>
                                    </p:animEffect>
                                  </p:childTnLst>
                                </p:cTn>
                              </p:par>
                              <p:par>
                                <p:cTn id="24" presetID="35" presetClass="entr" presetSubtype="0" fill="hold" grpId="0" nodeType="with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600">
                                          <p:stCondLst>
                                            <p:cond delay="0"/>
                                          </p:stCondLst>
                                        </p:cTn>
                                        <p:tgtEl>
                                          <p:spTgt spid="7"/>
                                        </p:tgtEl>
                                      </p:cBhvr>
                                    </p:animEffect>
                                    <p:anim calcmode="lin" valueType="num">
                                      <p:cBhvr>
                                        <p:cTn id="27" dur="600" fill="hold">
                                          <p:stCondLst>
                                            <p:cond delay="0"/>
                                          </p:stCondLst>
                                        </p:cTn>
                                        <p:tgtEl>
                                          <p:spTgt spid="7"/>
                                        </p:tgtEl>
                                        <p:attrNameLst>
                                          <p:attrName>style.rotation</p:attrName>
                                        </p:attrNameLst>
                                      </p:cBhvr>
                                      <p:tavLst>
                                        <p:tav tm="0">
                                          <p:val>
                                            <p:fltVal val="720"/>
                                          </p:val>
                                        </p:tav>
                                        <p:tav tm="100000">
                                          <p:val>
                                            <p:fltVal val="0"/>
                                          </p:val>
                                        </p:tav>
                                      </p:tavLst>
                                    </p:anim>
                                    <p:anim calcmode="lin" valueType="num">
                                      <p:cBhvr>
                                        <p:cTn id="28" dur="600" fill="hold">
                                          <p:stCondLst>
                                            <p:cond delay="0"/>
                                          </p:stCondLst>
                                        </p:cTn>
                                        <p:tgtEl>
                                          <p:spTgt spid="7"/>
                                        </p:tgtEl>
                                        <p:attrNameLst>
                                          <p:attrName>ppt_h</p:attrName>
                                        </p:attrNameLst>
                                      </p:cBhvr>
                                      <p:tavLst>
                                        <p:tav tm="0">
                                          <p:val>
                                            <p:fltVal val="0"/>
                                          </p:val>
                                        </p:tav>
                                        <p:tav tm="100000">
                                          <p:val>
                                            <p:strVal val="#ppt_h"/>
                                          </p:val>
                                        </p:tav>
                                      </p:tavLst>
                                    </p:anim>
                                    <p:anim calcmode="lin" valueType="num">
                                      <p:cBhvr>
                                        <p:cTn id="29" dur="600" fill="hold">
                                          <p:stCondLst>
                                            <p:cond delay="0"/>
                                          </p:stCondLst>
                                        </p:cTn>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0" name="Picture 6" descr="Policy Memo Example">
            <a:extLst>
              <a:ext uri="{FF2B5EF4-FFF2-40B4-BE49-F238E27FC236}">
                <a16:creationId xmlns="" xmlns:a16="http://schemas.microsoft.com/office/drawing/2014/main" id="{5A7D851E-38FB-4680-B527-666B6148B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481" y="517446"/>
            <a:ext cx="6813037" cy="5823108"/>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9599" t="23422" r="36164" b="9641"/>
          <a:stretch/>
        </p:blipFill>
        <p:spPr>
          <a:xfrm>
            <a:off x="534380" y="548680"/>
            <a:ext cx="8075240" cy="5760640"/>
          </a:xfrm>
          <a:prstGeom prst="rect">
            <a:avLst/>
          </a:prstGeom>
        </p:spPr>
      </p:pic>
    </p:spTree>
    <p:extLst>
      <p:ext uri="{BB962C8B-B14F-4D97-AF65-F5344CB8AC3E}">
        <p14:creationId xmlns:p14="http://schemas.microsoft.com/office/powerpoint/2010/main" val="389855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FFFFFF"/>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826" name="Rectangle 2"/>
          <p:cNvSpPr>
            <a:spLocks noGrp="1" noChangeArrowheads="1"/>
          </p:cNvSpPr>
          <p:nvPr>
            <p:ph type="title"/>
          </p:nvPr>
        </p:nvSpPr>
        <p:spPr>
          <a:xfrm>
            <a:off x="884419" y="826680"/>
            <a:ext cx="7375161" cy="1325563"/>
          </a:xfrm>
        </p:spPr>
        <p:txBody>
          <a:bodyPr vert="horz" lIns="91440" tIns="45720" rIns="91440" bIns="45720" rtlCol="0" anchor="ctr">
            <a:normAutofit/>
          </a:bodyPr>
          <a:lstStyle/>
          <a:p>
            <a:pPr>
              <a:lnSpc>
                <a:spcPct val="90000"/>
              </a:lnSpc>
            </a:pPr>
            <a:r>
              <a:rPr lang="en-US" sz="3500" b="1" kern="1200">
                <a:solidFill>
                  <a:srgbClr val="FFFFFF"/>
                </a:solidFill>
                <a:latin typeface="+mj-lt"/>
                <a:ea typeface="+mj-ea"/>
                <a:cs typeface="+mj-cs"/>
              </a:rPr>
              <a:t>Responsibility</a:t>
            </a:r>
          </a:p>
        </p:txBody>
      </p:sp>
      <p:graphicFrame>
        <p:nvGraphicFramePr>
          <p:cNvPr id="77829" name="Rectangle 3">
            <a:extLst>
              <a:ext uri="{FF2B5EF4-FFF2-40B4-BE49-F238E27FC236}">
                <a16:creationId xmlns="" xmlns:a16="http://schemas.microsoft.com/office/drawing/2014/main" id="{42E785D8-BDFB-4457-BE1F-D48135324E53}"/>
              </a:ext>
            </a:extLst>
          </p:cNvPr>
          <p:cNvGraphicFramePr/>
          <p:nvPr>
            <p:extLst>
              <p:ext uri="{D42A27DB-BD31-4B8C-83A1-F6EECF244321}">
                <p14:modId xmlns:p14="http://schemas.microsoft.com/office/powerpoint/2010/main" val="536542473"/>
              </p:ext>
            </p:extLst>
          </p:nvPr>
        </p:nvGraphicFramePr>
        <p:xfrm>
          <a:off x="266700" y="2420888"/>
          <a:ext cx="8610371"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wheel(1)">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 xmlns:a16="http://schemas.microsoft.com/office/drawing/2014/main" id="{F4C0B10B-D2C4-4A54-AFAD-3D27DF88BB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a:extLst>
              <a:ext uri="{FF2B5EF4-FFF2-40B4-BE49-F238E27FC236}">
                <a16:creationId xmlns="" xmlns:a16="http://schemas.microsoft.com/office/drawing/2014/main" id="{B6BADB90-C74B-40D6-86DC-503F65FCE8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07282" y="635715"/>
            <a:ext cx="8356656" cy="2482136"/>
            <a:chOff x="409710" y="635715"/>
            <a:chExt cx="11142208" cy="2482136"/>
          </a:xfrm>
        </p:grpSpPr>
        <p:sp>
          <p:nvSpPr>
            <p:cNvPr id="20" name="Freeform 44">
              <a:extLst>
                <a:ext uri="{FF2B5EF4-FFF2-40B4-BE49-F238E27FC236}">
                  <a16:creationId xmlns="" xmlns:a16="http://schemas.microsoft.com/office/drawing/2014/main" id="{6559431D-1886-4AE0-9B87-9AD2ECAB843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5">
              <a:extLst>
                <a:ext uri="{FF2B5EF4-FFF2-40B4-BE49-F238E27FC236}">
                  <a16:creationId xmlns="" xmlns:a16="http://schemas.microsoft.com/office/drawing/2014/main" id="{373850A5-B04A-4FCD-9E73-EE322167FB31}"/>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 xmlns:a16="http://schemas.microsoft.com/office/drawing/2014/main" id="{82C18C67-80FA-4738-AA53-0AF2419F98E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 xmlns:a16="http://schemas.microsoft.com/office/drawing/2014/main" id="{48543B1A-8BF5-4C63-8404-41B2EA70B33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15">
              <a:extLst>
                <a:ext uri="{FF2B5EF4-FFF2-40B4-BE49-F238E27FC236}">
                  <a16:creationId xmlns="" xmlns:a16="http://schemas.microsoft.com/office/drawing/2014/main" id="{92DF5096-E051-498C-A3ED-CBA77A813AA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a:normAutofit/>
          </a:bodyPr>
          <a:lstStyle/>
          <a:p>
            <a:r>
              <a:rPr lang="en-US" sz="6000" dirty="0">
                <a:solidFill>
                  <a:srgbClr val="FFFFFF"/>
                </a:solidFill>
              </a:rPr>
              <a:t>Introduction</a:t>
            </a:r>
          </a:p>
        </p:txBody>
      </p:sp>
      <p:sp>
        <p:nvSpPr>
          <p:cNvPr id="3" name="Content Placeholder 2"/>
          <p:cNvSpPr>
            <a:spLocks noGrp="1"/>
          </p:cNvSpPr>
          <p:nvPr>
            <p:ph idx="1"/>
          </p:nvPr>
        </p:nvSpPr>
        <p:spPr>
          <a:xfrm>
            <a:off x="914234" y="2354088"/>
            <a:ext cx="7922483" cy="4243263"/>
          </a:xfrm>
          <a:solidFill>
            <a:schemeClr val="accent4">
              <a:lumMod val="20000"/>
              <a:lumOff val="80000"/>
            </a:schemeClr>
          </a:solidFill>
        </p:spPr>
        <p:txBody>
          <a:bodyPr>
            <a:noAutofit/>
          </a:bodyPr>
          <a:lstStyle/>
          <a:p>
            <a:pPr>
              <a:lnSpc>
                <a:spcPct val="90000"/>
              </a:lnSpc>
            </a:pPr>
            <a:r>
              <a:rPr lang="en-US" sz="2400" b="1" dirty="0">
                <a:cs typeface="Aharoni" panose="02010803020104030203" pitchFamily="2" charset="-79"/>
              </a:rPr>
              <a:t>Providing healthcare services IS COMPLEX!</a:t>
            </a:r>
          </a:p>
          <a:p>
            <a:pPr>
              <a:lnSpc>
                <a:spcPct val="90000"/>
              </a:lnSpc>
            </a:pPr>
            <a:r>
              <a:rPr lang="en-GB" sz="2400" b="1" dirty="0">
                <a:cs typeface="Aharoni" panose="02010803020104030203" pitchFamily="2" charset="-79"/>
              </a:rPr>
              <a:t>Health care organizations use policies and procedures </a:t>
            </a:r>
            <a:r>
              <a:rPr lang="en-US" sz="2400" b="1" dirty="0">
                <a:cs typeface="Aharoni" panose="02010803020104030203" pitchFamily="2" charset="-79"/>
              </a:rPr>
              <a:t>so they can reduce this complexity.</a:t>
            </a:r>
          </a:p>
          <a:p>
            <a:pPr>
              <a:lnSpc>
                <a:spcPct val="90000"/>
              </a:lnSpc>
            </a:pPr>
            <a:r>
              <a:rPr lang="en-US" sz="2400" b="1" dirty="0">
                <a:cs typeface="Aharoni" panose="02010803020104030203" pitchFamily="2" charset="-79"/>
              </a:rPr>
              <a:t>In most health organizations, priority is given to direct patient care. However, managers need to write, review or update policies and procedures.</a:t>
            </a:r>
          </a:p>
          <a:p>
            <a:pPr>
              <a:lnSpc>
                <a:spcPct val="90000"/>
              </a:lnSpc>
            </a:pPr>
            <a:r>
              <a:rPr lang="en-US" sz="2400" b="1" dirty="0">
                <a:cs typeface="Aharoni" panose="02010803020104030203" pitchFamily="2" charset="-79"/>
              </a:rPr>
              <a:t>Well-written, up-to-date policies and procedures reduce </a:t>
            </a:r>
            <a:r>
              <a:rPr lang="en-US" sz="2400" b="1" i="1" dirty="0">
                <a:cs typeface="Aharoni" panose="02010803020104030203" pitchFamily="2" charset="-79"/>
              </a:rPr>
              <a:t>practice variability </a:t>
            </a:r>
            <a:r>
              <a:rPr lang="en-US" sz="2400" b="1" dirty="0">
                <a:cs typeface="Aharoni" panose="02010803020104030203" pitchFamily="2" charset="-79"/>
              </a:rPr>
              <a:t>that my result in substandard care and patient harm. </a:t>
            </a:r>
          </a:p>
          <a:p>
            <a:pPr>
              <a:lnSpc>
                <a:spcPct val="90000"/>
              </a:lnSpc>
            </a:pPr>
            <a:r>
              <a:rPr lang="en-US" sz="2400" b="1" dirty="0">
                <a:cs typeface="Aharoni" panose="02010803020104030203" pitchFamily="2" charset="-79"/>
              </a:rPr>
              <a:t>Therefore, </a:t>
            </a:r>
            <a:r>
              <a:rPr lang="en-GB" sz="2400" b="1" dirty="0">
                <a:cs typeface="Aharoni" panose="02010803020104030203" pitchFamily="2" charset="-79"/>
              </a:rPr>
              <a:t>maintenance of policies also ensures reduced risks (malpractice, claims. Etc.).</a:t>
            </a:r>
            <a:endParaRPr lang="en-US" sz="2400" b="1" dirty="0">
              <a:cs typeface="Aharoni" panose="02010803020104030203" pitchFamily="2" charset="-79"/>
            </a:endParaRPr>
          </a:p>
        </p:txBody>
      </p:sp>
      <p:pic>
        <p:nvPicPr>
          <p:cNvPr id="4" name="Picture 4" descr="Image result for thinking face"/>
          <p:cNvPicPr>
            <a:picLocks noChangeAspect="1" noChangeArrowheads="1"/>
          </p:cNvPicPr>
          <p:nvPr/>
        </p:nvPicPr>
        <p:blipFill rotWithShape="1">
          <a:blip r:embed="rId3" cstate="print"/>
          <a:srcRect r="16354" b="-4"/>
          <a:stretch/>
        </p:blipFill>
        <p:spPr bwMode="auto">
          <a:xfrm>
            <a:off x="6929762" y="600158"/>
            <a:ext cx="1973064" cy="195201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40000"/>
                <a:lumOff val="60000"/>
              </a:schemeClr>
            </a:gs>
            <a:gs pos="35000">
              <a:schemeClr val="accent6">
                <a:tint val="37000"/>
                <a:satMod val="300000"/>
              </a:schemeClr>
            </a:gs>
            <a:gs pos="100000">
              <a:schemeClr val="accent6">
                <a:tint val="15000"/>
                <a:satMod val="350000"/>
              </a:schemeClr>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64FE5-774A-448E-88C6-E166805FC41A}"/>
              </a:ext>
            </a:extLst>
          </p:cNvPr>
          <p:cNvSpPr>
            <a:spLocks noGrp="1"/>
          </p:cNvSpPr>
          <p:nvPr>
            <p:ph type="title"/>
          </p:nvPr>
        </p:nvSpPr>
        <p:spPr>
          <a:xfrm>
            <a:off x="107504" y="274638"/>
            <a:ext cx="8928992" cy="1143000"/>
          </a:xfrm>
        </p:spPr>
        <p:txBody>
          <a:bodyPr>
            <a:normAutofit fontScale="90000"/>
          </a:bodyPr>
          <a:lstStyle/>
          <a:p>
            <a:r>
              <a:rPr lang="en-GB" b="1" dirty="0"/>
              <a:t>How Do You Formulate or Write a Policy?</a:t>
            </a:r>
            <a:br>
              <a:rPr lang="en-GB" b="1" dirty="0"/>
            </a:br>
            <a:endParaRPr lang="en-GB" dirty="0"/>
          </a:p>
        </p:txBody>
      </p:sp>
      <p:graphicFrame>
        <p:nvGraphicFramePr>
          <p:cNvPr id="4" name="Diagram 3">
            <a:extLst>
              <a:ext uri="{FF2B5EF4-FFF2-40B4-BE49-F238E27FC236}">
                <a16:creationId xmlns="" xmlns:a16="http://schemas.microsoft.com/office/drawing/2014/main" id="{57575D3B-21D4-45CF-B041-84E8125373F0}"/>
              </a:ext>
            </a:extLst>
          </p:cNvPr>
          <p:cNvGraphicFramePr/>
          <p:nvPr>
            <p:extLst>
              <p:ext uri="{D42A27DB-BD31-4B8C-83A1-F6EECF244321}">
                <p14:modId xmlns:p14="http://schemas.microsoft.com/office/powerpoint/2010/main" val="782758950"/>
              </p:ext>
            </p:extLst>
          </p:nvPr>
        </p:nvGraphicFramePr>
        <p:xfrm>
          <a:off x="251520" y="980728"/>
          <a:ext cx="842493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208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AFB3AE-50A7-4707-859B-83A9851CC4C5}"/>
              </a:ext>
            </a:extLst>
          </p:cNvPr>
          <p:cNvSpPr>
            <a:spLocks noGrp="1"/>
          </p:cNvSpPr>
          <p:nvPr>
            <p:ph type="title"/>
          </p:nvPr>
        </p:nvSpPr>
        <p:spPr>
          <a:xfrm>
            <a:off x="107504" y="274638"/>
            <a:ext cx="8856984" cy="1143000"/>
          </a:xfrm>
        </p:spPr>
        <p:txBody>
          <a:bodyPr>
            <a:normAutofit fontScale="90000"/>
          </a:bodyPr>
          <a:lstStyle/>
          <a:p>
            <a:r>
              <a:rPr lang="en-GB" b="1" dirty="0"/>
              <a:t/>
            </a:r>
            <a:br>
              <a:rPr lang="en-GB" b="1" dirty="0"/>
            </a:br>
            <a:r>
              <a:rPr lang="en-GB" b="1" dirty="0"/>
              <a:t>How Do You Formulate or Write a Policy?</a:t>
            </a:r>
            <a:br>
              <a:rPr lang="en-GB" b="1" dirty="0"/>
            </a:br>
            <a:endParaRPr lang="en-GB" dirty="0"/>
          </a:p>
        </p:txBody>
      </p:sp>
      <p:sp>
        <p:nvSpPr>
          <p:cNvPr id="12" name="Rectangle 11">
            <a:extLst>
              <a:ext uri="{FF2B5EF4-FFF2-40B4-BE49-F238E27FC236}">
                <a16:creationId xmlns="" xmlns:a16="http://schemas.microsoft.com/office/drawing/2014/main" id="{06E9B20D-1557-4A9B-8DD9-8E260D17BF49}"/>
              </a:ext>
            </a:extLst>
          </p:cNvPr>
          <p:cNvSpPr/>
          <p:nvPr/>
        </p:nvSpPr>
        <p:spPr>
          <a:xfrm>
            <a:off x="398551" y="2276872"/>
            <a:ext cx="8277905" cy="2738046"/>
          </a:xfrm>
          <a:prstGeom prst="rect">
            <a:avLst/>
          </a:prstGeom>
          <a:solidFill>
            <a:schemeClr val="tx2">
              <a:lumMod val="40000"/>
              <a:lumOff val="60000"/>
            </a:schemeClr>
          </a:solidFill>
        </p:spPr>
        <p:txBody>
          <a:bodyPr/>
          <a:lstStyle/>
          <a:p>
            <a:pPr lvl="1">
              <a:buChar char="•"/>
            </a:pPr>
            <a:r>
              <a:rPr lang="en-GB" sz="2800" dirty="0"/>
              <a:t>Clearly define the problem the document should address</a:t>
            </a:r>
          </a:p>
          <a:p>
            <a:pPr lvl="1">
              <a:buChar char="•"/>
            </a:pPr>
            <a:r>
              <a:rPr lang="en-GB" sz="2800" b="0" i="0" dirty="0"/>
              <a:t>Find current policies in place</a:t>
            </a:r>
            <a:endParaRPr lang="en-GB" sz="2800" dirty="0"/>
          </a:p>
          <a:p>
            <a:pPr lvl="1">
              <a:buChar char="•"/>
            </a:pPr>
            <a:r>
              <a:rPr lang="en-GB" sz="2800" b="0" i="0" dirty="0"/>
              <a:t>Create a standard policy format</a:t>
            </a:r>
            <a:endParaRPr lang="en-GB" sz="2800" dirty="0"/>
          </a:p>
          <a:p>
            <a:pPr lvl="1">
              <a:buChar char="•"/>
            </a:pPr>
            <a:r>
              <a:rPr lang="en-GB" sz="2800" b="0" i="0" dirty="0"/>
              <a:t>Appoint a policy team</a:t>
            </a:r>
          </a:p>
          <a:p>
            <a:pPr lvl="1">
              <a:buFontTx/>
              <a:buChar char="•"/>
            </a:pPr>
            <a:r>
              <a:rPr lang="en-GB" sz="2800" dirty="0"/>
              <a:t>Review regulations and accreditation standards</a:t>
            </a:r>
          </a:p>
          <a:p>
            <a:pPr lvl="1">
              <a:buChar char="•"/>
            </a:pPr>
            <a:endParaRPr lang="en-GB" dirty="0"/>
          </a:p>
          <a:p>
            <a:pPr lvl="1">
              <a:buChar char="•"/>
            </a:pPr>
            <a:endParaRPr lang="en-GB" dirty="0"/>
          </a:p>
          <a:p>
            <a:pPr lvl="1">
              <a:buChar char="•"/>
            </a:pPr>
            <a:endParaRPr lang="en-GB" dirty="0"/>
          </a:p>
        </p:txBody>
      </p:sp>
      <p:sp>
        <p:nvSpPr>
          <p:cNvPr id="13" name="TextBox 12">
            <a:extLst>
              <a:ext uri="{FF2B5EF4-FFF2-40B4-BE49-F238E27FC236}">
                <a16:creationId xmlns="" xmlns:a16="http://schemas.microsoft.com/office/drawing/2014/main" id="{B5B02DC1-9A4E-44FC-A239-3E610EB51725}"/>
              </a:ext>
            </a:extLst>
          </p:cNvPr>
          <p:cNvSpPr txBox="1"/>
          <p:nvPr/>
        </p:nvSpPr>
        <p:spPr>
          <a:xfrm>
            <a:off x="395536" y="1196752"/>
            <a:ext cx="8280920" cy="646331"/>
          </a:xfrm>
          <a:prstGeom prst="rect">
            <a:avLst/>
          </a:prstGeom>
          <a:solidFill>
            <a:schemeClr val="accent4">
              <a:lumMod val="20000"/>
              <a:lumOff val="80000"/>
            </a:schemeClr>
          </a:solidFill>
        </p:spPr>
        <p:txBody>
          <a:bodyPr wrap="square" rtlCol="0">
            <a:spAutoFit/>
          </a:bodyPr>
          <a:lstStyle/>
          <a:p>
            <a:pPr algn="ctr"/>
            <a:r>
              <a:rPr lang="en-GB" dirty="0">
                <a:solidFill>
                  <a:srgbClr val="FF0000"/>
                </a:solidFill>
                <a:latin typeface="Aharoni" panose="02010803020104030203" pitchFamily="2" charset="-79"/>
                <a:cs typeface="Aharoni" panose="02010803020104030203" pitchFamily="2" charset="-79"/>
              </a:rPr>
              <a:t>Before You Begin Writing Policies</a:t>
            </a:r>
          </a:p>
          <a:p>
            <a:pPr algn="ctr"/>
            <a:endParaRPr lang="en-GB"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7184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a:solidFill>
            <a:schemeClr val="accent2">
              <a:lumMod val="20000"/>
              <a:lumOff val="80000"/>
            </a:schemeClr>
          </a:solidFill>
        </p:spPr>
        <p:txBody>
          <a:bodyPr/>
          <a:lstStyle/>
          <a:p>
            <a:r>
              <a:rPr lang="en-US" dirty="0"/>
              <a:t>P &amp;P writing</a:t>
            </a:r>
          </a:p>
        </p:txBody>
      </p:sp>
      <p:sp>
        <p:nvSpPr>
          <p:cNvPr id="4" name="Content Placeholder 3"/>
          <p:cNvSpPr>
            <a:spLocks noGrp="1"/>
          </p:cNvSpPr>
          <p:nvPr>
            <p:ph idx="1"/>
          </p:nvPr>
        </p:nvSpPr>
        <p:spPr/>
        <p:txBody>
          <a:bodyPr>
            <a:normAutofit fontScale="85000" lnSpcReduction="20000"/>
          </a:bodyPr>
          <a:lstStyle/>
          <a:p>
            <a:r>
              <a:rPr lang="en-US" dirty="0"/>
              <a:t>Define all terms used within the policy</a:t>
            </a:r>
          </a:p>
          <a:p>
            <a:r>
              <a:rPr lang="en-US" dirty="0"/>
              <a:t>Select a simple, recognizable name for the policy.</a:t>
            </a:r>
          </a:p>
          <a:p>
            <a:r>
              <a:rPr lang="en-US" dirty="0"/>
              <a:t>Combine separate policies on the same subject into one policy. If it becomes lengthy, create a table of contents so the user can easily locate specific sections.</a:t>
            </a:r>
          </a:p>
          <a:p>
            <a:r>
              <a:rPr lang="en-US" dirty="0"/>
              <a:t>Ensure responsibility for carrying out each action step is explicitly stated, not implied.</a:t>
            </a:r>
          </a:p>
          <a:p>
            <a:r>
              <a:rPr lang="en-US" dirty="0"/>
              <a:t>Refrain from using superlative words or statements,</a:t>
            </a:r>
            <a:br>
              <a:rPr lang="en-US" dirty="0"/>
            </a:br>
            <a:r>
              <a:rPr lang="en-US" dirty="0"/>
              <a:t>such as:</a:t>
            </a:r>
          </a:p>
          <a:p>
            <a:pPr>
              <a:buNone/>
            </a:pPr>
            <a:r>
              <a:rPr lang="en-US" i="1" dirty="0"/>
              <a:t>a) Highest, safest, best (level of care)</a:t>
            </a:r>
          </a:p>
          <a:p>
            <a:pPr>
              <a:buNone/>
            </a:pPr>
            <a:r>
              <a:rPr lang="en-US" i="1" dirty="0"/>
              <a:t>b) Assure, ensure (preferable to use “to promote”)</a:t>
            </a:r>
          </a:p>
          <a:p>
            <a:endParaRPr lang="en-US" dirty="0"/>
          </a:p>
        </p:txBody>
      </p:sp>
      <p:pic>
        <p:nvPicPr>
          <p:cNvPr id="55298" name="Picture 2" descr="policy management"/>
          <p:cNvPicPr>
            <a:picLocks noChangeAspect="1" noChangeArrowheads="1"/>
          </p:cNvPicPr>
          <p:nvPr/>
        </p:nvPicPr>
        <p:blipFill>
          <a:blip r:embed="rId2" cstate="print"/>
          <a:srcRect/>
          <a:stretch>
            <a:fillRect/>
          </a:stretch>
        </p:blipFill>
        <p:spPr bwMode="auto">
          <a:xfrm>
            <a:off x="6551712" y="-387424"/>
            <a:ext cx="2592288" cy="259228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Establish naming and numbering conventions for use across the health system.</a:t>
            </a:r>
          </a:p>
          <a:p>
            <a:pPr>
              <a:buNone/>
            </a:pPr>
            <a:r>
              <a:rPr lang="en-US" dirty="0"/>
              <a:t>Number all pages, reflecting the total number of pages as well: page 1 of 5, 2 of 5, etc. Put the policy title/number in the header of each page.</a:t>
            </a:r>
          </a:p>
        </p:txBody>
      </p:sp>
      <p:pic>
        <p:nvPicPr>
          <p:cNvPr id="54274" name="Picture 2" descr="https://www.policymedical.com/wp-content/uploads/2015/12/1449877111_icons-11.png"/>
          <p:cNvPicPr>
            <a:picLocks noChangeAspect="1" noChangeArrowheads="1"/>
          </p:cNvPicPr>
          <p:nvPr/>
        </p:nvPicPr>
        <p:blipFill>
          <a:blip r:embed="rId2" cstate="print"/>
          <a:srcRect/>
          <a:stretch>
            <a:fillRect/>
          </a:stretch>
        </p:blipFill>
        <p:spPr bwMode="auto">
          <a:xfrm>
            <a:off x="6948264" y="0"/>
            <a:ext cx="1780457" cy="178045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1"/>
          </p:nvPr>
        </p:nvSpPr>
        <p:spPr>
          <a:xfrm>
            <a:off x="1104900" y="332656"/>
            <a:ext cx="6934200" cy="5607050"/>
          </a:xfrm>
          <a:solidFill>
            <a:schemeClr val="bg2">
              <a:lumMod val="75000"/>
            </a:schemeClr>
          </a:solidFill>
        </p:spPr>
        <p:txBody>
          <a:bodyPr/>
          <a:lstStyle/>
          <a:p>
            <a:pPr marL="90488" indent="0" algn="ctr">
              <a:lnSpc>
                <a:spcPct val="80000"/>
              </a:lnSpc>
              <a:buFontTx/>
              <a:buNone/>
            </a:pPr>
            <a:r>
              <a:rPr lang="en-US" sz="3200" b="1" dirty="0"/>
              <a:t>Approvals</a:t>
            </a:r>
          </a:p>
          <a:p>
            <a:pPr marL="90488" indent="0">
              <a:lnSpc>
                <a:spcPct val="80000"/>
              </a:lnSpc>
              <a:buFontTx/>
              <a:buNone/>
            </a:pPr>
            <a:r>
              <a:rPr lang="en-US" sz="1600" dirty="0"/>
              <a:t>       </a:t>
            </a:r>
          </a:p>
          <a:p>
            <a:pPr marL="90488" indent="0">
              <a:lnSpc>
                <a:spcPct val="80000"/>
              </a:lnSpc>
              <a:buFont typeface="Wingdings" pitchFamily="2" charset="2"/>
              <a:buChar char="Ø"/>
            </a:pPr>
            <a:r>
              <a:rPr lang="en-US" sz="2400" dirty="0"/>
              <a:t> The one who prepared the policy should sign it  </a:t>
            </a:r>
          </a:p>
          <a:p>
            <a:pPr marL="90488" indent="0">
              <a:lnSpc>
                <a:spcPct val="80000"/>
              </a:lnSpc>
              <a:buFont typeface="Wingdings" pitchFamily="2" charset="2"/>
              <a:buChar char="Ø"/>
            </a:pPr>
            <a:endParaRPr lang="en-US" sz="2400" dirty="0"/>
          </a:p>
          <a:p>
            <a:pPr marL="90488" indent="0">
              <a:lnSpc>
                <a:spcPct val="80000"/>
              </a:lnSpc>
              <a:buFont typeface="Wingdings" pitchFamily="2" charset="2"/>
              <a:buChar char="Ø"/>
            </a:pPr>
            <a:r>
              <a:rPr lang="en-US" sz="2400" dirty="0"/>
              <a:t> If prepared by a group, then an additional approval sheet is attached to the policy with the signature of all members of the group. </a:t>
            </a:r>
          </a:p>
          <a:p>
            <a:pPr marL="90488" indent="0">
              <a:lnSpc>
                <a:spcPct val="80000"/>
              </a:lnSpc>
              <a:buFont typeface="Wingdings" pitchFamily="2" charset="2"/>
              <a:buChar char="Ø"/>
            </a:pPr>
            <a:endParaRPr lang="en-US" sz="2400" dirty="0"/>
          </a:p>
          <a:p>
            <a:pPr marL="90488" indent="0">
              <a:lnSpc>
                <a:spcPct val="80000"/>
              </a:lnSpc>
              <a:buFont typeface="Wingdings" pitchFamily="2" charset="2"/>
              <a:buChar char="Ø"/>
            </a:pPr>
            <a:r>
              <a:rPr lang="en-US" sz="2400" dirty="0"/>
              <a:t>  The leader of the group signs on every page of the policy.</a:t>
            </a:r>
          </a:p>
          <a:p>
            <a:pPr marL="90488" indent="0">
              <a:lnSpc>
                <a:spcPct val="80000"/>
              </a:lnSpc>
              <a:buFont typeface="Wingdings" pitchFamily="2" charset="2"/>
              <a:buChar char="Ø"/>
            </a:pPr>
            <a:endParaRPr lang="en-US" sz="2400" dirty="0"/>
          </a:p>
          <a:p>
            <a:pPr marL="90488" indent="0">
              <a:lnSpc>
                <a:spcPct val="80000"/>
              </a:lnSpc>
              <a:buFont typeface="Wingdings" pitchFamily="2" charset="2"/>
              <a:buChar char="Ø"/>
            </a:pPr>
            <a:r>
              <a:rPr lang="en-US" sz="2400" dirty="0"/>
              <a:t>   Interdepartmental policies should be reviewed and singed by all department heads concerned.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6">
                                            <p:bg/>
                                          </p:spTgt>
                                        </p:tgtEl>
                                        <p:attrNameLst>
                                          <p:attrName>style.visibility</p:attrName>
                                        </p:attrNameLst>
                                      </p:cBhvr>
                                      <p:to>
                                        <p:strVal val="visible"/>
                                      </p:to>
                                    </p:set>
                                    <p:anim calcmode="lin" valueType="num">
                                      <p:cBhvr additive="base">
                                        <p:cTn id="7" dur="500" fill="hold"/>
                                        <p:tgtEl>
                                          <p:spTgt spid="368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6">
                                            <p:txEl>
                                              <p:pRg st="0" end="0"/>
                                            </p:txEl>
                                          </p:spTgt>
                                        </p:tgtEl>
                                        <p:attrNameLst>
                                          <p:attrName>style.visibility</p:attrName>
                                        </p:attrNameLst>
                                      </p:cBhvr>
                                      <p:to>
                                        <p:strVal val="visible"/>
                                      </p:to>
                                    </p:set>
                                    <p:anim calcmode="lin" valueType="num">
                                      <p:cBhvr additive="base">
                                        <p:cTn id="13"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6">
                                            <p:txEl>
                                              <p:pRg st="1" end="1"/>
                                            </p:txEl>
                                          </p:spTgt>
                                        </p:tgtEl>
                                        <p:attrNameLst>
                                          <p:attrName>style.visibility</p:attrName>
                                        </p:attrNameLst>
                                      </p:cBhvr>
                                      <p:to>
                                        <p:strVal val="visible"/>
                                      </p:to>
                                    </p:set>
                                    <p:anim calcmode="lin" valueType="num">
                                      <p:cBhvr additive="base">
                                        <p:cTn id="19"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6">
                                            <p:txEl>
                                              <p:pRg st="2" end="2"/>
                                            </p:txEl>
                                          </p:spTgt>
                                        </p:tgtEl>
                                        <p:attrNameLst>
                                          <p:attrName>style.visibility</p:attrName>
                                        </p:attrNameLst>
                                      </p:cBhvr>
                                      <p:to>
                                        <p:strVal val="visible"/>
                                      </p:to>
                                    </p:set>
                                    <p:anim calcmode="lin" valueType="num">
                                      <p:cBhvr additive="base">
                                        <p:cTn id="25"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866">
                                            <p:txEl>
                                              <p:pRg st="4" end="4"/>
                                            </p:txEl>
                                          </p:spTgt>
                                        </p:tgtEl>
                                        <p:attrNameLst>
                                          <p:attrName>style.visibility</p:attrName>
                                        </p:attrNameLst>
                                      </p:cBhvr>
                                      <p:to>
                                        <p:strVal val="visible"/>
                                      </p:to>
                                    </p:set>
                                    <p:anim calcmode="lin" valueType="num">
                                      <p:cBhvr additive="base">
                                        <p:cTn id="31" dur="500" fill="hold"/>
                                        <p:tgtEl>
                                          <p:spTgt spid="368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866">
                                            <p:txEl>
                                              <p:pRg st="6" end="6"/>
                                            </p:txEl>
                                          </p:spTgt>
                                        </p:tgtEl>
                                        <p:attrNameLst>
                                          <p:attrName>style.visibility</p:attrName>
                                        </p:attrNameLst>
                                      </p:cBhvr>
                                      <p:to>
                                        <p:strVal val="visible"/>
                                      </p:to>
                                    </p:set>
                                    <p:anim calcmode="lin" valueType="num">
                                      <p:cBhvr additive="base">
                                        <p:cTn id="37" dur="500" fill="hold"/>
                                        <p:tgtEl>
                                          <p:spTgt spid="3686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866">
                                            <p:txEl>
                                              <p:pRg st="8" end="8"/>
                                            </p:txEl>
                                          </p:spTgt>
                                        </p:tgtEl>
                                        <p:attrNameLst>
                                          <p:attrName>style.visibility</p:attrName>
                                        </p:attrNameLst>
                                      </p:cBhvr>
                                      <p:to>
                                        <p:strVal val="visible"/>
                                      </p:to>
                                    </p:set>
                                    <p:anim calcmode="lin" valueType="num">
                                      <p:cBhvr additive="base">
                                        <p:cTn id="43" dur="500" fill="hold"/>
                                        <p:tgtEl>
                                          <p:spTgt spid="3686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250825" y="620713"/>
            <a:ext cx="8588375" cy="4824412"/>
          </a:xfrm>
          <a:gradFill>
            <a:gsLst>
              <a:gs pos="0">
                <a:schemeClr val="accent3">
                  <a:lumMod val="40000"/>
                  <a:lumOff val="60000"/>
                </a:schemeClr>
              </a:gs>
              <a:gs pos="35000">
                <a:schemeClr val="accent6">
                  <a:tint val="37000"/>
                  <a:satMod val="300000"/>
                </a:schemeClr>
              </a:gs>
              <a:gs pos="100000">
                <a:schemeClr val="accent6">
                  <a:tint val="15000"/>
                  <a:satMod val="350000"/>
                </a:schemeClr>
              </a:gs>
            </a:gsLst>
            <a:lin ang="16200000" scaled="1"/>
          </a:gradFill>
        </p:spPr>
        <p:txBody>
          <a:bodyPr/>
          <a:lstStyle/>
          <a:p>
            <a:pPr marL="0" indent="0" algn="ctr" defTabSz="180975">
              <a:buFontTx/>
              <a:buNone/>
            </a:pPr>
            <a:r>
              <a:rPr lang="en-US" sz="3200" b="1" dirty="0"/>
              <a:t>Approvals</a:t>
            </a:r>
          </a:p>
          <a:p>
            <a:pPr marL="0" indent="0" algn="ctr" defTabSz="180975">
              <a:buFont typeface="Wingdings" pitchFamily="2" charset="2"/>
              <a:buChar char="Ø"/>
            </a:pPr>
            <a:r>
              <a:rPr lang="en-US" dirty="0"/>
              <a:t>All policies and procedures are reviewed and signed by the Total Quality Management Department </a:t>
            </a:r>
          </a:p>
          <a:p>
            <a:pPr marL="0" indent="0" defTabSz="180975">
              <a:buFont typeface="Wingdings" pitchFamily="2" charset="2"/>
              <a:buNone/>
            </a:pPr>
            <a:endParaRPr lang="en-US" dirty="0"/>
          </a:p>
          <a:p>
            <a:pPr marL="0" indent="0" defTabSz="180975">
              <a:buFont typeface="Wingdings" pitchFamily="2" charset="2"/>
              <a:buChar char="Ø"/>
            </a:pPr>
            <a:r>
              <a:rPr lang="en-US" dirty="0"/>
              <a:t>All policies and procedures should be approved by the following division heads as applicable and their official stamp affixed as appropriate</a:t>
            </a:r>
          </a:p>
        </p:txBody>
      </p:sp>
      <p:pic>
        <p:nvPicPr>
          <p:cNvPr id="3" name="Picture 10" descr="http://www.crismanschool.org/Content/20122/accreditation_stamp.jpg"/>
          <p:cNvPicPr>
            <a:picLocks noChangeAspect="1" noChangeArrowheads="1"/>
          </p:cNvPicPr>
          <p:nvPr/>
        </p:nvPicPr>
        <p:blipFill>
          <a:blip r:embed="rId2" cstate="print"/>
          <a:srcRect/>
          <a:stretch>
            <a:fillRect/>
          </a:stretch>
        </p:blipFill>
        <p:spPr bwMode="auto">
          <a:xfrm>
            <a:off x="5292080" y="4005064"/>
            <a:ext cx="2667000"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914">
                                            <p:bg/>
                                          </p:spTgt>
                                        </p:tgtEl>
                                        <p:attrNameLst>
                                          <p:attrName>style.visibility</p:attrName>
                                        </p:attrNameLst>
                                      </p:cBhvr>
                                      <p:to>
                                        <p:strVal val="visible"/>
                                      </p:to>
                                    </p:set>
                                    <p:animEffect transition="in" filter="barn(inHorizontal)">
                                      <p:cBhvr>
                                        <p:cTn id="7" dur="500"/>
                                        <p:tgtEl>
                                          <p:spTgt spid="3891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4">
                                            <p:txEl>
                                              <p:pRg st="0" end="0"/>
                                            </p:txEl>
                                          </p:spTgt>
                                        </p:tgtEl>
                                        <p:attrNameLst>
                                          <p:attrName>style.visibility</p:attrName>
                                        </p:attrNameLst>
                                      </p:cBhvr>
                                      <p:to>
                                        <p:strVal val="visible"/>
                                      </p:to>
                                    </p:set>
                                    <p:animEffect transition="in" filter="barn(inHorizontal)">
                                      <p:cBhvr>
                                        <p:cTn id="12" dur="500"/>
                                        <p:tgtEl>
                                          <p:spTgt spid="389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8914">
                                            <p:txEl>
                                              <p:pRg st="1" end="1"/>
                                            </p:txEl>
                                          </p:spTgt>
                                        </p:tgtEl>
                                        <p:attrNameLst>
                                          <p:attrName>style.visibility</p:attrName>
                                        </p:attrNameLst>
                                      </p:cBhvr>
                                      <p:to>
                                        <p:strVal val="visible"/>
                                      </p:to>
                                    </p:set>
                                    <p:animEffect transition="in" filter="barn(inHorizontal)">
                                      <p:cBhvr>
                                        <p:cTn id="17" dur="500"/>
                                        <p:tgtEl>
                                          <p:spTgt spid="389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8914">
                                            <p:txEl>
                                              <p:pRg st="3" end="3"/>
                                            </p:txEl>
                                          </p:spTgt>
                                        </p:tgtEl>
                                        <p:attrNameLst>
                                          <p:attrName>style.visibility</p:attrName>
                                        </p:attrNameLst>
                                      </p:cBhvr>
                                      <p:to>
                                        <p:strVal val="visible"/>
                                      </p:to>
                                    </p:set>
                                    <p:animEffect transition="in" filter="barn(inHorizontal)">
                                      <p:cBhvr>
                                        <p:cTn id="22" dur="500"/>
                                        <p:tgtEl>
                                          <p:spTgt spid="389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611560" y="1196752"/>
            <a:ext cx="7808540" cy="4392488"/>
          </a:xfrm>
          <a:solidFill>
            <a:srgbClr val="E2C0DD"/>
          </a:solidFill>
        </p:spPr>
        <p:txBody>
          <a:bodyPr/>
          <a:lstStyle/>
          <a:p>
            <a:pPr marL="533400" indent="-533400">
              <a:buFont typeface="Wingdings" pitchFamily="2" charset="2"/>
              <a:buChar char="Ø"/>
            </a:pPr>
            <a:r>
              <a:rPr lang="en-US" sz="3200" dirty="0"/>
              <a:t>Implementation process involves:</a:t>
            </a:r>
          </a:p>
          <a:p>
            <a:pPr marL="914400" lvl="1" indent="-457200"/>
            <a:r>
              <a:rPr lang="en-US" sz="2800" dirty="0"/>
              <a:t>Distribution </a:t>
            </a:r>
          </a:p>
          <a:p>
            <a:pPr marL="914400" lvl="1" indent="-457200"/>
            <a:r>
              <a:rPr lang="en-US" sz="2800" dirty="0"/>
              <a:t>Familiarization </a:t>
            </a:r>
          </a:p>
          <a:p>
            <a:pPr marL="914400" lvl="1" indent="-457200"/>
            <a:r>
              <a:rPr lang="en-US" sz="2800" dirty="0"/>
              <a:t>Actual practice</a:t>
            </a:r>
          </a:p>
          <a:p>
            <a:pPr marL="914400" lvl="1" indent="-457200"/>
            <a:r>
              <a:rPr lang="en-US" sz="2800" dirty="0"/>
              <a:t>Monitoring</a:t>
            </a:r>
          </a:p>
        </p:txBody>
      </p:sp>
      <p:sp>
        <p:nvSpPr>
          <p:cNvPr id="40963" name="Text Box 3"/>
          <p:cNvSpPr txBox="1">
            <a:spLocks noChangeArrowheads="1"/>
          </p:cNvSpPr>
          <p:nvPr/>
        </p:nvSpPr>
        <p:spPr bwMode="auto">
          <a:xfrm>
            <a:off x="611560" y="319881"/>
            <a:ext cx="7808540" cy="579438"/>
          </a:xfrm>
          <a:prstGeom prst="rect">
            <a:avLst/>
          </a:prstGeom>
          <a:solidFill>
            <a:srgbClr val="92D050"/>
          </a:solidFill>
          <a:ln w="9525">
            <a:noFill/>
            <a:miter lim="800000"/>
            <a:headEnd/>
            <a:tailEnd/>
          </a:ln>
          <a:effectLst/>
        </p:spPr>
        <p:txBody>
          <a:bodyPr wrap="square">
            <a:spAutoFit/>
          </a:bodyPr>
          <a:lstStyle/>
          <a:p>
            <a:pPr algn="ctr">
              <a:spcBef>
                <a:spcPct val="20000"/>
              </a:spcBef>
              <a:buClr>
                <a:schemeClr val="bg2"/>
              </a:buClr>
              <a:buSzPct val="75000"/>
              <a:buFont typeface="Wingdings" pitchFamily="2" charset="2"/>
              <a:buNone/>
            </a:pPr>
            <a:r>
              <a:rPr lang="en-US" sz="3200" dirty="0"/>
              <a:t>Policy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962">
                                            <p:bg/>
                                          </p:spTgt>
                                        </p:tgtEl>
                                        <p:attrNameLst>
                                          <p:attrName>style.visibility</p:attrName>
                                        </p:attrNameLst>
                                      </p:cBhvr>
                                      <p:to>
                                        <p:strVal val="visible"/>
                                      </p:to>
                                    </p:set>
                                    <p:anim calcmode="lin" valueType="num">
                                      <p:cBhvr>
                                        <p:cTn id="7" dur="500" fill="hold"/>
                                        <p:tgtEl>
                                          <p:spTgt spid="40962">
                                            <p:bg/>
                                          </p:spTgt>
                                        </p:tgtEl>
                                        <p:attrNameLst>
                                          <p:attrName>ppt_w</p:attrName>
                                        </p:attrNameLst>
                                      </p:cBhvr>
                                      <p:tavLst>
                                        <p:tav tm="0">
                                          <p:val>
                                            <p:fltVal val="0"/>
                                          </p:val>
                                        </p:tav>
                                        <p:tav tm="100000">
                                          <p:val>
                                            <p:strVal val="#ppt_w"/>
                                          </p:val>
                                        </p:tav>
                                      </p:tavLst>
                                    </p:anim>
                                    <p:anim calcmode="lin" valueType="num">
                                      <p:cBhvr>
                                        <p:cTn id="8" dur="500" fill="hold"/>
                                        <p:tgtEl>
                                          <p:spTgt spid="40962">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62">
                                            <p:txEl>
                                              <p:pRg st="0" end="0"/>
                                            </p:txEl>
                                          </p:spTgt>
                                        </p:tgtEl>
                                        <p:attrNameLst>
                                          <p:attrName>style.visibility</p:attrName>
                                        </p:attrNameLst>
                                      </p:cBhvr>
                                      <p:to>
                                        <p:strVal val="visible"/>
                                      </p:to>
                                    </p:set>
                                    <p:anim calcmode="lin" valueType="num">
                                      <p:cBhvr>
                                        <p:cTn id="13" dur="500" fill="hold"/>
                                        <p:tgtEl>
                                          <p:spTgt spid="4096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096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62">
                                            <p:txEl>
                                              <p:pRg st="1" end="1"/>
                                            </p:txEl>
                                          </p:spTgt>
                                        </p:tgtEl>
                                        <p:attrNameLst>
                                          <p:attrName>style.visibility</p:attrName>
                                        </p:attrNameLst>
                                      </p:cBhvr>
                                      <p:to>
                                        <p:strVal val="visible"/>
                                      </p:to>
                                    </p:set>
                                    <p:anim calcmode="lin" valueType="num">
                                      <p:cBhvr>
                                        <p:cTn id="19" dur="500" fill="hold"/>
                                        <p:tgtEl>
                                          <p:spTgt spid="4096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62">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0962">
                                            <p:txEl>
                                              <p:pRg st="2" end="2"/>
                                            </p:txEl>
                                          </p:spTgt>
                                        </p:tgtEl>
                                        <p:attrNameLst>
                                          <p:attrName>style.visibility</p:attrName>
                                        </p:attrNameLst>
                                      </p:cBhvr>
                                      <p:to>
                                        <p:strVal val="visible"/>
                                      </p:to>
                                    </p:set>
                                    <p:anim calcmode="lin" valueType="num">
                                      <p:cBhvr>
                                        <p:cTn id="23" dur="500" fill="hold"/>
                                        <p:tgtEl>
                                          <p:spTgt spid="4096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0962">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0962">
                                            <p:txEl>
                                              <p:pRg st="3" end="3"/>
                                            </p:txEl>
                                          </p:spTgt>
                                        </p:tgtEl>
                                        <p:attrNameLst>
                                          <p:attrName>style.visibility</p:attrName>
                                        </p:attrNameLst>
                                      </p:cBhvr>
                                      <p:to>
                                        <p:strVal val="visible"/>
                                      </p:to>
                                    </p:set>
                                    <p:anim calcmode="lin" valueType="num">
                                      <p:cBhvr>
                                        <p:cTn id="27" dur="500" fill="hold"/>
                                        <p:tgtEl>
                                          <p:spTgt spid="4096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0962">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0962">
                                            <p:txEl>
                                              <p:pRg st="4" end="4"/>
                                            </p:txEl>
                                          </p:spTgt>
                                        </p:tgtEl>
                                        <p:attrNameLst>
                                          <p:attrName>style.visibility</p:attrName>
                                        </p:attrNameLst>
                                      </p:cBhvr>
                                      <p:to>
                                        <p:strVal val="visible"/>
                                      </p:to>
                                    </p:set>
                                    <p:anim calcmode="lin" valueType="num">
                                      <p:cBhvr>
                                        <p:cTn id="31" dur="500" fill="hold"/>
                                        <p:tgtEl>
                                          <p:spTgt spid="4096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096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sz="half" idx="1"/>
          </p:nvPr>
        </p:nvSpPr>
        <p:spPr>
          <a:xfrm>
            <a:off x="379662" y="1412776"/>
            <a:ext cx="7992888" cy="4273966"/>
          </a:xfrm>
          <a:solidFill>
            <a:schemeClr val="bg1">
              <a:lumMod val="65000"/>
            </a:schemeClr>
          </a:solidFill>
        </p:spPr>
        <p:txBody>
          <a:bodyPr/>
          <a:lstStyle/>
          <a:p>
            <a:pPr marL="533400" indent="-533400">
              <a:buNone/>
            </a:pPr>
            <a:r>
              <a:rPr lang="en-US" dirty="0"/>
              <a:t>Distribute policies and obtain employee sign off     </a:t>
            </a:r>
          </a:p>
          <a:p>
            <a:pPr marL="533400" indent="-533400">
              <a:buFontTx/>
              <a:buNone/>
            </a:pPr>
            <a:r>
              <a:rPr lang="en-US" dirty="0"/>
              <a:t>All the hospital staff shall sign in the Acknowledgement Sheet to signify that they have read and understood the Policies and Procedures (Hospital general P&amp;P, Departmental, Safety, Infection Control, etc.). </a:t>
            </a:r>
          </a:p>
          <a:p>
            <a:pPr marL="533400" indent="-533400">
              <a:buFontTx/>
              <a:buNone/>
            </a:pPr>
            <a:r>
              <a:rPr lang="en-US" dirty="0"/>
              <a:t>     Original Copy filed in the Manual kept in every department</a:t>
            </a:r>
          </a:p>
        </p:txBody>
      </p:sp>
      <p:sp>
        <p:nvSpPr>
          <p:cNvPr id="41987" name="Text Box 3"/>
          <p:cNvSpPr txBox="1">
            <a:spLocks noChangeArrowheads="1"/>
          </p:cNvSpPr>
          <p:nvPr/>
        </p:nvSpPr>
        <p:spPr bwMode="auto">
          <a:xfrm>
            <a:off x="395536" y="53431"/>
            <a:ext cx="7272808" cy="646331"/>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20000"/>
              </a:spcBef>
              <a:buClr>
                <a:schemeClr val="bg2"/>
              </a:buClr>
              <a:buSzPct val="75000"/>
              <a:buFont typeface="Wingdings" pitchFamily="2" charset="2"/>
              <a:buNone/>
            </a:pPr>
            <a:r>
              <a:rPr lang="en-US" sz="3600" dirty="0">
                <a:latin typeface="Times New Roman" pitchFamily="18" charset="0"/>
                <a:cs typeface="Times New Roman" pitchFamily="18" charset="0"/>
              </a:rPr>
              <a:t>Policy Implementation/Distribution</a:t>
            </a:r>
          </a:p>
        </p:txBody>
      </p:sp>
      <p:pic>
        <p:nvPicPr>
          <p:cNvPr id="4098" name="Picture 2" descr="policy management"/>
          <p:cNvPicPr>
            <a:picLocks noChangeAspect="1" noChangeArrowheads="1"/>
          </p:cNvPicPr>
          <p:nvPr/>
        </p:nvPicPr>
        <p:blipFill>
          <a:blip r:embed="rId2" cstate="print"/>
          <a:srcRect/>
          <a:stretch>
            <a:fillRect/>
          </a:stretch>
        </p:blipFill>
        <p:spPr bwMode="auto">
          <a:xfrm>
            <a:off x="7668344" y="0"/>
            <a:ext cx="1659557" cy="16595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6">
                                            <p:bg/>
                                          </p:spTgt>
                                        </p:tgtEl>
                                        <p:attrNameLst>
                                          <p:attrName>style.visibility</p:attrName>
                                        </p:attrNameLst>
                                      </p:cBhvr>
                                      <p:to>
                                        <p:strVal val="visible"/>
                                      </p:to>
                                    </p:set>
                                    <p:animEffect transition="in" filter="box(in)">
                                      <p:cBhvr>
                                        <p:cTn id="7" dur="500"/>
                                        <p:tgtEl>
                                          <p:spTgt spid="41986">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986">
                                            <p:txEl>
                                              <p:pRg st="0" end="0"/>
                                            </p:txEl>
                                          </p:spTgt>
                                        </p:tgtEl>
                                        <p:attrNameLst>
                                          <p:attrName>style.visibility</p:attrName>
                                        </p:attrNameLst>
                                      </p:cBhvr>
                                      <p:to>
                                        <p:strVal val="visible"/>
                                      </p:to>
                                    </p:set>
                                    <p:animEffect transition="in" filter="box(in)">
                                      <p:cBhvr>
                                        <p:cTn id="12" dur="500"/>
                                        <p:tgtEl>
                                          <p:spTgt spid="419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986">
                                            <p:txEl>
                                              <p:pRg st="1" end="1"/>
                                            </p:txEl>
                                          </p:spTgt>
                                        </p:tgtEl>
                                        <p:attrNameLst>
                                          <p:attrName>style.visibility</p:attrName>
                                        </p:attrNameLst>
                                      </p:cBhvr>
                                      <p:to>
                                        <p:strVal val="visible"/>
                                      </p:to>
                                    </p:set>
                                    <p:animEffect transition="in" filter="box(in)">
                                      <p:cBhvr>
                                        <p:cTn id="17" dur="500"/>
                                        <p:tgtEl>
                                          <p:spTgt spid="419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986">
                                            <p:txEl>
                                              <p:pRg st="2" end="2"/>
                                            </p:txEl>
                                          </p:spTgt>
                                        </p:tgtEl>
                                        <p:attrNameLst>
                                          <p:attrName>style.visibility</p:attrName>
                                        </p:attrNameLst>
                                      </p:cBhvr>
                                      <p:to>
                                        <p:strVal val="visible"/>
                                      </p:to>
                                    </p:set>
                                    <p:animEffect transition="in" filter="box(in)">
                                      <p:cBhvr>
                                        <p:cTn id="22" dur="500"/>
                                        <p:tgtEl>
                                          <p:spTgt spid="4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a:solidFill>
            <a:srgbClr val="92D050"/>
          </a:solidFill>
        </p:spPr>
        <p:txBody>
          <a:bodyPr>
            <a:normAutofit fontScale="90000"/>
          </a:bodyPr>
          <a:lstStyle/>
          <a:p>
            <a:r>
              <a:rPr lang="en-US" dirty="0"/>
              <a:t>Familiarisation and actual practice</a:t>
            </a:r>
          </a:p>
        </p:txBody>
      </p:sp>
      <p:sp>
        <p:nvSpPr>
          <p:cNvPr id="3" name="Content Placeholder 2"/>
          <p:cNvSpPr>
            <a:spLocks noGrp="1"/>
          </p:cNvSpPr>
          <p:nvPr>
            <p:ph idx="1"/>
          </p:nvPr>
        </p:nvSpPr>
        <p:spPr>
          <a:xfrm>
            <a:off x="457200" y="1600201"/>
            <a:ext cx="8229600" cy="3484984"/>
          </a:xfrm>
          <a:solidFill>
            <a:srgbClr val="FFC000"/>
          </a:solidFill>
        </p:spPr>
        <p:txBody>
          <a:bodyPr>
            <a:normAutofit/>
          </a:bodyPr>
          <a:lstStyle/>
          <a:p>
            <a:r>
              <a:rPr lang="en-US" dirty="0"/>
              <a:t>Train employees on the new policy</a:t>
            </a:r>
          </a:p>
          <a:p>
            <a:pPr>
              <a:buNone/>
            </a:pPr>
            <a:r>
              <a:rPr lang="en-US" dirty="0"/>
              <a:t>Training helps employees see how policies apply to them. It walks them through how to properly follow procedures.</a:t>
            </a:r>
          </a:p>
          <a:p>
            <a:r>
              <a:rPr lang="en-US" dirty="0"/>
              <a:t>Monitor policy compliance and effectiveness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88639"/>
          </a:xfrm>
          <a:solidFill>
            <a:schemeClr val="accent5">
              <a:lumMod val="40000"/>
              <a:lumOff val="60000"/>
            </a:schemeClr>
          </a:solidFill>
        </p:spPr>
        <p:txBody>
          <a:bodyPr/>
          <a:lstStyle/>
          <a:p>
            <a:r>
              <a:rPr lang="en-US" dirty="0"/>
              <a:t>Monitoring</a:t>
            </a:r>
          </a:p>
        </p:txBody>
      </p:sp>
      <p:sp>
        <p:nvSpPr>
          <p:cNvPr id="28674" name="Rectangle 2"/>
          <p:cNvSpPr>
            <a:spLocks noGrp="1" noChangeArrowheads="1"/>
          </p:cNvSpPr>
          <p:nvPr>
            <p:ph idx="1"/>
          </p:nvPr>
        </p:nvSpPr>
        <p:spPr>
          <a:xfrm>
            <a:off x="323528" y="1268760"/>
            <a:ext cx="8229600" cy="4525963"/>
          </a:xfrm>
          <a:solidFill>
            <a:schemeClr val="bg1">
              <a:lumMod val="85000"/>
            </a:schemeClr>
          </a:solidFill>
        </p:spPr>
        <p:txBody>
          <a:bodyPr/>
          <a:lstStyle/>
          <a:p>
            <a:pPr marL="590550" indent="-590550">
              <a:buFont typeface="Wingdings" pitchFamily="2" charset="2"/>
              <a:buNone/>
            </a:pPr>
            <a:r>
              <a:rPr lang="en-US" sz="3000" dirty="0"/>
              <a:t>      It is recommended that all policies and procedures are subject for review every two (2) to 3 years and revised as needed (nature of policy).</a:t>
            </a:r>
          </a:p>
          <a:p>
            <a:pPr marL="590550" indent="-590550">
              <a:buFont typeface="Wingdings" pitchFamily="2" charset="2"/>
              <a:buNone/>
            </a:pPr>
            <a:endParaRPr lang="en-US" sz="3000" dirty="0"/>
          </a:p>
          <a:p>
            <a:pPr marL="590550" indent="-590550">
              <a:buFont typeface="Wingdings" pitchFamily="2" charset="2"/>
              <a:buNone/>
            </a:pPr>
            <a:r>
              <a:rPr lang="en-US" dirty="0"/>
              <a:t>      To ensure multidisciplinary approach to the services provided in the hospital, all policies shall be reviewed by a multi-disciplinary team.</a:t>
            </a:r>
            <a:endParaRPr lang="en-US" sz="3000" dirty="0"/>
          </a:p>
          <a:p>
            <a:pPr marL="590550" indent="-590550"/>
            <a:endParaRPr lang="en-US" sz="3000" dirty="0"/>
          </a:p>
        </p:txBody>
      </p:sp>
      <p:pic>
        <p:nvPicPr>
          <p:cNvPr id="11266" name="Picture 2" descr="https://www.policymedical.com/wp-content/uploads/2015/06/nurseblue.png"/>
          <p:cNvPicPr>
            <a:picLocks noChangeAspect="1" noChangeArrowheads="1"/>
          </p:cNvPicPr>
          <p:nvPr/>
        </p:nvPicPr>
        <p:blipFill>
          <a:blip r:embed="rId2" cstate="print"/>
          <a:srcRect/>
          <a:stretch>
            <a:fillRect/>
          </a:stretch>
        </p:blipFill>
        <p:spPr bwMode="auto">
          <a:xfrm>
            <a:off x="7083369" y="-459432"/>
            <a:ext cx="2088232" cy="2088232"/>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bg/>
                                          </p:spTgt>
                                        </p:tgtEl>
                                        <p:attrNameLst>
                                          <p:attrName>style.visibility</p:attrName>
                                        </p:attrNameLst>
                                      </p:cBhvr>
                                      <p:to>
                                        <p:strVal val="visible"/>
                                      </p:to>
                                    </p:set>
                                    <p:anim calcmode="lin" valueType="num">
                                      <p:cBhvr additive="base">
                                        <p:cTn id="7" dur="500" fill="hold"/>
                                        <p:tgtEl>
                                          <p:spTgt spid="2867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0" end="0"/>
                                            </p:txEl>
                                          </p:spTgt>
                                        </p:tgtEl>
                                        <p:attrNameLst>
                                          <p:attrName>style.visibility</p:attrName>
                                        </p:attrNameLst>
                                      </p:cBhvr>
                                      <p:to>
                                        <p:strVal val="visible"/>
                                      </p:to>
                                    </p:set>
                                    <p:anim calcmode="lin" valueType="num">
                                      <p:cBhvr additive="base">
                                        <p:cTn id="13"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2" end="2"/>
                                            </p:txEl>
                                          </p:spTgt>
                                        </p:tgtEl>
                                        <p:attrNameLst>
                                          <p:attrName>style.visibility</p:attrName>
                                        </p:attrNameLst>
                                      </p:cBhvr>
                                      <p:to>
                                        <p:strVal val="visible"/>
                                      </p:to>
                                    </p:set>
                                    <p:anim calcmode="lin" valueType="num">
                                      <p:cBhvr additive="base">
                                        <p:cTn id="19"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53EF6-7E0C-4FC0-89A0-2FE1309F4173}"/>
              </a:ext>
            </a:extLst>
          </p:cNvPr>
          <p:cNvSpPr>
            <a:spLocks noGrp="1"/>
          </p:cNvSpPr>
          <p:nvPr>
            <p:ph type="title"/>
          </p:nvPr>
        </p:nvSpPr>
        <p:spPr/>
        <p:txBody>
          <a:bodyPr/>
          <a:lstStyle/>
          <a:p>
            <a:r>
              <a:rPr lang="en-GB" dirty="0"/>
              <a:t>What is a policy? </a:t>
            </a:r>
          </a:p>
        </p:txBody>
      </p:sp>
      <p:sp>
        <p:nvSpPr>
          <p:cNvPr id="3" name="Content Placeholder 2">
            <a:extLst>
              <a:ext uri="{FF2B5EF4-FFF2-40B4-BE49-F238E27FC236}">
                <a16:creationId xmlns="" xmlns:a16="http://schemas.microsoft.com/office/drawing/2014/main" id="{8D85D813-BDEB-452D-997E-E9B6FAAD41ED}"/>
              </a:ext>
            </a:extLst>
          </p:cNvPr>
          <p:cNvSpPr>
            <a:spLocks noGrp="1"/>
          </p:cNvSpPr>
          <p:nvPr>
            <p:ph idx="1"/>
          </p:nvPr>
        </p:nvSpPr>
        <p:spPr/>
        <p:txBody>
          <a:bodyPr>
            <a:normAutofit/>
          </a:bodyPr>
          <a:lstStyle/>
          <a:p>
            <a:r>
              <a:rPr lang="en-GB" b="1" i="1" dirty="0"/>
              <a:t>Policy:</a:t>
            </a:r>
            <a:r>
              <a:rPr lang="en-GB" b="1" dirty="0"/>
              <a:t> </a:t>
            </a:r>
            <a:r>
              <a:rPr lang="en-US" dirty="0"/>
              <a:t>A set of principles</a:t>
            </a:r>
            <a:r>
              <a:rPr lang="en-GB" dirty="0"/>
              <a:t> outlining the context, goal, or purpose of an organization</a:t>
            </a:r>
            <a:r>
              <a:rPr lang="en-US" dirty="0"/>
              <a:t> </a:t>
            </a:r>
            <a:r>
              <a:rPr lang="en-US" b="1" dirty="0">
                <a:solidFill>
                  <a:srgbClr val="FF0000"/>
                </a:solidFill>
              </a:rPr>
              <a:t>to guide decision making </a:t>
            </a:r>
            <a:r>
              <a:rPr lang="en-US" dirty="0"/>
              <a:t>(action and inaction) in relation to processes or activities that take place or might be expected to occur (</a:t>
            </a:r>
            <a:r>
              <a:rPr lang="en-US" dirty="0" err="1"/>
              <a:t>Hollnagel</a:t>
            </a:r>
            <a:r>
              <a:rPr lang="en-US" dirty="0"/>
              <a:t> et al., 2014).</a:t>
            </a:r>
          </a:p>
          <a:p>
            <a:endParaRPr lang="en-US" dirty="0"/>
          </a:p>
          <a:p>
            <a:endParaRPr lang="en-GB" dirty="0"/>
          </a:p>
        </p:txBody>
      </p:sp>
    </p:spTree>
    <p:extLst>
      <p:ext uri="{BB962C8B-B14F-4D97-AF65-F5344CB8AC3E}">
        <p14:creationId xmlns:p14="http://schemas.microsoft.com/office/powerpoint/2010/main" val="19929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808038"/>
            <a:ext cx="8229600" cy="609600"/>
          </a:xfrm>
          <a:solidFill>
            <a:srgbClr val="92D050"/>
          </a:solidFill>
        </p:spPr>
        <p:txBody>
          <a:bodyPr>
            <a:normAutofit fontScale="90000"/>
          </a:bodyPr>
          <a:lstStyle/>
          <a:p>
            <a:r>
              <a:rPr lang="en-CA" b="1" dirty="0"/>
              <a:t>Policy Analysis</a:t>
            </a:r>
            <a:endParaRPr lang="en-US" b="1" dirty="0"/>
          </a:p>
        </p:txBody>
      </p:sp>
      <p:sp>
        <p:nvSpPr>
          <p:cNvPr id="48131" name="Rectangle 3"/>
          <p:cNvSpPr>
            <a:spLocks noGrp="1" noChangeArrowheads="1"/>
          </p:cNvSpPr>
          <p:nvPr>
            <p:ph type="body" idx="1"/>
          </p:nvPr>
        </p:nvSpPr>
        <p:spPr>
          <a:xfrm>
            <a:off x="457200" y="1600201"/>
            <a:ext cx="8229600" cy="2044824"/>
          </a:xfrm>
          <a:solidFill>
            <a:schemeClr val="accent5">
              <a:lumMod val="40000"/>
              <a:lumOff val="60000"/>
            </a:schemeClr>
          </a:solidFill>
        </p:spPr>
        <p:txBody>
          <a:bodyPr/>
          <a:lstStyle/>
          <a:p>
            <a:pPr>
              <a:buFontTx/>
              <a:buNone/>
            </a:pPr>
            <a:r>
              <a:rPr lang="en-CA" dirty="0"/>
              <a:t>  The process of predicting the impacts of possible policies (prospective) and evaluating past policies (retrospective)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944562"/>
          </a:xfrm>
          <a:solidFill>
            <a:schemeClr val="accent4">
              <a:lumMod val="40000"/>
              <a:lumOff val="60000"/>
            </a:schemeClr>
          </a:solidFill>
        </p:spPr>
        <p:txBody>
          <a:bodyPr/>
          <a:lstStyle/>
          <a:p>
            <a:r>
              <a:rPr lang="en-US" b="1" dirty="0">
                <a:latin typeface="Times New Roman" pitchFamily="18" charset="0"/>
                <a:cs typeface="Times New Roman" pitchFamily="18" charset="0"/>
              </a:rPr>
              <a:t>Policy Termination</a:t>
            </a:r>
          </a:p>
        </p:txBody>
      </p:sp>
      <p:sp>
        <p:nvSpPr>
          <p:cNvPr id="76803" name="Rectangle 3"/>
          <p:cNvSpPr>
            <a:spLocks noGrp="1" noChangeArrowheads="1"/>
          </p:cNvSpPr>
          <p:nvPr>
            <p:ph type="body" sz="half" idx="1"/>
          </p:nvPr>
        </p:nvSpPr>
        <p:spPr>
          <a:xfrm>
            <a:off x="755650" y="1989138"/>
            <a:ext cx="7543800" cy="1827212"/>
          </a:xfrm>
          <a:solidFill>
            <a:schemeClr val="accent6">
              <a:lumMod val="60000"/>
              <a:lumOff val="40000"/>
            </a:schemeClr>
          </a:solidFill>
        </p:spPr>
        <p:txBody>
          <a:bodyPr>
            <a:normAutofit fontScale="77500" lnSpcReduction="20000"/>
          </a:bodyPr>
          <a:lstStyle/>
          <a:p>
            <a:pPr>
              <a:buFont typeface="Wingdings" pitchFamily="2" charset="2"/>
              <a:buChar char="Ø"/>
            </a:pPr>
            <a:r>
              <a:rPr lang="en-US" sz="3200" dirty="0"/>
              <a:t>Policies should be terminated when cancelled by a later policy</a:t>
            </a:r>
          </a:p>
          <a:p>
            <a:pPr>
              <a:buFont typeface="Wingdings" pitchFamily="2" charset="2"/>
              <a:buNone/>
            </a:pPr>
            <a:endParaRPr lang="en-US" sz="3200" dirty="0"/>
          </a:p>
          <a:p>
            <a:pPr>
              <a:buFont typeface="Wingdings" pitchFamily="2" charset="2"/>
              <a:buChar char="Ø"/>
            </a:pPr>
            <a:r>
              <a:rPr lang="en-US" sz="3200" dirty="0"/>
              <a:t>A policy may be terminated by authority of the Program Director</a:t>
            </a:r>
          </a:p>
          <a:p>
            <a:pPr>
              <a:buFontTx/>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anim calcmode="lin" valueType="num">
                                      <p:cBhvr>
                                        <p:cTn id="9" dur="500" fill="hold"/>
                                        <p:tgtEl>
                                          <p:spTgt spid="76802"/>
                                        </p:tgtEl>
                                        <p:attrNameLst>
                                          <p:attrName>style.rotation</p:attrName>
                                        </p:attrNameLst>
                                      </p:cBhvr>
                                      <p:tavLst>
                                        <p:tav tm="0">
                                          <p:val>
                                            <p:fltVal val="360"/>
                                          </p:val>
                                        </p:tav>
                                        <p:tav tm="100000">
                                          <p:val>
                                            <p:fltVal val="0"/>
                                          </p:val>
                                        </p:tav>
                                      </p:tavLst>
                                    </p:anim>
                                    <p:animEffect transition="in" filter="fade">
                                      <p:cBhvr>
                                        <p:cTn id="10" dur="500"/>
                                        <p:tgtEl>
                                          <p:spTgt spid="7680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6803">
                                            <p:bg/>
                                          </p:spTgt>
                                        </p:tgtEl>
                                        <p:attrNameLst>
                                          <p:attrName>style.visibility</p:attrName>
                                        </p:attrNameLst>
                                      </p:cBhvr>
                                      <p:to>
                                        <p:strVal val="visible"/>
                                      </p:to>
                                    </p:set>
                                    <p:animEffect transition="in" filter="box(in)">
                                      <p:cBhvr>
                                        <p:cTn id="15" dur="500"/>
                                        <p:tgtEl>
                                          <p:spTgt spid="76803">
                                            <p:bg/>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6803">
                                            <p:txEl>
                                              <p:pRg st="0" end="0"/>
                                            </p:txEl>
                                          </p:spTgt>
                                        </p:tgtEl>
                                        <p:attrNameLst>
                                          <p:attrName>style.visibility</p:attrName>
                                        </p:attrNameLst>
                                      </p:cBhvr>
                                      <p:to>
                                        <p:strVal val="visible"/>
                                      </p:to>
                                    </p:set>
                                    <p:animEffect transition="in" filter="box(in)">
                                      <p:cBhvr>
                                        <p:cTn id="20" dur="500"/>
                                        <p:tgtEl>
                                          <p:spTgt spid="7680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6803">
                                            <p:txEl>
                                              <p:pRg st="2" end="2"/>
                                            </p:txEl>
                                          </p:spTgt>
                                        </p:tgtEl>
                                        <p:attrNameLst>
                                          <p:attrName>style.visibility</p:attrName>
                                        </p:attrNameLst>
                                      </p:cBhvr>
                                      <p:to>
                                        <p:strVal val="visible"/>
                                      </p:to>
                                    </p:set>
                                    <p:animEffect transition="in" filter="box(in)">
                                      <p:cBhvr>
                                        <p:cTn id="25" dur="5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7500">
              <a:schemeClr val="bg1">
                <a:lumMod val="75000"/>
              </a:schemeClr>
            </a:gs>
            <a:gs pos="35000">
              <a:schemeClr val="bg1">
                <a:lumMod val="75000"/>
              </a:schemeClr>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Electronic Policy Libraries</a:t>
            </a:r>
            <a:br>
              <a:rPr lang="en-US" b="1" dirty="0"/>
            </a:br>
            <a:endParaRPr lang="en-US" dirty="0"/>
          </a:p>
        </p:txBody>
      </p:sp>
      <p:sp>
        <p:nvSpPr>
          <p:cNvPr id="3" name="Content Placeholder 2"/>
          <p:cNvSpPr>
            <a:spLocks noGrp="1"/>
          </p:cNvSpPr>
          <p:nvPr>
            <p:ph idx="1"/>
          </p:nvPr>
        </p:nvSpPr>
        <p:spPr>
          <a:xfrm>
            <a:off x="457200" y="980728"/>
            <a:ext cx="8229600" cy="5544616"/>
          </a:xfrm>
          <a:solidFill>
            <a:schemeClr val="accent2">
              <a:lumMod val="40000"/>
              <a:lumOff val="60000"/>
            </a:schemeClr>
          </a:solidFill>
        </p:spPr>
        <p:txBody>
          <a:bodyPr>
            <a:normAutofit fontScale="85000" lnSpcReduction="20000"/>
          </a:bodyPr>
          <a:lstStyle/>
          <a:p>
            <a:r>
              <a:rPr lang="en-US" dirty="0"/>
              <a:t>Most healthcare organizations have replaced paper policy and procedure manuals with electronic policy libraries </a:t>
            </a:r>
            <a:endParaRPr lang="en-US" dirty="0" smtClean="0"/>
          </a:p>
          <a:p>
            <a:r>
              <a:rPr lang="en-US" sz="5100" b="1" dirty="0" smtClean="0"/>
              <a:t>To </a:t>
            </a:r>
            <a:r>
              <a:rPr lang="en-US" sz="5100" b="1" dirty="0" err="1"/>
              <a:t>optimise</a:t>
            </a:r>
            <a:r>
              <a:rPr lang="en-US" sz="5100" b="1" dirty="0"/>
              <a:t> the usefulness of electronic libraries:</a:t>
            </a:r>
          </a:p>
          <a:p>
            <a:pPr marL="514350" indent="-514350">
              <a:buFont typeface="+mj-lt"/>
              <a:buAutoNum type="arabicPeriod"/>
            </a:pPr>
            <a:r>
              <a:rPr lang="en-US" dirty="0"/>
              <a:t>Provide indices by policy name, subject, and sponsoring domain (administration, nursing, pharmacy, etc.)</a:t>
            </a:r>
          </a:p>
          <a:p>
            <a:pPr marL="514350" indent="-514350">
              <a:buFont typeface="+mj-lt"/>
              <a:buAutoNum type="arabicPeriod"/>
            </a:pPr>
            <a:r>
              <a:rPr lang="en-US" dirty="0"/>
              <a:t>Incorporate </a:t>
            </a:r>
            <a:r>
              <a:rPr lang="en-US" b="1" dirty="0">
                <a:solidFill>
                  <a:srgbClr val="FF0000"/>
                </a:solidFill>
              </a:rPr>
              <a:t>“word search” </a:t>
            </a:r>
            <a:r>
              <a:rPr lang="en-US" dirty="0"/>
              <a:t>functionality in order to facilitate searches for pertinent policies irrespective of their issuing domains.</a:t>
            </a:r>
          </a:p>
          <a:p>
            <a:pPr marL="514350" indent="-514350">
              <a:buFont typeface="+mj-lt"/>
              <a:buAutoNum type="arabicPeriod"/>
            </a:pPr>
            <a:r>
              <a:rPr lang="en-US" dirty="0"/>
              <a:t>Do not prohibit access to policies of one domain to personnel in other domains. persons in other departments may need to refer to those documents.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544" y="332656"/>
            <a:ext cx="8229600" cy="4525963"/>
          </a:xfrm>
          <a:solidFill>
            <a:schemeClr val="accent3">
              <a:lumMod val="40000"/>
              <a:lumOff val="60000"/>
            </a:schemeClr>
          </a:solidFill>
        </p:spPr>
        <p:txBody>
          <a:bodyPr>
            <a:normAutofit fontScale="92500" lnSpcReduction="10000"/>
          </a:bodyPr>
          <a:lstStyle/>
          <a:p>
            <a:pPr marL="514350" indent="-514350">
              <a:buNone/>
            </a:pPr>
            <a:r>
              <a:rPr lang="en-US" dirty="0"/>
              <a:t>4. Immediately remove a policy that has been officially retired or replaced from the </a:t>
            </a:r>
            <a:r>
              <a:rPr lang="en-US" b="1" dirty="0">
                <a:solidFill>
                  <a:srgbClr val="FF0000"/>
                </a:solidFill>
              </a:rPr>
              <a:t>“active” </a:t>
            </a:r>
            <a:r>
              <a:rPr lang="en-US" dirty="0"/>
              <a:t>database and transfer it in the designated</a:t>
            </a:r>
            <a:r>
              <a:rPr lang="en-US" b="1" dirty="0">
                <a:solidFill>
                  <a:srgbClr val="FF0000"/>
                </a:solidFill>
              </a:rPr>
              <a:t> archives</a:t>
            </a:r>
            <a:r>
              <a:rPr lang="en-US" dirty="0"/>
              <a:t>.</a:t>
            </a:r>
          </a:p>
          <a:p>
            <a:pPr marL="514350" indent="-514350">
              <a:buNone/>
            </a:pPr>
            <a:r>
              <a:rPr lang="en-US" dirty="0"/>
              <a:t>5. Create an electronic archive for storing “retired” or prior versions of policies. This will facilitate access in response to legal discovery requests.</a:t>
            </a:r>
          </a:p>
          <a:p>
            <a:pPr marL="514350" indent="-514350">
              <a:buNone/>
            </a:pPr>
            <a:r>
              <a:rPr lang="en-US" dirty="0"/>
              <a:t>6. Check with your corporate compliance office regarding organizational document retention policies.</a:t>
            </a:r>
          </a:p>
          <a:p>
            <a:endParaRPr lang="en-US" dirty="0"/>
          </a:p>
        </p:txBody>
      </p:sp>
      <p:pic>
        <p:nvPicPr>
          <p:cNvPr id="4" name="Picture 5" descr="http://www.ibmsystemsmag.com/getattachment/086ac55d-fcbd-4d9c-a66b-d68999335bdd"/>
          <p:cNvPicPr>
            <a:picLocks noChangeAspect="1" noChangeArrowheads="1"/>
          </p:cNvPicPr>
          <p:nvPr/>
        </p:nvPicPr>
        <p:blipFill>
          <a:blip r:embed="rId2" cstate="print"/>
          <a:srcRect/>
          <a:stretch>
            <a:fillRect/>
          </a:stretch>
        </p:blipFill>
        <p:spPr bwMode="auto">
          <a:xfrm>
            <a:off x="2987824" y="4509120"/>
            <a:ext cx="4344793" cy="20491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207F6C8-1F39-4B7E-B6C8-829FAAB16D90}"/>
              </a:ext>
            </a:extLst>
          </p:cNvPr>
          <p:cNvSpPr>
            <a:spLocks noGrp="1"/>
          </p:cNvSpPr>
          <p:nvPr>
            <p:ph type="title"/>
          </p:nvPr>
        </p:nvSpPr>
        <p:spPr>
          <a:xfrm>
            <a:off x="442170" y="856180"/>
            <a:ext cx="3420438" cy="1128068"/>
          </a:xfrm>
        </p:spPr>
        <p:txBody>
          <a:bodyPr anchor="ctr">
            <a:normAutofit/>
          </a:bodyPr>
          <a:lstStyle/>
          <a:p>
            <a:endParaRPr lang="en-GB" sz="3500"/>
          </a:p>
        </p:txBody>
      </p:sp>
      <p:grpSp>
        <p:nvGrpSpPr>
          <p:cNvPr id="11" name="Group 10">
            <a:extLst>
              <a:ext uri="{FF2B5EF4-FFF2-40B4-BE49-F238E27FC236}">
                <a16:creationId xmlns=""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083484"/>
            <a:ext cx="266396" cy="673460"/>
            <a:chOff x="0" y="823811"/>
            <a:chExt cx="355196" cy="673460"/>
          </a:xfrm>
        </p:grpSpPr>
        <p:sp>
          <p:nvSpPr>
            <p:cNvPr id="12" name="Rectangle 11">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B9B47BBD-E1EF-4BE3-B3DA-FFBD0DA452EF}"/>
              </a:ext>
            </a:extLst>
          </p:cNvPr>
          <p:cNvSpPr>
            <a:spLocks noGrp="1"/>
          </p:cNvSpPr>
          <p:nvPr>
            <p:ph idx="1"/>
          </p:nvPr>
        </p:nvSpPr>
        <p:spPr>
          <a:xfrm>
            <a:off x="443039" y="2330505"/>
            <a:ext cx="3419569" cy="3979585"/>
          </a:xfrm>
        </p:spPr>
        <p:txBody>
          <a:bodyPr anchor="ctr">
            <a:normAutofit/>
          </a:bodyPr>
          <a:lstStyle/>
          <a:p>
            <a:pPr marL="0" indent="0" algn="ctr">
              <a:buNone/>
            </a:pPr>
            <a:r>
              <a:rPr lang="en-GB" sz="6600" b="1" dirty="0">
                <a:solidFill>
                  <a:srgbClr val="FF0000"/>
                </a:solidFill>
              </a:rPr>
              <a:t>Thank you</a:t>
            </a:r>
          </a:p>
        </p:txBody>
      </p:sp>
      <p:sp>
        <p:nvSpPr>
          <p:cNvPr id="17" name="Rectangle 16">
            <a:extLst>
              <a:ext uri="{FF2B5EF4-FFF2-40B4-BE49-F238E27FC236}">
                <a16:creationId xmlns=""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CB4C76C5-BE71-43C4-B1ED-1B7B1298B91E}"/>
              </a:ext>
            </a:extLst>
          </p:cNvPr>
          <p:cNvPicPr>
            <a:picLocks noChangeAspect="1"/>
          </p:cNvPicPr>
          <p:nvPr/>
        </p:nvPicPr>
        <p:blipFill rotWithShape="1">
          <a:blip r:embed="rId2"/>
          <a:srcRect l="243" r="3044" b="-2"/>
          <a:stretch/>
        </p:blipFill>
        <p:spPr>
          <a:xfrm>
            <a:off x="4483341" y="799352"/>
            <a:ext cx="4069057" cy="5259296"/>
          </a:xfrm>
          <a:prstGeom prst="rect">
            <a:avLst/>
          </a:prstGeom>
        </p:spPr>
      </p:pic>
      <p:pic>
        <p:nvPicPr>
          <p:cNvPr id="5" name="Picture 4">
            <a:extLst>
              <a:ext uri="{FF2B5EF4-FFF2-40B4-BE49-F238E27FC236}">
                <a16:creationId xmlns="" xmlns:a16="http://schemas.microsoft.com/office/drawing/2014/main" id="{73BD4AC5-5344-4137-8D92-BACD13D95D97}"/>
              </a:ext>
            </a:extLst>
          </p:cNvPr>
          <p:cNvPicPr>
            <a:picLocks noChangeAspect="1"/>
          </p:cNvPicPr>
          <p:nvPr/>
        </p:nvPicPr>
        <p:blipFill rotWithShape="1">
          <a:blip r:embed="rId3"/>
          <a:srcRect l="3503" t="15170" r="34896" b="33501"/>
          <a:stretch/>
        </p:blipFill>
        <p:spPr>
          <a:xfrm>
            <a:off x="210886" y="780114"/>
            <a:ext cx="3943979" cy="1725363"/>
          </a:xfrm>
          <a:prstGeom prst="rect">
            <a:avLst/>
          </a:prstGeom>
        </p:spPr>
      </p:pic>
    </p:spTree>
    <p:extLst>
      <p:ext uri="{BB962C8B-B14F-4D97-AF65-F5344CB8AC3E}">
        <p14:creationId xmlns:p14="http://schemas.microsoft.com/office/powerpoint/2010/main" val="82835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a:solidFill>
            <a:schemeClr val="accent6">
              <a:lumMod val="40000"/>
              <a:lumOff val="60000"/>
            </a:schemeClr>
          </a:solidFill>
        </p:spPr>
        <p:txBody>
          <a:bodyPr/>
          <a:lstStyle/>
          <a:p>
            <a:r>
              <a:rPr lang="en-US" dirty="0"/>
              <a:t>Examples of hospital policies </a:t>
            </a:r>
          </a:p>
        </p:txBody>
      </p:sp>
      <p:sp>
        <p:nvSpPr>
          <p:cNvPr id="51203" name="Rectangle 3"/>
          <p:cNvSpPr>
            <a:spLocks noGrp="1" noChangeArrowheads="1"/>
          </p:cNvSpPr>
          <p:nvPr>
            <p:ph type="body" idx="1"/>
          </p:nvPr>
        </p:nvSpPr>
        <p:spPr>
          <a:xfrm>
            <a:off x="457200" y="1396151"/>
            <a:ext cx="8229600" cy="4525963"/>
          </a:xfrm>
          <a:solidFill>
            <a:schemeClr val="accent3">
              <a:lumMod val="60000"/>
              <a:lumOff val="40000"/>
            </a:schemeClr>
          </a:solidFill>
        </p:spPr>
        <p:txBody>
          <a:bodyPr>
            <a:normAutofit lnSpcReduction="10000"/>
          </a:bodyPr>
          <a:lstStyle/>
          <a:p>
            <a:pPr>
              <a:buFontTx/>
              <a:buNone/>
            </a:pPr>
            <a:r>
              <a:rPr lang="en-US" sz="2800" b="1" u="sng" dirty="0"/>
              <a:t>Policy:</a:t>
            </a:r>
            <a:endParaRPr lang="en-US" sz="2800" dirty="0"/>
          </a:p>
          <a:p>
            <a:r>
              <a:rPr lang="en-GB" sz="2800" dirty="0"/>
              <a:t>Promoting Natural Childbirth.</a:t>
            </a:r>
          </a:p>
          <a:p>
            <a:r>
              <a:rPr lang="en-GB" sz="2800" dirty="0"/>
              <a:t>Attention to patient safety.</a:t>
            </a:r>
            <a:endParaRPr lang="en-US" sz="2800" dirty="0"/>
          </a:p>
          <a:p>
            <a:r>
              <a:rPr lang="en-US" sz="2800" dirty="0"/>
              <a:t>Medication shall be administered by a qualified registered nurse only upon a written physician’s order.</a:t>
            </a:r>
          </a:p>
          <a:p>
            <a:r>
              <a:rPr lang="en-US" sz="2800" dirty="0"/>
              <a:t>Employee should provide three months notice before terminating his/her contract</a:t>
            </a:r>
          </a:p>
          <a:p>
            <a:r>
              <a:rPr lang="en-US" sz="2800" dirty="0"/>
              <a:t>Employer should give the employee a month notice before terminating his/her contract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Procedure?</a:t>
            </a:r>
            <a:br>
              <a:rPr lang="en-US" b="1" dirty="0"/>
            </a:br>
            <a:endParaRPr lang="en-US" dirty="0"/>
          </a:p>
        </p:txBody>
      </p:sp>
      <p:sp>
        <p:nvSpPr>
          <p:cNvPr id="3" name="Content Placeholder 2"/>
          <p:cNvSpPr>
            <a:spLocks noGrp="1"/>
          </p:cNvSpPr>
          <p:nvPr>
            <p:ph idx="1"/>
          </p:nvPr>
        </p:nvSpPr>
        <p:spPr/>
        <p:txBody>
          <a:bodyPr>
            <a:normAutofit/>
          </a:bodyPr>
          <a:lstStyle/>
          <a:p>
            <a:pPr>
              <a:buNone/>
            </a:pPr>
            <a:r>
              <a:rPr lang="en-US" b="1" i="1" dirty="0"/>
              <a:t>Procedure:</a:t>
            </a:r>
            <a:r>
              <a:rPr lang="en-US" dirty="0"/>
              <a:t> The desired</a:t>
            </a:r>
            <a:r>
              <a:rPr lang="en-US" b="1" dirty="0">
                <a:solidFill>
                  <a:srgbClr val="FF0000"/>
                </a:solidFill>
              </a:rPr>
              <a:t>, intentional action steps </a:t>
            </a:r>
            <a:r>
              <a:rPr lang="en-US" dirty="0"/>
              <a:t>to be taken by specified persons to achieve a certain objective in a defined set of circumstances.</a:t>
            </a:r>
          </a:p>
          <a:p>
            <a:pPr>
              <a:buNone/>
            </a:pPr>
            <a:r>
              <a:rPr lang="en-US" dirty="0"/>
              <a:t>i.e. How to carry out the policy!</a:t>
            </a:r>
          </a:p>
          <a:p>
            <a:pPr>
              <a:buNone/>
            </a:pPr>
            <a:endParaRPr lang="en-US"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FA2D4-C937-4FF8-AA69-762B6563578F}"/>
              </a:ext>
            </a:extLst>
          </p:cNvPr>
          <p:cNvSpPr>
            <a:spLocks noGrp="1"/>
          </p:cNvSpPr>
          <p:nvPr>
            <p:ph type="title"/>
          </p:nvPr>
        </p:nvSpPr>
        <p:spPr/>
        <p:txBody>
          <a:bodyPr/>
          <a:lstStyle/>
          <a:p>
            <a:r>
              <a:rPr lang="en-GB" dirty="0"/>
              <a:t>Policy vs procedure</a:t>
            </a:r>
          </a:p>
        </p:txBody>
      </p:sp>
      <p:graphicFrame>
        <p:nvGraphicFramePr>
          <p:cNvPr id="5" name="Diagram 4">
            <a:extLst>
              <a:ext uri="{FF2B5EF4-FFF2-40B4-BE49-F238E27FC236}">
                <a16:creationId xmlns="" xmlns:a16="http://schemas.microsoft.com/office/drawing/2014/main" id="{CB7C8D02-BF92-45EC-935B-176E0B9C3C24}"/>
              </a:ext>
            </a:extLst>
          </p:cNvPr>
          <p:cNvGraphicFramePr/>
          <p:nvPr>
            <p:extLst>
              <p:ext uri="{D42A27DB-BD31-4B8C-83A1-F6EECF244321}">
                <p14:modId xmlns:p14="http://schemas.microsoft.com/office/powerpoint/2010/main" val="2517977998"/>
              </p:ext>
            </p:extLst>
          </p:nvPr>
        </p:nvGraphicFramePr>
        <p:xfrm>
          <a:off x="601449" y="1628800"/>
          <a:ext cx="806626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2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2992C3-1B6B-4DB0-8331-BCD59E5AA101}"/>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 xmlns:a16="http://schemas.microsoft.com/office/drawing/2014/main" id="{B3B38697-962D-4696-B7F7-EAD5374E3268}"/>
              </a:ext>
            </a:extLst>
          </p:cNvPr>
          <p:cNvGraphicFramePr>
            <a:graphicFrameLocks noGrp="1"/>
          </p:cNvGraphicFramePr>
          <p:nvPr>
            <p:ph idx="1"/>
            <p:extLst>
              <p:ext uri="{D42A27DB-BD31-4B8C-83A1-F6EECF244321}">
                <p14:modId xmlns:p14="http://schemas.microsoft.com/office/powerpoint/2010/main" val="344975362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897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F1EEFE6-B0AA-4C4F-8A74-47E4E8CC7702}"/>
              </a:ext>
            </a:extLst>
          </p:cNvPr>
          <p:cNvSpPr>
            <a:spLocks noGrp="1"/>
          </p:cNvSpPr>
          <p:nvPr>
            <p:ph idx="1"/>
          </p:nvPr>
        </p:nvSpPr>
        <p:spPr>
          <a:xfrm>
            <a:off x="457200" y="2996952"/>
            <a:ext cx="8147248" cy="3129211"/>
          </a:xfrm>
          <a:solidFill>
            <a:schemeClr val="accent4">
              <a:lumMod val="20000"/>
              <a:lumOff val="80000"/>
            </a:schemeClr>
          </a:solidFill>
        </p:spPr>
        <p:txBody>
          <a:bodyPr>
            <a:normAutofit/>
          </a:bodyPr>
          <a:lstStyle/>
          <a:p>
            <a:pPr>
              <a:buNone/>
            </a:pPr>
            <a:r>
              <a:rPr lang="en-US" b="1" i="1" dirty="0"/>
              <a:t>Guideline:</a:t>
            </a:r>
            <a:r>
              <a:rPr lang="en-US" b="1" dirty="0"/>
              <a:t> </a:t>
            </a:r>
            <a:r>
              <a:rPr lang="en-US" dirty="0"/>
              <a:t>Recommended actions for </a:t>
            </a:r>
            <a:r>
              <a:rPr lang="en-US" b="1" dirty="0">
                <a:solidFill>
                  <a:srgbClr val="FF0000"/>
                </a:solidFill>
              </a:rPr>
              <a:t>a specific situation or type of case. </a:t>
            </a:r>
            <a:endParaRPr lang="en-US" b="1" dirty="0" smtClean="0">
              <a:solidFill>
                <a:srgbClr val="FF0000"/>
              </a:solidFill>
            </a:endParaRPr>
          </a:p>
          <a:p>
            <a:pPr>
              <a:buNone/>
            </a:pPr>
            <a:r>
              <a:rPr lang="en-US" dirty="0"/>
              <a:t>For example, </a:t>
            </a:r>
            <a:r>
              <a:rPr lang="en-US" dirty="0" smtClean="0"/>
              <a:t>A </a:t>
            </a:r>
            <a:r>
              <a:rPr lang="en-US" dirty="0"/>
              <a:t>clinical practice guideline </a:t>
            </a:r>
            <a:r>
              <a:rPr lang="en-US" dirty="0" smtClean="0"/>
              <a:t>that outline </a:t>
            </a:r>
            <a:r>
              <a:rPr lang="en-US" dirty="0"/>
              <a:t>blood-testing practices for patients who are taking anticoagulants.</a:t>
            </a:r>
          </a:p>
          <a:p>
            <a:endParaRPr lang="en-GB" dirty="0"/>
          </a:p>
        </p:txBody>
      </p:sp>
      <p:sp>
        <p:nvSpPr>
          <p:cNvPr id="4" name="TextBox 3">
            <a:extLst>
              <a:ext uri="{FF2B5EF4-FFF2-40B4-BE49-F238E27FC236}">
                <a16:creationId xmlns="" xmlns:a16="http://schemas.microsoft.com/office/drawing/2014/main" id="{E760D0DA-B506-4C1E-BE37-D4777C1B7C8B}"/>
              </a:ext>
            </a:extLst>
          </p:cNvPr>
          <p:cNvSpPr txBox="1"/>
          <p:nvPr/>
        </p:nvSpPr>
        <p:spPr>
          <a:xfrm>
            <a:off x="479304" y="318135"/>
            <a:ext cx="8125144" cy="2554545"/>
          </a:xfrm>
          <a:prstGeom prst="rect">
            <a:avLst/>
          </a:prstGeom>
          <a:solidFill>
            <a:schemeClr val="accent5">
              <a:lumMod val="20000"/>
              <a:lumOff val="80000"/>
            </a:schemeClr>
          </a:solidFill>
        </p:spPr>
        <p:txBody>
          <a:bodyPr wrap="square" rtlCol="0">
            <a:spAutoFit/>
          </a:bodyPr>
          <a:lstStyle/>
          <a:p>
            <a:pPr>
              <a:buNone/>
            </a:pPr>
            <a:r>
              <a:rPr lang="en-US" sz="3200" b="1" i="1" dirty="0"/>
              <a:t>Protocol: </a:t>
            </a:r>
            <a:r>
              <a:rPr lang="en-US" sz="3200" dirty="0"/>
              <a:t>Synonymous with procedure. Often used when describing </a:t>
            </a:r>
            <a:r>
              <a:rPr lang="en-US" sz="3200" b="1" dirty="0">
                <a:solidFill>
                  <a:srgbClr val="FF0000"/>
                </a:solidFill>
              </a:rPr>
              <a:t>clinical patient care-related interventions</a:t>
            </a:r>
            <a:r>
              <a:rPr lang="en-US" sz="3200" dirty="0"/>
              <a:t>.</a:t>
            </a:r>
          </a:p>
          <a:p>
            <a:pPr>
              <a:buNone/>
            </a:pPr>
            <a:r>
              <a:rPr lang="en-US" sz="3200" dirty="0"/>
              <a:t> For example, a chemotherapy protocol or protocol to quality healthcare delivery.</a:t>
            </a:r>
          </a:p>
        </p:txBody>
      </p:sp>
    </p:spTree>
    <p:extLst>
      <p:ext uri="{BB962C8B-B14F-4D97-AF65-F5344CB8AC3E}">
        <p14:creationId xmlns:p14="http://schemas.microsoft.com/office/powerpoint/2010/main" val="2351610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F984BCC-9F78-492B-9A4B-74E0186C63FE}"/>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endParaRPr lang="en-US" sz="4700">
              <a:solidFill>
                <a:srgbClr val="FFFFFF"/>
              </a:solidFill>
            </a:endParaRPr>
          </a:p>
        </p:txBody>
      </p:sp>
      <p:cxnSp>
        <p:nvCxnSpPr>
          <p:cNvPr id="12" name="Straight Connector 11">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9EECD6CB-0CA2-48EA-9E37-48EF68F8B5AE}"/>
              </a:ext>
            </a:extLst>
          </p:cNvPr>
          <p:cNvPicPr>
            <a:picLocks noChangeAspect="1"/>
          </p:cNvPicPr>
          <p:nvPr/>
        </p:nvPicPr>
        <p:blipFill>
          <a:blip r:embed="rId2"/>
          <a:stretch>
            <a:fillRect/>
          </a:stretch>
        </p:blipFill>
        <p:spPr>
          <a:xfrm>
            <a:off x="409763" y="1098741"/>
            <a:ext cx="3944106" cy="5155695"/>
          </a:xfrm>
          <a:prstGeom prst="rect">
            <a:avLst/>
          </a:prstGeom>
        </p:spPr>
      </p:pic>
      <p:cxnSp>
        <p:nvCxnSpPr>
          <p:cNvPr id="14" name="Straight Connector 13">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 xmlns:a16="http://schemas.microsoft.com/office/drawing/2014/main" id="{C97C10E2-5CC8-4A9D-8846-339E2A923B87}"/>
              </a:ext>
            </a:extLst>
          </p:cNvPr>
          <p:cNvPicPr>
            <a:picLocks noGrp="1" noChangeAspect="1"/>
          </p:cNvPicPr>
          <p:nvPr>
            <p:ph idx="1"/>
          </p:nvPr>
        </p:nvPicPr>
        <p:blipFill>
          <a:blip r:embed="rId3"/>
          <a:stretch>
            <a:fillRect/>
          </a:stretch>
        </p:blipFill>
        <p:spPr>
          <a:xfrm>
            <a:off x="4790133" y="1092528"/>
            <a:ext cx="3995663" cy="5155695"/>
          </a:xfrm>
          <a:prstGeom prst="rect">
            <a:avLst/>
          </a:prstGeom>
        </p:spPr>
      </p:pic>
    </p:spTree>
    <p:extLst>
      <p:ext uri="{BB962C8B-B14F-4D97-AF65-F5344CB8AC3E}">
        <p14:creationId xmlns:p14="http://schemas.microsoft.com/office/powerpoint/2010/main" val="1189754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C6ECF21D8D394895988B178CDBBB78" ma:contentTypeVersion="2" ma:contentTypeDescription="Create a new document." ma:contentTypeScope="" ma:versionID="695e0414708e65dfa95e780b0ad8fdc7">
  <xsd:schema xmlns:xsd="http://www.w3.org/2001/XMLSchema" xmlns:xs="http://www.w3.org/2001/XMLSchema" xmlns:p="http://schemas.microsoft.com/office/2006/metadata/properties" xmlns:ns2="6953981d-8640-4453-b34b-78c7feb0cbf1" targetNamespace="http://schemas.microsoft.com/office/2006/metadata/properties" ma:root="true" ma:fieldsID="8fb5509252342fcf4de017b7c43de8be" ns2:_="">
    <xsd:import namespace="6953981d-8640-4453-b34b-78c7feb0cbf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3981d-8640-4453-b34b-78c7feb0c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BFC556-565A-46AA-A748-81C8DFF0CAF0}"/>
</file>

<file path=customXml/itemProps2.xml><?xml version="1.0" encoding="utf-8"?>
<ds:datastoreItem xmlns:ds="http://schemas.openxmlformats.org/officeDocument/2006/customXml" ds:itemID="{7393A02D-8813-4E6A-9C0E-251A41F62833}"/>
</file>

<file path=customXml/itemProps3.xml><?xml version="1.0" encoding="utf-8"?>
<ds:datastoreItem xmlns:ds="http://schemas.openxmlformats.org/officeDocument/2006/customXml" ds:itemID="{42633CCE-2C62-4063-A124-3DAF66E2C5F9}"/>
</file>

<file path=docProps/app.xml><?xml version="1.0" encoding="utf-8"?>
<Properties xmlns="http://schemas.openxmlformats.org/officeDocument/2006/extended-properties" xmlns:vt="http://schemas.openxmlformats.org/officeDocument/2006/docPropsVTypes">
  <TotalTime>96</TotalTime>
  <Words>1333</Words>
  <Application>Microsoft Office PowerPoint</Application>
  <PresentationFormat>On-screen Show (4:3)</PresentationFormat>
  <Paragraphs>168</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Aharoni</vt:lpstr>
      <vt:lpstr>Arial</vt:lpstr>
      <vt:lpstr>Calibri</vt:lpstr>
      <vt:lpstr>Times New Roman</vt:lpstr>
      <vt:lpstr>Wingdings</vt:lpstr>
      <vt:lpstr>Office Theme</vt:lpstr>
      <vt:lpstr>Health policies and procedures for Healthcare Organisations</vt:lpstr>
      <vt:lpstr>Introduction</vt:lpstr>
      <vt:lpstr>What is a policy? </vt:lpstr>
      <vt:lpstr>Examples of hospital policies </vt:lpstr>
      <vt:lpstr>Procedure? </vt:lpstr>
      <vt:lpstr>Policy vs procedure</vt:lpstr>
      <vt:lpstr>PowerPoint Presentation</vt:lpstr>
      <vt:lpstr>PowerPoint Presentation</vt:lpstr>
      <vt:lpstr>PowerPoint Presentation</vt:lpstr>
      <vt:lpstr> The Purpose of Policies and Procedures </vt:lpstr>
      <vt:lpstr>Types of hospital policies and procedures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Responsibility</vt:lpstr>
      <vt:lpstr>How Do You Formulate or Write a Policy? </vt:lpstr>
      <vt:lpstr> How Do You Formulate or Write a Policy? </vt:lpstr>
      <vt:lpstr>P &amp;P writing</vt:lpstr>
      <vt:lpstr>PowerPoint Presentation</vt:lpstr>
      <vt:lpstr>PowerPoint Presentation</vt:lpstr>
      <vt:lpstr>PowerPoint Presentation</vt:lpstr>
      <vt:lpstr>PowerPoint Presentation</vt:lpstr>
      <vt:lpstr>PowerPoint Presentation</vt:lpstr>
      <vt:lpstr>Familiarisation and actual practice</vt:lpstr>
      <vt:lpstr>Monitoring</vt:lpstr>
      <vt:lpstr>Policy Analysis</vt:lpstr>
      <vt:lpstr>Policy Termination</vt:lpstr>
      <vt:lpstr>Electronic Policy Libraries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policies and procedures for Healthcare Organisations</dc:title>
  <dc:creator>Judah, Hassan</dc:creator>
  <cp:lastModifiedBy>israa rawashdeh</cp:lastModifiedBy>
  <cp:revision>13</cp:revision>
  <dcterms:created xsi:type="dcterms:W3CDTF">2020-04-01T22:36:55Z</dcterms:created>
  <dcterms:modified xsi:type="dcterms:W3CDTF">2021-04-26T09:29:26Z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0x010100B3C6ECF21D8D394895988B178CDBBB78</vt:lpwstr>
  </property>
</Properties>
</file>