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90" r:id="rId3"/>
    <p:sldId id="257" r:id="rId4"/>
    <p:sldId id="258" r:id="rId5"/>
    <p:sldId id="292" r:id="rId6"/>
    <p:sldId id="298" r:id="rId7"/>
    <p:sldId id="293" r:id="rId8"/>
    <p:sldId id="294" r:id="rId9"/>
    <p:sldId id="295" r:id="rId10"/>
    <p:sldId id="296" r:id="rId11"/>
    <p:sldId id="297" r:id="rId12"/>
    <p:sldId id="299" r:id="rId13"/>
    <p:sldId id="300" r:id="rId14"/>
    <p:sldId id="301" r:id="rId15"/>
    <p:sldId id="302" r:id="rId16"/>
    <p:sldId id="303" r:id="rId17"/>
    <p:sldId id="305" r:id="rId18"/>
    <p:sldId id="306" r:id="rId19"/>
    <p:sldId id="307" r:id="rId20"/>
    <p:sldId id="308" r:id="rId21"/>
    <p:sldId id="309" r:id="rId22"/>
    <p:sldId id="310" r:id="rId23"/>
    <p:sldId id="311" r:id="rId24"/>
    <p:sldId id="304" r:id="rId25"/>
    <p:sldId id="312" r:id="rId26"/>
    <p:sldId id="313" r:id="rId27"/>
    <p:sldId id="353" r:id="rId28"/>
    <p:sldId id="314" r:id="rId29"/>
    <p:sldId id="316" r:id="rId30"/>
    <p:sldId id="317" r:id="rId31"/>
    <p:sldId id="318" r:id="rId32"/>
    <p:sldId id="320" r:id="rId33"/>
    <p:sldId id="325" r:id="rId34"/>
    <p:sldId id="326" r:id="rId35"/>
    <p:sldId id="327" r:id="rId36"/>
    <p:sldId id="328" r:id="rId37"/>
    <p:sldId id="329" r:id="rId38"/>
    <p:sldId id="332" r:id="rId39"/>
    <p:sldId id="333" r:id="rId40"/>
    <p:sldId id="334" r:id="rId41"/>
    <p:sldId id="336" r:id="rId42"/>
    <p:sldId id="337" r:id="rId43"/>
    <p:sldId id="344" r:id="rId44"/>
    <p:sldId id="261" r:id="rId45"/>
    <p:sldId id="354" r:id="rId46"/>
    <p:sldId id="35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B394A-410B-4533-9EAF-6FE0E0348323}" type="datetimeFigureOut">
              <a:rPr lang="en-US" smtClean="0"/>
              <a:t>18-Oct-23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EEB19-932E-4C86-A9FE-79E80E4B3961}" type="slidenum">
              <a:rPr lang="en-US" smtClean="0"/>
              <a:t>‹#›</a:t>
            </a:fld>
            <a:endParaRPr lang="en-US"/>
          </a:p>
        </p:txBody>
      </p:sp>
    </p:spTree>
    <p:extLst>
      <p:ext uri="{BB962C8B-B14F-4D97-AF65-F5344CB8AC3E}">
        <p14:creationId xmlns:p14="http://schemas.microsoft.com/office/powerpoint/2010/main" val="376070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EC51D91-1A09-4B99-9DAC-1FBB8E3B2E5F}" type="slidenum">
              <a:rPr lang="ar-SA"/>
              <a:pPr/>
              <a:t>10</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r>
              <a:rPr lang="en-GB" smtClean="0"/>
              <a:t>Figure 4-7. The ?vicious circle” of lung disease in cystic fibrosis. Pulmonary disease associated with cystic fibrosis is characterized by a ?vicious circle” of obstruction, infection, and inflammation that impairs local host-defense mechanisms, produces progressive bronchiectasis and, ultimately, causes respiratory failure. Although much has been learned about the effect of CFTR on the cell, investigators are still trying to understand how defective transepithelial electrolyte transport leads to the devastating consequences seen throughout the airways. The pathophysiology of airway obstruction, infection, and inflammation is being actively studied.</a:t>
            </a:r>
          </a:p>
        </p:txBody>
      </p:sp>
    </p:spTree>
    <p:extLst>
      <p:ext uri="{BB962C8B-B14F-4D97-AF65-F5344CB8AC3E}">
        <p14:creationId xmlns:p14="http://schemas.microsoft.com/office/powerpoint/2010/main" val="178052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7C6AD8-7267-4EB4-A097-EA878B878A2B}" type="slidenum">
              <a:rPr lang="ar-SA"/>
              <a:pPr/>
              <a:t>11</a:t>
            </a:fld>
            <a:endParaRPr 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r>
              <a:rPr lang="en-GB" smtClean="0"/>
              <a:t>Figure 4-8. Airway obstruction. Airway obstruction is rooted, in part, in CFTR dysfunction. Defective electrolyte transport depletes the airway surface fluid of water, thus compromising the viscoelasticity of mucus and impairing its ability to clear microorganisms from the respiratory tract [30]. DNA deposited by neutrophils that flood cystic fibrotic airways further increases the viscosity of airway secretions. A, Pathology of early lung disease. Thickening and sloughing of the peribronchial mucosa lead to occlusion of the lumen with viscous secretions and cellular debris in an infant 5 months of age. B, Advanced lung disease. The disease has spread from the small airways to larger airways. Bronchiectasis, cystic changes, diffuse mucus plugging, and fibrosis are visible.</a:t>
            </a:r>
          </a:p>
        </p:txBody>
      </p:sp>
    </p:spTree>
    <p:extLst>
      <p:ext uri="{BB962C8B-B14F-4D97-AF65-F5344CB8AC3E}">
        <p14:creationId xmlns:p14="http://schemas.microsoft.com/office/powerpoint/2010/main" val="81704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CB4D5D8-3D2D-43CA-B494-F3E772462D98}" type="slidenum">
              <a:rPr lang="ar-SA"/>
              <a:pPr/>
              <a:t>24</a:t>
            </a:fld>
            <a:endParaRPr 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en-GB" smtClean="0"/>
              <a:t>Figure 4-11. Clinical manifestations and co-morbidity of cystic fibrosis. Cystic fibrosis is associated with numerous complications and co-morbid conditions. As indicated in the figure, almost every patient with cystic fibrosis who lives long enough will eventually develop pulmonary symptoms. However, the age of onset, the rate at which cystic fibrosis progresses, and the incidence of co-morbid conditions are extremely variable. The 1999 incidence of some of these manifestations and co-morbid conditions, obtained from the Cystic Fibrosis Foundation Registry, are provided in parentheses. It is important to note that the incidence of most of these conditions increases significantly with age and disease progression. Thus, the prevalence of some conditions (eg, liver disease and diabetes mellitus) in a clinical setting that includes adolescents and young adults can be significantly higher than these figures suggest.</a:t>
            </a:r>
          </a:p>
        </p:txBody>
      </p:sp>
    </p:spTree>
    <p:extLst>
      <p:ext uri="{BB962C8B-B14F-4D97-AF65-F5344CB8AC3E}">
        <p14:creationId xmlns:p14="http://schemas.microsoft.com/office/powerpoint/2010/main" val="1647448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17-Oct-23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40F4739-9812-4A9F-890D-2AD6BA5F6EE8}" type="datetimeFigureOut">
              <a:rPr lang="en-US" dirty="0"/>
              <a:t>17-Oct-23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8845AC5-A3F8-44AA-BA8F-596CDCC976D3}" type="datetimeFigureOut">
              <a:rPr lang="en-US" dirty="0"/>
              <a:t>17-Oct-23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ar-SA" smtClean="0"/>
              <a:t>انقر لتحرير نمط العنوان الرئيسي</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873B183-A821-4095-A363-9EC968635539}" type="datetimeFigureOut">
              <a:rPr lang="en-US" dirty="0"/>
              <a:t>17-Oct-23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74D01B4-0AA5-45E6-B2E6-5FA4078AEBCF}" type="datetimeFigureOut">
              <a:rPr lang="en-US" dirty="0"/>
              <a:t>17-Oct-23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17-Oct-23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17-Oct-23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17-Oct-23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17-Oct-23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17-Oct-23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AAA073D-A903-47F8-8D16-77642FB0DF1F}" type="datetimeFigureOut">
              <a:rPr lang="en-US" dirty="0"/>
              <a:t>17-Oct-23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17-Oct-23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17-Oct-23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17-Oct-23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17-Oct-23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E665CEB-0076-4E37-B880-BCEA9784DE0A}" type="datetimeFigureOut">
              <a:rPr lang="en-US" dirty="0"/>
              <a:t>17-Oct-23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6149E5E-3896-4118-99A7-7B85668F1C5E}" type="datetimeFigureOut">
              <a:rPr lang="en-US" dirty="0"/>
              <a:t>17-Oct-23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17-Oct-23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54955" y="2099733"/>
            <a:ext cx="8825658" cy="1759035"/>
          </a:xfrm>
        </p:spPr>
        <p:txBody>
          <a:bodyPr/>
          <a:lstStyle/>
          <a:p>
            <a:r>
              <a:rPr lang="en-US" b="1" dirty="0" smtClean="0">
                <a:effectLst>
                  <a:outerShdw blurRad="38100" dist="38100" dir="2700000" algn="tl">
                    <a:srgbClr val="000000">
                      <a:alpha val="43137"/>
                    </a:srgbClr>
                  </a:outerShdw>
                </a:effectLst>
              </a:rPr>
              <a:t>Cystic </a:t>
            </a:r>
            <a:r>
              <a:rPr lang="en-US" b="1" dirty="0" smtClean="0">
                <a:effectLst>
                  <a:outerShdw blurRad="38100" dist="38100" dir="2700000" algn="tl">
                    <a:srgbClr val="000000">
                      <a:alpha val="43137"/>
                    </a:srgbClr>
                  </a:outerShdw>
                </a:effectLst>
              </a:rPr>
              <a:t>Fibrosis</a:t>
            </a:r>
            <a:endParaRPr lang="en-US" b="1" dirty="0">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1154955" y="4219596"/>
            <a:ext cx="8825658" cy="1221084"/>
          </a:xfrm>
        </p:spPr>
        <p:txBody>
          <a:bodyPr>
            <a:noAutofit/>
          </a:bodyPr>
          <a:lstStyle/>
          <a:p>
            <a:r>
              <a:rPr lang="en-US" sz="2800" b="1" cap="none" dirty="0" smtClean="0">
                <a:effectLst>
                  <a:outerShdw blurRad="38100" dist="38100" dir="2700000" algn="tl">
                    <a:srgbClr val="000000">
                      <a:alpha val="43137"/>
                    </a:srgbClr>
                  </a:outerShdw>
                </a:effectLst>
              </a:rPr>
              <a:t>Dr. Ehsan </a:t>
            </a:r>
            <a:r>
              <a:rPr lang="en-US" sz="2800" b="1" cap="none" dirty="0" err="1" smtClean="0">
                <a:effectLst>
                  <a:outerShdw blurRad="38100" dist="38100" dir="2700000" algn="tl">
                    <a:srgbClr val="000000">
                      <a:alpha val="43137"/>
                    </a:srgbClr>
                  </a:outerShdw>
                </a:effectLst>
              </a:rPr>
              <a:t>Aljundi</a:t>
            </a:r>
            <a:endParaRPr lang="en-US" sz="2800" b="1" cap="none" dirty="0" smtClean="0">
              <a:effectLst>
                <a:outerShdw blurRad="38100" dist="38100" dir="2700000" algn="tl">
                  <a:srgbClr val="000000">
                    <a:alpha val="43137"/>
                  </a:srgbClr>
                </a:outerShdw>
              </a:effectLst>
            </a:endParaRPr>
          </a:p>
          <a:p>
            <a:r>
              <a:rPr lang="en-US" sz="2800" b="1" cap="none" dirty="0" smtClean="0">
                <a:effectLst>
                  <a:outerShdw blurRad="38100" dist="38100" dir="2700000" algn="tl">
                    <a:srgbClr val="000000">
                      <a:alpha val="43137"/>
                    </a:srgbClr>
                  </a:outerShdw>
                </a:effectLst>
              </a:rPr>
              <a:t>Pediatric Pulmonary Consultant </a:t>
            </a:r>
            <a:endParaRPr lang="en-US" sz="2800" b="1" cap="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4607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0" y="530353"/>
            <a:ext cx="6584950" cy="334963"/>
          </a:xfrm>
        </p:spPr>
        <p:txBody>
          <a:bodyPr wrap="none">
            <a:normAutofit fontScale="90000"/>
          </a:bodyPr>
          <a:lstStyle/>
          <a:p>
            <a:pPr>
              <a:defRPr/>
            </a:pPr>
            <a:r>
              <a:rPr lang="en-GB" dirty="0"/>
              <a:t>The "Vicious Circle" of Lung Disease in CF</a:t>
            </a:r>
          </a:p>
        </p:txBody>
      </p:sp>
      <p:pic>
        <p:nvPicPr>
          <p:cNvPr id="15363" name="Picture 3" descr="ACM0102-04-007"/>
          <p:cNvPicPr>
            <a:picLocks noChangeAspect="1" noChangeArrowheads="1"/>
          </p:cNvPicPr>
          <p:nvPr/>
        </p:nvPicPr>
        <p:blipFill>
          <a:blip r:embed="rId3" cstate="print"/>
          <a:srcRect/>
          <a:stretch>
            <a:fillRect/>
          </a:stretch>
        </p:blipFill>
        <p:spPr bwMode="auto">
          <a:xfrm>
            <a:off x="2589212" y="1031718"/>
            <a:ext cx="7013575" cy="5588000"/>
          </a:xfrm>
          <a:prstGeom prst="rect">
            <a:avLst/>
          </a:prstGeom>
          <a:noFill/>
          <a:ln w="76200">
            <a:solidFill>
              <a:schemeClr val="tx1"/>
            </a:solidFill>
            <a:miter lim="800000"/>
            <a:headEnd/>
            <a:tailEnd/>
          </a:ln>
        </p:spPr>
      </p:pic>
      <p:sp>
        <p:nvSpPr>
          <p:cNvPr id="15364" name="Text Box 4"/>
          <p:cNvSpPr txBox="1">
            <a:spLocks noChangeArrowheads="1"/>
          </p:cNvSpPr>
          <p:nvPr/>
        </p:nvSpPr>
        <p:spPr bwMode="auto">
          <a:xfrm>
            <a:off x="1524000" y="6619718"/>
            <a:ext cx="9144000" cy="246221"/>
          </a:xfrm>
          <a:prstGeom prst="rect">
            <a:avLst/>
          </a:prstGeom>
          <a:noFill/>
          <a:ln w="9525">
            <a:noFill/>
            <a:miter lim="800000"/>
            <a:headEnd/>
            <a:tailEnd/>
          </a:ln>
        </p:spPr>
        <p:txBody>
          <a:bodyPr anchor="b" anchorCtr="1">
            <a:spAutoFit/>
          </a:bodyPr>
          <a:lstStyle/>
          <a:p>
            <a:pPr eaLnBrk="0" hangingPunct="0"/>
            <a:r>
              <a:rPr lang="en-GB" sz="1000">
                <a:solidFill>
                  <a:srgbClr val="8E70B0"/>
                </a:solidFill>
                <a:latin typeface="Arial" pitchFamily="34" charset="0"/>
              </a:rPr>
              <a:t>© Current Medicine, Inc</a:t>
            </a:r>
          </a:p>
        </p:txBody>
      </p:sp>
    </p:spTree>
    <p:extLst>
      <p:ext uri="{BB962C8B-B14F-4D97-AF65-F5344CB8AC3E}">
        <p14:creationId xmlns:p14="http://schemas.microsoft.com/office/powerpoint/2010/main" val="3554723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971800" y="457200"/>
            <a:ext cx="5791200" cy="762000"/>
          </a:xfrm>
        </p:spPr>
        <p:txBody>
          <a:bodyPr wrap="none">
            <a:normAutofit/>
          </a:bodyPr>
          <a:lstStyle/>
          <a:p>
            <a:pPr>
              <a:defRPr/>
            </a:pPr>
            <a:r>
              <a:rPr lang="en-GB"/>
              <a:t>Airway Obstruction</a:t>
            </a:r>
          </a:p>
        </p:txBody>
      </p:sp>
      <p:pic>
        <p:nvPicPr>
          <p:cNvPr id="16387" name="Picture 3" descr="ACM0102-04-008a"/>
          <p:cNvPicPr>
            <a:picLocks noChangeAspect="1" noChangeArrowheads="1"/>
          </p:cNvPicPr>
          <p:nvPr/>
        </p:nvPicPr>
        <p:blipFill>
          <a:blip r:embed="rId3" cstate="print"/>
          <a:srcRect/>
          <a:stretch>
            <a:fillRect/>
          </a:stretch>
        </p:blipFill>
        <p:spPr bwMode="auto">
          <a:xfrm>
            <a:off x="2398776" y="1463039"/>
            <a:ext cx="6845808" cy="4963211"/>
          </a:xfrm>
          <a:prstGeom prst="rect">
            <a:avLst/>
          </a:prstGeom>
          <a:noFill/>
          <a:ln w="57150">
            <a:solidFill>
              <a:schemeClr val="tx1"/>
            </a:solidFill>
            <a:miter lim="800000"/>
            <a:headEnd/>
            <a:tailEnd/>
          </a:ln>
        </p:spPr>
      </p:pic>
      <p:sp>
        <p:nvSpPr>
          <p:cNvPr id="16388" name="Text Box 4"/>
          <p:cNvSpPr txBox="1">
            <a:spLocks noChangeArrowheads="1"/>
          </p:cNvSpPr>
          <p:nvPr/>
        </p:nvSpPr>
        <p:spPr bwMode="auto">
          <a:xfrm>
            <a:off x="1524000" y="6619718"/>
            <a:ext cx="9144000" cy="246221"/>
          </a:xfrm>
          <a:prstGeom prst="rect">
            <a:avLst/>
          </a:prstGeom>
          <a:noFill/>
          <a:ln w="9525">
            <a:noFill/>
            <a:miter lim="800000"/>
            <a:headEnd/>
            <a:tailEnd/>
          </a:ln>
        </p:spPr>
        <p:txBody>
          <a:bodyPr anchor="b" anchorCtr="1">
            <a:spAutoFit/>
          </a:bodyPr>
          <a:lstStyle/>
          <a:p>
            <a:pPr eaLnBrk="0" hangingPunct="0"/>
            <a:r>
              <a:rPr lang="en-GB" sz="1000">
                <a:solidFill>
                  <a:srgbClr val="8E70B0"/>
                </a:solidFill>
                <a:latin typeface="Arial" pitchFamily="34" charset="0"/>
              </a:rPr>
              <a:t>© Current Medicine, Inc</a:t>
            </a:r>
          </a:p>
        </p:txBody>
      </p:sp>
    </p:spTree>
    <p:extLst>
      <p:ext uri="{BB962C8B-B14F-4D97-AF65-F5344CB8AC3E}">
        <p14:creationId xmlns:p14="http://schemas.microsoft.com/office/powerpoint/2010/main" val="2384063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n-US" smtClean="0"/>
              <a:t>Pathophysiology</a:t>
            </a:r>
          </a:p>
        </p:txBody>
      </p:sp>
      <p:sp>
        <p:nvSpPr>
          <p:cNvPr id="17411" name="Rectangle 1027"/>
          <p:cNvSpPr>
            <a:spLocks noGrp="1" noChangeArrowheads="1"/>
          </p:cNvSpPr>
          <p:nvPr>
            <p:ph idx="1"/>
          </p:nvPr>
        </p:nvSpPr>
        <p:spPr/>
        <p:txBody>
          <a:bodyPr>
            <a:normAutofit lnSpcReduction="10000"/>
          </a:bodyPr>
          <a:lstStyle/>
          <a:p>
            <a:r>
              <a:rPr lang="en-US" sz="2800" b="1" dirty="0">
                <a:solidFill>
                  <a:srgbClr val="FF3300"/>
                </a:solidFill>
                <a:latin typeface="Arial" panose="020B0604020202020204" pitchFamily="34" charset="0"/>
                <a:cs typeface="Arial" panose="020B0604020202020204" pitchFamily="34" charset="0"/>
              </a:rPr>
              <a:t>Pancreatic insufficiency and diabetes:</a:t>
            </a:r>
          </a:p>
          <a:p>
            <a:r>
              <a:rPr lang="en-US" sz="2800" dirty="0">
                <a:latin typeface="Arial" panose="020B0604020202020204" pitchFamily="34" charset="0"/>
                <a:cs typeface="Arial" panose="020B0604020202020204" pitchFamily="34" charset="0"/>
              </a:rPr>
              <a:t>Exocrine pancreatic insufficiency is present in about 90% of patients with cystic fibrosis. it results from a reduced volume of pancreatic secretion with low concentrations of HCO3 Leading to digestive proenzymes being retained in pancreatic ducts and prematurely activated, ultimately leading to tissue destruction and fibrosis.</a:t>
            </a:r>
          </a:p>
        </p:txBody>
      </p:sp>
    </p:spTree>
    <p:extLst>
      <p:ext uri="{BB962C8B-B14F-4D97-AF65-F5344CB8AC3E}">
        <p14:creationId xmlns:p14="http://schemas.microsoft.com/office/powerpoint/2010/main" val="3456081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Pathophysiology</a:t>
            </a:r>
          </a:p>
        </p:txBody>
      </p:sp>
      <p:sp>
        <p:nvSpPr>
          <p:cNvPr id="18435" name="Rectangle 3"/>
          <p:cNvSpPr>
            <a:spLocks noGrp="1" noChangeArrowheads="1"/>
          </p:cNvSpPr>
          <p:nvPr>
            <p:ph idx="1"/>
          </p:nvPr>
        </p:nvSpPr>
        <p:spPr/>
        <p:txBody>
          <a:bodyPr>
            <a:normAutofit fontScale="92500"/>
          </a:bodyPr>
          <a:lstStyle/>
          <a:p>
            <a:pPr>
              <a:lnSpc>
                <a:spcPct val="90000"/>
              </a:lnSpc>
            </a:pPr>
            <a:r>
              <a:rPr lang="en-US" sz="2800" dirty="0">
                <a:latin typeface="Arial" panose="020B0604020202020204" pitchFamily="34" charset="0"/>
                <a:cs typeface="Arial" panose="020B0604020202020204" pitchFamily="34" charset="0"/>
              </a:rPr>
              <a:t>The effect of the resulting malabsorption is further augmented by raised energy demands caused by the hypermetabolic state associated with endobronchial infection. </a:t>
            </a:r>
          </a:p>
          <a:p>
            <a:pPr>
              <a:lnSpc>
                <a:spcPct val="90000"/>
              </a:lnSpc>
            </a:pPr>
            <a:r>
              <a:rPr lang="en-US" sz="2800" dirty="0">
                <a:latin typeface="Arial" panose="020B0604020202020204" pitchFamily="34" charset="0"/>
                <a:cs typeface="Arial" panose="020B0604020202020204" pitchFamily="34" charset="0"/>
              </a:rPr>
              <a:t>Also, since lung infections can lead to reduced appetite and vomiting, malnutrition is further enhanced.</a:t>
            </a:r>
          </a:p>
          <a:p>
            <a:pPr>
              <a:lnSpc>
                <a:spcPct val="90000"/>
              </a:lnSpc>
            </a:pPr>
            <a:r>
              <a:rPr lang="en-US" sz="2800" dirty="0">
                <a:latin typeface="Arial" panose="020B0604020202020204" pitchFamily="34" charset="0"/>
                <a:cs typeface="Arial" panose="020B0604020202020204" pitchFamily="34" charset="0"/>
              </a:rPr>
              <a:t>These factors might exacerbate lung infection, leading to a vicious cycle of malnutrition and infection.</a:t>
            </a:r>
          </a:p>
        </p:txBody>
      </p:sp>
    </p:spTree>
    <p:extLst>
      <p:ext uri="{BB962C8B-B14F-4D97-AF65-F5344CB8AC3E}">
        <p14:creationId xmlns:p14="http://schemas.microsoft.com/office/powerpoint/2010/main" val="3846894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Pathophysiology</a:t>
            </a:r>
          </a:p>
        </p:txBody>
      </p:sp>
      <p:sp>
        <p:nvSpPr>
          <p:cNvPr id="19459" name="Rectangle 3"/>
          <p:cNvSpPr>
            <a:spLocks noGrp="1" noChangeArrowheads="1"/>
          </p:cNvSpPr>
          <p:nvPr>
            <p:ph idx="1"/>
          </p:nvPr>
        </p:nvSpPr>
        <p:spPr>
          <a:xfrm>
            <a:off x="905256" y="2633472"/>
            <a:ext cx="10561320" cy="3614929"/>
          </a:xfrm>
        </p:spPr>
        <p:txBody>
          <a:bodyPr>
            <a:normAutofit/>
          </a:bodyPr>
          <a:lstStyle/>
          <a:p>
            <a:pPr>
              <a:lnSpc>
                <a:spcPct val="90000"/>
              </a:lnSpc>
            </a:pPr>
            <a:r>
              <a:rPr lang="en-US" sz="2800" dirty="0" smtClean="0">
                <a:latin typeface="Arial" panose="020B0604020202020204" pitchFamily="34" charset="0"/>
                <a:cs typeface="Arial" panose="020B0604020202020204" pitchFamily="34" charset="0"/>
              </a:rPr>
              <a:t>Langerhans cells are initially spared from pancreatic fibrosis, and </a:t>
            </a:r>
            <a:r>
              <a:rPr lang="en-US" sz="2800" dirty="0" smtClean="0">
                <a:solidFill>
                  <a:srgbClr val="FF3300"/>
                </a:solidFill>
                <a:latin typeface="Arial" panose="020B0604020202020204" pitchFamily="34" charset="0"/>
                <a:cs typeface="Arial" panose="020B0604020202020204" pitchFamily="34" charset="0"/>
              </a:rPr>
              <a:t>diabetes mellitus</a:t>
            </a:r>
            <a:r>
              <a:rPr lang="en-US" sz="2800" dirty="0" smtClean="0">
                <a:latin typeface="Arial" panose="020B0604020202020204" pitchFamily="34" charset="0"/>
                <a:cs typeface="Arial" panose="020B0604020202020204" pitchFamily="34" charset="0"/>
              </a:rPr>
              <a:t> is rare in the first decade of the patient’s life; prevalence of this disease rises constantly with age. </a:t>
            </a:r>
          </a:p>
          <a:p>
            <a:pPr>
              <a:lnSpc>
                <a:spcPct val="90000"/>
              </a:lnSpc>
            </a:pPr>
            <a:r>
              <a:rPr lang="en-US" sz="2800" dirty="0" smtClean="0">
                <a:latin typeface="Arial" panose="020B0604020202020204" pitchFamily="34" charset="0"/>
                <a:cs typeface="Arial" panose="020B0604020202020204" pitchFamily="34" charset="0"/>
              </a:rPr>
              <a:t>Diabetes in patients with cystic fibrosis shares features of the type 1 and 2 disorder, thus called CFRD (CF-related diabetes)</a:t>
            </a:r>
          </a:p>
        </p:txBody>
      </p:sp>
    </p:spTree>
    <p:extLst>
      <p:ext uri="{BB962C8B-B14F-4D97-AF65-F5344CB8AC3E}">
        <p14:creationId xmlns:p14="http://schemas.microsoft.com/office/powerpoint/2010/main" val="3763534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Pathophysiology</a:t>
            </a:r>
          </a:p>
        </p:txBody>
      </p:sp>
      <p:sp>
        <p:nvSpPr>
          <p:cNvPr id="55299" name="Rectangle 3"/>
          <p:cNvSpPr>
            <a:spLocks noGrp="1" noChangeArrowheads="1"/>
          </p:cNvSpPr>
          <p:nvPr>
            <p:ph idx="1"/>
          </p:nvPr>
        </p:nvSpPr>
        <p:spPr>
          <a:xfrm>
            <a:off x="886968" y="2478024"/>
            <a:ext cx="10442448" cy="3578289"/>
          </a:xfrm>
        </p:spPr>
        <p:txBody>
          <a:bodyPr>
            <a:normAutofit lnSpcReduction="10000"/>
          </a:bodyPr>
          <a:lstStyle/>
          <a:p>
            <a:pPr marL="274320" indent="-274320">
              <a:lnSpc>
                <a:spcPct val="90000"/>
              </a:lnSpc>
              <a:buClr>
                <a:schemeClr val="accent3"/>
              </a:buClr>
              <a:buFont typeface="Wingdings 2"/>
              <a:buChar char=""/>
              <a:defRPr/>
            </a:pPr>
            <a:r>
              <a:rPr lang="en-US" sz="2800" b="1" dirty="0">
                <a:solidFill>
                  <a:srgbClr val="FF3300"/>
                </a:solidFill>
                <a:latin typeface="Arial" panose="020B0604020202020204" pitchFamily="34" charset="0"/>
                <a:cs typeface="Arial" panose="020B0604020202020204" pitchFamily="34" charset="0"/>
              </a:rPr>
              <a:t>Biliary disorders</a:t>
            </a:r>
          </a:p>
          <a:p>
            <a:pPr marL="274320" indent="-274320">
              <a:lnSpc>
                <a:spcPct val="90000"/>
              </a:lnSpc>
              <a:buClr>
                <a:schemeClr val="accent3"/>
              </a:buClr>
              <a:buFont typeface="Wingdings 2"/>
              <a:buChar char=""/>
              <a:defRPr/>
            </a:pPr>
            <a:r>
              <a:rPr lang="en-US" sz="2800" dirty="0">
                <a:latin typeface="Arial" panose="020B0604020202020204" pitchFamily="34" charset="0"/>
                <a:cs typeface="Arial" panose="020B0604020202020204" pitchFamily="34" charset="0"/>
              </a:rPr>
              <a:t>CFTR is expressed in cells of the biliary tract, and at least a third of patients have abnormal results of liver function tests. Fatty infiltration is reported in up to 70% of older patients; in fewer than 10% of these, this infiltration progresses to biliary cirrhosis. </a:t>
            </a:r>
          </a:p>
          <a:p>
            <a:pPr marL="274320" indent="-274320">
              <a:lnSpc>
                <a:spcPct val="90000"/>
              </a:lnSpc>
              <a:buClr>
                <a:schemeClr val="accent3"/>
              </a:buClr>
              <a:buFont typeface="Wingdings 2"/>
              <a:buChar char=""/>
              <a:defRPr/>
            </a:pPr>
            <a:r>
              <a:rPr lang="en-US" sz="2800" dirty="0">
                <a:latin typeface="Arial" panose="020B0604020202020204" pitchFamily="34" charset="0"/>
                <a:cs typeface="Arial" panose="020B0604020202020204" pitchFamily="34" charset="0"/>
              </a:rPr>
              <a:t>A small, poorly functioning gallbladder is present in up to 30% of patients and gallstones in up to 10%. </a:t>
            </a:r>
          </a:p>
          <a:p>
            <a:pPr marL="274320" indent="-274320">
              <a:lnSpc>
                <a:spcPct val="90000"/>
              </a:lnSpc>
              <a:buClr>
                <a:schemeClr val="accent3"/>
              </a:buClr>
              <a:buFont typeface="Wingdings 2"/>
              <a:buChar char=""/>
              <a:defRPr/>
            </a:pPr>
            <a:r>
              <a:rPr lang="en-US" sz="2800" dirty="0">
                <a:latin typeface="Arial" panose="020B0604020202020204" pitchFamily="34" charset="0"/>
                <a:cs typeface="Arial" panose="020B0604020202020204" pitchFamily="34" charset="0"/>
              </a:rPr>
              <a:t>Infants can present with cholestasis from bile that is sticky.</a:t>
            </a:r>
          </a:p>
        </p:txBody>
      </p:sp>
    </p:spTree>
    <p:extLst>
      <p:ext uri="{BB962C8B-B14F-4D97-AF65-F5344CB8AC3E}">
        <p14:creationId xmlns:p14="http://schemas.microsoft.com/office/powerpoint/2010/main" val="1888271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Pathophysiology</a:t>
            </a:r>
          </a:p>
        </p:txBody>
      </p:sp>
      <p:sp>
        <p:nvSpPr>
          <p:cNvPr id="21507" name="Rectangle 3"/>
          <p:cNvSpPr>
            <a:spLocks noGrp="1" noChangeArrowheads="1"/>
          </p:cNvSpPr>
          <p:nvPr>
            <p:ph idx="1"/>
          </p:nvPr>
        </p:nvSpPr>
        <p:spPr/>
        <p:txBody>
          <a:bodyPr>
            <a:noAutofit/>
          </a:bodyPr>
          <a:lstStyle/>
          <a:p>
            <a:pPr>
              <a:lnSpc>
                <a:spcPct val="90000"/>
              </a:lnSpc>
            </a:pPr>
            <a:r>
              <a:rPr lang="en-US" sz="2800" b="1" dirty="0" smtClean="0">
                <a:solidFill>
                  <a:srgbClr val="FF3300"/>
                </a:solidFill>
                <a:latin typeface="Arial" panose="020B0604020202020204" pitchFamily="34" charset="0"/>
                <a:cs typeface="Arial" panose="020B0604020202020204" pitchFamily="34" charset="0"/>
              </a:rPr>
              <a:t>Fertility</a:t>
            </a:r>
          </a:p>
          <a:p>
            <a:pPr>
              <a:lnSpc>
                <a:spcPct val="90000"/>
              </a:lnSpc>
            </a:pPr>
            <a:r>
              <a:rPr lang="en-US" sz="2800" dirty="0" smtClean="0">
                <a:latin typeface="Arial" panose="020B0604020202020204" pitchFamily="34" charset="0"/>
                <a:cs typeface="Arial" panose="020B0604020202020204" pitchFamily="34" charset="0"/>
              </a:rPr>
              <a:t>98% of men with cystic fibrosis are infertile, with </a:t>
            </a:r>
            <a:r>
              <a:rPr lang="en-US" sz="2800" dirty="0" err="1" smtClean="0">
                <a:latin typeface="Arial" panose="020B0604020202020204" pitchFamily="34" charset="0"/>
                <a:cs typeface="Arial" panose="020B0604020202020204" pitchFamily="34" charset="0"/>
              </a:rPr>
              <a:t>aspermia</a:t>
            </a:r>
            <a:r>
              <a:rPr lang="en-US" sz="2800" dirty="0" smtClean="0">
                <a:latin typeface="Arial" panose="020B0604020202020204" pitchFamily="34" charset="0"/>
                <a:cs typeface="Arial" panose="020B0604020202020204" pitchFamily="34" charset="0"/>
              </a:rPr>
              <a:t> secondary to </a:t>
            </a:r>
            <a:r>
              <a:rPr lang="en-US" sz="2800" dirty="0" err="1" smtClean="0">
                <a:latin typeface="Arial" panose="020B0604020202020204" pitchFamily="34" charset="0"/>
                <a:cs typeface="Arial" panose="020B0604020202020204" pitchFamily="34" charset="0"/>
              </a:rPr>
              <a:t>atretic</a:t>
            </a:r>
            <a:r>
              <a:rPr lang="en-US" sz="2800" dirty="0" smtClean="0">
                <a:latin typeface="Arial" panose="020B0604020202020204" pitchFamily="34" charset="0"/>
                <a:cs typeface="Arial" panose="020B0604020202020204" pitchFamily="34" charset="0"/>
              </a:rPr>
              <a:t> or absent vasa </a:t>
            </a:r>
            <a:r>
              <a:rPr lang="en-US" sz="2800" dirty="0" err="1" smtClean="0">
                <a:latin typeface="Arial" panose="020B0604020202020204" pitchFamily="34" charset="0"/>
                <a:cs typeface="Arial" panose="020B0604020202020204" pitchFamily="34" charset="0"/>
              </a:rPr>
              <a:t>deferentia</a:t>
            </a:r>
            <a:r>
              <a:rPr lang="en-US" sz="2800" dirty="0" smtClean="0">
                <a:latin typeface="Arial" panose="020B0604020202020204" pitchFamily="34" charset="0"/>
                <a:cs typeface="Arial" panose="020B0604020202020204" pitchFamily="34" charset="0"/>
              </a:rPr>
              <a:t>, sexual potency and spermatogenesis are normal</a:t>
            </a:r>
          </a:p>
          <a:p>
            <a:pPr>
              <a:lnSpc>
                <a:spcPct val="90000"/>
              </a:lnSpc>
            </a:pPr>
            <a:r>
              <a:rPr lang="en-US" sz="2800" dirty="0" smtClean="0">
                <a:latin typeface="Arial" panose="020B0604020202020204" pitchFamily="34" charset="0"/>
                <a:cs typeface="Arial" panose="020B0604020202020204" pitchFamily="34" charset="0"/>
              </a:rPr>
              <a:t>Female reproductive function is normal, although cervical mucus can be dehydrated, which might impair fertility</a:t>
            </a:r>
          </a:p>
        </p:txBody>
      </p:sp>
    </p:spTree>
    <p:extLst>
      <p:ext uri="{BB962C8B-B14F-4D97-AF65-F5344CB8AC3E}">
        <p14:creationId xmlns:p14="http://schemas.microsoft.com/office/powerpoint/2010/main" val="2340566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Respiratory Manifestations</a:t>
            </a:r>
          </a:p>
        </p:txBody>
      </p:sp>
      <p:sp>
        <p:nvSpPr>
          <p:cNvPr id="24579" name="Rectangle 3"/>
          <p:cNvSpPr>
            <a:spLocks noGrp="1" noChangeArrowheads="1"/>
          </p:cNvSpPr>
          <p:nvPr>
            <p:ph idx="1"/>
          </p:nvPr>
        </p:nvSpPr>
        <p:spPr>
          <a:xfrm>
            <a:off x="914400" y="2542032"/>
            <a:ext cx="10442448" cy="3706369"/>
          </a:xfrm>
        </p:spPr>
        <p:txBody>
          <a:bodyPr>
            <a:normAutofit/>
          </a:bodyPr>
          <a:lstStyle/>
          <a:p>
            <a:r>
              <a:rPr lang="en-US" sz="2800" dirty="0">
                <a:latin typeface="Arial" panose="020B0604020202020204" pitchFamily="34" charset="0"/>
                <a:cs typeface="Arial" panose="020B0604020202020204" pitchFamily="34" charset="0"/>
              </a:rPr>
              <a:t>Chronic productive cough &amp; increasing obstruction with progressive decline in lung function till respiratory failure is the usual course</a:t>
            </a:r>
          </a:p>
          <a:p>
            <a:r>
              <a:rPr lang="en-US" sz="2800" dirty="0">
                <a:latin typeface="Arial" panose="020B0604020202020204" pitchFamily="34" charset="0"/>
                <a:cs typeface="Arial" panose="020B0604020202020204" pitchFamily="34" charset="0"/>
              </a:rPr>
              <a:t>Usually no or few respiratory symptoms in neonatal period</a:t>
            </a:r>
          </a:p>
          <a:p>
            <a:r>
              <a:rPr lang="en-US" sz="2800" dirty="0">
                <a:latin typeface="Arial" panose="020B0604020202020204" pitchFamily="34" charset="0"/>
                <a:cs typeface="Arial" panose="020B0604020202020204" pitchFamily="34" charset="0"/>
              </a:rPr>
              <a:t>Wheezing is common early in the disease</a:t>
            </a:r>
          </a:p>
          <a:p>
            <a:r>
              <a:rPr lang="en-US" sz="2800" dirty="0">
                <a:latin typeface="Arial" panose="020B0604020202020204" pitchFamily="34" charset="0"/>
                <a:cs typeface="Arial" panose="020B0604020202020204" pitchFamily="34" charset="0"/>
              </a:rPr>
              <a:t>Hyperinflation, progressive bronchiectasis, clubbing &amp; </a:t>
            </a:r>
            <a:r>
              <a:rPr lang="en-US" sz="2800" dirty="0" err="1">
                <a:latin typeface="Arial" panose="020B0604020202020204" pitchFamily="34" charset="0"/>
                <a:cs typeface="Arial" panose="020B0604020202020204" pitchFamily="34" charset="0"/>
              </a:rPr>
              <a:t>recurent</a:t>
            </a:r>
            <a:r>
              <a:rPr lang="en-US" sz="2800" dirty="0">
                <a:latin typeface="Arial" panose="020B0604020202020204" pitchFamily="34" charset="0"/>
                <a:cs typeface="Arial" panose="020B0604020202020204" pitchFamily="34" charset="0"/>
              </a:rPr>
              <a:t> “exacerbations” then occur</a:t>
            </a:r>
          </a:p>
          <a:p>
            <a:endParaRPr lang="en-US" sz="2800" dirty="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xmlns="" id="{58B2150F-0213-4487-A28C-FE14F8869511}"/>
              </a:ext>
            </a:extLst>
          </p:cNvPr>
          <p:cNvSpPr>
            <a:spLocks noGrp="1"/>
          </p:cNvSpPr>
          <p:nvPr>
            <p:ph type="dt" sz="half" idx="10"/>
          </p:nvPr>
        </p:nvSpPr>
        <p:spPr/>
        <p:txBody>
          <a:bodyPr/>
          <a:lstStyle/>
          <a:p>
            <a:fld id="{7A9EB12E-1AF0-4B37-ADA0-89921EDE3854}" type="datetime3">
              <a:rPr lang="en-US" smtClean="0"/>
              <a:t>18 October 2023</a:t>
            </a:fld>
            <a:endParaRPr lang="en-US" dirty="0"/>
          </a:p>
        </p:txBody>
      </p:sp>
      <p:sp>
        <p:nvSpPr>
          <p:cNvPr id="3" name="Footer Placeholder 2">
            <a:extLst>
              <a:ext uri="{FF2B5EF4-FFF2-40B4-BE49-F238E27FC236}">
                <a16:creationId xmlns:a16="http://schemas.microsoft.com/office/drawing/2014/main" xmlns="" id="{5A6C37B6-F5C4-4750-9A18-664AB00E1BB3}"/>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35993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left)">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left)">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wipe(left)">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Respiratory Manifestations</a:t>
            </a:r>
          </a:p>
        </p:txBody>
      </p:sp>
      <p:sp>
        <p:nvSpPr>
          <p:cNvPr id="25603" name="Rectangle 3"/>
          <p:cNvSpPr>
            <a:spLocks noGrp="1" noChangeArrowheads="1"/>
          </p:cNvSpPr>
          <p:nvPr>
            <p:ph idx="1"/>
          </p:nvPr>
        </p:nvSpPr>
        <p:spPr>
          <a:xfrm>
            <a:off x="978408" y="2688336"/>
            <a:ext cx="10477800" cy="3370315"/>
          </a:xfrm>
        </p:spPr>
        <p:txBody>
          <a:bodyPr>
            <a:normAutofit/>
          </a:bodyPr>
          <a:lstStyle/>
          <a:p>
            <a:r>
              <a:rPr lang="en-US" sz="2800" dirty="0">
                <a:latin typeface="Arial" panose="020B0604020202020204" pitchFamily="34" charset="0"/>
                <a:cs typeface="Arial" panose="020B0604020202020204" pitchFamily="34" charset="0"/>
              </a:rPr>
              <a:t>~ 50% have airway hyperreactivity </a:t>
            </a:r>
          </a:p>
          <a:p>
            <a:r>
              <a:rPr lang="en-US" sz="2800" dirty="0">
                <a:latin typeface="Arial" panose="020B0604020202020204" pitchFamily="34" charset="0"/>
                <a:cs typeface="Arial" panose="020B0604020202020204" pitchFamily="34" charset="0"/>
              </a:rPr>
              <a:t>hemoptysis, pneumothorax &amp; ABPA are common complications</a:t>
            </a:r>
          </a:p>
          <a:p>
            <a:r>
              <a:rPr lang="en-US" sz="2800" dirty="0">
                <a:latin typeface="Arial" panose="020B0604020202020204" pitchFamily="34" charset="0"/>
                <a:cs typeface="Arial" panose="020B0604020202020204" pitchFamily="34" charset="0"/>
              </a:rPr>
              <a:t>FEV1 is a good marker of health status &amp; prognosis, usually         </a:t>
            </a:r>
            <a:r>
              <a:rPr lang="en-US" sz="2800" dirty="0">
                <a:latin typeface="Arial" panose="020B0604020202020204" pitchFamily="34" charset="0"/>
                <a:cs typeface="Arial" panose="020B0604020202020204" pitchFamily="34" charset="0"/>
                <a:sym typeface="Symbol" pitchFamily="18" charset="2"/>
              </a:rPr>
              <a:t> 2-3% yearly</a:t>
            </a:r>
          </a:p>
          <a:p>
            <a:r>
              <a:rPr lang="en-US" sz="2800" dirty="0">
                <a:latin typeface="Arial" panose="020B0604020202020204" pitchFamily="34" charset="0"/>
                <a:cs typeface="Arial" panose="020B0604020202020204" pitchFamily="34" charset="0"/>
                <a:sym typeface="Symbol" pitchFamily="18" charset="2"/>
              </a:rPr>
              <a:t>&gt; 90% of cases of CF die of pulmonary disease</a:t>
            </a:r>
          </a:p>
        </p:txBody>
      </p:sp>
      <p:sp>
        <p:nvSpPr>
          <p:cNvPr id="2" name="Date Placeholder 1">
            <a:extLst>
              <a:ext uri="{FF2B5EF4-FFF2-40B4-BE49-F238E27FC236}">
                <a16:creationId xmlns:a16="http://schemas.microsoft.com/office/drawing/2014/main" xmlns="" id="{6154028E-9FCC-4FC2-B9B0-51278F501FDD}"/>
              </a:ext>
            </a:extLst>
          </p:cNvPr>
          <p:cNvSpPr>
            <a:spLocks noGrp="1"/>
          </p:cNvSpPr>
          <p:nvPr>
            <p:ph type="dt" sz="half" idx="10"/>
          </p:nvPr>
        </p:nvSpPr>
        <p:spPr/>
        <p:txBody>
          <a:bodyPr/>
          <a:lstStyle/>
          <a:p>
            <a:fld id="{6A6E587C-5716-4660-AFB9-8114AF77CFA8}" type="datetime3">
              <a:rPr lang="en-US" smtClean="0"/>
              <a:t>18 October 2023</a:t>
            </a:fld>
            <a:endParaRPr lang="en-US" dirty="0"/>
          </a:p>
        </p:txBody>
      </p:sp>
      <p:sp>
        <p:nvSpPr>
          <p:cNvPr id="3" name="Footer Placeholder 2">
            <a:extLst>
              <a:ext uri="{FF2B5EF4-FFF2-40B4-BE49-F238E27FC236}">
                <a16:creationId xmlns:a16="http://schemas.microsoft.com/office/drawing/2014/main" xmlns="" id="{0122C605-5127-4DD9-8DEE-618886BA764C}"/>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129752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left)">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left)">
                                      <p:cBhvr>
                                        <p:cTn id="2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8D2B68-DE88-47E6-A00A-78356A8151AB}"/>
              </a:ext>
            </a:extLst>
          </p:cNvPr>
          <p:cNvSpPr>
            <a:spLocks noGrp="1"/>
          </p:cNvSpPr>
          <p:nvPr>
            <p:ph type="title"/>
          </p:nvPr>
        </p:nvSpPr>
        <p:spPr/>
        <p:txBody>
          <a:bodyPr/>
          <a:lstStyle/>
          <a:p>
            <a:r>
              <a:rPr lang="en-US" dirty="0"/>
              <a:t>Finger clubbing</a:t>
            </a:r>
          </a:p>
        </p:txBody>
      </p:sp>
      <p:pic>
        <p:nvPicPr>
          <p:cNvPr id="7" name="Content Placeholder 6">
            <a:extLst>
              <a:ext uri="{FF2B5EF4-FFF2-40B4-BE49-F238E27FC236}">
                <a16:creationId xmlns:a16="http://schemas.microsoft.com/office/drawing/2014/main" xmlns="" id="{05BD8324-848C-4AAE-BC82-D810E7DEBCF8}"/>
              </a:ext>
            </a:extLst>
          </p:cNvPr>
          <p:cNvPicPr>
            <a:picLocks noGrp="1" noChangeAspect="1"/>
          </p:cNvPicPr>
          <p:nvPr>
            <p:ph idx="1"/>
          </p:nvPr>
        </p:nvPicPr>
        <p:blipFill>
          <a:blip r:embed="rId2"/>
          <a:stretch>
            <a:fillRect/>
          </a:stretch>
        </p:blipFill>
        <p:spPr>
          <a:xfrm>
            <a:off x="984852" y="2447924"/>
            <a:ext cx="3577623" cy="3008124"/>
          </a:xfrm>
        </p:spPr>
      </p:pic>
      <p:sp>
        <p:nvSpPr>
          <p:cNvPr id="4" name="Date Placeholder 3">
            <a:extLst>
              <a:ext uri="{FF2B5EF4-FFF2-40B4-BE49-F238E27FC236}">
                <a16:creationId xmlns:a16="http://schemas.microsoft.com/office/drawing/2014/main" xmlns="" id="{3301BF59-24DB-47AF-8405-E02FABE61B49}"/>
              </a:ext>
            </a:extLst>
          </p:cNvPr>
          <p:cNvSpPr>
            <a:spLocks noGrp="1"/>
          </p:cNvSpPr>
          <p:nvPr>
            <p:ph type="dt" sz="half" idx="10"/>
          </p:nvPr>
        </p:nvSpPr>
        <p:spPr/>
        <p:txBody>
          <a:bodyPr/>
          <a:lstStyle/>
          <a:p>
            <a:fld id="{79EF0BCD-7627-40F9-8735-FCBE54B10D79}" type="datetime3">
              <a:rPr lang="en-US" smtClean="0"/>
              <a:t>18 October 2023</a:t>
            </a:fld>
            <a:endParaRPr lang="en-US" dirty="0"/>
          </a:p>
        </p:txBody>
      </p:sp>
      <p:sp>
        <p:nvSpPr>
          <p:cNvPr id="5" name="Footer Placeholder 4">
            <a:extLst>
              <a:ext uri="{FF2B5EF4-FFF2-40B4-BE49-F238E27FC236}">
                <a16:creationId xmlns:a16="http://schemas.microsoft.com/office/drawing/2014/main" xmlns="" id="{65DDAE46-19A7-49F9-B415-37616B0C2FE7}"/>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pic>
        <p:nvPicPr>
          <p:cNvPr id="9" name="Picture 8">
            <a:extLst>
              <a:ext uri="{FF2B5EF4-FFF2-40B4-BE49-F238E27FC236}">
                <a16:creationId xmlns:a16="http://schemas.microsoft.com/office/drawing/2014/main" xmlns="" id="{C3E9FF8D-CD25-4EBC-9BE0-43E58C4F2A58}"/>
              </a:ext>
            </a:extLst>
          </p:cNvPr>
          <p:cNvPicPr>
            <a:picLocks noChangeAspect="1"/>
          </p:cNvPicPr>
          <p:nvPr/>
        </p:nvPicPr>
        <p:blipFill>
          <a:blip r:embed="rId3"/>
          <a:stretch>
            <a:fillRect/>
          </a:stretch>
        </p:blipFill>
        <p:spPr>
          <a:xfrm>
            <a:off x="5043736" y="2447924"/>
            <a:ext cx="6006065" cy="2928423"/>
          </a:xfrm>
          <a:prstGeom prst="rect">
            <a:avLst/>
          </a:prstGeom>
        </p:spPr>
      </p:pic>
    </p:spTree>
    <p:extLst>
      <p:ext uri="{BB962C8B-B14F-4D97-AF65-F5344CB8AC3E}">
        <p14:creationId xmlns:p14="http://schemas.microsoft.com/office/powerpoint/2010/main" val="1718822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Introduction</a:t>
            </a:r>
          </a:p>
        </p:txBody>
      </p:sp>
      <p:sp>
        <p:nvSpPr>
          <p:cNvPr id="6147" name="Rectangle 3"/>
          <p:cNvSpPr>
            <a:spLocks noGrp="1" noChangeArrowheads="1"/>
          </p:cNvSpPr>
          <p:nvPr>
            <p:ph idx="1"/>
          </p:nvPr>
        </p:nvSpPr>
        <p:spPr>
          <a:xfrm>
            <a:off x="594360" y="2468880"/>
            <a:ext cx="11047177" cy="4050792"/>
          </a:xfrm>
        </p:spPr>
        <p:txBody>
          <a:bodyPr>
            <a:normAutofit/>
          </a:bodyPr>
          <a:lstStyle/>
          <a:p>
            <a:pPr>
              <a:lnSpc>
                <a:spcPct val="90000"/>
              </a:lnSpc>
            </a:pPr>
            <a:r>
              <a:rPr lang="en-US" sz="2800" dirty="0">
                <a:latin typeface="Arial" panose="020B0604020202020204" pitchFamily="34" charset="0"/>
                <a:cs typeface="Arial" panose="020B0604020202020204" pitchFamily="34" charset="0"/>
              </a:rPr>
              <a:t>Cystic fibrosis (CF) is a chronic, progressive, multisystem, life-shortening autosomal-recessive disorder resulting from defective epithelial ion transport with primary manifestations in the respiratory, digestive, and reproductive systems. </a:t>
            </a:r>
          </a:p>
          <a:p>
            <a:pPr>
              <a:lnSpc>
                <a:spcPct val="90000"/>
              </a:lnSpc>
            </a:pPr>
            <a:r>
              <a:rPr lang="en-US" sz="2800" dirty="0">
                <a:latin typeface="Arial" panose="020B0604020202020204" pitchFamily="34" charset="0"/>
                <a:cs typeface="Arial" panose="020B0604020202020204" pitchFamily="34" charset="0"/>
              </a:rPr>
              <a:t>The predominant morbidity in CF is progressive obstructive lung disease, but additional problems include pancreatic malabsorption, chronic sinusitis, elevated sweat electrolytes, infertility, diabetes and hepatobiliary disease.</a:t>
            </a:r>
          </a:p>
        </p:txBody>
      </p:sp>
      <p:sp>
        <p:nvSpPr>
          <p:cNvPr id="2" name="Date Placeholder 1">
            <a:extLst>
              <a:ext uri="{FF2B5EF4-FFF2-40B4-BE49-F238E27FC236}">
                <a16:creationId xmlns:a16="http://schemas.microsoft.com/office/drawing/2014/main" xmlns="" id="{AE0B1706-265E-40A9-8BC4-A124451EE9AC}"/>
              </a:ext>
            </a:extLst>
          </p:cNvPr>
          <p:cNvSpPr>
            <a:spLocks noGrp="1"/>
          </p:cNvSpPr>
          <p:nvPr>
            <p:ph type="dt" sz="half" idx="10"/>
          </p:nvPr>
        </p:nvSpPr>
        <p:spPr/>
        <p:txBody>
          <a:bodyPr/>
          <a:lstStyle/>
          <a:p>
            <a:fld id="{1061DBC8-A3B2-467C-A552-6B772BED363A}" type="datetime3">
              <a:rPr lang="en-US" smtClean="0"/>
              <a:t>17 October 2023</a:t>
            </a:fld>
            <a:endParaRPr lang="en-US" dirty="0"/>
          </a:p>
        </p:txBody>
      </p:sp>
      <p:sp>
        <p:nvSpPr>
          <p:cNvPr id="3" name="Footer Placeholder 2">
            <a:extLst>
              <a:ext uri="{FF2B5EF4-FFF2-40B4-BE49-F238E27FC236}">
                <a16:creationId xmlns:a16="http://schemas.microsoft.com/office/drawing/2014/main" xmlns="" id="{29F22169-C14A-4C14-A679-811815381AE4}"/>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36448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t>X -ray</a:t>
            </a:r>
          </a:p>
        </p:txBody>
      </p:sp>
      <p:pic>
        <p:nvPicPr>
          <p:cNvPr id="27651" name="Picture 3" descr="upe2073"/>
          <p:cNvPicPr>
            <a:picLocks noChangeAspect="1" noChangeArrowheads="1"/>
          </p:cNvPicPr>
          <p:nvPr/>
        </p:nvPicPr>
        <p:blipFill>
          <a:blip r:embed="rId2" cstate="print">
            <a:lum contrast="6000"/>
          </a:blip>
          <a:srcRect l="2020" t="1765" b="6471"/>
          <a:stretch>
            <a:fillRect/>
          </a:stretch>
        </p:blipFill>
        <p:spPr bwMode="auto">
          <a:xfrm>
            <a:off x="5410984" y="2328454"/>
            <a:ext cx="6050063" cy="3243638"/>
          </a:xfrm>
          <a:prstGeom prst="rect">
            <a:avLst/>
          </a:prstGeom>
          <a:noFill/>
          <a:ln w="9525">
            <a:noFill/>
            <a:miter lim="800000"/>
            <a:headEnd/>
            <a:tailEnd/>
          </a:ln>
        </p:spPr>
      </p:pic>
      <p:pic>
        <p:nvPicPr>
          <p:cNvPr id="27652" name="Picture 5" descr="cxr cf.jpg"/>
          <p:cNvPicPr>
            <a:picLocks noChangeAspect="1"/>
          </p:cNvPicPr>
          <p:nvPr/>
        </p:nvPicPr>
        <p:blipFill>
          <a:blip r:embed="rId3" cstate="print"/>
          <a:srcRect/>
          <a:stretch>
            <a:fillRect/>
          </a:stretch>
        </p:blipFill>
        <p:spPr bwMode="auto">
          <a:xfrm>
            <a:off x="1465083" y="1978057"/>
            <a:ext cx="3710232" cy="3944433"/>
          </a:xfrm>
          <a:prstGeom prst="rect">
            <a:avLst/>
          </a:prstGeom>
          <a:noFill/>
          <a:ln w="9525">
            <a:noFill/>
            <a:miter lim="800000"/>
            <a:headEnd/>
            <a:tailEnd/>
          </a:ln>
        </p:spPr>
      </p:pic>
      <p:sp>
        <p:nvSpPr>
          <p:cNvPr id="2" name="Date Placeholder 1">
            <a:extLst>
              <a:ext uri="{FF2B5EF4-FFF2-40B4-BE49-F238E27FC236}">
                <a16:creationId xmlns:a16="http://schemas.microsoft.com/office/drawing/2014/main" xmlns="" id="{AAE89969-7A54-4EA7-9397-34A2D997F1E2}"/>
              </a:ext>
            </a:extLst>
          </p:cNvPr>
          <p:cNvSpPr>
            <a:spLocks noGrp="1"/>
          </p:cNvSpPr>
          <p:nvPr>
            <p:ph type="dt" sz="half" idx="10"/>
          </p:nvPr>
        </p:nvSpPr>
        <p:spPr/>
        <p:txBody>
          <a:bodyPr/>
          <a:lstStyle/>
          <a:p>
            <a:fld id="{9452D65C-7F1B-4186-95B3-05685AF940D6}" type="datetime3">
              <a:rPr lang="en-US" smtClean="0"/>
              <a:t>18 October 2023</a:t>
            </a:fld>
            <a:endParaRPr lang="en-US" dirty="0"/>
          </a:p>
        </p:txBody>
      </p:sp>
      <p:sp>
        <p:nvSpPr>
          <p:cNvPr id="3" name="Footer Placeholder 2">
            <a:extLst>
              <a:ext uri="{FF2B5EF4-FFF2-40B4-BE49-F238E27FC236}">
                <a16:creationId xmlns:a16="http://schemas.microsoft.com/office/drawing/2014/main" xmlns="" id="{2B4C2683-C725-4E58-B8B5-3AE9C8F01CCA}"/>
              </a:ext>
            </a:extLst>
          </p:cNvPr>
          <p:cNvSpPr>
            <a:spLocks noGrp="1"/>
          </p:cNvSpPr>
          <p:nvPr>
            <p:ph type="ftr" sz="quarter" idx="11"/>
          </p:nvPr>
        </p:nvSpPr>
        <p:spPr/>
        <p:txBody>
          <a:bodyPr/>
          <a:lstStyle/>
          <a:p>
            <a:r>
              <a:rPr lang="en-US"/>
              <a:t>Pediatric Club, Amman</a:t>
            </a:r>
            <a:endParaRPr lang="en-US" dirty="0"/>
          </a:p>
        </p:txBody>
      </p:sp>
    </p:spTree>
    <p:extLst>
      <p:ext uri="{BB962C8B-B14F-4D97-AF65-F5344CB8AC3E}">
        <p14:creationId xmlns:p14="http://schemas.microsoft.com/office/powerpoint/2010/main" val="3870503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CT chest</a:t>
            </a:r>
          </a:p>
        </p:txBody>
      </p:sp>
      <p:pic>
        <p:nvPicPr>
          <p:cNvPr id="28675" name="Picture 2" descr="ct cf.jpg"/>
          <p:cNvPicPr>
            <a:picLocks noChangeAspect="1"/>
          </p:cNvPicPr>
          <p:nvPr/>
        </p:nvPicPr>
        <p:blipFill>
          <a:blip r:embed="rId2" cstate="print"/>
          <a:srcRect b="11905"/>
          <a:stretch>
            <a:fillRect/>
          </a:stretch>
        </p:blipFill>
        <p:spPr bwMode="auto">
          <a:xfrm>
            <a:off x="1329053" y="2445878"/>
            <a:ext cx="4514495" cy="3357514"/>
          </a:xfrm>
          <a:prstGeom prst="rect">
            <a:avLst/>
          </a:prstGeom>
          <a:noFill/>
          <a:ln w="9525">
            <a:noFill/>
            <a:miter lim="800000"/>
            <a:headEnd/>
            <a:tailEnd/>
          </a:ln>
        </p:spPr>
      </p:pic>
      <p:pic>
        <p:nvPicPr>
          <p:cNvPr id="28676" name="Picture 3" descr="ct cf2.png"/>
          <p:cNvPicPr>
            <a:picLocks noChangeAspect="1"/>
          </p:cNvPicPr>
          <p:nvPr/>
        </p:nvPicPr>
        <p:blipFill>
          <a:blip r:embed="rId3" cstate="print"/>
          <a:srcRect/>
          <a:stretch>
            <a:fillRect/>
          </a:stretch>
        </p:blipFill>
        <p:spPr bwMode="auto">
          <a:xfrm>
            <a:off x="6525769" y="2321735"/>
            <a:ext cx="4335463" cy="3429000"/>
          </a:xfrm>
          <a:prstGeom prst="rect">
            <a:avLst/>
          </a:prstGeom>
          <a:noFill/>
          <a:ln w="9525">
            <a:noFill/>
            <a:miter lim="800000"/>
            <a:headEnd/>
            <a:tailEnd/>
          </a:ln>
        </p:spPr>
      </p:pic>
      <p:sp>
        <p:nvSpPr>
          <p:cNvPr id="3" name="Date Placeholder 2">
            <a:extLst>
              <a:ext uri="{FF2B5EF4-FFF2-40B4-BE49-F238E27FC236}">
                <a16:creationId xmlns:a16="http://schemas.microsoft.com/office/drawing/2014/main" xmlns="" id="{88218AAD-148C-4146-9E59-BF706B39B1FC}"/>
              </a:ext>
            </a:extLst>
          </p:cNvPr>
          <p:cNvSpPr>
            <a:spLocks noGrp="1"/>
          </p:cNvSpPr>
          <p:nvPr>
            <p:ph type="dt" sz="half" idx="10"/>
          </p:nvPr>
        </p:nvSpPr>
        <p:spPr/>
        <p:txBody>
          <a:bodyPr/>
          <a:lstStyle/>
          <a:p>
            <a:fld id="{6103D175-91D9-4E6A-8401-B9838E776820}" type="datetime3">
              <a:rPr lang="en-US" smtClean="0"/>
              <a:t>18 October 2023</a:t>
            </a:fld>
            <a:endParaRPr lang="en-US" dirty="0"/>
          </a:p>
        </p:txBody>
      </p:sp>
      <p:sp>
        <p:nvSpPr>
          <p:cNvPr id="4" name="Footer Placeholder 3">
            <a:extLst>
              <a:ext uri="{FF2B5EF4-FFF2-40B4-BE49-F238E27FC236}">
                <a16:creationId xmlns:a16="http://schemas.microsoft.com/office/drawing/2014/main" xmlns="" id="{CE73C5AC-FCD3-4002-8B56-EFE4B62E555E}"/>
              </a:ext>
            </a:extLst>
          </p:cNvPr>
          <p:cNvSpPr>
            <a:spLocks noGrp="1"/>
          </p:cNvSpPr>
          <p:nvPr>
            <p:ph type="ftr" sz="quarter" idx="11"/>
          </p:nvPr>
        </p:nvSpPr>
        <p:spPr/>
        <p:txBody>
          <a:bodyPr/>
          <a:lstStyle/>
          <a:p>
            <a:r>
              <a:rPr lang="en-US"/>
              <a:t>Pediatric Club, Amman</a:t>
            </a:r>
            <a:endParaRPr lang="en-US" dirty="0"/>
          </a:p>
        </p:txBody>
      </p:sp>
    </p:spTree>
    <p:extLst>
      <p:ext uri="{BB962C8B-B14F-4D97-AF65-F5344CB8AC3E}">
        <p14:creationId xmlns:p14="http://schemas.microsoft.com/office/powerpoint/2010/main" val="112036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850"/>
            <a:ext cx="8305800" cy="1143000"/>
          </a:xfrm>
        </p:spPr>
        <p:txBody>
          <a:bodyPr/>
          <a:lstStyle/>
          <a:p>
            <a:pPr>
              <a:defRPr/>
            </a:pPr>
            <a:endParaRPr lang="en-US"/>
          </a:p>
        </p:txBody>
      </p:sp>
      <p:pic>
        <p:nvPicPr>
          <p:cNvPr id="29699" name="Picture 2" descr="ct cf3.png"/>
          <p:cNvPicPr>
            <a:picLocks noChangeAspect="1"/>
          </p:cNvPicPr>
          <p:nvPr/>
        </p:nvPicPr>
        <p:blipFill>
          <a:blip r:embed="rId2" cstate="print"/>
          <a:srcRect/>
          <a:stretch>
            <a:fillRect/>
          </a:stretch>
        </p:blipFill>
        <p:spPr bwMode="auto">
          <a:xfrm>
            <a:off x="3124200" y="762000"/>
            <a:ext cx="5410200" cy="5410200"/>
          </a:xfrm>
          <a:prstGeom prst="rect">
            <a:avLst/>
          </a:prstGeom>
          <a:noFill/>
          <a:ln w="9525">
            <a:noFill/>
            <a:miter lim="800000"/>
            <a:headEnd/>
            <a:tailEnd/>
          </a:ln>
        </p:spPr>
      </p:pic>
      <p:sp>
        <p:nvSpPr>
          <p:cNvPr id="3" name="Date Placeholder 2">
            <a:extLst>
              <a:ext uri="{FF2B5EF4-FFF2-40B4-BE49-F238E27FC236}">
                <a16:creationId xmlns:a16="http://schemas.microsoft.com/office/drawing/2014/main" xmlns="" id="{45795805-3359-4A71-A4B3-D455D4CDFB81}"/>
              </a:ext>
            </a:extLst>
          </p:cNvPr>
          <p:cNvSpPr>
            <a:spLocks noGrp="1"/>
          </p:cNvSpPr>
          <p:nvPr>
            <p:ph type="dt" sz="half" idx="10"/>
          </p:nvPr>
        </p:nvSpPr>
        <p:spPr/>
        <p:txBody>
          <a:bodyPr/>
          <a:lstStyle/>
          <a:p>
            <a:fld id="{0BE44EFD-953E-423E-AF7C-426525549CDD}" type="datetime3">
              <a:rPr lang="en-US" smtClean="0"/>
              <a:t>18 October 2023</a:t>
            </a:fld>
            <a:endParaRPr lang="en-US" dirty="0"/>
          </a:p>
        </p:txBody>
      </p:sp>
      <p:sp>
        <p:nvSpPr>
          <p:cNvPr id="4" name="Footer Placeholder 3">
            <a:extLst>
              <a:ext uri="{FF2B5EF4-FFF2-40B4-BE49-F238E27FC236}">
                <a16:creationId xmlns:a16="http://schemas.microsoft.com/office/drawing/2014/main" xmlns="" id="{916DFB08-5A93-477A-9D99-8B8453F8377C}"/>
              </a:ext>
            </a:extLst>
          </p:cNvPr>
          <p:cNvSpPr>
            <a:spLocks noGrp="1"/>
          </p:cNvSpPr>
          <p:nvPr>
            <p:ph type="ftr" sz="quarter" idx="11"/>
          </p:nvPr>
        </p:nvSpPr>
        <p:spPr/>
        <p:txBody>
          <a:bodyPr/>
          <a:lstStyle/>
          <a:p>
            <a:r>
              <a:rPr lang="en-US"/>
              <a:t>Pediatric Club, Amman</a:t>
            </a:r>
            <a:endParaRPr lang="en-US" dirty="0"/>
          </a:p>
        </p:txBody>
      </p:sp>
    </p:spTree>
    <p:extLst>
      <p:ext uri="{BB962C8B-B14F-4D97-AF65-F5344CB8AC3E}">
        <p14:creationId xmlns:p14="http://schemas.microsoft.com/office/powerpoint/2010/main" val="3635140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GI Manifestations</a:t>
            </a:r>
          </a:p>
        </p:txBody>
      </p:sp>
      <p:sp>
        <p:nvSpPr>
          <p:cNvPr id="30723" name="Rectangle 3"/>
          <p:cNvSpPr>
            <a:spLocks noGrp="1" noChangeArrowheads="1"/>
          </p:cNvSpPr>
          <p:nvPr>
            <p:ph idx="1"/>
          </p:nvPr>
        </p:nvSpPr>
        <p:spPr>
          <a:xfrm>
            <a:off x="1241982" y="2660904"/>
            <a:ext cx="10131425" cy="3493008"/>
          </a:xfrm>
        </p:spPr>
        <p:txBody>
          <a:bodyPr>
            <a:noAutofit/>
          </a:bodyPr>
          <a:lstStyle/>
          <a:p>
            <a:r>
              <a:rPr lang="en-US" sz="2800" dirty="0">
                <a:latin typeface="Arial" panose="020B0604020202020204" pitchFamily="34" charset="0"/>
                <a:cs typeface="Arial" panose="020B0604020202020204" pitchFamily="34" charset="0"/>
              </a:rPr>
              <a:t>85 – 90% have pancreatic insufficiency</a:t>
            </a:r>
          </a:p>
          <a:p>
            <a:r>
              <a:rPr lang="en-US" sz="2800" dirty="0" smtClean="0">
                <a:latin typeface="Arial" panose="020B0604020202020204" pitchFamily="34" charset="0"/>
                <a:cs typeface="Arial" panose="020B0604020202020204" pitchFamily="34" charset="0"/>
              </a:rPr>
              <a:t>10 </a:t>
            </a:r>
            <a:r>
              <a:rPr lang="en-US" sz="2800" dirty="0">
                <a:latin typeface="Arial" panose="020B0604020202020204" pitchFamily="34" charset="0"/>
                <a:cs typeface="Arial" panose="020B0604020202020204" pitchFamily="34" charset="0"/>
              </a:rPr>
              <a:t>– 20% have meconium ileus</a:t>
            </a:r>
          </a:p>
          <a:p>
            <a:r>
              <a:rPr lang="en-US" sz="2800" dirty="0">
                <a:latin typeface="Arial" panose="020B0604020202020204" pitchFamily="34" charset="0"/>
                <a:cs typeface="Arial" panose="020B0604020202020204" pitchFamily="34" charset="0"/>
              </a:rPr>
              <a:t>Malabsorption can manifest with persistent diarrhea, steatorrhea, FTT, </a:t>
            </a:r>
            <a:r>
              <a:rPr lang="en-US" sz="2800" dirty="0" err="1">
                <a:latin typeface="Arial" panose="020B0604020202020204" pitchFamily="34" charset="0"/>
                <a:cs typeface="Arial" panose="020B0604020202020204" pitchFamily="34" charset="0"/>
              </a:rPr>
              <a:t>hypoprotinemia</a:t>
            </a:r>
            <a:r>
              <a:rPr lang="en-US" sz="2800" dirty="0">
                <a:latin typeface="Arial" panose="020B0604020202020204" pitchFamily="34" charset="0"/>
                <a:cs typeface="Arial" panose="020B0604020202020204" pitchFamily="34" charset="0"/>
              </a:rPr>
              <a:t>, vitamin deficiencies </a:t>
            </a:r>
          </a:p>
          <a:p>
            <a:r>
              <a:rPr lang="en-US" sz="2800" dirty="0">
                <a:latin typeface="Arial" panose="020B0604020202020204" pitchFamily="34" charset="0"/>
                <a:cs typeface="Arial" panose="020B0604020202020204" pitchFamily="34" charset="0"/>
              </a:rPr>
              <a:t>DIOS (</a:t>
            </a:r>
            <a:r>
              <a:rPr lang="en-US" sz="2800" dirty="0">
                <a:solidFill>
                  <a:srgbClr val="C00000"/>
                </a:solidFill>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istal </a:t>
            </a:r>
            <a:r>
              <a:rPr lang="en-US" sz="2800" dirty="0">
                <a:solidFill>
                  <a:srgbClr val="C00000"/>
                </a:solidFill>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ntestinal </a:t>
            </a:r>
            <a:r>
              <a:rPr lang="en-US" sz="2800" dirty="0">
                <a:solidFill>
                  <a:srgbClr val="C00000"/>
                </a:solidFill>
                <a:latin typeface="Arial" panose="020B0604020202020204" pitchFamily="34" charset="0"/>
                <a:cs typeface="Arial" panose="020B0604020202020204" pitchFamily="34" charset="0"/>
              </a:rPr>
              <a:t>O</a:t>
            </a:r>
            <a:r>
              <a:rPr lang="en-US" sz="2800" dirty="0">
                <a:latin typeface="Arial" panose="020B0604020202020204" pitchFamily="34" charset="0"/>
                <a:cs typeface="Arial" panose="020B0604020202020204" pitchFamily="34" charset="0"/>
              </a:rPr>
              <a:t>bstruction </a:t>
            </a:r>
            <a:r>
              <a:rPr lang="en-US" sz="2800" dirty="0">
                <a:solidFill>
                  <a:srgbClr val="C00000"/>
                </a:solidFill>
                <a:latin typeface="Arial" panose="020B0604020202020204" pitchFamily="34" charset="0"/>
                <a:cs typeface="Arial" panose="020B0604020202020204" pitchFamily="34" charset="0"/>
              </a:rPr>
              <a:t>S</a:t>
            </a:r>
            <a:r>
              <a:rPr lang="en-US" sz="2800" dirty="0">
                <a:latin typeface="Arial" panose="020B0604020202020204" pitchFamily="34" charset="0"/>
                <a:cs typeface="Arial" panose="020B0604020202020204" pitchFamily="34" charset="0"/>
              </a:rPr>
              <a:t>yndrome) in older patients</a:t>
            </a:r>
          </a:p>
          <a:p>
            <a:r>
              <a:rPr lang="en-US" sz="2800" dirty="0">
                <a:latin typeface="Arial" panose="020B0604020202020204" pitchFamily="34" charset="0"/>
                <a:cs typeface="Arial" panose="020B0604020202020204" pitchFamily="34" charset="0"/>
              </a:rPr>
              <a:t>GER in ~ 15%</a:t>
            </a:r>
          </a:p>
        </p:txBody>
      </p:sp>
      <p:sp>
        <p:nvSpPr>
          <p:cNvPr id="2" name="Date Placeholder 1">
            <a:extLst>
              <a:ext uri="{FF2B5EF4-FFF2-40B4-BE49-F238E27FC236}">
                <a16:creationId xmlns:a16="http://schemas.microsoft.com/office/drawing/2014/main" xmlns="" id="{070F0783-1445-4245-AC07-64975F38F5F9}"/>
              </a:ext>
            </a:extLst>
          </p:cNvPr>
          <p:cNvSpPr>
            <a:spLocks noGrp="1"/>
          </p:cNvSpPr>
          <p:nvPr>
            <p:ph type="dt" sz="half" idx="10"/>
          </p:nvPr>
        </p:nvSpPr>
        <p:spPr/>
        <p:txBody>
          <a:bodyPr/>
          <a:lstStyle/>
          <a:p>
            <a:fld id="{8FF524B7-B947-4ABF-88B9-EA42681C2A87}" type="datetime3">
              <a:rPr lang="en-US" smtClean="0"/>
              <a:t>18 October 2023</a:t>
            </a:fld>
            <a:endParaRPr lang="en-US" dirty="0"/>
          </a:p>
        </p:txBody>
      </p:sp>
      <p:sp>
        <p:nvSpPr>
          <p:cNvPr id="3" name="Footer Placeholder 2">
            <a:extLst>
              <a:ext uri="{FF2B5EF4-FFF2-40B4-BE49-F238E27FC236}">
                <a16:creationId xmlns:a16="http://schemas.microsoft.com/office/drawing/2014/main" xmlns="" id="{7D14E006-0325-434F-820C-BDBE3C9163BB}"/>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250391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left)">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left)">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left)">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wipe(left)">
                                      <p:cBhvr>
                                        <p:cTn id="2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56615" y="685801"/>
            <a:ext cx="7383463" cy="334963"/>
          </a:xfrm>
        </p:spPr>
        <p:txBody>
          <a:bodyPr wrap="none">
            <a:normAutofit fontScale="90000"/>
          </a:bodyPr>
          <a:lstStyle/>
          <a:p>
            <a:pPr algn="ctr">
              <a:defRPr/>
            </a:pPr>
            <a:r>
              <a:rPr lang="en-GB" dirty="0"/>
              <a:t>Clinical Manifestations</a:t>
            </a:r>
          </a:p>
        </p:txBody>
      </p:sp>
      <p:sp>
        <p:nvSpPr>
          <p:cNvPr id="31747" name="Text Box 4"/>
          <p:cNvSpPr txBox="1">
            <a:spLocks noChangeArrowheads="1"/>
          </p:cNvSpPr>
          <p:nvPr/>
        </p:nvSpPr>
        <p:spPr bwMode="auto">
          <a:xfrm>
            <a:off x="1524000" y="6619718"/>
            <a:ext cx="9144000" cy="246221"/>
          </a:xfrm>
          <a:prstGeom prst="rect">
            <a:avLst/>
          </a:prstGeom>
          <a:noFill/>
          <a:ln w="9525">
            <a:noFill/>
            <a:miter lim="800000"/>
            <a:headEnd/>
            <a:tailEnd/>
          </a:ln>
        </p:spPr>
        <p:txBody>
          <a:bodyPr anchor="b" anchorCtr="1">
            <a:spAutoFit/>
          </a:bodyPr>
          <a:lstStyle/>
          <a:p>
            <a:pPr eaLnBrk="0" hangingPunct="0"/>
            <a:r>
              <a:rPr lang="en-GB" sz="1000">
                <a:solidFill>
                  <a:srgbClr val="8E70B0"/>
                </a:solidFill>
                <a:latin typeface="Arial" pitchFamily="34" charset="0"/>
              </a:rPr>
              <a:t>© Current Medicine, Inc</a:t>
            </a:r>
          </a:p>
        </p:txBody>
      </p:sp>
      <p:pic>
        <p:nvPicPr>
          <p:cNvPr id="31748" name="Picture 5" descr="AIM0102-02-017"/>
          <p:cNvPicPr>
            <a:picLocks noChangeAspect="1" noChangeArrowheads="1"/>
          </p:cNvPicPr>
          <p:nvPr/>
        </p:nvPicPr>
        <p:blipFill>
          <a:blip r:embed="rId3" cstate="print"/>
          <a:srcRect/>
          <a:stretch>
            <a:fillRect/>
          </a:stretch>
        </p:blipFill>
        <p:spPr bwMode="auto">
          <a:xfrm>
            <a:off x="6096000" y="121919"/>
            <a:ext cx="5343144" cy="6535481"/>
          </a:xfrm>
          <a:prstGeom prst="rect">
            <a:avLst/>
          </a:prstGeom>
          <a:noFill/>
          <a:ln w="9525">
            <a:noFill/>
            <a:miter lim="800000"/>
            <a:headEnd/>
            <a:tailEnd/>
          </a:ln>
        </p:spPr>
      </p:pic>
    </p:spTree>
    <p:extLst>
      <p:ext uri="{BB962C8B-B14F-4D97-AF65-F5344CB8AC3E}">
        <p14:creationId xmlns:p14="http://schemas.microsoft.com/office/powerpoint/2010/main" val="3994195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2474976" y="306451"/>
            <a:ext cx="6623304" cy="6242534"/>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688055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1" y="609601"/>
            <a:ext cx="10131425" cy="936396"/>
          </a:xfrm>
        </p:spPr>
        <p:txBody>
          <a:bodyPr/>
          <a:lstStyle/>
          <a:p>
            <a:r>
              <a:rPr lang="en-US" dirty="0"/>
              <a:t>Diagnosis</a:t>
            </a:r>
          </a:p>
        </p:txBody>
      </p:sp>
      <p:sp>
        <p:nvSpPr>
          <p:cNvPr id="80899" name="Rectangle 3"/>
          <p:cNvSpPr>
            <a:spLocks noGrp="1" noChangeArrowheads="1"/>
          </p:cNvSpPr>
          <p:nvPr>
            <p:ph idx="1"/>
          </p:nvPr>
        </p:nvSpPr>
        <p:spPr>
          <a:xfrm>
            <a:off x="804672" y="2450592"/>
            <a:ext cx="10652760" cy="4032504"/>
          </a:xfrm>
        </p:spPr>
        <p:txBody>
          <a:bodyPr>
            <a:normAutofit fontScale="92500" lnSpcReduction="10000"/>
          </a:bodyPr>
          <a:lstStyle/>
          <a:p>
            <a:pPr marL="274320" indent="-274320">
              <a:lnSpc>
                <a:spcPct val="90000"/>
              </a:lnSpc>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Clinical characteristics + 2 sweat chloride results ≥ 60 </a:t>
            </a:r>
            <a:r>
              <a:rPr lang="en-US" sz="2800" dirty="0" err="1">
                <a:latin typeface="Arial" panose="020B0604020202020204" pitchFamily="34" charset="0"/>
                <a:cs typeface="Arial" panose="020B0604020202020204" pitchFamily="34" charset="0"/>
              </a:rPr>
              <a:t>mEq</a:t>
            </a:r>
            <a:r>
              <a:rPr lang="en-US" sz="2800" dirty="0">
                <a:latin typeface="Arial" panose="020B0604020202020204" pitchFamily="34" charset="0"/>
                <a:cs typeface="Arial" panose="020B0604020202020204" pitchFamily="34" charset="0"/>
              </a:rPr>
              <a:t>/L, </a:t>
            </a:r>
            <a:r>
              <a:rPr lang="en-US" sz="2800" b="1" i="1" dirty="0">
                <a:latin typeface="Arial" panose="020B0604020202020204" pitchFamily="34" charset="0"/>
                <a:cs typeface="Arial" panose="020B0604020202020204" pitchFamily="34" charset="0"/>
              </a:rPr>
              <a:t>in a reliable lab, </a:t>
            </a:r>
            <a:r>
              <a:rPr lang="en-US" sz="2800" dirty="0">
                <a:latin typeface="Arial" panose="020B0604020202020204" pitchFamily="34" charset="0"/>
                <a:cs typeface="Arial" panose="020B0604020202020204" pitchFamily="34" charset="0"/>
              </a:rPr>
              <a:t>is diagnostic of CF</a:t>
            </a:r>
            <a:endParaRPr lang="en-US" sz="2800" b="1" i="1" dirty="0">
              <a:latin typeface="Arial" panose="020B0604020202020204" pitchFamily="34" charset="0"/>
              <a:cs typeface="Arial" panose="020B0604020202020204" pitchFamily="34" charset="0"/>
            </a:endParaRPr>
          </a:p>
          <a:p>
            <a:pPr marL="274320" indent="-274320">
              <a:lnSpc>
                <a:spcPct val="90000"/>
              </a:lnSpc>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Sweat test not reliable 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2 days of life or in patients with edema</a:t>
            </a:r>
          </a:p>
          <a:p>
            <a:pPr marL="274320" indent="-274320">
              <a:lnSpc>
                <a:spcPct val="90000"/>
              </a:lnSpc>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False +</a:t>
            </a:r>
            <a:r>
              <a:rPr lang="en-US" sz="2800" dirty="0" err="1">
                <a:latin typeface="Arial" panose="020B0604020202020204" pitchFamily="34" charset="0"/>
                <a:cs typeface="Arial" panose="020B0604020202020204" pitchFamily="34" charset="0"/>
              </a:rPr>
              <a:t>ve</a:t>
            </a:r>
            <a:r>
              <a:rPr lang="en-US" sz="2800" dirty="0">
                <a:latin typeface="Arial" panose="020B0604020202020204" pitchFamily="34" charset="0"/>
                <a:cs typeface="Arial" panose="020B0604020202020204" pitchFamily="34" charset="0"/>
              </a:rPr>
              <a:t> in adrenal insufficiency, G6PD, nephrogenic DI, ectodermal dysplasia, MPS, malnutrition, hypothyroidism, hypoparathyroidism &amp; other rare disorders</a:t>
            </a:r>
          </a:p>
          <a:p>
            <a:pPr marL="274320" indent="-274320">
              <a:lnSpc>
                <a:spcPct val="90000"/>
              </a:lnSpc>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Result of </a:t>
            </a:r>
            <a:r>
              <a:rPr lang="en-US" sz="2800" b="1" i="1" dirty="0">
                <a:latin typeface="Arial" panose="020B0604020202020204" pitchFamily="34" charset="0"/>
                <a:cs typeface="Arial" panose="020B0604020202020204" pitchFamily="34" charset="0"/>
              </a:rPr>
              <a:t>30 – 59 </a:t>
            </a:r>
            <a:r>
              <a:rPr lang="en-US" sz="2800" dirty="0">
                <a:latin typeface="Arial" panose="020B0604020202020204" pitchFamily="34" charset="0"/>
                <a:cs typeface="Arial" panose="020B0604020202020204" pitchFamily="34" charset="0"/>
              </a:rPr>
              <a:t>is borderline (changed in 2015)</a:t>
            </a:r>
          </a:p>
          <a:p>
            <a:pPr marL="274320" indent="-274320">
              <a:lnSpc>
                <a:spcPct val="90000"/>
              </a:lnSpc>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Gene testing: presence of 2 CF mutations is diagnostic</a:t>
            </a:r>
          </a:p>
          <a:p>
            <a:pPr marL="274320" indent="-274320">
              <a:lnSpc>
                <a:spcPct val="90000"/>
              </a:lnSpc>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Newborn screening: IRT (immunoreactive trypsinogen), mutations</a:t>
            </a:r>
          </a:p>
          <a:p>
            <a:pPr marL="274320" indent="-274320">
              <a:lnSpc>
                <a:spcPct val="90000"/>
              </a:lnSpc>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Stool </a:t>
            </a:r>
            <a:r>
              <a:rPr lang="en-US" sz="2800" dirty="0" err="1">
                <a:latin typeface="Arial" panose="020B0604020202020204" pitchFamily="34" charset="0"/>
                <a:cs typeface="Arial" panose="020B0604020202020204" pitchFamily="34" charset="0"/>
              </a:rPr>
              <a:t>elastase</a:t>
            </a:r>
            <a:r>
              <a:rPr lang="en-US" sz="2800" dirty="0">
                <a:latin typeface="Arial" panose="020B0604020202020204" pitchFamily="34" charset="0"/>
                <a:cs typeface="Arial" panose="020B0604020202020204" pitchFamily="34" charset="0"/>
              </a:rPr>
              <a:t> to assess pancreatic insufficiency</a:t>
            </a:r>
          </a:p>
        </p:txBody>
      </p:sp>
      <p:sp>
        <p:nvSpPr>
          <p:cNvPr id="2" name="Date Placeholder 1">
            <a:extLst>
              <a:ext uri="{FF2B5EF4-FFF2-40B4-BE49-F238E27FC236}">
                <a16:creationId xmlns:a16="http://schemas.microsoft.com/office/drawing/2014/main" xmlns="" id="{42A15DD6-FD5A-4DCB-88AD-9DA0533BA910}"/>
              </a:ext>
            </a:extLst>
          </p:cNvPr>
          <p:cNvSpPr>
            <a:spLocks noGrp="1"/>
          </p:cNvSpPr>
          <p:nvPr>
            <p:ph type="dt" sz="half" idx="10"/>
          </p:nvPr>
        </p:nvSpPr>
        <p:spPr/>
        <p:txBody>
          <a:bodyPr/>
          <a:lstStyle/>
          <a:p>
            <a:endParaRPr lang="en-US" dirty="0">
              <a:solidFill>
                <a:srgbClr val="C00000"/>
              </a:solidFill>
            </a:endParaRPr>
          </a:p>
        </p:txBody>
      </p:sp>
      <p:sp>
        <p:nvSpPr>
          <p:cNvPr id="3" name="Footer Placeholder 2">
            <a:extLst>
              <a:ext uri="{FF2B5EF4-FFF2-40B4-BE49-F238E27FC236}">
                <a16:creationId xmlns:a16="http://schemas.microsoft.com/office/drawing/2014/main" xmlns="" id="{41E40D47-90AF-40D9-A7FB-F5BE89689A57}"/>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34239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wipe(left)">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wipe(left)">
                                      <p:cBhvr>
                                        <p:cTn id="17" dur="5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wipe(left)">
                                      <p:cBhvr>
                                        <p:cTn id="22" dur="500"/>
                                        <p:tgtEl>
                                          <p:spTgt spid="80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wipe(left)">
                                      <p:cBhvr>
                                        <p:cTn id="27" dur="500"/>
                                        <p:tgtEl>
                                          <p:spTgt spid="80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0899">
                                            <p:txEl>
                                              <p:pRg st="5" end="5"/>
                                            </p:txEl>
                                          </p:spTgt>
                                        </p:tgtEl>
                                        <p:attrNameLst>
                                          <p:attrName>style.visibility</p:attrName>
                                        </p:attrNameLst>
                                      </p:cBhvr>
                                      <p:to>
                                        <p:strVal val="visible"/>
                                      </p:to>
                                    </p:set>
                                    <p:animEffect transition="in" filter="wipe(left)">
                                      <p:cBhvr>
                                        <p:cTn id="32" dur="500"/>
                                        <p:tgtEl>
                                          <p:spTgt spid="80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0899">
                                            <p:txEl>
                                              <p:pRg st="6" end="6"/>
                                            </p:txEl>
                                          </p:spTgt>
                                        </p:tgtEl>
                                        <p:attrNameLst>
                                          <p:attrName>style.visibility</p:attrName>
                                        </p:attrNameLst>
                                      </p:cBhvr>
                                      <p:to>
                                        <p:strVal val="visible"/>
                                      </p:to>
                                    </p:set>
                                    <p:animEffect transition="in" filter="wipe(left)">
                                      <p:cBhvr>
                                        <p:cTn id="37" dur="500"/>
                                        <p:tgtEl>
                                          <p:spTgt spid="80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1">
            <a:extLst>
              <a:ext uri="{FF2B5EF4-FFF2-40B4-BE49-F238E27FC236}">
                <a16:creationId xmlns="" xmlns:a16="http://schemas.microsoft.com/office/drawing/2014/main" id="{CF5E4F2B-8D03-4BEC-B0C8-9637FFD6993C}"/>
              </a:ext>
            </a:extLst>
          </p:cNvPr>
          <p:cNvPicPr>
            <a:picLocks noChangeAspect="1"/>
          </p:cNvPicPr>
          <p:nvPr/>
        </p:nvPicPr>
        <p:blipFill>
          <a:blip r:embed="rId2"/>
          <a:stretch>
            <a:fillRect/>
          </a:stretch>
        </p:blipFill>
        <p:spPr>
          <a:xfrm>
            <a:off x="1210182" y="139566"/>
            <a:ext cx="9437921" cy="6562986"/>
          </a:xfrm>
          <a:prstGeom prst="rect">
            <a:avLst/>
          </a:prstGeom>
          <a:solidFill>
            <a:sysClr val="window" lastClr="FFFFFF"/>
          </a:solidFill>
          <a:ln>
            <a:solidFill>
              <a:schemeClr val="accent1"/>
            </a:solidFill>
          </a:ln>
        </p:spPr>
      </p:pic>
    </p:spTree>
    <p:extLst>
      <p:ext uri="{BB962C8B-B14F-4D97-AF65-F5344CB8AC3E}">
        <p14:creationId xmlns:p14="http://schemas.microsoft.com/office/powerpoint/2010/main" val="3223619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7391" y="365759"/>
            <a:ext cx="10131425" cy="985049"/>
          </a:xfrm>
        </p:spPr>
        <p:txBody>
          <a:bodyPr/>
          <a:lstStyle/>
          <a:p>
            <a:pPr algn="ctr"/>
            <a:r>
              <a:rPr lang="en-US" b="1" dirty="0"/>
              <a:t>Treatment strategies</a:t>
            </a:r>
          </a:p>
        </p:txBody>
      </p:sp>
      <p:sp>
        <p:nvSpPr>
          <p:cNvPr id="8" name="Text Placeholder 7"/>
          <p:cNvSpPr>
            <a:spLocks noGrp="1"/>
          </p:cNvSpPr>
          <p:nvPr>
            <p:ph type="body" idx="1"/>
          </p:nvPr>
        </p:nvSpPr>
        <p:spPr>
          <a:xfrm>
            <a:off x="936663" y="1415084"/>
            <a:ext cx="4709054" cy="576262"/>
          </a:xfrm>
        </p:spPr>
        <p:txBody>
          <a:bodyPr/>
          <a:lstStyle/>
          <a:p>
            <a:r>
              <a:rPr lang="en-US" sz="3200" b="1" dirty="0"/>
              <a:t>    “Classical” therapy</a:t>
            </a:r>
          </a:p>
        </p:txBody>
      </p:sp>
      <p:sp>
        <p:nvSpPr>
          <p:cNvPr id="9" name="Text Placeholder 8"/>
          <p:cNvSpPr>
            <a:spLocks noGrp="1"/>
          </p:cNvSpPr>
          <p:nvPr>
            <p:ph type="body" sz="half" idx="3"/>
          </p:nvPr>
        </p:nvSpPr>
        <p:spPr>
          <a:xfrm>
            <a:off x="5928125" y="1415084"/>
            <a:ext cx="4722813" cy="576262"/>
          </a:xfrm>
        </p:spPr>
        <p:txBody>
          <a:bodyPr/>
          <a:lstStyle/>
          <a:p>
            <a:r>
              <a:rPr lang="en-US" sz="3200" b="1" dirty="0"/>
              <a:t>“New” therapies</a:t>
            </a:r>
          </a:p>
        </p:txBody>
      </p:sp>
      <p:pic>
        <p:nvPicPr>
          <p:cNvPr id="6" name="Picture 3" descr="AIM0102-02-019"/>
          <p:cNvPicPr>
            <a:picLocks noGrp="1" noChangeAspect="1" noChangeArrowheads="1"/>
          </p:cNvPicPr>
          <p:nvPr>
            <p:ph sz="quarter" idx="2"/>
          </p:nvPr>
        </p:nvPicPr>
        <p:blipFill>
          <a:blip r:embed="rId2" cstate="print"/>
          <a:stretch>
            <a:fillRect/>
          </a:stretch>
        </p:blipFill>
        <p:spPr bwMode="auto">
          <a:xfrm>
            <a:off x="1479028" y="2249425"/>
            <a:ext cx="3815348" cy="4299094"/>
          </a:xfrm>
          <a:prstGeom prst="rect">
            <a:avLst/>
          </a:prstGeom>
          <a:noFill/>
          <a:ln w="9525">
            <a:noFill/>
            <a:miter lim="800000"/>
            <a:headEnd/>
            <a:tailEnd/>
          </a:ln>
          <a:effectLst/>
        </p:spPr>
      </p:pic>
      <p:sp>
        <p:nvSpPr>
          <p:cNvPr id="10" name="Content Placeholder 9"/>
          <p:cNvSpPr>
            <a:spLocks noGrp="1"/>
          </p:cNvSpPr>
          <p:nvPr>
            <p:ph sz="quarter" idx="4"/>
          </p:nvPr>
        </p:nvSpPr>
        <p:spPr>
          <a:xfrm>
            <a:off x="5862882" y="2482784"/>
            <a:ext cx="4916533" cy="3578353"/>
          </a:xfrm>
        </p:spPr>
        <p:txBody>
          <a:bodyPr>
            <a:normAutofit/>
          </a:bodyPr>
          <a:lstStyle/>
          <a:p>
            <a:r>
              <a:rPr lang="en-US" sz="2400" dirty="0">
                <a:latin typeface="Arial" panose="020B0604020202020204" pitchFamily="34" charset="0"/>
                <a:cs typeface="Arial" panose="020B0604020202020204" pitchFamily="34" charset="0"/>
              </a:rPr>
              <a:t>Directed at repairing the CFTR function, potentially finding a cure for CF</a:t>
            </a:r>
          </a:p>
          <a:p>
            <a:r>
              <a:rPr lang="en-US" sz="2400" dirty="0">
                <a:latin typeface="Arial" panose="020B0604020202020204" pitchFamily="34" charset="0"/>
                <a:cs typeface="Arial" panose="020B0604020202020204" pitchFamily="34" charset="0"/>
              </a:rPr>
              <a:t>CFTR modulators</a:t>
            </a:r>
          </a:p>
          <a:p>
            <a:r>
              <a:rPr lang="en-US" sz="2400" dirty="0">
                <a:latin typeface="Arial" panose="020B0604020202020204" pitchFamily="34" charset="0"/>
                <a:cs typeface="Arial" panose="020B0604020202020204" pitchFamily="34" charset="0"/>
              </a:rPr>
              <a:t>Gene therapy</a:t>
            </a:r>
          </a:p>
        </p:txBody>
      </p:sp>
    </p:spTree>
    <p:extLst>
      <p:ext uri="{BB962C8B-B14F-4D97-AF65-F5344CB8AC3E}">
        <p14:creationId xmlns:p14="http://schemas.microsoft.com/office/powerpoint/2010/main" val="250495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wipe(left)">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left)">
                                      <p:cBhvr>
                                        <p:cTn id="3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Treatment</a:t>
            </a:r>
          </a:p>
        </p:txBody>
      </p:sp>
      <p:sp>
        <p:nvSpPr>
          <p:cNvPr id="35843" name="Rectangle 3"/>
          <p:cNvSpPr>
            <a:spLocks noGrp="1" noChangeArrowheads="1"/>
          </p:cNvSpPr>
          <p:nvPr>
            <p:ph idx="1"/>
          </p:nvPr>
        </p:nvSpPr>
        <p:spPr>
          <a:xfrm>
            <a:off x="1154954" y="2414016"/>
            <a:ext cx="10183605" cy="3849624"/>
          </a:xfrm>
        </p:spPr>
        <p:txBody>
          <a:bodyPr>
            <a:normAutofit/>
          </a:bodyPr>
          <a:lstStyle/>
          <a:p>
            <a:pPr marL="0" indent="0">
              <a:lnSpc>
                <a:spcPct val="90000"/>
              </a:lnSpc>
              <a:buNone/>
            </a:pPr>
            <a:r>
              <a:rPr lang="en-US" sz="2400" b="1" dirty="0">
                <a:solidFill>
                  <a:srgbClr val="C00000"/>
                </a:solidFill>
                <a:latin typeface="Arial" panose="020B0604020202020204" pitchFamily="34" charset="0"/>
                <a:cs typeface="Arial" panose="020B0604020202020204" pitchFamily="34" charset="0"/>
              </a:rPr>
              <a:t>Infection:</a:t>
            </a:r>
          </a:p>
          <a:p>
            <a:pPr>
              <a:lnSpc>
                <a:spcPct val="90000"/>
              </a:lnSpc>
            </a:pPr>
            <a:r>
              <a:rPr lang="en-US" sz="2800" dirty="0">
                <a:latin typeface="Arial" panose="020B0604020202020204" pitchFamily="34" charset="0"/>
                <a:cs typeface="Arial" panose="020B0604020202020204" pitchFamily="34" charset="0"/>
              </a:rPr>
              <a:t>Aggressive treatment to control resp infections is essential, by oral, IV or inhaled antibiotics. Either routinely or only for exacerbations</a:t>
            </a:r>
          </a:p>
          <a:p>
            <a:pPr>
              <a:lnSpc>
                <a:spcPct val="90000"/>
              </a:lnSpc>
            </a:pPr>
            <a:r>
              <a:rPr lang="en-US" sz="2800" dirty="0">
                <a:latin typeface="Arial" panose="020B0604020202020204" pitchFamily="34" charset="0"/>
                <a:cs typeface="Arial" panose="020B0604020202020204" pitchFamily="34" charset="0"/>
              </a:rPr>
              <a:t>Accurate C/S data is essential</a:t>
            </a:r>
          </a:p>
          <a:p>
            <a:pPr>
              <a:lnSpc>
                <a:spcPct val="90000"/>
              </a:lnSpc>
            </a:pPr>
            <a:r>
              <a:rPr lang="en-US" sz="2800" dirty="0">
                <a:latin typeface="Arial" panose="020B0604020202020204" pitchFamily="34" charset="0"/>
                <a:cs typeface="Arial" panose="020B0604020202020204" pitchFamily="34" charset="0"/>
              </a:rPr>
              <a:t>On the long run, side effects &amp; resistance are major concerns</a:t>
            </a:r>
          </a:p>
          <a:p>
            <a:pPr>
              <a:lnSpc>
                <a:spcPct val="90000"/>
              </a:lnSpc>
            </a:pPr>
            <a:r>
              <a:rPr lang="en-US" sz="2800" dirty="0">
                <a:latin typeface="Arial" panose="020B0604020202020204" pitchFamily="34" charset="0"/>
                <a:cs typeface="Arial" panose="020B0604020202020204" pitchFamily="34" charset="0"/>
              </a:rPr>
              <a:t>Eradication of </a:t>
            </a:r>
            <a:r>
              <a:rPr lang="en-US" sz="2800" b="1" dirty="0">
                <a:latin typeface="Arial" panose="020B0604020202020204" pitchFamily="34" charset="0"/>
                <a:cs typeface="Arial" panose="020B0604020202020204" pitchFamily="34" charset="0"/>
              </a:rPr>
              <a:t>early </a:t>
            </a:r>
            <a:r>
              <a:rPr lang="en-US" sz="2800" dirty="0">
                <a:latin typeface="Arial" panose="020B0604020202020204" pitchFamily="34" charset="0"/>
                <a:cs typeface="Arial" panose="020B0604020202020204" pitchFamily="34" charset="0"/>
              </a:rPr>
              <a:t>Pseudomonas colonization is a beneficial approach, but not S. aureus </a:t>
            </a:r>
          </a:p>
        </p:txBody>
      </p:sp>
      <p:sp>
        <p:nvSpPr>
          <p:cNvPr id="2" name="Date Placeholder 1">
            <a:extLst>
              <a:ext uri="{FF2B5EF4-FFF2-40B4-BE49-F238E27FC236}">
                <a16:creationId xmlns:a16="http://schemas.microsoft.com/office/drawing/2014/main" xmlns="" id="{8C013DC8-FFAA-4E4A-BCE1-5EC3C2E4E53D}"/>
              </a:ext>
            </a:extLst>
          </p:cNvPr>
          <p:cNvSpPr>
            <a:spLocks noGrp="1"/>
          </p:cNvSpPr>
          <p:nvPr>
            <p:ph type="dt" sz="half" idx="10"/>
          </p:nvPr>
        </p:nvSpPr>
        <p:spPr/>
        <p:txBody>
          <a:bodyPr/>
          <a:lstStyle/>
          <a:p>
            <a:fld id="{D1FBE475-DAB7-43A2-9572-760E01CE7197}" type="datetime3">
              <a:rPr lang="en-US" smtClean="0"/>
              <a:t>18 October 2023</a:t>
            </a:fld>
            <a:endParaRPr lang="en-US" dirty="0"/>
          </a:p>
        </p:txBody>
      </p:sp>
      <p:sp>
        <p:nvSpPr>
          <p:cNvPr id="3" name="Footer Placeholder 2">
            <a:extLst>
              <a:ext uri="{FF2B5EF4-FFF2-40B4-BE49-F238E27FC236}">
                <a16:creationId xmlns:a16="http://schemas.microsoft.com/office/drawing/2014/main" xmlns="" id="{E86E3A29-DC3A-4C41-8097-D65EFC1B152A}"/>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212203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wipe(left)">
                                      <p:cBhvr>
                                        <p:cTn id="22" dur="50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wipe(left)">
                                      <p:cBhvr>
                                        <p:cTn id="27"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Introduction </a:t>
            </a:r>
            <a:endParaRPr lang="en-US" dirty="0"/>
          </a:p>
        </p:txBody>
      </p:sp>
      <p:sp>
        <p:nvSpPr>
          <p:cNvPr id="3" name="عنصر نائب للمحتوى 2"/>
          <p:cNvSpPr>
            <a:spLocks noGrp="1"/>
          </p:cNvSpPr>
          <p:nvPr>
            <p:ph idx="1"/>
          </p:nvPr>
        </p:nvSpPr>
        <p:spPr>
          <a:xfrm>
            <a:off x="1255538" y="2594356"/>
            <a:ext cx="10046446" cy="3733292"/>
          </a:xfrm>
        </p:spPr>
        <p:txBody>
          <a:bodyPr>
            <a:normAutofit/>
          </a:bodyPr>
          <a:lstStyle/>
          <a:p>
            <a:r>
              <a:rPr lang="en-US" sz="2400" dirty="0">
                <a:latin typeface="Arial" panose="020B0604020202020204" pitchFamily="34" charset="0"/>
                <a:cs typeface="Arial" panose="020B0604020202020204" pitchFamily="34" charset="0"/>
              </a:rPr>
              <a:t>Cystic fibrosis (CF) is the most common autosomal recessive </a:t>
            </a:r>
            <a:r>
              <a:rPr lang="en-US" sz="2400" dirty="0" smtClean="0">
                <a:latin typeface="Arial" panose="020B0604020202020204" pitchFamily="34" charset="0"/>
                <a:cs typeface="Arial" panose="020B0604020202020204" pitchFamily="34" charset="0"/>
              </a:rPr>
              <a:t>disease in </a:t>
            </a:r>
            <a:r>
              <a:rPr lang="en-US" sz="2400" dirty="0">
                <a:latin typeface="Arial" panose="020B0604020202020204" pitchFamily="34" charset="0"/>
                <a:cs typeface="Arial" panose="020B0604020202020204" pitchFamily="34" charset="0"/>
              </a:rPr>
              <a:t>the Caucasian population, occurring in approximately </a:t>
            </a:r>
            <a:r>
              <a:rPr lang="en-US" sz="2400" dirty="0" smtClean="0">
                <a:latin typeface="Arial" panose="020B0604020202020204" pitchFamily="34" charset="0"/>
                <a:cs typeface="Arial" panose="020B0604020202020204" pitchFamily="34" charset="0"/>
              </a:rPr>
              <a:t>1/3500 births.</a:t>
            </a:r>
          </a:p>
          <a:p>
            <a:r>
              <a:rPr lang="en-US" sz="2400" dirty="0" smtClean="0">
                <a:latin typeface="Arial" panose="020B0604020202020204" pitchFamily="34" charset="0"/>
                <a:cs typeface="Arial" panose="020B0604020202020204" pitchFamily="34" charset="0"/>
              </a:rPr>
              <a:t>Usual pulmonary course is chronic </a:t>
            </a:r>
            <a:r>
              <a:rPr lang="en-US" sz="2400" dirty="0">
                <a:latin typeface="Arial" panose="020B0604020202020204" pitchFamily="34" charset="0"/>
                <a:cs typeface="Arial" panose="020B0604020202020204" pitchFamily="34" charset="0"/>
              </a:rPr>
              <a:t>lung </a:t>
            </a:r>
            <a:r>
              <a:rPr lang="en-US" sz="2400" dirty="0" smtClean="0">
                <a:latin typeface="Arial" panose="020B0604020202020204" pitchFamily="34" charset="0"/>
                <a:cs typeface="Arial" panose="020B0604020202020204" pitchFamily="34" charset="0"/>
              </a:rPr>
              <a:t>infections with </a:t>
            </a:r>
            <a:r>
              <a:rPr lang="en-US" sz="2400" dirty="0">
                <a:latin typeface="Arial" panose="020B0604020202020204" pitchFamily="34" charset="0"/>
                <a:cs typeface="Arial" panose="020B0604020202020204" pitchFamily="34" charset="0"/>
              </a:rPr>
              <a:t>specific pathogens and excessive inflammation that leads </a:t>
            </a:r>
            <a:r>
              <a:rPr lang="en-US" sz="2400" dirty="0" smtClean="0">
                <a:latin typeface="Arial" panose="020B0604020202020204" pitchFamily="34" charset="0"/>
                <a:cs typeface="Arial" panose="020B0604020202020204" pitchFamily="34" charset="0"/>
              </a:rPr>
              <a:t>to bronchiectasis</a:t>
            </a:r>
            <a:r>
              <a:rPr lang="en-US" sz="2400" dirty="0">
                <a:latin typeface="Arial" panose="020B0604020202020204" pitchFamily="34" charset="0"/>
                <a:cs typeface="Arial" panose="020B0604020202020204" pitchFamily="34" charset="0"/>
              </a:rPr>
              <a:t>, declining lung function and eventually </a:t>
            </a:r>
            <a:r>
              <a:rPr lang="en-US" sz="2400" dirty="0" smtClean="0">
                <a:latin typeface="Arial" panose="020B0604020202020204" pitchFamily="34" charset="0"/>
                <a:cs typeface="Arial" panose="020B0604020202020204" pitchFamily="34" charset="0"/>
              </a:rPr>
              <a:t>respiratory </a:t>
            </a:r>
            <a:r>
              <a:rPr lang="en-US" sz="2400" dirty="0" smtClean="0">
                <a:latin typeface="Arial" panose="020B0604020202020204" pitchFamily="34" charset="0"/>
                <a:cs typeface="Arial" panose="020B0604020202020204" pitchFamily="34" charset="0"/>
              </a:rPr>
              <a:t>insufficiency</a:t>
            </a:r>
          </a:p>
          <a:p>
            <a:r>
              <a:rPr lang="en-US" sz="2400" dirty="0" smtClean="0">
                <a:latin typeface="Arial" panose="020B0604020202020204" pitchFamily="34" charset="0"/>
                <a:cs typeface="Arial" panose="020B0604020202020204" pitchFamily="34" charset="0"/>
              </a:rPr>
              <a:t>&gt;95% of mortality in CF patients is due to respiratory failure, which is the end-result of progressive pulmonary infections</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9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Eradication of Pseudomonas</a:t>
            </a:r>
          </a:p>
        </p:txBody>
      </p:sp>
      <p:sp>
        <p:nvSpPr>
          <p:cNvPr id="3" name="Content Placeholder 2"/>
          <p:cNvSpPr>
            <a:spLocks noGrp="1"/>
          </p:cNvSpPr>
          <p:nvPr>
            <p:ph idx="1"/>
          </p:nvPr>
        </p:nvSpPr>
        <p:spPr>
          <a:xfrm>
            <a:off x="1154954" y="2603500"/>
            <a:ext cx="10192749" cy="3416300"/>
          </a:xfrm>
        </p:spPr>
        <p:txBody>
          <a:bodyPr>
            <a:normAutofit/>
          </a:bodyPr>
          <a:lstStyle/>
          <a:p>
            <a:r>
              <a:rPr lang="en-US" sz="2400" dirty="0">
                <a:latin typeface="Arial" panose="020B0604020202020204" pitchFamily="34" charset="0"/>
                <a:cs typeface="Arial" panose="020B0604020202020204" pitchFamily="34" charset="0"/>
              </a:rPr>
              <a:t>Acquisition of </a:t>
            </a:r>
            <a:r>
              <a:rPr lang="en-US" sz="2400" i="1" dirty="0">
                <a:latin typeface="Arial" panose="020B0604020202020204" pitchFamily="34" charset="0"/>
                <a:cs typeface="Arial" panose="020B0604020202020204" pitchFamily="34" charset="0"/>
              </a:rPr>
              <a:t>P. </a:t>
            </a:r>
            <a:r>
              <a:rPr lang="en-US" sz="2400" i="1" dirty="0" err="1">
                <a:latin typeface="Arial" panose="020B0604020202020204" pitchFamily="34" charset="0"/>
                <a:cs typeface="Arial" panose="020B0604020202020204" pitchFamily="34" charset="0"/>
              </a:rPr>
              <a:t>aeruginosa</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CF airways is associated with clinical worsening, delaying it leads to better lung function and less exacerbations</a:t>
            </a:r>
          </a:p>
          <a:p>
            <a:r>
              <a:rPr lang="en-US" sz="2400" dirty="0">
                <a:latin typeface="Arial" panose="020B0604020202020204" pitchFamily="34" charset="0"/>
                <a:cs typeface="Arial" panose="020B0604020202020204" pitchFamily="34" charset="0"/>
              </a:rPr>
              <a:t>A widely accepted approach is to do surveillance cultures and to treat Pseudomonas as soon as it appears, the most common method is by inhaled </a:t>
            </a:r>
            <a:r>
              <a:rPr lang="en-US" sz="2400" dirty="0" err="1">
                <a:latin typeface="Arial" panose="020B0604020202020204" pitchFamily="34" charset="0"/>
                <a:cs typeface="Arial" panose="020B0604020202020204" pitchFamily="34" charset="0"/>
              </a:rPr>
              <a:t>Tobramycin</a:t>
            </a:r>
            <a:r>
              <a:rPr lang="en-US" sz="2400" dirty="0">
                <a:latin typeface="Arial" panose="020B0604020202020204" pitchFamily="34" charset="0"/>
                <a:cs typeface="Arial" panose="020B0604020202020204" pitchFamily="34" charset="0"/>
              </a:rPr>
              <a:t>, often given as “4 weeks on, 4 weeks off”</a:t>
            </a:r>
          </a:p>
        </p:txBody>
      </p:sp>
      <p:sp>
        <p:nvSpPr>
          <p:cNvPr id="4" name="Date Placeholder 3">
            <a:extLst>
              <a:ext uri="{FF2B5EF4-FFF2-40B4-BE49-F238E27FC236}">
                <a16:creationId xmlns:a16="http://schemas.microsoft.com/office/drawing/2014/main" xmlns="" id="{0A60E28F-999B-409F-B979-C968B41C3CD1}"/>
              </a:ext>
            </a:extLst>
          </p:cNvPr>
          <p:cNvSpPr>
            <a:spLocks noGrp="1"/>
          </p:cNvSpPr>
          <p:nvPr>
            <p:ph type="dt" sz="half" idx="10"/>
          </p:nvPr>
        </p:nvSpPr>
        <p:spPr/>
        <p:txBody>
          <a:bodyPr/>
          <a:lstStyle/>
          <a:p>
            <a:fld id="{5617F380-1561-4A67-8434-35827D64A897}" type="datetime3">
              <a:rPr lang="en-US" smtClean="0"/>
              <a:t>18 October 2023</a:t>
            </a:fld>
            <a:endParaRPr lang="en-US" dirty="0"/>
          </a:p>
        </p:txBody>
      </p:sp>
      <p:sp>
        <p:nvSpPr>
          <p:cNvPr id="5" name="Footer Placeholder 4">
            <a:extLst>
              <a:ext uri="{FF2B5EF4-FFF2-40B4-BE49-F238E27FC236}">
                <a16:creationId xmlns:a16="http://schemas.microsoft.com/office/drawing/2014/main" xmlns="" id="{4F72C563-4692-4B26-901B-51FC3DBFC452}"/>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10974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6E233D-F91F-4BBD-BCA9-662FE39197A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5ACF9DDE-F786-4630-BFB1-15082AC06255}"/>
              </a:ext>
            </a:extLst>
          </p:cNvPr>
          <p:cNvPicPr>
            <a:picLocks noGrp="1" noChangeAspect="1"/>
          </p:cNvPicPr>
          <p:nvPr>
            <p:ph idx="1"/>
          </p:nvPr>
        </p:nvPicPr>
        <p:blipFill>
          <a:blip r:embed="rId2"/>
          <a:stretch>
            <a:fillRect/>
          </a:stretch>
        </p:blipFill>
        <p:spPr>
          <a:xfrm>
            <a:off x="425906" y="833947"/>
            <a:ext cx="11340187" cy="4869270"/>
          </a:xfrm>
          <a:prstGeom prst="rect">
            <a:avLst/>
          </a:prstGeom>
        </p:spPr>
      </p:pic>
      <p:sp>
        <p:nvSpPr>
          <p:cNvPr id="4" name="Date Placeholder 3">
            <a:extLst>
              <a:ext uri="{FF2B5EF4-FFF2-40B4-BE49-F238E27FC236}">
                <a16:creationId xmlns:a16="http://schemas.microsoft.com/office/drawing/2014/main" xmlns="" id="{ACF74CA8-BED3-42C0-9D62-ABFDCC67DD68}"/>
              </a:ext>
            </a:extLst>
          </p:cNvPr>
          <p:cNvSpPr>
            <a:spLocks noGrp="1"/>
          </p:cNvSpPr>
          <p:nvPr>
            <p:ph type="dt" sz="half" idx="10"/>
          </p:nvPr>
        </p:nvSpPr>
        <p:spPr/>
        <p:txBody>
          <a:bodyPr/>
          <a:lstStyle/>
          <a:p>
            <a:fld id="{79EF0BCD-7627-40F9-8735-FCBE54B10D79}" type="datetime3">
              <a:rPr lang="en-US" smtClean="0"/>
              <a:t>18 October 2023</a:t>
            </a:fld>
            <a:endParaRPr lang="en-US" dirty="0"/>
          </a:p>
        </p:txBody>
      </p:sp>
      <p:sp>
        <p:nvSpPr>
          <p:cNvPr id="5" name="Footer Placeholder 4">
            <a:extLst>
              <a:ext uri="{FF2B5EF4-FFF2-40B4-BE49-F238E27FC236}">
                <a16:creationId xmlns:a16="http://schemas.microsoft.com/office/drawing/2014/main" xmlns="" id="{D45AEBA1-B97F-44B0-AD0C-771B03318A7D}"/>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1496849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Treatment</a:t>
            </a:r>
          </a:p>
        </p:txBody>
      </p:sp>
      <p:sp>
        <p:nvSpPr>
          <p:cNvPr id="83971" name="Rectangle 3"/>
          <p:cNvSpPr>
            <a:spLocks noGrp="1" noChangeArrowheads="1"/>
          </p:cNvSpPr>
          <p:nvPr>
            <p:ph idx="1"/>
          </p:nvPr>
        </p:nvSpPr>
        <p:spPr>
          <a:xfrm>
            <a:off x="685801" y="2505456"/>
            <a:ext cx="10716767" cy="3611880"/>
          </a:xfrm>
        </p:spPr>
        <p:txBody>
          <a:bodyPr>
            <a:normAutofit fontScale="92500" lnSpcReduction="20000"/>
          </a:bodyPr>
          <a:lstStyle/>
          <a:p>
            <a:pPr marL="274320" indent="-274320">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rPr>
              <a:t>Introduction of inhaled </a:t>
            </a:r>
            <a:r>
              <a:rPr lang="en-US" sz="2800" dirty="0" err="1">
                <a:latin typeface="Arial" panose="020B0604020202020204" pitchFamily="34" charset="0"/>
                <a:cs typeface="Arial" panose="020B0604020202020204" pitchFamily="34" charset="0"/>
              </a:rPr>
              <a:t>Tobramycin</a:t>
            </a:r>
            <a:r>
              <a:rPr lang="en-US" sz="2800" dirty="0">
                <a:latin typeface="Arial" panose="020B0604020202020204" pitchFamily="34" charset="0"/>
                <a:cs typeface="Arial" panose="020B0604020202020204" pitchFamily="34" charset="0"/>
              </a:rPr>
              <a:t> solution 300mg (TOBI) showed good </a:t>
            </a:r>
            <a:r>
              <a:rPr lang="en-US" sz="2800" dirty="0" err="1">
                <a:latin typeface="Arial" panose="020B0604020202020204" pitchFamily="34" charset="0"/>
                <a:cs typeface="Arial" panose="020B0604020202020204" pitchFamily="34" charset="0"/>
              </a:rPr>
              <a:t>resuls</a:t>
            </a:r>
            <a:r>
              <a:rPr lang="en-US" sz="2800" dirty="0">
                <a:latin typeface="Arial" panose="020B0604020202020204" pitchFamily="34" charset="0"/>
                <a:cs typeface="Arial" panose="020B0604020202020204" pitchFamily="34" charset="0"/>
              </a:rPr>
              <a:t> in both Pseudomonas eradication or </a:t>
            </a:r>
            <a:r>
              <a:rPr lang="en-US" sz="2800" dirty="0">
                <a:latin typeface="Arial" panose="020B0604020202020204" pitchFamily="34" charset="0"/>
                <a:cs typeface="Arial" panose="020B0604020202020204" pitchFamily="34" charset="0"/>
                <a:sym typeface="Symbol" pitchFamily="18" charset="2"/>
              </a:rPr>
              <a:t> colonization density as well as improved lung function</a:t>
            </a:r>
          </a:p>
          <a:p>
            <a:pPr marL="274320" indent="-274320">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sym typeface="Symbol" pitchFamily="18" charset="2"/>
              </a:rPr>
              <a:t>Inhaled Colistin (??and gentamicin) may have similar effect</a:t>
            </a:r>
          </a:p>
          <a:p>
            <a:pPr marL="274320" indent="-274320">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sym typeface="Symbol" pitchFamily="18" charset="2"/>
              </a:rPr>
              <a:t>Inhaled Aztreonam is also very effective</a:t>
            </a:r>
          </a:p>
          <a:p>
            <a:pPr marL="274320" indent="-274320">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sym typeface="Symbol" pitchFamily="18" charset="2"/>
              </a:rPr>
              <a:t>Azithromycin 3 times/week showed improvement in Pseudomonas infection and in lung function but less than TOBI</a:t>
            </a:r>
          </a:p>
          <a:p>
            <a:pPr marL="274320" indent="-274320">
              <a:spcAft>
                <a:spcPts val="0"/>
              </a:spcAft>
              <a:buClr>
                <a:schemeClr val="accent3"/>
              </a:buClr>
              <a:buFont typeface="Wingdings 2"/>
              <a:buChar char=""/>
              <a:defRPr/>
            </a:pPr>
            <a:r>
              <a:rPr lang="en-US" sz="2800" dirty="0">
                <a:latin typeface="Arial" panose="020B0604020202020204" pitchFamily="34" charset="0"/>
                <a:cs typeface="Arial" panose="020B0604020202020204" pitchFamily="34" charset="0"/>
                <a:sym typeface="Symbol" pitchFamily="18" charset="2"/>
              </a:rPr>
              <a:t>Inhaled Ciprofloxacin, Levofloxacin &amp; Amikacin has been studied as well</a:t>
            </a:r>
            <a:endParaRPr lang="en-US" sz="2800" dirty="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xmlns="" id="{3EE7FC9C-899C-4ABF-9E4E-067CD7382506}"/>
              </a:ext>
            </a:extLst>
          </p:cNvPr>
          <p:cNvSpPr>
            <a:spLocks noGrp="1"/>
          </p:cNvSpPr>
          <p:nvPr>
            <p:ph type="dt" sz="half" idx="10"/>
          </p:nvPr>
        </p:nvSpPr>
        <p:spPr/>
        <p:txBody>
          <a:bodyPr/>
          <a:lstStyle/>
          <a:p>
            <a:fld id="{6F3D4D0C-CCE2-47B4-94A5-2CAC4AA0F7F2}" type="datetime3">
              <a:rPr lang="en-US" smtClean="0"/>
              <a:t>18 October 2023</a:t>
            </a:fld>
            <a:endParaRPr lang="en-US" dirty="0"/>
          </a:p>
        </p:txBody>
      </p:sp>
      <p:sp>
        <p:nvSpPr>
          <p:cNvPr id="3" name="Footer Placeholder 2">
            <a:extLst>
              <a:ext uri="{FF2B5EF4-FFF2-40B4-BE49-F238E27FC236}">
                <a16:creationId xmlns:a16="http://schemas.microsoft.com/office/drawing/2014/main" xmlns="" id="{B8279741-DD0B-4037-A4FB-BC7C4FC9ECF4}"/>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40697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left)">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wipe(left)">
                                      <p:cBhvr>
                                        <p:cTn id="12" dur="5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wipe(left)">
                                      <p:cBhvr>
                                        <p:cTn id="17" dur="500"/>
                                        <p:tgtEl>
                                          <p:spTgt spid="839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wipe(left)">
                                      <p:cBhvr>
                                        <p:cTn id="22" dur="500"/>
                                        <p:tgtEl>
                                          <p:spTgt spid="839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wipe(left)">
                                      <p:cBhvr>
                                        <p:cTn id="27"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Eradication of Staph. </a:t>
            </a:r>
            <a:r>
              <a:rPr lang="en-US" dirty="0" err="1"/>
              <a:t>aureus</a:t>
            </a:r>
            <a:endParaRPr lang="en-US" dirty="0"/>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For individuals with CF, the CF Foundation recommends </a:t>
            </a:r>
            <a:r>
              <a:rPr lang="en-US" sz="2400" b="1" u="sng" dirty="0">
                <a:latin typeface="Arial" panose="020B0604020202020204" pitchFamily="34" charset="0"/>
                <a:cs typeface="Arial" panose="020B0604020202020204" pitchFamily="34" charset="0"/>
              </a:rPr>
              <a:t>against</a:t>
            </a:r>
            <a:r>
              <a:rPr lang="en-US" sz="2400" b="1" dirty="0">
                <a:latin typeface="Arial" panose="020B0604020202020204" pitchFamily="34" charset="0"/>
                <a:cs typeface="Arial" panose="020B0604020202020204" pitchFamily="34" charset="0"/>
              </a:rPr>
              <a:t> the prophylactic use </a:t>
            </a:r>
            <a:r>
              <a:rPr lang="en-US" sz="2400" dirty="0">
                <a:latin typeface="Arial" panose="020B0604020202020204" pitchFamily="34" charset="0"/>
                <a:cs typeface="Arial" panose="020B0604020202020204" pitchFamily="34" charset="0"/>
              </a:rPr>
              <a:t>of oral </a:t>
            </a:r>
            <a:r>
              <a:rPr lang="en-US" sz="2400" dirty="0" err="1">
                <a:latin typeface="Arial" panose="020B0604020202020204" pitchFamily="34" charset="0"/>
                <a:cs typeface="Arial" panose="020B0604020202020204" pitchFamily="34" charset="0"/>
              </a:rPr>
              <a:t>antistaphylococcal</a:t>
            </a:r>
            <a:r>
              <a:rPr lang="en-US" sz="2400" dirty="0">
                <a:latin typeface="Arial" panose="020B0604020202020204" pitchFamily="34" charset="0"/>
                <a:cs typeface="Arial" panose="020B0604020202020204" pitchFamily="34" charset="0"/>
              </a:rPr>
              <a:t> antibiotics </a:t>
            </a:r>
          </a:p>
        </p:txBody>
      </p:sp>
      <p:sp>
        <p:nvSpPr>
          <p:cNvPr id="4" name="Date Placeholder 3">
            <a:extLst>
              <a:ext uri="{FF2B5EF4-FFF2-40B4-BE49-F238E27FC236}">
                <a16:creationId xmlns:a16="http://schemas.microsoft.com/office/drawing/2014/main" xmlns="" id="{376555EF-3233-4480-B5BC-BA0805CBCEAE}"/>
              </a:ext>
            </a:extLst>
          </p:cNvPr>
          <p:cNvSpPr>
            <a:spLocks noGrp="1"/>
          </p:cNvSpPr>
          <p:nvPr>
            <p:ph type="dt" sz="half" idx="10"/>
          </p:nvPr>
        </p:nvSpPr>
        <p:spPr/>
        <p:txBody>
          <a:bodyPr/>
          <a:lstStyle/>
          <a:p>
            <a:fld id="{EB65E12D-39AD-4858-B733-D52B7989A964}" type="datetime3">
              <a:rPr lang="en-US" smtClean="0"/>
              <a:t>18 October 2023</a:t>
            </a:fld>
            <a:endParaRPr lang="en-US" dirty="0"/>
          </a:p>
        </p:txBody>
      </p:sp>
      <p:sp>
        <p:nvSpPr>
          <p:cNvPr id="5" name="Footer Placeholder 4">
            <a:extLst>
              <a:ext uri="{FF2B5EF4-FFF2-40B4-BE49-F238E27FC236}">
                <a16:creationId xmlns:a16="http://schemas.microsoft.com/office/drawing/2014/main" xmlns="" id="{888C11C7-1B58-4336-9CD3-01DB50A3DC74}"/>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51812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Treatment</a:t>
            </a:r>
          </a:p>
        </p:txBody>
      </p:sp>
      <p:sp>
        <p:nvSpPr>
          <p:cNvPr id="38915" name="Rectangle 3"/>
          <p:cNvSpPr>
            <a:spLocks noGrp="1" noChangeArrowheads="1"/>
          </p:cNvSpPr>
          <p:nvPr>
            <p:ph idx="1"/>
          </p:nvPr>
        </p:nvSpPr>
        <p:spPr>
          <a:xfrm>
            <a:off x="685799" y="2496311"/>
            <a:ext cx="10820400" cy="3895527"/>
          </a:xfrm>
        </p:spPr>
        <p:txBody>
          <a:bodyPr>
            <a:normAutofit fontScale="92500" lnSpcReduction="20000"/>
          </a:bodyPr>
          <a:lstStyle/>
          <a:p>
            <a:pPr marL="0" indent="0">
              <a:buNone/>
            </a:pPr>
            <a:r>
              <a:rPr lang="en-US" sz="2800" b="1" dirty="0">
                <a:solidFill>
                  <a:srgbClr val="C00000"/>
                </a:solidFill>
              </a:rPr>
              <a:t>Airway clearance:</a:t>
            </a:r>
          </a:p>
          <a:p>
            <a:r>
              <a:rPr lang="en-US" sz="2800" b="1" dirty="0"/>
              <a:t>Daily</a:t>
            </a:r>
            <a:r>
              <a:rPr lang="en-US" sz="2800" dirty="0"/>
              <a:t> chest physiotherapy is important</a:t>
            </a:r>
          </a:p>
          <a:p>
            <a:r>
              <a:rPr lang="en-US" sz="2800" dirty="0"/>
              <a:t>Usually done after a bronchodilator nebulizer treatment</a:t>
            </a:r>
          </a:p>
          <a:p>
            <a:r>
              <a:rPr lang="en-US" sz="2800" dirty="0"/>
              <a:t>Several devices exist to aid clearance</a:t>
            </a:r>
          </a:p>
          <a:p>
            <a:r>
              <a:rPr lang="en-US" sz="2800" dirty="0"/>
              <a:t>Inhaled </a:t>
            </a:r>
            <a:r>
              <a:rPr lang="en-US" sz="2800" dirty="0" err="1"/>
              <a:t>DNAse</a:t>
            </a:r>
            <a:r>
              <a:rPr lang="en-US" sz="2800" dirty="0"/>
              <a:t> (</a:t>
            </a:r>
            <a:r>
              <a:rPr lang="en-US" sz="2800" dirty="0" err="1"/>
              <a:t>Dornase</a:t>
            </a:r>
            <a:r>
              <a:rPr lang="en-US" sz="2800" dirty="0"/>
              <a:t> alpha) is proven helpful, mucolytics are </a:t>
            </a:r>
            <a:r>
              <a:rPr lang="en-US" sz="2800" b="1" dirty="0"/>
              <a:t>NOT</a:t>
            </a:r>
          </a:p>
          <a:p>
            <a:r>
              <a:rPr lang="en-US" sz="2800" dirty="0"/>
              <a:t>Hypertonic saline neb’s (</a:t>
            </a:r>
            <a:r>
              <a:rPr lang="en-US" sz="2800" b="1" dirty="0"/>
              <a:t>7%</a:t>
            </a:r>
            <a:r>
              <a:rPr lang="en-US" sz="2800" dirty="0"/>
              <a:t>) are of proven efficacy in CF airway clearance</a:t>
            </a:r>
          </a:p>
          <a:p>
            <a:r>
              <a:rPr lang="en-US" sz="2800" dirty="0"/>
              <a:t>Mannitol via nebulizer or dry powder inhalation could be helpful</a:t>
            </a:r>
          </a:p>
        </p:txBody>
      </p:sp>
      <p:sp>
        <p:nvSpPr>
          <p:cNvPr id="3" name="Footer Placeholder 2">
            <a:extLst>
              <a:ext uri="{FF2B5EF4-FFF2-40B4-BE49-F238E27FC236}">
                <a16:creationId xmlns:a16="http://schemas.microsoft.com/office/drawing/2014/main" xmlns="" id="{EB72D690-2A88-4B87-908A-31ECF5F39B55}"/>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20019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left)">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wipe(left)">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wipe(left)">
                                      <p:cBhvr>
                                        <p:cTn id="32" dur="500"/>
                                        <p:tgtEl>
                                          <p:spTgt spid="389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animEffect transition="in" filter="wipe(left)">
                                      <p:cBhvr>
                                        <p:cTn id="37" dur="5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9FE3D-3044-4737-8CFF-75DDF57F4170}"/>
              </a:ext>
            </a:extLst>
          </p:cNvPr>
          <p:cNvSpPr>
            <a:spLocks noGrp="1"/>
          </p:cNvSpPr>
          <p:nvPr>
            <p:ph type="title"/>
          </p:nvPr>
        </p:nvSpPr>
        <p:spPr/>
        <p:txBody>
          <a:bodyPr/>
          <a:lstStyle/>
          <a:p>
            <a:r>
              <a:rPr lang="en-US" dirty="0"/>
              <a:t>Chest physiotherapy vest</a:t>
            </a:r>
          </a:p>
        </p:txBody>
      </p:sp>
      <p:pic>
        <p:nvPicPr>
          <p:cNvPr id="7" name="Content Placeholder 6">
            <a:extLst>
              <a:ext uri="{FF2B5EF4-FFF2-40B4-BE49-F238E27FC236}">
                <a16:creationId xmlns:a16="http://schemas.microsoft.com/office/drawing/2014/main" xmlns="" id="{014D5147-56D7-4EAF-88DC-B3AEBF7DAE86}"/>
              </a:ext>
            </a:extLst>
          </p:cNvPr>
          <p:cNvPicPr>
            <a:picLocks noGrp="1" noChangeAspect="1"/>
          </p:cNvPicPr>
          <p:nvPr>
            <p:ph idx="1"/>
          </p:nvPr>
        </p:nvPicPr>
        <p:blipFill>
          <a:blip r:embed="rId2"/>
          <a:stretch>
            <a:fillRect/>
          </a:stretch>
        </p:blipFill>
        <p:spPr>
          <a:xfrm>
            <a:off x="1171313" y="2326546"/>
            <a:ext cx="3956868" cy="2888664"/>
          </a:xfrm>
        </p:spPr>
      </p:pic>
      <p:sp>
        <p:nvSpPr>
          <p:cNvPr id="4" name="Date Placeholder 3">
            <a:extLst>
              <a:ext uri="{FF2B5EF4-FFF2-40B4-BE49-F238E27FC236}">
                <a16:creationId xmlns:a16="http://schemas.microsoft.com/office/drawing/2014/main" xmlns="" id="{2AB8F7AB-C651-4578-9FCC-ADB30F40D44E}"/>
              </a:ext>
            </a:extLst>
          </p:cNvPr>
          <p:cNvSpPr>
            <a:spLocks noGrp="1"/>
          </p:cNvSpPr>
          <p:nvPr>
            <p:ph type="dt" sz="half" idx="10"/>
          </p:nvPr>
        </p:nvSpPr>
        <p:spPr/>
        <p:txBody>
          <a:bodyPr/>
          <a:lstStyle/>
          <a:p>
            <a:fld id="{79EF0BCD-7627-40F9-8735-FCBE54B10D79}" type="datetime3">
              <a:rPr lang="en-US" smtClean="0"/>
              <a:t>18 October 2023</a:t>
            </a:fld>
            <a:endParaRPr lang="en-US" dirty="0"/>
          </a:p>
        </p:txBody>
      </p:sp>
      <p:sp>
        <p:nvSpPr>
          <p:cNvPr id="5" name="Footer Placeholder 4">
            <a:extLst>
              <a:ext uri="{FF2B5EF4-FFF2-40B4-BE49-F238E27FC236}">
                <a16:creationId xmlns:a16="http://schemas.microsoft.com/office/drawing/2014/main" xmlns="" id="{0EEF0AFD-EB4D-4A28-A7A9-89A3CDE6C741}"/>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pic>
        <p:nvPicPr>
          <p:cNvPr id="9" name="Picture 8">
            <a:extLst>
              <a:ext uri="{FF2B5EF4-FFF2-40B4-BE49-F238E27FC236}">
                <a16:creationId xmlns:a16="http://schemas.microsoft.com/office/drawing/2014/main" xmlns="" id="{82F3C05F-DF3F-4737-BEA6-0FE596885B37}"/>
              </a:ext>
            </a:extLst>
          </p:cNvPr>
          <p:cNvPicPr>
            <a:picLocks noChangeAspect="1"/>
          </p:cNvPicPr>
          <p:nvPr/>
        </p:nvPicPr>
        <p:blipFill>
          <a:blip r:embed="rId3"/>
          <a:stretch>
            <a:fillRect/>
          </a:stretch>
        </p:blipFill>
        <p:spPr>
          <a:xfrm>
            <a:off x="5269091" y="2340354"/>
            <a:ext cx="6230450" cy="2888663"/>
          </a:xfrm>
          <a:prstGeom prst="rect">
            <a:avLst/>
          </a:prstGeom>
        </p:spPr>
      </p:pic>
    </p:spTree>
    <p:extLst>
      <p:ext uri="{BB962C8B-B14F-4D97-AF65-F5344CB8AC3E}">
        <p14:creationId xmlns:p14="http://schemas.microsoft.com/office/powerpoint/2010/main" val="60317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dirty="0"/>
              <a:t>Hypertonic saline</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981200" y="1600201"/>
            <a:ext cx="8039100" cy="3000375"/>
          </a:xfrm>
          <a:prstGeom prst="rect">
            <a:avLst/>
          </a:prstGeom>
          <a:noFill/>
          <a:ln w="38100">
            <a:solidFill>
              <a:srgbClr val="7030A0"/>
            </a:solidFill>
            <a:miter lim="800000"/>
            <a:headEnd/>
            <a:tailEnd/>
          </a:ln>
          <a:effectLst>
            <a:glow rad="228600">
              <a:schemeClr val="accent3">
                <a:satMod val="175000"/>
                <a:alpha val="40000"/>
              </a:schemeClr>
            </a:glow>
          </a:effectLst>
        </p:spPr>
      </p:pic>
      <p:pic>
        <p:nvPicPr>
          <p:cNvPr id="1026" name="Picture 2"/>
          <p:cNvPicPr>
            <a:picLocks noChangeAspect="1" noChangeArrowheads="1"/>
          </p:cNvPicPr>
          <p:nvPr/>
        </p:nvPicPr>
        <p:blipFill>
          <a:blip r:embed="rId3" cstate="print"/>
          <a:srcRect/>
          <a:stretch>
            <a:fillRect/>
          </a:stretch>
        </p:blipFill>
        <p:spPr bwMode="auto">
          <a:xfrm>
            <a:off x="2362201" y="4876800"/>
            <a:ext cx="6981825" cy="857250"/>
          </a:xfrm>
          <a:prstGeom prst="rect">
            <a:avLst/>
          </a:prstGeom>
          <a:noFill/>
          <a:ln w="9525">
            <a:solidFill>
              <a:schemeClr val="accent1"/>
            </a:solidFill>
            <a:miter lim="800000"/>
            <a:headEnd/>
            <a:tailEnd/>
          </a:ln>
          <a:effectLst>
            <a:glow rad="228600">
              <a:schemeClr val="accent6">
                <a:satMod val="175000"/>
                <a:alpha val="40000"/>
              </a:schemeClr>
            </a:glow>
          </a:effectLst>
        </p:spPr>
      </p:pic>
      <p:pic>
        <p:nvPicPr>
          <p:cNvPr id="1027" name="Picture 3"/>
          <p:cNvPicPr>
            <a:picLocks noChangeAspect="1" noChangeArrowheads="1"/>
          </p:cNvPicPr>
          <p:nvPr/>
        </p:nvPicPr>
        <p:blipFill>
          <a:blip r:embed="rId4" cstate="print"/>
          <a:srcRect/>
          <a:stretch>
            <a:fillRect/>
          </a:stretch>
        </p:blipFill>
        <p:spPr bwMode="auto">
          <a:xfrm>
            <a:off x="6629401" y="5486400"/>
            <a:ext cx="2714625" cy="666750"/>
          </a:xfrm>
          <a:prstGeom prst="rect">
            <a:avLst/>
          </a:prstGeom>
          <a:noFill/>
          <a:ln w="9525">
            <a:solidFill>
              <a:schemeClr val="accent1"/>
            </a:solidFill>
            <a:miter lim="800000"/>
            <a:headEnd/>
            <a:tailEnd/>
          </a:ln>
          <a:effectLst>
            <a:glow rad="228600">
              <a:schemeClr val="accent6">
                <a:satMod val="175000"/>
                <a:alpha val="40000"/>
              </a:schemeClr>
            </a:glow>
          </a:effectLst>
        </p:spPr>
      </p:pic>
      <p:sp>
        <p:nvSpPr>
          <p:cNvPr id="3" name="Date Placeholder 2">
            <a:extLst>
              <a:ext uri="{FF2B5EF4-FFF2-40B4-BE49-F238E27FC236}">
                <a16:creationId xmlns:a16="http://schemas.microsoft.com/office/drawing/2014/main" xmlns="" id="{9C652AA1-BBC0-42A4-96C1-31B7C374CB10}"/>
              </a:ext>
            </a:extLst>
          </p:cNvPr>
          <p:cNvSpPr>
            <a:spLocks noGrp="1"/>
          </p:cNvSpPr>
          <p:nvPr>
            <p:ph type="dt" sz="half" idx="10"/>
          </p:nvPr>
        </p:nvSpPr>
        <p:spPr/>
        <p:txBody>
          <a:bodyPr/>
          <a:lstStyle/>
          <a:p>
            <a:fld id="{FD5A38E0-25E1-462C-9F52-AC4A1E5967FB}" type="datetime3">
              <a:rPr lang="en-US" smtClean="0"/>
              <a:t>18 October 2023</a:t>
            </a:fld>
            <a:endParaRPr lang="en-US" dirty="0"/>
          </a:p>
        </p:txBody>
      </p:sp>
      <p:sp>
        <p:nvSpPr>
          <p:cNvPr id="4" name="Footer Placeholder 3">
            <a:extLst>
              <a:ext uri="{FF2B5EF4-FFF2-40B4-BE49-F238E27FC236}">
                <a16:creationId xmlns:a16="http://schemas.microsoft.com/office/drawing/2014/main" xmlns="" id="{9C3F4FE5-584F-4113-ABD2-E7B7007FA088}"/>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3130101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Hypertonic saline</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1752600" y="1905000"/>
            <a:ext cx="8229600" cy="4312990"/>
          </a:xfrm>
          <a:prstGeom prst="rect">
            <a:avLst/>
          </a:prstGeom>
          <a:noFill/>
          <a:ln w="38100">
            <a:solidFill>
              <a:srgbClr val="7030A0"/>
            </a:solidFill>
            <a:miter lim="800000"/>
            <a:headEnd/>
            <a:tailEnd/>
          </a:ln>
          <a:effectLst>
            <a:glow rad="228600">
              <a:schemeClr val="accent3">
                <a:satMod val="175000"/>
                <a:alpha val="40000"/>
              </a:schemeClr>
            </a:glow>
          </a:effectLst>
        </p:spPr>
      </p:pic>
      <p:sp>
        <p:nvSpPr>
          <p:cNvPr id="3" name="Date Placeholder 2">
            <a:extLst>
              <a:ext uri="{FF2B5EF4-FFF2-40B4-BE49-F238E27FC236}">
                <a16:creationId xmlns:a16="http://schemas.microsoft.com/office/drawing/2014/main" xmlns="" id="{22EEDCA3-4CCA-4EBB-802C-DFAFC3C07A61}"/>
              </a:ext>
            </a:extLst>
          </p:cNvPr>
          <p:cNvSpPr>
            <a:spLocks noGrp="1"/>
          </p:cNvSpPr>
          <p:nvPr>
            <p:ph type="dt" sz="half" idx="10"/>
          </p:nvPr>
        </p:nvSpPr>
        <p:spPr/>
        <p:txBody>
          <a:bodyPr/>
          <a:lstStyle/>
          <a:p>
            <a:fld id="{652D20EA-1A3E-4F6B-BFB0-751749F7E232}" type="datetime3">
              <a:rPr lang="en-US" smtClean="0"/>
              <a:t>18 October 2023</a:t>
            </a:fld>
            <a:endParaRPr lang="en-US" dirty="0"/>
          </a:p>
        </p:txBody>
      </p:sp>
      <p:sp>
        <p:nvSpPr>
          <p:cNvPr id="4" name="Footer Placeholder 3">
            <a:extLst>
              <a:ext uri="{FF2B5EF4-FFF2-40B4-BE49-F238E27FC236}">
                <a16:creationId xmlns:a16="http://schemas.microsoft.com/office/drawing/2014/main" xmlns="" id="{3959CB0B-B218-49BC-BFE4-EDC1A2D8CE3B}"/>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100335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Treatment</a:t>
            </a:r>
          </a:p>
        </p:txBody>
      </p:sp>
      <p:sp>
        <p:nvSpPr>
          <p:cNvPr id="41987" name="Rectangle 3"/>
          <p:cNvSpPr>
            <a:spLocks noGrp="1" noChangeArrowheads="1"/>
          </p:cNvSpPr>
          <p:nvPr>
            <p:ph idx="1"/>
          </p:nvPr>
        </p:nvSpPr>
        <p:spPr>
          <a:xfrm>
            <a:off x="685801" y="2450592"/>
            <a:ext cx="10131425" cy="3340608"/>
          </a:xfrm>
        </p:spPr>
        <p:txBody>
          <a:bodyPr>
            <a:normAutofit lnSpcReduction="10000"/>
          </a:bodyPr>
          <a:lstStyle/>
          <a:p>
            <a:pPr marL="0" indent="0">
              <a:lnSpc>
                <a:spcPct val="90000"/>
              </a:lnSpc>
              <a:buNone/>
            </a:pPr>
            <a:r>
              <a:rPr lang="en-US" sz="2400" b="1" dirty="0">
                <a:solidFill>
                  <a:srgbClr val="C00000"/>
                </a:solidFill>
                <a:latin typeface="Arial" panose="020B0604020202020204" pitchFamily="34" charset="0"/>
                <a:cs typeface="Arial" panose="020B0604020202020204" pitchFamily="34" charset="0"/>
              </a:rPr>
              <a:t>GI problems:</a:t>
            </a:r>
          </a:p>
          <a:p>
            <a:pPr>
              <a:lnSpc>
                <a:spcPct val="90000"/>
              </a:lnSpc>
            </a:pPr>
            <a:r>
              <a:rPr lang="en-US" sz="2400" dirty="0">
                <a:latin typeface="Arial" panose="020B0604020202020204" pitchFamily="34" charset="0"/>
                <a:cs typeface="Arial" panose="020B0604020202020204" pitchFamily="34" charset="0"/>
              </a:rPr>
              <a:t>Pancreatic replacement enzymes </a:t>
            </a:r>
            <a:r>
              <a:rPr lang="en-US" sz="2400" i="1" dirty="0">
                <a:latin typeface="Arial" panose="020B0604020202020204" pitchFamily="34" charset="0"/>
                <a:cs typeface="Arial" panose="020B0604020202020204" pitchFamily="34" charset="0"/>
              </a:rPr>
              <a:t>in pancreatic-deficient patients</a:t>
            </a:r>
          </a:p>
          <a:p>
            <a:pPr>
              <a:lnSpc>
                <a:spcPct val="90000"/>
              </a:lnSpc>
            </a:pPr>
            <a:r>
              <a:rPr lang="en-US" sz="2400" dirty="0">
                <a:latin typeface="Arial" panose="020B0604020202020204" pitchFamily="34" charset="0"/>
                <a:cs typeface="Arial" panose="020B0604020202020204" pitchFamily="34" charset="0"/>
              </a:rPr>
              <a:t>Good nutrition is </a:t>
            </a:r>
            <a:r>
              <a:rPr lang="en-US" sz="2400" dirty="0" smtClean="0">
                <a:latin typeface="Arial" panose="020B0604020202020204" pitchFamily="34" charset="0"/>
                <a:cs typeface="Arial" panose="020B0604020202020204" pitchFamily="34" charset="0"/>
              </a:rPr>
              <a:t>essential, patients </a:t>
            </a:r>
            <a:r>
              <a:rPr lang="en-US" sz="2400" dirty="0">
                <a:latin typeface="Arial" panose="020B0604020202020204" pitchFamily="34" charset="0"/>
                <a:cs typeface="Arial" panose="020B0604020202020204" pitchFamily="34" charset="0"/>
              </a:rPr>
              <a:t>with normal weight have better morbidity &amp; </a:t>
            </a:r>
            <a:r>
              <a:rPr lang="en-US" sz="2400" dirty="0" smtClean="0">
                <a:latin typeface="Arial" panose="020B0604020202020204" pitchFamily="34" charset="0"/>
                <a:cs typeface="Arial" panose="020B0604020202020204" pitchFamily="34" charset="0"/>
              </a:rPr>
              <a:t>prognosis</a:t>
            </a:r>
          </a:p>
          <a:p>
            <a:pPr>
              <a:lnSpc>
                <a:spcPct val="90000"/>
              </a:lnSpc>
            </a:pPr>
            <a:r>
              <a:rPr lang="en-US" sz="2400" dirty="0" smtClean="0">
                <a:latin typeface="Arial" panose="020B0604020202020204" pitchFamily="34" charset="0"/>
                <a:cs typeface="Arial" panose="020B0604020202020204" pitchFamily="34" charset="0"/>
              </a:rPr>
              <a:t>Supplements of fat-soluble vitamins ADEK</a:t>
            </a:r>
            <a:endParaRPr lang="en-US" sz="2400" dirty="0">
              <a:latin typeface="Arial" panose="020B0604020202020204" pitchFamily="34" charset="0"/>
              <a:cs typeface="Arial" panose="020B0604020202020204" pitchFamily="34" charset="0"/>
            </a:endParaRPr>
          </a:p>
          <a:p>
            <a:pPr>
              <a:lnSpc>
                <a:spcPct val="90000"/>
              </a:lnSpc>
            </a:pPr>
            <a:r>
              <a:rPr lang="en-US" sz="2400" dirty="0">
                <a:latin typeface="Arial" panose="020B0604020202020204" pitchFamily="34" charset="0"/>
                <a:cs typeface="Arial" panose="020B0604020202020204" pitchFamily="34" charset="0"/>
              </a:rPr>
              <a:t>Screen for CF-related Diabetes (CFRD), LFT</a:t>
            </a:r>
          </a:p>
          <a:p>
            <a:pPr>
              <a:lnSpc>
                <a:spcPct val="90000"/>
              </a:lnSpc>
            </a:pPr>
            <a:r>
              <a:rPr lang="en-US" sz="2400" dirty="0">
                <a:latin typeface="Arial" panose="020B0604020202020204" pitchFamily="34" charset="0"/>
                <a:cs typeface="Arial" panose="020B0604020202020204" pitchFamily="34" charset="0"/>
              </a:rPr>
              <a:t>Treat GER</a:t>
            </a:r>
          </a:p>
          <a:p>
            <a:pPr>
              <a:lnSpc>
                <a:spcPct val="90000"/>
              </a:lnSpc>
            </a:pPr>
            <a:r>
              <a:rPr lang="en-US" sz="2400" dirty="0">
                <a:latin typeface="Arial" panose="020B0604020202020204" pitchFamily="34" charset="0"/>
                <a:cs typeface="Arial" panose="020B0604020202020204" pitchFamily="34" charset="0"/>
              </a:rPr>
              <a:t>Tube feeds sometimes necessary</a:t>
            </a:r>
          </a:p>
        </p:txBody>
      </p:sp>
      <p:sp>
        <p:nvSpPr>
          <p:cNvPr id="2" name="Date Placeholder 1">
            <a:extLst>
              <a:ext uri="{FF2B5EF4-FFF2-40B4-BE49-F238E27FC236}">
                <a16:creationId xmlns:a16="http://schemas.microsoft.com/office/drawing/2014/main" xmlns="" id="{ECBC8568-46C1-4B16-8A16-E7B6B8698D38}"/>
              </a:ext>
            </a:extLst>
          </p:cNvPr>
          <p:cNvSpPr>
            <a:spLocks noGrp="1"/>
          </p:cNvSpPr>
          <p:nvPr>
            <p:ph type="dt" sz="half" idx="10"/>
          </p:nvPr>
        </p:nvSpPr>
        <p:spPr/>
        <p:txBody>
          <a:bodyPr/>
          <a:lstStyle/>
          <a:p>
            <a:fld id="{4501CBC6-8CEB-4681-8278-80B09046D147}" type="datetime3">
              <a:rPr lang="en-US" smtClean="0"/>
              <a:t>18 October 2023</a:t>
            </a:fld>
            <a:endParaRPr lang="en-US" dirty="0"/>
          </a:p>
        </p:txBody>
      </p:sp>
      <p:sp>
        <p:nvSpPr>
          <p:cNvPr id="3" name="Footer Placeholder 2">
            <a:extLst>
              <a:ext uri="{FF2B5EF4-FFF2-40B4-BE49-F238E27FC236}">
                <a16:creationId xmlns:a16="http://schemas.microsoft.com/office/drawing/2014/main" xmlns="" id="{6A34A26F-F4A0-4646-87E2-53DA8806A6B4}"/>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96599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wipe(left)">
                                      <p:cBhvr>
                                        <p:cTn id="27" dur="500"/>
                                        <p:tgtEl>
                                          <p:spTgt spid="41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wipe(left)">
                                      <p:cBhvr>
                                        <p:cTn id="32" dur="500"/>
                                        <p:tgtEl>
                                          <p:spTgt spid="419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987">
                                            <p:txEl>
                                              <p:pRg st="6" end="6"/>
                                            </p:txEl>
                                          </p:spTgt>
                                        </p:tgtEl>
                                        <p:attrNameLst>
                                          <p:attrName>style.visibility</p:attrName>
                                        </p:attrNameLst>
                                      </p:cBhvr>
                                      <p:to>
                                        <p:strVal val="visible"/>
                                      </p:to>
                                    </p:set>
                                    <p:animEffect transition="in" filter="wipe(left)">
                                      <p:cBhvr>
                                        <p:cTn id="37"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292EF-20DA-4B9A-8FFA-23E6C081C0B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522D0E0A-090C-425D-8F3B-847D95AC31BE}"/>
              </a:ext>
            </a:extLst>
          </p:cNvPr>
          <p:cNvPicPr>
            <a:picLocks noGrp="1" noChangeAspect="1"/>
          </p:cNvPicPr>
          <p:nvPr>
            <p:ph idx="1"/>
          </p:nvPr>
        </p:nvPicPr>
        <p:blipFill>
          <a:blip r:embed="rId2"/>
          <a:stretch>
            <a:fillRect/>
          </a:stretch>
        </p:blipFill>
        <p:spPr>
          <a:xfrm>
            <a:off x="609611" y="840815"/>
            <a:ext cx="10702553" cy="5234914"/>
          </a:xfrm>
          <a:prstGeom prst="rect">
            <a:avLst/>
          </a:prstGeom>
        </p:spPr>
      </p:pic>
      <p:sp>
        <p:nvSpPr>
          <p:cNvPr id="4" name="Date Placeholder 3">
            <a:extLst>
              <a:ext uri="{FF2B5EF4-FFF2-40B4-BE49-F238E27FC236}">
                <a16:creationId xmlns:a16="http://schemas.microsoft.com/office/drawing/2014/main" xmlns="" id="{58527382-FB68-41A6-A945-420E4B72A340}"/>
              </a:ext>
            </a:extLst>
          </p:cNvPr>
          <p:cNvSpPr>
            <a:spLocks noGrp="1"/>
          </p:cNvSpPr>
          <p:nvPr>
            <p:ph type="dt" sz="half" idx="10"/>
          </p:nvPr>
        </p:nvSpPr>
        <p:spPr/>
        <p:txBody>
          <a:bodyPr/>
          <a:lstStyle/>
          <a:p>
            <a:fld id="{79EF0BCD-7627-40F9-8735-FCBE54B10D79}" type="datetime3">
              <a:rPr lang="en-US" smtClean="0"/>
              <a:t>18 October 2023</a:t>
            </a:fld>
            <a:endParaRPr lang="en-US" dirty="0"/>
          </a:p>
        </p:txBody>
      </p:sp>
      <p:sp>
        <p:nvSpPr>
          <p:cNvPr id="5" name="Footer Placeholder 4">
            <a:extLst>
              <a:ext uri="{FF2B5EF4-FFF2-40B4-BE49-F238E27FC236}">
                <a16:creationId xmlns:a16="http://schemas.microsoft.com/office/drawing/2014/main" xmlns="" id="{1047FFC6-0CD5-47C8-BF4C-D54DC8CA27EC}"/>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1243540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Introduction </a:t>
            </a:r>
            <a:endParaRPr lang="en-US" dirty="0"/>
          </a:p>
        </p:txBody>
      </p:sp>
      <p:sp>
        <p:nvSpPr>
          <p:cNvPr id="3" name="عنصر نائب للمحتوى 2"/>
          <p:cNvSpPr>
            <a:spLocks noGrp="1"/>
          </p:cNvSpPr>
          <p:nvPr>
            <p:ph idx="1"/>
          </p:nvPr>
        </p:nvSpPr>
        <p:spPr>
          <a:xfrm>
            <a:off x="1154954" y="2487168"/>
            <a:ext cx="9022317" cy="3995928"/>
          </a:xfrm>
        </p:spPr>
        <p:txBody>
          <a:bodyPr>
            <a:normAutofit lnSpcReduction="10000"/>
          </a:bodyPr>
          <a:lstStyle/>
          <a:p>
            <a:r>
              <a:rPr lang="en-US" sz="2400" dirty="0" smtClean="0">
                <a:latin typeface="Arial" panose="020B0604020202020204" pitchFamily="34" charset="0"/>
                <a:cs typeface="Arial" panose="020B0604020202020204" pitchFamily="34" charset="0"/>
              </a:rPr>
              <a:t>In 1989</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it was discovered that </a:t>
            </a:r>
            <a:r>
              <a:rPr lang="en-US" sz="2400" dirty="0">
                <a:latin typeface="Arial" panose="020B0604020202020204" pitchFamily="34" charset="0"/>
                <a:cs typeface="Arial" panose="020B0604020202020204" pitchFamily="34" charset="0"/>
              </a:rPr>
              <a:t>CF is caused by mutations in </a:t>
            </a:r>
            <a:r>
              <a:rPr lang="en-US" sz="2400" dirty="0" smtClean="0">
                <a:latin typeface="Arial" panose="020B0604020202020204" pitchFamily="34" charset="0"/>
                <a:cs typeface="Arial" panose="020B0604020202020204" pitchFamily="34" charset="0"/>
              </a:rPr>
              <a:t>the cystic </a:t>
            </a:r>
            <a:r>
              <a:rPr lang="en-US" sz="2400" dirty="0">
                <a:latin typeface="Arial" panose="020B0604020202020204" pitchFamily="34" charset="0"/>
                <a:cs typeface="Arial" panose="020B0604020202020204" pitchFamily="34" charset="0"/>
              </a:rPr>
              <a:t>fibrosis transmembrane conductance regulator (</a:t>
            </a:r>
            <a:r>
              <a:rPr lang="en-US" sz="2400" i="1" dirty="0">
                <a:latin typeface="Arial" panose="020B0604020202020204" pitchFamily="34" charset="0"/>
                <a:cs typeface="Arial" panose="020B0604020202020204" pitchFamily="34" charset="0"/>
              </a:rPr>
              <a:t>CFTR</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gene (on long arm of chromosome 7) </a:t>
            </a:r>
            <a:r>
              <a:rPr lang="en-US" sz="2400" dirty="0" smtClean="0">
                <a:latin typeface="Arial" panose="020B0604020202020204" pitchFamily="34" charset="0"/>
                <a:cs typeface="Arial" panose="020B0604020202020204" pitchFamily="34" charset="0"/>
              </a:rPr>
              <a:t>that </a:t>
            </a:r>
            <a:r>
              <a:rPr lang="en-US" sz="2400" dirty="0">
                <a:latin typeface="Arial" panose="020B0604020202020204" pitchFamily="34" charset="0"/>
                <a:cs typeface="Arial" panose="020B0604020202020204" pitchFamily="34" charset="0"/>
              </a:rPr>
              <a:t>encodes the CFTR </a:t>
            </a:r>
            <a:r>
              <a:rPr lang="en-US" sz="2400" dirty="0" smtClean="0">
                <a:latin typeface="Arial" panose="020B0604020202020204" pitchFamily="34" charset="0"/>
                <a:cs typeface="Arial" panose="020B0604020202020204" pitchFamily="34" charset="0"/>
              </a:rPr>
              <a:t>protein</a:t>
            </a:r>
          </a:p>
          <a:p>
            <a:r>
              <a:rPr lang="en-US" sz="2400" dirty="0" smtClean="0">
                <a:latin typeface="Arial" panose="020B0604020202020204" pitchFamily="34" charset="0"/>
                <a:cs typeface="Arial" panose="020B0604020202020204" pitchFamily="34" charset="0"/>
              </a:rPr>
              <a:t>Over 2000 mutations </a:t>
            </a:r>
            <a:r>
              <a:rPr lang="en-US" sz="2400" dirty="0" smtClean="0">
                <a:latin typeface="Arial" panose="020B0604020202020204" pitchFamily="34" charset="0"/>
                <a:cs typeface="Arial" panose="020B0604020202020204" pitchFamily="34" charset="0"/>
              </a:rPr>
              <a:t>have </a:t>
            </a:r>
            <a:r>
              <a:rPr lang="en-US" sz="2400" dirty="0" smtClean="0">
                <a:latin typeface="Arial" panose="020B0604020202020204" pitchFamily="34" charset="0"/>
                <a:cs typeface="Arial" panose="020B0604020202020204" pitchFamily="34" charset="0"/>
              </a:rPr>
              <a:t>been </a:t>
            </a:r>
            <a:r>
              <a:rPr lang="en-US" sz="2400" dirty="0" smtClean="0">
                <a:latin typeface="Arial" panose="020B0604020202020204" pitchFamily="34" charset="0"/>
                <a:cs typeface="Arial" panose="020B0604020202020204" pitchFamily="34" charset="0"/>
              </a:rPr>
              <a:t>described</a:t>
            </a:r>
          </a:p>
          <a:p>
            <a:r>
              <a:rPr lang="en-US" sz="2400" dirty="0">
                <a:latin typeface="Arial" panose="020B0604020202020204" pitchFamily="34" charset="0"/>
                <a:cs typeface="Arial" panose="020B0604020202020204" pitchFamily="34" charset="0"/>
              </a:rPr>
              <a:t>The most common mutation worldwide is caused by deletion of phenylalanine at position 508 (</a:t>
            </a:r>
            <a:r>
              <a:rPr lang="en-US" sz="2400" dirty="0">
                <a:latin typeface="Arial" panose="020B0604020202020204" pitchFamily="34" charset="0"/>
                <a:cs typeface="Arial" panose="020B0604020202020204" pitchFamily="34" charset="0"/>
                <a:sym typeface="Symbol" pitchFamily="18" charset="2"/>
              </a:rPr>
              <a:t></a:t>
            </a:r>
            <a:r>
              <a:rPr lang="en-US" sz="2400" dirty="0">
                <a:latin typeface="Arial" panose="020B0604020202020204" pitchFamily="34" charset="0"/>
                <a:cs typeface="Arial" panose="020B0604020202020204" pitchFamily="34" charset="0"/>
              </a:rPr>
              <a:t>F508del</a:t>
            </a:r>
            <a:r>
              <a:rPr lang="en-US" sz="2400" dirty="0" smtClean="0">
                <a:latin typeface="Arial" panose="020B0604020202020204" pitchFamily="34" charset="0"/>
                <a:cs typeface="Arial" panose="020B0604020202020204" pitchFamily="34" charset="0"/>
              </a:rPr>
              <a:t>), 70-80% of CF patients have this mutation globally. </a:t>
            </a:r>
            <a:r>
              <a:rPr lang="en-US" sz="2400" dirty="0">
                <a:latin typeface="Arial" panose="020B0604020202020204" pitchFamily="34" charset="0"/>
                <a:cs typeface="Arial" panose="020B0604020202020204" pitchFamily="34" charset="0"/>
              </a:rPr>
              <a:t>Yet, its frequency varies between ethnic groups, e.g. </a:t>
            </a:r>
            <a:r>
              <a:rPr lang="en-US" sz="2400" dirty="0">
                <a:latin typeface="Arial" panose="020B0604020202020204" pitchFamily="34" charset="0"/>
                <a:cs typeface="Arial" panose="020B0604020202020204" pitchFamily="34" charset="0"/>
              </a:rPr>
              <a:t>82%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Denmark versus 32% in Turkey, </a:t>
            </a:r>
            <a:r>
              <a:rPr lang="en-US" sz="2400" dirty="0" smtClean="0">
                <a:latin typeface="Arial" panose="020B0604020202020204" pitchFamily="34" charset="0"/>
                <a:cs typeface="Arial" panose="020B0604020202020204" pitchFamily="34" charset="0"/>
              </a:rPr>
              <a:t>4-30% in Jordan in various studies</a:t>
            </a:r>
            <a:endParaRPr lang="en-US" sz="2400" dirty="0" smtClean="0">
              <a:latin typeface="Arial" panose="020B060402020202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xmlns="" id="{2A87F9CC-FD4A-47AC-84E5-81468FBF5904}"/>
              </a:ext>
            </a:extLst>
          </p:cNvPr>
          <p:cNvPicPr>
            <a:picLocks noChangeAspect="1"/>
          </p:cNvPicPr>
          <p:nvPr/>
        </p:nvPicPr>
        <p:blipFill>
          <a:blip r:embed="rId2"/>
          <a:stretch>
            <a:fillRect/>
          </a:stretch>
        </p:blipFill>
        <p:spPr>
          <a:xfrm>
            <a:off x="10177271" y="2603500"/>
            <a:ext cx="1497619" cy="3236647"/>
          </a:xfrm>
          <a:prstGeom prst="rect">
            <a:avLst/>
          </a:prstGeom>
        </p:spPr>
      </p:pic>
    </p:spTree>
    <p:extLst>
      <p:ext uri="{BB962C8B-B14F-4D97-AF65-F5344CB8AC3E}">
        <p14:creationId xmlns:p14="http://schemas.microsoft.com/office/powerpoint/2010/main" val="16568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Therapies</a:t>
            </a:r>
          </a:p>
        </p:txBody>
      </p:sp>
      <p:sp>
        <p:nvSpPr>
          <p:cNvPr id="3" name="Content Placeholder 2"/>
          <p:cNvSpPr>
            <a:spLocks noGrp="1"/>
          </p:cNvSpPr>
          <p:nvPr>
            <p:ph idx="1"/>
          </p:nvPr>
        </p:nvSpPr>
        <p:spPr>
          <a:xfrm>
            <a:off x="1154955" y="2612644"/>
            <a:ext cx="8761412" cy="3416300"/>
          </a:xfrm>
        </p:spPr>
        <p:txBody>
          <a:bodyPr>
            <a:normAutofit/>
          </a:bodyPr>
          <a:lstStyle/>
          <a:p>
            <a:r>
              <a:rPr lang="en-US" sz="2400" dirty="0">
                <a:latin typeface="Arial" panose="020B0604020202020204" pitchFamily="34" charset="0"/>
                <a:cs typeface="Arial" panose="020B0604020202020204" pitchFamily="34" charset="0"/>
              </a:rPr>
              <a:t>Since the CFTR gene was identified in 1989, research was directed towards trying to correct the genetic defect itself or trying to correct or repair the dysfunctional CFTR molecule, with the great hope of finding a “cure” for CF </a:t>
            </a:r>
          </a:p>
          <a:p>
            <a:r>
              <a:rPr lang="en-US" sz="2400" dirty="0">
                <a:latin typeface="Arial" panose="020B0604020202020204" pitchFamily="34" charset="0"/>
                <a:cs typeface="Arial" panose="020B0604020202020204" pitchFamily="34" charset="0"/>
              </a:rPr>
              <a:t>In this regard two areas were extensively researched: </a:t>
            </a:r>
            <a:endParaRPr lang="en-US" sz="2400" dirty="0" smtClean="0">
              <a:latin typeface="Arial" panose="020B0604020202020204" pitchFamily="34" charset="0"/>
              <a:cs typeface="Arial" panose="020B0604020202020204" pitchFamily="34" charset="0"/>
            </a:endParaRPr>
          </a:p>
          <a:p>
            <a:pPr lvl="1"/>
            <a:r>
              <a:rPr lang="en-US" sz="2200" dirty="0" smtClean="0">
                <a:latin typeface="Arial" panose="020B0604020202020204" pitchFamily="34" charset="0"/>
                <a:cs typeface="Arial" panose="020B0604020202020204" pitchFamily="34" charset="0"/>
              </a:rPr>
              <a:t>gene therapy: no clinical success yet</a:t>
            </a:r>
          </a:p>
          <a:p>
            <a:pPr lvl="1"/>
            <a:r>
              <a:rPr lang="en-US" sz="2200" dirty="0" smtClean="0">
                <a:latin typeface="Arial" panose="020B0604020202020204" pitchFamily="34" charset="0"/>
                <a:cs typeface="Arial" panose="020B0604020202020204" pitchFamily="34" charset="0"/>
              </a:rPr>
              <a:t>CFTR modulators: impressive results</a:t>
            </a:r>
            <a:endParaRPr lang="en-US" sz="22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xmlns="" id="{33D89713-849D-4D21-A6FF-D92EFC0455B3}"/>
              </a:ext>
            </a:extLst>
          </p:cNvPr>
          <p:cNvSpPr>
            <a:spLocks noGrp="1"/>
          </p:cNvSpPr>
          <p:nvPr>
            <p:ph type="dt" sz="half" idx="10"/>
          </p:nvPr>
        </p:nvSpPr>
        <p:spPr/>
        <p:txBody>
          <a:bodyPr/>
          <a:lstStyle/>
          <a:p>
            <a:fld id="{BA5BF250-A064-456C-A0B8-7B37BC5100DB}" type="datetime3">
              <a:rPr lang="en-US" smtClean="0"/>
              <a:t>18 October 2023</a:t>
            </a:fld>
            <a:endParaRPr lang="en-US" dirty="0"/>
          </a:p>
        </p:txBody>
      </p:sp>
      <p:sp>
        <p:nvSpPr>
          <p:cNvPr id="5" name="Footer Placeholder 4">
            <a:extLst>
              <a:ext uri="{FF2B5EF4-FFF2-40B4-BE49-F238E27FC236}">
                <a16:creationId xmlns:a16="http://schemas.microsoft.com/office/drawing/2014/main" xmlns="" id="{E47BE1A3-5BEF-4A7A-B52D-0D787E468C3F}"/>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16855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31616"/>
            <a:ext cx="8229600" cy="1143000"/>
          </a:xfrm>
        </p:spPr>
        <p:txBody>
          <a:bodyPr/>
          <a:lstStyle/>
          <a:p>
            <a:r>
              <a:rPr lang="en-US" dirty="0"/>
              <a:t>CFTR modulators</a:t>
            </a:r>
          </a:p>
        </p:txBody>
      </p:sp>
      <p:sp>
        <p:nvSpPr>
          <p:cNvPr id="3" name="Content Placeholder 2"/>
          <p:cNvSpPr>
            <a:spLocks noGrp="1"/>
          </p:cNvSpPr>
          <p:nvPr>
            <p:ph idx="1"/>
          </p:nvPr>
        </p:nvSpPr>
        <p:spPr>
          <a:xfrm>
            <a:off x="832105" y="2496996"/>
            <a:ext cx="10131425" cy="4047242"/>
          </a:xfrm>
        </p:spPr>
        <p:txBody>
          <a:bodyPr>
            <a:normAutofit/>
          </a:bodyPr>
          <a:lstStyle/>
          <a:p>
            <a:r>
              <a:rPr lang="en-US" sz="2800" dirty="0">
                <a:latin typeface="Arial" panose="020B0604020202020204" pitchFamily="34" charset="0"/>
                <a:cs typeface="Arial" panose="020B0604020202020204" pitchFamily="34" charset="0"/>
              </a:rPr>
              <a:t>The last 10 yrs have seen success in the management of CF using small molecules called CFTR modulators.</a:t>
            </a:r>
          </a:p>
          <a:p>
            <a:r>
              <a:rPr lang="en-US" sz="2800" dirty="0">
                <a:latin typeface="Arial" panose="020B0604020202020204" pitchFamily="34" charset="0"/>
                <a:cs typeface="Arial" panose="020B0604020202020204" pitchFamily="34" charset="0"/>
              </a:rPr>
              <a:t>This method focuses on targeting certain mutations with specific molecules</a:t>
            </a:r>
          </a:p>
          <a:p>
            <a:r>
              <a:rPr lang="en-US" sz="2800" dirty="0">
                <a:latin typeface="Arial" panose="020B0604020202020204" pitchFamily="34" charset="0"/>
                <a:cs typeface="Arial" panose="020B0604020202020204" pitchFamily="34" charset="0"/>
              </a:rPr>
              <a:t>CFTR modulators can be </a:t>
            </a:r>
            <a:r>
              <a:rPr lang="en-US" sz="2800" dirty="0" smtClean="0">
                <a:latin typeface="Arial" panose="020B0604020202020204" pitchFamily="34" charset="0"/>
                <a:cs typeface="Arial" panose="020B0604020202020204" pitchFamily="34" charset="0"/>
              </a:rPr>
              <a:t>categorized </a:t>
            </a:r>
            <a:r>
              <a:rPr lang="en-US" sz="2800" dirty="0">
                <a:latin typeface="Arial" panose="020B0604020202020204" pitchFamily="34" charset="0"/>
                <a:cs typeface="Arial" panose="020B0604020202020204" pitchFamily="34" charset="0"/>
              </a:rPr>
              <a:t>into three main classes: potentiators, correctors and premature stop codon suppressors or read-through agents. </a:t>
            </a:r>
          </a:p>
        </p:txBody>
      </p:sp>
      <p:sp>
        <p:nvSpPr>
          <p:cNvPr id="4" name="Date Placeholder 3">
            <a:extLst>
              <a:ext uri="{FF2B5EF4-FFF2-40B4-BE49-F238E27FC236}">
                <a16:creationId xmlns:a16="http://schemas.microsoft.com/office/drawing/2014/main" xmlns="" id="{C7B6EF21-EB12-4553-8025-76FD9F8E1D94}"/>
              </a:ext>
            </a:extLst>
          </p:cNvPr>
          <p:cNvSpPr>
            <a:spLocks noGrp="1"/>
          </p:cNvSpPr>
          <p:nvPr>
            <p:ph type="dt" sz="half" idx="10"/>
          </p:nvPr>
        </p:nvSpPr>
        <p:spPr/>
        <p:txBody>
          <a:bodyPr/>
          <a:lstStyle/>
          <a:p>
            <a:fld id="{39AEE62C-A1E5-4E96-98FA-5B3855741DA5}" type="datetime3">
              <a:rPr lang="en-US" smtClean="0"/>
              <a:t>18 October 2023</a:t>
            </a:fld>
            <a:endParaRPr lang="en-US" dirty="0"/>
          </a:p>
        </p:txBody>
      </p:sp>
      <p:sp>
        <p:nvSpPr>
          <p:cNvPr id="5" name="Footer Placeholder 4">
            <a:extLst>
              <a:ext uri="{FF2B5EF4-FFF2-40B4-BE49-F238E27FC236}">
                <a16:creationId xmlns:a16="http://schemas.microsoft.com/office/drawing/2014/main" xmlns="" id="{638260E1-8DB2-4C8C-AFAA-068BD6CC6CE8}"/>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132373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CFTR modulators</a:t>
            </a:r>
            <a:endParaRPr lang="en-US" dirty="0"/>
          </a:p>
        </p:txBody>
      </p:sp>
      <p:sp>
        <p:nvSpPr>
          <p:cNvPr id="44035" name="Content Placeholder 2"/>
          <p:cNvSpPr>
            <a:spLocks noGrp="1"/>
          </p:cNvSpPr>
          <p:nvPr>
            <p:ph idx="1"/>
          </p:nvPr>
        </p:nvSpPr>
        <p:spPr>
          <a:xfrm>
            <a:off x="630936" y="2478024"/>
            <a:ext cx="10917935" cy="4014216"/>
          </a:xfrm>
        </p:spPr>
        <p:txBody>
          <a:bodyPr>
            <a:normAutofit fontScale="92500" lnSpcReduction="10000"/>
          </a:bodyPr>
          <a:lstStyle/>
          <a:p>
            <a:r>
              <a:rPr lang="en-US" sz="2400" dirty="0" err="1">
                <a:latin typeface="Arial" panose="020B0604020202020204" pitchFamily="34" charset="0"/>
                <a:cs typeface="Arial" panose="020B0604020202020204" pitchFamily="34" charset="0"/>
              </a:rPr>
              <a:t>Ivacaftor</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was </a:t>
            </a:r>
            <a:r>
              <a:rPr lang="en-US" sz="2400" dirty="0">
                <a:latin typeface="Arial" panose="020B0604020202020204" pitchFamily="34" charset="0"/>
                <a:cs typeface="Arial" panose="020B0604020202020204" pitchFamily="34" charset="0"/>
              </a:rPr>
              <a:t>approved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2012. Ivacaftor is a </a:t>
            </a:r>
            <a:r>
              <a:rPr lang="en-US" sz="2400" dirty="0" smtClean="0">
                <a:latin typeface="Arial" panose="020B0604020202020204" pitchFamily="34" charset="0"/>
                <a:cs typeface="Arial" panose="020B0604020202020204" pitchFamily="34" charset="0"/>
              </a:rPr>
              <a:t>CFTR</a:t>
            </a:r>
            <a:r>
              <a:rPr lang="en-US" sz="2400" dirty="0" smtClean="0">
                <a:solidFill>
                  <a:srgbClr val="C00000"/>
                </a:solidFill>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potentiator </a:t>
            </a:r>
            <a:r>
              <a:rPr lang="en-US" sz="2400" dirty="0">
                <a:latin typeface="Arial" panose="020B0604020202020204" pitchFamily="34" charset="0"/>
                <a:cs typeface="Arial" panose="020B0604020202020204" pitchFamily="34" charset="0"/>
              </a:rPr>
              <a:t>that has proven clinical benefit in CF patients with G551D mutation, later showed </a:t>
            </a:r>
            <a:r>
              <a:rPr lang="en-US" sz="2400" dirty="0" smtClean="0">
                <a:latin typeface="Arial" panose="020B0604020202020204" pitchFamily="34" charset="0"/>
                <a:cs typeface="Arial" panose="020B0604020202020204" pitchFamily="34" charset="0"/>
              </a:rPr>
              <a:t>some </a:t>
            </a:r>
            <a:r>
              <a:rPr lang="en-US" sz="2400" dirty="0">
                <a:latin typeface="Arial" panose="020B0604020202020204" pitchFamily="34" charset="0"/>
                <a:cs typeface="Arial" panose="020B0604020202020204" pitchFamily="34" charset="0"/>
              </a:rPr>
              <a:t>benefit in other mutations, even </a:t>
            </a:r>
            <a:r>
              <a:rPr lang="en-US" sz="2400" dirty="0">
                <a:latin typeface="Arial" panose="020B0604020202020204" pitchFamily="34" charset="0"/>
                <a:cs typeface="Arial" panose="020B0604020202020204" pitchFamily="34" charset="0"/>
                <a:sym typeface="Symbol" pitchFamily="18" charset="2"/>
              </a:rPr>
              <a:t></a:t>
            </a:r>
            <a:r>
              <a:rPr lang="en-US" sz="2400" dirty="0" smtClean="0">
                <a:latin typeface="Arial" panose="020B0604020202020204" pitchFamily="34" charset="0"/>
                <a:cs typeface="Arial" panose="020B0604020202020204" pitchFamily="34" charset="0"/>
              </a:rPr>
              <a:t>F508</a:t>
            </a:r>
          </a:p>
          <a:p>
            <a:r>
              <a:rPr lang="en-US" sz="2400" dirty="0" smtClean="0">
                <a:latin typeface="Arial" panose="020B0604020202020204" pitchFamily="34" charset="0"/>
                <a:cs typeface="Arial" panose="020B0604020202020204" pitchFamily="34" charset="0"/>
              </a:rPr>
              <a:t>Later, combination </a:t>
            </a:r>
            <a:r>
              <a:rPr lang="en-US" sz="2400" dirty="0">
                <a:latin typeface="Arial" panose="020B0604020202020204" pitchFamily="34" charset="0"/>
                <a:cs typeface="Arial" panose="020B0604020202020204" pitchFamily="34" charset="0"/>
              </a:rPr>
              <a:t>drugs containing a “chaperon” molecule that helps in CFTR trafficking defects, termed CFTR </a:t>
            </a:r>
            <a:r>
              <a:rPr lang="en-US" sz="2400" dirty="0" smtClean="0">
                <a:solidFill>
                  <a:srgbClr val="C00000"/>
                </a:solidFill>
                <a:latin typeface="Arial" panose="020B0604020202020204" pitchFamily="34" charset="0"/>
                <a:cs typeface="Arial" panose="020B0604020202020204" pitchFamily="34" charset="0"/>
              </a:rPr>
              <a:t>corrector</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plus the CFTR </a:t>
            </a:r>
            <a:r>
              <a:rPr lang="en-US" sz="2400" dirty="0" err="1">
                <a:latin typeface="Arial" panose="020B0604020202020204" pitchFamily="34" charset="0"/>
                <a:cs typeface="Arial" panose="020B0604020202020204" pitchFamily="34" charset="0"/>
              </a:rPr>
              <a:t>potentiator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Ivacaftor</a:t>
            </a:r>
            <a:r>
              <a:rPr lang="en-US" sz="2400" dirty="0">
                <a:latin typeface="Arial" panose="020B0604020202020204" pitchFamily="34" charset="0"/>
                <a:cs typeface="Arial" panose="020B0604020202020204" pitchFamily="34" charset="0"/>
              </a:rPr>
              <a:t> were approved for </a:t>
            </a:r>
            <a:r>
              <a:rPr lang="en-US" sz="2400" dirty="0">
                <a:latin typeface="Arial" panose="020B0604020202020204" pitchFamily="34" charset="0"/>
                <a:cs typeface="Arial" panose="020B0604020202020204" pitchFamily="34" charset="0"/>
                <a:sym typeface="Symbol" pitchFamily="18" charset="2"/>
              </a:rPr>
              <a:t></a:t>
            </a:r>
            <a:r>
              <a:rPr lang="en-US" sz="2400" dirty="0">
                <a:latin typeface="Arial" panose="020B0604020202020204" pitchFamily="34" charset="0"/>
                <a:cs typeface="Arial" panose="020B0604020202020204" pitchFamily="34" charset="0"/>
              </a:rPr>
              <a:t>F508 </a:t>
            </a:r>
            <a:r>
              <a:rPr lang="en-US" sz="2400" dirty="0" smtClean="0">
                <a:latin typeface="Arial" panose="020B0604020202020204" pitchFamily="34" charset="0"/>
                <a:cs typeface="Arial" panose="020B0604020202020204" pitchFamily="34" charset="0"/>
              </a:rPr>
              <a:t>patients, and showed excellent clinical results in improving lung function and nutrition: </a:t>
            </a:r>
            <a:endParaRPr lang="en-US" sz="2400" dirty="0">
              <a:latin typeface="Arial" panose="020B0604020202020204" pitchFamily="34" charset="0"/>
              <a:cs typeface="Arial" panose="020B0604020202020204" pitchFamily="34" charset="0"/>
            </a:endParaRPr>
          </a:p>
          <a:p>
            <a:pPr lvl="1"/>
            <a:r>
              <a:rPr lang="en-US" sz="2200" dirty="0" err="1">
                <a:latin typeface="Arial" panose="020B0604020202020204" pitchFamily="34" charset="0"/>
                <a:cs typeface="Arial" panose="020B0604020202020204" pitchFamily="34" charset="0"/>
              </a:rPr>
              <a:t>Lumacaftor</a:t>
            </a:r>
            <a:r>
              <a:rPr lang="en-US" sz="2200" dirty="0">
                <a:latin typeface="Arial" panose="020B0604020202020204" pitchFamily="34" charset="0"/>
                <a:cs typeface="Arial" panose="020B0604020202020204" pitchFamily="34" charset="0"/>
              </a:rPr>
              <a:t> / </a:t>
            </a:r>
            <a:r>
              <a:rPr lang="en-US" sz="2200" dirty="0" err="1">
                <a:latin typeface="Arial" panose="020B0604020202020204" pitchFamily="34" charset="0"/>
                <a:cs typeface="Arial" panose="020B0604020202020204" pitchFamily="34" charset="0"/>
              </a:rPr>
              <a:t>Ivacaftor</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lvl="1"/>
            <a:r>
              <a:rPr lang="en-US" sz="2200" dirty="0" err="1" smtClean="0">
                <a:latin typeface="Arial" panose="020B0604020202020204" pitchFamily="34" charset="0"/>
                <a:cs typeface="Arial" panose="020B0604020202020204" pitchFamily="34" charset="0"/>
              </a:rPr>
              <a:t>Tezacaftor</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Ivacaftor</a:t>
            </a:r>
            <a:r>
              <a:rPr lang="en-US"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lvl="1"/>
            <a:r>
              <a:rPr lang="en-US" sz="2200" dirty="0" err="1" smtClean="0">
                <a:latin typeface="Arial" panose="020B0604020202020204" pitchFamily="34" charset="0"/>
                <a:cs typeface="Arial" panose="020B0604020202020204" pitchFamily="34" charset="0"/>
              </a:rPr>
              <a:t>Elexacaftor</a:t>
            </a:r>
            <a:r>
              <a:rPr lang="en-US" sz="2200" dirty="0" smtClean="0">
                <a:latin typeface="Arial" panose="020B0604020202020204" pitchFamily="34" charset="0"/>
                <a:cs typeface="Arial" panose="020B0604020202020204" pitchFamily="34" charset="0"/>
              </a:rPr>
              <a:t> / </a:t>
            </a:r>
            <a:r>
              <a:rPr lang="en-US" sz="2200" dirty="0" err="1" smtClean="0">
                <a:latin typeface="Arial" panose="020B0604020202020204" pitchFamily="34" charset="0"/>
                <a:cs typeface="Arial" panose="020B0604020202020204" pitchFamily="34" charset="0"/>
              </a:rPr>
              <a:t>tezacaftor</a:t>
            </a:r>
            <a:r>
              <a:rPr lang="en-US" sz="2200" dirty="0" smtClean="0">
                <a:latin typeface="Arial" panose="020B0604020202020204" pitchFamily="34" charset="0"/>
                <a:cs typeface="Arial" panose="020B0604020202020204" pitchFamily="34" charset="0"/>
              </a:rPr>
              <a:t> / </a:t>
            </a:r>
            <a:r>
              <a:rPr lang="en-US" sz="2200" dirty="0" err="1" smtClean="0">
                <a:latin typeface="Arial" panose="020B0604020202020204" pitchFamily="34" charset="0"/>
                <a:cs typeface="Arial" panose="020B0604020202020204" pitchFamily="34" charset="0"/>
              </a:rPr>
              <a:t>ivacaftor</a:t>
            </a:r>
            <a:endParaRPr lang="en-US" sz="22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Very expensive</a:t>
            </a:r>
            <a:endParaRPr lang="en-US" sz="2400" dirty="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xmlns="" id="{8B1BEDAE-92B0-406A-A5D3-EE00906CAB45}"/>
              </a:ext>
            </a:extLst>
          </p:cNvPr>
          <p:cNvSpPr>
            <a:spLocks noGrp="1"/>
          </p:cNvSpPr>
          <p:nvPr>
            <p:ph type="dt" sz="half" idx="10"/>
          </p:nvPr>
        </p:nvSpPr>
        <p:spPr/>
        <p:txBody>
          <a:bodyPr/>
          <a:lstStyle/>
          <a:p>
            <a:fld id="{64FF5081-D76F-45E9-BFCC-AD5B0F18EDF2}" type="datetime3">
              <a:rPr lang="en-US" smtClean="0"/>
              <a:t>18 October 2023</a:t>
            </a:fld>
            <a:endParaRPr lang="en-US" dirty="0"/>
          </a:p>
        </p:txBody>
      </p:sp>
      <p:sp>
        <p:nvSpPr>
          <p:cNvPr id="3" name="Footer Placeholder 2">
            <a:extLst>
              <a:ext uri="{FF2B5EF4-FFF2-40B4-BE49-F238E27FC236}">
                <a16:creationId xmlns:a16="http://schemas.microsoft.com/office/drawing/2014/main" xmlns="" id="{58B296A8-D231-4B31-880F-1D56994033A4}"/>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2689699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b="1" dirty="0"/>
              <a:t>Prognosis</a:t>
            </a:r>
            <a:endParaRPr lang="en-US" dirty="0"/>
          </a:p>
        </p:txBody>
      </p:sp>
      <p:sp>
        <p:nvSpPr>
          <p:cNvPr id="45059" name="Content Placeholder 2"/>
          <p:cNvSpPr>
            <a:spLocks noGrp="1"/>
          </p:cNvSpPr>
          <p:nvPr>
            <p:ph idx="1"/>
          </p:nvPr>
        </p:nvSpPr>
        <p:spPr>
          <a:xfrm>
            <a:off x="685801" y="2523744"/>
            <a:ext cx="10221011" cy="3267456"/>
          </a:xfrm>
        </p:spPr>
        <p:txBody>
          <a:bodyPr>
            <a:normAutofit/>
          </a:bodyPr>
          <a:lstStyle/>
          <a:p>
            <a:r>
              <a:rPr lang="en-US" sz="2400" dirty="0">
                <a:latin typeface="Arial" panose="020B0604020202020204" pitchFamily="34" charset="0"/>
                <a:cs typeface="Arial" panose="020B0604020202020204" pitchFamily="34" charset="0"/>
              </a:rPr>
              <a:t>Worldwide, the median survival age is ~38 years, but varies from country to country; it is highest in Canada (</a:t>
            </a:r>
            <a:r>
              <a:rPr lang="en-US" sz="2400" dirty="0" smtClean="0">
                <a:latin typeface="Arial" panose="020B0604020202020204" pitchFamily="34" charset="0"/>
                <a:cs typeface="Arial" panose="020B0604020202020204" pitchFamily="34" charset="0"/>
              </a:rPr>
              <a:t>53 </a:t>
            </a:r>
            <a:r>
              <a:rPr lang="en-US" sz="2400" dirty="0">
                <a:latin typeface="Arial" panose="020B0604020202020204" pitchFamily="34" charset="0"/>
                <a:cs typeface="Arial" panose="020B0604020202020204" pitchFamily="34" charset="0"/>
              </a:rPr>
              <a:t>years) and the United States (</a:t>
            </a:r>
            <a:r>
              <a:rPr lang="en-US" sz="2400" dirty="0" smtClean="0">
                <a:latin typeface="Arial" panose="020B0604020202020204" pitchFamily="34" charset="0"/>
                <a:cs typeface="Arial" panose="020B0604020202020204" pitchFamily="34" charset="0"/>
              </a:rPr>
              <a:t>49 </a:t>
            </a:r>
            <a:r>
              <a:rPr lang="en-US" sz="2400" dirty="0">
                <a:latin typeface="Arial" panose="020B0604020202020204" pitchFamily="34" charset="0"/>
                <a:cs typeface="Arial" panose="020B0604020202020204" pitchFamily="34" charset="0"/>
              </a:rPr>
              <a:t>years)</a:t>
            </a:r>
          </a:p>
          <a:p>
            <a:r>
              <a:rPr lang="en-US" sz="2400" dirty="0">
                <a:latin typeface="Arial" panose="020B0604020202020204" pitchFamily="34" charset="0"/>
                <a:cs typeface="Arial" panose="020B0604020202020204" pitchFamily="34" charset="0"/>
              </a:rPr>
              <a:t>The median survival age is higher in males than in females. </a:t>
            </a:r>
          </a:p>
          <a:p>
            <a:r>
              <a:rPr lang="en-US" sz="2400" dirty="0">
                <a:latin typeface="Arial" panose="020B0604020202020204" pitchFamily="34" charset="0"/>
                <a:cs typeface="Arial" panose="020B0604020202020204" pitchFamily="34" charset="0"/>
              </a:rPr>
              <a:t>With current treatment strategies, &gt;80% of patients should reach adulthood</a:t>
            </a:r>
          </a:p>
          <a:p>
            <a:r>
              <a:rPr lang="en-US" sz="2400" dirty="0">
                <a:latin typeface="Arial" panose="020B0604020202020204" pitchFamily="34" charset="0"/>
                <a:cs typeface="Arial" panose="020B0604020202020204" pitchFamily="34" charset="0"/>
              </a:rPr>
              <a:t>Currently there are more CF adults than CF children</a:t>
            </a:r>
          </a:p>
        </p:txBody>
      </p:sp>
      <p:sp>
        <p:nvSpPr>
          <p:cNvPr id="3" name="Footer Placeholder 2">
            <a:extLst>
              <a:ext uri="{FF2B5EF4-FFF2-40B4-BE49-F238E27FC236}">
                <a16:creationId xmlns:a16="http://schemas.microsoft.com/office/drawing/2014/main" xmlns="" id="{96D644BF-39D5-4AF7-A965-66E95914D4FC}"/>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137835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left)">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wipe(left)">
                                      <p:cBhvr>
                                        <p:cTn id="22"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 pediatric disease?</a:t>
            </a:r>
            <a:endParaRPr lang="en-US" dirty="0"/>
          </a:p>
        </p:txBody>
      </p:sp>
      <p:sp>
        <p:nvSpPr>
          <p:cNvPr id="5" name="مربع نص 4"/>
          <p:cNvSpPr txBox="1"/>
          <p:nvPr/>
        </p:nvSpPr>
        <p:spPr>
          <a:xfrm>
            <a:off x="6419088" y="6321661"/>
            <a:ext cx="5577840" cy="369332"/>
          </a:xfrm>
          <a:prstGeom prst="rect">
            <a:avLst/>
          </a:prstGeom>
          <a:noFill/>
        </p:spPr>
        <p:txBody>
          <a:bodyPr wrap="square" rtlCol="0">
            <a:spAutoFit/>
          </a:bodyPr>
          <a:lstStyle/>
          <a:p>
            <a:r>
              <a:rPr lang="en-US" dirty="0" smtClean="0"/>
              <a:t>CFF 2020 patient registry annual data report</a:t>
            </a:r>
            <a:endParaRPr lang="en-US" dirty="0"/>
          </a:p>
        </p:txBody>
      </p:sp>
      <p:pic>
        <p:nvPicPr>
          <p:cNvPr id="7" name="Content Placeholder 6"/>
          <p:cNvPicPr>
            <a:picLocks noGrp="1" noChangeAspect="1"/>
          </p:cNvPicPr>
          <p:nvPr>
            <p:ph idx="1"/>
          </p:nvPr>
        </p:nvPicPr>
        <p:blipFill>
          <a:blip r:embed="rId2"/>
          <a:stretch>
            <a:fillRect/>
          </a:stretch>
        </p:blipFill>
        <p:spPr>
          <a:xfrm>
            <a:off x="827528" y="1909120"/>
            <a:ext cx="10511031" cy="4208688"/>
          </a:xfrm>
          <a:prstGeom prst="rect">
            <a:avLst/>
          </a:prstGeom>
        </p:spPr>
      </p:pic>
    </p:spTree>
    <p:extLst>
      <p:ext uri="{BB962C8B-B14F-4D97-AF65-F5344CB8AC3E}">
        <p14:creationId xmlns:p14="http://schemas.microsoft.com/office/powerpoint/2010/main" val="34786664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6937" y="799932"/>
            <a:ext cx="8761413" cy="706964"/>
          </a:xfrm>
        </p:spPr>
        <p:txBody>
          <a:bodyPr/>
          <a:lstStyle/>
          <a:p>
            <a:r>
              <a:rPr lang="en-US" dirty="0" smtClean="0"/>
              <a:t>Improving life expectancy - USA</a:t>
            </a:r>
            <a:endParaRPr lang="en-US" dirty="0"/>
          </a:p>
        </p:txBody>
      </p:sp>
      <p:sp>
        <p:nvSpPr>
          <p:cNvPr id="5" name="مربع نص 4"/>
          <p:cNvSpPr txBox="1"/>
          <p:nvPr/>
        </p:nvSpPr>
        <p:spPr>
          <a:xfrm>
            <a:off x="6419088" y="6321661"/>
            <a:ext cx="5577840" cy="369332"/>
          </a:xfrm>
          <a:prstGeom prst="rect">
            <a:avLst/>
          </a:prstGeom>
          <a:noFill/>
        </p:spPr>
        <p:txBody>
          <a:bodyPr wrap="square" rtlCol="0">
            <a:spAutoFit/>
          </a:bodyPr>
          <a:lstStyle/>
          <a:p>
            <a:r>
              <a:rPr lang="en-US" dirty="0" smtClean="0"/>
              <a:t>CFF 2020 patient registry annual data report</a:t>
            </a:r>
            <a:endParaRPr lang="en-US" dirty="0"/>
          </a:p>
        </p:txBody>
      </p:sp>
      <p:pic>
        <p:nvPicPr>
          <p:cNvPr id="7" name="Content Placeholder 6"/>
          <p:cNvPicPr>
            <a:picLocks noGrp="1" noChangeAspect="1"/>
          </p:cNvPicPr>
          <p:nvPr>
            <p:ph idx="1"/>
          </p:nvPr>
        </p:nvPicPr>
        <p:blipFill>
          <a:blip r:embed="rId2"/>
          <a:stretch>
            <a:fillRect/>
          </a:stretch>
        </p:blipFill>
        <p:spPr>
          <a:xfrm>
            <a:off x="1270450" y="1733109"/>
            <a:ext cx="8778805" cy="4536075"/>
          </a:xfrm>
          <a:prstGeom prst="rect">
            <a:avLst/>
          </a:prstGeom>
        </p:spPr>
      </p:pic>
    </p:spTree>
    <p:extLst>
      <p:ext uri="{BB962C8B-B14F-4D97-AF65-F5344CB8AC3E}">
        <p14:creationId xmlns:p14="http://schemas.microsoft.com/office/powerpoint/2010/main" val="2407381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F0F36-9F7B-443C-A578-1DBB0802AB8E}"/>
              </a:ext>
            </a:extLst>
          </p:cNvPr>
          <p:cNvSpPr>
            <a:spLocks noGrp="1"/>
          </p:cNvSpPr>
          <p:nvPr>
            <p:ph type="title"/>
          </p:nvPr>
        </p:nvSpPr>
        <p:spPr>
          <a:xfrm>
            <a:off x="713232" y="421524"/>
            <a:ext cx="9811763" cy="1456267"/>
          </a:xfrm>
        </p:spPr>
        <p:txBody>
          <a:bodyPr/>
          <a:lstStyle/>
          <a:p>
            <a:r>
              <a:rPr lang="en-US" b="1" dirty="0"/>
              <a:t>conclusion</a:t>
            </a:r>
          </a:p>
        </p:txBody>
      </p:sp>
      <p:sp>
        <p:nvSpPr>
          <p:cNvPr id="3" name="Content Placeholder 2">
            <a:extLst>
              <a:ext uri="{FF2B5EF4-FFF2-40B4-BE49-F238E27FC236}">
                <a16:creationId xmlns:a16="http://schemas.microsoft.com/office/drawing/2014/main" xmlns="" id="{38E67752-6523-44DB-8D2F-363A03D72277}"/>
              </a:ext>
            </a:extLst>
          </p:cNvPr>
          <p:cNvSpPr>
            <a:spLocks noGrp="1"/>
          </p:cNvSpPr>
          <p:nvPr>
            <p:ph idx="1"/>
          </p:nvPr>
        </p:nvSpPr>
        <p:spPr>
          <a:xfrm>
            <a:off x="832104" y="2377440"/>
            <a:ext cx="10680191" cy="4206240"/>
          </a:xfrm>
        </p:spPr>
        <p:txBody>
          <a:bodyPr>
            <a:normAutofit fontScale="85000" lnSpcReduction="10000"/>
          </a:bodyPr>
          <a:lstStyle/>
          <a:p>
            <a:r>
              <a:rPr lang="en-US" sz="2800" dirty="0">
                <a:latin typeface="Arial" panose="020B0604020202020204" pitchFamily="34" charset="0"/>
                <a:cs typeface="Arial" panose="020B0604020202020204" pitchFamily="34" charset="0"/>
              </a:rPr>
              <a:t>CF is a multisystem disease caused by mutations in CFTR gene, main morbidity is chronic pulmonary infection and progressive pulmonary </a:t>
            </a:r>
            <a:r>
              <a:rPr lang="en-US" sz="2800" dirty="0" smtClean="0">
                <a:latin typeface="Arial" panose="020B0604020202020204" pitchFamily="34" charset="0"/>
                <a:cs typeface="Arial" panose="020B0604020202020204" pitchFamily="34" charset="0"/>
              </a:rPr>
              <a:t>obstruction, bronchiectasis</a:t>
            </a:r>
          </a:p>
          <a:p>
            <a:r>
              <a:rPr lang="en-US" sz="2800" dirty="0" smtClean="0">
                <a:latin typeface="Arial" panose="020B0604020202020204" pitchFamily="34" charset="0"/>
                <a:cs typeface="Arial" panose="020B0604020202020204" pitchFamily="34" charset="0"/>
              </a:rPr>
              <a:t>Common presentation is chronic cough, recurrent pulmonary infection, chronic diarrhea and malabsorption, sinusitis</a:t>
            </a:r>
          </a:p>
          <a:p>
            <a:r>
              <a:rPr lang="en-US" sz="2800" dirty="0" smtClean="0">
                <a:latin typeface="Arial" panose="020B0604020202020204" pitchFamily="34" charset="0"/>
                <a:cs typeface="Arial" panose="020B0604020202020204" pitchFamily="34" charset="0"/>
              </a:rPr>
              <a:t>Less common is hepatobiliary disease, DM, electrolyte imbalance, infertility</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Diagnosis by newborn screening, sweat Cl-, genetic test</a:t>
            </a:r>
          </a:p>
          <a:p>
            <a:r>
              <a:rPr lang="en-US" sz="2800" dirty="0">
                <a:latin typeface="Arial" panose="020B0604020202020204" pitchFamily="34" charset="0"/>
                <a:cs typeface="Arial" panose="020B0604020202020204" pitchFamily="34" charset="0"/>
              </a:rPr>
              <a:t>Treatment focuses on airway clearance, early aggressive pulmonary infection treatment, good nutrition</a:t>
            </a:r>
          </a:p>
          <a:p>
            <a:r>
              <a:rPr lang="en-US" sz="2800" dirty="0">
                <a:latin typeface="Arial" panose="020B0604020202020204" pitchFamily="34" charset="0"/>
                <a:cs typeface="Arial" panose="020B0604020202020204" pitchFamily="34" charset="0"/>
              </a:rPr>
              <a:t>New therapy with CFTR </a:t>
            </a:r>
            <a:r>
              <a:rPr lang="en-US" sz="2800" dirty="0" smtClean="0">
                <a:latin typeface="Arial" panose="020B0604020202020204" pitchFamily="34" charset="0"/>
                <a:cs typeface="Arial" panose="020B0604020202020204" pitchFamily="34" charset="0"/>
              </a:rPr>
              <a:t>modulators exists </a:t>
            </a:r>
            <a:r>
              <a:rPr lang="en-US" sz="2800" dirty="0">
                <a:latin typeface="Arial" panose="020B0604020202020204" pitchFamily="34" charset="0"/>
                <a:cs typeface="Arial" panose="020B0604020202020204" pitchFamily="34" charset="0"/>
              </a:rPr>
              <a:t>and is quite </a:t>
            </a:r>
            <a:r>
              <a:rPr lang="en-US" sz="2800" dirty="0" smtClean="0">
                <a:latin typeface="Arial" panose="020B0604020202020204" pitchFamily="34" charset="0"/>
                <a:cs typeface="Arial" panose="020B0604020202020204" pitchFamily="34" charset="0"/>
              </a:rPr>
              <a:t>promising</a:t>
            </a:r>
            <a:endParaRPr lang="en-US" sz="28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xmlns="" id="{71EE309E-E971-46E7-B80B-60C5DA9593D0}"/>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117380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CDF44-5216-4532-84AC-4F7B2DA996C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8A8120AE-5C86-4F1A-BD36-D7341E0C6C70}"/>
              </a:ext>
            </a:extLst>
          </p:cNvPr>
          <p:cNvPicPr>
            <a:picLocks noGrp="1" noChangeAspect="1"/>
          </p:cNvPicPr>
          <p:nvPr>
            <p:ph idx="1"/>
          </p:nvPr>
        </p:nvPicPr>
        <p:blipFill>
          <a:blip r:embed="rId2"/>
          <a:stretch>
            <a:fillRect/>
          </a:stretch>
        </p:blipFill>
        <p:spPr>
          <a:xfrm>
            <a:off x="1082495" y="289088"/>
            <a:ext cx="9494379" cy="6034035"/>
          </a:xfrm>
          <a:prstGeom prst="rect">
            <a:avLst/>
          </a:prstGeom>
        </p:spPr>
      </p:pic>
      <p:sp>
        <p:nvSpPr>
          <p:cNvPr id="4" name="Date Placeholder 3">
            <a:extLst>
              <a:ext uri="{FF2B5EF4-FFF2-40B4-BE49-F238E27FC236}">
                <a16:creationId xmlns:a16="http://schemas.microsoft.com/office/drawing/2014/main" xmlns="" id="{C9CFF5C8-FADE-4F6F-BD13-025696F6F6A7}"/>
              </a:ext>
            </a:extLst>
          </p:cNvPr>
          <p:cNvSpPr>
            <a:spLocks noGrp="1"/>
          </p:cNvSpPr>
          <p:nvPr>
            <p:ph type="dt" sz="half" idx="10"/>
          </p:nvPr>
        </p:nvSpPr>
        <p:spPr/>
        <p:txBody>
          <a:bodyPr/>
          <a:lstStyle/>
          <a:p>
            <a:fld id="{79EF0BCD-7627-40F9-8735-FCBE54B10D79}" type="datetime3">
              <a:rPr lang="en-US" smtClean="0"/>
              <a:t>18 October 2023</a:t>
            </a:fld>
            <a:endParaRPr lang="en-US" dirty="0"/>
          </a:p>
        </p:txBody>
      </p:sp>
      <p:sp>
        <p:nvSpPr>
          <p:cNvPr id="5" name="Footer Placeholder 4">
            <a:extLst>
              <a:ext uri="{FF2B5EF4-FFF2-40B4-BE49-F238E27FC236}">
                <a16:creationId xmlns:a16="http://schemas.microsoft.com/office/drawing/2014/main" xmlns="" id="{939A66E8-58AA-466F-AF36-DECBC4D8E7BF}"/>
              </a:ext>
            </a:extLst>
          </p:cNvPr>
          <p:cNvSpPr>
            <a:spLocks noGrp="1"/>
          </p:cNvSpPr>
          <p:nvPr>
            <p:ph type="ftr" sz="quarter" idx="11"/>
          </p:nvPr>
        </p:nvSpPr>
        <p:spPr/>
        <p:txBody>
          <a:bodyPr/>
          <a:lstStyle/>
          <a:p>
            <a:r>
              <a:rPr lang="en-US">
                <a:solidFill>
                  <a:prstClr val="white"/>
                </a:solidFill>
              </a:rPr>
              <a:t>Pediatric Club, Amman</a:t>
            </a:r>
            <a:endParaRPr lang="en-US" dirty="0">
              <a:solidFill>
                <a:prstClr val="white"/>
              </a:solidFill>
            </a:endParaRPr>
          </a:p>
        </p:txBody>
      </p:sp>
    </p:spTree>
    <p:extLst>
      <p:ext uri="{BB962C8B-B14F-4D97-AF65-F5344CB8AC3E}">
        <p14:creationId xmlns:p14="http://schemas.microsoft.com/office/powerpoint/2010/main" val="3268490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r>
              <a:rPr lang="en-US" smtClean="0"/>
              <a:t>Pathophysiology</a:t>
            </a:r>
          </a:p>
        </p:txBody>
      </p:sp>
      <p:sp>
        <p:nvSpPr>
          <p:cNvPr id="9219" name="Rectangle 1027"/>
          <p:cNvSpPr>
            <a:spLocks noGrp="1" noChangeArrowheads="1"/>
          </p:cNvSpPr>
          <p:nvPr>
            <p:ph idx="1"/>
          </p:nvPr>
        </p:nvSpPr>
        <p:spPr/>
        <p:txBody>
          <a:bodyPr>
            <a:normAutofit/>
          </a:bodyPr>
          <a:lstStyle/>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Cystic fibrosis leads to pathological changes in organs that express </a:t>
            </a:r>
            <a:r>
              <a:rPr lang="en-US" sz="2400" i="1" dirty="0" smtClean="0">
                <a:latin typeface="Arial" panose="020B0604020202020204" pitchFamily="34" charset="0"/>
                <a:cs typeface="Arial" panose="020B0604020202020204" pitchFamily="34" charset="0"/>
              </a:rPr>
              <a:t>CFTR</a:t>
            </a:r>
            <a:r>
              <a:rPr lang="en-US" sz="2400" dirty="0" smtClean="0">
                <a:latin typeface="Arial" panose="020B0604020202020204" pitchFamily="34" charset="0"/>
                <a:cs typeface="Arial" panose="020B0604020202020204" pitchFamily="34" charset="0"/>
              </a:rPr>
              <a:t>, including secretory cells, </a:t>
            </a:r>
            <a:r>
              <a:rPr lang="en-US" sz="2400" dirty="0" smtClean="0">
                <a:latin typeface="Arial" panose="020B0604020202020204" pitchFamily="34" charset="0"/>
                <a:cs typeface="Arial" panose="020B0604020202020204" pitchFamily="34" charset="0"/>
              </a:rPr>
              <a:t>lungs</a:t>
            </a:r>
            <a:r>
              <a:rPr lang="en-US" sz="2400" dirty="0" smtClean="0">
                <a:latin typeface="Arial" panose="020B0604020202020204" pitchFamily="34" charset="0"/>
                <a:cs typeface="Arial" panose="020B0604020202020204" pitchFamily="34" charset="0"/>
              </a:rPr>
              <a:t>, pancreas, </a:t>
            </a:r>
            <a:r>
              <a:rPr lang="en-US" sz="2400" dirty="0">
                <a:latin typeface="Arial" panose="020B0604020202020204" pitchFamily="34" charset="0"/>
                <a:cs typeface="Arial" panose="020B0604020202020204" pitchFamily="34" charset="0"/>
              </a:rPr>
              <a:t>sinuses, liver</a:t>
            </a:r>
            <a:r>
              <a:rPr lang="en-US" sz="2400" dirty="0" smtClean="0">
                <a:latin typeface="Arial" panose="020B0604020202020204" pitchFamily="34" charset="0"/>
                <a:cs typeface="Arial" panose="020B0604020202020204" pitchFamily="34" charset="0"/>
              </a:rPr>
              <a:t>, and reproductive tract</a:t>
            </a:r>
          </a:p>
          <a:p>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720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26353" y="626196"/>
            <a:ext cx="8761413" cy="706964"/>
          </a:xfrm>
        </p:spPr>
        <p:txBody>
          <a:bodyPr/>
          <a:lstStyle/>
          <a:p>
            <a:pPr>
              <a:defRPr/>
            </a:pPr>
            <a:r>
              <a:rPr lang="en-US" dirty="0"/>
              <a:t>Pathophysiology</a:t>
            </a:r>
            <a:endParaRPr lang="en-US" dirty="0">
              <a:latin typeface="Arial Unicode MS" pitchFamily="34" charset="-128"/>
              <a:ea typeface="Arial Unicode MS" pitchFamily="34" charset="-128"/>
              <a:cs typeface="Arial Unicode MS" pitchFamily="34" charset="-128"/>
            </a:endParaRPr>
          </a:p>
        </p:txBody>
      </p:sp>
      <p:pic>
        <p:nvPicPr>
          <p:cNvPr id="11267" name="Picture 3" descr="f040005"/>
          <p:cNvPicPr>
            <a:picLocks noChangeAspect="1" noChangeArrowheads="1"/>
          </p:cNvPicPr>
          <p:nvPr/>
        </p:nvPicPr>
        <p:blipFill>
          <a:blip r:embed="rId2" cstate="print"/>
          <a:srcRect/>
          <a:stretch>
            <a:fillRect/>
          </a:stretch>
        </p:blipFill>
        <p:spPr bwMode="auto">
          <a:xfrm>
            <a:off x="2240280" y="1394076"/>
            <a:ext cx="8101584" cy="5025561"/>
          </a:xfrm>
          <a:prstGeom prst="rect">
            <a:avLst/>
          </a:prstGeom>
          <a:noFill/>
          <a:ln w="76200">
            <a:solidFill>
              <a:schemeClr val="tx1"/>
            </a:solidFill>
            <a:miter lim="800000"/>
            <a:headEnd/>
            <a:tailEnd/>
          </a:ln>
        </p:spPr>
      </p:pic>
    </p:spTree>
    <p:extLst>
      <p:ext uri="{BB962C8B-B14F-4D97-AF65-F5344CB8AC3E}">
        <p14:creationId xmlns:p14="http://schemas.microsoft.com/office/powerpoint/2010/main" val="186287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p:txBody>
          <a:bodyPr/>
          <a:lstStyle/>
          <a:p>
            <a:pPr>
              <a:defRPr/>
            </a:pPr>
            <a:r>
              <a:rPr lang="en-US"/>
              <a:t>Pathophysiology</a:t>
            </a:r>
            <a:r>
              <a:rPr lang="ar-JO">
                <a:cs typeface="Arial" pitchFamily="34" charset="0"/>
              </a:rPr>
              <a:t> </a:t>
            </a:r>
            <a:r>
              <a:rPr lang="en-US">
                <a:cs typeface="Arial" pitchFamily="34" charset="0"/>
              </a:rPr>
              <a:t> / airways</a:t>
            </a:r>
          </a:p>
        </p:txBody>
      </p:sp>
      <p:pic>
        <p:nvPicPr>
          <p:cNvPr id="56326" name="Picture 6"/>
          <p:cNvPicPr>
            <a:picLocks noChangeAspect="1" noChangeArrowheads="1"/>
          </p:cNvPicPr>
          <p:nvPr/>
        </p:nvPicPr>
        <p:blipFill>
          <a:blip r:embed="rId2" cstate="print"/>
          <a:srcRect/>
          <a:stretch>
            <a:fillRect/>
          </a:stretch>
        </p:blipFill>
        <p:spPr bwMode="auto">
          <a:xfrm>
            <a:off x="1324356" y="2212200"/>
            <a:ext cx="2904744" cy="1736611"/>
          </a:xfrm>
          <a:prstGeom prst="rect">
            <a:avLst/>
          </a:prstGeom>
          <a:noFill/>
          <a:ln w="38100">
            <a:solidFill>
              <a:schemeClr val="tx1"/>
            </a:solidFill>
            <a:miter lim="800000"/>
            <a:headEnd/>
            <a:tailEnd/>
          </a:ln>
        </p:spPr>
      </p:pic>
      <p:pic>
        <p:nvPicPr>
          <p:cNvPr id="56328" name="Picture 8"/>
          <p:cNvPicPr>
            <a:picLocks noChangeAspect="1" noChangeArrowheads="1"/>
          </p:cNvPicPr>
          <p:nvPr/>
        </p:nvPicPr>
        <p:blipFill>
          <a:blip r:embed="rId3" cstate="print"/>
          <a:srcRect/>
          <a:stretch>
            <a:fillRect/>
          </a:stretch>
        </p:blipFill>
        <p:spPr bwMode="auto">
          <a:xfrm>
            <a:off x="4419600" y="2205849"/>
            <a:ext cx="3019654" cy="1742962"/>
          </a:xfrm>
          <a:prstGeom prst="rect">
            <a:avLst/>
          </a:prstGeom>
          <a:noFill/>
          <a:ln w="38100">
            <a:solidFill>
              <a:schemeClr val="tx1"/>
            </a:solidFill>
            <a:miter lim="800000"/>
            <a:headEnd/>
            <a:tailEnd/>
          </a:ln>
        </p:spPr>
      </p:pic>
      <p:pic>
        <p:nvPicPr>
          <p:cNvPr id="56329" name="Picture 9"/>
          <p:cNvPicPr>
            <a:picLocks noChangeAspect="1" noChangeArrowheads="1"/>
          </p:cNvPicPr>
          <p:nvPr/>
        </p:nvPicPr>
        <p:blipFill>
          <a:blip r:embed="rId4" cstate="print"/>
          <a:srcRect r="2702" b="3185"/>
          <a:stretch>
            <a:fillRect/>
          </a:stretch>
        </p:blipFill>
        <p:spPr bwMode="auto">
          <a:xfrm>
            <a:off x="7600575" y="2231146"/>
            <a:ext cx="3245621" cy="1712967"/>
          </a:xfrm>
          <a:prstGeom prst="rect">
            <a:avLst/>
          </a:prstGeom>
          <a:noFill/>
          <a:ln w="38100">
            <a:solidFill>
              <a:schemeClr val="tx1"/>
            </a:solidFill>
            <a:miter lim="800000"/>
            <a:headEnd/>
            <a:tailEnd/>
          </a:ln>
        </p:spPr>
      </p:pic>
      <p:pic>
        <p:nvPicPr>
          <p:cNvPr id="56330" name="Picture 10"/>
          <p:cNvPicPr>
            <a:picLocks noChangeAspect="1" noChangeArrowheads="1"/>
          </p:cNvPicPr>
          <p:nvPr/>
        </p:nvPicPr>
        <p:blipFill>
          <a:blip r:embed="rId5" cstate="print"/>
          <a:srcRect/>
          <a:stretch>
            <a:fillRect/>
          </a:stretch>
        </p:blipFill>
        <p:spPr bwMode="auto">
          <a:xfrm>
            <a:off x="1318066" y="4078225"/>
            <a:ext cx="2921161" cy="1930844"/>
          </a:xfrm>
          <a:prstGeom prst="rect">
            <a:avLst/>
          </a:prstGeom>
          <a:noFill/>
          <a:ln w="38100">
            <a:solidFill>
              <a:schemeClr val="tx1"/>
            </a:solidFill>
            <a:miter lim="800000"/>
            <a:headEnd/>
            <a:tailEnd/>
          </a:ln>
        </p:spPr>
      </p:pic>
      <p:pic>
        <p:nvPicPr>
          <p:cNvPr id="56331" name="Picture 11"/>
          <p:cNvPicPr>
            <a:picLocks noChangeAspect="1" noChangeArrowheads="1"/>
          </p:cNvPicPr>
          <p:nvPr/>
        </p:nvPicPr>
        <p:blipFill>
          <a:blip r:embed="rId6" cstate="print"/>
          <a:srcRect/>
          <a:stretch>
            <a:fillRect/>
          </a:stretch>
        </p:blipFill>
        <p:spPr bwMode="auto">
          <a:xfrm>
            <a:off x="4400550" y="4078225"/>
            <a:ext cx="3038704" cy="1930844"/>
          </a:xfrm>
          <a:prstGeom prst="rect">
            <a:avLst/>
          </a:prstGeom>
          <a:noFill/>
          <a:ln w="38100">
            <a:solidFill>
              <a:schemeClr val="tx1"/>
            </a:solidFill>
            <a:miter lim="800000"/>
            <a:headEnd/>
            <a:tailEnd/>
          </a:ln>
        </p:spPr>
      </p:pic>
      <p:pic>
        <p:nvPicPr>
          <p:cNvPr id="56332" name="Picture 12"/>
          <p:cNvPicPr>
            <a:picLocks noChangeAspect="1" noChangeArrowheads="1"/>
          </p:cNvPicPr>
          <p:nvPr/>
        </p:nvPicPr>
        <p:blipFill>
          <a:blip r:embed="rId7" cstate="print"/>
          <a:srcRect/>
          <a:stretch>
            <a:fillRect/>
          </a:stretch>
        </p:blipFill>
        <p:spPr bwMode="auto">
          <a:xfrm>
            <a:off x="7600576" y="4078225"/>
            <a:ext cx="3245621" cy="1930844"/>
          </a:xfrm>
          <a:prstGeom prst="rect">
            <a:avLst/>
          </a:prstGeom>
          <a:noFill/>
          <a:ln w="38100">
            <a:solidFill>
              <a:schemeClr val="tx1"/>
            </a:solidFill>
            <a:miter lim="800000"/>
            <a:headEnd/>
            <a:tailEnd/>
          </a:ln>
        </p:spPr>
      </p:pic>
      <p:sp>
        <p:nvSpPr>
          <p:cNvPr id="56333" name="Rectangle 13"/>
          <p:cNvSpPr>
            <a:spLocks noChangeArrowheads="1"/>
          </p:cNvSpPr>
          <p:nvPr/>
        </p:nvSpPr>
        <p:spPr bwMode="auto">
          <a:xfrm>
            <a:off x="9537192" y="3791713"/>
            <a:ext cx="914400" cy="152400"/>
          </a:xfrm>
          <a:prstGeom prst="rect">
            <a:avLst/>
          </a:prstGeom>
          <a:solidFill>
            <a:srgbClr val="FFFFFF"/>
          </a:solidFill>
          <a:ln w="9525">
            <a:noFill/>
            <a:miter lim="800000"/>
            <a:headEnd/>
            <a:tailEnd/>
          </a:ln>
        </p:spPr>
        <p:txBody>
          <a:bodyPr wrap="none" anchor="ctr"/>
          <a:lstStyle/>
          <a:p>
            <a:endParaRPr lang="ar-SA"/>
          </a:p>
        </p:txBody>
      </p:sp>
      <p:sp>
        <p:nvSpPr>
          <p:cNvPr id="56334" name="Rectangle 14"/>
          <p:cNvSpPr>
            <a:spLocks noChangeArrowheads="1"/>
          </p:cNvSpPr>
          <p:nvPr/>
        </p:nvSpPr>
        <p:spPr bwMode="auto">
          <a:xfrm>
            <a:off x="8257032" y="4078225"/>
            <a:ext cx="1143000" cy="152400"/>
          </a:xfrm>
          <a:prstGeom prst="rect">
            <a:avLst/>
          </a:prstGeom>
          <a:solidFill>
            <a:srgbClr val="FFFFFF"/>
          </a:solidFill>
          <a:ln w="9525">
            <a:noFill/>
            <a:miter lim="800000"/>
            <a:headEnd/>
            <a:tailEnd/>
          </a:ln>
        </p:spPr>
        <p:txBody>
          <a:bodyPr wrap="none" anchor="ctr"/>
          <a:lstStyle/>
          <a:p>
            <a:endParaRPr lang="ar-SA"/>
          </a:p>
        </p:txBody>
      </p:sp>
    </p:spTree>
    <p:extLst>
      <p:ext uri="{BB962C8B-B14F-4D97-AF65-F5344CB8AC3E}">
        <p14:creationId xmlns:p14="http://schemas.microsoft.com/office/powerpoint/2010/main" val="2454279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box(in)">
                                      <p:cBhvr>
                                        <p:cTn id="7" dur="500"/>
                                        <p:tgtEl>
                                          <p:spTgt spid="56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box(in)">
                                      <p:cBhvr>
                                        <p:cTn id="12" dur="500"/>
                                        <p:tgtEl>
                                          <p:spTgt spid="563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6329"/>
                                        </p:tgtEl>
                                        <p:attrNameLst>
                                          <p:attrName>style.visibility</p:attrName>
                                        </p:attrNameLst>
                                      </p:cBhvr>
                                      <p:to>
                                        <p:strVal val="visible"/>
                                      </p:to>
                                    </p:set>
                                    <p:animEffect transition="in" filter="box(in)">
                                      <p:cBhvr>
                                        <p:cTn id="17" dur="500"/>
                                        <p:tgtEl>
                                          <p:spTgt spid="56329"/>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563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56330"/>
                                        </p:tgtEl>
                                        <p:attrNameLst>
                                          <p:attrName>style.visibility</p:attrName>
                                        </p:attrNameLst>
                                      </p:cBhvr>
                                      <p:to>
                                        <p:strVal val="visible"/>
                                      </p:to>
                                    </p:set>
                                    <p:animEffect transition="in" filter="box(in)">
                                      <p:cBhvr>
                                        <p:cTn id="24" dur="500"/>
                                        <p:tgtEl>
                                          <p:spTgt spid="5633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56331"/>
                                        </p:tgtEl>
                                        <p:attrNameLst>
                                          <p:attrName>style.visibility</p:attrName>
                                        </p:attrNameLst>
                                      </p:cBhvr>
                                      <p:to>
                                        <p:strVal val="visible"/>
                                      </p:to>
                                    </p:set>
                                    <p:animEffect transition="in" filter="box(in)">
                                      <p:cBhvr>
                                        <p:cTn id="29" dur="500"/>
                                        <p:tgtEl>
                                          <p:spTgt spid="5633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56332"/>
                                        </p:tgtEl>
                                        <p:attrNameLst>
                                          <p:attrName>style.visibility</p:attrName>
                                        </p:attrNameLst>
                                      </p:cBhvr>
                                      <p:to>
                                        <p:strVal val="visible"/>
                                      </p:to>
                                    </p:set>
                                    <p:animEffect transition="in" filter="box(in)">
                                      <p:cBhvr>
                                        <p:cTn id="34" dur="500"/>
                                        <p:tgtEl>
                                          <p:spTgt spid="56332"/>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56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3" grpId="0" animBg="1"/>
      <p:bldP spid="563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Rectangle 8"/>
          <p:cNvSpPr>
            <a:spLocks noGrp="1" noChangeArrowheads="1"/>
          </p:cNvSpPr>
          <p:nvPr>
            <p:ph type="title"/>
          </p:nvPr>
        </p:nvSpPr>
        <p:spPr>
          <a:xfrm>
            <a:off x="1109233" y="671916"/>
            <a:ext cx="8761413" cy="706964"/>
          </a:xfrm>
        </p:spPr>
        <p:txBody>
          <a:bodyPr/>
          <a:lstStyle/>
          <a:p>
            <a:pPr>
              <a:defRPr/>
            </a:pPr>
            <a:r>
              <a:rPr lang="en-US" dirty="0"/>
              <a:t>Pathophysiology</a:t>
            </a:r>
            <a:r>
              <a:rPr lang="ar-JO" dirty="0">
                <a:cs typeface="Arial" pitchFamily="34" charset="0"/>
              </a:rPr>
              <a:t> </a:t>
            </a:r>
            <a:r>
              <a:rPr lang="en-US" dirty="0">
                <a:cs typeface="Arial" pitchFamily="34" charset="0"/>
              </a:rPr>
              <a:t> / airways</a:t>
            </a:r>
          </a:p>
        </p:txBody>
      </p:sp>
      <p:pic>
        <p:nvPicPr>
          <p:cNvPr id="13315" name="Picture 5" descr="f040004"/>
          <p:cNvPicPr>
            <a:picLocks noChangeAspect="1" noChangeArrowheads="1"/>
          </p:cNvPicPr>
          <p:nvPr/>
        </p:nvPicPr>
        <p:blipFill>
          <a:blip r:embed="rId2" cstate="print"/>
          <a:srcRect/>
          <a:stretch>
            <a:fillRect/>
          </a:stretch>
        </p:blipFill>
        <p:spPr bwMode="auto">
          <a:xfrm>
            <a:off x="2057400" y="1480620"/>
            <a:ext cx="7607808" cy="5094190"/>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3233407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6699</TotalTime>
  <Words>2122</Words>
  <Application>Microsoft Office PowerPoint</Application>
  <PresentationFormat>Widescreen</PresentationFormat>
  <Paragraphs>200</Paragraphs>
  <Slides>46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 Unicode MS</vt:lpstr>
      <vt:lpstr>Arial</vt:lpstr>
      <vt:lpstr>Calibri</vt:lpstr>
      <vt:lpstr>Century Gothic</vt:lpstr>
      <vt:lpstr>Symbol</vt:lpstr>
      <vt:lpstr>Times New Roman</vt:lpstr>
      <vt:lpstr>Wingdings 2</vt:lpstr>
      <vt:lpstr>Wingdings 3</vt:lpstr>
      <vt:lpstr>مجلس إدارة أيون</vt:lpstr>
      <vt:lpstr>Cystic Fibrosis</vt:lpstr>
      <vt:lpstr>Introduction</vt:lpstr>
      <vt:lpstr>Introduction </vt:lpstr>
      <vt:lpstr>Introduction </vt:lpstr>
      <vt:lpstr>PowerPoint Presentation</vt:lpstr>
      <vt:lpstr>Pathophysiology</vt:lpstr>
      <vt:lpstr>Pathophysiology</vt:lpstr>
      <vt:lpstr>Pathophysiology  / airways</vt:lpstr>
      <vt:lpstr>Pathophysiology  / airways</vt:lpstr>
      <vt:lpstr>The "Vicious Circle" of Lung Disease in CF</vt:lpstr>
      <vt:lpstr>Airway Obstruction</vt:lpstr>
      <vt:lpstr>Pathophysiology</vt:lpstr>
      <vt:lpstr>Pathophysiology</vt:lpstr>
      <vt:lpstr>Pathophysiology</vt:lpstr>
      <vt:lpstr>Pathophysiology</vt:lpstr>
      <vt:lpstr>Pathophysiology</vt:lpstr>
      <vt:lpstr>Respiratory Manifestations</vt:lpstr>
      <vt:lpstr>Respiratory Manifestations</vt:lpstr>
      <vt:lpstr>Finger clubbing</vt:lpstr>
      <vt:lpstr>X -ray</vt:lpstr>
      <vt:lpstr>CT chest</vt:lpstr>
      <vt:lpstr>PowerPoint Presentation</vt:lpstr>
      <vt:lpstr>GI Manifestations</vt:lpstr>
      <vt:lpstr>Clinical Manifestations</vt:lpstr>
      <vt:lpstr>PowerPoint Presentation</vt:lpstr>
      <vt:lpstr>Diagnosis</vt:lpstr>
      <vt:lpstr>PowerPoint Presentation</vt:lpstr>
      <vt:lpstr>Treatment strategies</vt:lpstr>
      <vt:lpstr>Treatment</vt:lpstr>
      <vt:lpstr>Eradication of Pseudomonas</vt:lpstr>
      <vt:lpstr>PowerPoint Presentation</vt:lpstr>
      <vt:lpstr>Treatment</vt:lpstr>
      <vt:lpstr>Eradication of Staph. aureus</vt:lpstr>
      <vt:lpstr>Treatment</vt:lpstr>
      <vt:lpstr>Chest physiotherapy vest</vt:lpstr>
      <vt:lpstr>Hypertonic saline</vt:lpstr>
      <vt:lpstr>Hypertonic saline</vt:lpstr>
      <vt:lpstr>Treatment</vt:lpstr>
      <vt:lpstr>PowerPoint Presentation</vt:lpstr>
      <vt:lpstr>New Therapies</vt:lpstr>
      <vt:lpstr>CFTR modulators</vt:lpstr>
      <vt:lpstr>CFTR modulators</vt:lpstr>
      <vt:lpstr>Prognosis</vt:lpstr>
      <vt:lpstr>A pediatric disease?</vt:lpstr>
      <vt:lpstr>Improving life expectancy - USA</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Cystic Fibrosis</dc:title>
  <dc:creator>Ehsan</dc:creator>
  <cp:lastModifiedBy>Microsoft account</cp:lastModifiedBy>
  <cp:revision>93</cp:revision>
  <dcterms:created xsi:type="dcterms:W3CDTF">2021-05-21T18:30:06Z</dcterms:created>
  <dcterms:modified xsi:type="dcterms:W3CDTF">2023-10-18T18:43:35Z</dcterms:modified>
</cp:coreProperties>
</file>