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0" r:id="rId13"/>
    <p:sldId id="271" r:id="rId14"/>
    <p:sldId id="272" r:id="rId15"/>
    <p:sldId id="273" r:id="rId16"/>
    <p:sldId id="267" r:id="rId17"/>
    <p:sldId id="274" r:id="rId18"/>
    <p:sldId id="276" r:id="rId19"/>
    <p:sldId id="268" r:id="rId20"/>
    <p:sldId id="275" r:id="rId21"/>
    <p:sldId id="26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6565"/>
    <a:srgbClr val="4590B8"/>
    <a:srgbClr val="EBEBEB"/>
    <a:srgbClr val="3D3D3D"/>
    <a:srgbClr val="1A32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p:scale>
          <a:sx n="60" d="100"/>
          <a:sy n="60" d="100"/>
        </p:scale>
        <p:origin x="1116"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BD3448-C5BE-4468-B4F6-820636756B5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2758968-F365-4FA5-8926-5B4A1E23BDD9}">
      <dgm:prSet/>
      <dgm:spPr/>
      <dgm:t>
        <a:bodyPr/>
        <a:lstStyle/>
        <a:p>
          <a:r>
            <a:rPr lang="en-US"/>
            <a:t>T</a:t>
          </a:r>
          <a:r>
            <a:rPr lang="en-US" b="0" i="0"/>
            <a:t>he normal ratio &gt;300.</a:t>
          </a:r>
          <a:endParaRPr lang="en-US"/>
        </a:p>
      </dgm:t>
    </dgm:pt>
    <dgm:pt modelId="{F0D36E36-EF07-43E9-8AD2-6BBCD4A6DE39}" type="parTrans" cxnId="{40630C2A-AD85-4D9D-8512-DF4116B6C7E8}">
      <dgm:prSet/>
      <dgm:spPr/>
      <dgm:t>
        <a:bodyPr/>
        <a:lstStyle/>
        <a:p>
          <a:endParaRPr lang="en-US"/>
        </a:p>
      </dgm:t>
    </dgm:pt>
    <dgm:pt modelId="{40618391-54E5-4224-B685-B0AF8344DE61}" type="sibTrans" cxnId="{40630C2A-AD85-4D9D-8512-DF4116B6C7E8}">
      <dgm:prSet/>
      <dgm:spPr/>
      <dgm:t>
        <a:bodyPr/>
        <a:lstStyle/>
        <a:p>
          <a:endParaRPr lang="en-US"/>
        </a:p>
      </dgm:t>
    </dgm:pt>
    <dgm:pt modelId="{9E9C6B37-E2CA-4FBE-8185-05AF662EB8A8}">
      <dgm:prSet/>
      <dgm:spPr/>
      <dgm:t>
        <a:bodyPr/>
        <a:lstStyle/>
        <a:p>
          <a:r>
            <a:rPr lang="en-US" b="0" i="0"/>
            <a:t>Abnormal:</a:t>
          </a:r>
          <a:endParaRPr lang="en-US"/>
        </a:p>
      </dgm:t>
    </dgm:pt>
    <dgm:pt modelId="{26021333-9BBE-4068-B2C4-033837AE2032}" type="parTrans" cxnId="{6EBEA2B8-1991-476C-BC97-17F688C9AB80}">
      <dgm:prSet/>
      <dgm:spPr/>
      <dgm:t>
        <a:bodyPr/>
        <a:lstStyle/>
        <a:p>
          <a:endParaRPr lang="en-US"/>
        </a:p>
      </dgm:t>
    </dgm:pt>
    <dgm:pt modelId="{8BC3C3A7-9865-44F7-8AFD-379724B3BA16}" type="sibTrans" cxnId="{6EBEA2B8-1991-476C-BC97-17F688C9AB80}">
      <dgm:prSet/>
      <dgm:spPr/>
      <dgm:t>
        <a:bodyPr/>
        <a:lstStyle/>
        <a:p>
          <a:endParaRPr lang="en-US"/>
        </a:p>
      </dgm:t>
    </dgm:pt>
    <dgm:pt modelId="{A2FD2F73-516C-4580-AA42-DE24D1C06771}">
      <dgm:prSet/>
      <dgm:spPr/>
      <dgm:t>
        <a:bodyPr/>
        <a:lstStyle/>
        <a:p>
          <a:r>
            <a:rPr lang="en-US" b="0" i="0" dirty="0"/>
            <a:t>• 200 to 300 </a:t>
          </a:r>
          <a:r>
            <a:rPr lang="en-US" b="0" i="0" dirty="0">
              <a:sym typeface="Wingdings" panose="05000000000000000000" pitchFamily="2" charset="2"/>
            </a:rPr>
            <a:t> </a:t>
          </a:r>
          <a:r>
            <a:rPr lang="en-US" b="0" i="0" dirty="0"/>
            <a:t>mild ARDS</a:t>
          </a:r>
          <a:endParaRPr lang="en-US" dirty="0"/>
        </a:p>
      </dgm:t>
    </dgm:pt>
    <dgm:pt modelId="{43809CE9-E3AD-4FA9-AED5-C543C0A96033}" type="parTrans" cxnId="{7A34CCB1-4866-4C8F-913D-359A1911A1C8}">
      <dgm:prSet/>
      <dgm:spPr/>
      <dgm:t>
        <a:bodyPr/>
        <a:lstStyle/>
        <a:p>
          <a:endParaRPr lang="en-US"/>
        </a:p>
      </dgm:t>
    </dgm:pt>
    <dgm:pt modelId="{B9B43D15-0480-4BAD-82FB-1570A056F120}" type="sibTrans" cxnId="{7A34CCB1-4866-4C8F-913D-359A1911A1C8}">
      <dgm:prSet/>
      <dgm:spPr/>
      <dgm:t>
        <a:bodyPr/>
        <a:lstStyle/>
        <a:p>
          <a:endParaRPr lang="en-US"/>
        </a:p>
      </dgm:t>
    </dgm:pt>
    <dgm:pt modelId="{EFBD3806-58E0-4E9B-938D-98B6DC792F81}">
      <dgm:prSet/>
      <dgm:spPr/>
      <dgm:t>
        <a:bodyPr/>
        <a:lstStyle/>
        <a:p>
          <a:r>
            <a:rPr lang="en-US" b="0" i="0" dirty="0"/>
            <a:t>•100 to 200 </a:t>
          </a:r>
          <a:r>
            <a:rPr lang="en-US" b="0" i="0" dirty="0">
              <a:sym typeface="Wingdings" panose="05000000000000000000" pitchFamily="2" charset="2"/>
            </a:rPr>
            <a:t> </a:t>
          </a:r>
          <a:r>
            <a:rPr lang="en-US" b="0" i="0" dirty="0"/>
            <a:t>moderate ARDS </a:t>
          </a:r>
          <a:endParaRPr lang="en-US" dirty="0"/>
        </a:p>
      </dgm:t>
    </dgm:pt>
    <dgm:pt modelId="{82E2017D-9923-4474-AE70-1943B3D59CF0}" type="parTrans" cxnId="{C67A0743-F821-43D7-BF21-7BCEC888D069}">
      <dgm:prSet/>
      <dgm:spPr/>
      <dgm:t>
        <a:bodyPr/>
        <a:lstStyle/>
        <a:p>
          <a:endParaRPr lang="en-US"/>
        </a:p>
      </dgm:t>
    </dgm:pt>
    <dgm:pt modelId="{4FB6A997-63F4-4C87-8561-D8A80A2E56F7}" type="sibTrans" cxnId="{C67A0743-F821-43D7-BF21-7BCEC888D069}">
      <dgm:prSet/>
      <dgm:spPr/>
      <dgm:t>
        <a:bodyPr/>
        <a:lstStyle/>
        <a:p>
          <a:endParaRPr lang="en-US"/>
        </a:p>
      </dgm:t>
    </dgm:pt>
    <dgm:pt modelId="{65D273BB-E664-4789-85B1-F21D09841800}">
      <dgm:prSet/>
      <dgm:spPr/>
      <dgm:t>
        <a:bodyPr/>
        <a:lstStyle/>
        <a:p>
          <a:r>
            <a:rPr lang="en-US" b="0" i="0" dirty="0"/>
            <a:t>•&lt; 100 </a:t>
          </a:r>
          <a:r>
            <a:rPr lang="en-US" b="0" i="0" dirty="0">
              <a:sym typeface="Wingdings" panose="05000000000000000000" pitchFamily="2" charset="2"/>
            </a:rPr>
            <a:t> </a:t>
          </a:r>
          <a:r>
            <a:rPr lang="en-US" b="0" i="0" dirty="0"/>
            <a:t>severe ARDS</a:t>
          </a:r>
          <a:endParaRPr lang="en-US" dirty="0"/>
        </a:p>
      </dgm:t>
    </dgm:pt>
    <dgm:pt modelId="{B62B4F7E-B782-41BD-B1FD-CEF2EF690070}" type="parTrans" cxnId="{62BC4BC3-86E1-438D-AC9C-7EAA567EDC9D}">
      <dgm:prSet/>
      <dgm:spPr/>
      <dgm:t>
        <a:bodyPr/>
        <a:lstStyle/>
        <a:p>
          <a:endParaRPr lang="en-US"/>
        </a:p>
      </dgm:t>
    </dgm:pt>
    <dgm:pt modelId="{AFF0A8C4-BA6B-4859-AA45-83618FD641BF}" type="sibTrans" cxnId="{62BC4BC3-86E1-438D-AC9C-7EAA567EDC9D}">
      <dgm:prSet/>
      <dgm:spPr/>
      <dgm:t>
        <a:bodyPr/>
        <a:lstStyle/>
        <a:p>
          <a:endParaRPr lang="en-US"/>
        </a:p>
      </dgm:t>
    </dgm:pt>
    <dgm:pt modelId="{DD25D8D0-3D44-4F7B-A8CB-239E11E0F9A4}" type="pres">
      <dgm:prSet presAssocID="{95BD3448-C5BE-4468-B4F6-820636756B58}" presName="vert0" presStyleCnt="0">
        <dgm:presLayoutVars>
          <dgm:dir/>
          <dgm:animOne val="branch"/>
          <dgm:animLvl val="lvl"/>
        </dgm:presLayoutVars>
      </dgm:prSet>
      <dgm:spPr/>
    </dgm:pt>
    <dgm:pt modelId="{10170476-AD3C-417C-A69A-A0672FD31BD0}" type="pres">
      <dgm:prSet presAssocID="{12758968-F365-4FA5-8926-5B4A1E23BDD9}" presName="thickLine" presStyleLbl="alignNode1" presStyleIdx="0" presStyleCnt="5"/>
      <dgm:spPr/>
    </dgm:pt>
    <dgm:pt modelId="{78025B06-F0B3-4BBC-9630-DF210AA6DC00}" type="pres">
      <dgm:prSet presAssocID="{12758968-F365-4FA5-8926-5B4A1E23BDD9}" presName="horz1" presStyleCnt="0"/>
      <dgm:spPr/>
    </dgm:pt>
    <dgm:pt modelId="{354BA6C3-0D3D-4B9B-A7D6-3135E18F16B5}" type="pres">
      <dgm:prSet presAssocID="{12758968-F365-4FA5-8926-5B4A1E23BDD9}" presName="tx1" presStyleLbl="revTx" presStyleIdx="0" presStyleCnt="5"/>
      <dgm:spPr/>
    </dgm:pt>
    <dgm:pt modelId="{B2894A15-67CA-4D08-8386-D8CE31D0E663}" type="pres">
      <dgm:prSet presAssocID="{12758968-F365-4FA5-8926-5B4A1E23BDD9}" presName="vert1" presStyleCnt="0"/>
      <dgm:spPr/>
    </dgm:pt>
    <dgm:pt modelId="{63B5202F-DFC9-45E8-A5D3-BF02088903E7}" type="pres">
      <dgm:prSet presAssocID="{9E9C6B37-E2CA-4FBE-8185-05AF662EB8A8}" presName="thickLine" presStyleLbl="alignNode1" presStyleIdx="1" presStyleCnt="5"/>
      <dgm:spPr/>
    </dgm:pt>
    <dgm:pt modelId="{D54AB4C2-E3D3-45CD-A857-57AD3253DED7}" type="pres">
      <dgm:prSet presAssocID="{9E9C6B37-E2CA-4FBE-8185-05AF662EB8A8}" presName="horz1" presStyleCnt="0"/>
      <dgm:spPr/>
    </dgm:pt>
    <dgm:pt modelId="{1C5C68A0-80BF-4AD5-885C-11525261D344}" type="pres">
      <dgm:prSet presAssocID="{9E9C6B37-E2CA-4FBE-8185-05AF662EB8A8}" presName="tx1" presStyleLbl="revTx" presStyleIdx="1" presStyleCnt="5"/>
      <dgm:spPr/>
    </dgm:pt>
    <dgm:pt modelId="{8FFE70B2-372D-4DF6-AC18-A505A5919914}" type="pres">
      <dgm:prSet presAssocID="{9E9C6B37-E2CA-4FBE-8185-05AF662EB8A8}" presName="vert1" presStyleCnt="0"/>
      <dgm:spPr/>
    </dgm:pt>
    <dgm:pt modelId="{24348140-AF0F-4690-85B9-783A4A7A2788}" type="pres">
      <dgm:prSet presAssocID="{A2FD2F73-516C-4580-AA42-DE24D1C06771}" presName="thickLine" presStyleLbl="alignNode1" presStyleIdx="2" presStyleCnt="5"/>
      <dgm:spPr/>
    </dgm:pt>
    <dgm:pt modelId="{89CB545E-5944-4780-9655-C15E5E12AC68}" type="pres">
      <dgm:prSet presAssocID="{A2FD2F73-516C-4580-AA42-DE24D1C06771}" presName="horz1" presStyleCnt="0"/>
      <dgm:spPr/>
    </dgm:pt>
    <dgm:pt modelId="{8EC5AD61-202B-40AF-96C1-D5D98187C12F}" type="pres">
      <dgm:prSet presAssocID="{A2FD2F73-516C-4580-AA42-DE24D1C06771}" presName="tx1" presStyleLbl="revTx" presStyleIdx="2" presStyleCnt="5"/>
      <dgm:spPr/>
    </dgm:pt>
    <dgm:pt modelId="{CC5ACA7F-8F73-4D6F-8567-878435B25189}" type="pres">
      <dgm:prSet presAssocID="{A2FD2F73-516C-4580-AA42-DE24D1C06771}" presName="vert1" presStyleCnt="0"/>
      <dgm:spPr/>
    </dgm:pt>
    <dgm:pt modelId="{48A3E721-5E85-4E78-A30D-8D9767471B1A}" type="pres">
      <dgm:prSet presAssocID="{EFBD3806-58E0-4E9B-938D-98B6DC792F81}" presName="thickLine" presStyleLbl="alignNode1" presStyleIdx="3" presStyleCnt="5"/>
      <dgm:spPr/>
    </dgm:pt>
    <dgm:pt modelId="{638C5EBC-5A41-45A0-A7B2-86112CCB48D7}" type="pres">
      <dgm:prSet presAssocID="{EFBD3806-58E0-4E9B-938D-98B6DC792F81}" presName="horz1" presStyleCnt="0"/>
      <dgm:spPr/>
    </dgm:pt>
    <dgm:pt modelId="{728B94BC-2AEC-48F9-90BD-996B17BDABD7}" type="pres">
      <dgm:prSet presAssocID="{EFBD3806-58E0-4E9B-938D-98B6DC792F81}" presName="tx1" presStyleLbl="revTx" presStyleIdx="3" presStyleCnt="5"/>
      <dgm:spPr/>
    </dgm:pt>
    <dgm:pt modelId="{94DFE39E-F72A-4210-877D-068C76B499DF}" type="pres">
      <dgm:prSet presAssocID="{EFBD3806-58E0-4E9B-938D-98B6DC792F81}" presName="vert1" presStyleCnt="0"/>
      <dgm:spPr/>
    </dgm:pt>
    <dgm:pt modelId="{49D7913A-8C64-4298-8011-82C3FDB0D2DA}" type="pres">
      <dgm:prSet presAssocID="{65D273BB-E664-4789-85B1-F21D09841800}" presName="thickLine" presStyleLbl="alignNode1" presStyleIdx="4" presStyleCnt="5"/>
      <dgm:spPr/>
    </dgm:pt>
    <dgm:pt modelId="{C5E7EE30-AC5D-40F9-8104-9B7E1842FDDF}" type="pres">
      <dgm:prSet presAssocID="{65D273BB-E664-4789-85B1-F21D09841800}" presName="horz1" presStyleCnt="0"/>
      <dgm:spPr/>
    </dgm:pt>
    <dgm:pt modelId="{01C054C5-8574-4803-9153-35D2E9C4BB83}" type="pres">
      <dgm:prSet presAssocID="{65D273BB-E664-4789-85B1-F21D09841800}" presName="tx1" presStyleLbl="revTx" presStyleIdx="4" presStyleCnt="5"/>
      <dgm:spPr/>
    </dgm:pt>
    <dgm:pt modelId="{6BE7D37F-8A8A-4671-BE07-761D5F6EC36F}" type="pres">
      <dgm:prSet presAssocID="{65D273BB-E664-4789-85B1-F21D09841800}" presName="vert1" presStyleCnt="0"/>
      <dgm:spPr/>
    </dgm:pt>
  </dgm:ptLst>
  <dgm:cxnLst>
    <dgm:cxn modelId="{5ECBAB1E-CBFB-49D1-8A2C-08AAD93B27BA}" type="presOf" srcId="{65D273BB-E664-4789-85B1-F21D09841800}" destId="{01C054C5-8574-4803-9153-35D2E9C4BB83}" srcOrd="0" destOrd="0" presId="urn:microsoft.com/office/officeart/2008/layout/LinedList"/>
    <dgm:cxn modelId="{40630C2A-AD85-4D9D-8512-DF4116B6C7E8}" srcId="{95BD3448-C5BE-4468-B4F6-820636756B58}" destId="{12758968-F365-4FA5-8926-5B4A1E23BDD9}" srcOrd="0" destOrd="0" parTransId="{F0D36E36-EF07-43E9-8AD2-6BBCD4A6DE39}" sibTransId="{40618391-54E5-4224-B685-B0AF8344DE61}"/>
    <dgm:cxn modelId="{6680A15D-8FCA-4F8A-9F7E-76E4A4F5F7BE}" type="presOf" srcId="{9E9C6B37-E2CA-4FBE-8185-05AF662EB8A8}" destId="{1C5C68A0-80BF-4AD5-885C-11525261D344}" srcOrd="0" destOrd="0" presId="urn:microsoft.com/office/officeart/2008/layout/LinedList"/>
    <dgm:cxn modelId="{C67A0743-F821-43D7-BF21-7BCEC888D069}" srcId="{95BD3448-C5BE-4468-B4F6-820636756B58}" destId="{EFBD3806-58E0-4E9B-938D-98B6DC792F81}" srcOrd="3" destOrd="0" parTransId="{82E2017D-9923-4474-AE70-1943B3D59CF0}" sibTransId="{4FB6A997-63F4-4C87-8561-D8A80A2E56F7}"/>
    <dgm:cxn modelId="{B5DBA476-5536-406B-81D2-C53421D9B342}" type="presOf" srcId="{12758968-F365-4FA5-8926-5B4A1E23BDD9}" destId="{354BA6C3-0D3D-4B9B-A7D6-3135E18F16B5}" srcOrd="0" destOrd="0" presId="urn:microsoft.com/office/officeart/2008/layout/LinedList"/>
    <dgm:cxn modelId="{95112292-29D0-4310-9835-CA1613F2485D}" type="presOf" srcId="{95BD3448-C5BE-4468-B4F6-820636756B58}" destId="{DD25D8D0-3D44-4F7B-A8CB-239E11E0F9A4}" srcOrd="0" destOrd="0" presId="urn:microsoft.com/office/officeart/2008/layout/LinedList"/>
    <dgm:cxn modelId="{15D6FC94-3213-4D3C-886B-C22D30BDD529}" type="presOf" srcId="{EFBD3806-58E0-4E9B-938D-98B6DC792F81}" destId="{728B94BC-2AEC-48F9-90BD-996B17BDABD7}" srcOrd="0" destOrd="0" presId="urn:microsoft.com/office/officeart/2008/layout/LinedList"/>
    <dgm:cxn modelId="{7A34CCB1-4866-4C8F-913D-359A1911A1C8}" srcId="{95BD3448-C5BE-4468-B4F6-820636756B58}" destId="{A2FD2F73-516C-4580-AA42-DE24D1C06771}" srcOrd="2" destOrd="0" parTransId="{43809CE9-E3AD-4FA9-AED5-C543C0A96033}" sibTransId="{B9B43D15-0480-4BAD-82FB-1570A056F120}"/>
    <dgm:cxn modelId="{6EBEA2B8-1991-476C-BC97-17F688C9AB80}" srcId="{95BD3448-C5BE-4468-B4F6-820636756B58}" destId="{9E9C6B37-E2CA-4FBE-8185-05AF662EB8A8}" srcOrd="1" destOrd="0" parTransId="{26021333-9BBE-4068-B2C4-033837AE2032}" sibTransId="{8BC3C3A7-9865-44F7-8AFD-379724B3BA16}"/>
    <dgm:cxn modelId="{62BC4BC3-86E1-438D-AC9C-7EAA567EDC9D}" srcId="{95BD3448-C5BE-4468-B4F6-820636756B58}" destId="{65D273BB-E664-4789-85B1-F21D09841800}" srcOrd="4" destOrd="0" parTransId="{B62B4F7E-B782-41BD-B1FD-CEF2EF690070}" sibTransId="{AFF0A8C4-BA6B-4859-AA45-83618FD641BF}"/>
    <dgm:cxn modelId="{85C5BFE7-673D-4432-B016-32AA9D54DCF6}" type="presOf" srcId="{A2FD2F73-516C-4580-AA42-DE24D1C06771}" destId="{8EC5AD61-202B-40AF-96C1-D5D98187C12F}" srcOrd="0" destOrd="0" presId="urn:microsoft.com/office/officeart/2008/layout/LinedList"/>
    <dgm:cxn modelId="{99C2BE84-548C-48EC-8572-9BB8AB228727}" type="presParOf" srcId="{DD25D8D0-3D44-4F7B-A8CB-239E11E0F9A4}" destId="{10170476-AD3C-417C-A69A-A0672FD31BD0}" srcOrd="0" destOrd="0" presId="urn:microsoft.com/office/officeart/2008/layout/LinedList"/>
    <dgm:cxn modelId="{B7E07A11-0E93-4B54-A544-F45F9D2F8CD8}" type="presParOf" srcId="{DD25D8D0-3D44-4F7B-A8CB-239E11E0F9A4}" destId="{78025B06-F0B3-4BBC-9630-DF210AA6DC00}" srcOrd="1" destOrd="0" presId="urn:microsoft.com/office/officeart/2008/layout/LinedList"/>
    <dgm:cxn modelId="{6E4287F6-CF9F-45CA-969E-360A80A0C31E}" type="presParOf" srcId="{78025B06-F0B3-4BBC-9630-DF210AA6DC00}" destId="{354BA6C3-0D3D-4B9B-A7D6-3135E18F16B5}" srcOrd="0" destOrd="0" presId="urn:microsoft.com/office/officeart/2008/layout/LinedList"/>
    <dgm:cxn modelId="{02E11D6C-1CDB-4D24-BA5F-593C08757EF2}" type="presParOf" srcId="{78025B06-F0B3-4BBC-9630-DF210AA6DC00}" destId="{B2894A15-67CA-4D08-8386-D8CE31D0E663}" srcOrd="1" destOrd="0" presId="urn:microsoft.com/office/officeart/2008/layout/LinedList"/>
    <dgm:cxn modelId="{8399BBCC-7DC9-46DB-B66B-8C3E61B8660A}" type="presParOf" srcId="{DD25D8D0-3D44-4F7B-A8CB-239E11E0F9A4}" destId="{63B5202F-DFC9-45E8-A5D3-BF02088903E7}" srcOrd="2" destOrd="0" presId="urn:microsoft.com/office/officeart/2008/layout/LinedList"/>
    <dgm:cxn modelId="{39B88EB9-A3FA-438F-BC5C-0164A928DFDE}" type="presParOf" srcId="{DD25D8D0-3D44-4F7B-A8CB-239E11E0F9A4}" destId="{D54AB4C2-E3D3-45CD-A857-57AD3253DED7}" srcOrd="3" destOrd="0" presId="urn:microsoft.com/office/officeart/2008/layout/LinedList"/>
    <dgm:cxn modelId="{302CE8FB-85FC-4C2A-86CE-27042C96D60A}" type="presParOf" srcId="{D54AB4C2-E3D3-45CD-A857-57AD3253DED7}" destId="{1C5C68A0-80BF-4AD5-885C-11525261D344}" srcOrd="0" destOrd="0" presId="urn:microsoft.com/office/officeart/2008/layout/LinedList"/>
    <dgm:cxn modelId="{BFF47D84-DBB7-4AEC-9B49-D3937F0E3E3D}" type="presParOf" srcId="{D54AB4C2-E3D3-45CD-A857-57AD3253DED7}" destId="{8FFE70B2-372D-4DF6-AC18-A505A5919914}" srcOrd="1" destOrd="0" presId="urn:microsoft.com/office/officeart/2008/layout/LinedList"/>
    <dgm:cxn modelId="{F43D8D3E-232C-4D1F-A906-95E809D49A44}" type="presParOf" srcId="{DD25D8D0-3D44-4F7B-A8CB-239E11E0F9A4}" destId="{24348140-AF0F-4690-85B9-783A4A7A2788}" srcOrd="4" destOrd="0" presId="urn:microsoft.com/office/officeart/2008/layout/LinedList"/>
    <dgm:cxn modelId="{3B4CD9F8-9943-4860-9DC3-C5D8D1C242B0}" type="presParOf" srcId="{DD25D8D0-3D44-4F7B-A8CB-239E11E0F9A4}" destId="{89CB545E-5944-4780-9655-C15E5E12AC68}" srcOrd="5" destOrd="0" presId="urn:microsoft.com/office/officeart/2008/layout/LinedList"/>
    <dgm:cxn modelId="{369CAB0A-971C-470D-8D09-4DD6E0D70A05}" type="presParOf" srcId="{89CB545E-5944-4780-9655-C15E5E12AC68}" destId="{8EC5AD61-202B-40AF-96C1-D5D98187C12F}" srcOrd="0" destOrd="0" presId="urn:microsoft.com/office/officeart/2008/layout/LinedList"/>
    <dgm:cxn modelId="{BA491CFB-484F-4185-822C-F74692621C64}" type="presParOf" srcId="{89CB545E-5944-4780-9655-C15E5E12AC68}" destId="{CC5ACA7F-8F73-4D6F-8567-878435B25189}" srcOrd="1" destOrd="0" presId="urn:microsoft.com/office/officeart/2008/layout/LinedList"/>
    <dgm:cxn modelId="{E0FD8B95-CA88-491A-8A5F-513192891D27}" type="presParOf" srcId="{DD25D8D0-3D44-4F7B-A8CB-239E11E0F9A4}" destId="{48A3E721-5E85-4E78-A30D-8D9767471B1A}" srcOrd="6" destOrd="0" presId="urn:microsoft.com/office/officeart/2008/layout/LinedList"/>
    <dgm:cxn modelId="{98A3F0C6-E1C6-4C32-A722-F9582B570466}" type="presParOf" srcId="{DD25D8D0-3D44-4F7B-A8CB-239E11E0F9A4}" destId="{638C5EBC-5A41-45A0-A7B2-86112CCB48D7}" srcOrd="7" destOrd="0" presId="urn:microsoft.com/office/officeart/2008/layout/LinedList"/>
    <dgm:cxn modelId="{9CBF5947-7C39-4827-A621-23304136E0CA}" type="presParOf" srcId="{638C5EBC-5A41-45A0-A7B2-86112CCB48D7}" destId="{728B94BC-2AEC-48F9-90BD-996B17BDABD7}" srcOrd="0" destOrd="0" presId="urn:microsoft.com/office/officeart/2008/layout/LinedList"/>
    <dgm:cxn modelId="{93B1C5D2-0D23-4F75-AC18-C256F8AE72DC}" type="presParOf" srcId="{638C5EBC-5A41-45A0-A7B2-86112CCB48D7}" destId="{94DFE39E-F72A-4210-877D-068C76B499DF}" srcOrd="1" destOrd="0" presId="urn:microsoft.com/office/officeart/2008/layout/LinedList"/>
    <dgm:cxn modelId="{865B2DD5-EFC2-4C16-BA6F-2CDFE41A93B8}" type="presParOf" srcId="{DD25D8D0-3D44-4F7B-A8CB-239E11E0F9A4}" destId="{49D7913A-8C64-4298-8011-82C3FDB0D2DA}" srcOrd="8" destOrd="0" presId="urn:microsoft.com/office/officeart/2008/layout/LinedList"/>
    <dgm:cxn modelId="{07ACB687-F3BD-4808-BF73-D89EF85530A8}" type="presParOf" srcId="{DD25D8D0-3D44-4F7B-A8CB-239E11E0F9A4}" destId="{C5E7EE30-AC5D-40F9-8104-9B7E1842FDDF}" srcOrd="9" destOrd="0" presId="urn:microsoft.com/office/officeart/2008/layout/LinedList"/>
    <dgm:cxn modelId="{09B23300-91D7-437F-A093-FBD6D921483A}" type="presParOf" srcId="{C5E7EE30-AC5D-40F9-8104-9B7E1842FDDF}" destId="{01C054C5-8574-4803-9153-35D2E9C4BB83}" srcOrd="0" destOrd="0" presId="urn:microsoft.com/office/officeart/2008/layout/LinedList"/>
    <dgm:cxn modelId="{C8B3E5F2-8CAB-4349-959B-D66ED3AA8B13}" type="presParOf" srcId="{C5E7EE30-AC5D-40F9-8104-9B7E1842FDDF}" destId="{6BE7D37F-8A8A-4671-BE07-761D5F6EC36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70476-AD3C-417C-A69A-A0672FD31BD0}">
      <dsp:nvSpPr>
        <dsp:cNvPr id="0" name=""/>
        <dsp:cNvSpPr/>
      </dsp:nvSpPr>
      <dsp:spPr>
        <a:xfrm>
          <a:off x="0" y="589"/>
          <a:ext cx="6286638"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4BA6C3-0D3D-4B9B-A7D6-3135E18F16B5}">
      <dsp:nvSpPr>
        <dsp:cNvPr id="0" name=""/>
        <dsp:cNvSpPr/>
      </dsp:nvSpPr>
      <dsp:spPr>
        <a:xfrm>
          <a:off x="0" y="589"/>
          <a:ext cx="6286638" cy="964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T</a:t>
          </a:r>
          <a:r>
            <a:rPr lang="en-US" sz="3500" b="0" i="0" kern="1200"/>
            <a:t>he normal ratio &gt;300.</a:t>
          </a:r>
          <a:endParaRPr lang="en-US" sz="3500" kern="1200"/>
        </a:p>
      </dsp:txBody>
      <dsp:txXfrm>
        <a:off x="0" y="589"/>
        <a:ext cx="6286638" cy="964846"/>
      </dsp:txXfrm>
    </dsp:sp>
    <dsp:sp modelId="{63B5202F-DFC9-45E8-A5D3-BF02088903E7}">
      <dsp:nvSpPr>
        <dsp:cNvPr id="0" name=""/>
        <dsp:cNvSpPr/>
      </dsp:nvSpPr>
      <dsp:spPr>
        <a:xfrm>
          <a:off x="0" y="965435"/>
          <a:ext cx="6286638"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5C68A0-80BF-4AD5-885C-11525261D344}">
      <dsp:nvSpPr>
        <dsp:cNvPr id="0" name=""/>
        <dsp:cNvSpPr/>
      </dsp:nvSpPr>
      <dsp:spPr>
        <a:xfrm>
          <a:off x="0" y="965435"/>
          <a:ext cx="6286638" cy="964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b="0" i="0" kern="1200"/>
            <a:t>Abnormal:</a:t>
          </a:r>
          <a:endParaRPr lang="en-US" sz="3500" kern="1200"/>
        </a:p>
      </dsp:txBody>
      <dsp:txXfrm>
        <a:off x="0" y="965435"/>
        <a:ext cx="6286638" cy="964846"/>
      </dsp:txXfrm>
    </dsp:sp>
    <dsp:sp modelId="{24348140-AF0F-4690-85B9-783A4A7A2788}">
      <dsp:nvSpPr>
        <dsp:cNvPr id="0" name=""/>
        <dsp:cNvSpPr/>
      </dsp:nvSpPr>
      <dsp:spPr>
        <a:xfrm>
          <a:off x="0" y="1930281"/>
          <a:ext cx="6286638"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C5AD61-202B-40AF-96C1-D5D98187C12F}">
      <dsp:nvSpPr>
        <dsp:cNvPr id="0" name=""/>
        <dsp:cNvSpPr/>
      </dsp:nvSpPr>
      <dsp:spPr>
        <a:xfrm>
          <a:off x="0" y="1930281"/>
          <a:ext cx="6286638" cy="964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b="0" i="0" kern="1200" dirty="0"/>
            <a:t>• 200 to 300 </a:t>
          </a:r>
          <a:r>
            <a:rPr lang="en-US" sz="3500" b="0" i="0" kern="1200" dirty="0">
              <a:sym typeface="Wingdings" panose="05000000000000000000" pitchFamily="2" charset="2"/>
            </a:rPr>
            <a:t> </a:t>
          </a:r>
          <a:r>
            <a:rPr lang="en-US" sz="3500" b="0" i="0" kern="1200" dirty="0"/>
            <a:t>mild ARDS</a:t>
          </a:r>
          <a:endParaRPr lang="en-US" sz="3500" kern="1200" dirty="0"/>
        </a:p>
      </dsp:txBody>
      <dsp:txXfrm>
        <a:off x="0" y="1930281"/>
        <a:ext cx="6286638" cy="964846"/>
      </dsp:txXfrm>
    </dsp:sp>
    <dsp:sp modelId="{48A3E721-5E85-4E78-A30D-8D9767471B1A}">
      <dsp:nvSpPr>
        <dsp:cNvPr id="0" name=""/>
        <dsp:cNvSpPr/>
      </dsp:nvSpPr>
      <dsp:spPr>
        <a:xfrm>
          <a:off x="0" y="2895127"/>
          <a:ext cx="6286638"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8B94BC-2AEC-48F9-90BD-996B17BDABD7}">
      <dsp:nvSpPr>
        <dsp:cNvPr id="0" name=""/>
        <dsp:cNvSpPr/>
      </dsp:nvSpPr>
      <dsp:spPr>
        <a:xfrm>
          <a:off x="0" y="2895127"/>
          <a:ext cx="6286638" cy="964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b="0" i="0" kern="1200" dirty="0"/>
            <a:t>•100 to 200 </a:t>
          </a:r>
          <a:r>
            <a:rPr lang="en-US" sz="3500" b="0" i="0" kern="1200" dirty="0">
              <a:sym typeface="Wingdings" panose="05000000000000000000" pitchFamily="2" charset="2"/>
            </a:rPr>
            <a:t> </a:t>
          </a:r>
          <a:r>
            <a:rPr lang="en-US" sz="3500" b="0" i="0" kern="1200" dirty="0"/>
            <a:t>moderate ARDS </a:t>
          </a:r>
          <a:endParaRPr lang="en-US" sz="3500" kern="1200" dirty="0"/>
        </a:p>
      </dsp:txBody>
      <dsp:txXfrm>
        <a:off x="0" y="2895127"/>
        <a:ext cx="6286638" cy="964846"/>
      </dsp:txXfrm>
    </dsp:sp>
    <dsp:sp modelId="{49D7913A-8C64-4298-8011-82C3FDB0D2DA}">
      <dsp:nvSpPr>
        <dsp:cNvPr id="0" name=""/>
        <dsp:cNvSpPr/>
      </dsp:nvSpPr>
      <dsp:spPr>
        <a:xfrm>
          <a:off x="0" y="3859973"/>
          <a:ext cx="6286638"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C054C5-8574-4803-9153-35D2E9C4BB83}">
      <dsp:nvSpPr>
        <dsp:cNvPr id="0" name=""/>
        <dsp:cNvSpPr/>
      </dsp:nvSpPr>
      <dsp:spPr>
        <a:xfrm>
          <a:off x="0" y="3859973"/>
          <a:ext cx="6286638" cy="964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b="0" i="0" kern="1200" dirty="0"/>
            <a:t>•&lt; 100 </a:t>
          </a:r>
          <a:r>
            <a:rPr lang="en-US" sz="3500" b="0" i="0" kern="1200" dirty="0">
              <a:sym typeface="Wingdings" panose="05000000000000000000" pitchFamily="2" charset="2"/>
            </a:rPr>
            <a:t> </a:t>
          </a:r>
          <a:r>
            <a:rPr lang="en-US" sz="3500" b="0" i="0" kern="1200" dirty="0"/>
            <a:t>severe ARDS</a:t>
          </a:r>
          <a:endParaRPr lang="en-US" sz="3500" kern="1200" dirty="0"/>
        </a:p>
      </dsp:txBody>
      <dsp:txXfrm>
        <a:off x="0" y="3859973"/>
        <a:ext cx="6286638" cy="96484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2/16/2022</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441943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86331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2/16/2022</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847618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664120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2/16/2022</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281228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138572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47422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2/16/2022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1211942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41693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2/16/2022</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727456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73715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2/16/2022</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771775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3.svg" /><Relationship Id="rId2" Type="http://schemas.openxmlformats.org/officeDocument/2006/relationships/image" Target="../media/image2.png" /><Relationship Id="rId1" Type="http://schemas.openxmlformats.org/officeDocument/2006/relationships/slideLayout" Target="../slideLayouts/slideLayout2.xml" /><Relationship Id="rId5" Type="http://schemas.openxmlformats.org/officeDocument/2006/relationships/image" Target="../media/image5.svg" /><Relationship Id="rId4" Type="http://schemas.openxmlformats.org/officeDocument/2006/relationships/image" Target="../media/image4.png"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5EC7AA7E-81E8-4755-AC3D-2CE40312D0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ED188C2F-B457-4F86-B4B4-79703666D7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91" y="457201"/>
            <a:ext cx="1106164" cy="58597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Rectangle 11">
            <a:extLst>
              <a:ext uri="{FF2B5EF4-FFF2-40B4-BE49-F238E27FC236}">
                <a16:creationId xmlns:a16="http://schemas.microsoft.com/office/drawing/2014/main" id="{33B956FD-3E35-4658-9C8B-3A48FD2DB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419" y="457200"/>
            <a:ext cx="9961047" cy="36780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7820B9D-5BFD-9E4B-8CA8-4BD2188FAD84}"/>
              </a:ext>
            </a:extLst>
          </p:cNvPr>
          <p:cNvSpPr>
            <a:spLocks noGrp="1"/>
          </p:cNvSpPr>
          <p:nvPr>
            <p:ph type="ctrTitle"/>
          </p:nvPr>
        </p:nvSpPr>
        <p:spPr>
          <a:xfrm>
            <a:off x="1965278" y="1193882"/>
            <a:ext cx="9645531" cy="3330055"/>
          </a:xfrm>
        </p:spPr>
        <p:txBody>
          <a:bodyPr anchor="t">
            <a:normAutofit/>
          </a:bodyPr>
          <a:lstStyle/>
          <a:p>
            <a:r>
              <a:rPr lang="en-US" sz="3700" b="0" i="0" u="none" strike="noStrike" dirty="0">
                <a:solidFill>
                  <a:srgbClr val="1A3260"/>
                </a:solidFill>
                <a:effectLst/>
              </a:rPr>
              <a:t>Acute Respiratory Distress Syndrome </a:t>
            </a:r>
            <a:br>
              <a:rPr lang="en-US" sz="3700" b="0" i="0" u="none" strike="noStrike" dirty="0">
                <a:solidFill>
                  <a:srgbClr val="1A3260"/>
                </a:solidFill>
                <a:effectLst/>
              </a:rPr>
            </a:br>
            <a:br>
              <a:rPr lang="en-US" sz="3700" b="0" i="0" u="none" strike="noStrike" dirty="0">
                <a:solidFill>
                  <a:srgbClr val="1A3260"/>
                </a:solidFill>
                <a:effectLst/>
              </a:rPr>
            </a:br>
            <a:r>
              <a:rPr lang="en-US" sz="3700" b="0" i="0" u="none" strike="noStrike" dirty="0">
                <a:solidFill>
                  <a:srgbClr val="1A3260"/>
                </a:solidFill>
                <a:effectLst/>
              </a:rPr>
              <a:t>(ARDS) </a:t>
            </a:r>
            <a:endParaRPr lang="en-JO" sz="3700" dirty="0">
              <a:solidFill>
                <a:srgbClr val="1A3260"/>
              </a:solidFill>
            </a:endParaRPr>
          </a:p>
        </p:txBody>
      </p:sp>
      <p:sp>
        <p:nvSpPr>
          <p:cNvPr id="14" name="Rectangle 13">
            <a:extLst>
              <a:ext uri="{FF2B5EF4-FFF2-40B4-BE49-F238E27FC236}">
                <a16:creationId xmlns:a16="http://schemas.microsoft.com/office/drawing/2014/main" id="{A1BC678D-D15E-4FC5-8CBF-5308E841AF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352" y="4244454"/>
            <a:ext cx="9961115" cy="207248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Subtitle 2">
            <a:extLst>
              <a:ext uri="{FF2B5EF4-FFF2-40B4-BE49-F238E27FC236}">
                <a16:creationId xmlns:a16="http://schemas.microsoft.com/office/drawing/2014/main" id="{6F750224-D075-40C6-B0B7-0D615690A0BC}"/>
              </a:ext>
            </a:extLst>
          </p:cNvPr>
          <p:cNvSpPr>
            <a:spLocks noGrp="1"/>
          </p:cNvSpPr>
          <p:nvPr>
            <p:ph type="subTitle" idx="1"/>
          </p:nvPr>
        </p:nvSpPr>
        <p:spPr>
          <a:xfrm>
            <a:off x="2268546" y="4735950"/>
            <a:ext cx="7509510" cy="1234345"/>
          </a:xfrm>
        </p:spPr>
        <p:txBody>
          <a:bodyPr anchor="ctr">
            <a:normAutofit/>
          </a:bodyPr>
          <a:lstStyle/>
          <a:p>
            <a:pPr algn="l"/>
            <a:r>
              <a:rPr lang="en-US" sz="1300" dirty="0">
                <a:solidFill>
                  <a:srgbClr val="1A3260"/>
                </a:solidFill>
              </a:rPr>
              <a:t>We’am Sowan</a:t>
            </a:r>
          </a:p>
          <a:p>
            <a:pPr algn="l"/>
            <a:r>
              <a:rPr lang="en-US" sz="1300" dirty="0">
                <a:solidFill>
                  <a:srgbClr val="1A3260"/>
                </a:solidFill>
              </a:rPr>
              <a:t>We’am Hatem</a:t>
            </a:r>
          </a:p>
          <a:p>
            <a:pPr algn="l"/>
            <a:r>
              <a:rPr lang="en-US" sz="1300" dirty="0">
                <a:solidFill>
                  <a:srgbClr val="1A3260"/>
                </a:solidFill>
              </a:rPr>
              <a:t>Tmara Abdalkader</a:t>
            </a:r>
          </a:p>
        </p:txBody>
      </p:sp>
    </p:spTree>
    <p:extLst>
      <p:ext uri="{BB962C8B-B14F-4D97-AF65-F5344CB8AC3E}">
        <p14:creationId xmlns:p14="http://schemas.microsoft.com/office/powerpoint/2010/main" val="1439912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37BAE-8E36-B546-9C78-523AB07C4B9F}"/>
              </a:ext>
            </a:extLst>
          </p:cNvPr>
          <p:cNvSpPr>
            <a:spLocks noGrp="1"/>
          </p:cNvSpPr>
          <p:nvPr>
            <p:ph type="title"/>
          </p:nvPr>
        </p:nvSpPr>
        <p:spPr>
          <a:xfrm>
            <a:off x="581192" y="641653"/>
            <a:ext cx="11029616" cy="1095560"/>
          </a:xfrm>
        </p:spPr>
        <p:txBody>
          <a:bodyPr anchor="t">
            <a:normAutofit/>
          </a:bodyPr>
          <a:lstStyle/>
          <a:p>
            <a:r>
              <a:rPr lang="en-US" b="0" i="0" u="none" strike="noStrike">
                <a:solidFill>
                  <a:schemeClr val="accent2"/>
                </a:solidFill>
                <a:effectLst/>
                <a:latin typeface="MV Boli" panose="02000500030200090000" pitchFamily="2" charset="0"/>
                <a:cs typeface="MV Boli" panose="02000500030200090000" pitchFamily="2" charset="0"/>
              </a:rPr>
              <a:t>How to differentiate between cardiogenic and non-cardiogenic pulmonary edema (ARDS)??</a:t>
            </a:r>
            <a:endParaRPr lang="en-JO">
              <a:solidFill>
                <a:schemeClr val="accent2"/>
              </a:solidFill>
              <a:latin typeface="MV Boli" panose="02000500030200090000" pitchFamily="2" charset="0"/>
              <a:cs typeface="MV Boli" panose="02000500030200090000" pitchFamily="2" charset="0"/>
            </a:endParaRPr>
          </a:p>
        </p:txBody>
      </p:sp>
      <p:sp>
        <p:nvSpPr>
          <p:cNvPr id="3" name="Content Placeholder 2">
            <a:extLst>
              <a:ext uri="{FF2B5EF4-FFF2-40B4-BE49-F238E27FC236}">
                <a16:creationId xmlns:a16="http://schemas.microsoft.com/office/drawing/2014/main" id="{EE4DB68A-055B-2047-A3BE-FDB8F68039A0}"/>
              </a:ext>
            </a:extLst>
          </p:cNvPr>
          <p:cNvSpPr>
            <a:spLocks noGrp="1"/>
          </p:cNvSpPr>
          <p:nvPr>
            <p:ph idx="1"/>
          </p:nvPr>
        </p:nvSpPr>
        <p:spPr>
          <a:xfrm>
            <a:off x="581193" y="2038350"/>
            <a:ext cx="11029615" cy="3979200"/>
          </a:xfrm>
        </p:spPr>
        <p:txBody>
          <a:bodyPr>
            <a:normAutofit/>
          </a:bodyPr>
          <a:lstStyle/>
          <a:p>
            <a:r>
              <a:rPr lang="en-US" sz="3200" b="0" i="0" u="none" strike="noStrike" dirty="0">
                <a:solidFill>
                  <a:srgbClr val="000000"/>
                </a:solidFill>
                <a:effectLst/>
                <a:latin typeface="Calibri" panose="020F0502020204030204" pitchFamily="34" charset="0"/>
              </a:rPr>
              <a:t>IN NON-CARDIOGENIC PULMONARY EDEMA:</a:t>
            </a:r>
          </a:p>
          <a:p>
            <a:pPr marL="0" indent="0">
              <a:buNone/>
            </a:pPr>
            <a:r>
              <a:rPr lang="en-US" sz="3200" b="0" i="0" u="none" strike="noStrike" dirty="0">
                <a:solidFill>
                  <a:srgbClr val="000000"/>
                </a:solidFill>
                <a:effectLst/>
                <a:latin typeface="Calibri" panose="020F0502020204030204" pitchFamily="34" charset="0"/>
              </a:rPr>
              <a:t>• CXR : no cardiomegaly </a:t>
            </a:r>
          </a:p>
          <a:p>
            <a:pPr marL="0" indent="0">
              <a:buNone/>
            </a:pPr>
            <a:r>
              <a:rPr lang="en-US" sz="3200" b="0" i="0" u="none" strike="noStrike" dirty="0">
                <a:solidFill>
                  <a:srgbClr val="000000"/>
                </a:solidFill>
                <a:effectLst/>
                <a:latin typeface="Calibri" panose="020F0502020204030204" pitchFamily="34" charset="0"/>
              </a:rPr>
              <a:t>• Echo: no HF</a:t>
            </a:r>
          </a:p>
          <a:p>
            <a:pPr marL="0" indent="0">
              <a:buNone/>
            </a:pPr>
            <a:r>
              <a:rPr lang="en-US" sz="3200" b="0" i="0" u="none" strike="noStrike" dirty="0">
                <a:solidFill>
                  <a:srgbClr val="000000"/>
                </a:solidFill>
                <a:effectLst/>
                <a:latin typeface="Calibri" panose="020F0502020204030204" pitchFamily="34" charset="0"/>
              </a:rPr>
              <a:t>• PCWP ( pulmonary capacity wedge pressure ) </a:t>
            </a:r>
            <a:r>
              <a:rPr lang="en-US" sz="3200" b="0" i="0" u="none" strike="noStrike" dirty="0">
                <a:solidFill>
                  <a:srgbClr val="000000"/>
                </a:solidFill>
                <a:effectLst/>
                <a:latin typeface="Wingdings" pitchFamily="2" charset="2"/>
              </a:rPr>
              <a:t> </a:t>
            </a:r>
            <a:r>
              <a:rPr lang="en-US" sz="3200" b="0" i="0" u="none" strike="noStrike" dirty="0">
                <a:solidFill>
                  <a:srgbClr val="000000"/>
                </a:solidFill>
                <a:effectLst/>
                <a:latin typeface="Calibri" panose="020F0502020204030204" pitchFamily="34" charset="0"/>
              </a:rPr>
              <a:t>&lt;18mmHg</a:t>
            </a:r>
          </a:p>
        </p:txBody>
      </p:sp>
    </p:spTree>
    <p:extLst>
      <p:ext uri="{BB962C8B-B14F-4D97-AF65-F5344CB8AC3E}">
        <p14:creationId xmlns:p14="http://schemas.microsoft.com/office/powerpoint/2010/main" val="1210044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CD9C4-5E58-0F42-BBDB-1F5A7A3A2DBD}"/>
              </a:ext>
            </a:extLst>
          </p:cNvPr>
          <p:cNvSpPr>
            <a:spLocks noGrp="1"/>
          </p:cNvSpPr>
          <p:nvPr>
            <p:ph type="title"/>
          </p:nvPr>
        </p:nvSpPr>
        <p:spPr/>
        <p:txBody>
          <a:bodyPr>
            <a:normAutofit/>
          </a:bodyPr>
          <a:lstStyle/>
          <a:p>
            <a:pPr algn="ctr"/>
            <a:r>
              <a:rPr lang="en-US" sz="3600" b="0" i="0" u="none" strike="noStrike">
                <a:effectLst/>
                <a:latin typeface="Modern Love" pitchFamily="82" charset="0"/>
              </a:rPr>
              <a:t>Clinical Features</a:t>
            </a:r>
            <a:endParaRPr lang="en-JO" sz="3600">
              <a:latin typeface="Modern Love" pitchFamily="82" charset="0"/>
            </a:endParaRPr>
          </a:p>
        </p:txBody>
      </p:sp>
      <p:sp>
        <p:nvSpPr>
          <p:cNvPr id="3" name="Content Placeholder 2">
            <a:extLst>
              <a:ext uri="{FF2B5EF4-FFF2-40B4-BE49-F238E27FC236}">
                <a16:creationId xmlns:a16="http://schemas.microsoft.com/office/drawing/2014/main" id="{2D62D0D6-A7AC-BE41-B82F-4697E77D39A6}"/>
              </a:ext>
            </a:extLst>
          </p:cNvPr>
          <p:cNvSpPr>
            <a:spLocks noGrp="1"/>
          </p:cNvSpPr>
          <p:nvPr>
            <p:ph idx="1"/>
          </p:nvPr>
        </p:nvSpPr>
        <p:spPr/>
        <p:txBody>
          <a:bodyPr>
            <a:normAutofit/>
          </a:bodyPr>
          <a:lstStyle/>
          <a:p>
            <a:r>
              <a:rPr lang="en-US" sz="3200" b="0" i="0" u="none" strike="noStrike" dirty="0">
                <a:solidFill>
                  <a:srgbClr val="000000"/>
                </a:solidFill>
                <a:effectLst/>
                <a:latin typeface="Calibri" panose="020F0502020204030204" pitchFamily="34" charset="0"/>
              </a:rPr>
              <a:t>Dyspnea , tachypnea , tachycardia </a:t>
            </a:r>
          </a:p>
          <a:p>
            <a:r>
              <a:rPr lang="en-US" sz="3200" b="0" i="0" u="none" strike="noStrike" dirty="0">
                <a:solidFill>
                  <a:srgbClr val="000000"/>
                </a:solidFill>
                <a:effectLst/>
                <a:latin typeface="Calibri" panose="020F0502020204030204" pitchFamily="34" charset="0"/>
              </a:rPr>
              <a:t>Progressive hypoxemia </a:t>
            </a:r>
            <a:r>
              <a:rPr lang="en-US" sz="3200" b="0" i="0" u="none" strike="noStrike" dirty="0">
                <a:solidFill>
                  <a:srgbClr val="000000"/>
                </a:solidFill>
                <a:effectLst/>
                <a:latin typeface="Wingdings" pitchFamily="2" charset="2"/>
              </a:rPr>
              <a:t></a:t>
            </a:r>
            <a:r>
              <a:rPr lang="en-US" sz="3200" b="0" i="0" u="none" strike="noStrike" dirty="0">
                <a:solidFill>
                  <a:srgbClr val="000000"/>
                </a:solidFill>
                <a:effectLst/>
                <a:latin typeface="Calibri" panose="020F0502020204030204" pitchFamily="34" charset="0"/>
              </a:rPr>
              <a:t>not responsive to supplemental oxygen.</a:t>
            </a:r>
          </a:p>
          <a:p>
            <a:r>
              <a:rPr lang="en-US" sz="3200" b="0" i="0" u="none" strike="noStrike" dirty="0">
                <a:solidFill>
                  <a:srgbClr val="000000"/>
                </a:solidFill>
                <a:effectLst/>
                <a:latin typeface="Calibri" panose="020F0502020204030204" pitchFamily="34" charset="0"/>
              </a:rPr>
              <a:t>Patients are difficult to ventilate due to stiff non-compliant lungs.</a:t>
            </a:r>
          </a:p>
        </p:txBody>
      </p:sp>
    </p:spTree>
    <p:extLst>
      <p:ext uri="{BB962C8B-B14F-4D97-AF65-F5344CB8AC3E}">
        <p14:creationId xmlns:p14="http://schemas.microsoft.com/office/powerpoint/2010/main" val="1032346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A1EB241-0852-428A-8A50-67737CA93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7A23EDC2-E1E5-4C5D-9C74-714516AF5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B2781548-0E4F-4401-A909-82EDF50DB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34">
            <a:extLst>
              <a:ext uri="{FF2B5EF4-FFF2-40B4-BE49-F238E27FC236}">
                <a16:creationId xmlns:a16="http://schemas.microsoft.com/office/drawing/2014/main" id="{33030110-5A0B-4476-9070-A890E1987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37" name="Rectangle 36">
            <a:extLst>
              <a:ext uri="{FF2B5EF4-FFF2-40B4-BE49-F238E27FC236}">
                <a16:creationId xmlns:a16="http://schemas.microsoft.com/office/drawing/2014/main" id="{B1906140-F973-439A-8156-4F48FCE47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43BD0C5-D845-4004-ACB7-BD2F9174DD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638175"/>
            <a:ext cx="7485542" cy="57523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75DD551-6FB8-BD41-B75B-F327A607D675}"/>
              </a:ext>
            </a:extLst>
          </p:cNvPr>
          <p:cNvSpPr>
            <a:spLocks noGrp="1"/>
          </p:cNvSpPr>
          <p:nvPr>
            <p:ph type="title"/>
          </p:nvPr>
        </p:nvSpPr>
        <p:spPr>
          <a:xfrm>
            <a:off x="5435984" y="1382270"/>
            <a:ext cx="6798608" cy="2085869"/>
          </a:xfrm>
        </p:spPr>
        <p:txBody>
          <a:bodyPr vert="horz" lIns="91440" tIns="45720" rIns="91440" bIns="45720" rtlCol="0" anchor="b">
            <a:normAutofit/>
          </a:bodyPr>
          <a:lstStyle/>
          <a:p>
            <a:r>
              <a:rPr lang="en-US" sz="3600" dirty="0">
                <a:solidFill>
                  <a:srgbClr val="FFFFFF"/>
                </a:solidFill>
              </a:rPr>
              <a:t>COVID-19 and ARDS</a:t>
            </a:r>
          </a:p>
        </p:txBody>
      </p:sp>
      <p:pic>
        <p:nvPicPr>
          <p:cNvPr id="9" name="Graphic 8" descr="Face with mask with solid fill">
            <a:extLst>
              <a:ext uri="{FF2B5EF4-FFF2-40B4-BE49-F238E27FC236}">
                <a16:creationId xmlns:a16="http://schemas.microsoft.com/office/drawing/2014/main" id="{B3D79097-AE0B-4F61-97CB-35D6A455AE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98593" y="836281"/>
            <a:ext cx="2160579" cy="2160579"/>
          </a:xfrm>
          <a:prstGeom prst="rect">
            <a:avLst/>
          </a:prstGeom>
        </p:spPr>
      </p:pic>
      <p:sp>
        <p:nvSpPr>
          <p:cNvPr id="41" name="Rectangle 40">
            <a:extLst>
              <a:ext uri="{FF2B5EF4-FFF2-40B4-BE49-F238E27FC236}">
                <a16:creationId xmlns:a16="http://schemas.microsoft.com/office/drawing/2014/main" id="{C984B34C-CF6A-4647-B112-F6F8B68FE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391" y="641102"/>
            <a:ext cx="3695019" cy="2827037"/>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ovid-19 with solid fill">
            <a:extLst>
              <a:ext uri="{FF2B5EF4-FFF2-40B4-BE49-F238E27FC236}">
                <a16:creationId xmlns:a16="http://schemas.microsoft.com/office/drawing/2014/main" id="{FAA19412-B7C2-43CF-9A31-974062985D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5688" y="3743133"/>
            <a:ext cx="2186388" cy="2186388"/>
          </a:xfrm>
          <a:prstGeom prst="rect">
            <a:avLst/>
          </a:prstGeom>
        </p:spPr>
      </p:pic>
      <p:sp>
        <p:nvSpPr>
          <p:cNvPr id="43" name="Rectangle 42">
            <a:extLst>
              <a:ext uri="{FF2B5EF4-FFF2-40B4-BE49-F238E27FC236}">
                <a16:creationId xmlns:a16="http://schemas.microsoft.com/office/drawing/2014/main" id="{0B7740F6-2D83-4574-9A7F-04A98094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134" y="3557674"/>
            <a:ext cx="3695019" cy="2827037"/>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4005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622FF5-83A7-0E45-8BE8-4A0865660E85}"/>
              </a:ext>
            </a:extLst>
          </p:cNvPr>
          <p:cNvSpPr>
            <a:spLocks noGrp="1"/>
          </p:cNvSpPr>
          <p:nvPr>
            <p:ph idx="1"/>
          </p:nvPr>
        </p:nvSpPr>
        <p:spPr>
          <a:xfrm>
            <a:off x="581191" y="1439400"/>
            <a:ext cx="11029615" cy="3979200"/>
          </a:xfrm>
        </p:spPr>
        <p:txBody>
          <a:bodyPr>
            <a:normAutofit/>
          </a:bodyPr>
          <a:lstStyle/>
          <a:p>
            <a:r>
              <a:rPr lang="en-US" sz="2800">
                <a:solidFill>
                  <a:schemeClr val="accent2">
                    <a:lumMod val="50000"/>
                  </a:schemeClr>
                </a:solidFill>
              </a:rPr>
              <a:t>COVID-19 can cause lung complications such as pneumonia and, in the most severe cases, acute respiratory distress syndrome, or ARDS. Sepsis, another possible complication of COVID-19, can also cause lasting harm to the lungs and other organs.</a:t>
            </a:r>
          </a:p>
          <a:p>
            <a:r>
              <a:rPr lang="en-US" sz="2800">
                <a:solidFill>
                  <a:schemeClr val="accent2">
                    <a:lumMod val="50000"/>
                  </a:schemeClr>
                </a:solidFill>
              </a:rPr>
              <a:t>In pneumonia: In pneumonia, the lungs become filled with fluid and inflamed, leading to breathing difficulties.  </a:t>
            </a:r>
            <a:endParaRPr lang="en-JO" sz="2800">
              <a:solidFill>
                <a:schemeClr val="accent2">
                  <a:lumMod val="50000"/>
                </a:schemeClr>
              </a:solidFill>
            </a:endParaRPr>
          </a:p>
        </p:txBody>
      </p:sp>
    </p:spTree>
    <p:extLst>
      <p:ext uri="{BB962C8B-B14F-4D97-AF65-F5344CB8AC3E}">
        <p14:creationId xmlns:p14="http://schemas.microsoft.com/office/powerpoint/2010/main" val="193348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1480D1-C11B-A44C-A2F6-F72ABCD8A1AE}"/>
              </a:ext>
            </a:extLst>
          </p:cNvPr>
          <p:cNvSpPr>
            <a:spLocks noGrp="1"/>
          </p:cNvSpPr>
          <p:nvPr>
            <p:ph idx="1"/>
          </p:nvPr>
        </p:nvSpPr>
        <p:spPr>
          <a:xfrm>
            <a:off x="581192" y="2307303"/>
            <a:ext cx="11029615" cy="3979200"/>
          </a:xfrm>
        </p:spPr>
        <p:txBody>
          <a:bodyPr>
            <a:noAutofit/>
          </a:bodyPr>
          <a:lstStyle/>
          <a:p>
            <a:r>
              <a:rPr lang="en-US" sz="2800" b="0" i="0" dirty="0">
                <a:effectLst/>
                <a:latin typeface=".SFUI-Regular"/>
              </a:rPr>
              <a:t>Acute Respiratory Distress Syndrome (ARDS) </a:t>
            </a:r>
            <a:endParaRPr lang="en-US" sz="2800" dirty="0">
              <a:effectLst/>
              <a:latin typeface=".SF UI"/>
            </a:endParaRPr>
          </a:p>
          <a:p>
            <a:r>
              <a:rPr lang="en-US" sz="2800" b="0" i="0" dirty="0">
                <a:effectLst/>
                <a:latin typeface=".SFUI-Regular"/>
              </a:rPr>
              <a:t>As COVID-19 pneumonia progresses, more of the air sacs become filled with fluid leaking from the tiny blood vessels in the lungs. Eventually, shortness of breath sets in, and can lead to acute respiratory distress syndrome (ARDS), a form of lung failure. Patients with ARDS are often unable to breath on their own and may require ventilator support to help circulate oxygen in the body. </a:t>
            </a:r>
            <a:endParaRPr lang="en-US" sz="2800" dirty="0">
              <a:effectLst/>
              <a:latin typeface=".SF UI"/>
            </a:endParaRPr>
          </a:p>
          <a:p>
            <a:r>
              <a:rPr lang="en-US" sz="2800" b="0" i="0" dirty="0">
                <a:effectLst/>
                <a:latin typeface=".SFUI-Regular"/>
              </a:rPr>
              <a:t>Whether it occurs at home or at the hospital, ARDS can be fatal. People who survive ARDS and recover from COVID-19 may have lasting pulmonary scarring.</a:t>
            </a:r>
            <a:endParaRPr lang="en-US" sz="2800" dirty="0">
              <a:effectLst/>
              <a:latin typeface=".SF UI"/>
            </a:endParaRPr>
          </a:p>
        </p:txBody>
      </p:sp>
    </p:spTree>
    <p:extLst>
      <p:ext uri="{BB962C8B-B14F-4D97-AF65-F5344CB8AC3E}">
        <p14:creationId xmlns:p14="http://schemas.microsoft.com/office/powerpoint/2010/main" val="3159557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F115DB35-53D7-4EDC-A965-A43492961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C6427EE1-6EB4-BC4C-A6E6-CFB85D88F8E9}"/>
              </a:ext>
            </a:extLst>
          </p:cNvPr>
          <p:cNvPicPr>
            <a:picLocks noGrp="1" noChangeAspect="1"/>
          </p:cNvPicPr>
          <p:nvPr>
            <p:ph idx="1"/>
          </p:nvPr>
        </p:nvPicPr>
        <p:blipFill rotWithShape="1">
          <a:blip r:embed="rId2"/>
          <a:srcRect t="27881" r="126" b="29823"/>
          <a:stretch/>
        </p:blipFill>
        <p:spPr>
          <a:xfrm>
            <a:off x="1129989" y="641732"/>
            <a:ext cx="6223682" cy="5857093"/>
          </a:xfrm>
          <a:prstGeom prst="rect">
            <a:avLst/>
          </a:prstGeom>
        </p:spPr>
      </p:pic>
      <p:sp>
        <p:nvSpPr>
          <p:cNvPr id="19" name="Rectangle 18">
            <a:extLst>
              <a:ext uri="{FF2B5EF4-FFF2-40B4-BE49-F238E27FC236}">
                <a16:creationId xmlns:a16="http://schemas.microsoft.com/office/drawing/2014/main" id="{4B610F9C-62FE-46FC-8607-C35030B63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3135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1F086-E06E-AA43-ABC2-A24EAD3D5B45}"/>
              </a:ext>
            </a:extLst>
          </p:cNvPr>
          <p:cNvSpPr>
            <a:spLocks noGrp="1"/>
          </p:cNvSpPr>
          <p:nvPr>
            <p:ph type="title"/>
          </p:nvPr>
        </p:nvSpPr>
        <p:spPr/>
        <p:txBody>
          <a:bodyPr>
            <a:normAutofit/>
          </a:bodyPr>
          <a:lstStyle/>
          <a:p>
            <a:pPr algn="ctr"/>
            <a:r>
              <a:rPr lang="en-US" sz="4400" b="0" i="0" u="none" strike="noStrike" dirty="0">
                <a:solidFill>
                  <a:srgbClr val="4590B8"/>
                </a:solidFill>
                <a:effectLst/>
              </a:rPr>
              <a:t>Investigation</a:t>
            </a:r>
            <a:endParaRPr lang="en-JO" sz="4400" dirty="0">
              <a:solidFill>
                <a:srgbClr val="4590B8"/>
              </a:solidFill>
            </a:endParaRPr>
          </a:p>
        </p:txBody>
      </p:sp>
      <p:sp>
        <p:nvSpPr>
          <p:cNvPr id="3" name="Content Placeholder 2">
            <a:extLst>
              <a:ext uri="{FF2B5EF4-FFF2-40B4-BE49-F238E27FC236}">
                <a16:creationId xmlns:a16="http://schemas.microsoft.com/office/drawing/2014/main" id="{6B9A1CE1-8315-4346-94AF-415261E57943}"/>
              </a:ext>
            </a:extLst>
          </p:cNvPr>
          <p:cNvSpPr>
            <a:spLocks noGrp="1"/>
          </p:cNvSpPr>
          <p:nvPr>
            <p:ph idx="1"/>
          </p:nvPr>
        </p:nvSpPr>
        <p:spPr>
          <a:xfrm>
            <a:off x="581192" y="3429000"/>
            <a:ext cx="8445392" cy="4716379"/>
          </a:xfrm>
        </p:spPr>
        <p:txBody>
          <a:bodyPr>
            <a:normAutofit/>
          </a:bodyPr>
          <a:lstStyle/>
          <a:p>
            <a:pPr marL="0" indent="0">
              <a:buNone/>
            </a:pPr>
            <a:r>
              <a:rPr lang="en-US" sz="3500" b="0" i="0" u="none" strike="noStrike" dirty="0">
                <a:solidFill>
                  <a:srgbClr val="656565"/>
                </a:solidFill>
                <a:effectLst/>
                <a:latin typeface="Calibri" panose="020F0502020204030204" pitchFamily="34" charset="0"/>
              </a:rPr>
              <a:t>1. Imaging </a:t>
            </a:r>
          </a:p>
          <a:p>
            <a:pPr marL="0" indent="0">
              <a:buNone/>
            </a:pPr>
            <a:r>
              <a:rPr lang="en-US" sz="2800" b="0" i="0" u="none" strike="noStrike" dirty="0">
                <a:solidFill>
                  <a:srgbClr val="656565"/>
                </a:solidFill>
                <a:effectLst/>
                <a:latin typeface="Calibri" panose="020F0502020204030204" pitchFamily="34" charset="0"/>
              </a:rPr>
              <a:t>• CXR: </a:t>
            </a:r>
          </a:p>
          <a:p>
            <a:pPr marL="0" indent="0">
              <a:buNone/>
            </a:pPr>
            <a:r>
              <a:rPr lang="en-US" sz="2800" dirty="0">
                <a:solidFill>
                  <a:srgbClr val="656565"/>
                </a:solidFill>
                <a:latin typeface="+mj-lt"/>
              </a:rPr>
              <a:t>shows diffuse bilateral pulmonary infiltrates</a:t>
            </a:r>
          </a:p>
          <a:p>
            <a:pPr marL="0" indent="0">
              <a:buNone/>
            </a:pPr>
            <a:r>
              <a:rPr lang="en-US" sz="2800" dirty="0">
                <a:solidFill>
                  <a:srgbClr val="656565"/>
                </a:solidFill>
                <a:latin typeface="+mj-lt"/>
              </a:rPr>
              <a:t>“White out “</a:t>
            </a:r>
          </a:p>
          <a:p>
            <a:pPr marL="0" indent="0">
              <a:buNone/>
            </a:pPr>
            <a:r>
              <a:rPr lang="en-US" sz="2800" b="0" i="0" u="none" strike="noStrike" dirty="0">
                <a:solidFill>
                  <a:srgbClr val="656565"/>
                </a:solidFill>
                <a:effectLst/>
                <a:latin typeface="Calibri" panose="020F0502020204030204" pitchFamily="34" charset="0"/>
              </a:rPr>
              <a:t>• can also use CT scan or US </a:t>
            </a:r>
          </a:p>
          <a:p>
            <a:pPr marL="0" indent="0">
              <a:buNone/>
            </a:pPr>
            <a:r>
              <a:rPr lang="en-US" sz="2800" dirty="0">
                <a:solidFill>
                  <a:srgbClr val="656565"/>
                </a:solidFill>
                <a:latin typeface="Calibri" panose="020F0502020204030204" pitchFamily="34" charset="0"/>
              </a:rPr>
              <a:t>to rule out atelectasis, consolidation ,…..</a:t>
            </a:r>
            <a:endParaRPr lang="en-US" sz="2800" b="0" i="0" u="none" strike="noStrike" dirty="0">
              <a:solidFill>
                <a:srgbClr val="656565"/>
              </a:solidFill>
              <a:effectLst/>
              <a:latin typeface="Calibri" panose="020F0502020204030204" pitchFamily="34" charset="0"/>
            </a:endParaRPr>
          </a:p>
          <a:p>
            <a:pPr marL="0" indent="0">
              <a:buNone/>
            </a:pPr>
            <a:endParaRPr lang="en-US" sz="2800" b="0" i="0" u="none" strike="noStrike" dirty="0">
              <a:solidFill>
                <a:srgbClr val="000000"/>
              </a:solidFill>
              <a:effectLst/>
              <a:latin typeface="Calibri" panose="020F0502020204030204" pitchFamily="34" charset="0"/>
            </a:endParaRPr>
          </a:p>
          <a:p>
            <a:pPr marL="0" indent="0">
              <a:buNone/>
            </a:pPr>
            <a:endParaRPr lang="en-US" sz="2800" b="0" i="0" u="none" strike="noStrike" dirty="0">
              <a:solidFill>
                <a:srgbClr val="000000"/>
              </a:solidFill>
              <a:effectLst/>
              <a:latin typeface="Calibri" panose="020F0502020204030204" pitchFamily="34" charset="0"/>
            </a:endParaRPr>
          </a:p>
          <a:p>
            <a:pPr marL="0" indent="0">
              <a:buNone/>
            </a:pPr>
            <a:endParaRPr lang="en-US" sz="2800" b="0" i="0" u="none" strike="noStrike" dirty="0">
              <a:solidFill>
                <a:srgbClr val="000000"/>
              </a:solidFill>
              <a:effectLst/>
              <a:latin typeface="Calibri" panose="020F0502020204030204" pitchFamily="34" charset="0"/>
            </a:endParaRPr>
          </a:p>
          <a:p>
            <a:pPr marL="0" indent="0">
              <a:buNone/>
            </a:pPr>
            <a:endParaRPr lang="en-US" sz="2800" b="0" i="0" u="none" strike="noStrike" dirty="0">
              <a:solidFill>
                <a:srgbClr val="000000"/>
              </a:solidFill>
              <a:effectLst/>
              <a:latin typeface="Calibri" panose="020F0502020204030204" pitchFamily="34" charset="0"/>
            </a:endParaRPr>
          </a:p>
          <a:p>
            <a:pPr marL="0" indent="0">
              <a:buNone/>
            </a:pPr>
            <a:endParaRPr lang="en-US" sz="2800" b="0" i="0" u="none" strike="noStrike" dirty="0">
              <a:solidFill>
                <a:srgbClr val="000000"/>
              </a:solidFill>
              <a:effectLst/>
              <a:latin typeface="Calibri" panose="020F0502020204030204" pitchFamily="34" charset="0"/>
            </a:endParaRPr>
          </a:p>
          <a:p>
            <a:pPr marL="0" indent="0">
              <a:buNone/>
            </a:pPr>
            <a:endParaRPr lang="en-US" sz="2800" dirty="0">
              <a:solidFill>
                <a:srgbClr val="000000"/>
              </a:solidFill>
              <a:latin typeface="Calibri" panose="020F0502020204030204" pitchFamily="34" charset="0"/>
            </a:endParaRPr>
          </a:p>
          <a:p>
            <a:pPr marL="0" indent="0">
              <a:buNone/>
            </a:pPr>
            <a:endParaRPr lang="en-US" sz="2800" b="0" i="0" u="none" strike="noStrike" dirty="0">
              <a:solidFill>
                <a:srgbClr val="000000"/>
              </a:solidFill>
              <a:effectLst/>
              <a:latin typeface="Calibri" panose="020F0502020204030204" pitchFamily="34" charset="0"/>
            </a:endParaRPr>
          </a:p>
        </p:txBody>
      </p:sp>
      <p:pic>
        <p:nvPicPr>
          <p:cNvPr id="5" name="Picture 4">
            <a:extLst>
              <a:ext uri="{FF2B5EF4-FFF2-40B4-BE49-F238E27FC236}">
                <a16:creationId xmlns:a16="http://schemas.microsoft.com/office/drawing/2014/main" id="{352743FF-E734-46C6-B3E1-EFB367028626}"/>
              </a:ext>
            </a:extLst>
          </p:cNvPr>
          <p:cNvPicPr>
            <a:picLocks noChangeAspect="1"/>
          </p:cNvPicPr>
          <p:nvPr/>
        </p:nvPicPr>
        <p:blipFill>
          <a:blip r:embed="rId2"/>
          <a:stretch>
            <a:fillRect/>
          </a:stretch>
        </p:blipFill>
        <p:spPr>
          <a:xfrm>
            <a:off x="7152968" y="2271251"/>
            <a:ext cx="4773561" cy="4157639"/>
          </a:xfrm>
          <a:prstGeom prst="rect">
            <a:avLst/>
          </a:prstGeom>
        </p:spPr>
      </p:pic>
    </p:spTree>
    <p:extLst>
      <p:ext uri="{BB962C8B-B14F-4D97-AF65-F5344CB8AC3E}">
        <p14:creationId xmlns:p14="http://schemas.microsoft.com/office/powerpoint/2010/main" val="333039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39A2B-093F-F24E-AD39-D06FA795D24C}"/>
              </a:ext>
            </a:extLst>
          </p:cNvPr>
          <p:cNvSpPr>
            <a:spLocks noGrp="1"/>
          </p:cNvSpPr>
          <p:nvPr>
            <p:ph type="title"/>
          </p:nvPr>
        </p:nvSpPr>
        <p:spPr/>
        <p:txBody>
          <a:bodyPr/>
          <a:lstStyle/>
          <a:p>
            <a:pPr algn="ctr"/>
            <a:r>
              <a:rPr lang="en-US" sz="4000" dirty="0">
                <a:solidFill>
                  <a:srgbClr val="4590B8"/>
                </a:solidFill>
              </a:rPr>
              <a:t>Normal VS ARDS CXR</a:t>
            </a:r>
            <a:r>
              <a:rPr lang="en-US" dirty="0">
                <a:solidFill>
                  <a:srgbClr val="4590B8"/>
                </a:solidFill>
              </a:rPr>
              <a:t> </a:t>
            </a:r>
            <a:endParaRPr lang="en-JO" dirty="0">
              <a:solidFill>
                <a:srgbClr val="4590B8"/>
              </a:solidFill>
            </a:endParaRPr>
          </a:p>
        </p:txBody>
      </p:sp>
      <p:pic>
        <p:nvPicPr>
          <p:cNvPr id="4" name="Picture 4">
            <a:extLst>
              <a:ext uri="{FF2B5EF4-FFF2-40B4-BE49-F238E27FC236}">
                <a16:creationId xmlns:a16="http://schemas.microsoft.com/office/drawing/2014/main" id="{639B05CD-FCE8-3D46-9974-8EFF2D83C567}"/>
              </a:ext>
            </a:extLst>
          </p:cNvPr>
          <p:cNvPicPr>
            <a:picLocks noGrp="1" noChangeAspect="1"/>
          </p:cNvPicPr>
          <p:nvPr>
            <p:ph idx="1"/>
          </p:nvPr>
        </p:nvPicPr>
        <p:blipFill rotWithShape="1">
          <a:blip r:embed="rId2"/>
          <a:srcRect t="27881" r="3004" b="29823"/>
          <a:stretch/>
        </p:blipFill>
        <p:spPr>
          <a:xfrm>
            <a:off x="989607" y="1851118"/>
            <a:ext cx="4442322" cy="4304726"/>
          </a:xfrm>
        </p:spPr>
      </p:pic>
      <p:pic>
        <p:nvPicPr>
          <p:cNvPr id="5" name="Picture 5">
            <a:extLst>
              <a:ext uri="{FF2B5EF4-FFF2-40B4-BE49-F238E27FC236}">
                <a16:creationId xmlns:a16="http://schemas.microsoft.com/office/drawing/2014/main" id="{71148DB6-6209-CE48-BDB0-31F6DAE68623}"/>
              </a:ext>
            </a:extLst>
          </p:cNvPr>
          <p:cNvPicPr>
            <a:picLocks noChangeAspect="1"/>
          </p:cNvPicPr>
          <p:nvPr/>
        </p:nvPicPr>
        <p:blipFill rotWithShape="1">
          <a:blip r:embed="rId3"/>
          <a:srcRect l="5719" t="30017" r="4804" b="32950"/>
          <a:stretch/>
        </p:blipFill>
        <p:spPr>
          <a:xfrm>
            <a:off x="6940093" y="1851118"/>
            <a:ext cx="4670715" cy="4304726"/>
          </a:xfrm>
          <a:prstGeom prst="rect">
            <a:avLst/>
          </a:prstGeom>
        </p:spPr>
      </p:pic>
      <p:sp>
        <p:nvSpPr>
          <p:cNvPr id="6" name="TextBox 5">
            <a:extLst>
              <a:ext uri="{FF2B5EF4-FFF2-40B4-BE49-F238E27FC236}">
                <a16:creationId xmlns:a16="http://schemas.microsoft.com/office/drawing/2014/main" id="{AD951296-38E3-F24A-87B2-6A731BFDB780}"/>
              </a:ext>
            </a:extLst>
          </p:cNvPr>
          <p:cNvSpPr txBox="1"/>
          <p:nvPr/>
        </p:nvSpPr>
        <p:spPr>
          <a:xfrm>
            <a:off x="1853209" y="5894112"/>
            <a:ext cx="4068166" cy="1015663"/>
          </a:xfrm>
          <a:prstGeom prst="rect">
            <a:avLst/>
          </a:prstGeom>
          <a:noFill/>
        </p:spPr>
        <p:txBody>
          <a:bodyPr wrap="square" rtlCol="0">
            <a:spAutoFit/>
          </a:bodyPr>
          <a:lstStyle/>
          <a:p>
            <a:pPr algn="l"/>
            <a:r>
              <a:rPr lang="en-US" sz="6000" dirty="0">
                <a:solidFill>
                  <a:srgbClr val="656565"/>
                </a:solidFill>
                <a:latin typeface="+mj-lt"/>
                <a:cs typeface="MV Boli" panose="02000500030200090000" pitchFamily="2" charset="0"/>
              </a:rPr>
              <a:t>Normal</a:t>
            </a:r>
            <a:endParaRPr lang="en-JO" sz="6000" dirty="0">
              <a:solidFill>
                <a:srgbClr val="656565"/>
              </a:solidFill>
              <a:latin typeface="+mj-lt"/>
              <a:cs typeface="MV Boli" panose="02000500030200090000" pitchFamily="2" charset="0"/>
            </a:endParaRPr>
          </a:p>
        </p:txBody>
      </p:sp>
      <p:sp>
        <p:nvSpPr>
          <p:cNvPr id="7" name="TextBox 6">
            <a:extLst>
              <a:ext uri="{FF2B5EF4-FFF2-40B4-BE49-F238E27FC236}">
                <a16:creationId xmlns:a16="http://schemas.microsoft.com/office/drawing/2014/main" id="{E7D88359-751E-0241-904F-A8255DC54B56}"/>
              </a:ext>
            </a:extLst>
          </p:cNvPr>
          <p:cNvSpPr txBox="1"/>
          <p:nvPr/>
        </p:nvSpPr>
        <p:spPr>
          <a:xfrm>
            <a:off x="8434291" y="5934670"/>
            <a:ext cx="2768102" cy="923330"/>
          </a:xfrm>
          <a:prstGeom prst="rect">
            <a:avLst/>
          </a:prstGeom>
          <a:noFill/>
        </p:spPr>
        <p:txBody>
          <a:bodyPr wrap="square" rtlCol="0">
            <a:spAutoFit/>
          </a:bodyPr>
          <a:lstStyle/>
          <a:p>
            <a:pPr algn="l"/>
            <a:r>
              <a:rPr lang="en-US" sz="5400">
                <a:solidFill>
                  <a:srgbClr val="656565"/>
                </a:solidFill>
                <a:latin typeface="+mj-lt"/>
                <a:cs typeface="MV Boli" panose="02000500030200090000" pitchFamily="2" charset="0"/>
              </a:rPr>
              <a:t>ARDS</a:t>
            </a:r>
            <a:endParaRPr lang="en-JO" sz="5400" dirty="0">
              <a:solidFill>
                <a:srgbClr val="656565"/>
              </a:solidFill>
              <a:latin typeface="+mj-lt"/>
              <a:cs typeface="MV Boli" panose="02000500030200090000" pitchFamily="2" charset="0"/>
            </a:endParaRPr>
          </a:p>
        </p:txBody>
      </p:sp>
    </p:spTree>
    <p:extLst>
      <p:ext uri="{BB962C8B-B14F-4D97-AF65-F5344CB8AC3E}">
        <p14:creationId xmlns:p14="http://schemas.microsoft.com/office/powerpoint/2010/main" val="350836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AF199-4D9F-4F2D-A32B-6C3D5EE0105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ED1AB6B-E9D3-4D59-A34F-62E20B72D2AF}"/>
              </a:ext>
            </a:extLst>
          </p:cNvPr>
          <p:cNvSpPr>
            <a:spLocks noGrp="1"/>
          </p:cNvSpPr>
          <p:nvPr>
            <p:ph idx="1"/>
          </p:nvPr>
        </p:nvSpPr>
        <p:spPr/>
        <p:txBody>
          <a:bodyPr/>
          <a:lstStyle/>
          <a:p>
            <a:pPr marL="0" indent="0">
              <a:buNone/>
            </a:pPr>
            <a:r>
              <a:rPr lang="en-US" sz="3500" dirty="0">
                <a:solidFill>
                  <a:srgbClr val="656565"/>
                </a:solidFill>
                <a:latin typeface="Calibri" panose="020F0502020204030204" pitchFamily="34" charset="0"/>
              </a:rPr>
              <a:t>2. </a:t>
            </a:r>
            <a:r>
              <a:rPr lang="en-US" sz="3500" b="0" i="0" u="none" strike="noStrike" dirty="0">
                <a:solidFill>
                  <a:srgbClr val="656565"/>
                </a:solidFill>
                <a:effectLst/>
                <a:latin typeface="Calibri" panose="020F0502020204030204" pitchFamily="34" charset="0"/>
              </a:rPr>
              <a:t>ABG</a:t>
            </a:r>
          </a:p>
          <a:p>
            <a:pPr marL="0" indent="0">
              <a:buNone/>
            </a:pPr>
            <a:r>
              <a:rPr lang="en-US" sz="2800" b="0" i="0" u="none" strike="noStrike" dirty="0">
                <a:solidFill>
                  <a:srgbClr val="656565"/>
                </a:solidFill>
                <a:effectLst/>
                <a:latin typeface="Calibri" panose="020F0502020204030204" pitchFamily="34" charset="0"/>
              </a:rPr>
              <a:t>• Hypoxemia ( PaO2&lt;60)</a:t>
            </a:r>
          </a:p>
          <a:p>
            <a:pPr marL="0" indent="0">
              <a:buNone/>
            </a:pPr>
            <a:r>
              <a:rPr lang="en-US" sz="2800" b="0" i="0" u="none" strike="noStrike" dirty="0">
                <a:solidFill>
                  <a:srgbClr val="656565"/>
                </a:solidFill>
                <a:effectLst/>
                <a:latin typeface="Calibri" panose="020F0502020204030204" pitchFamily="34" charset="0"/>
              </a:rPr>
              <a:t>•</a:t>
            </a:r>
            <a:r>
              <a:rPr lang="en-US" sz="2800" dirty="0">
                <a:solidFill>
                  <a:srgbClr val="656565"/>
                </a:solidFill>
              </a:rPr>
              <a:t> Initially, respiratory alkalosis (PaCO2 ) is present, which gives way to respiratory acidosis as the work of breathing increases and PaCO2 increases. </a:t>
            </a:r>
          </a:p>
          <a:p>
            <a:pPr marL="0" indent="0">
              <a:buNone/>
            </a:pPr>
            <a:r>
              <a:rPr lang="en-US" sz="2800" b="0" i="0" u="none" strike="noStrike" dirty="0">
                <a:solidFill>
                  <a:srgbClr val="656565"/>
                </a:solidFill>
                <a:effectLst/>
                <a:latin typeface="Calibri" panose="020F0502020204030204" pitchFamily="34" charset="0"/>
              </a:rPr>
              <a:t>• Respiratory acidosis specially in patients with sepsis </a:t>
            </a:r>
          </a:p>
          <a:p>
            <a:endParaRPr lang="en-US" dirty="0"/>
          </a:p>
        </p:txBody>
      </p:sp>
    </p:spTree>
    <p:extLst>
      <p:ext uri="{BB962C8B-B14F-4D97-AF65-F5344CB8AC3E}">
        <p14:creationId xmlns:p14="http://schemas.microsoft.com/office/powerpoint/2010/main" val="3563905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CCA4C-069C-0C47-9053-6B9946237137}"/>
              </a:ext>
            </a:extLst>
          </p:cNvPr>
          <p:cNvSpPr>
            <a:spLocks noGrp="1"/>
          </p:cNvSpPr>
          <p:nvPr>
            <p:ph type="title"/>
          </p:nvPr>
        </p:nvSpPr>
        <p:spPr/>
        <p:txBody>
          <a:bodyPr>
            <a:normAutofit/>
          </a:bodyPr>
          <a:lstStyle/>
          <a:p>
            <a:pPr algn="ctr"/>
            <a:r>
              <a:rPr lang="en-US" sz="4400" b="0" i="0" u="none" strike="noStrike" dirty="0">
                <a:solidFill>
                  <a:srgbClr val="4590B8"/>
                </a:solidFill>
                <a:effectLst/>
              </a:rPr>
              <a:t>Management</a:t>
            </a:r>
            <a:endParaRPr lang="en-JO" sz="4400" dirty="0">
              <a:solidFill>
                <a:srgbClr val="4590B8"/>
              </a:solidFill>
            </a:endParaRPr>
          </a:p>
        </p:txBody>
      </p:sp>
      <p:sp>
        <p:nvSpPr>
          <p:cNvPr id="3" name="Content Placeholder 2">
            <a:extLst>
              <a:ext uri="{FF2B5EF4-FFF2-40B4-BE49-F238E27FC236}">
                <a16:creationId xmlns:a16="http://schemas.microsoft.com/office/drawing/2014/main" id="{87F0C508-4434-D14C-BEC3-8B500FA1CAC3}"/>
              </a:ext>
            </a:extLst>
          </p:cNvPr>
          <p:cNvSpPr>
            <a:spLocks noGrp="1"/>
          </p:cNvSpPr>
          <p:nvPr>
            <p:ph idx="1"/>
          </p:nvPr>
        </p:nvSpPr>
        <p:spPr/>
        <p:txBody>
          <a:bodyPr>
            <a:normAutofit/>
          </a:bodyPr>
          <a:lstStyle/>
          <a:p>
            <a:pPr marL="0" indent="0">
              <a:buNone/>
            </a:pPr>
            <a:r>
              <a:rPr lang="en-US" sz="2400" b="0" i="0" u="none" strike="noStrike" dirty="0">
                <a:solidFill>
                  <a:srgbClr val="656565"/>
                </a:solidFill>
                <a:effectLst/>
                <a:latin typeface="Calibri" panose="020F0502020204030204" pitchFamily="34" charset="0"/>
              </a:rPr>
              <a:t>1.Oxygenation: try to keep O2 saturation &gt; 90%.</a:t>
            </a:r>
          </a:p>
          <a:p>
            <a:pPr marL="0" indent="0">
              <a:buNone/>
            </a:pPr>
            <a:r>
              <a:rPr lang="en-US" sz="2400" b="0" i="0" u="none" strike="noStrike" dirty="0">
                <a:solidFill>
                  <a:srgbClr val="656565"/>
                </a:solidFill>
                <a:effectLst/>
                <a:latin typeface="Calibri" panose="020F0502020204030204" pitchFamily="34" charset="0"/>
              </a:rPr>
              <a:t>2.Mechanical ventilation: </a:t>
            </a:r>
            <a:r>
              <a:rPr lang="en-US" sz="2400" dirty="0">
                <a:solidFill>
                  <a:srgbClr val="656565"/>
                </a:solidFill>
              </a:rPr>
              <a:t>The most important principles include using a high PEEP with low tidal volumes.</a:t>
            </a:r>
            <a:endParaRPr lang="en-US" sz="2400" b="0" i="0" u="none" strike="noStrike" dirty="0">
              <a:solidFill>
                <a:srgbClr val="656565"/>
              </a:solidFill>
              <a:effectLst/>
              <a:latin typeface="Calibri" panose="020F0502020204030204" pitchFamily="34" charset="0"/>
            </a:endParaRPr>
          </a:p>
          <a:p>
            <a:pPr marL="0" indent="0">
              <a:buNone/>
            </a:pPr>
            <a:r>
              <a:rPr lang="en-US" sz="2400" b="0" i="0" u="none" strike="noStrike" dirty="0">
                <a:solidFill>
                  <a:srgbClr val="656565"/>
                </a:solidFill>
                <a:effectLst/>
                <a:latin typeface="Calibri" panose="020F0502020204030204" pitchFamily="34" charset="0"/>
              </a:rPr>
              <a:t>3.Treat the underlying cause (infection, sepsis, pneumonia)</a:t>
            </a:r>
          </a:p>
          <a:p>
            <a:pPr marL="0" indent="0">
              <a:buNone/>
            </a:pPr>
            <a:r>
              <a:rPr lang="en-US" sz="2400" b="0" i="0" u="none" strike="noStrike" dirty="0">
                <a:solidFill>
                  <a:srgbClr val="656565"/>
                </a:solidFill>
                <a:effectLst/>
                <a:latin typeface="Calibri" panose="020F0502020204030204" pitchFamily="34" charset="0"/>
              </a:rPr>
              <a:t>4.Prevent complication </a:t>
            </a:r>
          </a:p>
          <a:p>
            <a:pPr marL="0" indent="0">
              <a:buNone/>
            </a:pPr>
            <a:r>
              <a:rPr lang="en-US" sz="2400" b="0" i="0" u="none" strike="noStrike" dirty="0">
                <a:solidFill>
                  <a:srgbClr val="656565"/>
                </a:solidFill>
                <a:effectLst/>
                <a:latin typeface="Calibri" panose="020F0502020204030204" pitchFamily="34" charset="0"/>
              </a:rPr>
              <a:t>•Such as complications associated with mechanical ventilation( barotrauma, nosocomial pneumonia).</a:t>
            </a:r>
          </a:p>
        </p:txBody>
      </p:sp>
    </p:spTree>
    <p:extLst>
      <p:ext uri="{BB962C8B-B14F-4D97-AF65-F5344CB8AC3E}">
        <p14:creationId xmlns:p14="http://schemas.microsoft.com/office/powerpoint/2010/main" val="3860484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7F5BA-CDF6-714D-A160-AA7C7E95300D}"/>
              </a:ext>
            </a:extLst>
          </p:cNvPr>
          <p:cNvSpPr>
            <a:spLocks noGrp="1"/>
          </p:cNvSpPr>
          <p:nvPr>
            <p:ph type="title"/>
          </p:nvPr>
        </p:nvSpPr>
        <p:spPr>
          <a:xfrm>
            <a:off x="774699" y="802777"/>
            <a:ext cx="6763433" cy="1095560"/>
          </a:xfrm>
        </p:spPr>
        <p:txBody>
          <a:bodyPr anchor="t">
            <a:normAutofit/>
          </a:bodyPr>
          <a:lstStyle/>
          <a:p>
            <a:pPr algn="ctr"/>
            <a:r>
              <a:rPr lang="en-US" sz="4000" b="0" i="0" u="none" strike="noStrike" dirty="0">
                <a:solidFill>
                  <a:schemeClr val="accent2"/>
                </a:solidFill>
                <a:effectLst/>
                <a:latin typeface="Calibri" panose="020F0502020204030204" pitchFamily="34" charset="0"/>
              </a:rPr>
              <a:t>Definition</a:t>
            </a:r>
            <a:endParaRPr lang="en-JO" sz="4000" dirty="0">
              <a:solidFill>
                <a:schemeClr val="accent2"/>
              </a:solidFill>
            </a:endParaRPr>
          </a:p>
        </p:txBody>
      </p:sp>
      <p:sp>
        <p:nvSpPr>
          <p:cNvPr id="3" name="Content Placeholder 2">
            <a:extLst>
              <a:ext uri="{FF2B5EF4-FFF2-40B4-BE49-F238E27FC236}">
                <a16:creationId xmlns:a16="http://schemas.microsoft.com/office/drawing/2014/main" id="{F4357031-EF17-CA47-91E0-1F3827D2A405}"/>
              </a:ext>
            </a:extLst>
          </p:cNvPr>
          <p:cNvSpPr>
            <a:spLocks noGrp="1"/>
          </p:cNvSpPr>
          <p:nvPr>
            <p:ph idx="1"/>
          </p:nvPr>
        </p:nvSpPr>
        <p:spPr>
          <a:xfrm>
            <a:off x="365543" y="2421599"/>
            <a:ext cx="11029615" cy="3979200"/>
          </a:xfrm>
        </p:spPr>
        <p:txBody>
          <a:bodyPr>
            <a:normAutofit/>
          </a:bodyPr>
          <a:lstStyle/>
          <a:p>
            <a:r>
              <a:rPr lang="ar-SA" sz="3200" b="0" i="0" dirty="0">
                <a:effectLst/>
                <a:latin typeface=".SFUI-Regular"/>
              </a:rPr>
              <a:t> </a:t>
            </a:r>
            <a:r>
              <a:rPr lang="en-US" sz="3200" b="0" i="0" dirty="0">
                <a:effectLst/>
                <a:latin typeface=".SFUI-Regular"/>
              </a:rPr>
              <a:t>Acute and diffuse inflammatory damage into the alveolar-capillary barrier associated with a vascular permeability increase and reduced compliance, compromising gas exchange and causing hypoxemia</a:t>
            </a:r>
            <a:endParaRPr lang="en-US" sz="3200" dirty="0">
              <a:effectLst/>
              <a:latin typeface=".SF UI"/>
            </a:endParaRPr>
          </a:p>
          <a:p>
            <a:r>
              <a:rPr lang="en-US" sz="3200" b="0" i="0" u="none" strike="noStrike" dirty="0">
                <a:solidFill>
                  <a:srgbClr val="3D3D3D"/>
                </a:solidFill>
                <a:effectLst/>
                <a:latin typeface="Calibri" panose="020F0502020204030204" pitchFamily="34" charset="0"/>
              </a:rPr>
              <a:t>Rapidly progressive non-cardiogenic</a:t>
            </a:r>
            <a:r>
              <a:rPr lang="en-US" sz="3200" dirty="0">
                <a:solidFill>
                  <a:srgbClr val="3D3D3D"/>
                </a:solidFill>
                <a:latin typeface="Calibri" panose="020F0502020204030204" pitchFamily="34" charset="0"/>
              </a:rPr>
              <a:t> </a:t>
            </a:r>
            <a:r>
              <a:rPr lang="en-US" sz="3200" b="0" i="0" u="none" strike="noStrike" dirty="0">
                <a:solidFill>
                  <a:srgbClr val="3D3D3D"/>
                </a:solidFill>
                <a:effectLst/>
                <a:latin typeface="Calibri" panose="020F0502020204030204" pitchFamily="34" charset="0"/>
              </a:rPr>
              <a:t>pulmonary edema</a:t>
            </a:r>
            <a:r>
              <a:rPr lang="en-US" sz="2400" b="0" i="0" u="none" strike="noStrike" dirty="0">
                <a:solidFill>
                  <a:srgbClr val="3D3D3D"/>
                </a:solidFill>
                <a:effectLst/>
                <a:latin typeface="Calibri" panose="020F0502020204030204" pitchFamily="34" charset="0"/>
              </a:rPr>
              <a:t>.</a:t>
            </a:r>
          </a:p>
        </p:txBody>
      </p:sp>
    </p:spTree>
    <p:extLst>
      <p:ext uri="{BB962C8B-B14F-4D97-AF65-F5344CB8AC3E}">
        <p14:creationId xmlns:p14="http://schemas.microsoft.com/office/powerpoint/2010/main" val="4281975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81C5B-BDD2-2843-93C4-BA6F74978AC8}"/>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E75D197B-CA3B-7340-81A4-C25DF6331C9F}"/>
              </a:ext>
            </a:extLst>
          </p:cNvPr>
          <p:cNvPicPr>
            <a:picLocks noGrp="1" noChangeAspect="1"/>
          </p:cNvPicPr>
          <p:nvPr>
            <p:ph idx="1"/>
          </p:nvPr>
        </p:nvPicPr>
        <p:blipFill>
          <a:blip r:embed="rId2"/>
          <a:stretch>
            <a:fillRect/>
          </a:stretch>
        </p:blipFill>
        <p:spPr>
          <a:xfrm>
            <a:off x="169534" y="220900"/>
            <a:ext cx="11852931" cy="6637100"/>
          </a:xfrm>
        </p:spPr>
      </p:pic>
    </p:spTree>
    <p:extLst>
      <p:ext uri="{BB962C8B-B14F-4D97-AF65-F5344CB8AC3E}">
        <p14:creationId xmlns:p14="http://schemas.microsoft.com/office/powerpoint/2010/main" val="3388114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37087-9FDD-BC45-9C9B-8927F5764AA5}"/>
              </a:ext>
            </a:extLst>
          </p:cNvPr>
          <p:cNvSpPr>
            <a:spLocks noGrp="1"/>
          </p:cNvSpPr>
          <p:nvPr>
            <p:ph type="title"/>
          </p:nvPr>
        </p:nvSpPr>
        <p:spPr>
          <a:xfrm>
            <a:off x="1200905" y="2579424"/>
            <a:ext cx="8123173" cy="3330055"/>
          </a:xfrm>
        </p:spPr>
        <p:txBody>
          <a:bodyPr vert="horz" lIns="91440" tIns="45720" rIns="91440" bIns="45720" rtlCol="0" anchor="t">
            <a:normAutofit/>
          </a:bodyPr>
          <a:lstStyle/>
          <a:p>
            <a:pPr algn="ctr"/>
            <a:r>
              <a:rPr lang="en-US" sz="7200" dirty="0">
                <a:solidFill>
                  <a:srgbClr val="4590B8"/>
                </a:solidFill>
              </a:rPr>
              <a:t>Thank you</a:t>
            </a:r>
            <a:r>
              <a:rPr lang="en-US" sz="4000" dirty="0">
                <a:solidFill>
                  <a:srgbClr val="4590B8"/>
                </a:solidFill>
              </a:rPr>
              <a:t> </a:t>
            </a:r>
          </a:p>
        </p:txBody>
      </p:sp>
      <p:sp>
        <p:nvSpPr>
          <p:cNvPr id="4" name="Rectangle 3">
            <a:extLst>
              <a:ext uri="{FF2B5EF4-FFF2-40B4-BE49-F238E27FC236}">
                <a16:creationId xmlns:a16="http://schemas.microsoft.com/office/drawing/2014/main" id="{FF55AD18-2916-8940-B618-588FC63DA2A8}"/>
              </a:ext>
            </a:extLst>
          </p:cNvPr>
          <p:cNvSpPr/>
          <p:nvPr/>
        </p:nvSpPr>
        <p:spPr>
          <a:xfrm>
            <a:off x="1822012" y="4244454"/>
            <a:ext cx="9887388"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O"/>
          </a:p>
        </p:txBody>
      </p:sp>
      <p:sp>
        <p:nvSpPr>
          <p:cNvPr id="5" name="Rectangle 4">
            <a:extLst>
              <a:ext uri="{FF2B5EF4-FFF2-40B4-BE49-F238E27FC236}">
                <a16:creationId xmlns:a16="http://schemas.microsoft.com/office/drawing/2014/main" id="{90F4224C-765C-894B-88DC-6F7381F354AE}"/>
              </a:ext>
            </a:extLst>
          </p:cNvPr>
          <p:cNvSpPr/>
          <p:nvPr/>
        </p:nvSpPr>
        <p:spPr>
          <a:xfrm>
            <a:off x="1822012" y="4244453"/>
            <a:ext cx="9923454" cy="20724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O"/>
          </a:p>
        </p:txBody>
      </p:sp>
    </p:spTree>
    <p:extLst>
      <p:ext uri="{BB962C8B-B14F-4D97-AF65-F5344CB8AC3E}">
        <p14:creationId xmlns:p14="http://schemas.microsoft.com/office/powerpoint/2010/main" val="144732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C5A7F-84C6-8C42-9619-84FDE11248E6}"/>
              </a:ext>
            </a:extLst>
          </p:cNvPr>
          <p:cNvSpPr>
            <a:spLocks noGrp="1"/>
          </p:cNvSpPr>
          <p:nvPr>
            <p:ph type="title"/>
          </p:nvPr>
        </p:nvSpPr>
        <p:spPr>
          <a:xfrm>
            <a:off x="581192" y="641653"/>
            <a:ext cx="11029616" cy="1095560"/>
          </a:xfrm>
        </p:spPr>
        <p:txBody>
          <a:bodyPr anchor="t">
            <a:normAutofit/>
          </a:bodyPr>
          <a:lstStyle/>
          <a:p>
            <a:r>
              <a:rPr lang="en-US" sz="5400" b="0" i="0" u="none" strike="noStrike" dirty="0">
                <a:solidFill>
                  <a:srgbClr val="4590B8"/>
                </a:solidFill>
                <a:effectLst/>
              </a:rPr>
              <a:t>Causes</a:t>
            </a:r>
            <a:endParaRPr lang="en-JO" dirty="0">
              <a:solidFill>
                <a:srgbClr val="4590B8"/>
              </a:solidFill>
            </a:endParaRPr>
          </a:p>
        </p:txBody>
      </p:sp>
      <p:sp>
        <p:nvSpPr>
          <p:cNvPr id="9" name="TextBox 8">
            <a:extLst>
              <a:ext uri="{FF2B5EF4-FFF2-40B4-BE49-F238E27FC236}">
                <a16:creationId xmlns:a16="http://schemas.microsoft.com/office/drawing/2014/main" id="{E7CE8956-B9F3-9C43-85A1-B9DB24A45A52}"/>
              </a:ext>
            </a:extLst>
          </p:cNvPr>
          <p:cNvSpPr txBox="1"/>
          <p:nvPr/>
        </p:nvSpPr>
        <p:spPr>
          <a:xfrm>
            <a:off x="581192" y="2405412"/>
            <a:ext cx="9912183" cy="3539430"/>
          </a:xfrm>
          <a:prstGeom prst="rect">
            <a:avLst/>
          </a:prstGeom>
          <a:noFill/>
        </p:spPr>
        <p:txBody>
          <a:bodyPr wrap="square">
            <a:spAutoFit/>
          </a:bodyPr>
          <a:lstStyle/>
          <a:p>
            <a:pPr algn="l"/>
            <a:r>
              <a:rPr lang="en-US" sz="2800" b="0" i="0" u="none" strike="noStrike" dirty="0">
                <a:solidFill>
                  <a:schemeClr val="accent1">
                    <a:lumMod val="50000"/>
                    <a:lumOff val="50000"/>
                  </a:schemeClr>
                </a:solidFill>
                <a:effectLst/>
                <a:latin typeface="Calibri" panose="020F0502020204030204" pitchFamily="34" charset="0"/>
              </a:rPr>
              <a:t>1. Sepsis</a:t>
            </a:r>
            <a:r>
              <a:rPr lang="en-US" sz="2800" b="0" i="0" u="none" strike="noStrike" dirty="0">
                <a:solidFill>
                  <a:srgbClr val="000000"/>
                </a:solidFill>
                <a:effectLst/>
                <a:latin typeface="Calibri" panose="020F0502020204030204" pitchFamily="34" charset="0"/>
              </a:rPr>
              <a:t> is the most common risk factor … can be secondary to many infections such as ( pneumonia,, urosepsis ,, wound infections ).</a:t>
            </a:r>
          </a:p>
          <a:p>
            <a:pPr algn="l"/>
            <a:r>
              <a:rPr lang="en-US" sz="2800" b="0" i="0" u="none" strike="noStrike" dirty="0">
                <a:solidFill>
                  <a:srgbClr val="000000"/>
                </a:solidFill>
                <a:effectLst/>
                <a:latin typeface="Calibri" panose="020F0502020204030204" pitchFamily="34" charset="0"/>
              </a:rPr>
              <a:t>•Aspiration of gastric contents .</a:t>
            </a:r>
          </a:p>
          <a:p>
            <a:pPr algn="l"/>
            <a:r>
              <a:rPr lang="en-US" sz="2800" b="0" i="0" u="none" strike="noStrike" dirty="0">
                <a:solidFill>
                  <a:srgbClr val="000000"/>
                </a:solidFill>
                <a:effectLst/>
                <a:latin typeface="Calibri" panose="020F0502020204030204" pitchFamily="34" charset="0"/>
              </a:rPr>
              <a:t>•Acute pancreatitis .</a:t>
            </a:r>
          </a:p>
          <a:p>
            <a:pPr algn="l"/>
            <a:r>
              <a:rPr lang="en-US" sz="2800" b="0" i="0" u="none" strike="noStrike" dirty="0">
                <a:solidFill>
                  <a:srgbClr val="000000"/>
                </a:solidFill>
                <a:effectLst/>
                <a:latin typeface="Calibri" panose="020F0502020204030204" pitchFamily="34" charset="0"/>
              </a:rPr>
              <a:t>•Multiple blood transfusion .</a:t>
            </a:r>
          </a:p>
          <a:p>
            <a:pPr algn="l"/>
            <a:r>
              <a:rPr lang="en-US" sz="2800" b="0" i="0" u="none" strike="noStrike" dirty="0">
                <a:solidFill>
                  <a:srgbClr val="000000"/>
                </a:solidFill>
                <a:effectLst/>
                <a:latin typeface="Calibri" panose="020F0502020204030204" pitchFamily="34" charset="0"/>
              </a:rPr>
              <a:t>•Water drowning .</a:t>
            </a:r>
          </a:p>
          <a:p>
            <a:pPr algn="l"/>
            <a:r>
              <a:rPr lang="en-US" sz="2800" b="0" i="0" u="none" strike="noStrike" dirty="0">
                <a:solidFill>
                  <a:srgbClr val="000000"/>
                </a:solidFill>
                <a:effectLst/>
                <a:latin typeface="Calibri" panose="020F0502020204030204" pitchFamily="34" charset="0"/>
              </a:rPr>
              <a:t>•Drugs overdose like ( thiazide , amiodarone).</a:t>
            </a:r>
          </a:p>
        </p:txBody>
      </p:sp>
    </p:spTree>
    <p:extLst>
      <p:ext uri="{BB962C8B-B14F-4D97-AF65-F5344CB8AC3E}">
        <p14:creationId xmlns:p14="http://schemas.microsoft.com/office/powerpoint/2010/main" val="2632604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03096-D7F9-A148-94BB-8A1EA110D105}"/>
              </a:ext>
            </a:extLst>
          </p:cNvPr>
          <p:cNvSpPr>
            <a:spLocks noGrp="1"/>
          </p:cNvSpPr>
          <p:nvPr>
            <p:ph type="title"/>
          </p:nvPr>
        </p:nvSpPr>
        <p:spPr>
          <a:xfrm>
            <a:off x="700307" y="1798566"/>
            <a:ext cx="10791386" cy="3703320"/>
          </a:xfrm>
        </p:spPr>
        <p:txBody>
          <a:bodyPr vert="horz" lIns="91440" tIns="45720" rIns="91440" bIns="45720" rtlCol="0" anchor="ctr">
            <a:noAutofit/>
          </a:bodyPr>
          <a:lstStyle/>
          <a:p>
            <a:pPr fontAlgn="ctr"/>
            <a:br>
              <a:rPr lang="en-US" sz="3200" b="0" i="0" u="none" strike="noStrike" dirty="0">
                <a:solidFill>
                  <a:srgbClr val="4590B8"/>
                </a:solidFill>
                <a:effectLst/>
                <a:latin typeface="Calibri" panose="020F0502020204030204" pitchFamily="34" charset="0"/>
              </a:rPr>
            </a:br>
            <a:r>
              <a:rPr lang="en-US" sz="3200" b="0" i="0" u="none" strike="noStrike" dirty="0">
                <a:solidFill>
                  <a:srgbClr val="4590B8"/>
                </a:solidFill>
                <a:effectLst/>
                <a:latin typeface="Calibri" panose="020F0502020204030204" pitchFamily="34" charset="0"/>
              </a:rPr>
              <a:t>2. Sever trauma , fractures ( pelvis , femur ) .</a:t>
            </a:r>
            <a:br>
              <a:rPr lang="en-US" sz="3200" b="0" i="0" u="none" strike="noStrike" dirty="0">
                <a:solidFill>
                  <a:srgbClr val="4590B8"/>
                </a:solidFill>
                <a:effectLst/>
                <a:latin typeface="Calibri" panose="020F0502020204030204" pitchFamily="34" charset="0"/>
              </a:rPr>
            </a:br>
            <a:r>
              <a:rPr lang="en-US" sz="3200" b="0" i="0" u="none" strike="noStrike" dirty="0">
                <a:solidFill>
                  <a:srgbClr val="4590B8"/>
                </a:solidFill>
                <a:effectLst/>
                <a:latin typeface="Calibri" panose="020F0502020204030204" pitchFamily="34" charset="0"/>
              </a:rPr>
              <a:t>3. Toxic inhalation.</a:t>
            </a:r>
            <a:br>
              <a:rPr lang="en-US" sz="3200" dirty="0">
                <a:solidFill>
                  <a:srgbClr val="4590B8"/>
                </a:solidFill>
                <a:latin typeface="Calibri" panose="020F0502020204030204" pitchFamily="34" charset="0"/>
              </a:rPr>
            </a:br>
            <a:r>
              <a:rPr lang="en-US" sz="3200" dirty="0">
                <a:solidFill>
                  <a:srgbClr val="4590B8"/>
                </a:solidFill>
                <a:latin typeface="Calibri" panose="020F0502020204030204" pitchFamily="34" charset="0"/>
              </a:rPr>
              <a:t>4. </a:t>
            </a:r>
            <a:r>
              <a:rPr lang="en-US" sz="3200" b="0" i="0" u="none" strike="noStrike" dirty="0">
                <a:solidFill>
                  <a:srgbClr val="4590B8"/>
                </a:solidFill>
                <a:effectLst/>
                <a:latin typeface="Calibri" panose="020F0502020204030204" pitchFamily="34" charset="0"/>
              </a:rPr>
              <a:t>Intracranial HTN. </a:t>
            </a:r>
            <a:br>
              <a:rPr lang="en-US" sz="3200" b="0" i="0" u="none" strike="noStrike" dirty="0">
                <a:solidFill>
                  <a:srgbClr val="4590B8"/>
                </a:solidFill>
                <a:effectLst/>
                <a:latin typeface="Calibri" panose="020F0502020204030204" pitchFamily="34" charset="0"/>
              </a:rPr>
            </a:br>
            <a:r>
              <a:rPr lang="en-US" sz="3200" dirty="0">
                <a:solidFill>
                  <a:srgbClr val="4590B8"/>
                </a:solidFill>
                <a:latin typeface="Calibri" panose="020F0502020204030204" pitchFamily="34" charset="0"/>
              </a:rPr>
              <a:t>5. </a:t>
            </a:r>
            <a:r>
              <a:rPr lang="en-US" sz="3200" b="0" i="0" u="none" strike="noStrike" dirty="0">
                <a:solidFill>
                  <a:srgbClr val="4590B8"/>
                </a:solidFill>
                <a:effectLst/>
                <a:latin typeface="Calibri" panose="020F0502020204030204" pitchFamily="34" charset="0"/>
              </a:rPr>
              <a:t>Cardiopulmonary bypass.</a:t>
            </a:r>
            <a:br>
              <a:rPr lang="en-US" sz="3200" b="0" i="0" u="none" strike="noStrike" dirty="0">
                <a:solidFill>
                  <a:srgbClr val="000000"/>
                </a:solidFill>
                <a:effectLst/>
                <a:latin typeface="Calibri" panose="020F0502020204030204" pitchFamily="34" charset="0"/>
              </a:rPr>
            </a:br>
            <a:endParaRPr lang="en-US" sz="3200" dirty="0">
              <a:solidFill>
                <a:schemeClr val="tx2"/>
              </a:solidFill>
            </a:endParaRPr>
          </a:p>
        </p:txBody>
      </p:sp>
    </p:spTree>
    <p:extLst>
      <p:ext uri="{BB962C8B-B14F-4D97-AF65-F5344CB8AC3E}">
        <p14:creationId xmlns:p14="http://schemas.microsoft.com/office/powerpoint/2010/main" val="1759072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660A3D-94D7-4E5D-AE77-F2DEE49DF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A44EB985-DC5C-4DAC-9D62-8DC7D0F25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3FCB64ED-B050-4F57-8188-F2332600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2BF5D0F4-EA4E-47A5-87BE-9ABB1AF66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a16="http://schemas.microsoft.com/office/drawing/2014/main" id="{34BFB7C5-23B6-4047-BF5E-F9EEBB437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BC3CD9F-A361-4496-A6E0-24338B2A6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91" y="457201"/>
            <a:ext cx="1106164" cy="58597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D37DA931-62D6-4B32-9103-84C0960AE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420" y="457200"/>
            <a:ext cx="6248454" cy="58597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E237D7C-C9E9-FD41-9C65-9747E18D2682}"/>
              </a:ext>
            </a:extLst>
          </p:cNvPr>
          <p:cNvSpPr>
            <a:spLocks noGrp="1"/>
          </p:cNvSpPr>
          <p:nvPr>
            <p:ph type="title"/>
          </p:nvPr>
        </p:nvSpPr>
        <p:spPr>
          <a:xfrm>
            <a:off x="2156346" y="849745"/>
            <a:ext cx="5526993" cy="4745836"/>
          </a:xfrm>
        </p:spPr>
        <p:txBody>
          <a:bodyPr vert="horz" lIns="91440" tIns="45720" rIns="91440" bIns="45720" rtlCol="0" anchor="ctr">
            <a:normAutofit/>
          </a:bodyPr>
          <a:lstStyle/>
          <a:p>
            <a:r>
              <a:rPr lang="en-US" sz="4200" i="0" u="none" strike="noStrike" dirty="0">
                <a:solidFill>
                  <a:srgbClr val="4590B8"/>
                </a:solidFill>
                <a:effectLst/>
              </a:rPr>
              <a:t>Pathophysiology </a:t>
            </a:r>
            <a:endParaRPr lang="en-US" sz="4200" dirty="0">
              <a:solidFill>
                <a:srgbClr val="4590B8"/>
              </a:solidFill>
            </a:endParaRPr>
          </a:p>
        </p:txBody>
      </p:sp>
      <p:sp>
        <p:nvSpPr>
          <p:cNvPr id="21" name="Rectangle 20">
            <a:extLst>
              <a:ext uri="{FF2B5EF4-FFF2-40B4-BE49-F238E27FC236}">
                <a16:creationId xmlns:a16="http://schemas.microsoft.com/office/drawing/2014/main" id="{4695E140-9B6E-43E9-B17E-CDFE3FCA8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2" y="453642"/>
            <a:ext cx="3615595" cy="5863293"/>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31436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F115DB35-53D7-4EDC-A965-A43492961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391EA618-EBF0-D047-AE5F-B519BC361DFC}"/>
              </a:ext>
            </a:extLst>
          </p:cNvPr>
          <p:cNvPicPr>
            <a:picLocks noGrp="1" noChangeAspect="1"/>
          </p:cNvPicPr>
          <p:nvPr>
            <p:ph idx="1"/>
          </p:nvPr>
        </p:nvPicPr>
        <p:blipFill rotWithShape="1">
          <a:blip r:embed="rId2"/>
          <a:srcRect t="11899" r="-2" b="-2"/>
          <a:stretch/>
        </p:blipFill>
        <p:spPr>
          <a:xfrm>
            <a:off x="482600" y="718804"/>
            <a:ext cx="7277058" cy="6058566"/>
          </a:xfrm>
          <a:prstGeom prst="rect">
            <a:avLst/>
          </a:prstGeom>
        </p:spPr>
      </p:pic>
      <p:sp>
        <p:nvSpPr>
          <p:cNvPr id="19" name="Rectangle 18">
            <a:extLst>
              <a:ext uri="{FF2B5EF4-FFF2-40B4-BE49-F238E27FC236}">
                <a16:creationId xmlns:a16="http://schemas.microsoft.com/office/drawing/2014/main" id="{4B610F9C-62FE-46FC-8607-C35030B63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96334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043C0F-AA22-7A46-9DD7-DCE7DED361F0}"/>
              </a:ext>
            </a:extLst>
          </p:cNvPr>
          <p:cNvSpPr>
            <a:spLocks noGrp="1"/>
          </p:cNvSpPr>
          <p:nvPr>
            <p:ph idx="1"/>
          </p:nvPr>
        </p:nvSpPr>
        <p:spPr>
          <a:xfrm>
            <a:off x="290596" y="1456527"/>
            <a:ext cx="11610807" cy="6027419"/>
          </a:xfrm>
        </p:spPr>
        <p:txBody>
          <a:bodyPr>
            <a:noAutofit/>
          </a:bodyPr>
          <a:lstStyle/>
          <a:p>
            <a:r>
              <a:rPr lang="en-US" sz="3200" dirty="0">
                <a:solidFill>
                  <a:srgbClr val="000000"/>
                </a:solidFill>
                <a:latin typeface="Calibri" panose="020F0502020204030204" pitchFamily="34" charset="0"/>
              </a:rPr>
              <a:t>Widespread alveolar damage involving the alveolar epithelial and capillary endothelial cells .       </a:t>
            </a:r>
          </a:p>
          <a:p>
            <a:r>
              <a:rPr lang="en-US" sz="3200" dirty="0">
                <a:solidFill>
                  <a:srgbClr val="000000"/>
                </a:solidFill>
                <a:latin typeface="Calibri" panose="020F0502020204030204" pitchFamily="34" charset="0"/>
              </a:rPr>
              <a:t>Leak of protein rich fluid resulting in interstitial and alveolar edema causing ‘</a:t>
            </a:r>
            <a:r>
              <a:rPr lang="en-US" sz="3200" dirty="0" err="1">
                <a:solidFill>
                  <a:srgbClr val="000000"/>
                </a:solidFill>
                <a:latin typeface="Calibri" panose="020F0502020204030204" pitchFamily="34" charset="0"/>
              </a:rPr>
              <a:t>Hayaline</a:t>
            </a:r>
            <a:r>
              <a:rPr lang="en-US" sz="3200" dirty="0">
                <a:solidFill>
                  <a:srgbClr val="000000"/>
                </a:solidFill>
                <a:latin typeface="Calibri" panose="020F0502020204030204" pitchFamily="34" charset="0"/>
              </a:rPr>
              <a:t> membrane ‘.</a:t>
            </a:r>
          </a:p>
          <a:p>
            <a:r>
              <a:rPr lang="en-US" sz="3200" b="0" i="0" u="none" strike="noStrike" dirty="0">
                <a:solidFill>
                  <a:srgbClr val="000000"/>
                </a:solidFill>
                <a:effectLst/>
                <a:latin typeface="Calibri" panose="020F0502020204030204" pitchFamily="34" charset="0"/>
              </a:rPr>
              <a:t>Influx of inflammatory cells (neutrophilic alveolitis ).</a:t>
            </a:r>
          </a:p>
          <a:p>
            <a:r>
              <a:rPr lang="en-US" sz="3200" dirty="0">
                <a:solidFill>
                  <a:srgbClr val="000000"/>
                </a:solidFill>
                <a:latin typeface="Calibri" panose="020F0502020204030204" pitchFamily="34" charset="0"/>
              </a:rPr>
              <a:t>Damage to surfactants causes alveolar collapse .</a:t>
            </a:r>
            <a:endParaRPr lang="en-US" sz="3200" b="0" i="0" u="none" strike="noStrike" dirty="0">
              <a:solidFill>
                <a:srgbClr val="000000"/>
              </a:solidFill>
              <a:effectLst/>
              <a:latin typeface="Calibri" panose="020F0502020204030204" pitchFamily="34" charset="0"/>
            </a:endParaRPr>
          </a:p>
          <a:p>
            <a:endParaRPr lang="en-US" sz="3200" dirty="0">
              <a:solidFill>
                <a:srgbClr val="000000"/>
              </a:solidFill>
              <a:latin typeface="Calibri" panose="020F0502020204030204" pitchFamily="34" charset="0"/>
            </a:endParaRPr>
          </a:p>
          <a:p>
            <a:endParaRPr lang="en-US" sz="3200" b="0" i="0" u="none" strike="noStrike"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2599930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8B5FC-088E-5A48-8577-A342A83F4DE1}"/>
              </a:ext>
            </a:extLst>
          </p:cNvPr>
          <p:cNvSpPr>
            <a:spLocks noGrp="1"/>
          </p:cNvSpPr>
          <p:nvPr>
            <p:ph type="title"/>
          </p:nvPr>
        </p:nvSpPr>
        <p:spPr/>
        <p:txBody>
          <a:bodyPr>
            <a:normAutofit/>
          </a:bodyPr>
          <a:lstStyle/>
          <a:p>
            <a:pPr algn="ctr"/>
            <a:r>
              <a:rPr lang="en-US" sz="3600" b="0" i="0" u="none" strike="noStrike">
                <a:effectLst/>
                <a:latin typeface="Modern Love" pitchFamily="82" charset="0"/>
              </a:rPr>
              <a:t>Berlin definition..</a:t>
            </a:r>
            <a:endParaRPr lang="en-JO" sz="3600">
              <a:latin typeface="Modern Love" pitchFamily="82" charset="0"/>
            </a:endParaRPr>
          </a:p>
        </p:txBody>
      </p:sp>
      <p:sp>
        <p:nvSpPr>
          <p:cNvPr id="3" name="Content Placeholder 2">
            <a:extLst>
              <a:ext uri="{FF2B5EF4-FFF2-40B4-BE49-F238E27FC236}">
                <a16:creationId xmlns:a16="http://schemas.microsoft.com/office/drawing/2014/main" id="{B72CE4DD-004F-0942-AF0F-E206D5F73048}"/>
              </a:ext>
            </a:extLst>
          </p:cNvPr>
          <p:cNvSpPr>
            <a:spLocks noGrp="1"/>
          </p:cNvSpPr>
          <p:nvPr>
            <p:ph idx="1"/>
          </p:nvPr>
        </p:nvSpPr>
        <p:spPr/>
        <p:txBody>
          <a:bodyPr>
            <a:normAutofit/>
          </a:bodyPr>
          <a:lstStyle/>
          <a:p>
            <a:r>
              <a:rPr lang="en-US" sz="2400" b="0" i="0" u="none" strike="noStrike" dirty="0">
                <a:solidFill>
                  <a:srgbClr val="000000"/>
                </a:solidFill>
                <a:effectLst/>
                <a:latin typeface="Calibri" panose="020F0502020204030204" pitchFamily="34" charset="0"/>
              </a:rPr>
              <a:t>Acute onset ( &lt; 1 week of known clinical insult).</a:t>
            </a:r>
          </a:p>
          <a:p>
            <a:r>
              <a:rPr lang="en-US" sz="2400" b="0" i="0" u="none" strike="noStrike" dirty="0">
                <a:solidFill>
                  <a:srgbClr val="000000"/>
                </a:solidFill>
                <a:effectLst/>
                <a:latin typeface="Calibri" panose="020F0502020204030204" pitchFamily="34" charset="0"/>
              </a:rPr>
              <a:t>•Bilateral infiltrate on CXR.</a:t>
            </a:r>
          </a:p>
          <a:p>
            <a:r>
              <a:rPr lang="en-US" sz="2400" b="0" i="0" u="none" strike="noStrike" dirty="0">
                <a:solidFill>
                  <a:srgbClr val="000000"/>
                </a:solidFill>
                <a:effectLst/>
                <a:latin typeface="Calibri" panose="020F0502020204030204" pitchFamily="34" charset="0"/>
              </a:rPr>
              <a:t>•Pulmonary edema not explained by fluid overload or CHF.</a:t>
            </a:r>
          </a:p>
          <a:p>
            <a:r>
              <a:rPr lang="en-US" sz="2400" b="0" i="0" u="none" strike="noStrike" dirty="0">
                <a:solidFill>
                  <a:srgbClr val="000000"/>
                </a:solidFill>
                <a:effectLst/>
                <a:latin typeface="Calibri" panose="020F0502020204030204" pitchFamily="34" charset="0"/>
              </a:rPr>
              <a:t>•Abnormal PaO2/FiO2 ratio ( hypoxia ).</a:t>
            </a:r>
          </a:p>
          <a:p>
            <a:pPr marL="0" indent="0">
              <a:buNone/>
            </a:pPr>
            <a:br>
              <a:rPr lang="en-US" sz="2400" dirty="0"/>
            </a:br>
            <a:endParaRPr lang="en-JO" sz="2400" dirty="0"/>
          </a:p>
        </p:txBody>
      </p:sp>
    </p:spTree>
    <p:extLst>
      <p:ext uri="{BB962C8B-B14F-4D97-AF65-F5344CB8AC3E}">
        <p14:creationId xmlns:p14="http://schemas.microsoft.com/office/powerpoint/2010/main" val="2491717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38FD8-F0F4-1742-9D1D-C553FB7171FE}"/>
              </a:ext>
            </a:extLst>
          </p:cNvPr>
          <p:cNvSpPr>
            <a:spLocks noGrp="1"/>
          </p:cNvSpPr>
          <p:nvPr>
            <p:ph type="title"/>
          </p:nvPr>
        </p:nvSpPr>
        <p:spPr>
          <a:xfrm>
            <a:off x="249901" y="1699647"/>
            <a:ext cx="4321277" cy="4825409"/>
          </a:xfrm>
        </p:spPr>
        <p:txBody>
          <a:bodyPr anchor="ctr">
            <a:normAutofit/>
          </a:bodyPr>
          <a:lstStyle/>
          <a:p>
            <a:pPr algn="ctr"/>
            <a:r>
              <a:rPr lang="en-US" sz="4400" i="0" u="none" strike="noStrike" dirty="0">
                <a:solidFill>
                  <a:srgbClr val="4590B8"/>
                </a:solidFill>
                <a:effectLst/>
                <a:latin typeface="Abadi" panose="020F0502020204030204" pitchFamily="34" charset="0"/>
                <a:cs typeface="MV Boli" panose="02000500030200090000" pitchFamily="2" charset="0"/>
              </a:rPr>
              <a:t>Severity of </a:t>
            </a:r>
            <a:br>
              <a:rPr lang="en-US" sz="4400" i="0" u="none" strike="noStrike" dirty="0">
                <a:solidFill>
                  <a:srgbClr val="4590B8"/>
                </a:solidFill>
                <a:effectLst/>
                <a:latin typeface="Abadi" panose="020F0502020204030204" pitchFamily="34" charset="0"/>
                <a:cs typeface="MV Boli" panose="02000500030200090000" pitchFamily="2" charset="0"/>
              </a:rPr>
            </a:br>
            <a:r>
              <a:rPr lang="en-US" sz="4400" i="0" u="none" strike="noStrike" dirty="0">
                <a:solidFill>
                  <a:srgbClr val="4590B8"/>
                </a:solidFill>
                <a:effectLst/>
                <a:latin typeface="Abadi" panose="020F0502020204030204" pitchFamily="34" charset="0"/>
                <a:cs typeface="MV Boli" panose="02000500030200090000" pitchFamily="2" charset="0"/>
              </a:rPr>
              <a:t>(ARDS) depend on p o2</a:t>
            </a:r>
            <a:r>
              <a:rPr lang="en-US" sz="4000" b="1" dirty="0">
                <a:solidFill>
                  <a:srgbClr val="4590B8"/>
                </a:solidFill>
                <a:latin typeface="Abadi" panose="020B0604020104020204" pitchFamily="34" charset="0"/>
                <a:cs typeface="MV Boli" panose="02000500030200090000" pitchFamily="2" charset="0"/>
              </a:rPr>
              <a:t> </a:t>
            </a:r>
            <a:r>
              <a:rPr lang="en-US" sz="4400" i="0" u="none" strike="noStrike" dirty="0">
                <a:solidFill>
                  <a:srgbClr val="4590B8"/>
                </a:solidFill>
                <a:effectLst/>
                <a:latin typeface="Abadi" panose="020F0502020204030204" pitchFamily="34" charset="0"/>
                <a:cs typeface="MV Boli" panose="02000500030200090000" pitchFamily="2" charset="0"/>
              </a:rPr>
              <a:t>/FiO2 ratio</a:t>
            </a:r>
            <a:r>
              <a:rPr lang="en-US" sz="4400" dirty="0">
                <a:solidFill>
                  <a:srgbClr val="4590B8"/>
                </a:solidFill>
                <a:latin typeface="Abadi" panose="020F0502020204030204" pitchFamily="34" charset="0"/>
                <a:cs typeface="MV Boli" panose="02000500030200090000" pitchFamily="2" charset="0"/>
              </a:rPr>
              <a:t>:</a:t>
            </a:r>
            <a:endParaRPr lang="en-JO" sz="4400" dirty="0">
              <a:solidFill>
                <a:srgbClr val="4590B8"/>
              </a:solidFill>
              <a:latin typeface="Abadi" panose="020F0502020204030204" pitchFamily="34" charset="0"/>
              <a:cs typeface="MV Boli" panose="02000500030200090000" pitchFamily="2" charset="0"/>
            </a:endParaRPr>
          </a:p>
        </p:txBody>
      </p:sp>
      <p:graphicFrame>
        <p:nvGraphicFramePr>
          <p:cNvPr id="7" name="Content Placeholder 2">
            <a:extLst>
              <a:ext uri="{FF2B5EF4-FFF2-40B4-BE49-F238E27FC236}">
                <a16:creationId xmlns:a16="http://schemas.microsoft.com/office/drawing/2014/main" id="{46DD7BC7-7E7B-41A1-BA99-0F042D37EF7E}"/>
              </a:ext>
            </a:extLst>
          </p:cNvPr>
          <p:cNvGraphicFramePr>
            <a:graphicFrameLocks noGrp="1"/>
          </p:cNvGraphicFramePr>
          <p:nvPr>
            <p:ph idx="1"/>
            <p:extLst>
              <p:ext uri="{D42A27DB-BD31-4B8C-83A1-F6EECF244321}">
                <p14:modId xmlns:p14="http://schemas.microsoft.com/office/powerpoint/2010/main" val="3182428744"/>
              </p:ext>
            </p:extLst>
          </p:nvPr>
        </p:nvGraphicFramePr>
        <p:xfrm>
          <a:off x="5073446" y="1859300"/>
          <a:ext cx="6286638" cy="4825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FF28E1E9-9A77-B147-823A-59B93E269AD4}"/>
              </a:ext>
            </a:extLst>
          </p:cNvPr>
          <p:cNvSpPr txBox="1"/>
          <p:nvPr/>
        </p:nvSpPr>
        <p:spPr>
          <a:xfrm>
            <a:off x="1705978" y="4272004"/>
            <a:ext cx="1910737" cy="584775"/>
          </a:xfrm>
          <a:prstGeom prst="rect">
            <a:avLst/>
          </a:prstGeom>
          <a:noFill/>
        </p:spPr>
        <p:txBody>
          <a:bodyPr wrap="square" rtlCol="0">
            <a:spAutoFit/>
          </a:bodyPr>
          <a:lstStyle/>
          <a:p>
            <a:pPr algn="l"/>
            <a:r>
              <a:rPr lang="en-US" sz="3200" dirty="0">
                <a:solidFill>
                  <a:srgbClr val="4590B8"/>
                </a:solidFill>
                <a:latin typeface="Abadi" panose="020B0604020104020204" pitchFamily="34" charset="0"/>
              </a:rPr>
              <a:t>a</a:t>
            </a:r>
            <a:endParaRPr lang="en-JO" sz="3200" dirty="0">
              <a:solidFill>
                <a:srgbClr val="4590B8"/>
              </a:solidFill>
              <a:latin typeface="Abadi" panose="020B0604020104020204" pitchFamily="34" charset="0"/>
            </a:endParaRPr>
          </a:p>
        </p:txBody>
      </p:sp>
    </p:spTree>
    <p:extLst>
      <p:ext uri="{BB962C8B-B14F-4D97-AF65-F5344CB8AC3E}">
        <p14:creationId xmlns:p14="http://schemas.microsoft.com/office/powerpoint/2010/main" val="2521470133"/>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docProps/app.xml><?xml version="1.0" encoding="utf-8"?>
<Properties xmlns="http://schemas.openxmlformats.org/officeDocument/2006/extended-properties" xmlns:vt="http://schemas.openxmlformats.org/officeDocument/2006/docPropsVTypes">
  <Template>TM03457464[[fn=Dividend]]</Template>
  <TotalTime>0</TotalTime>
  <Words>648</Words>
  <Application>Microsoft Office PowerPoint</Application>
  <PresentationFormat>Widescreen</PresentationFormat>
  <Paragraphs>74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Dividend</vt:lpstr>
      <vt:lpstr>Acute Respiratory Distress Syndrome   (ARDS) </vt:lpstr>
      <vt:lpstr>Definition</vt:lpstr>
      <vt:lpstr>Causes</vt:lpstr>
      <vt:lpstr> 2. Sever trauma , fractures ( pelvis , femur ) . 3. Toxic inhalation. 4. Intracranial HTN.  5. Cardiopulmonary bypass. </vt:lpstr>
      <vt:lpstr>Pathophysiology </vt:lpstr>
      <vt:lpstr>PowerPoint Presentation</vt:lpstr>
      <vt:lpstr>PowerPoint Presentation</vt:lpstr>
      <vt:lpstr>Berlin definition..</vt:lpstr>
      <vt:lpstr>Severity of  (ARDS) depend on p o2 /FiO2 ratio:</vt:lpstr>
      <vt:lpstr>How to differentiate between cardiogenic and non-cardiogenic pulmonary edema (ARDS)??</vt:lpstr>
      <vt:lpstr>Clinical Features</vt:lpstr>
      <vt:lpstr>COVID-19 and ARDS</vt:lpstr>
      <vt:lpstr>PowerPoint Presentation</vt:lpstr>
      <vt:lpstr>PowerPoint Presentation</vt:lpstr>
      <vt:lpstr>PowerPoint Presentation</vt:lpstr>
      <vt:lpstr>Investigation</vt:lpstr>
      <vt:lpstr>Normal VS ARDS CXR </vt:lpstr>
      <vt:lpstr>PowerPoint Presentation</vt:lpstr>
      <vt:lpstr>Management</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Respiratory Distress Syndrome (ARDS) </dc:title>
  <dc:creator>اباء الحميدي</dc:creator>
  <cp:lastModifiedBy>Unknown User</cp:lastModifiedBy>
  <cp:revision>3</cp:revision>
  <dcterms:created xsi:type="dcterms:W3CDTF">2021-10-08T16:43:47Z</dcterms:created>
  <dcterms:modified xsi:type="dcterms:W3CDTF">2022-02-16T12:24:47Z</dcterms:modified>
</cp:coreProperties>
</file>